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38"/>
  </p:notesMasterIdLst>
  <p:handoutMasterIdLst>
    <p:handoutMasterId r:id="rId39"/>
  </p:handoutMasterIdLst>
  <p:sldIdLst>
    <p:sldId id="256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7" r:id="rId12"/>
    <p:sldId id="328" r:id="rId13"/>
    <p:sldId id="329" r:id="rId14"/>
    <p:sldId id="330" r:id="rId15"/>
    <p:sldId id="331" r:id="rId16"/>
    <p:sldId id="332" r:id="rId17"/>
    <p:sldId id="326" r:id="rId18"/>
    <p:sldId id="323" r:id="rId19"/>
    <p:sldId id="333" r:id="rId20"/>
    <p:sldId id="334" r:id="rId21"/>
    <p:sldId id="335" r:id="rId22"/>
    <p:sldId id="336" r:id="rId23"/>
    <p:sldId id="337" r:id="rId24"/>
    <p:sldId id="324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6" r:id="rId33"/>
    <p:sldId id="345" r:id="rId34"/>
    <p:sldId id="347" r:id="rId35"/>
    <p:sldId id="290" r:id="rId36"/>
    <p:sldId id="258" r:id="rId37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06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Tokmak" initials="AT" lastIdx="1" clrIdx="0">
    <p:extLst>
      <p:ext uri="{19B8F6BF-5375-455C-9EA6-DF929625EA0E}">
        <p15:presenceInfo xmlns:p15="http://schemas.microsoft.com/office/powerpoint/2012/main" userId="413b5d34aa52e8e1" providerId="Windows Live"/>
      </p:ext>
    </p:extLst>
  </p:cmAuthor>
  <p:cmAuthor id="2" name="Sebastian Borges" initials="SB" lastIdx="9" clrIdx="1">
    <p:extLst>
      <p:ext uri="{19B8F6BF-5375-455C-9EA6-DF929625EA0E}">
        <p15:presenceInfo xmlns:p15="http://schemas.microsoft.com/office/powerpoint/2012/main" userId="2bdd79b677549cab" providerId="Windows Live"/>
      </p:ext>
    </p:extLst>
  </p:cmAuthor>
  <p:cmAuthor id="3" name="Vering, Christian" initials="cve" lastIdx="8" clrIdx="2">
    <p:extLst>
      <p:ext uri="{19B8F6BF-5375-455C-9EA6-DF929625EA0E}">
        <p15:presenceInfo xmlns:p15="http://schemas.microsoft.com/office/powerpoint/2012/main" userId="Vering, Christian" providerId="None"/>
      </p:ext>
    </p:extLst>
  </p:cmAuthor>
  <p:cmAuthor id="4" name="Kruetzfeldt, Hannah" initials="KH" lastIdx="5" clrIdx="3">
    <p:extLst>
      <p:ext uri="{19B8F6BF-5375-455C-9EA6-DF929625EA0E}">
        <p15:presenceInfo xmlns:p15="http://schemas.microsoft.com/office/powerpoint/2012/main" userId="Kruetzfeldt, Hann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DD402D"/>
    <a:srgbClr val="FFFFFF"/>
    <a:srgbClr val="AC2B1C"/>
    <a:srgbClr val="FF7979"/>
    <a:srgbClr val="9D9EA0"/>
    <a:srgbClr val="FFC000"/>
    <a:srgbClr val="70AD4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79412" autoAdjust="0"/>
  </p:normalViewPr>
  <p:slideViewPr>
    <p:cSldViewPr snapToGrid="0" showGuides="1">
      <p:cViewPr varScale="1">
        <p:scale>
          <a:sx n="68" d="100"/>
          <a:sy n="68" d="100"/>
        </p:scale>
        <p:origin x="996" y="78"/>
      </p:cViewPr>
      <p:guideLst>
        <p:guide orient="horz" pos="2160"/>
        <p:guide pos="3840"/>
        <p:guide orient="horz" pos="726"/>
        <p:guide orient="horz" pos="4194"/>
        <p:guide orient="horz" pos="3306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256" y="60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02.08.2022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02.08.2022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71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8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79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6281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7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Bachelorarbeit | Ernesto Walter | EBC | 03.08.2022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  <p:sldLayoutId id="2147483798" r:id="rId13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Ernesto Walter</a:t>
            </a: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24000" cy="1213830"/>
          </a:xfrm>
        </p:spPr>
        <p:txBody>
          <a:bodyPr/>
          <a:lstStyle/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Ontologie-basierte Modellierung von Gebäudeenergiesystemen und automatisierte Erstellung der Semantik von Simulationsmodellen für den Einsatz in IoT Systemen</a:t>
            </a:r>
          </a:p>
          <a:p>
            <a:pPr algn="ctr"/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6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683657" y="3183371"/>
            <a:ext cx="2206171" cy="667658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23998" y="3430110"/>
            <a:ext cx="2206174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50540CC4-A9C5-6579-27E6-A30500E9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50" y="2936175"/>
            <a:ext cx="1543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F6AEA648-D842-E836-951B-B025BBC8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59" y="1148161"/>
            <a:ext cx="1543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33F0C-A399-F653-5054-60CD52C18E8A}"/>
              </a:ext>
            </a:extLst>
          </p:cNvPr>
          <p:cNvSpPr/>
          <p:nvPr/>
        </p:nvSpPr>
        <p:spPr>
          <a:xfrm>
            <a:off x="383112" y="5003456"/>
            <a:ext cx="1608007" cy="566057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618845-60C9-ADEF-8187-A48D293C7C10}"/>
              </a:ext>
            </a:extLst>
          </p:cNvPr>
          <p:cNvSpPr/>
          <p:nvPr/>
        </p:nvSpPr>
        <p:spPr>
          <a:xfrm>
            <a:off x="2524603" y="4945398"/>
            <a:ext cx="3382712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Thermal_Power_Sensor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CBDD5-9FD5-0DDA-A31F-1ADA96C817B2}"/>
              </a:ext>
            </a:extLst>
          </p:cNvPr>
          <p:cNvCxnSpPr>
            <a:stCxn id="10" idx="0"/>
            <a:endCxn id="4" idx="5"/>
          </p:cNvCxnSpPr>
          <p:nvPr/>
        </p:nvCxnSpPr>
        <p:spPr>
          <a:xfrm flipH="1" flipV="1">
            <a:off x="3428561" y="4023659"/>
            <a:ext cx="787398" cy="92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2F9A2-A67F-9DB6-71F7-A7DF03850FDE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1187116" y="4023659"/>
            <a:ext cx="691710" cy="9797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D94ECA-698F-CAFD-12A7-3AD91B06AAD0}"/>
              </a:ext>
            </a:extLst>
          </p:cNvPr>
          <p:cNvSpPr txBox="1"/>
          <p:nvPr/>
        </p:nvSpPr>
        <p:spPr>
          <a:xfrm>
            <a:off x="1172601" y="4405835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regulates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4ECF-87C8-5700-D326-C8BF1FD1BAB0}"/>
              </a:ext>
            </a:extLst>
          </p:cNvPr>
          <p:cNvSpPr txBox="1"/>
          <p:nvPr/>
        </p:nvSpPr>
        <p:spPr>
          <a:xfrm>
            <a:off x="3509734" y="4427820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measures</a:t>
            </a:r>
            <a:endParaRPr lang="de-DE" sz="1400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9669F7A3-2E51-70EC-DEE0-EC3E2F9F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59" y="1148161"/>
            <a:ext cx="1543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5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33F0C-A399-F653-5054-60CD52C18E8A}"/>
              </a:ext>
            </a:extLst>
          </p:cNvPr>
          <p:cNvSpPr/>
          <p:nvPr/>
        </p:nvSpPr>
        <p:spPr>
          <a:xfrm>
            <a:off x="383112" y="5003456"/>
            <a:ext cx="1608007" cy="566057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618845-60C9-ADEF-8187-A48D293C7C10}"/>
              </a:ext>
            </a:extLst>
          </p:cNvPr>
          <p:cNvSpPr/>
          <p:nvPr/>
        </p:nvSpPr>
        <p:spPr>
          <a:xfrm>
            <a:off x="2524603" y="4945398"/>
            <a:ext cx="3382712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Thermal_Power_Sensor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CBDD5-9FD5-0DDA-A31F-1ADA96C817B2}"/>
              </a:ext>
            </a:extLst>
          </p:cNvPr>
          <p:cNvCxnSpPr>
            <a:stCxn id="10" idx="0"/>
            <a:endCxn id="4" idx="5"/>
          </p:cNvCxnSpPr>
          <p:nvPr/>
        </p:nvCxnSpPr>
        <p:spPr>
          <a:xfrm flipH="1" flipV="1">
            <a:off x="3428561" y="4023659"/>
            <a:ext cx="787398" cy="92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2F9A2-A67F-9DB6-71F7-A7DF03850FDE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1187116" y="4023659"/>
            <a:ext cx="691710" cy="9797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D94ECA-698F-CAFD-12A7-3AD91B06AAD0}"/>
              </a:ext>
            </a:extLst>
          </p:cNvPr>
          <p:cNvSpPr txBox="1"/>
          <p:nvPr/>
        </p:nvSpPr>
        <p:spPr>
          <a:xfrm>
            <a:off x="1172601" y="4405835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regulates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4ECF-87C8-5700-D326-C8BF1FD1BAB0}"/>
              </a:ext>
            </a:extLst>
          </p:cNvPr>
          <p:cNvSpPr txBox="1"/>
          <p:nvPr/>
        </p:nvSpPr>
        <p:spPr>
          <a:xfrm>
            <a:off x="3509734" y="4427820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measures</a:t>
            </a:r>
            <a:endParaRPr lang="de-DE" sz="14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56288EB-C1E6-49D5-977A-B5AE72B2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93" y="1118961"/>
            <a:ext cx="38290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2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33F0C-A399-F653-5054-60CD52C18E8A}"/>
              </a:ext>
            </a:extLst>
          </p:cNvPr>
          <p:cNvSpPr/>
          <p:nvPr/>
        </p:nvSpPr>
        <p:spPr>
          <a:xfrm>
            <a:off x="383112" y="5003456"/>
            <a:ext cx="1608007" cy="566057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618845-60C9-ADEF-8187-A48D293C7C10}"/>
              </a:ext>
            </a:extLst>
          </p:cNvPr>
          <p:cNvSpPr/>
          <p:nvPr/>
        </p:nvSpPr>
        <p:spPr>
          <a:xfrm>
            <a:off x="2524603" y="4945398"/>
            <a:ext cx="3382712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Thermal_Power_Sensor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CBDD5-9FD5-0DDA-A31F-1ADA96C817B2}"/>
              </a:ext>
            </a:extLst>
          </p:cNvPr>
          <p:cNvCxnSpPr>
            <a:stCxn id="10" idx="0"/>
            <a:endCxn id="4" idx="5"/>
          </p:cNvCxnSpPr>
          <p:nvPr/>
        </p:nvCxnSpPr>
        <p:spPr>
          <a:xfrm flipH="1" flipV="1">
            <a:off x="3428561" y="4023659"/>
            <a:ext cx="787398" cy="92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2F9A2-A67F-9DB6-71F7-A7DF03850FDE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1187116" y="4023659"/>
            <a:ext cx="691710" cy="9797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D94ECA-698F-CAFD-12A7-3AD91B06AAD0}"/>
              </a:ext>
            </a:extLst>
          </p:cNvPr>
          <p:cNvSpPr txBox="1"/>
          <p:nvPr/>
        </p:nvSpPr>
        <p:spPr>
          <a:xfrm>
            <a:off x="1172601" y="4405835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regulates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4ECF-87C8-5700-D326-C8BF1FD1BAB0}"/>
              </a:ext>
            </a:extLst>
          </p:cNvPr>
          <p:cNvSpPr txBox="1"/>
          <p:nvPr/>
        </p:nvSpPr>
        <p:spPr>
          <a:xfrm>
            <a:off x="3509734" y="4427820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measures</a:t>
            </a:r>
            <a:endParaRPr lang="de-DE" sz="1400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A7BF145-A7DB-E72B-8A87-AA58922F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957" y="1031854"/>
            <a:ext cx="4010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Definiere in FIWARE anlegbare Entitäten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Eigenschaften von GES: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Entitäten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Attribute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Beziehungen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Sensoren, Aktuatoren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Beschreibe alle Entitäten und Eigenschaften durch Brick Elemente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Füge fehlende Definitionen hinzu (z.B. </a:t>
            </a:r>
            <a:r>
              <a:rPr lang="de-DE" dirty="0" err="1"/>
              <a:t>Heat_Pump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466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1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0C6D18-28EF-C6DE-6F81-022189EA0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147" y="1439007"/>
            <a:ext cx="3733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C9B9F46B-CF86-C33F-AA7E-577098A9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22" y="1439372"/>
            <a:ext cx="4591050" cy="38385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9BC60E-0239-E50B-C8D4-8075F3326404}"/>
              </a:ext>
            </a:extLst>
          </p:cNvPr>
          <p:cNvSpPr/>
          <p:nvPr/>
        </p:nvSpPr>
        <p:spPr>
          <a:xfrm>
            <a:off x="1871003" y="4192172"/>
            <a:ext cx="1237957" cy="13504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68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1306F-EF03-495D-91A5-DF7C307D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- Kontext</a:t>
            </a:r>
          </a:p>
        </p:txBody>
      </p:sp>
      <p:grpSp>
        <p:nvGrpSpPr>
          <p:cNvPr id="64" name="Gruppieren 16">
            <a:extLst>
              <a:ext uri="{FF2B5EF4-FFF2-40B4-BE49-F238E27FC236}">
                <a16:creationId xmlns:a16="http://schemas.microsoft.com/office/drawing/2014/main" id="{E3F2C7FA-6126-212D-CA5D-269ACFC9F373}"/>
              </a:ext>
            </a:extLst>
          </p:cNvPr>
          <p:cNvGrpSpPr/>
          <p:nvPr/>
        </p:nvGrpSpPr>
        <p:grpSpPr>
          <a:xfrm>
            <a:off x="9475167" y="3014361"/>
            <a:ext cx="1635679" cy="1044162"/>
            <a:chOff x="9425980" y="1547453"/>
            <a:chExt cx="1635679" cy="1044162"/>
          </a:xfrm>
        </p:grpSpPr>
        <p:grpSp>
          <p:nvGrpSpPr>
            <p:cNvPr id="65" name="Gruppieren 141">
              <a:extLst>
                <a:ext uri="{FF2B5EF4-FFF2-40B4-BE49-F238E27FC236}">
                  <a16:creationId xmlns:a16="http://schemas.microsoft.com/office/drawing/2014/main" id="{9DFF3F95-2241-3333-98B0-523B8FEE8B5E}"/>
                </a:ext>
              </a:extLst>
            </p:cNvPr>
            <p:cNvGrpSpPr/>
            <p:nvPr/>
          </p:nvGrpSpPr>
          <p:grpSpPr>
            <a:xfrm>
              <a:off x="9425980" y="1547453"/>
              <a:ext cx="1635679" cy="1044162"/>
              <a:chOff x="8008810" y="1622556"/>
              <a:chExt cx="1635679" cy="1044162"/>
            </a:xfrm>
          </p:grpSpPr>
          <p:pic>
            <p:nvPicPr>
              <p:cNvPr id="67" name="Grafik 119" descr="Messgerät mit einfarbiger Füllung">
                <a:extLst>
                  <a:ext uri="{FF2B5EF4-FFF2-40B4-BE49-F238E27FC236}">
                    <a16:creationId xmlns:a16="http://schemas.microsoft.com/office/drawing/2014/main" id="{5DC8987C-1B96-F248-28FC-E2EE9ECCE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75468" y="1622556"/>
                <a:ext cx="669021" cy="669021"/>
              </a:xfrm>
              <a:prstGeom prst="rect">
                <a:avLst/>
              </a:prstGeom>
            </p:spPr>
          </p:pic>
          <p:sp>
            <p:nvSpPr>
              <p:cNvPr id="68" name="Textfeld 125">
                <a:extLst>
                  <a:ext uri="{FF2B5EF4-FFF2-40B4-BE49-F238E27FC236}">
                    <a16:creationId xmlns:a16="http://schemas.microsoft.com/office/drawing/2014/main" id="{FD15D324-C760-055D-EA12-B1EA73A784AF}"/>
                  </a:ext>
                </a:extLst>
              </p:cNvPr>
              <p:cNvSpPr txBox="1"/>
              <p:nvPr/>
            </p:nvSpPr>
            <p:spPr>
              <a:xfrm>
                <a:off x="8008810" y="2451274"/>
                <a:ext cx="14939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400" dirty="0"/>
                  <a:t>Simulationstechnik</a:t>
                </a:r>
              </a:p>
            </p:txBody>
          </p:sp>
        </p:grpSp>
        <p:pic>
          <p:nvPicPr>
            <p:cNvPr id="66" name="Grafik 54">
              <a:extLst>
                <a:ext uri="{FF2B5EF4-FFF2-40B4-BE49-F238E27FC236}">
                  <a16:creationId xmlns:a16="http://schemas.microsoft.com/office/drawing/2014/main" id="{F63521E2-A817-98A8-C01F-E2646FC5F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12567" y="1648926"/>
              <a:ext cx="705993" cy="601630"/>
            </a:xfrm>
            <a:prstGeom prst="rect">
              <a:avLst/>
            </a:prstGeom>
          </p:spPr>
        </p:pic>
      </p:grpSp>
      <p:sp>
        <p:nvSpPr>
          <p:cNvPr id="69" name="Flussdiagramm: Alternativer Prozess 130">
            <a:extLst>
              <a:ext uri="{FF2B5EF4-FFF2-40B4-BE49-F238E27FC236}">
                <a16:creationId xmlns:a16="http://schemas.microsoft.com/office/drawing/2014/main" id="{68915E50-6642-9CC8-0792-6E34E7C0D41A}"/>
              </a:ext>
            </a:extLst>
          </p:cNvPr>
          <p:cNvSpPr/>
          <p:nvPr/>
        </p:nvSpPr>
        <p:spPr>
          <a:xfrm>
            <a:off x="3955143" y="947957"/>
            <a:ext cx="4281713" cy="58299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Optimierung des Energieverbrauchs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10502717-632F-90EC-B107-FD6BED57B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154" y="2799476"/>
            <a:ext cx="1259047" cy="1259047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A9E404F8-747A-5A78-A1CB-10B7AE471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3275" y="4934858"/>
            <a:ext cx="858764" cy="858764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51C72A8B-5418-AE42-1121-794C9258F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7525" y="1776638"/>
            <a:ext cx="1010264" cy="10102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40E415-C5EB-36B3-0237-DFF1B6BF9A44}"/>
              </a:ext>
            </a:extLst>
          </p:cNvPr>
          <p:cNvSpPr txBox="1"/>
          <p:nvPr/>
        </p:nvSpPr>
        <p:spPr>
          <a:xfrm>
            <a:off x="4903873" y="5910043"/>
            <a:ext cx="21175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Hardware-in-</a:t>
            </a:r>
            <a:r>
              <a:rPr lang="de-DE" sz="1400" dirty="0" err="1"/>
              <a:t>the</a:t>
            </a:r>
            <a:r>
              <a:rPr lang="de-DE" sz="1400" dirty="0"/>
              <a:t>-loop (</a:t>
            </a:r>
            <a:r>
              <a:rPr lang="de-DE" sz="1400" dirty="0" err="1"/>
              <a:t>HiL</a:t>
            </a:r>
            <a:r>
              <a:rPr lang="de-DE" sz="1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3B36A-DC7E-7A1B-424D-FCC0CF928F80}"/>
              </a:ext>
            </a:extLst>
          </p:cNvPr>
          <p:cNvSpPr txBox="1"/>
          <p:nvPr/>
        </p:nvSpPr>
        <p:spPr>
          <a:xfrm>
            <a:off x="4961580" y="2877076"/>
            <a:ext cx="2002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Simulationsmodell, </a:t>
            </a:r>
            <a:r>
              <a:rPr lang="de-DE" sz="1400" dirty="0" err="1"/>
              <a:t>DZWi</a:t>
            </a:r>
            <a:endParaRPr lang="de-DE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0DC787-9787-973D-1329-814E12FFB356}"/>
              </a:ext>
            </a:extLst>
          </p:cNvPr>
          <p:cNvSpPr txBox="1"/>
          <p:nvPr/>
        </p:nvSpPr>
        <p:spPr>
          <a:xfrm>
            <a:off x="760897" y="4194629"/>
            <a:ext cx="18995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Gebäudeenergiesystem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A78610-7210-F01B-39A4-A5F5DC99CA99}"/>
              </a:ext>
            </a:extLst>
          </p:cNvPr>
          <p:cNvCxnSpPr>
            <a:cxnSpLocks/>
          </p:cNvCxnSpPr>
          <p:nvPr/>
        </p:nvCxnSpPr>
        <p:spPr>
          <a:xfrm flipV="1">
            <a:off x="2612812" y="2263563"/>
            <a:ext cx="2348768" cy="101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EDFAE3-0840-E1EA-858C-A71676AA98EB}"/>
              </a:ext>
            </a:extLst>
          </p:cNvPr>
          <p:cNvCxnSpPr/>
          <p:nvPr/>
        </p:nvCxnSpPr>
        <p:spPr>
          <a:xfrm>
            <a:off x="7021440" y="2281770"/>
            <a:ext cx="2267703" cy="83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805696-1D93-4118-0607-E7FA951B2F7C}"/>
              </a:ext>
            </a:extLst>
          </p:cNvPr>
          <p:cNvCxnSpPr>
            <a:cxnSpLocks/>
          </p:cNvCxnSpPr>
          <p:nvPr/>
        </p:nvCxnSpPr>
        <p:spPr>
          <a:xfrm flipH="1">
            <a:off x="7170057" y="4302351"/>
            <a:ext cx="2744693" cy="149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79E6AEC-CC34-1083-714A-109FAD190978}"/>
              </a:ext>
            </a:extLst>
          </p:cNvPr>
          <p:cNvCxnSpPr/>
          <p:nvPr/>
        </p:nvCxnSpPr>
        <p:spPr>
          <a:xfrm flipH="1" flipV="1">
            <a:off x="2660456" y="4557486"/>
            <a:ext cx="2243417" cy="107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67D7690-639A-78E6-A091-0AF1926242F9}"/>
              </a:ext>
            </a:extLst>
          </p:cNvPr>
          <p:cNvSpPr txBox="1"/>
          <p:nvPr/>
        </p:nvSpPr>
        <p:spPr>
          <a:xfrm>
            <a:off x="2930824" y="2483358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Modellierung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04ABD5-4D11-8BFD-33B6-1297E8170E8A}"/>
              </a:ext>
            </a:extLst>
          </p:cNvPr>
          <p:cNvSpPr txBox="1"/>
          <p:nvPr/>
        </p:nvSpPr>
        <p:spPr>
          <a:xfrm>
            <a:off x="8080124" y="2445298"/>
            <a:ext cx="17325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Experimente, Analyse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288643-32A7-338A-EA9F-AD53F0760226}"/>
              </a:ext>
            </a:extLst>
          </p:cNvPr>
          <p:cNvSpPr txBox="1"/>
          <p:nvPr/>
        </p:nvSpPr>
        <p:spPr>
          <a:xfrm>
            <a:off x="8549936" y="5105253"/>
            <a:ext cx="17674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Realitätsnahe Testung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A422EA-5732-6096-97DB-058B811FA4BF}"/>
              </a:ext>
            </a:extLst>
          </p:cNvPr>
          <p:cNvSpPr txBox="1"/>
          <p:nvPr/>
        </p:nvSpPr>
        <p:spPr>
          <a:xfrm>
            <a:off x="2420703" y="5047986"/>
            <a:ext cx="12535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/>
              <a:t>Anwendung der</a:t>
            </a:r>
          </a:p>
          <a:p>
            <a:pPr algn="ctr"/>
            <a:r>
              <a:rPr lang="de-DE" sz="1400" dirty="0"/>
              <a:t>Erkenntnisse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014BF1-B258-AF2D-FF54-BE1C7F8EA365}"/>
              </a:ext>
            </a:extLst>
          </p:cNvPr>
          <p:cNvCxnSpPr/>
          <p:nvPr/>
        </p:nvCxnSpPr>
        <p:spPr>
          <a:xfrm flipV="1">
            <a:off x="5962655" y="3274725"/>
            <a:ext cx="0" cy="151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D2121F-F7FA-6E80-D877-354DCDC32C31}"/>
              </a:ext>
            </a:extLst>
          </p:cNvPr>
          <p:cNvSpPr txBox="1"/>
          <p:nvPr/>
        </p:nvSpPr>
        <p:spPr>
          <a:xfrm>
            <a:off x="6063494" y="3950801"/>
            <a:ext cx="8960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Anpassung</a:t>
            </a:r>
          </a:p>
        </p:txBody>
      </p:sp>
    </p:spTree>
    <p:extLst>
      <p:ext uri="{BB962C8B-B14F-4D97-AF65-F5344CB8AC3E}">
        <p14:creationId xmlns:p14="http://schemas.microsoft.com/office/powerpoint/2010/main" val="104004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1B3EABD1-50E5-D7D3-8331-09858B4A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22" y="1439375"/>
            <a:ext cx="4591050" cy="38385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D78812-8E16-4C29-CE23-5B8C7DEC9756}"/>
              </a:ext>
            </a:extLst>
          </p:cNvPr>
          <p:cNvSpPr/>
          <p:nvPr/>
        </p:nvSpPr>
        <p:spPr>
          <a:xfrm>
            <a:off x="1969477" y="1772529"/>
            <a:ext cx="1055077" cy="13223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10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78F6D6E-ED36-C1B2-29A9-C8702C4E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85" y="1453442"/>
            <a:ext cx="4733925" cy="38385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7E7E2-3A67-E5A9-707C-5A42BF4E830C}"/>
              </a:ext>
            </a:extLst>
          </p:cNvPr>
          <p:cNvSpPr/>
          <p:nvPr/>
        </p:nvSpPr>
        <p:spPr>
          <a:xfrm>
            <a:off x="3193366" y="3108960"/>
            <a:ext cx="1392702" cy="142083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770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7E7E2-3A67-E5A9-707C-5A42BF4E830C}"/>
              </a:ext>
            </a:extLst>
          </p:cNvPr>
          <p:cNvSpPr/>
          <p:nvPr/>
        </p:nvSpPr>
        <p:spPr>
          <a:xfrm>
            <a:off x="3193366" y="3108960"/>
            <a:ext cx="1392702" cy="142083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70C0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92BB5B5-18B3-CE58-DD09-13B458642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085" y="1419225"/>
            <a:ext cx="47339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69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328-CFFC-7E68-3AF0-B43CD74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Model (</a:t>
            </a:r>
            <a:r>
              <a:rPr lang="de-DE" dirty="0" err="1"/>
              <a:t>FiBEM</a:t>
            </a:r>
            <a:r>
              <a:rPr lang="de-DE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C70E-DEB1-6811-97FF-F1E95FD8E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2216FB9-9102-3F11-362D-718D6981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76" y="871200"/>
            <a:ext cx="10626648" cy="54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08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328-CFFC-7E68-3AF0-B43CD74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C70E-DEB1-6811-97FF-F1E95FD8E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FiBEM</a:t>
            </a:r>
            <a:r>
              <a:rPr lang="de-DE" dirty="0"/>
              <a:t>: Software Tool zur Erstellung, Bearbeitung, Exportierung und Anwendung des Modells.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74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12B20AD-A7CA-6924-70A5-EEB73366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0" y="-76484"/>
            <a:ext cx="12287260" cy="70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5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328-CFFC-7E68-3AF0-B43CD74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C70E-DEB1-6811-97FF-F1E95FD8E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FiBEM</a:t>
            </a:r>
            <a:r>
              <a:rPr lang="de-DE" dirty="0"/>
              <a:t>: Software Tool zur Erstellung, Bearbeitung, Exportierung und Anwendung des Modells.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Erstellung und Bearbeitung:</a:t>
            </a:r>
          </a:p>
          <a:p>
            <a:pPr marL="7177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Entitäten hinzufügen/löschen</a:t>
            </a:r>
          </a:p>
          <a:p>
            <a:pPr marL="7177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Relationships</a:t>
            </a:r>
            <a:r>
              <a:rPr lang="de-DE" dirty="0"/>
              <a:t> hinzufügen/löschen </a:t>
            </a:r>
          </a:p>
          <a:p>
            <a:pPr marL="7177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Relationships</a:t>
            </a:r>
            <a:r>
              <a:rPr lang="de-DE" dirty="0"/>
              <a:t> automatisch erstellen</a:t>
            </a:r>
          </a:p>
          <a:p>
            <a:pPr marL="7177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Entitäten/</a:t>
            </a:r>
            <a:r>
              <a:rPr lang="de-DE" dirty="0" err="1"/>
              <a:t>Relationships</a:t>
            </a:r>
            <a:r>
              <a:rPr lang="de-DE" dirty="0"/>
              <a:t> aus FMU Dateien auslesen</a:t>
            </a:r>
          </a:p>
          <a:p>
            <a:pPr marL="7177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Devices (Sensoren/Aktuatoren) hinzufügen/löschen</a:t>
            </a:r>
          </a:p>
          <a:p>
            <a:pPr marL="7177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 speichern/öffnen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404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328-CFFC-7E68-3AF0-B43CD74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</a:t>
            </a:r>
            <a:r>
              <a:rPr lang="de-DE" dirty="0" err="1"/>
              <a:t>Fiware</a:t>
            </a:r>
            <a:r>
              <a:rPr lang="de-DE" dirty="0"/>
              <a:t> Brick </a:t>
            </a:r>
            <a:r>
              <a:rPr lang="de-DE" dirty="0" err="1"/>
              <a:t>Entities</a:t>
            </a:r>
            <a:r>
              <a:rPr lang="de-DE" dirty="0"/>
              <a:t>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C70E-DEB1-6811-97FF-F1E95FD8E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FiBEM</a:t>
            </a:r>
            <a:r>
              <a:rPr lang="de-DE" dirty="0"/>
              <a:t>: Software Tool zur Erstellung, Bearbeitung, Exportierung und Anwendung des Modells.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Anwendung:</a:t>
            </a:r>
          </a:p>
          <a:p>
            <a:pPr marL="7177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Modell als JSON exportieren</a:t>
            </a:r>
          </a:p>
          <a:p>
            <a:pPr marL="7177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Ontologie exportieren (speichert visualisierbares turtle </a:t>
            </a:r>
            <a:r>
              <a:rPr lang="de-DE" dirty="0" err="1"/>
              <a:t>file</a:t>
            </a:r>
            <a:r>
              <a:rPr lang="de-DE" dirty="0"/>
              <a:t>)</a:t>
            </a:r>
          </a:p>
          <a:p>
            <a:pPr marL="7177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dirty="0"/>
              <a:t>Modell in </a:t>
            </a:r>
            <a:r>
              <a:rPr lang="de-DE" dirty="0" err="1"/>
              <a:t>FiWARE</a:t>
            </a:r>
            <a:r>
              <a:rPr lang="de-DE" dirty="0"/>
              <a:t> anlegen</a:t>
            </a:r>
          </a:p>
          <a:p>
            <a:pPr marL="933750" lvl="2" indent="-285750">
              <a:lnSpc>
                <a:spcPct val="200000"/>
              </a:lnSpc>
            </a:pPr>
            <a:r>
              <a:rPr lang="de-DE" dirty="0"/>
              <a:t>Konfiguriert Dienste zur Kommunikation mit Entitäten</a:t>
            </a:r>
          </a:p>
        </p:txBody>
      </p:sp>
    </p:spTree>
    <p:extLst>
      <p:ext uri="{BB962C8B-B14F-4D97-AF65-F5344CB8AC3E}">
        <p14:creationId xmlns:p14="http://schemas.microsoft.com/office/powerpoint/2010/main" val="1291016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D7E1-0C8D-7F0D-1475-0558E20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Mapping von FMU Dateien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A630-23EB-5921-C9BA-780D83E9A4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Input: FMU Modell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04BAB122-36C8-61ED-2A63-DDF8FF8B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7926"/>
            <a:ext cx="4778548" cy="47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18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D7E1-0C8D-7F0D-1475-0558E20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Mapping von FMU Dateien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A630-23EB-5921-C9BA-780D83E9A4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Input: FMU Modell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Analyse mit </a:t>
            </a:r>
            <a:r>
              <a:rPr lang="de-DE" dirty="0" err="1"/>
              <a:t>Fmpy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04BAB122-36C8-61ED-2A63-DDF8FF8B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7926"/>
            <a:ext cx="4778548" cy="47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6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– Ziel der Arbeit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Einsatz von IoT (</a:t>
            </a:r>
            <a:r>
              <a:rPr lang="de-DE" dirty="0" err="1"/>
              <a:t>HiL</a:t>
            </a:r>
            <a:r>
              <a:rPr lang="de-DE" dirty="0"/>
              <a:t>, Smart Homes)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Benötigt Datenmodell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Probleme: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Große Datenmengen → fehlende Semantik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Hoher manueller Aufwand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Keine Einbindung von Simulationsmodellen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oben 139">
            <a:extLst>
              <a:ext uri="{FF2B5EF4-FFF2-40B4-BE49-F238E27FC236}">
                <a16:creationId xmlns:a16="http://schemas.microsoft.com/office/drawing/2014/main" id="{33F935E2-E740-2923-8EE8-20D6B9842A7D}"/>
              </a:ext>
            </a:extLst>
          </p:cNvPr>
          <p:cNvSpPr/>
          <p:nvPr/>
        </p:nvSpPr>
        <p:spPr>
          <a:xfrm rot="5400000">
            <a:off x="524879" y="3761164"/>
            <a:ext cx="340353" cy="623888"/>
          </a:xfrm>
          <a:prstGeom prst="upArrow">
            <a:avLst/>
          </a:prstGeom>
          <a:solidFill>
            <a:srgbClr val="DD40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Textfeld 140">
            <a:extLst>
              <a:ext uri="{FF2B5EF4-FFF2-40B4-BE49-F238E27FC236}">
                <a16:creationId xmlns:a16="http://schemas.microsoft.com/office/drawing/2014/main" id="{F5C686DD-9F5E-6D48-08A9-34A5301C05D5}"/>
              </a:ext>
            </a:extLst>
          </p:cNvPr>
          <p:cNvSpPr txBox="1"/>
          <p:nvPr/>
        </p:nvSpPr>
        <p:spPr>
          <a:xfrm>
            <a:off x="1279186" y="3316953"/>
            <a:ext cx="4816814" cy="1512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Semantisches Datenmodell und Framework für die Verwendung des Modells</a:t>
            </a:r>
          </a:p>
        </p:txBody>
      </p:sp>
      <p:grpSp>
        <p:nvGrpSpPr>
          <p:cNvPr id="6" name="Gruppieren 124">
            <a:extLst>
              <a:ext uri="{FF2B5EF4-FFF2-40B4-BE49-F238E27FC236}">
                <a16:creationId xmlns:a16="http://schemas.microsoft.com/office/drawing/2014/main" id="{002D0EEB-8C0E-8799-6D32-D5B4B51E7A87}"/>
              </a:ext>
            </a:extLst>
          </p:cNvPr>
          <p:cNvGrpSpPr/>
          <p:nvPr/>
        </p:nvGrpSpPr>
        <p:grpSpPr>
          <a:xfrm>
            <a:off x="8622810" y="1137265"/>
            <a:ext cx="1857881" cy="1944681"/>
            <a:chOff x="1940150" y="923271"/>
            <a:chExt cx="2044297" cy="2079103"/>
          </a:xfrm>
        </p:grpSpPr>
        <p:grpSp>
          <p:nvGrpSpPr>
            <p:cNvPr id="7" name="Gruppieren 112">
              <a:extLst>
                <a:ext uri="{FF2B5EF4-FFF2-40B4-BE49-F238E27FC236}">
                  <a16:creationId xmlns:a16="http://schemas.microsoft.com/office/drawing/2014/main" id="{A19F0831-0AE2-BC0C-EBA5-9F27F794500F}"/>
                </a:ext>
              </a:extLst>
            </p:cNvPr>
            <p:cNvGrpSpPr/>
            <p:nvPr/>
          </p:nvGrpSpPr>
          <p:grpSpPr>
            <a:xfrm>
              <a:off x="1946514" y="923271"/>
              <a:ext cx="1953634" cy="1756659"/>
              <a:chOff x="930353" y="861932"/>
              <a:chExt cx="1953634" cy="1756659"/>
            </a:xfrm>
          </p:grpSpPr>
          <p:pic>
            <p:nvPicPr>
              <p:cNvPr id="9" name="Grafik 7" descr="Zahnräder mit einfarbiger Füllung">
                <a:extLst>
                  <a:ext uri="{FF2B5EF4-FFF2-40B4-BE49-F238E27FC236}">
                    <a16:creationId xmlns:a16="http://schemas.microsoft.com/office/drawing/2014/main" id="{DC13BAEF-988C-93C8-1B36-B492FCA24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5226" y="963332"/>
                <a:ext cx="564481" cy="564481"/>
              </a:xfrm>
              <a:prstGeom prst="rect">
                <a:avLst/>
              </a:prstGeom>
            </p:spPr>
          </p:pic>
          <p:pic>
            <p:nvPicPr>
              <p:cNvPr id="10" name="Grafik 57">
                <a:extLst>
                  <a:ext uri="{FF2B5EF4-FFF2-40B4-BE49-F238E27FC236}">
                    <a16:creationId xmlns:a16="http://schemas.microsoft.com/office/drawing/2014/main" id="{C607BD11-6C64-939C-112D-E77C54139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0353" y="1615990"/>
                <a:ext cx="374838" cy="355868"/>
              </a:xfrm>
              <a:prstGeom prst="rect">
                <a:avLst/>
              </a:prstGeom>
            </p:spPr>
          </p:pic>
          <p:pic>
            <p:nvPicPr>
              <p:cNvPr id="11" name="Grafik 59" descr="Roboterhand mit einfarbiger Füllung">
                <a:extLst>
                  <a:ext uri="{FF2B5EF4-FFF2-40B4-BE49-F238E27FC236}">
                    <a16:creationId xmlns:a16="http://schemas.microsoft.com/office/drawing/2014/main" id="{189E5FFB-C27C-E9EA-7137-E7E642BC2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24935" y="2176186"/>
                <a:ext cx="442405" cy="442405"/>
              </a:xfrm>
              <a:prstGeom prst="rect">
                <a:avLst/>
              </a:prstGeom>
            </p:spPr>
          </p:pic>
          <p:pic>
            <p:nvPicPr>
              <p:cNvPr id="12" name="Grafik 62" descr="Fabrik mit einfarbiger Füllung">
                <a:extLst>
                  <a:ext uri="{FF2B5EF4-FFF2-40B4-BE49-F238E27FC236}">
                    <a16:creationId xmlns:a16="http://schemas.microsoft.com/office/drawing/2014/main" id="{59248803-8678-798C-D3CB-0374D879F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08287" y="1944656"/>
                <a:ext cx="543600" cy="543600"/>
              </a:xfrm>
              <a:prstGeom prst="rect">
                <a:avLst/>
              </a:prstGeom>
            </p:spPr>
          </p:pic>
          <p:pic>
            <p:nvPicPr>
              <p:cNvPr id="13" name="Grafik 64" descr="Smartphone mit einfarbiger Füllung">
                <a:extLst>
                  <a:ext uri="{FF2B5EF4-FFF2-40B4-BE49-F238E27FC236}">
                    <a16:creationId xmlns:a16="http://schemas.microsoft.com/office/drawing/2014/main" id="{35472E17-280F-8C12-D76C-480B9D2F3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632652" y="861932"/>
                <a:ext cx="374838" cy="374838"/>
              </a:xfrm>
              <a:prstGeom prst="rect">
                <a:avLst/>
              </a:prstGeom>
            </p:spPr>
          </p:pic>
          <p:pic>
            <p:nvPicPr>
              <p:cNvPr id="14" name="Grafik 66" descr="Auto mit einfarbiger Füllung">
                <a:extLst>
                  <a:ext uri="{FF2B5EF4-FFF2-40B4-BE49-F238E27FC236}">
                    <a16:creationId xmlns:a16="http://schemas.microsoft.com/office/drawing/2014/main" id="{37DFE3FE-18AC-527A-043F-766B68CC8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07676" y="1484711"/>
                <a:ext cx="476311" cy="476311"/>
              </a:xfrm>
              <a:prstGeom prst="rect">
                <a:avLst/>
              </a:prstGeom>
            </p:spPr>
          </p:pic>
          <p:pic>
            <p:nvPicPr>
              <p:cNvPr id="15" name="Grafik 103" descr="Internet der Dinge Silhouette">
                <a:extLst>
                  <a:ext uri="{FF2B5EF4-FFF2-40B4-BE49-F238E27FC236}">
                    <a16:creationId xmlns:a16="http://schemas.microsoft.com/office/drawing/2014/main" id="{A1784D34-E1C5-3347-B517-937531F78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11081" y="1302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fik 105" descr="Arbeiten von zu Hause mit WLAN mit einfarbiger Füllung">
                <a:extLst>
                  <a:ext uri="{FF2B5EF4-FFF2-40B4-BE49-F238E27FC236}">
                    <a16:creationId xmlns:a16="http://schemas.microsoft.com/office/drawing/2014/main" id="{1FAA54E3-9011-1B04-167E-F08C94EE1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134148" y="912093"/>
                <a:ext cx="507167" cy="507167"/>
              </a:xfrm>
              <a:prstGeom prst="rect">
                <a:avLst/>
              </a:prstGeom>
            </p:spPr>
          </p:pic>
          <p:pic>
            <p:nvPicPr>
              <p:cNvPr id="17" name="Grafik 111" descr="Computer mit einfarbiger Füllung">
                <a:extLst>
                  <a:ext uri="{FF2B5EF4-FFF2-40B4-BE49-F238E27FC236}">
                    <a16:creationId xmlns:a16="http://schemas.microsoft.com/office/drawing/2014/main" id="{1B6E0EA7-EE95-82DB-1023-6657A73EE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58728" y="2062729"/>
                <a:ext cx="505909" cy="505909"/>
              </a:xfrm>
              <a:prstGeom prst="rect">
                <a:avLst/>
              </a:prstGeom>
            </p:spPr>
          </p:pic>
        </p:grpSp>
        <p:sp>
          <p:nvSpPr>
            <p:cNvPr id="8" name="Textfeld 115">
              <a:extLst>
                <a:ext uri="{FF2B5EF4-FFF2-40B4-BE49-F238E27FC236}">
                  <a16:creationId xmlns:a16="http://schemas.microsoft.com/office/drawing/2014/main" id="{40F53E2B-9225-CA70-1025-D5B271E8E113}"/>
                </a:ext>
              </a:extLst>
            </p:cNvPr>
            <p:cNvSpPr txBox="1"/>
            <p:nvPr/>
          </p:nvSpPr>
          <p:spPr>
            <a:xfrm>
              <a:off x="1940150" y="2772038"/>
              <a:ext cx="2044297" cy="2303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Internet der Dinge (IoT)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01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D7E1-0C8D-7F0D-1475-0558E20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Mapping von FMU Dateien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A630-23EB-5921-C9BA-780D83E9A4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Input: FMU Modell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Analyse mit </a:t>
            </a:r>
            <a:r>
              <a:rPr lang="de-DE" dirty="0" err="1"/>
              <a:t>Fmpy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Erstellen von erkannten Entitäten in </a:t>
            </a:r>
            <a:r>
              <a:rPr lang="de-DE" dirty="0" err="1"/>
              <a:t>FiBEM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060B66-2171-C524-5C81-D6763BEE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23" y="153958"/>
            <a:ext cx="5236377" cy="60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10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D7E1-0C8D-7F0D-1475-0558E20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Mapping von FMU Dateien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A630-23EB-5921-C9BA-780D83E9A4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Input: FMU Modell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Analyse mit </a:t>
            </a:r>
            <a:r>
              <a:rPr lang="de-DE" dirty="0" err="1"/>
              <a:t>Fmpy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Erstellen von erkannten Entitäten in </a:t>
            </a:r>
            <a:r>
              <a:rPr lang="de-DE" dirty="0" err="1"/>
              <a:t>FiBEM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Weitere Verwendung:</a:t>
            </a:r>
          </a:p>
          <a:p>
            <a:pPr marL="717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Anlegen in FIWARE</a:t>
            </a:r>
          </a:p>
          <a:p>
            <a:pPr marL="717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Ontologie Datei speichern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5" name="Picture 4" descr="A picture containing sky, map, text&#10;&#10;Description automatically generated">
            <a:extLst>
              <a:ext uri="{FF2B5EF4-FFF2-40B4-BE49-F238E27FC236}">
                <a16:creationId xmlns:a16="http://schemas.microsoft.com/office/drawing/2014/main" id="{ECC46F0A-A478-3CF7-614B-B3BA2EC1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49" y="687600"/>
            <a:ext cx="6096851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74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AB75-B45F-FD2B-F71B-31A07235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E7F36-61C2-D013-276A-52A774E9CD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Neue Möglichkeiten:</a:t>
            </a:r>
          </a:p>
          <a:p>
            <a:pPr marL="717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Semantik von IoT Daten durch Ontologie gegeben</a:t>
            </a:r>
          </a:p>
          <a:p>
            <a:pPr marL="717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Einfache Handhabung großer Datenmengen</a:t>
            </a:r>
          </a:p>
          <a:p>
            <a:pPr marL="717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Modulare Erstellung von Gebäudeenergiesystem-Modellen</a:t>
            </a:r>
          </a:p>
          <a:p>
            <a:pPr marL="717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Automatisierte Funktionen</a:t>
            </a:r>
          </a:p>
        </p:txBody>
      </p:sp>
    </p:spTree>
    <p:extLst>
      <p:ext uri="{BB962C8B-B14F-4D97-AF65-F5344CB8AC3E}">
        <p14:creationId xmlns:p14="http://schemas.microsoft.com/office/powerpoint/2010/main" val="1375451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98F1-C686-5166-F1A1-F87E398F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9357B-493C-9D04-3C6C-180BC5E2F5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Weiterentwicklung von Ontologien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Erweiterung des Datenmodells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Anwendung in weiteren IoT Plattformen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Automatisierung neuer Funktionen (z.B. CRUD </a:t>
            </a:r>
            <a:r>
              <a:rPr lang="de-DE" dirty="0" err="1"/>
              <a:t>Operations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Standardisierung von Simulationsmodellen im Gebäudesektor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Einsatz von IoT im Gebäudesektor für energieeffizienten Betrieb</a:t>
            </a:r>
          </a:p>
        </p:txBody>
      </p:sp>
    </p:spTree>
    <p:extLst>
      <p:ext uri="{BB962C8B-B14F-4D97-AF65-F5344CB8AC3E}">
        <p14:creationId xmlns:p14="http://schemas.microsoft.com/office/powerpoint/2010/main" val="795842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477F7-7C36-4254-80DC-B14A5950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61E6BF0-4A61-4841-8583-0EB13366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47308"/>
              </p:ext>
            </p:extLst>
          </p:nvPr>
        </p:nvGraphicFramePr>
        <p:xfrm>
          <a:off x="383119" y="871200"/>
          <a:ext cx="11350537" cy="3314013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543301350"/>
                    </a:ext>
                  </a:extLst>
                </a:gridCol>
                <a:gridCol w="10921594">
                  <a:extLst>
                    <a:ext uri="{9D8B030D-6E8A-4147-A177-3AD203B41FA5}">
                      <a16:colId xmlns:a16="http://schemas.microsoft.com/office/drawing/2014/main" val="1754647090"/>
                    </a:ext>
                  </a:extLst>
                </a:gridCol>
              </a:tblGrid>
              <a:tr h="275317">
                <a:tc>
                  <a:txBody>
                    <a:bodyPr/>
                    <a:lstStyle/>
                    <a:p>
                      <a:r>
                        <a:rPr lang="de-DE" sz="1400" b="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https://fiware-tutorials.readthedocs.io/en/latest/index.html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86063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de-DE" sz="1400" dirty="0"/>
                        <a:t>[2]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https://brickschema.org/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52367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de-DE" sz="1400" b="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https://www.ebc.eonerc.rwth-aachen.de/cms/E-ON-ERC-EBC/Forschung/Ausstattung/Hardware-in-the-loop/~mfig/Hardware-in-the-Loop-Pruefstand-HiL2/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1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69039"/>
                  </a:ext>
                </a:extLst>
              </a:tr>
              <a:tr h="332053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9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9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04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362943E6-AADE-4A93-8750-90F2A253B02C}"/>
              </a:ext>
            </a:extLst>
          </p:cNvPr>
          <p:cNvSpPr txBox="1">
            <a:spLocks/>
          </p:cNvSpPr>
          <p:nvPr/>
        </p:nvSpPr>
        <p:spPr>
          <a:xfrm>
            <a:off x="383999" y="2563200"/>
            <a:ext cx="9500229" cy="360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6000" algn="l"/>
              </a:tabLs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/>
              <a:t>All </a:t>
            </a:r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work</a:t>
            </a:r>
            <a:r>
              <a:rPr lang="de-DE" sz="3200" dirty="0"/>
              <a:t>, </a:t>
            </a:r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whole</a:t>
            </a:r>
            <a:r>
              <a:rPr lang="de-DE" sz="3200" dirty="0"/>
              <a:t> </a:t>
            </a:r>
            <a:r>
              <a:rPr lang="de-DE" sz="3200" dirty="0" err="1"/>
              <a:t>life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a matter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semantics</a:t>
            </a:r>
            <a:r>
              <a:rPr lang="de-DE" sz="3200" dirty="0"/>
              <a:t>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7E8DA7-8A71-4717-9F05-ECDB6A836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Ernesto.Walter@eonerc.rwth-aachen.de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49756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– Ziel der Arbeit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Entwicklung eines Modells für den Einsatz in IoT Systemen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Modell basiert auf einer existierenden Ontologie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Software Tools zur Erstellung, Bearbeitung, Exportierung und Anwendung des Modells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Automatisches Mapping von Simulationsmodellen</a:t>
            </a:r>
          </a:p>
        </p:txBody>
      </p:sp>
      <p:sp>
        <p:nvSpPr>
          <p:cNvPr id="5" name="Textfeld 140">
            <a:extLst>
              <a:ext uri="{FF2B5EF4-FFF2-40B4-BE49-F238E27FC236}">
                <a16:creationId xmlns:a16="http://schemas.microsoft.com/office/drawing/2014/main" id="{F5C686DD-9F5E-6D48-08A9-34A5301C05D5}"/>
              </a:ext>
            </a:extLst>
          </p:cNvPr>
          <p:cNvSpPr txBox="1"/>
          <p:nvPr/>
        </p:nvSpPr>
        <p:spPr>
          <a:xfrm>
            <a:off x="383112" y="871200"/>
            <a:ext cx="4860356" cy="1512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Semantisches Datenmodell und Framework für die Verwendung des Modells</a:t>
            </a:r>
          </a:p>
        </p:txBody>
      </p:sp>
    </p:spTree>
    <p:extLst>
      <p:ext uri="{BB962C8B-B14F-4D97-AF65-F5344CB8AC3E}">
        <p14:creationId xmlns:p14="http://schemas.microsoft.com/office/powerpoint/2010/main" val="55166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FIWARE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SPS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 err="1"/>
              <a:t>Dymola</a:t>
            </a:r>
            <a:r>
              <a:rPr lang="de-DE" dirty="0"/>
              <a:t> (</a:t>
            </a:r>
            <a:r>
              <a:rPr lang="de-DE" dirty="0" err="1"/>
              <a:t>AixLib</a:t>
            </a:r>
            <a:r>
              <a:rPr lang="de-DE" dirty="0"/>
              <a:t>)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FMU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Brick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Python (</a:t>
            </a:r>
            <a:r>
              <a:rPr lang="de-DE" dirty="0" err="1"/>
              <a:t>fmpy</a:t>
            </a:r>
            <a:r>
              <a:rPr lang="de-DE" dirty="0"/>
              <a:t>, </a:t>
            </a:r>
            <a:r>
              <a:rPr lang="de-DE" dirty="0" err="1"/>
              <a:t>FiLiP</a:t>
            </a:r>
            <a:r>
              <a:rPr lang="de-DE" dirty="0"/>
              <a:t>, </a:t>
            </a:r>
            <a:r>
              <a:rPr lang="de-DE" dirty="0" err="1"/>
              <a:t>pyqt</a:t>
            </a:r>
            <a:r>
              <a:rPr lang="de-DE" dirty="0"/>
              <a:t>)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BC2D295-3A3C-D0DA-A58D-6F7FD9DC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24" y="704792"/>
            <a:ext cx="2307300" cy="74211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799B860-634A-82ED-983F-14ED7697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65" y="1667933"/>
            <a:ext cx="524792" cy="524792"/>
          </a:xfrm>
          <a:prstGeom prst="rect">
            <a:avLst/>
          </a:prstGeom>
        </p:spPr>
      </p:pic>
      <p:pic>
        <p:nvPicPr>
          <p:cNvPr id="11" name="Picture 10" descr="A picture containing text, monitor, clock&#10;&#10;Description automatically generated">
            <a:extLst>
              <a:ext uri="{FF2B5EF4-FFF2-40B4-BE49-F238E27FC236}">
                <a16:creationId xmlns:a16="http://schemas.microsoft.com/office/drawing/2014/main" id="{047376F2-8EA4-5FD0-0B6F-740EFFFE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65" y="2644854"/>
            <a:ext cx="3193143" cy="58674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EAFC6DA5-9B0B-21E9-C457-AD4DF363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064" y="3427211"/>
            <a:ext cx="668819" cy="742114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low confidence">
            <a:extLst>
              <a:ext uri="{FF2B5EF4-FFF2-40B4-BE49-F238E27FC236}">
                <a16:creationId xmlns:a16="http://schemas.microsoft.com/office/drawing/2014/main" id="{1A26DCCE-E41F-E737-2042-A25BCE427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064" y="4364942"/>
            <a:ext cx="849066" cy="58674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B0CE0EC-4490-0B17-5030-D2AF03FA1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8147" y="5251249"/>
            <a:ext cx="682027" cy="6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 – Auswahl einer Ontologie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Kandidaten: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SAREF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IFC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Brick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BOT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Project </a:t>
            </a:r>
            <a:r>
              <a:rPr lang="de-DE" dirty="0" err="1"/>
              <a:t>Haystack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2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 – Auswahl einer Ontologie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spcAft>
                <a:spcPts val="0"/>
              </a:spcAft>
            </a:pPr>
            <a:r>
              <a:rPr lang="de-DE" sz="1200" dirty="0"/>
              <a:t>Quelle: https://docs.brickschema.org/intro.html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206366-78D3-6D39-6D46-1A1484AE8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45738"/>
              </p:ext>
            </p:extLst>
          </p:nvPr>
        </p:nvGraphicFramePr>
        <p:xfrm>
          <a:off x="383111" y="1001486"/>
          <a:ext cx="11423999" cy="456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458">
                  <a:extLst>
                    <a:ext uri="{9D8B030D-6E8A-4147-A177-3AD203B41FA5}">
                      <a16:colId xmlns:a16="http://schemas.microsoft.com/office/drawing/2014/main" val="2802878581"/>
                    </a:ext>
                  </a:extLst>
                </a:gridCol>
                <a:gridCol w="1167619">
                  <a:extLst>
                    <a:ext uri="{9D8B030D-6E8A-4147-A177-3AD203B41FA5}">
                      <a16:colId xmlns:a16="http://schemas.microsoft.com/office/drawing/2014/main" val="3628947920"/>
                    </a:ext>
                  </a:extLst>
                </a:gridCol>
                <a:gridCol w="2363372">
                  <a:extLst>
                    <a:ext uri="{9D8B030D-6E8A-4147-A177-3AD203B41FA5}">
                      <a16:colId xmlns:a16="http://schemas.microsoft.com/office/drawing/2014/main" val="1469290376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958289432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358434982"/>
                    </a:ext>
                  </a:extLst>
                </a:gridCol>
                <a:gridCol w="1847184">
                  <a:extLst>
                    <a:ext uri="{9D8B030D-6E8A-4147-A177-3AD203B41FA5}">
                      <a16:colId xmlns:a16="http://schemas.microsoft.com/office/drawing/2014/main" val="2559918796"/>
                    </a:ext>
                  </a:extLst>
                </a:gridCol>
              </a:tblGrid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Modeling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Project </a:t>
                      </a:r>
                      <a:r>
                        <a:rPr lang="de-DE" dirty="0" err="1"/>
                        <a:t>Haystack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67698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HVAC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178065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 err="1"/>
                        <a:t>Lighting</a:t>
                      </a:r>
                      <a:r>
                        <a:rPr lang="de-DE" dirty="0"/>
                        <a:t>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26287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 err="1"/>
                        <a:t>Electrical</a:t>
                      </a:r>
                      <a:r>
                        <a:rPr lang="de-DE" dirty="0"/>
                        <a:t>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10651"/>
                  </a:ext>
                </a:extLst>
              </a:tr>
              <a:tr h="496393">
                <a:tc>
                  <a:txBody>
                    <a:bodyPr/>
                    <a:lstStyle/>
                    <a:p>
                      <a:r>
                        <a:rPr lang="de-DE" dirty="0" err="1"/>
                        <a:t>Spatial</a:t>
                      </a:r>
                      <a:r>
                        <a:rPr lang="de-DE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79224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Sensor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24834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Control </a:t>
                      </a:r>
                      <a:r>
                        <a:rPr lang="de-DE" dirty="0" err="1"/>
                        <a:t>Relationships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88626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Operational </a:t>
                      </a:r>
                      <a:r>
                        <a:rPr lang="de-DE" dirty="0" err="1"/>
                        <a:t>Relationships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97618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Formal </a:t>
                      </a:r>
                      <a:r>
                        <a:rPr lang="de-DE" dirty="0" err="1"/>
                        <a:t>Definitions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2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3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 – Auswahl einer Ontologie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Kandidaten: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SAREF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IFC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Brick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BOT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Project </a:t>
            </a:r>
            <a:r>
              <a:rPr lang="de-DE" dirty="0" err="1"/>
              <a:t>Haystack</a:t>
            </a:r>
            <a:endParaRPr lang="de-DE" dirty="0"/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Wahl: Brick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Bietet den größten Modeling Support für Gebäude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Einfache Struktur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Nützliche Tools (Viewer,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427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71273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936</Words>
  <Application>Microsoft Office PowerPoint</Application>
  <PresentationFormat>Widescreen</PresentationFormat>
  <Paragraphs>273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Bachelorarbeit</vt:lpstr>
      <vt:lpstr>Einführung - Kontext</vt:lpstr>
      <vt:lpstr>Einführung – Ziel der Arbeit</vt:lpstr>
      <vt:lpstr>Einführung – Ziel der Arbeit</vt:lpstr>
      <vt:lpstr>Verwendete Technologien</vt:lpstr>
      <vt:lpstr>Methodik – Auswahl einer Ontologie</vt:lpstr>
      <vt:lpstr>Methodik – Auswahl einer Ontologie</vt:lpstr>
      <vt:lpstr>Methodik – Auswahl einer Ontologie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Fiware Brick Entities Model (FiBEM)</vt:lpstr>
      <vt:lpstr>Methodik: Fiware Brick Entities Model (FiBEM)</vt:lpstr>
      <vt:lpstr>Methodik: Fiware Brick Entities Model (FiBEM)</vt:lpstr>
      <vt:lpstr>Methodik: Fiware Brick Entities Model (FiBEM)</vt:lpstr>
      <vt:lpstr>Methodik: Fiware Brick Entities Model (FiBEM)</vt:lpstr>
      <vt:lpstr>Methodik: Fiware Brick Entities Model (FiBEM)</vt:lpstr>
      <vt:lpstr>Methodik: Fiware Brick Entities Model (FiBEM)</vt:lpstr>
      <vt:lpstr>Methodik: Fiware Brick Entities Manager</vt:lpstr>
      <vt:lpstr>PowerPoint Presentation</vt:lpstr>
      <vt:lpstr>Methodik: Fiware Brick Entities Manager</vt:lpstr>
      <vt:lpstr>Methodik: Fiware Brick Entities Manager</vt:lpstr>
      <vt:lpstr>Methodik: Mapping von FMU Dateien</vt:lpstr>
      <vt:lpstr>Methodik: Mapping von FMU Dateien</vt:lpstr>
      <vt:lpstr>Methodik: Mapping von FMU Dateien</vt:lpstr>
      <vt:lpstr>Methodik: Mapping von FMU Dateien</vt:lpstr>
      <vt:lpstr>Ergebnisse</vt:lpstr>
      <vt:lpstr>Ausblick</vt:lpstr>
      <vt:lpstr>Referenzen</vt:lpstr>
      <vt:lpstr>PowerPoint Presentation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Borges</dc:creator>
  <cp:lastModifiedBy>Ernesto Walter</cp:lastModifiedBy>
  <cp:revision>418</cp:revision>
  <cp:lastPrinted>2015-12-03T17:36:18Z</cp:lastPrinted>
  <dcterms:created xsi:type="dcterms:W3CDTF">2020-03-23T10:44:03Z</dcterms:created>
  <dcterms:modified xsi:type="dcterms:W3CDTF">2022-08-02T09:48:59Z</dcterms:modified>
</cp:coreProperties>
</file>