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40"/>
  </p:notesMasterIdLst>
  <p:handoutMasterIdLst>
    <p:handoutMasterId r:id="rId41"/>
  </p:handoutMasterIdLst>
  <p:sldIdLst>
    <p:sldId id="256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7" r:id="rId12"/>
    <p:sldId id="328" r:id="rId13"/>
    <p:sldId id="329" r:id="rId14"/>
    <p:sldId id="330" r:id="rId15"/>
    <p:sldId id="331" r:id="rId16"/>
    <p:sldId id="332" r:id="rId17"/>
    <p:sldId id="326" r:id="rId18"/>
    <p:sldId id="323" r:id="rId19"/>
    <p:sldId id="324" r:id="rId20"/>
    <p:sldId id="314" r:id="rId21"/>
    <p:sldId id="308" r:id="rId22"/>
    <p:sldId id="293" r:id="rId23"/>
    <p:sldId id="292" r:id="rId24"/>
    <p:sldId id="294" r:id="rId25"/>
    <p:sldId id="309" r:id="rId26"/>
    <p:sldId id="299" r:id="rId27"/>
    <p:sldId id="300" r:id="rId28"/>
    <p:sldId id="301" r:id="rId29"/>
    <p:sldId id="302" r:id="rId30"/>
    <p:sldId id="303" r:id="rId31"/>
    <p:sldId id="304" r:id="rId32"/>
    <p:sldId id="290" r:id="rId33"/>
    <p:sldId id="258" r:id="rId34"/>
    <p:sldId id="307" r:id="rId35"/>
    <p:sldId id="310" r:id="rId36"/>
    <p:sldId id="312" r:id="rId37"/>
    <p:sldId id="313" r:id="rId38"/>
    <p:sldId id="311" r:id="rId39"/>
  </p:sldIdLst>
  <p:sldSz cx="12192000" cy="6858000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26" userDrawn="1">
          <p15:clr>
            <a:srgbClr val="A4A3A4"/>
          </p15:clr>
        </p15:guide>
        <p15:guide id="4" orient="horz" pos="4194" userDrawn="1">
          <p15:clr>
            <a:srgbClr val="A4A3A4"/>
          </p15:clr>
        </p15:guide>
        <p15:guide id="5" orient="horz" pos="3306" userDrawn="1">
          <p15:clr>
            <a:srgbClr val="A4A3A4"/>
          </p15:clr>
        </p15:guide>
        <p15:guide id="6" pos="7440" userDrawn="1">
          <p15:clr>
            <a:srgbClr val="A4A3A4"/>
          </p15:clr>
        </p15:guide>
        <p15:guide id="7" pos="234" userDrawn="1">
          <p15:clr>
            <a:srgbClr val="A4A3A4"/>
          </p15:clr>
        </p15:guide>
        <p15:guide id="8" pos="1096" userDrawn="1">
          <p15:clr>
            <a:srgbClr val="A4A3A4"/>
          </p15:clr>
        </p15:guide>
        <p15:guide id="9" pos="18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lah Tokmak" initials="AT" lastIdx="1" clrIdx="0">
    <p:extLst>
      <p:ext uri="{19B8F6BF-5375-455C-9EA6-DF929625EA0E}">
        <p15:presenceInfo xmlns:p15="http://schemas.microsoft.com/office/powerpoint/2012/main" userId="413b5d34aa52e8e1" providerId="Windows Live"/>
      </p:ext>
    </p:extLst>
  </p:cmAuthor>
  <p:cmAuthor id="2" name="Sebastian Borges" initials="SB" lastIdx="9" clrIdx="1">
    <p:extLst>
      <p:ext uri="{19B8F6BF-5375-455C-9EA6-DF929625EA0E}">
        <p15:presenceInfo xmlns:p15="http://schemas.microsoft.com/office/powerpoint/2012/main" userId="2bdd79b677549cab" providerId="Windows Live"/>
      </p:ext>
    </p:extLst>
  </p:cmAuthor>
  <p:cmAuthor id="3" name="Vering, Christian" initials="cve" lastIdx="8" clrIdx="2">
    <p:extLst>
      <p:ext uri="{19B8F6BF-5375-455C-9EA6-DF929625EA0E}">
        <p15:presenceInfo xmlns:p15="http://schemas.microsoft.com/office/powerpoint/2012/main" userId="Vering, Christian" providerId="None"/>
      </p:ext>
    </p:extLst>
  </p:cmAuthor>
  <p:cmAuthor id="4" name="Kruetzfeldt, Hannah" initials="KH" lastIdx="5" clrIdx="3">
    <p:extLst>
      <p:ext uri="{19B8F6BF-5375-455C-9EA6-DF929625EA0E}">
        <p15:presenceInfo xmlns:p15="http://schemas.microsoft.com/office/powerpoint/2012/main" userId="Kruetzfeldt, Hanna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DD402D"/>
    <a:srgbClr val="FFFFFF"/>
    <a:srgbClr val="AC2B1C"/>
    <a:srgbClr val="FF7979"/>
    <a:srgbClr val="9D9EA0"/>
    <a:srgbClr val="FFC000"/>
    <a:srgbClr val="70AD47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2" autoAdjust="0"/>
    <p:restoredTop sz="79412" autoAdjust="0"/>
  </p:normalViewPr>
  <p:slideViewPr>
    <p:cSldViewPr snapToGrid="0" showGuides="1">
      <p:cViewPr varScale="1">
        <p:scale>
          <a:sx n="66" d="100"/>
          <a:sy n="66" d="100"/>
        </p:scale>
        <p:origin x="654" y="72"/>
      </p:cViewPr>
      <p:guideLst>
        <p:guide orient="horz" pos="2160"/>
        <p:guide pos="3840"/>
        <p:guide orient="horz" pos="726"/>
        <p:guide orient="horz" pos="4194"/>
        <p:guide orient="horz" pos="3306"/>
        <p:guide pos="7440"/>
        <p:guide pos="234"/>
        <p:guide pos="1096"/>
        <p:guide pos="1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256" y="60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bastian\OneDrive%20-%20rwth-aachen.de\Auswertung\ForPr&#228;si_20201127_senresults_100_CVRMSEmorris_1class_extendedbound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l-GR" sz="1800" b="0" i="0" baseline="0" dirty="0">
                <a:effectLst/>
              </a:rPr>
              <a:t>μ</a:t>
            </a:r>
            <a:r>
              <a:rPr lang="de-DE" sz="1800" b="0" i="0" baseline="0" dirty="0">
                <a:effectLst/>
              </a:rPr>
              <a:t>*</a:t>
            </a:r>
            <a:endParaRPr lang="de-DE" dirty="0">
              <a:effectLst/>
            </a:endParaRPr>
          </a:p>
        </c:rich>
      </c:tx>
      <c:layout>
        <c:manualLayout>
          <c:xMode val="edge"/>
          <c:yMode val="edge"/>
          <c:x val="3.5199470883964759E-2"/>
          <c:y val="2.98532302370440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'20200909_senresults_100_CVRMSEm'!$D$4</c:f>
              <c:strCache>
                <c:ptCount val="1"/>
                <c:pt idx="0">
                  <c:v>Iteration 1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  <a:sp3d/>
          </c:spPr>
          <c:invertIfNegative val="0"/>
          <c:cat>
            <c:strRef>
              <c:f>'20200909_senresults_100_CVRMSEm'!$C$5:$C$15</c:f>
              <c:strCache>
                <c:ptCount val="11"/>
                <c:pt idx="0">
                  <c:v>ω</c:v>
                </c:pt>
                <c:pt idx="1">
                  <c:v>Δp</c:v>
                </c:pt>
                <c:pt idx="2">
                  <c:v>V</c:v>
                </c:pt>
                <c:pt idx="3">
                  <c:v>Ga</c:v>
                </c:pt>
                <c:pt idx="4">
                  <c:v>Gi</c:v>
                </c:pt>
                <c:pt idx="5">
                  <c:v>C</c:v>
                </c:pt>
                <c:pt idx="6">
                  <c:v>Δp</c:v>
                </c:pt>
                <c:pt idx="7">
                  <c:v>V</c:v>
                </c:pt>
                <c:pt idx="8">
                  <c:v>Ga</c:v>
                </c:pt>
                <c:pt idx="9">
                  <c:v>Gi</c:v>
                </c:pt>
                <c:pt idx="10">
                  <c:v>C</c:v>
                </c:pt>
              </c:strCache>
            </c:strRef>
          </c:cat>
          <c:val>
            <c:numRef>
              <c:f>'20200909_senresults_100_CVRMSEm'!$D$5:$D$15</c:f>
              <c:numCache>
                <c:formatCode>General</c:formatCode>
                <c:ptCount val="11"/>
                <c:pt idx="0">
                  <c:v>1.86160509999825E-3</c:v>
                </c:pt>
                <c:pt idx="1">
                  <c:v>0</c:v>
                </c:pt>
                <c:pt idx="2">
                  <c:v>2.70470514268262E-3</c:v>
                </c:pt>
                <c:pt idx="3">
                  <c:v>7.0086736603779403E-4</c:v>
                </c:pt>
                <c:pt idx="4">
                  <c:v>6.5882599433483705E-4</c:v>
                </c:pt>
                <c:pt idx="5" formatCode="0.00E+00">
                  <c:v>9.1070914865012201E-6</c:v>
                </c:pt>
                <c:pt idx="6">
                  <c:v>0</c:v>
                </c:pt>
                <c:pt idx="7" formatCode="0.00E+00">
                  <c:v>2.5423134896243501E-9</c:v>
                </c:pt>
                <c:pt idx="8" formatCode="0.00E+00">
                  <c:v>2.33419338004732E-9</c:v>
                </c:pt>
                <c:pt idx="9" formatCode="0.00E+00">
                  <c:v>5.9841490096133503E-9</c:v>
                </c:pt>
                <c:pt idx="10" formatCode="0.00E+00">
                  <c:v>3.5228757649268799E-9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A2-4759-9AD8-F35A20F9AF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38318688"/>
        <c:axId val="538313440"/>
        <c:axId val="0"/>
      </c:bar3DChart>
      <c:catAx>
        <c:axId val="53831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8313440"/>
        <c:crosses val="autoZero"/>
        <c:auto val="1"/>
        <c:lblAlgn val="ctr"/>
        <c:lblOffset val="100"/>
        <c:noMultiLvlLbl val="0"/>
      </c:catAx>
      <c:valAx>
        <c:axId val="538313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38318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06T17:18:07.153" idx="5">
    <p:pos x="85" y="62"/>
    <p:text>Weil ich eingangs über die praxisnahe Einbindung Digitaler Zwillinge spreche, dachte ich mir, ich mach die Definition direkt danach und dann erst die Problemstellung.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07T10:54:01.007" idx="8">
    <p:pos x="10" y="10"/>
    <p:text>Ich hab mir gedacht das Ganze doch über die Thematik Digitaler Zwillinge einzuleiten und nicht direkt auf WP-Systeme einzugehen. Das Ziel der Arbeit orientiert sich ja nicht daran, WP-Systeme zu optimieren, sondern eine allgemeingültige Lösung zu entwickeln. Was meint ihr?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27T17:04:02.028" idx="3">
    <p:pos x="10" y="10"/>
    <p:text>Evtl. bringe ich hier noch die Verringerung der Metrik des selben Tages (Lasse gerade 100 Kalibrierungen des 26.07.2020 rechnen).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31.07.2022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31.07.2022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1231900"/>
            <a:ext cx="591502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716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202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0076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7230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9659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7031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4722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746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382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1516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258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0165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3023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2658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8486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434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4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473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4.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5230805"/>
            <a:ext cx="11424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5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5.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383121" y="63000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6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6.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3196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383121" y="3036888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7. Variante (mit Partner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7. Variante (mit Partnerlogo)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2510400" y="6351373"/>
            <a:ext cx="216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Partnerlogo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72000" y="5731200"/>
            <a:ext cx="69456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4838400" y="6375605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847599"/>
            <a:ext cx="55392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Kontaktdaten</a:t>
            </a:r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000" y="2487600"/>
            <a:ext cx="11424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83999" y="5086800"/>
            <a:ext cx="5539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Firmenadresse</a:t>
            </a:r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6268800" y="5086800"/>
            <a:ext cx="5539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/>
              <a:t>Kontaktdaten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000" y="4726800"/>
            <a:ext cx="11424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563200"/>
            <a:ext cx="55392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/>
              <a:t>Kontaktdaten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12344100" y="540458"/>
            <a:ext cx="2188633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Partner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113600" y="45936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4000" y="45936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13600" y="34812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84000" y="34812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113600" y="23688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84000" y="23688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113600" y="12564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384000" y="12564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113600" y="144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84000" y="144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Partner, 2. Varian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10113600" y="5706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84000" y="5706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113600" y="45936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4000" y="45936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13600" y="34812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84000" y="34812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113600" y="23688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84000" y="23688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113600" y="12564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384000" y="12564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113600" y="144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84000" y="144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62819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65776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8256000" y="1094400"/>
            <a:ext cx="3552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256000" y="5662800"/>
            <a:ext cx="3552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7" y="871200"/>
            <a:ext cx="7531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268800" y="1094400"/>
            <a:ext cx="55392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268800" y="5662800"/>
            <a:ext cx="55392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7" y="871200"/>
            <a:ext cx="5539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6" y="5662805"/>
            <a:ext cx="11424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/>
          </p:nvPr>
        </p:nvSpPr>
        <p:spPr>
          <a:xfrm>
            <a:off x="384000" y="1094400"/>
            <a:ext cx="1142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2. Variante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200" y="6372005"/>
            <a:ext cx="1011600" cy="407267"/>
          </a:xfrm>
          <a:prstGeom prst="rect">
            <a:avLst/>
          </a:prstGeom>
        </p:spPr>
      </p:pic>
      <p:pic>
        <p:nvPicPr>
          <p:cNvPr id="22" name="Grafik 21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00" y="6379201"/>
            <a:ext cx="1429200" cy="392400"/>
          </a:xfrm>
          <a:prstGeom prst="rect">
            <a:avLst/>
          </a:prstGeom>
        </p:spPr>
      </p:pic>
      <p:sp>
        <p:nvSpPr>
          <p:cNvPr id="23" name="Rechteck 22"/>
          <p:cNvSpPr/>
          <p:nvPr userDrawn="1"/>
        </p:nvSpPr>
        <p:spPr>
          <a:xfrm>
            <a:off x="10258837" y="6373635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383121" y="7416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868084" y="525227"/>
            <a:ext cx="27108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Fußzeile</a:t>
            </a:r>
            <a:r>
              <a:rPr lang="de-DE" sz="1000" b="1" baseline="0" dirty="0">
                <a:latin typeface="+mn-lt"/>
              </a:rPr>
              <a:t> anpassen</a:t>
            </a:r>
            <a:r>
              <a:rPr lang="de-DE" sz="1000" b="1" dirty="0">
                <a:latin typeface="+mn-lt"/>
              </a:rPr>
              <a:t>:</a:t>
            </a:r>
            <a:endParaRPr lang="de-DE" sz="1000" b="0" dirty="0">
              <a:latin typeface="+mn-lt"/>
            </a:endParaRP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Karteireiter „Ansicht“  auf Folienmaster klicken.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Links in der Übersicht die oberste Folie auswählen.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Hauptbildschirm kann die Fußzeile für alle Folien durch anklicken bearbeitet werden.</a:t>
            </a:r>
            <a:endParaRPr lang="de-DE" sz="1000" b="1" dirty="0">
              <a:latin typeface="+mn-lt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487998" y="6372000"/>
            <a:ext cx="7093939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>
                <a:solidFill>
                  <a:srgbClr val="9D9EA0"/>
                </a:solidFill>
              </a:rPr>
              <a:t>Bachelorarbeit | Ernesto Walter | EBC | 03.08.2022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383121" y="63000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384003" y="6372005"/>
            <a:ext cx="87418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‹#›</a:t>
            </a:fld>
            <a:endParaRPr lang="de-DE" sz="900" dirty="0">
              <a:solidFill>
                <a:srgbClr val="9D9EA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0258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9013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200" y="6372000"/>
            <a:ext cx="1011600" cy="407267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00" y="6379200"/>
            <a:ext cx="1429200" cy="392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600" y="6350400"/>
            <a:ext cx="2225067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  <p:sldLayoutId id="2147483798" r:id="rId13"/>
    <p:sldLayoutId id="2147483799" r:id="rId14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4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26" Type="http://schemas.openxmlformats.org/officeDocument/2006/relationships/image" Target="../media/image48.png"/><Relationship Id="rId3" Type="http://schemas.openxmlformats.org/officeDocument/2006/relationships/image" Target="../media/image12.png"/><Relationship Id="rId21" Type="http://schemas.openxmlformats.org/officeDocument/2006/relationships/image" Target="../media/image45.png"/><Relationship Id="rId34" Type="http://schemas.openxmlformats.org/officeDocument/2006/relationships/comments" Target="../comments/comment2.xml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5" Type="http://schemas.openxmlformats.org/officeDocument/2006/relationships/image" Target="../media/image47.png"/><Relationship Id="rId33" Type="http://schemas.openxmlformats.org/officeDocument/2006/relationships/image" Target="../media/image53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5.svg"/><Relationship Id="rId20" Type="http://schemas.openxmlformats.org/officeDocument/2006/relationships/image" Target="../media/image29.svg"/><Relationship Id="rId29" Type="http://schemas.openxmlformats.org/officeDocument/2006/relationships/image" Target="../media/image5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24" Type="http://schemas.openxmlformats.org/officeDocument/2006/relationships/image" Target="../media/image8.svg"/><Relationship Id="rId32" Type="http://schemas.openxmlformats.org/officeDocument/2006/relationships/image" Target="../media/image52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7.png"/><Relationship Id="rId28" Type="http://schemas.openxmlformats.org/officeDocument/2006/relationships/image" Target="../media/image50.png"/><Relationship Id="rId10" Type="http://schemas.openxmlformats.org/officeDocument/2006/relationships/image" Target="../media/image19.svg"/><Relationship Id="rId19" Type="http://schemas.openxmlformats.org/officeDocument/2006/relationships/image" Target="../media/image28.png"/><Relationship Id="rId31" Type="http://schemas.openxmlformats.org/officeDocument/2006/relationships/image" Target="../media/image6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Relationship Id="rId22" Type="http://schemas.openxmlformats.org/officeDocument/2006/relationships/image" Target="../media/image46.svg"/><Relationship Id="rId27" Type="http://schemas.openxmlformats.org/officeDocument/2006/relationships/image" Target="../media/image49.svg"/><Relationship Id="rId30" Type="http://schemas.openxmlformats.org/officeDocument/2006/relationships/image" Target="../media/image5.png"/><Relationship Id="rId8" Type="http://schemas.openxmlformats.org/officeDocument/2006/relationships/image" Target="../media/image17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65.PNG"/><Relationship Id="rId3" Type="http://schemas.openxmlformats.org/officeDocument/2006/relationships/image" Target="../media/image44.png"/><Relationship Id="rId21" Type="http://schemas.openxmlformats.org/officeDocument/2006/relationships/image" Target="../media/image62.svg"/><Relationship Id="rId7" Type="http://schemas.openxmlformats.org/officeDocument/2006/relationships/image" Target="../media/image391.png"/><Relationship Id="rId12" Type="http://schemas.openxmlformats.org/officeDocument/2006/relationships/image" Target="../media/image440.png"/><Relationship Id="rId17" Type="http://schemas.openxmlformats.org/officeDocument/2006/relationships/image" Target="../media/image58.svg"/><Relationship Id="rId25" Type="http://schemas.openxmlformats.org/officeDocument/2006/relationships/image" Target="../media/image64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30.png"/><Relationship Id="rId24" Type="http://schemas.openxmlformats.org/officeDocument/2006/relationships/image" Target="../media/image63.png"/><Relationship Id="rId5" Type="http://schemas.openxmlformats.org/officeDocument/2006/relationships/image" Target="../media/image15.svg"/><Relationship Id="rId15" Type="http://schemas.openxmlformats.org/officeDocument/2006/relationships/image" Target="../media/image56.png"/><Relationship Id="rId23" Type="http://schemas.openxmlformats.org/officeDocument/2006/relationships/image" Target="../media/image8.svg"/><Relationship Id="rId10" Type="http://schemas.openxmlformats.org/officeDocument/2006/relationships/image" Target="../media/image420.png"/><Relationship Id="rId19" Type="http://schemas.openxmlformats.org/officeDocument/2006/relationships/image" Target="../media/image60.svg"/><Relationship Id="rId4" Type="http://schemas.openxmlformats.org/officeDocument/2006/relationships/image" Target="../media/image47.png"/><Relationship Id="rId9" Type="http://schemas.openxmlformats.org/officeDocument/2006/relationships/image" Target="../media/image410.png"/><Relationship Id="rId14" Type="http://schemas.openxmlformats.org/officeDocument/2006/relationships/image" Target="../media/image55.svg"/><Relationship Id="rId2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0.png"/><Relationship Id="rId12" Type="http://schemas.openxmlformats.org/officeDocument/2006/relationships/image" Target="../media/image290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0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0.PNG"/><Relationship Id="rId15" Type="http://schemas.openxmlformats.org/officeDocument/2006/relationships/image" Target="../media/image67.svg"/><Relationship Id="rId10" Type="http://schemas.openxmlformats.org/officeDocument/2006/relationships/image" Target="../media/image571.png"/><Relationship Id="rId9" Type="http://schemas.openxmlformats.org/officeDocument/2006/relationships/image" Target="../media/image260.PNG"/><Relationship Id="rId1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80.png"/><Relationship Id="rId18" Type="http://schemas.openxmlformats.org/officeDocument/2006/relationships/image" Target="../media/image630.png"/><Relationship Id="rId3" Type="http://schemas.openxmlformats.org/officeDocument/2006/relationships/image" Target="../media/image47.png"/><Relationship Id="rId7" Type="http://schemas.openxmlformats.org/officeDocument/2006/relationships/image" Target="../media/image520.png"/><Relationship Id="rId12" Type="http://schemas.openxmlformats.org/officeDocument/2006/relationships/image" Target="../media/image570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560.PNG"/><Relationship Id="rId5" Type="http://schemas.openxmlformats.org/officeDocument/2006/relationships/image" Target="../media/image500.png"/><Relationship Id="rId15" Type="http://schemas.openxmlformats.org/officeDocument/2006/relationships/image" Target="../media/image600.png"/><Relationship Id="rId10" Type="http://schemas.openxmlformats.org/officeDocument/2006/relationships/image" Target="../media/image550.png"/><Relationship Id="rId4" Type="http://schemas.openxmlformats.org/officeDocument/2006/relationships/image" Target="../media/image15.svg"/><Relationship Id="rId9" Type="http://schemas.openxmlformats.org/officeDocument/2006/relationships/image" Target="../media/image540.png"/><Relationship Id="rId14" Type="http://schemas.openxmlformats.org/officeDocument/2006/relationships/image" Target="../media/image59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69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390.PNG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rwth-aachen.de/EBC/EBC_all/Python/ebcpy" TargetMode="External"/><Relationship Id="rId2" Type="http://schemas.openxmlformats.org/officeDocument/2006/relationships/hyperlink" Target="https://www.bmu.d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ATIA-Systems/FMPy" TargetMode="External"/><Relationship Id="rId4" Type="http://schemas.openxmlformats.org/officeDocument/2006/relationships/hyperlink" Target="https://git.rwth-aachen.de/EBC/EBC_all/Optimization-and-Calibration/AixCaliBuHA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Ernesto Walter</a:t>
            </a:r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Bachelorarbeit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24000" cy="1213830"/>
          </a:xfrm>
        </p:spPr>
        <p:txBody>
          <a:bodyPr/>
          <a:lstStyle/>
          <a:p>
            <a:r>
              <a:rPr lang="de-DE" sz="2400" dirty="0">
                <a:solidFill>
                  <a:schemeClr val="bg1">
                    <a:lumMod val="50000"/>
                  </a:schemeClr>
                </a:solidFill>
              </a:rPr>
              <a:t>Ontologie-basierte Modellierung von Gebäudeenergiesystemen und automatisierte Erstellung der Semantik von Simulationsmodellen für den Einsatz in IoT Systemen</a:t>
            </a:r>
          </a:p>
          <a:p>
            <a:pPr algn="ctr"/>
            <a:endParaRPr lang="de-DE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660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12E7-4706-681B-D967-3CB4D9DE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Brick Modell für den Einsatz in FIWARE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DF846-2568-1379-507B-164C5EBD60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Grundlage: Brick Ontologie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Noch nicht anwendbar in FIWARE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67A6AF-7072-9AE4-FC76-6FC336E028A0}"/>
              </a:ext>
            </a:extLst>
          </p:cNvPr>
          <p:cNvSpPr/>
          <p:nvPr/>
        </p:nvSpPr>
        <p:spPr>
          <a:xfrm>
            <a:off x="1683657" y="3183371"/>
            <a:ext cx="2206171" cy="667658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Electric_Boiler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39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12E7-4706-681B-D967-3CB4D9DE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Brick Modell für den Einsatz in FIWARE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DF846-2568-1379-507B-164C5EBD60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Grundlage: Brick Ontologie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Noch nicht anwendbar in FIWARE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67A6AF-7072-9AE4-FC76-6FC336E028A0}"/>
              </a:ext>
            </a:extLst>
          </p:cNvPr>
          <p:cNvSpPr/>
          <p:nvPr/>
        </p:nvSpPr>
        <p:spPr>
          <a:xfrm>
            <a:off x="1654627" y="3168857"/>
            <a:ext cx="2235202" cy="696686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Electric_Boiler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50540CC4-A9C5-6579-27E6-A30500E93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850" y="2936175"/>
            <a:ext cx="15430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24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12E7-4706-681B-D967-3CB4D9DE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Brick Modell für den Einsatz in FIWARE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DF846-2568-1379-507B-164C5EBD60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Grundlage: Brick Ontologie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Noch nicht anwendbar in FIWARE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67A6AF-7072-9AE4-FC76-6FC336E028A0}"/>
              </a:ext>
            </a:extLst>
          </p:cNvPr>
          <p:cNvSpPr/>
          <p:nvPr/>
        </p:nvSpPr>
        <p:spPr>
          <a:xfrm>
            <a:off x="1557865" y="3429000"/>
            <a:ext cx="2191657" cy="696686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Electric_Boiler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9D1899-81BA-0ADC-88F4-2669EEE128CF}"/>
              </a:ext>
            </a:extLst>
          </p:cNvPr>
          <p:cNvSpPr/>
          <p:nvPr/>
        </p:nvSpPr>
        <p:spPr>
          <a:xfrm>
            <a:off x="1557864" y="1809015"/>
            <a:ext cx="2191657" cy="682171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HVAC_System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AC039D-AFA4-73C7-CDE4-8AD4595213A4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H="1" flipV="1">
            <a:off x="2653693" y="2491186"/>
            <a:ext cx="1" cy="93781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B68F17-F157-E6D8-B460-0460CC757B1E}"/>
              </a:ext>
            </a:extLst>
          </p:cNvPr>
          <p:cNvSpPr txBox="1"/>
          <p:nvPr/>
        </p:nvSpPr>
        <p:spPr>
          <a:xfrm>
            <a:off x="2339879" y="2901792"/>
            <a:ext cx="79663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err="1"/>
              <a:t>isPartOf</a:t>
            </a:r>
            <a:endParaRPr lang="de-DE" sz="1400" dirty="0"/>
          </a:p>
        </p:txBody>
      </p:sp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F6AEA648-D842-E836-951B-B025BBC85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959" y="1148161"/>
            <a:ext cx="15430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15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12E7-4706-681B-D967-3CB4D9DE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Brick Modell für den Einsatz in FIWARE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DF846-2568-1379-507B-164C5EBD60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Grundlage: Brick Ontologie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Noch nicht anwendbar in FIWARE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67A6AF-7072-9AE4-FC76-6FC336E028A0}"/>
              </a:ext>
            </a:extLst>
          </p:cNvPr>
          <p:cNvSpPr/>
          <p:nvPr/>
        </p:nvSpPr>
        <p:spPr>
          <a:xfrm>
            <a:off x="1557865" y="3429000"/>
            <a:ext cx="2191657" cy="696686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Electric_Boiler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9D1899-81BA-0ADC-88F4-2669EEE128CF}"/>
              </a:ext>
            </a:extLst>
          </p:cNvPr>
          <p:cNvSpPr/>
          <p:nvPr/>
        </p:nvSpPr>
        <p:spPr>
          <a:xfrm>
            <a:off x="1557864" y="1809015"/>
            <a:ext cx="2191657" cy="682171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HVAC_System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AC039D-AFA4-73C7-CDE4-8AD4595213A4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H="1" flipV="1">
            <a:off x="2653693" y="2491186"/>
            <a:ext cx="1" cy="93781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B68F17-F157-E6D8-B460-0460CC757B1E}"/>
              </a:ext>
            </a:extLst>
          </p:cNvPr>
          <p:cNvSpPr txBox="1"/>
          <p:nvPr/>
        </p:nvSpPr>
        <p:spPr>
          <a:xfrm>
            <a:off x="2339879" y="2901792"/>
            <a:ext cx="79663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err="1"/>
              <a:t>isPartOf</a:t>
            </a:r>
            <a:endParaRPr lang="de-DE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833F0C-A399-F653-5054-60CD52C18E8A}"/>
              </a:ext>
            </a:extLst>
          </p:cNvPr>
          <p:cNvSpPr/>
          <p:nvPr/>
        </p:nvSpPr>
        <p:spPr>
          <a:xfrm>
            <a:off x="383112" y="5003456"/>
            <a:ext cx="1608007" cy="566057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618845-60C9-ADEF-8187-A48D293C7C10}"/>
              </a:ext>
            </a:extLst>
          </p:cNvPr>
          <p:cNvSpPr/>
          <p:nvPr/>
        </p:nvSpPr>
        <p:spPr>
          <a:xfrm>
            <a:off x="2524603" y="4945398"/>
            <a:ext cx="3382712" cy="682171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Thermal_Power_Sensor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8CBDD5-9FD5-0DDA-A31F-1ADA96C817B2}"/>
              </a:ext>
            </a:extLst>
          </p:cNvPr>
          <p:cNvCxnSpPr>
            <a:stCxn id="10" idx="0"/>
            <a:endCxn id="4" idx="5"/>
          </p:cNvCxnSpPr>
          <p:nvPr/>
        </p:nvCxnSpPr>
        <p:spPr>
          <a:xfrm flipH="1" flipV="1">
            <a:off x="3428561" y="4023659"/>
            <a:ext cx="787398" cy="92173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32F9A2-A67F-9DB6-71F7-A7DF03850FDE}"/>
              </a:ext>
            </a:extLst>
          </p:cNvPr>
          <p:cNvCxnSpPr>
            <a:stCxn id="6" idx="0"/>
            <a:endCxn id="4" idx="3"/>
          </p:cNvCxnSpPr>
          <p:nvPr/>
        </p:nvCxnSpPr>
        <p:spPr>
          <a:xfrm flipV="1">
            <a:off x="1187116" y="4023659"/>
            <a:ext cx="691710" cy="97979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D94ECA-698F-CAFD-12A7-3AD91B06AAD0}"/>
              </a:ext>
            </a:extLst>
          </p:cNvPr>
          <p:cNvSpPr txBox="1"/>
          <p:nvPr/>
        </p:nvSpPr>
        <p:spPr>
          <a:xfrm>
            <a:off x="1172601" y="4405835"/>
            <a:ext cx="78739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err="1"/>
              <a:t>regulates</a:t>
            </a:r>
            <a:endParaRPr lang="de-DE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F4ECF-87C8-5700-D326-C8BF1FD1BAB0}"/>
              </a:ext>
            </a:extLst>
          </p:cNvPr>
          <p:cNvSpPr txBox="1"/>
          <p:nvPr/>
        </p:nvSpPr>
        <p:spPr>
          <a:xfrm>
            <a:off x="3509734" y="4427820"/>
            <a:ext cx="78739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err="1"/>
              <a:t>measures</a:t>
            </a:r>
            <a:endParaRPr lang="de-DE" sz="1400" dirty="0"/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9669F7A3-2E51-70EC-DEE0-EC3E2F9FB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959" y="1148161"/>
            <a:ext cx="15430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50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12E7-4706-681B-D967-3CB4D9DE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Brick Modell für den Einsatz in FIWARE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DF846-2568-1379-507B-164C5EBD60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Grundlage: Brick Ontologie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Noch nicht anwendbar in FIWARE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67A6AF-7072-9AE4-FC76-6FC336E028A0}"/>
              </a:ext>
            </a:extLst>
          </p:cNvPr>
          <p:cNvSpPr/>
          <p:nvPr/>
        </p:nvSpPr>
        <p:spPr>
          <a:xfrm>
            <a:off x="1557865" y="3429000"/>
            <a:ext cx="2191657" cy="696686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Electric_Boiler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9D1899-81BA-0ADC-88F4-2669EEE128CF}"/>
              </a:ext>
            </a:extLst>
          </p:cNvPr>
          <p:cNvSpPr/>
          <p:nvPr/>
        </p:nvSpPr>
        <p:spPr>
          <a:xfrm>
            <a:off x="1557864" y="1809015"/>
            <a:ext cx="2191657" cy="682171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HVAC_System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AC039D-AFA4-73C7-CDE4-8AD4595213A4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H="1" flipV="1">
            <a:off x="2653693" y="2491186"/>
            <a:ext cx="1" cy="93781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B68F17-F157-E6D8-B460-0460CC757B1E}"/>
              </a:ext>
            </a:extLst>
          </p:cNvPr>
          <p:cNvSpPr txBox="1"/>
          <p:nvPr/>
        </p:nvSpPr>
        <p:spPr>
          <a:xfrm>
            <a:off x="2339879" y="2901792"/>
            <a:ext cx="79663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err="1"/>
              <a:t>isPartOf</a:t>
            </a:r>
            <a:endParaRPr lang="de-DE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833F0C-A399-F653-5054-60CD52C18E8A}"/>
              </a:ext>
            </a:extLst>
          </p:cNvPr>
          <p:cNvSpPr/>
          <p:nvPr/>
        </p:nvSpPr>
        <p:spPr>
          <a:xfrm>
            <a:off x="383112" y="5003456"/>
            <a:ext cx="1608007" cy="566057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618845-60C9-ADEF-8187-A48D293C7C10}"/>
              </a:ext>
            </a:extLst>
          </p:cNvPr>
          <p:cNvSpPr/>
          <p:nvPr/>
        </p:nvSpPr>
        <p:spPr>
          <a:xfrm>
            <a:off x="2524603" y="4945398"/>
            <a:ext cx="3382712" cy="682171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Thermal_Power_Sensor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8CBDD5-9FD5-0DDA-A31F-1ADA96C817B2}"/>
              </a:ext>
            </a:extLst>
          </p:cNvPr>
          <p:cNvCxnSpPr>
            <a:stCxn id="10" idx="0"/>
            <a:endCxn id="4" idx="5"/>
          </p:cNvCxnSpPr>
          <p:nvPr/>
        </p:nvCxnSpPr>
        <p:spPr>
          <a:xfrm flipH="1" flipV="1">
            <a:off x="3428561" y="4023659"/>
            <a:ext cx="787398" cy="92173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32F9A2-A67F-9DB6-71F7-A7DF03850FDE}"/>
              </a:ext>
            </a:extLst>
          </p:cNvPr>
          <p:cNvCxnSpPr>
            <a:stCxn id="6" idx="0"/>
            <a:endCxn id="4" idx="3"/>
          </p:cNvCxnSpPr>
          <p:nvPr/>
        </p:nvCxnSpPr>
        <p:spPr>
          <a:xfrm flipV="1">
            <a:off x="1187116" y="4023659"/>
            <a:ext cx="691710" cy="97979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D94ECA-698F-CAFD-12A7-3AD91B06AAD0}"/>
              </a:ext>
            </a:extLst>
          </p:cNvPr>
          <p:cNvSpPr txBox="1"/>
          <p:nvPr/>
        </p:nvSpPr>
        <p:spPr>
          <a:xfrm>
            <a:off x="1172601" y="4405835"/>
            <a:ext cx="78739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err="1"/>
              <a:t>regulates</a:t>
            </a:r>
            <a:endParaRPr lang="de-DE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F4ECF-87C8-5700-D326-C8BF1FD1BAB0}"/>
              </a:ext>
            </a:extLst>
          </p:cNvPr>
          <p:cNvSpPr txBox="1"/>
          <p:nvPr/>
        </p:nvSpPr>
        <p:spPr>
          <a:xfrm>
            <a:off x="3509734" y="4427820"/>
            <a:ext cx="78739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err="1"/>
              <a:t>measures</a:t>
            </a:r>
            <a:endParaRPr lang="de-DE" sz="1400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356288EB-C1E6-49D5-977A-B5AE72B25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93" y="1118961"/>
            <a:ext cx="38290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25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12E7-4706-681B-D967-3CB4D9DE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Brick Modell für den Einsatz in FIWARE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DF846-2568-1379-507B-164C5EBD60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Grundlage: Brick Ontologie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Noch nicht anwendbar in FIWARE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67A6AF-7072-9AE4-FC76-6FC336E028A0}"/>
              </a:ext>
            </a:extLst>
          </p:cNvPr>
          <p:cNvSpPr/>
          <p:nvPr/>
        </p:nvSpPr>
        <p:spPr>
          <a:xfrm>
            <a:off x="1557865" y="3429000"/>
            <a:ext cx="2191657" cy="696686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Electric_Boiler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9D1899-81BA-0ADC-88F4-2669EEE128CF}"/>
              </a:ext>
            </a:extLst>
          </p:cNvPr>
          <p:cNvSpPr/>
          <p:nvPr/>
        </p:nvSpPr>
        <p:spPr>
          <a:xfrm>
            <a:off x="1557864" y="1809015"/>
            <a:ext cx="2191657" cy="682171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HVAC_System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AC039D-AFA4-73C7-CDE4-8AD4595213A4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H="1" flipV="1">
            <a:off x="2653693" y="2491186"/>
            <a:ext cx="1" cy="93781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B68F17-F157-E6D8-B460-0460CC757B1E}"/>
              </a:ext>
            </a:extLst>
          </p:cNvPr>
          <p:cNvSpPr txBox="1"/>
          <p:nvPr/>
        </p:nvSpPr>
        <p:spPr>
          <a:xfrm>
            <a:off x="2339879" y="2901792"/>
            <a:ext cx="79663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err="1"/>
              <a:t>isPartOf</a:t>
            </a:r>
            <a:endParaRPr lang="de-DE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833F0C-A399-F653-5054-60CD52C18E8A}"/>
              </a:ext>
            </a:extLst>
          </p:cNvPr>
          <p:cNvSpPr/>
          <p:nvPr/>
        </p:nvSpPr>
        <p:spPr>
          <a:xfrm>
            <a:off x="383112" y="5003456"/>
            <a:ext cx="1608007" cy="566057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618845-60C9-ADEF-8187-A48D293C7C10}"/>
              </a:ext>
            </a:extLst>
          </p:cNvPr>
          <p:cNvSpPr/>
          <p:nvPr/>
        </p:nvSpPr>
        <p:spPr>
          <a:xfrm>
            <a:off x="2524603" y="4945398"/>
            <a:ext cx="3382712" cy="682171"/>
          </a:xfrm>
          <a:prstGeom prst="ellipse">
            <a:avLst/>
          </a:prstGeom>
          <a:solidFill>
            <a:srgbClr val="9DC3E6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Thermal_Power_Sensor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8CBDD5-9FD5-0DDA-A31F-1ADA96C817B2}"/>
              </a:ext>
            </a:extLst>
          </p:cNvPr>
          <p:cNvCxnSpPr>
            <a:stCxn id="10" idx="0"/>
            <a:endCxn id="4" idx="5"/>
          </p:cNvCxnSpPr>
          <p:nvPr/>
        </p:nvCxnSpPr>
        <p:spPr>
          <a:xfrm flipH="1" flipV="1">
            <a:off x="3428561" y="4023659"/>
            <a:ext cx="787398" cy="92173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32F9A2-A67F-9DB6-71F7-A7DF03850FDE}"/>
              </a:ext>
            </a:extLst>
          </p:cNvPr>
          <p:cNvCxnSpPr>
            <a:stCxn id="6" idx="0"/>
            <a:endCxn id="4" idx="3"/>
          </p:cNvCxnSpPr>
          <p:nvPr/>
        </p:nvCxnSpPr>
        <p:spPr>
          <a:xfrm flipV="1">
            <a:off x="1187116" y="4023659"/>
            <a:ext cx="691710" cy="97979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D94ECA-698F-CAFD-12A7-3AD91B06AAD0}"/>
              </a:ext>
            </a:extLst>
          </p:cNvPr>
          <p:cNvSpPr txBox="1"/>
          <p:nvPr/>
        </p:nvSpPr>
        <p:spPr>
          <a:xfrm>
            <a:off x="1172601" y="4405835"/>
            <a:ext cx="78739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err="1"/>
              <a:t>regulates</a:t>
            </a:r>
            <a:endParaRPr lang="de-DE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F4ECF-87C8-5700-D326-C8BF1FD1BAB0}"/>
              </a:ext>
            </a:extLst>
          </p:cNvPr>
          <p:cNvSpPr txBox="1"/>
          <p:nvPr/>
        </p:nvSpPr>
        <p:spPr>
          <a:xfrm>
            <a:off x="3509734" y="4427820"/>
            <a:ext cx="78739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err="1"/>
              <a:t>measures</a:t>
            </a:r>
            <a:endParaRPr lang="de-DE" sz="1400" dirty="0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FA7BF145-A7DB-E72B-8A87-AA58922FD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957" y="1031854"/>
            <a:ext cx="40100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2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12E7-4706-681B-D967-3CB4D9DE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Brick Modell für den Einsatz in FIWARE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DF846-2568-1379-507B-164C5EBD60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Grundlage: Brick Ontologie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Noch nicht anwendbar in FIWARE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Definiere in FIWARE anlegbare Entitäten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Eigenschaften von GES:</a:t>
            </a:r>
          </a:p>
          <a:p>
            <a:pPr marL="933750" lvl="2" indent="-285750">
              <a:spcAft>
                <a:spcPts val="800"/>
              </a:spcAft>
            </a:pPr>
            <a:r>
              <a:rPr lang="de-DE" dirty="0"/>
              <a:t>Entitäten</a:t>
            </a:r>
          </a:p>
          <a:p>
            <a:pPr marL="933750" lvl="2" indent="-285750">
              <a:spcAft>
                <a:spcPts val="800"/>
              </a:spcAft>
            </a:pPr>
            <a:r>
              <a:rPr lang="de-DE" dirty="0"/>
              <a:t>Attribute</a:t>
            </a:r>
          </a:p>
          <a:p>
            <a:pPr marL="933750" lvl="2" indent="-285750">
              <a:spcAft>
                <a:spcPts val="800"/>
              </a:spcAft>
            </a:pPr>
            <a:r>
              <a:rPr lang="de-DE" dirty="0"/>
              <a:t>Beziehungen</a:t>
            </a:r>
          </a:p>
          <a:p>
            <a:pPr marL="933750" lvl="2" indent="-285750">
              <a:spcAft>
                <a:spcPts val="800"/>
              </a:spcAft>
            </a:pPr>
            <a:r>
              <a:rPr lang="de-DE" dirty="0"/>
              <a:t>Sensoren, Aktuatoren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Beschreibe alle Entitäten und Eigenschaften durch Brick Elemente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Füge fehlende Definitionen hinzu (z.B. </a:t>
            </a:r>
            <a:r>
              <a:rPr lang="de-DE" dirty="0" err="1"/>
              <a:t>Heat_Pump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4669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B56A-37C7-1E0E-5D8E-F52B4AD0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Brick Modell für den Einsatz in FIWARE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8FA56-6EA0-A146-8775-F45501C461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Beispiel: Wärmepumpe</a:t>
            </a:r>
          </a:p>
          <a:p>
            <a:endParaRPr lang="de-DE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68BD63F-DB4A-DBF2-9891-62BEADA4A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7" y="1178497"/>
            <a:ext cx="6003620" cy="49847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82715C-764E-AA99-304C-CD58B8DCD083}"/>
              </a:ext>
            </a:extLst>
          </p:cNvPr>
          <p:cNvSpPr/>
          <p:nvPr/>
        </p:nvSpPr>
        <p:spPr>
          <a:xfrm>
            <a:off x="6681260" y="1919123"/>
            <a:ext cx="5126740" cy="301975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0CC05-63CE-74F7-146A-D941103BA0AB}"/>
              </a:ext>
            </a:extLst>
          </p:cNvPr>
          <p:cNvSpPr txBox="1"/>
          <p:nvPr/>
        </p:nvSpPr>
        <p:spPr>
          <a:xfrm>
            <a:off x="6780175" y="2058181"/>
            <a:ext cx="5126740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{</a:t>
            </a:r>
          </a:p>
          <a:p>
            <a:r>
              <a:rPr lang="de-DE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</a:t>
            </a:r>
            <a:r>
              <a:rPr lang="de-DE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id</a:t>
            </a:r>
            <a:r>
              <a:rPr lang="de-DE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 </a:t>
            </a:r>
            <a:r>
              <a:rPr lang="en-US" sz="1200" dirty="0" err="1"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urn:ngsi_ld</a:t>
            </a:r>
            <a:r>
              <a:rPr lang="en-US" sz="1200" dirty="0"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:&lt;</a:t>
            </a:r>
            <a:r>
              <a:rPr lang="en-US" sz="1200" dirty="0" err="1"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system_name</a:t>
            </a:r>
            <a:r>
              <a:rPr lang="en-US" sz="1200" dirty="0"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&gt;:</a:t>
            </a:r>
            <a:r>
              <a:rPr lang="en-US" sz="1200" dirty="0" err="1"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Heat_Pump</a:t>
            </a:r>
            <a:r>
              <a:rPr lang="en-US" sz="1200" dirty="0"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:&lt;int&gt;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type: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Heat_Pump</a:t>
            </a:r>
            <a:endParaRPr lang="en-US" sz="12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ontology: {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type: text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value: Brick, extended by </a:t>
            </a:r>
            <a:r>
              <a:rPr lang="en-US" sz="12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ebc</a:t>
            </a:r>
            <a:endParaRPr lang="en-US" sz="12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}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definition: {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type: text</a:t>
            </a: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value: </a:t>
            </a:r>
            <a:r>
              <a:rPr lang="en-US" sz="1200" dirty="0"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A device that transfers heat between</a:t>
            </a:r>
          </a:p>
          <a:p>
            <a:r>
              <a:rPr lang="en-US" sz="1200" dirty="0"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spaces with the use of electrical energy</a:t>
            </a:r>
          </a:p>
          <a:p>
            <a:r>
              <a:rPr lang="en-US" sz="1200" dirty="0"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energy, based on the refrigeration</a:t>
            </a:r>
          </a:p>
          <a:p>
            <a:r>
              <a:rPr lang="en-US" sz="1200" dirty="0">
                <a:effectLst/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           [vapor-compression] cycle.</a:t>
            </a:r>
            <a:endParaRPr lang="en-US" sz="12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   }</a:t>
            </a:r>
            <a:endParaRPr lang="de-DE" sz="12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de-DE" sz="12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1F03E-EB25-72A9-54E6-7617C0DAF41A}"/>
              </a:ext>
            </a:extLst>
          </p:cNvPr>
          <p:cNvSpPr txBox="1"/>
          <p:nvPr/>
        </p:nvSpPr>
        <p:spPr>
          <a:xfrm>
            <a:off x="6681260" y="1643215"/>
            <a:ext cx="44884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546317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6328-CFFC-7E68-3AF0-B43CD748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Durch </a:t>
            </a:r>
            <a:r>
              <a:rPr lang="de-DE" dirty="0" err="1"/>
              <a:t>FiBEM</a:t>
            </a:r>
            <a:r>
              <a:rPr lang="de-DE" dirty="0"/>
              <a:t> modellierte Entitäten und Beziehungen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6C70E-DEB1-6811-97FF-F1E95FD8E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2216FB9-9102-3F11-362D-718D6981C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76" y="871200"/>
            <a:ext cx="10626648" cy="540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08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bgerundetes Rechteck 59">
            <a:extLst>
              <a:ext uri="{FF2B5EF4-FFF2-40B4-BE49-F238E27FC236}">
                <a16:creationId xmlns:a16="http://schemas.microsoft.com/office/drawing/2014/main" id="{93419267-54C0-43D6-9C77-E68B8C7C9776}"/>
              </a:ext>
            </a:extLst>
          </p:cNvPr>
          <p:cNvSpPr/>
          <p:nvPr/>
        </p:nvSpPr>
        <p:spPr>
          <a:xfrm>
            <a:off x="384000" y="3085164"/>
            <a:ext cx="11541336" cy="310269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C2B2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D1306F-EF03-495D-91A5-DF7C307D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Digitaler Zwilling – Definition</a:t>
            </a:r>
          </a:p>
        </p:txBody>
      </p:sp>
      <p:sp>
        <p:nvSpPr>
          <p:cNvPr id="8" name="Textplatzhalter 15">
            <a:extLst>
              <a:ext uri="{FF2B5EF4-FFF2-40B4-BE49-F238E27FC236}">
                <a16:creationId xmlns:a16="http://schemas.microsoft.com/office/drawing/2014/main" id="{A2173DB7-FB87-463F-9F9E-62DC9E4EF358}"/>
              </a:ext>
            </a:extLst>
          </p:cNvPr>
          <p:cNvSpPr txBox="1">
            <a:spLocks/>
          </p:cNvSpPr>
          <p:nvPr/>
        </p:nvSpPr>
        <p:spPr>
          <a:xfrm>
            <a:off x="559444" y="1684811"/>
            <a:ext cx="5536519" cy="272242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Es existiert keine genormte Definition in der Literatur</a:t>
            </a:r>
            <a:endParaRPr lang="de-DE" baseline="30000" dirty="0"/>
          </a:p>
          <a:p>
            <a:endParaRPr lang="de-DE" dirty="0"/>
          </a:p>
        </p:txBody>
      </p:sp>
      <p:sp>
        <p:nvSpPr>
          <p:cNvPr id="10" name="Textplatzhalter 15">
            <a:extLst>
              <a:ext uri="{FF2B5EF4-FFF2-40B4-BE49-F238E27FC236}">
                <a16:creationId xmlns:a16="http://schemas.microsoft.com/office/drawing/2014/main" id="{699C43A4-6383-4A94-98AC-8504B2066C2C}"/>
              </a:ext>
            </a:extLst>
          </p:cNvPr>
          <p:cNvSpPr txBox="1">
            <a:spLocks/>
          </p:cNvSpPr>
          <p:nvPr/>
        </p:nvSpPr>
        <p:spPr>
          <a:xfrm>
            <a:off x="799932" y="2734309"/>
            <a:ext cx="1880592" cy="252761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In dieser Arbeit: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82F1074-AF1C-4476-898A-A7A155AC6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548"/>
          <a:stretch/>
        </p:blipFill>
        <p:spPr>
          <a:xfrm>
            <a:off x="6991958" y="1100401"/>
            <a:ext cx="4640598" cy="1409119"/>
          </a:xfrm>
          <a:prstGeom prst="rect">
            <a:avLst/>
          </a:prstGeom>
        </p:spPr>
      </p:pic>
      <p:sp>
        <p:nvSpPr>
          <p:cNvPr id="12" name="Textplatzhalter 15">
            <a:extLst>
              <a:ext uri="{FF2B5EF4-FFF2-40B4-BE49-F238E27FC236}">
                <a16:creationId xmlns:a16="http://schemas.microsoft.com/office/drawing/2014/main" id="{C75E5F6F-EC27-47F9-83C8-C58E7ED09F78}"/>
              </a:ext>
            </a:extLst>
          </p:cNvPr>
          <p:cNvSpPr txBox="1">
            <a:spLocks/>
          </p:cNvSpPr>
          <p:nvPr/>
        </p:nvSpPr>
        <p:spPr>
          <a:xfrm>
            <a:off x="6866800" y="2592915"/>
            <a:ext cx="1779360" cy="252761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/>
              <a:t>Physischer Zwilling</a:t>
            </a:r>
            <a:endParaRPr lang="de-DE" sz="1600" baseline="30000" dirty="0"/>
          </a:p>
          <a:p>
            <a:endParaRPr lang="de-DE" sz="1600" dirty="0"/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02086515-71C7-4EB3-B72D-4800D1C661AB}"/>
              </a:ext>
            </a:extLst>
          </p:cNvPr>
          <p:cNvSpPr txBox="1">
            <a:spLocks/>
          </p:cNvSpPr>
          <p:nvPr/>
        </p:nvSpPr>
        <p:spPr>
          <a:xfrm>
            <a:off x="10150430" y="2592914"/>
            <a:ext cx="1482126" cy="252761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dirty="0"/>
              <a:t>Digitaler Zwilling</a:t>
            </a:r>
            <a:endParaRPr lang="de-DE" sz="1600" baseline="30000" dirty="0"/>
          </a:p>
          <a:p>
            <a:endParaRPr lang="de-DE" sz="1600" dirty="0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FD8A6C67-0809-44F0-A006-60476CB65A65}"/>
              </a:ext>
            </a:extLst>
          </p:cNvPr>
          <p:cNvGrpSpPr/>
          <p:nvPr/>
        </p:nvGrpSpPr>
        <p:grpSpPr>
          <a:xfrm>
            <a:off x="3925315" y="4370779"/>
            <a:ext cx="2953736" cy="1572993"/>
            <a:chOff x="4036880" y="3644420"/>
            <a:chExt cx="1674400" cy="909874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84B8FBE8-7C8C-4D47-A22D-CD18925EF7B0}"/>
                </a:ext>
              </a:extLst>
            </p:cNvPr>
            <p:cNvGrpSpPr/>
            <p:nvPr/>
          </p:nvGrpSpPr>
          <p:grpSpPr>
            <a:xfrm>
              <a:off x="4315733" y="3654396"/>
              <a:ext cx="1102087" cy="822960"/>
              <a:chOff x="5621387" y="3354051"/>
              <a:chExt cx="1663333" cy="1316547"/>
            </a:xfrm>
          </p:grpSpPr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B60C3A24-10ED-4CF3-975F-A2FC32BA83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21387" y="3354051"/>
                <a:ext cx="0" cy="13165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>
                <a:extLst>
                  <a:ext uri="{FF2B5EF4-FFF2-40B4-BE49-F238E27FC236}">
                    <a16:creationId xmlns:a16="http://schemas.microsoft.com/office/drawing/2014/main" id="{3BCF2A1B-DCD3-4407-8B32-A0FFDB3716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21387" y="4661510"/>
                <a:ext cx="166333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0" name="Grafik 29">
                <a:extLst>
                  <a:ext uri="{FF2B5EF4-FFF2-40B4-BE49-F238E27FC236}">
                    <a16:creationId xmlns:a16="http://schemas.microsoft.com/office/drawing/2014/main" id="{D7DBBFC6-F192-451A-B4B1-184762C73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8376" y="3622561"/>
                <a:ext cx="1173582" cy="1021168"/>
              </a:xfrm>
              <a:prstGeom prst="rect">
                <a:avLst/>
              </a:prstGeom>
            </p:spPr>
          </p:pic>
        </p:grpSp>
        <p:sp>
          <p:nvSpPr>
            <p:cNvPr id="33" name="Textplatzhalter 15">
              <a:extLst>
                <a:ext uri="{FF2B5EF4-FFF2-40B4-BE49-F238E27FC236}">
                  <a16:creationId xmlns:a16="http://schemas.microsoft.com/office/drawing/2014/main" id="{96722785-0663-4CAC-8401-D271C75C652B}"/>
                </a:ext>
              </a:extLst>
            </p:cNvPr>
            <p:cNvSpPr txBox="1">
              <a:spLocks/>
            </p:cNvSpPr>
            <p:nvPr/>
          </p:nvSpPr>
          <p:spPr>
            <a:xfrm>
              <a:off x="4036880" y="3644420"/>
              <a:ext cx="243840" cy="165239"/>
            </a:xfrm>
            <a:prstGeom prst="rect">
              <a:avLst/>
            </a:prstGeom>
          </p:spPr>
          <p:txBody>
            <a:bodyPr lIns="0" tIns="0" rIns="0" bIns="0"/>
            <a:lstStyle>
              <a:lvl1pPr marL="216000" indent="-2160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Arial" panose="020B0604020202020204" pitchFamily="34" charset="0"/>
                <a:buChar char="■"/>
                <a:tabLst>
                  <a:tab pos="216000" algn="l"/>
                </a:tabLst>
                <a:defRPr lang="de-DE" sz="18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1pPr>
              <a:lvl2pPr marL="432000" indent="-215900" algn="l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≡"/>
                <a:tabLst>
                  <a:tab pos="432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2pPr>
              <a:lvl3pPr marL="648000" indent="-2159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Arial" panose="020B0604020202020204" pitchFamily="34" charset="0"/>
                <a:buChar char="="/>
                <a:tabLst>
                  <a:tab pos="648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3pPr>
              <a:lvl4pPr marL="864000" indent="-2160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Tx/>
                <a:buChar char="□"/>
                <a:tabLst>
                  <a:tab pos="864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4pPr>
              <a:lvl5pPr marL="1080000" indent="-216000" algn="l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30000"/>
                <a:buFont typeface="Symbol" panose="05050102010706020507" pitchFamily="18" charset="2"/>
                <a:buChar char="-"/>
                <a:tabLst>
                  <a:tab pos="89535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5pPr>
              <a:lvl6pPr marL="1296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6pPr>
              <a:lvl7pPr marL="1512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7pPr>
              <a:lvl8pPr marL="1728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de-DE" sz="1100" dirty="0"/>
                <a:t>y(t)</a:t>
              </a:r>
              <a:endParaRPr lang="de-DE" sz="1100" baseline="30000" dirty="0"/>
            </a:p>
            <a:p>
              <a:endParaRPr lang="de-DE" sz="1600" dirty="0"/>
            </a:p>
          </p:txBody>
        </p:sp>
        <p:sp>
          <p:nvSpPr>
            <p:cNvPr id="34" name="Textplatzhalter 15">
              <a:extLst>
                <a:ext uri="{FF2B5EF4-FFF2-40B4-BE49-F238E27FC236}">
                  <a16:creationId xmlns:a16="http://schemas.microsoft.com/office/drawing/2014/main" id="{41D2FC46-3E60-47C4-ABB7-6A885F9895C2}"/>
                </a:ext>
              </a:extLst>
            </p:cNvPr>
            <p:cNvSpPr txBox="1">
              <a:spLocks/>
            </p:cNvSpPr>
            <p:nvPr/>
          </p:nvSpPr>
          <p:spPr>
            <a:xfrm>
              <a:off x="5467440" y="4389055"/>
              <a:ext cx="243840" cy="165239"/>
            </a:xfrm>
            <a:prstGeom prst="rect">
              <a:avLst/>
            </a:prstGeom>
          </p:spPr>
          <p:txBody>
            <a:bodyPr lIns="0" tIns="0" rIns="0" bIns="0"/>
            <a:lstStyle>
              <a:lvl1pPr marL="216000" indent="-2160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Arial" panose="020B0604020202020204" pitchFamily="34" charset="0"/>
                <a:buChar char="■"/>
                <a:tabLst>
                  <a:tab pos="216000" algn="l"/>
                </a:tabLst>
                <a:defRPr lang="de-DE" sz="18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1pPr>
              <a:lvl2pPr marL="432000" indent="-215900" algn="l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≡"/>
                <a:tabLst>
                  <a:tab pos="432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2pPr>
              <a:lvl3pPr marL="648000" indent="-2159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Arial" panose="020B0604020202020204" pitchFamily="34" charset="0"/>
                <a:buChar char="="/>
                <a:tabLst>
                  <a:tab pos="648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3pPr>
              <a:lvl4pPr marL="864000" indent="-2160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Tx/>
                <a:buChar char="□"/>
                <a:tabLst>
                  <a:tab pos="864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4pPr>
              <a:lvl5pPr marL="1080000" indent="-216000" algn="l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30000"/>
                <a:buFont typeface="Symbol" panose="05050102010706020507" pitchFamily="18" charset="2"/>
                <a:buChar char="-"/>
                <a:tabLst>
                  <a:tab pos="89535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5pPr>
              <a:lvl6pPr marL="1296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6pPr>
              <a:lvl7pPr marL="1512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7pPr>
              <a:lvl8pPr marL="1728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de-DE" sz="1100" dirty="0"/>
                <a:t>t</a:t>
              </a:r>
              <a:endParaRPr lang="de-DE" sz="1100" baseline="30000" dirty="0"/>
            </a:p>
            <a:p>
              <a:endParaRPr lang="de-DE" sz="1600" dirty="0"/>
            </a:p>
          </p:txBody>
        </p:sp>
      </p:grpSp>
      <p:pic>
        <p:nvPicPr>
          <p:cNvPr id="36" name="Grafik 35">
            <a:extLst>
              <a:ext uri="{FF2B5EF4-FFF2-40B4-BE49-F238E27FC236}">
                <a16:creationId xmlns:a16="http://schemas.microsoft.com/office/drawing/2014/main" id="{C84AE9BA-D756-460E-8DD4-2C38BD16C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8038" y="3982333"/>
            <a:ext cx="3458054" cy="2040252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988BD6C7-A9E2-44EA-BB7E-EAD1CD884D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1915" y="3982333"/>
            <a:ext cx="1756456" cy="1496807"/>
          </a:xfrm>
          <a:prstGeom prst="rect">
            <a:avLst/>
          </a:prstGeom>
        </p:spPr>
      </p:pic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D6A48E2A-9010-4FA3-B4F6-0A77250638EF}"/>
              </a:ext>
            </a:extLst>
          </p:cNvPr>
          <p:cNvSpPr txBox="1">
            <a:spLocks/>
          </p:cNvSpPr>
          <p:nvPr/>
        </p:nvSpPr>
        <p:spPr>
          <a:xfrm>
            <a:off x="7756480" y="3268269"/>
            <a:ext cx="4168856" cy="606142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Anpassung Tuner-Parameter</a:t>
            </a:r>
          </a:p>
          <a:p>
            <a:pPr lvl="1"/>
            <a:r>
              <a:rPr lang="de-DE" sz="1400" dirty="0"/>
              <a:t>Kalibrierung mit Messdaten der realen Anlage</a:t>
            </a:r>
          </a:p>
          <a:p>
            <a:pPr lvl="1"/>
            <a:endParaRPr lang="de-DE" sz="1400" baseline="30000" dirty="0"/>
          </a:p>
          <a:p>
            <a:endParaRPr lang="de-DE" sz="1600" dirty="0"/>
          </a:p>
        </p:txBody>
      </p:sp>
      <p:sp>
        <p:nvSpPr>
          <p:cNvPr id="27" name="Textplatzhalter 15">
            <a:extLst>
              <a:ext uri="{FF2B5EF4-FFF2-40B4-BE49-F238E27FC236}">
                <a16:creationId xmlns:a16="http://schemas.microsoft.com/office/drawing/2014/main" id="{BD6BB012-2430-4ACC-A995-14C3B3A74E9C}"/>
              </a:ext>
            </a:extLst>
          </p:cNvPr>
          <p:cNvSpPr txBox="1">
            <a:spLocks/>
          </p:cNvSpPr>
          <p:nvPr/>
        </p:nvSpPr>
        <p:spPr>
          <a:xfrm>
            <a:off x="3363878" y="3266510"/>
            <a:ext cx="3719513" cy="324979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Abbildung dynamisches Verhalten</a:t>
            </a:r>
            <a:endParaRPr lang="de-DE" sz="1600" baseline="30000" dirty="0"/>
          </a:p>
          <a:p>
            <a:endParaRPr lang="de-DE" dirty="0"/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86243F30-691A-4498-9D51-76C2486CBF89}"/>
              </a:ext>
            </a:extLst>
          </p:cNvPr>
          <p:cNvSpPr txBox="1">
            <a:spLocks/>
          </p:cNvSpPr>
          <p:nvPr/>
        </p:nvSpPr>
        <p:spPr>
          <a:xfrm>
            <a:off x="799932" y="3281352"/>
            <a:ext cx="1939787" cy="295295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Virtuelles Modell</a:t>
            </a:r>
            <a:endParaRPr lang="de-DE" sz="1600" baseline="30000" dirty="0"/>
          </a:p>
          <a:p>
            <a:endParaRPr lang="de-DE" sz="1600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E80B690-FFC6-41B2-B653-D13EE109098B}"/>
              </a:ext>
            </a:extLst>
          </p:cNvPr>
          <p:cNvGrpSpPr/>
          <p:nvPr/>
        </p:nvGrpSpPr>
        <p:grpSpPr>
          <a:xfrm>
            <a:off x="4628470" y="3773275"/>
            <a:ext cx="1720650" cy="511777"/>
            <a:chOff x="4464570" y="3756434"/>
            <a:chExt cx="1720650" cy="511777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44A82E7F-7E37-46EF-B0E6-2286EC987000}"/>
                </a:ext>
              </a:extLst>
            </p:cNvPr>
            <p:cNvGrpSpPr/>
            <p:nvPr/>
          </p:nvGrpSpPr>
          <p:grpSpPr>
            <a:xfrm>
              <a:off x="4464936" y="3756434"/>
              <a:ext cx="1517396" cy="511777"/>
              <a:chOff x="4635222" y="3816380"/>
              <a:chExt cx="1371711" cy="324979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7F8AB9C3-50BC-46C6-A752-1C72D1CC4A59}"/>
                  </a:ext>
                </a:extLst>
              </p:cNvPr>
              <p:cNvSpPr/>
              <p:nvPr/>
            </p:nvSpPr>
            <p:spPr>
              <a:xfrm>
                <a:off x="4939112" y="3816380"/>
                <a:ext cx="763929" cy="3249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00" dirty="0">
                    <a:solidFill>
                      <a:schemeClr val="tx1"/>
                    </a:solidFill>
                  </a:rPr>
                  <a:t>Modell</a:t>
                </a:r>
              </a:p>
            </p:txBody>
          </p:sp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A1AC6E7B-0DDE-40CE-9034-573C7C651B14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4635222" y="3978870"/>
                <a:ext cx="3038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FF4AE7DB-9799-4FFE-8327-7F68DF8B8D04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5703041" y="3978870"/>
                <a:ext cx="30389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Textplatzhalter 15">
              <a:extLst>
                <a:ext uri="{FF2B5EF4-FFF2-40B4-BE49-F238E27FC236}">
                  <a16:creationId xmlns:a16="http://schemas.microsoft.com/office/drawing/2014/main" id="{D42F9C9F-90E8-4EA4-9704-C9B8014FA3C3}"/>
                </a:ext>
              </a:extLst>
            </p:cNvPr>
            <p:cNvSpPr txBox="1">
              <a:spLocks/>
            </p:cNvSpPr>
            <p:nvPr/>
          </p:nvSpPr>
          <p:spPr>
            <a:xfrm>
              <a:off x="5755072" y="3792305"/>
              <a:ext cx="430148" cy="285666"/>
            </a:xfrm>
            <a:prstGeom prst="rect">
              <a:avLst/>
            </a:prstGeom>
          </p:spPr>
          <p:txBody>
            <a:bodyPr lIns="0" tIns="0" rIns="0" bIns="0"/>
            <a:lstStyle>
              <a:lvl1pPr marL="216000" indent="-2160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Arial" panose="020B0604020202020204" pitchFamily="34" charset="0"/>
                <a:buChar char="■"/>
                <a:tabLst>
                  <a:tab pos="216000" algn="l"/>
                </a:tabLst>
                <a:defRPr lang="de-DE" sz="18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1pPr>
              <a:lvl2pPr marL="432000" indent="-215900" algn="l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≡"/>
                <a:tabLst>
                  <a:tab pos="432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2pPr>
              <a:lvl3pPr marL="648000" indent="-2159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Arial" panose="020B0604020202020204" pitchFamily="34" charset="0"/>
                <a:buChar char="="/>
                <a:tabLst>
                  <a:tab pos="648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3pPr>
              <a:lvl4pPr marL="864000" indent="-2160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Tx/>
                <a:buChar char="□"/>
                <a:tabLst>
                  <a:tab pos="864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4pPr>
              <a:lvl5pPr marL="1080000" indent="-216000" algn="l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30000"/>
                <a:buFont typeface="Symbol" panose="05050102010706020507" pitchFamily="18" charset="2"/>
                <a:buChar char="-"/>
                <a:tabLst>
                  <a:tab pos="89535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5pPr>
              <a:lvl6pPr marL="1296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6pPr>
              <a:lvl7pPr marL="1512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7pPr>
              <a:lvl8pPr marL="1728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de-DE" sz="1100" dirty="0"/>
                <a:t>y(t)</a:t>
              </a:r>
              <a:endParaRPr lang="de-DE" sz="1100" baseline="30000" dirty="0"/>
            </a:p>
            <a:p>
              <a:endParaRPr lang="de-DE" sz="1600" dirty="0"/>
            </a:p>
          </p:txBody>
        </p:sp>
        <p:sp>
          <p:nvSpPr>
            <p:cNvPr id="38" name="Textplatzhalter 15">
              <a:extLst>
                <a:ext uri="{FF2B5EF4-FFF2-40B4-BE49-F238E27FC236}">
                  <a16:creationId xmlns:a16="http://schemas.microsoft.com/office/drawing/2014/main" id="{A3B4FC17-0B96-4969-9438-BC17A84C2E2F}"/>
                </a:ext>
              </a:extLst>
            </p:cNvPr>
            <p:cNvSpPr txBox="1">
              <a:spLocks/>
            </p:cNvSpPr>
            <p:nvPr/>
          </p:nvSpPr>
          <p:spPr>
            <a:xfrm>
              <a:off x="4464570" y="3792305"/>
              <a:ext cx="430148" cy="285666"/>
            </a:xfrm>
            <a:prstGeom prst="rect">
              <a:avLst/>
            </a:prstGeom>
          </p:spPr>
          <p:txBody>
            <a:bodyPr lIns="0" tIns="0" rIns="0" bIns="0"/>
            <a:lstStyle>
              <a:lvl1pPr marL="216000" indent="-2160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15000"/>
                <a:buFont typeface="Arial" panose="020B0604020202020204" pitchFamily="34" charset="0"/>
                <a:buChar char="■"/>
                <a:tabLst>
                  <a:tab pos="216000" algn="l"/>
                </a:tabLst>
                <a:defRPr lang="de-DE" sz="18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1pPr>
              <a:lvl2pPr marL="432000" indent="-215900" algn="l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Font typeface="Arial" panose="020B0604020202020204" pitchFamily="34" charset="0"/>
                <a:buChar char="≡"/>
                <a:tabLst>
                  <a:tab pos="432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2pPr>
              <a:lvl3pPr marL="648000" indent="-2159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Arial" panose="020B0604020202020204" pitchFamily="34" charset="0"/>
                <a:buChar char="="/>
                <a:tabLst>
                  <a:tab pos="648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3pPr>
              <a:lvl4pPr marL="864000" indent="-216000" algn="l" defTabSz="216000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Tx/>
                <a:buChar char="□"/>
                <a:tabLst>
                  <a:tab pos="86400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4pPr>
              <a:lvl5pPr marL="1080000" indent="-216000" algn="l" rtl="0" eaLnBrk="1" fontAlgn="base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2"/>
                </a:buClr>
                <a:buSzPct val="130000"/>
                <a:buFont typeface="Symbol" panose="05050102010706020507" pitchFamily="18" charset="2"/>
                <a:buChar char="-"/>
                <a:tabLst>
                  <a:tab pos="895350" algn="l"/>
                </a:tabLst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defRPr>
              </a:lvl5pPr>
              <a:lvl6pPr marL="1296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6pPr>
              <a:lvl7pPr marL="1512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7pPr>
              <a:lvl8pPr marL="1728000" indent="-216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Clr>
                  <a:srgbClr val="DD402D"/>
                </a:buClr>
                <a:buSzPct val="130000"/>
                <a:buFont typeface="Symbol" panose="05050102010706020507" pitchFamily="18" charset="2"/>
                <a:buChar char="-"/>
                <a:defRPr lang="de-DE" sz="1600" kern="1200" dirty="0" smtClean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de-DE" sz="1100" dirty="0"/>
                <a:t>u(t)</a:t>
              </a:r>
              <a:endParaRPr lang="de-DE" sz="1100" baseline="30000" dirty="0"/>
            </a:p>
            <a:p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323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8" grpId="0"/>
      <p:bldP spid="26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1306F-EF03-495D-91A5-DF7C307D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- Kontext</a:t>
            </a:r>
          </a:p>
        </p:txBody>
      </p:sp>
      <p:grpSp>
        <p:nvGrpSpPr>
          <p:cNvPr id="64" name="Gruppieren 16">
            <a:extLst>
              <a:ext uri="{FF2B5EF4-FFF2-40B4-BE49-F238E27FC236}">
                <a16:creationId xmlns:a16="http://schemas.microsoft.com/office/drawing/2014/main" id="{E3F2C7FA-6126-212D-CA5D-269ACFC9F373}"/>
              </a:ext>
            </a:extLst>
          </p:cNvPr>
          <p:cNvGrpSpPr/>
          <p:nvPr/>
        </p:nvGrpSpPr>
        <p:grpSpPr>
          <a:xfrm>
            <a:off x="9475167" y="3014361"/>
            <a:ext cx="1635679" cy="1044162"/>
            <a:chOff x="9425980" y="1547453"/>
            <a:chExt cx="1635679" cy="1044162"/>
          </a:xfrm>
        </p:grpSpPr>
        <p:grpSp>
          <p:nvGrpSpPr>
            <p:cNvPr id="65" name="Gruppieren 141">
              <a:extLst>
                <a:ext uri="{FF2B5EF4-FFF2-40B4-BE49-F238E27FC236}">
                  <a16:creationId xmlns:a16="http://schemas.microsoft.com/office/drawing/2014/main" id="{9DFF3F95-2241-3333-98B0-523B8FEE8B5E}"/>
                </a:ext>
              </a:extLst>
            </p:cNvPr>
            <p:cNvGrpSpPr/>
            <p:nvPr/>
          </p:nvGrpSpPr>
          <p:grpSpPr>
            <a:xfrm>
              <a:off x="9425980" y="1547453"/>
              <a:ext cx="1635679" cy="1044162"/>
              <a:chOff x="8008810" y="1622556"/>
              <a:chExt cx="1635679" cy="1044162"/>
            </a:xfrm>
          </p:grpSpPr>
          <p:pic>
            <p:nvPicPr>
              <p:cNvPr id="67" name="Grafik 119" descr="Messgerät mit einfarbiger Füllung">
                <a:extLst>
                  <a:ext uri="{FF2B5EF4-FFF2-40B4-BE49-F238E27FC236}">
                    <a16:creationId xmlns:a16="http://schemas.microsoft.com/office/drawing/2014/main" id="{5DC8987C-1B96-F248-28FC-E2EE9ECCEB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75468" y="1622556"/>
                <a:ext cx="669021" cy="669021"/>
              </a:xfrm>
              <a:prstGeom prst="rect">
                <a:avLst/>
              </a:prstGeom>
            </p:spPr>
          </p:pic>
          <p:sp>
            <p:nvSpPr>
              <p:cNvPr id="68" name="Textfeld 125">
                <a:extLst>
                  <a:ext uri="{FF2B5EF4-FFF2-40B4-BE49-F238E27FC236}">
                    <a16:creationId xmlns:a16="http://schemas.microsoft.com/office/drawing/2014/main" id="{FD15D324-C760-055D-EA12-B1EA73A784AF}"/>
                  </a:ext>
                </a:extLst>
              </p:cNvPr>
              <p:cNvSpPr txBox="1"/>
              <p:nvPr/>
            </p:nvSpPr>
            <p:spPr>
              <a:xfrm>
                <a:off x="8008810" y="2451274"/>
                <a:ext cx="14939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1400" dirty="0"/>
                  <a:t>Simulationstechnik</a:t>
                </a:r>
              </a:p>
            </p:txBody>
          </p:sp>
        </p:grpSp>
        <p:pic>
          <p:nvPicPr>
            <p:cNvPr id="66" name="Grafik 54">
              <a:extLst>
                <a:ext uri="{FF2B5EF4-FFF2-40B4-BE49-F238E27FC236}">
                  <a16:creationId xmlns:a16="http://schemas.microsoft.com/office/drawing/2014/main" id="{F63521E2-A817-98A8-C01F-E2646FC5F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12567" y="1648926"/>
              <a:ext cx="705993" cy="601630"/>
            </a:xfrm>
            <a:prstGeom prst="rect">
              <a:avLst/>
            </a:prstGeom>
          </p:spPr>
        </p:pic>
      </p:grpSp>
      <p:sp>
        <p:nvSpPr>
          <p:cNvPr id="69" name="Flussdiagramm: Alternativer Prozess 130">
            <a:extLst>
              <a:ext uri="{FF2B5EF4-FFF2-40B4-BE49-F238E27FC236}">
                <a16:creationId xmlns:a16="http://schemas.microsoft.com/office/drawing/2014/main" id="{68915E50-6642-9CC8-0792-6E34E7C0D41A}"/>
              </a:ext>
            </a:extLst>
          </p:cNvPr>
          <p:cNvSpPr/>
          <p:nvPr/>
        </p:nvSpPr>
        <p:spPr>
          <a:xfrm>
            <a:off x="3955143" y="947957"/>
            <a:ext cx="4281713" cy="582993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+mj-lt"/>
              </a:rPr>
              <a:t>Optimierung des Energieverbrauchs</a:t>
            </a:r>
            <a:endParaRPr lang="de-DE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10502717-632F-90EC-B107-FD6BED57B1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1154" y="2799476"/>
            <a:ext cx="1259047" cy="1259047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A9E404F8-747A-5A78-A1CB-10B7AE4710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3275" y="4934858"/>
            <a:ext cx="858764" cy="858764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51C72A8B-5418-AE42-1121-794C9258F3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7525" y="1776638"/>
            <a:ext cx="1010264" cy="10102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340E415-C5EB-36B3-0237-DFF1B6BF9A44}"/>
              </a:ext>
            </a:extLst>
          </p:cNvPr>
          <p:cNvSpPr txBox="1"/>
          <p:nvPr/>
        </p:nvSpPr>
        <p:spPr>
          <a:xfrm>
            <a:off x="4903873" y="5910043"/>
            <a:ext cx="211756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Hardware-in-</a:t>
            </a:r>
            <a:r>
              <a:rPr lang="de-DE" sz="1400" dirty="0" err="1"/>
              <a:t>the</a:t>
            </a:r>
            <a:r>
              <a:rPr lang="de-DE" sz="1400" dirty="0"/>
              <a:t>-loop (</a:t>
            </a:r>
            <a:r>
              <a:rPr lang="de-DE" sz="1400" dirty="0" err="1"/>
              <a:t>HiL</a:t>
            </a:r>
            <a:r>
              <a:rPr lang="de-DE" sz="1400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3B36A-DC7E-7A1B-424D-FCC0CF928F80}"/>
              </a:ext>
            </a:extLst>
          </p:cNvPr>
          <p:cNvSpPr txBox="1"/>
          <p:nvPr/>
        </p:nvSpPr>
        <p:spPr>
          <a:xfrm>
            <a:off x="4961580" y="2877076"/>
            <a:ext cx="200215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Simulationsmodell, </a:t>
            </a:r>
            <a:r>
              <a:rPr lang="de-DE" sz="1400" dirty="0" err="1"/>
              <a:t>DZWi</a:t>
            </a:r>
            <a:endParaRPr lang="de-DE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60DC787-9787-973D-1329-814E12FFB356}"/>
              </a:ext>
            </a:extLst>
          </p:cNvPr>
          <p:cNvSpPr txBox="1"/>
          <p:nvPr/>
        </p:nvSpPr>
        <p:spPr>
          <a:xfrm>
            <a:off x="760897" y="4194629"/>
            <a:ext cx="189955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Gebäudeenergiesystem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7A78610-7210-F01B-39A4-A5F5DC99CA99}"/>
              </a:ext>
            </a:extLst>
          </p:cNvPr>
          <p:cNvCxnSpPr>
            <a:cxnSpLocks/>
          </p:cNvCxnSpPr>
          <p:nvPr/>
        </p:nvCxnSpPr>
        <p:spPr>
          <a:xfrm flipV="1">
            <a:off x="2612812" y="2263563"/>
            <a:ext cx="2348768" cy="101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7EDFAE3-0840-E1EA-858C-A71676AA98EB}"/>
              </a:ext>
            </a:extLst>
          </p:cNvPr>
          <p:cNvCxnSpPr/>
          <p:nvPr/>
        </p:nvCxnSpPr>
        <p:spPr>
          <a:xfrm>
            <a:off x="7021440" y="2281770"/>
            <a:ext cx="2267703" cy="83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E805696-1D93-4118-0607-E7FA951B2F7C}"/>
              </a:ext>
            </a:extLst>
          </p:cNvPr>
          <p:cNvCxnSpPr>
            <a:cxnSpLocks/>
          </p:cNvCxnSpPr>
          <p:nvPr/>
        </p:nvCxnSpPr>
        <p:spPr>
          <a:xfrm flipH="1">
            <a:off x="7170057" y="4302351"/>
            <a:ext cx="2744693" cy="1491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79E6AEC-CC34-1083-714A-109FAD190978}"/>
              </a:ext>
            </a:extLst>
          </p:cNvPr>
          <p:cNvCxnSpPr/>
          <p:nvPr/>
        </p:nvCxnSpPr>
        <p:spPr>
          <a:xfrm flipH="1" flipV="1">
            <a:off x="2660456" y="4557486"/>
            <a:ext cx="2243417" cy="107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67D7690-639A-78E6-A091-0AF1926242F9}"/>
              </a:ext>
            </a:extLst>
          </p:cNvPr>
          <p:cNvSpPr txBox="1"/>
          <p:nvPr/>
        </p:nvSpPr>
        <p:spPr>
          <a:xfrm>
            <a:off x="2930824" y="2483358"/>
            <a:ext cx="10243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Modellierung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204ABD5-4D11-8BFD-33B6-1297E8170E8A}"/>
              </a:ext>
            </a:extLst>
          </p:cNvPr>
          <p:cNvSpPr txBox="1"/>
          <p:nvPr/>
        </p:nvSpPr>
        <p:spPr>
          <a:xfrm>
            <a:off x="8080124" y="2445298"/>
            <a:ext cx="173259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Experimente, Analyse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5288643-32A7-338A-EA9F-AD53F0760226}"/>
              </a:ext>
            </a:extLst>
          </p:cNvPr>
          <p:cNvSpPr txBox="1"/>
          <p:nvPr/>
        </p:nvSpPr>
        <p:spPr>
          <a:xfrm>
            <a:off x="8549936" y="5105253"/>
            <a:ext cx="176740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Realitätsnahe Testung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A422EA-5732-6096-97DB-058B811FA4BF}"/>
              </a:ext>
            </a:extLst>
          </p:cNvPr>
          <p:cNvSpPr txBox="1"/>
          <p:nvPr/>
        </p:nvSpPr>
        <p:spPr>
          <a:xfrm>
            <a:off x="2420703" y="5047986"/>
            <a:ext cx="125354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400" dirty="0"/>
              <a:t>Anwendung der</a:t>
            </a:r>
          </a:p>
          <a:p>
            <a:pPr algn="ctr"/>
            <a:r>
              <a:rPr lang="de-DE" sz="1400" dirty="0"/>
              <a:t>Erkenntnisse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B014BF1-B258-AF2D-FF54-BE1C7F8EA365}"/>
              </a:ext>
            </a:extLst>
          </p:cNvPr>
          <p:cNvCxnSpPr/>
          <p:nvPr/>
        </p:nvCxnSpPr>
        <p:spPr>
          <a:xfrm flipV="1">
            <a:off x="5962655" y="3274725"/>
            <a:ext cx="0" cy="1514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6D2121F-F7FA-6E80-D877-354DCDC32C31}"/>
              </a:ext>
            </a:extLst>
          </p:cNvPr>
          <p:cNvSpPr txBox="1"/>
          <p:nvPr/>
        </p:nvSpPr>
        <p:spPr>
          <a:xfrm>
            <a:off x="6063494" y="3950801"/>
            <a:ext cx="89607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Anpassung</a:t>
            </a:r>
          </a:p>
        </p:txBody>
      </p:sp>
    </p:spTree>
    <p:extLst>
      <p:ext uri="{BB962C8B-B14F-4D97-AF65-F5344CB8AC3E}">
        <p14:creationId xmlns:p14="http://schemas.microsoft.com/office/powerpoint/2010/main" val="1040043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5AAC7A7-931A-4055-B450-225E6F9FB54B}"/>
              </a:ext>
            </a:extLst>
          </p:cNvPr>
          <p:cNvSpPr txBox="1">
            <a:spLocks/>
          </p:cNvSpPr>
          <p:nvPr/>
        </p:nvSpPr>
        <p:spPr>
          <a:xfrm>
            <a:off x="384888" y="1512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9D9EA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dirty="0"/>
              <a:t>Einleitung der Problemstellung</a:t>
            </a:r>
          </a:p>
        </p:txBody>
      </p:sp>
      <p:sp>
        <p:nvSpPr>
          <p:cNvPr id="29" name="Gleichschenkliges Dreieck 28">
            <a:extLst>
              <a:ext uri="{FF2B5EF4-FFF2-40B4-BE49-F238E27FC236}">
                <a16:creationId xmlns:a16="http://schemas.microsoft.com/office/drawing/2014/main" id="{207522A9-0D7A-47AC-B1D4-B127C770FB6F}"/>
              </a:ext>
            </a:extLst>
          </p:cNvPr>
          <p:cNvSpPr/>
          <p:nvPr/>
        </p:nvSpPr>
        <p:spPr>
          <a:xfrm rot="5400000">
            <a:off x="5022771" y="5724241"/>
            <a:ext cx="231639" cy="154549"/>
          </a:xfrm>
          <a:prstGeom prst="triangle">
            <a:avLst/>
          </a:prstGeom>
          <a:solidFill>
            <a:schemeClr val="accent3">
              <a:lumMod val="65000"/>
              <a:lumOff val="35000"/>
            </a:schemeClr>
          </a:solidFill>
          <a:ln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Pfeil: nach oben 37">
            <a:extLst>
              <a:ext uri="{FF2B5EF4-FFF2-40B4-BE49-F238E27FC236}">
                <a16:creationId xmlns:a16="http://schemas.microsoft.com/office/drawing/2014/main" id="{4AF28824-6A27-42A4-B5BA-B14C04B21A49}"/>
              </a:ext>
            </a:extLst>
          </p:cNvPr>
          <p:cNvSpPr/>
          <p:nvPr/>
        </p:nvSpPr>
        <p:spPr>
          <a:xfrm rot="6559865">
            <a:off x="2858745" y="3446705"/>
            <a:ext cx="339113" cy="2769365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Alterung</a:t>
            </a:r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B9EC59E1-71F7-4A4D-AA78-640BFC292593}"/>
              </a:ext>
            </a:extLst>
          </p:cNvPr>
          <p:cNvGrpSpPr/>
          <p:nvPr/>
        </p:nvGrpSpPr>
        <p:grpSpPr>
          <a:xfrm>
            <a:off x="999983" y="3614861"/>
            <a:ext cx="4652415" cy="2302474"/>
            <a:chOff x="1717248" y="2341420"/>
            <a:chExt cx="7880422" cy="3392925"/>
          </a:xfrm>
        </p:grpSpPr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71CF452-A42B-4799-A97B-6F6AEF7250A6}"/>
                </a:ext>
              </a:extLst>
            </p:cNvPr>
            <p:cNvSpPr/>
            <p:nvPr/>
          </p:nvSpPr>
          <p:spPr>
            <a:xfrm rot="5400000">
              <a:off x="5185156" y="2201471"/>
              <a:ext cx="67372" cy="6721404"/>
            </a:xfrm>
            <a:prstGeom prst="rect">
              <a:avLst/>
            </a:prstGeom>
            <a:solidFill>
              <a:schemeClr val="accent3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EFD493D0-CD12-4FE2-85CB-766F3C6F2189}"/>
                </a:ext>
              </a:extLst>
            </p:cNvPr>
            <p:cNvSpPr/>
            <p:nvPr/>
          </p:nvSpPr>
          <p:spPr>
            <a:xfrm rot="10800000">
              <a:off x="1841213" y="2563613"/>
              <a:ext cx="93415" cy="3020420"/>
            </a:xfrm>
            <a:prstGeom prst="rect">
              <a:avLst/>
            </a:prstGeom>
            <a:solidFill>
              <a:schemeClr val="accent3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BC64C010-DC97-4A79-B0E2-60CF89E1D6B0}"/>
                </a:ext>
              </a:extLst>
            </p:cNvPr>
            <p:cNvSpPr/>
            <p:nvPr/>
          </p:nvSpPr>
          <p:spPr>
            <a:xfrm>
              <a:off x="1717248" y="2341420"/>
              <a:ext cx="341340" cy="261781"/>
            </a:xfrm>
            <a:prstGeom prst="triangle">
              <a:avLst/>
            </a:prstGeom>
            <a:solidFill>
              <a:schemeClr val="accent3">
                <a:lumMod val="65000"/>
                <a:lumOff val="35000"/>
              </a:schemeClr>
            </a:solidFill>
            <a:ln>
              <a:solidFill>
                <a:srgbClr val="D8D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2C8EF415-B11B-49FB-ABF8-6E268520FBCB}"/>
                </a:ext>
              </a:extLst>
            </p:cNvPr>
            <p:cNvSpPr txBox="1"/>
            <p:nvPr/>
          </p:nvSpPr>
          <p:spPr>
            <a:xfrm>
              <a:off x="9092638" y="5416867"/>
              <a:ext cx="505032" cy="3174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/>
                <a:t>Zeit</a:t>
              </a:r>
            </a:p>
          </p:txBody>
        </p:sp>
      </p:grpSp>
      <p:sp>
        <p:nvSpPr>
          <p:cNvPr id="3" name="Multiplikationszeichen 2">
            <a:extLst>
              <a:ext uri="{FF2B5EF4-FFF2-40B4-BE49-F238E27FC236}">
                <a16:creationId xmlns:a16="http://schemas.microsoft.com/office/drawing/2014/main" id="{5A692C60-D188-427D-BC08-462137EE036E}"/>
              </a:ext>
            </a:extLst>
          </p:cNvPr>
          <p:cNvSpPr/>
          <p:nvPr/>
        </p:nvSpPr>
        <p:spPr>
          <a:xfrm>
            <a:off x="1471307" y="4228609"/>
            <a:ext cx="201519" cy="177648"/>
          </a:xfrm>
          <a:prstGeom prst="mathMultiply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3" name="Multiplikationszeichen 52">
            <a:extLst>
              <a:ext uri="{FF2B5EF4-FFF2-40B4-BE49-F238E27FC236}">
                <a16:creationId xmlns:a16="http://schemas.microsoft.com/office/drawing/2014/main" id="{AEB0807A-7C2F-4F10-899D-4E9E0730A662}"/>
              </a:ext>
            </a:extLst>
          </p:cNvPr>
          <p:cNvSpPr/>
          <p:nvPr/>
        </p:nvSpPr>
        <p:spPr>
          <a:xfrm>
            <a:off x="4391046" y="5245251"/>
            <a:ext cx="201519" cy="177648"/>
          </a:xfrm>
          <a:prstGeom prst="mathMultiply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07C46E1A-14B9-4898-808F-9A3FE1DDD6C4}"/>
              </a:ext>
            </a:extLst>
          </p:cNvPr>
          <p:cNvSpPr txBox="1"/>
          <p:nvPr/>
        </p:nvSpPr>
        <p:spPr>
          <a:xfrm>
            <a:off x="1195131" y="3958887"/>
            <a:ext cx="95539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Kalibrierung</a:t>
            </a:r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A4AC469D-DCD9-45CD-A909-E068BB45A57C}"/>
              </a:ext>
            </a:extLst>
          </p:cNvPr>
          <p:cNvGrpSpPr/>
          <p:nvPr/>
        </p:nvGrpSpPr>
        <p:grpSpPr>
          <a:xfrm>
            <a:off x="2132307" y="987191"/>
            <a:ext cx="1775485" cy="1916564"/>
            <a:chOff x="1946514" y="923271"/>
            <a:chExt cx="1953634" cy="2049042"/>
          </a:xfrm>
        </p:grpSpPr>
        <p:grpSp>
          <p:nvGrpSpPr>
            <p:cNvPr id="113" name="Gruppieren 112">
              <a:extLst>
                <a:ext uri="{FF2B5EF4-FFF2-40B4-BE49-F238E27FC236}">
                  <a16:creationId xmlns:a16="http://schemas.microsoft.com/office/drawing/2014/main" id="{9D61B875-FB32-4EFC-A328-E15D9461792B}"/>
                </a:ext>
              </a:extLst>
            </p:cNvPr>
            <p:cNvGrpSpPr/>
            <p:nvPr/>
          </p:nvGrpSpPr>
          <p:grpSpPr>
            <a:xfrm>
              <a:off x="1946514" y="923271"/>
              <a:ext cx="1953634" cy="1756659"/>
              <a:chOff x="930353" y="861932"/>
              <a:chExt cx="1953634" cy="1756659"/>
            </a:xfrm>
          </p:grpSpPr>
          <p:pic>
            <p:nvPicPr>
              <p:cNvPr id="8" name="Grafik 7" descr="Zahnräder mit einfarbiger Füllung">
                <a:extLst>
                  <a:ext uri="{FF2B5EF4-FFF2-40B4-BE49-F238E27FC236}">
                    <a16:creationId xmlns:a16="http://schemas.microsoft.com/office/drawing/2014/main" id="{90B8B40D-FC78-4416-955D-D97A2BE0DD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15226" y="963332"/>
                <a:ext cx="564481" cy="564481"/>
              </a:xfrm>
              <a:prstGeom prst="rect">
                <a:avLst/>
              </a:prstGeom>
            </p:spPr>
          </p:pic>
          <p:pic>
            <p:nvPicPr>
              <p:cNvPr id="58" name="Grafik 57">
                <a:extLst>
                  <a:ext uri="{FF2B5EF4-FFF2-40B4-BE49-F238E27FC236}">
                    <a16:creationId xmlns:a16="http://schemas.microsoft.com/office/drawing/2014/main" id="{8E9CF72C-C96B-4717-9FEA-99AA74691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30353" y="1615990"/>
                <a:ext cx="374838" cy="355868"/>
              </a:xfrm>
              <a:prstGeom prst="rect">
                <a:avLst/>
              </a:prstGeom>
            </p:spPr>
          </p:pic>
          <p:pic>
            <p:nvPicPr>
              <p:cNvPr id="60" name="Grafik 59" descr="Roboterhand mit einfarbiger Füllung">
                <a:extLst>
                  <a:ext uri="{FF2B5EF4-FFF2-40B4-BE49-F238E27FC236}">
                    <a16:creationId xmlns:a16="http://schemas.microsoft.com/office/drawing/2014/main" id="{73133209-BD75-4EB6-BD43-71347D18D2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724935" y="2176186"/>
                <a:ext cx="442405" cy="442405"/>
              </a:xfrm>
              <a:prstGeom prst="rect">
                <a:avLst/>
              </a:prstGeom>
            </p:spPr>
          </p:pic>
          <p:pic>
            <p:nvPicPr>
              <p:cNvPr id="63" name="Grafik 62" descr="Fabrik mit einfarbiger Füllung">
                <a:extLst>
                  <a:ext uri="{FF2B5EF4-FFF2-40B4-BE49-F238E27FC236}">
                    <a16:creationId xmlns:a16="http://schemas.microsoft.com/office/drawing/2014/main" id="{9F0A1B7D-DD11-4552-B033-12CD677FB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308287" y="1944656"/>
                <a:ext cx="543600" cy="543600"/>
              </a:xfrm>
              <a:prstGeom prst="rect">
                <a:avLst/>
              </a:prstGeom>
            </p:spPr>
          </p:pic>
          <p:pic>
            <p:nvPicPr>
              <p:cNvPr id="65" name="Grafik 64" descr="Smartphone mit einfarbiger Füllung">
                <a:extLst>
                  <a:ext uri="{FF2B5EF4-FFF2-40B4-BE49-F238E27FC236}">
                    <a16:creationId xmlns:a16="http://schemas.microsoft.com/office/drawing/2014/main" id="{CD7958DC-9E3A-4A32-9E5C-048113F0B1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632652" y="861932"/>
                <a:ext cx="374838" cy="374838"/>
              </a:xfrm>
              <a:prstGeom prst="rect">
                <a:avLst/>
              </a:prstGeom>
            </p:spPr>
          </p:pic>
          <p:pic>
            <p:nvPicPr>
              <p:cNvPr id="67" name="Grafik 66" descr="Auto mit einfarbiger Füllung">
                <a:extLst>
                  <a:ext uri="{FF2B5EF4-FFF2-40B4-BE49-F238E27FC236}">
                    <a16:creationId xmlns:a16="http://schemas.microsoft.com/office/drawing/2014/main" id="{8EB66321-7FFA-44A3-9E0F-4815421C2F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407676" y="1484711"/>
                <a:ext cx="476311" cy="476311"/>
              </a:xfrm>
              <a:prstGeom prst="rect">
                <a:avLst/>
              </a:prstGeom>
            </p:spPr>
          </p:pic>
          <p:pic>
            <p:nvPicPr>
              <p:cNvPr id="104" name="Grafik 103" descr="Internet der Dinge Silhouette">
                <a:extLst>
                  <a:ext uri="{FF2B5EF4-FFF2-40B4-BE49-F238E27FC236}">
                    <a16:creationId xmlns:a16="http://schemas.microsoft.com/office/drawing/2014/main" id="{725B1860-362A-4803-A4A1-B247557821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411081" y="130205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6" name="Grafik 105" descr="Arbeiten von zu Hause mit WLAN mit einfarbiger Füllung">
                <a:extLst>
                  <a:ext uri="{FF2B5EF4-FFF2-40B4-BE49-F238E27FC236}">
                    <a16:creationId xmlns:a16="http://schemas.microsoft.com/office/drawing/2014/main" id="{D5A412C7-65AC-46C6-89FE-251D17FD59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134148" y="912093"/>
                <a:ext cx="507167" cy="507167"/>
              </a:xfrm>
              <a:prstGeom prst="rect">
                <a:avLst/>
              </a:prstGeom>
            </p:spPr>
          </p:pic>
          <p:pic>
            <p:nvPicPr>
              <p:cNvPr id="112" name="Grafik 111" descr="Computer mit einfarbiger Füllung">
                <a:extLst>
                  <a:ext uri="{FF2B5EF4-FFF2-40B4-BE49-F238E27FC236}">
                    <a16:creationId xmlns:a16="http://schemas.microsoft.com/office/drawing/2014/main" id="{25855BF9-44A6-4334-BED6-F3C934C96B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958728" y="2062729"/>
                <a:ext cx="505909" cy="505909"/>
              </a:xfrm>
              <a:prstGeom prst="rect">
                <a:avLst/>
              </a:prstGeom>
            </p:spPr>
          </p:pic>
        </p:grp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FA8AAE1F-D760-4D5F-A20F-45D58B4DBD1B}"/>
                </a:ext>
              </a:extLst>
            </p:cNvPr>
            <p:cNvSpPr txBox="1"/>
            <p:nvPr/>
          </p:nvSpPr>
          <p:spPr>
            <a:xfrm>
              <a:off x="2225993" y="2756869"/>
              <a:ext cx="143148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/>
                <a:t>Internet der Dinge</a:t>
              </a:r>
            </a:p>
          </p:txBody>
        </p:sp>
      </p:grpSp>
      <p:pic>
        <p:nvPicPr>
          <p:cNvPr id="122" name="Grafik 121" descr="Volltreffer mit einfarbiger Füllung">
            <a:extLst>
              <a:ext uri="{FF2B5EF4-FFF2-40B4-BE49-F238E27FC236}">
                <a16:creationId xmlns:a16="http://schemas.microsoft.com/office/drawing/2014/main" id="{85936B07-72C5-4E3B-8C8D-A27E5082684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84888" y="3687186"/>
            <a:ext cx="549276" cy="549276"/>
          </a:xfrm>
          <a:prstGeom prst="rect">
            <a:avLst/>
          </a:prstGeom>
        </p:spPr>
      </p:pic>
      <p:sp>
        <p:nvSpPr>
          <p:cNvPr id="129" name="Pfeil: nach oben 128">
            <a:extLst>
              <a:ext uri="{FF2B5EF4-FFF2-40B4-BE49-F238E27FC236}">
                <a16:creationId xmlns:a16="http://schemas.microsoft.com/office/drawing/2014/main" id="{31487A80-8989-4A4B-BA71-88E0B6267FB0}"/>
              </a:ext>
            </a:extLst>
          </p:cNvPr>
          <p:cNvSpPr/>
          <p:nvPr/>
        </p:nvSpPr>
        <p:spPr>
          <a:xfrm rot="6966291">
            <a:off x="4520451" y="2853879"/>
            <a:ext cx="340353" cy="68409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0" name="Pfeil: nach oben 129">
            <a:extLst>
              <a:ext uri="{FF2B5EF4-FFF2-40B4-BE49-F238E27FC236}">
                <a16:creationId xmlns:a16="http://schemas.microsoft.com/office/drawing/2014/main" id="{4865E9AB-5561-4DBD-8AD2-AB6CE298BFBE}"/>
              </a:ext>
            </a:extLst>
          </p:cNvPr>
          <p:cNvSpPr/>
          <p:nvPr/>
        </p:nvSpPr>
        <p:spPr>
          <a:xfrm rot="14085082">
            <a:off x="8055616" y="2897776"/>
            <a:ext cx="340353" cy="623888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1" name="Flussdiagramm: Alternativer Prozess 130">
            <a:extLst>
              <a:ext uri="{FF2B5EF4-FFF2-40B4-BE49-F238E27FC236}">
                <a16:creationId xmlns:a16="http://schemas.microsoft.com/office/drawing/2014/main" id="{4EDCE5DF-965B-4739-972E-5496357F244A}"/>
              </a:ext>
            </a:extLst>
          </p:cNvPr>
          <p:cNvSpPr/>
          <p:nvPr/>
        </p:nvSpPr>
        <p:spPr>
          <a:xfrm>
            <a:off x="5507804" y="3331382"/>
            <a:ext cx="1932964" cy="582993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+mj-lt"/>
              </a:rPr>
              <a:t>Digitaler Zwilling</a:t>
            </a:r>
            <a:endParaRPr lang="de-DE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32" name="Grafik 131">
            <a:extLst>
              <a:ext uri="{FF2B5EF4-FFF2-40B4-BE49-F238E27FC236}">
                <a16:creationId xmlns:a16="http://schemas.microsoft.com/office/drawing/2014/main" id="{61ED4723-AFCB-4456-BDE4-3E0A081A0A2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713323" y="4004516"/>
            <a:ext cx="451866" cy="385069"/>
          </a:xfrm>
          <a:prstGeom prst="rect">
            <a:avLst/>
          </a:prstGeom>
        </p:spPr>
      </p:pic>
      <p:sp>
        <p:nvSpPr>
          <p:cNvPr id="136" name="Textfeld 135">
            <a:extLst>
              <a:ext uri="{FF2B5EF4-FFF2-40B4-BE49-F238E27FC236}">
                <a16:creationId xmlns:a16="http://schemas.microsoft.com/office/drawing/2014/main" id="{7A0AB45E-6ED8-4D73-A39B-476C31819242}"/>
              </a:ext>
            </a:extLst>
          </p:cNvPr>
          <p:cNvSpPr txBox="1"/>
          <p:nvPr/>
        </p:nvSpPr>
        <p:spPr>
          <a:xfrm>
            <a:off x="384888" y="3134851"/>
            <a:ext cx="2196075" cy="486432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216000" indent="-2160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6000" algn="l"/>
              </a:tabLst>
              <a:defRPr sz="1800">
                <a:cs typeface="Arial" panose="020B0604020202020204" pitchFamily="34" charset="0"/>
              </a:defRPr>
            </a:lvl1pPr>
            <a:lvl2pPr marL="432000" indent="-2159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>
                <a:cs typeface="Arial" panose="020B0604020202020204" pitchFamily="34" charset="0"/>
              </a:defRPr>
            </a:lvl2pPr>
            <a:lvl3pPr marL="648000" indent="-2159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>
                <a:cs typeface="Arial" panose="020B0604020202020204" pitchFamily="34" charset="0"/>
              </a:defRPr>
            </a:lvl3pPr>
            <a:lvl4pPr marL="864000" indent="-2160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>
                <a:cs typeface="Arial" panose="020B0604020202020204" pitchFamily="34" charset="0"/>
              </a:defRPr>
            </a:lvl4pPr>
            <a:lvl5pPr marL="864000" indent="-216000" eaLnBrk="1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de-DE" sz="1600" dirty="0"/>
              <a:t>Problemstellung:</a:t>
            </a:r>
          </a:p>
        </p:txBody>
      </p:sp>
      <p:sp>
        <p:nvSpPr>
          <p:cNvPr id="140" name="Pfeil: nach oben 139">
            <a:extLst>
              <a:ext uri="{FF2B5EF4-FFF2-40B4-BE49-F238E27FC236}">
                <a16:creationId xmlns:a16="http://schemas.microsoft.com/office/drawing/2014/main" id="{E39427B8-01ED-470C-A229-25F4CC20F706}"/>
              </a:ext>
            </a:extLst>
          </p:cNvPr>
          <p:cNvSpPr/>
          <p:nvPr/>
        </p:nvSpPr>
        <p:spPr>
          <a:xfrm rot="5400000">
            <a:off x="6813995" y="5022130"/>
            <a:ext cx="340353" cy="623888"/>
          </a:xfrm>
          <a:prstGeom prst="upArrow">
            <a:avLst/>
          </a:prstGeom>
          <a:solidFill>
            <a:srgbClr val="DD40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F4EE5869-1951-499F-B082-3648B4C67865}"/>
              </a:ext>
            </a:extLst>
          </p:cNvPr>
          <p:cNvSpPr txBox="1"/>
          <p:nvPr/>
        </p:nvSpPr>
        <p:spPr>
          <a:xfrm>
            <a:off x="7563873" y="4703874"/>
            <a:ext cx="3707094" cy="12604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defPPr>
              <a:defRPr lang="de-DE"/>
            </a:defPPr>
            <a:lvl1pPr marL="216000" indent="-2160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6000" algn="l"/>
              </a:tabLst>
              <a:defRPr sz="1800">
                <a:cs typeface="Arial" panose="020B0604020202020204" pitchFamily="34" charset="0"/>
              </a:defRPr>
            </a:lvl1pPr>
            <a:lvl2pPr marL="432000" indent="-2159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>
                <a:cs typeface="Arial" panose="020B0604020202020204" pitchFamily="34" charset="0"/>
              </a:defRPr>
            </a:lvl2pPr>
            <a:lvl3pPr marL="648000" indent="-2159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>
                <a:cs typeface="Arial" panose="020B0604020202020204" pitchFamily="34" charset="0"/>
              </a:defRPr>
            </a:lvl3pPr>
            <a:lvl4pPr marL="864000" indent="-2160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>
                <a:cs typeface="Arial" panose="020B0604020202020204" pitchFamily="34" charset="0"/>
              </a:defRPr>
            </a:lvl4pPr>
            <a:lvl5pPr marL="864000" indent="-216000" eaLnBrk="1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Ziel der Arbeit: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Modulares Framework zur Rekalibrierung Digitaler Zwillinge</a:t>
            </a:r>
          </a:p>
        </p:txBody>
      </p:sp>
      <p:pic>
        <p:nvPicPr>
          <p:cNvPr id="144" name="Grafik 143">
            <a:extLst>
              <a:ext uri="{FF2B5EF4-FFF2-40B4-BE49-F238E27FC236}">
                <a16:creationId xmlns:a16="http://schemas.microsoft.com/office/drawing/2014/main" id="{02FCE548-435D-4D6E-8C7A-36FBA0EF675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29682" y="3979642"/>
            <a:ext cx="451865" cy="428996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A7936FBA-6F4F-4EED-BBB9-5F9EEBF444E4}"/>
              </a:ext>
            </a:extLst>
          </p:cNvPr>
          <p:cNvGrpSpPr/>
          <p:nvPr/>
        </p:nvGrpSpPr>
        <p:grpSpPr>
          <a:xfrm>
            <a:off x="4721549" y="1033778"/>
            <a:ext cx="1482778" cy="1184005"/>
            <a:chOff x="4877555" y="1136577"/>
            <a:chExt cx="1482778" cy="1184005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C8C8C244-F232-4F48-B729-A5697EFA25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 l="1771" r="90627" b="16667"/>
            <a:stretch/>
          </p:blipFill>
          <p:spPr>
            <a:xfrm>
              <a:off x="5453403" y="1136577"/>
              <a:ext cx="331082" cy="852729"/>
            </a:xfrm>
            <a:prstGeom prst="rect">
              <a:avLst/>
            </a:prstGeom>
          </p:spPr>
        </p:pic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9B7CA503-2A87-4B2E-AB82-22C56594C5C1}"/>
                </a:ext>
              </a:extLst>
            </p:cNvPr>
            <p:cNvSpPr txBox="1"/>
            <p:nvPr/>
          </p:nvSpPr>
          <p:spPr>
            <a:xfrm>
              <a:off x="4877555" y="2105138"/>
              <a:ext cx="1482778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/>
                <a:t>Sensortechnologie</a:t>
              </a:r>
            </a:p>
          </p:txBody>
        </p:sp>
      </p:grpSp>
      <p:sp>
        <p:nvSpPr>
          <p:cNvPr id="50" name="Pfeil: nach oben 49">
            <a:extLst>
              <a:ext uri="{FF2B5EF4-FFF2-40B4-BE49-F238E27FC236}">
                <a16:creationId xmlns:a16="http://schemas.microsoft.com/office/drawing/2014/main" id="{CFC2E130-B3EF-4E71-B17A-F485E01B02BB}"/>
              </a:ext>
            </a:extLst>
          </p:cNvPr>
          <p:cNvSpPr/>
          <p:nvPr/>
        </p:nvSpPr>
        <p:spPr>
          <a:xfrm rot="10358343">
            <a:off x="5591921" y="2400995"/>
            <a:ext cx="340353" cy="68409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41B957A3-5B4F-4DBF-84E9-6D9C8281328E}"/>
              </a:ext>
            </a:extLst>
          </p:cNvPr>
          <p:cNvGrpSpPr/>
          <p:nvPr/>
        </p:nvGrpSpPr>
        <p:grpSpPr>
          <a:xfrm>
            <a:off x="7099651" y="1115241"/>
            <a:ext cx="774016" cy="1074341"/>
            <a:chOff x="6998770" y="1234039"/>
            <a:chExt cx="774016" cy="1074341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C6B3B705-02D8-486B-9208-7DC8462BA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6998770" y="1234039"/>
              <a:ext cx="774016" cy="774016"/>
            </a:xfrm>
            <a:prstGeom prst="rect">
              <a:avLst/>
            </a:prstGeom>
          </p:spPr>
        </p:pic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2B4343B5-4AE8-4C81-98AC-0DFF5206112A}"/>
                </a:ext>
              </a:extLst>
            </p:cNvPr>
            <p:cNvSpPr txBox="1"/>
            <p:nvPr/>
          </p:nvSpPr>
          <p:spPr>
            <a:xfrm>
              <a:off x="7036722" y="2092936"/>
              <a:ext cx="68768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/>
                <a:t>Big Data</a:t>
              </a:r>
            </a:p>
          </p:txBody>
        </p:sp>
      </p:grpSp>
      <p:sp>
        <p:nvSpPr>
          <p:cNvPr id="54" name="Pfeil: nach oben 53">
            <a:extLst>
              <a:ext uri="{FF2B5EF4-FFF2-40B4-BE49-F238E27FC236}">
                <a16:creationId xmlns:a16="http://schemas.microsoft.com/office/drawing/2014/main" id="{5B01A415-FA16-40D3-9344-B6F9775C6B62}"/>
              </a:ext>
            </a:extLst>
          </p:cNvPr>
          <p:cNvSpPr/>
          <p:nvPr/>
        </p:nvSpPr>
        <p:spPr>
          <a:xfrm rot="11572081">
            <a:off x="7011158" y="2381570"/>
            <a:ext cx="340353" cy="684090"/>
          </a:xfrm>
          <a:prstGeom prst="up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1EED318-B3F9-4229-A15A-46B69BF2CF5C}"/>
              </a:ext>
            </a:extLst>
          </p:cNvPr>
          <p:cNvGrpSpPr/>
          <p:nvPr/>
        </p:nvGrpSpPr>
        <p:grpSpPr>
          <a:xfrm>
            <a:off x="8953981" y="1600823"/>
            <a:ext cx="1635679" cy="1044162"/>
            <a:chOff x="9425980" y="1547453"/>
            <a:chExt cx="1635679" cy="1044162"/>
          </a:xfrm>
        </p:grpSpPr>
        <p:grpSp>
          <p:nvGrpSpPr>
            <p:cNvPr id="142" name="Gruppieren 141">
              <a:extLst>
                <a:ext uri="{FF2B5EF4-FFF2-40B4-BE49-F238E27FC236}">
                  <a16:creationId xmlns:a16="http://schemas.microsoft.com/office/drawing/2014/main" id="{A0F3F92C-4027-4D55-922D-915800546B22}"/>
                </a:ext>
              </a:extLst>
            </p:cNvPr>
            <p:cNvGrpSpPr/>
            <p:nvPr/>
          </p:nvGrpSpPr>
          <p:grpSpPr>
            <a:xfrm>
              <a:off x="9425980" y="1547453"/>
              <a:ext cx="1635679" cy="1044162"/>
              <a:chOff x="8008810" y="1622556"/>
              <a:chExt cx="1635679" cy="1044162"/>
            </a:xfrm>
          </p:grpSpPr>
          <p:pic>
            <p:nvPicPr>
              <p:cNvPr id="120" name="Grafik 119" descr="Messgerät mit einfarbiger Füllung">
                <a:extLst>
                  <a:ext uri="{FF2B5EF4-FFF2-40B4-BE49-F238E27FC236}">
                    <a16:creationId xmlns:a16="http://schemas.microsoft.com/office/drawing/2014/main" id="{2B4A403F-5042-4A24-B3A5-A7FB28D25B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8975468" y="1622556"/>
                <a:ext cx="669021" cy="669021"/>
              </a:xfrm>
              <a:prstGeom prst="rect">
                <a:avLst/>
              </a:prstGeom>
            </p:spPr>
          </p:pic>
          <p:sp>
            <p:nvSpPr>
              <p:cNvPr id="126" name="Textfeld 125">
                <a:extLst>
                  <a:ext uri="{FF2B5EF4-FFF2-40B4-BE49-F238E27FC236}">
                    <a16:creationId xmlns:a16="http://schemas.microsoft.com/office/drawing/2014/main" id="{6F28A6D1-2683-419C-89CD-60EC547A2CB9}"/>
                  </a:ext>
                </a:extLst>
              </p:cNvPr>
              <p:cNvSpPr txBox="1"/>
              <p:nvPr/>
            </p:nvSpPr>
            <p:spPr>
              <a:xfrm>
                <a:off x="8008810" y="2451274"/>
                <a:ext cx="14939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1400" dirty="0"/>
                  <a:t>Simulationstechnik</a:t>
                </a:r>
              </a:p>
            </p:txBody>
          </p:sp>
        </p:grpSp>
        <p:pic>
          <p:nvPicPr>
            <p:cNvPr id="55" name="Grafik 54">
              <a:extLst>
                <a:ext uri="{FF2B5EF4-FFF2-40B4-BE49-F238E27FC236}">
                  <a16:creationId xmlns:a16="http://schemas.microsoft.com/office/drawing/2014/main" id="{C85148B3-F6BF-4AA6-BE0C-B563A74EB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9512567" y="1648926"/>
              <a:ext cx="705993" cy="601630"/>
            </a:xfrm>
            <a:prstGeom prst="rect">
              <a:avLst/>
            </a:prstGeom>
          </p:spPr>
        </p:pic>
      </p:grpSp>
      <p:pic>
        <p:nvPicPr>
          <p:cNvPr id="21" name="Grafik 20" descr="Übertragen mit einfarbiger Füllung">
            <a:extLst>
              <a:ext uri="{FF2B5EF4-FFF2-40B4-BE49-F238E27FC236}">
                <a16:creationId xmlns:a16="http://schemas.microsoft.com/office/drawing/2014/main" id="{82AF95FC-9E25-4C37-8F92-4576DA8D0C0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271054" y="4001730"/>
            <a:ext cx="352761" cy="352761"/>
          </a:xfrm>
          <a:prstGeom prst="rect">
            <a:avLst/>
          </a:prstGeom>
        </p:spPr>
      </p:pic>
      <p:sp>
        <p:nvSpPr>
          <p:cNvPr id="61" name="Multiplikationszeichen 60">
            <a:extLst>
              <a:ext uri="{FF2B5EF4-FFF2-40B4-BE49-F238E27FC236}">
                <a16:creationId xmlns:a16="http://schemas.microsoft.com/office/drawing/2014/main" id="{083E2257-9DA3-49A7-B74F-88A406F4CF30}"/>
              </a:ext>
            </a:extLst>
          </p:cNvPr>
          <p:cNvSpPr/>
          <p:nvPr/>
        </p:nvSpPr>
        <p:spPr>
          <a:xfrm>
            <a:off x="4376372" y="4236462"/>
            <a:ext cx="201519" cy="177648"/>
          </a:xfrm>
          <a:prstGeom prst="mathMultiply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Pfeil: nach oben 61">
            <a:extLst>
              <a:ext uri="{FF2B5EF4-FFF2-40B4-BE49-F238E27FC236}">
                <a16:creationId xmlns:a16="http://schemas.microsoft.com/office/drawing/2014/main" id="{DFBCF5FE-AD51-4A2D-8C66-62AB7B774CD5}"/>
              </a:ext>
            </a:extLst>
          </p:cNvPr>
          <p:cNvSpPr/>
          <p:nvPr/>
        </p:nvSpPr>
        <p:spPr>
          <a:xfrm>
            <a:off x="4342026" y="4456516"/>
            <a:ext cx="285960" cy="746329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rgbClr val="D8D8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06F0210C-4E9D-4422-B921-13B124B8A6B2}"/>
              </a:ext>
            </a:extLst>
          </p:cNvPr>
          <p:cNvSpPr txBox="1"/>
          <p:nvPr/>
        </p:nvSpPr>
        <p:spPr>
          <a:xfrm>
            <a:off x="3876505" y="3992586"/>
            <a:ext cx="115416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Rekalibrierung</a:t>
            </a:r>
          </a:p>
        </p:txBody>
      </p:sp>
    </p:spTree>
    <p:extLst>
      <p:ext uri="{BB962C8B-B14F-4D97-AF65-F5344CB8AC3E}">
        <p14:creationId xmlns:p14="http://schemas.microsoft.com/office/powerpoint/2010/main" val="314894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8" grpId="0" animBg="1"/>
      <p:bldP spid="3" grpId="0" animBg="1"/>
      <p:bldP spid="53" grpId="0" animBg="1"/>
      <p:bldP spid="115" grpId="0"/>
      <p:bldP spid="129" grpId="0" animBg="1"/>
      <p:bldP spid="130" grpId="0" animBg="1"/>
      <p:bldP spid="131" grpId="0" animBg="1"/>
      <p:bldP spid="140" grpId="0" animBg="1"/>
      <p:bldP spid="141" grpId="0" animBg="1"/>
      <p:bldP spid="50" grpId="0" animBg="1"/>
      <p:bldP spid="54" grpId="0" animBg="1"/>
      <p:bldP spid="61" grpId="0" animBg="1"/>
      <p:bldP spid="62" grpId="0" animBg="1"/>
      <p:bldP spid="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rafik 46">
            <a:extLst>
              <a:ext uri="{FF2B5EF4-FFF2-40B4-BE49-F238E27FC236}">
                <a16:creationId xmlns:a16="http://schemas.microsoft.com/office/drawing/2014/main" id="{877E411C-4159-4B41-B9EA-F5B75D10B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56982"/>
            <a:ext cx="3522049" cy="2078009"/>
          </a:xfrm>
          <a:prstGeom prst="rect">
            <a:avLst/>
          </a:prstGeom>
        </p:spPr>
      </p:pic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D6C101F5-7095-44F5-8D93-5DBD1FEC9840}"/>
              </a:ext>
            </a:extLst>
          </p:cNvPr>
          <p:cNvGrpSpPr/>
          <p:nvPr/>
        </p:nvGrpSpPr>
        <p:grpSpPr>
          <a:xfrm>
            <a:off x="7685668" y="2838246"/>
            <a:ext cx="2243912" cy="1286053"/>
            <a:chOff x="6817489" y="1876988"/>
            <a:chExt cx="4486685" cy="2565868"/>
          </a:xfrm>
        </p:grpSpPr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C5BE1863-A5F6-4B71-AC12-483992EEF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21083" y="1876988"/>
              <a:ext cx="2702646" cy="2565868"/>
            </a:xfrm>
            <a:prstGeom prst="rect">
              <a:avLst/>
            </a:prstGeom>
          </p:spPr>
        </p:pic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345790C9-4A15-4639-A0FF-A7CC74C3F1BA}"/>
                </a:ext>
              </a:extLst>
            </p:cNvPr>
            <p:cNvCxnSpPr>
              <a:cxnSpLocks/>
            </p:cNvCxnSpPr>
            <p:nvPr/>
          </p:nvCxnSpPr>
          <p:spPr>
            <a:xfrm>
              <a:off x="6852213" y="2684632"/>
              <a:ext cx="868870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F98EB494-2549-48B3-8583-243C6C4E50B2}"/>
                </a:ext>
              </a:extLst>
            </p:cNvPr>
            <p:cNvCxnSpPr>
              <a:cxnSpLocks/>
            </p:cNvCxnSpPr>
            <p:nvPr/>
          </p:nvCxnSpPr>
          <p:spPr>
            <a:xfrm>
              <a:off x="6852213" y="2316173"/>
              <a:ext cx="868870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4528F7C0-A7D6-4C61-BB12-352933BA04AB}"/>
                </a:ext>
              </a:extLst>
            </p:cNvPr>
            <p:cNvCxnSpPr>
              <a:cxnSpLocks/>
            </p:cNvCxnSpPr>
            <p:nvPr/>
          </p:nvCxnSpPr>
          <p:spPr>
            <a:xfrm>
              <a:off x="6840638" y="3059608"/>
              <a:ext cx="880445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476D9ADC-AA91-4956-8E86-943D67281C45}"/>
                </a:ext>
              </a:extLst>
            </p:cNvPr>
            <p:cNvCxnSpPr>
              <a:cxnSpLocks/>
            </p:cNvCxnSpPr>
            <p:nvPr/>
          </p:nvCxnSpPr>
          <p:spPr>
            <a:xfrm>
              <a:off x="6817489" y="3451455"/>
              <a:ext cx="903594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B1742F27-C91F-4DBC-B272-BC740C1D9311}"/>
                </a:ext>
              </a:extLst>
            </p:cNvPr>
            <p:cNvCxnSpPr>
              <a:cxnSpLocks/>
            </p:cNvCxnSpPr>
            <p:nvPr/>
          </p:nvCxnSpPr>
          <p:spPr>
            <a:xfrm>
              <a:off x="6840638" y="3791944"/>
              <a:ext cx="880444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8982ECCE-B48A-4EE8-87A0-36C6327A0455}"/>
                    </a:ext>
                  </a:extLst>
                </p:cNvPr>
                <p:cNvSpPr txBox="1"/>
                <p:nvPr/>
              </p:nvSpPr>
              <p:spPr>
                <a:xfrm>
                  <a:off x="6922255" y="2675381"/>
                  <a:ext cx="450522" cy="3335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sz="100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0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de-DE" sz="100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8982ECCE-B48A-4EE8-87A0-36C6327A04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2255" y="2675381"/>
                  <a:ext cx="450522" cy="333513"/>
                </a:xfrm>
                <a:prstGeom prst="rect">
                  <a:avLst/>
                </a:prstGeom>
                <a:blipFill>
                  <a:blip r:embed="rId6"/>
                  <a:stretch>
                    <a:fillRect l="-10811" r="-2703" b="-1428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DF660702-EAE8-4EE4-B29A-F24ACBE008C8}"/>
                    </a:ext>
                  </a:extLst>
                </p:cNvPr>
                <p:cNvSpPr txBox="1"/>
                <p:nvPr/>
              </p:nvSpPr>
              <p:spPr>
                <a:xfrm>
                  <a:off x="6908478" y="1943935"/>
                  <a:ext cx="454495" cy="3070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de-DE" sz="10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de-DE" sz="1400" dirty="0"/>
                </a:p>
              </p:txBody>
            </p:sp>
          </mc:Choice>
          <mc:Fallback xmlns="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DF660702-EAE8-4EE4-B29A-F24ACBE008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8478" y="1943935"/>
                  <a:ext cx="454495" cy="307030"/>
                </a:xfrm>
                <a:prstGeom prst="rect">
                  <a:avLst/>
                </a:prstGeom>
                <a:blipFill>
                  <a:blip r:embed="rId7"/>
                  <a:stretch>
                    <a:fillRect l="-5263" b="-12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2D9B17D8-476D-46AC-A562-01B5D7A0C75C}"/>
                    </a:ext>
                  </a:extLst>
                </p:cNvPr>
                <p:cNvSpPr txBox="1"/>
                <p:nvPr/>
              </p:nvSpPr>
              <p:spPr>
                <a:xfrm>
                  <a:off x="10460152" y="2173256"/>
                  <a:ext cx="536164" cy="4001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sz="120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2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de-DE" sz="120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de-DE" sz="1100" dirty="0"/>
                </a:p>
              </p:txBody>
            </p:sp>
          </mc:Choice>
          <mc:Fallback xmlns="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2D9B17D8-476D-46AC-A562-01B5D7A0C7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0152" y="2173256"/>
                  <a:ext cx="536164" cy="400163"/>
                </a:xfrm>
                <a:prstGeom prst="rect">
                  <a:avLst/>
                </a:prstGeom>
                <a:blipFill>
                  <a:blip r:embed="rId8"/>
                  <a:stretch>
                    <a:fillRect l="-11364" b="-1515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A3BC9B5B-E7E3-4E22-B5E3-6BF0E40977F9}"/>
                    </a:ext>
                  </a:extLst>
                </p:cNvPr>
                <p:cNvSpPr txBox="1"/>
                <p:nvPr/>
              </p:nvSpPr>
              <p:spPr>
                <a:xfrm>
                  <a:off x="10494128" y="2987582"/>
                  <a:ext cx="468215" cy="3684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sz="1200" i="1" dirty="0" smtClean="0">
                                <a:latin typeface="Cambria Math" panose="02040503050406030204" pitchFamily="18" charset="0"/>
                              </a:rPr>
                              <m:t>𝑒𝑙</m:t>
                            </m:r>
                          </m:sub>
                        </m:sSub>
                      </m:oMath>
                    </m:oMathPara>
                  </a14:m>
                  <a:endParaRPr lang="de-DE" sz="1400" dirty="0"/>
                </a:p>
              </p:txBody>
            </p:sp>
          </mc:Choice>
          <mc:Fallback xmlns="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A3BC9B5B-E7E3-4E22-B5E3-6BF0E40977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4128" y="2987582"/>
                  <a:ext cx="468215" cy="368436"/>
                </a:xfrm>
                <a:prstGeom prst="rect">
                  <a:avLst/>
                </a:prstGeom>
                <a:blipFill>
                  <a:blip r:embed="rId9"/>
                  <a:stretch>
                    <a:fillRect l="-12821" r="-2564" b="-1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6032ACE1-BF42-4D7F-979C-29DF14B0A9DA}"/>
                </a:ext>
              </a:extLst>
            </p:cNvPr>
            <p:cNvCxnSpPr>
              <a:cxnSpLocks/>
            </p:cNvCxnSpPr>
            <p:nvPr/>
          </p:nvCxnSpPr>
          <p:spPr>
            <a:xfrm>
              <a:off x="10423729" y="2625312"/>
              <a:ext cx="880445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63F3C7C3-B6BF-4556-BE62-D86F732CE6EA}"/>
                </a:ext>
              </a:extLst>
            </p:cNvPr>
            <p:cNvCxnSpPr>
              <a:cxnSpLocks/>
            </p:cNvCxnSpPr>
            <p:nvPr/>
          </p:nvCxnSpPr>
          <p:spPr>
            <a:xfrm>
              <a:off x="10423729" y="3428999"/>
              <a:ext cx="880445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D4A01DE3-F1D9-4EF8-93F5-E4FC4A815B6C}"/>
                    </a:ext>
                  </a:extLst>
                </p:cNvPr>
                <p:cNvSpPr txBox="1"/>
                <p:nvPr/>
              </p:nvSpPr>
              <p:spPr>
                <a:xfrm>
                  <a:off x="6879881" y="3417301"/>
                  <a:ext cx="509241" cy="3070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1000" i="1" dirty="0" smtClean="0">
                                <a:latin typeface="Cambria Math" panose="02040503050406030204" pitchFamily="18" charset="0"/>
                              </a:rPr>
                              <m:t>𝑠𝑒𝑡</m:t>
                            </m:r>
                          </m:sub>
                        </m:sSub>
                      </m:oMath>
                    </m:oMathPara>
                  </a14:m>
                  <a:endParaRPr lang="de-DE" sz="1600" dirty="0"/>
                </a:p>
              </p:txBody>
            </p:sp>
          </mc:Choice>
          <mc:Fallback xmlns="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D4A01DE3-F1D9-4EF8-93F5-E4FC4A815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881" y="3417301"/>
                  <a:ext cx="509241" cy="307030"/>
                </a:xfrm>
                <a:prstGeom prst="rect">
                  <a:avLst/>
                </a:prstGeom>
                <a:blipFill>
                  <a:blip r:embed="rId10"/>
                  <a:stretch>
                    <a:fillRect l="-7143" b="-16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9A0BEABF-E9B8-4E89-9202-3D78EB833805}"/>
                    </a:ext>
                  </a:extLst>
                </p:cNvPr>
                <p:cNvSpPr txBox="1"/>
                <p:nvPr/>
              </p:nvSpPr>
              <p:spPr>
                <a:xfrm>
                  <a:off x="6922255" y="2309658"/>
                  <a:ext cx="403472" cy="3070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de-DE" sz="1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de-DE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9A0BEABF-E9B8-4E89-9202-3D78EB833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2255" y="2309658"/>
                  <a:ext cx="403472" cy="307030"/>
                </a:xfrm>
                <a:prstGeom prst="rect">
                  <a:avLst/>
                </a:prstGeom>
                <a:blipFill>
                  <a:blip r:embed="rId11"/>
                  <a:stretch>
                    <a:fillRect l="-6061" r="-12121" b="-2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feld 44">
                  <a:extLst>
                    <a:ext uri="{FF2B5EF4-FFF2-40B4-BE49-F238E27FC236}">
                      <a16:creationId xmlns:a16="http://schemas.microsoft.com/office/drawing/2014/main" id="{DD7A9D67-9496-491C-8FD8-9FFA1DFD72F7}"/>
                    </a:ext>
                  </a:extLst>
                </p:cNvPr>
                <p:cNvSpPr txBox="1"/>
                <p:nvPr/>
              </p:nvSpPr>
              <p:spPr>
                <a:xfrm>
                  <a:off x="6908478" y="3083788"/>
                  <a:ext cx="410778" cy="3335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0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0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sz="100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00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de-DE" sz="100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de-DE" sz="1000" dirty="0"/>
                </a:p>
              </p:txBody>
            </p:sp>
          </mc:Choice>
          <mc:Fallback xmlns="">
            <p:sp>
              <p:nvSpPr>
                <p:cNvPr id="45" name="Textfeld 44">
                  <a:extLst>
                    <a:ext uri="{FF2B5EF4-FFF2-40B4-BE49-F238E27FC236}">
                      <a16:creationId xmlns:a16="http://schemas.microsoft.com/office/drawing/2014/main" id="{DD7A9D67-9496-491C-8FD8-9FFA1DFD72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8478" y="3083788"/>
                  <a:ext cx="410778" cy="333513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2941" b="-148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8FB12E2-63E5-4856-A98A-02C1FE9A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 der Arbeitsschritte</a:t>
            </a:r>
          </a:p>
        </p:txBody>
      </p:sp>
      <p:sp>
        <p:nvSpPr>
          <p:cNvPr id="4" name="Pfeil nach rechts 4">
            <a:extLst>
              <a:ext uri="{FF2B5EF4-FFF2-40B4-BE49-F238E27FC236}">
                <a16:creationId xmlns:a16="http://schemas.microsoft.com/office/drawing/2014/main" id="{CBAF1311-C7A6-4515-96E3-59FA36B5F47C}"/>
              </a:ext>
            </a:extLst>
          </p:cNvPr>
          <p:cNvSpPr/>
          <p:nvPr/>
        </p:nvSpPr>
        <p:spPr>
          <a:xfrm rot="5400000">
            <a:off x="8228693" y="3258461"/>
            <a:ext cx="4925306" cy="455251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5" name="Grafik 4" descr="Marke 1">
            <a:extLst>
              <a:ext uri="{FF2B5EF4-FFF2-40B4-BE49-F238E27FC236}">
                <a16:creationId xmlns:a16="http://schemas.microsoft.com/office/drawing/2014/main" id="{611B1631-EBD2-419F-94B1-0B516D8C46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0642" y="1436000"/>
            <a:ext cx="632478" cy="63247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146990D-10F8-4FAA-88B8-A3689E1A04B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893" y="2877545"/>
            <a:ext cx="1449181" cy="708185"/>
          </a:xfrm>
          <a:prstGeom prst="rect">
            <a:avLst/>
          </a:prstGeom>
        </p:spPr>
      </p:pic>
      <p:pic>
        <p:nvPicPr>
          <p:cNvPr id="7" name="Grafik 6" descr="Abzeichen">
            <a:extLst>
              <a:ext uri="{FF2B5EF4-FFF2-40B4-BE49-F238E27FC236}">
                <a16:creationId xmlns:a16="http://schemas.microsoft.com/office/drawing/2014/main" id="{E95F95AF-D73A-43C3-996F-A7C2E4FC7C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55785" y="3094726"/>
            <a:ext cx="632478" cy="632478"/>
          </a:xfrm>
          <a:prstGeom prst="rect">
            <a:avLst/>
          </a:prstGeom>
        </p:spPr>
      </p:pic>
      <p:sp>
        <p:nvSpPr>
          <p:cNvPr id="8" name="Flussdiagramm: Alternativer Prozess 7">
            <a:extLst>
              <a:ext uri="{FF2B5EF4-FFF2-40B4-BE49-F238E27FC236}">
                <a16:creationId xmlns:a16="http://schemas.microsoft.com/office/drawing/2014/main" id="{8D600544-2532-40CF-B3CE-C1240DBF2F03}"/>
              </a:ext>
            </a:extLst>
          </p:cNvPr>
          <p:cNvSpPr/>
          <p:nvPr/>
        </p:nvSpPr>
        <p:spPr>
          <a:xfrm>
            <a:off x="1979973" y="1228315"/>
            <a:ext cx="2251438" cy="1047849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tx1"/>
                </a:solidFill>
                <a:latin typeface="+mj-lt"/>
              </a:rPr>
              <a:t>Framework zur Rekalibrierung</a:t>
            </a:r>
            <a:endParaRPr lang="de-DE" sz="1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Grafik 8" descr="Marke 3">
            <a:extLst>
              <a:ext uri="{FF2B5EF4-FFF2-40B4-BE49-F238E27FC236}">
                <a16:creationId xmlns:a16="http://schemas.microsoft.com/office/drawing/2014/main" id="{384E8818-BC25-4131-85D6-8DD1FFDA49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55785" y="4680018"/>
            <a:ext cx="632478" cy="63247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2788A5A-88C2-4BF5-B76B-4E0F2548C68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12445" y="1233221"/>
            <a:ext cx="1510191" cy="43315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6634D26-D202-4001-81D4-E21E7413B446}"/>
              </a:ext>
            </a:extLst>
          </p:cNvPr>
          <p:cNvSpPr txBox="1"/>
          <p:nvPr/>
        </p:nvSpPr>
        <p:spPr>
          <a:xfrm>
            <a:off x="5465410" y="1666377"/>
            <a:ext cx="208795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ebcpy</a:t>
            </a:r>
            <a:r>
              <a:rPr lang="de-DE" sz="1400" dirty="0"/>
              <a:t> </a:t>
            </a:r>
            <a:r>
              <a:rPr lang="de-DE" sz="1400" baseline="30000" dirty="0"/>
              <a:t>[4]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AixCaliBuHa</a:t>
            </a:r>
            <a:r>
              <a:rPr lang="de-DE" sz="1400" dirty="0"/>
              <a:t> </a:t>
            </a:r>
            <a:r>
              <a:rPr lang="de-DE" sz="1400" baseline="30000" dirty="0"/>
              <a:t>[5]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FMPy</a:t>
            </a:r>
            <a:r>
              <a:rPr lang="de-DE" sz="1400" dirty="0"/>
              <a:t> </a:t>
            </a:r>
            <a:r>
              <a:rPr lang="de-DE" sz="1400" baseline="30000" dirty="0"/>
              <a:t>[6]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ED48C84-FDF9-4437-8E7E-CE9DC583CB6D}"/>
              </a:ext>
            </a:extLst>
          </p:cNvPr>
          <p:cNvSpPr txBox="1"/>
          <p:nvPr/>
        </p:nvSpPr>
        <p:spPr>
          <a:xfrm>
            <a:off x="5959094" y="3540849"/>
            <a:ext cx="14491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AixLib</a:t>
            </a:r>
            <a:r>
              <a:rPr lang="de-DE" sz="1400" dirty="0"/>
              <a:t> </a:t>
            </a:r>
            <a:r>
              <a:rPr lang="de-DE" sz="1400" baseline="30000" dirty="0"/>
              <a:t>[3]</a:t>
            </a:r>
            <a:endParaRPr lang="de-DE" sz="140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0A82AFE-8FD5-4BFA-B1DA-14CCF4373C83}"/>
              </a:ext>
            </a:extLst>
          </p:cNvPr>
          <p:cNvGrpSpPr/>
          <p:nvPr/>
        </p:nvGrpSpPr>
        <p:grpSpPr>
          <a:xfrm>
            <a:off x="1970700" y="2998829"/>
            <a:ext cx="3024513" cy="922740"/>
            <a:chOff x="1430574" y="1285201"/>
            <a:chExt cx="3024513" cy="922740"/>
          </a:xfrm>
        </p:grpSpPr>
        <p:sp>
          <p:nvSpPr>
            <p:cNvPr id="19" name="Flussdiagramm: Alternativer Prozess 18">
              <a:extLst>
                <a:ext uri="{FF2B5EF4-FFF2-40B4-BE49-F238E27FC236}">
                  <a16:creationId xmlns:a16="http://schemas.microsoft.com/office/drawing/2014/main" id="{F2847142-7F44-489E-BC94-49BAD6378BC9}"/>
                </a:ext>
              </a:extLst>
            </p:cNvPr>
            <p:cNvSpPr/>
            <p:nvPr/>
          </p:nvSpPr>
          <p:spPr>
            <a:xfrm>
              <a:off x="1430574" y="1285201"/>
              <a:ext cx="3024513" cy="922740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de-DE" b="1" dirty="0">
                  <a:solidFill>
                    <a:schemeClr val="tx1"/>
                  </a:solidFill>
                  <a:latin typeface="+mj-lt"/>
                </a:rPr>
                <a:t>Modellauswahl</a:t>
              </a:r>
              <a:endParaRPr lang="de-DE" sz="1400" b="1" dirty="0"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F8843CCF-CBA8-45DC-956A-AD5AF1A0A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660041" y="1424284"/>
              <a:ext cx="804562" cy="685627"/>
            </a:xfrm>
            <a:prstGeom prst="rect">
              <a:avLst/>
            </a:prstGeom>
          </p:spPr>
        </p:pic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9E268169-63FC-402A-948E-AE51425C6824}"/>
              </a:ext>
            </a:extLst>
          </p:cNvPr>
          <p:cNvGrpSpPr/>
          <p:nvPr/>
        </p:nvGrpSpPr>
        <p:grpSpPr>
          <a:xfrm>
            <a:off x="1971433" y="4322168"/>
            <a:ext cx="2899323" cy="1348178"/>
            <a:chOff x="1428837" y="4484851"/>
            <a:chExt cx="2899323" cy="1348178"/>
          </a:xfrm>
        </p:grpSpPr>
        <p:sp>
          <p:nvSpPr>
            <p:cNvPr id="22" name="Flussdiagramm: Alternativer Prozess 21">
              <a:extLst>
                <a:ext uri="{FF2B5EF4-FFF2-40B4-BE49-F238E27FC236}">
                  <a16:creationId xmlns:a16="http://schemas.microsoft.com/office/drawing/2014/main" id="{0F169817-FD8A-481E-B567-4740DD826B39}"/>
                </a:ext>
              </a:extLst>
            </p:cNvPr>
            <p:cNvSpPr/>
            <p:nvPr/>
          </p:nvSpPr>
          <p:spPr>
            <a:xfrm>
              <a:off x="1428837" y="4484851"/>
              <a:ext cx="2899323" cy="1348178"/>
            </a:xfrm>
            <a:prstGeom prst="flowChartAlternateProcess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de-DE" b="1" dirty="0">
                  <a:solidFill>
                    <a:schemeClr val="tx1"/>
                  </a:solidFill>
                  <a:latin typeface="+mj-lt"/>
                </a:rPr>
                <a:t>Inbetriebnahme</a:t>
              </a:r>
              <a:endParaRPr lang="de-DE" sz="1400" b="1" dirty="0"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29510E7-3751-498B-8BE2-8B3BA0BBF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556294" y="4685212"/>
              <a:ext cx="653538" cy="599952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E0C1A742-2C54-4516-AC97-ADAFE9BFB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79124" y="4654893"/>
              <a:ext cx="730801" cy="693816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A20E8AB8-BB42-4166-A9B5-8B3523DCB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359621" y="4685212"/>
              <a:ext cx="778593" cy="663497"/>
            </a:xfrm>
            <a:prstGeom prst="rect">
              <a:avLst/>
            </a:prstGeom>
          </p:spPr>
        </p:pic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9FD65417-F8F8-491C-9F57-2A9ED745C255}"/>
              </a:ext>
            </a:extLst>
          </p:cNvPr>
          <p:cNvSpPr/>
          <p:nvPr/>
        </p:nvSpPr>
        <p:spPr>
          <a:xfrm>
            <a:off x="216537" y="2745864"/>
            <a:ext cx="11702005" cy="352496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879F5494-3241-4836-9F94-6AACB1C57EB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330865" y="1019918"/>
            <a:ext cx="2646779" cy="1727099"/>
          </a:xfrm>
          <a:prstGeom prst="rect">
            <a:avLst/>
          </a:prstGeom>
        </p:spPr>
      </p:pic>
      <p:sp>
        <p:nvSpPr>
          <p:cNvPr id="46" name="Rechteck 45">
            <a:extLst>
              <a:ext uri="{FF2B5EF4-FFF2-40B4-BE49-F238E27FC236}">
                <a16:creationId xmlns:a16="http://schemas.microsoft.com/office/drawing/2014/main" id="{C56037FF-6D47-41E6-9003-170C391EE498}"/>
              </a:ext>
            </a:extLst>
          </p:cNvPr>
          <p:cNvSpPr/>
          <p:nvPr/>
        </p:nvSpPr>
        <p:spPr>
          <a:xfrm>
            <a:off x="10291557" y="926109"/>
            <a:ext cx="722524" cy="181975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029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  <p:bldP spid="26" grpId="0" animBg="1"/>
      <p:bldP spid="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B0E38-6D43-4963-BC6D-E87115C2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des Frameworks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D444CA2-7A16-43B7-B27C-A57D23D5B124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6213813" y="1611092"/>
            <a:ext cx="0" cy="35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ussdiagramm: Alternativer Prozess 7">
            <a:extLst>
              <a:ext uri="{FF2B5EF4-FFF2-40B4-BE49-F238E27FC236}">
                <a16:creationId xmlns:a16="http://schemas.microsoft.com/office/drawing/2014/main" id="{44D48316-4C7A-4012-9DA3-BB43BC9D1F17}"/>
              </a:ext>
            </a:extLst>
          </p:cNvPr>
          <p:cNvSpPr/>
          <p:nvPr/>
        </p:nvSpPr>
        <p:spPr>
          <a:xfrm>
            <a:off x="4632110" y="1011935"/>
            <a:ext cx="3163405" cy="599157"/>
          </a:xfrm>
          <a:prstGeom prst="flowChartAlternateProcess">
            <a:avLst/>
          </a:prstGeom>
          <a:solidFill>
            <a:schemeClr val="bg2">
              <a:lumMod val="60000"/>
              <a:lumOff val="4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+mj-lt"/>
              </a:rPr>
              <a:t>Instantiierung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 des Frameworks</a:t>
            </a:r>
          </a:p>
        </p:txBody>
      </p:sp>
      <p:sp>
        <p:nvSpPr>
          <p:cNvPr id="9" name="Flussdiagramm: Alternativer Prozess 8">
            <a:extLst>
              <a:ext uri="{FF2B5EF4-FFF2-40B4-BE49-F238E27FC236}">
                <a16:creationId xmlns:a16="http://schemas.microsoft.com/office/drawing/2014/main" id="{7240A008-CF9A-4809-BBA7-BF397ADA4B87}"/>
              </a:ext>
            </a:extLst>
          </p:cNvPr>
          <p:cNvSpPr/>
          <p:nvPr/>
        </p:nvSpPr>
        <p:spPr>
          <a:xfrm>
            <a:off x="8462408" y="1100183"/>
            <a:ext cx="1522593" cy="43192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</a:rPr>
              <a:t>Konfigurations-datei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1740E83-7C59-4BAB-8FA8-7D1AC6016862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7795515" y="1311514"/>
            <a:ext cx="666893" cy="46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ssdiagramm: Alternativer Prozess 10">
            <a:extLst>
              <a:ext uri="{FF2B5EF4-FFF2-40B4-BE49-F238E27FC236}">
                <a16:creationId xmlns:a16="http://schemas.microsoft.com/office/drawing/2014/main" id="{C8CBDC6E-C203-4894-8D63-5578A82B0FCA}"/>
              </a:ext>
            </a:extLst>
          </p:cNvPr>
          <p:cNvSpPr/>
          <p:nvPr/>
        </p:nvSpPr>
        <p:spPr>
          <a:xfrm>
            <a:off x="5391721" y="1970743"/>
            <a:ext cx="1644183" cy="599156"/>
          </a:xfrm>
          <a:prstGeom prst="flowChartAlternateProcess">
            <a:avLst/>
          </a:prstGeom>
          <a:solidFill>
            <a:schemeClr val="accent4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+mj-lt"/>
              </a:rPr>
              <a:t>Messdaten-abfrage</a:t>
            </a:r>
          </a:p>
        </p:txBody>
      </p:sp>
      <p:sp>
        <p:nvSpPr>
          <p:cNvPr id="12" name="Flussdiagramm: Alternativer Prozess 11">
            <a:extLst>
              <a:ext uri="{FF2B5EF4-FFF2-40B4-BE49-F238E27FC236}">
                <a16:creationId xmlns:a16="http://schemas.microsoft.com/office/drawing/2014/main" id="{37C67D66-6767-4441-9AC1-5E539D2A4BF3}"/>
              </a:ext>
            </a:extLst>
          </p:cNvPr>
          <p:cNvSpPr/>
          <p:nvPr/>
        </p:nvSpPr>
        <p:spPr>
          <a:xfrm>
            <a:off x="7401405" y="2898721"/>
            <a:ext cx="1776940" cy="566981"/>
          </a:xfrm>
          <a:prstGeom prst="flowChartAlternateProcess">
            <a:avLst/>
          </a:prstGeom>
          <a:solidFill>
            <a:schemeClr val="accent4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+mj-lt"/>
              </a:rPr>
              <a:t>Simulation</a:t>
            </a:r>
          </a:p>
        </p:txBody>
      </p:sp>
      <p:sp>
        <p:nvSpPr>
          <p:cNvPr id="13" name="Flussdiagramm: Alternativer Prozess 12">
            <a:extLst>
              <a:ext uri="{FF2B5EF4-FFF2-40B4-BE49-F238E27FC236}">
                <a16:creationId xmlns:a16="http://schemas.microsoft.com/office/drawing/2014/main" id="{A9721C1B-6D67-451D-88A2-E159F5E38328}"/>
              </a:ext>
            </a:extLst>
          </p:cNvPr>
          <p:cNvSpPr/>
          <p:nvPr/>
        </p:nvSpPr>
        <p:spPr>
          <a:xfrm>
            <a:off x="7356045" y="3944107"/>
            <a:ext cx="1867660" cy="566979"/>
          </a:xfrm>
          <a:prstGeom prst="flowChartAlternateProcess">
            <a:avLst/>
          </a:prstGeom>
          <a:solidFill>
            <a:schemeClr val="accent4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+mj-lt"/>
              </a:rPr>
              <a:t>Aufbereitung</a:t>
            </a:r>
          </a:p>
        </p:txBody>
      </p:sp>
      <p:sp>
        <p:nvSpPr>
          <p:cNvPr id="14" name="Flussdiagramm: Alternativer Prozess 13">
            <a:extLst>
              <a:ext uri="{FF2B5EF4-FFF2-40B4-BE49-F238E27FC236}">
                <a16:creationId xmlns:a16="http://schemas.microsoft.com/office/drawing/2014/main" id="{A078BEFB-2DFE-41B3-932C-0E34ECBF2F0C}"/>
              </a:ext>
            </a:extLst>
          </p:cNvPr>
          <p:cNvSpPr/>
          <p:nvPr/>
        </p:nvSpPr>
        <p:spPr>
          <a:xfrm>
            <a:off x="5237461" y="4813796"/>
            <a:ext cx="1977839" cy="640075"/>
          </a:xfrm>
          <a:prstGeom prst="flowChartAlternateProcess">
            <a:avLst/>
          </a:prstGeom>
          <a:solidFill>
            <a:schemeClr val="accent4">
              <a:lumMod val="95000"/>
            </a:schemeClr>
          </a:solidFill>
          <a:ln>
            <a:prstDash val="lgDash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+mj-lt"/>
              </a:rPr>
              <a:t>Sensitivitäts-analyse</a:t>
            </a:r>
          </a:p>
        </p:txBody>
      </p:sp>
      <p:sp>
        <p:nvSpPr>
          <p:cNvPr id="15" name="Flussdiagramm: Alternativer Prozess 14">
            <a:extLst>
              <a:ext uri="{FF2B5EF4-FFF2-40B4-BE49-F238E27FC236}">
                <a16:creationId xmlns:a16="http://schemas.microsoft.com/office/drawing/2014/main" id="{6901B677-3D20-44A5-A0AC-63F1E2D85FCA}"/>
              </a:ext>
            </a:extLst>
          </p:cNvPr>
          <p:cNvSpPr/>
          <p:nvPr/>
        </p:nvSpPr>
        <p:spPr>
          <a:xfrm>
            <a:off x="3158563" y="3944107"/>
            <a:ext cx="1867660" cy="566979"/>
          </a:xfrm>
          <a:prstGeom prst="flowChartAlternateProcess">
            <a:avLst/>
          </a:prstGeom>
          <a:solidFill>
            <a:schemeClr val="accent4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+mj-lt"/>
              </a:rPr>
              <a:t>Kalibrierung</a:t>
            </a:r>
          </a:p>
        </p:txBody>
      </p:sp>
      <p:sp>
        <p:nvSpPr>
          <p:cNvPr id="16" name="Flussdiagramm: Alternativer Prozess 15">
            <a:extLst>
              <a:ext uri="{FF2B5EF4-FFF2-40B4-BE49-F238E27FC236}">
                <a16:creationId xmlns:a16="http://schemas.microsoft.com/office/drawing/2014/main" id="{5A4DDC09-E58E-4A90-A5EA-2CF4FD8F4AF6}"/>
              </a:ext>
            </a:extLst>
          </p:cNvPr>
          <p:cNvSpPr/>
          <p:nvPr/>
        </p:nvSpPr>
        <p:spPr>
          <a:xfrm>
            <a:off x="3158563" y="2910411"/>
            <a:ext cx="1867660" cy="543600"/>
          </a:xfrm>
          <a:prstGeom prst="flowChartAlternateProcess">
            <a:avLst/>
          </a:prstGeom>
          <a:solidFill>
            <a:schemeClr val="accent4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+mj-lt"/>
              </a:rPr>
              <a:t>Speicherung</a:t>
            </a:r>
          </a:p>
        </p:txBody>
      </p:sp>
      <p:cxnSp>
        <p:nvCxnSpPr>
          <p:cNvPr id="17" name="Verbinder: gekrümmt 16">
            <a:extLst>
              <a:ext uri="{FF2B5EF4-FFF2-40B4-BE49-F238E27FC236}">
                <a16:creationId xmlns:a16="http://schemas.microsoft.com/office/drawing/2014/main" id="{CA5D143E-9390-49AB-9BF3-0D513D103FA0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>
            <a:off x="7035904" y="2270321"/>
            <a:ext cx="1253971" cy="62840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A0478E3-7867-43E1-A8D4-CB35FC0763C0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8289875" y="3465702"/>
            <a:ext cx="0" cy="4784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2ADAB03C-3567-44B3-89B5-90BDFA0D83BD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7441214" y="4285173"/>
            <a:ext cx="622748" cy="1074575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5F394615-E7DE-4A20-9E32-A8BABC5A7C59}"/>
              </a:ext>
            </a:extLst>
          </p:cNvPr>
          <p:cNvCxnSpPr>
            <a:cxnSpLocks/>
            <a:stCxn id="14" idx="1"/>
            <a:endCxn id="15" idx="2"/>
          </p:cNvCxnSpPr>
          <p:nvPr/>
        </p:nvCxnSpPr>
        <p:spPr>
          <a:xfrm rot="10800000">
            <a:off x="4092393" y="4511086"/>
            <a:ext cx="1145068" cy="62274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163B23A2-F1AB-41AA-B60F-BC2D976F3A05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flipV="1">
            <a:off x="4092393" y="3454011"/>
            <a:ext cx="0" cy="490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krümmt 21">
            <a:extLst>
              <a:ext uri="{FF2B5EF4-FFF2-40B4-BE49-F238E27FC236}">
                <a16:creationId xmlns:a16="http://schemas.microsoft.com/office/drawing/2014/main" id="{A39B13D0-E3FB-4383-964D-85C98EC9BFF9}"/>
              </a:ext>
            </a:extLst>
          </p:cNvPr>
          <p:cNvCxnSpPr>
            <a:cxnSpLocks/>
            <a:stCxn id="16" idx="0"/>
            <a:endCxn id="11" idx="1"/>
          </p:cNvCxnSpPr>
          <p:nvPr/>
        </p:nvCxnSpPr>
        <p:spPr>
          <a:xfrm rot="5400000" flipH="1" flipV="1">
            <a:off x="4422012" y="1940702"/>
            <a:ext cx="640090" cy="129932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ssdiagramm: Alternativer Prozess 22">
            <a:extLst>
              <a:ext uri="{FF2B5EF4-FFF2-40B4-BE49-F238E27FC236}">
                <a16:creationId xmlns:a16="http://schemas.microsoft.com/office/drawing/2014/main" id="{E1891533-D245-4BDE-844A-FC713202151E}"/>
              </a:ext>
            </a:extLst>
          </p:cNvPr>
          <p:cNvSpPr/>
          <p:nvPr/>
        </p:nvSpPr>
        <p:spPr>
          <a:xfrm>
            <a:off x="5630126" y="2925869"/>
            <a:ext cx="1167373" cy="366976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+mj-lt"/>
              </a:rPr>
              <a:t>Datenbank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5F136F12-E46E-43AF-BFB9-C217E43F8583}"/>
              </a:ext>
            </a:extLst>
          </p:cNvPr>
          <p:cNvCxnSpPr>
            <a:cxnSpLocks/>
            <a:stCxn id="23" idx="1"/>
          </p:cNvCxnSpPr>
          <p:nvPr/>
        </p:nvCxnSpPr>
        <p:spPr>
          <a:xfrm>
            <a:off x="5630126" y="3109357"/>
            <a:ext cx="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E4BB56F-0383-430E-8F19-66DAD3242CD2}"/>
              </a:ext>
            </a:extLst>
          </p:cNvPr>
          <p:cNvCxnSpPr>
            <a:cxnSpLocks/>
            <a:stCxn id="23" idx="0"/>
            <a:endCxn id="11" idx="2"/>
          </p:cNvCxnSpPr>
          <p:nvPr/>
        </p:nvCxnSpPr>
        <p:spPr>
          <a:xfrm flipV="1">
            <a:off x="6213813" y="2569899"/>
            <a:ext cx="0" cy="355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53A2F0A4-FE64-4651-9EE7-642E6F7D48BF}"/>
              </a:ext>
            </a:extLst>
          </p:cNvPr>
          <p:cNvGrpSpPr/>
          <p:nvPr/>
        </p:nvGrpSpPr>
        <p:grpSpPr>
          <a:xfrm>
            <a:off x="4474582" y="2949865"/>
            <a:ext cx="3433104" cy="2635179"/>
            <a:chOff x="9191634" y="1325432"/>
            <a:chExt cx="3433104" cy="2635179"/>
          </a:xfrm>
        </p:grpSpPr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42B077BD-5428-4AA1-BE98-1571BD530C30}"/>
                </a:ext>
              </a:extLst>
            </p:cNvPr>
            <p:cNvGrpSpPr/>
            <p:nvPr/>
          </p:nvGrpSpPr>
          <p:grpSpPr>
            <a:xfrm>
              <a:off x="9191634" y="2200368"/>
              <a:ext cx="3433104" cy="1760243"/>
              <a:chOff x="8560288" y="1721510"/>
              <a:chExt cx="3433104" cy="1760243"/>
            </a:xfrm>
          </p:grpSpPr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84AE6967-FD5C-4C7C-B6DD-F632653E1CBB}"/>
                  </a:ext>
                </a:extLst>
              </p:cNvPr>
              <p:cNvSpPr/>
              <p:nvPr/>
            </p:nvSpPr>
            <p:spPr>
              <a:xfrm>
                <a:off x="9499600" y="1721510"/>
                <a:ext cx="1554480" cy="622749"/>
              </a:xfrm>
              <a:prstGeom prst="rect">
                <a:avLst/>
              </a:prstGeom>
              <a:solidFill>
                <a:schemeClr val="accent4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/>
                    </a:solidFill>
                  </a:rPr>
                  <a:t>API</a:t>
                </a:r>
              </a:p>
            </p:txBody>
          </p:sp>
          <p:grpSp>
            <p:nvGrpSpPr>
              <p:cNvPr id="55" name="Gruppieren 54">
                <a:extLst>
                  <a:ext uri="{FF2B5EF4-FFF2-40B4-BE49-F238E27FC236}">
                    <a16:creationId xmlns:a16="http://schemas.microsoft.com/office/drawing/2014/main" id="{FDA370DA-53A8-4D76-AA0A-3B6ADF9222E3}"/>
                  </a:ext>
                </a:extLst>
              </p:cNvPr>
              <p:cNvGrpSpPr/>
              <p:nvPr/>
            </p:nvGrpSpPr>
            <p:grpSpPr>
              <a:xfrm>
                <a:off x="8560288" y="2957521"/>
                <a:ext cx="3433104" cy="524232"/>
                <a:chOff x="8715886" y="2978040"/>
                <a:chExt cx="3433104" cy="524232"/>
              </a:xfrm>
            </p:grpSpPr>
            <p:sp>
              <p:nvSpPr>
                <p:cNvPr id="51" name="Rechteck: abgerundete Ecken 50">
                  <a:extLst>
                    <a:ext uri="{FF2B5EF4-FFF2-40B4-BE49-F238E27FC236}">
                      <a16:creationId xmlns:a16="http://schemas.microsoft.com/office/drawing/2014/main" id="{CD114C56-8496-4BAD-83EC-0C9B8069296D}"/>
                    </a:ext>
                  </a:extLst>
                </p:cNvPr>
                <p:cNvSpPr/>
                <p:nvPr/>
              </p:nvSpPr>
              <p:spPr>
                <a:xfrm>
                  <a:off x="8715886" y="2978040"/>
                  <a:ext cx="772160" cy="52334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FMU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hteck: abgerundete Ecken 51">
                  <a:extLst>
                    <a:ext uri="{FF2B5EF4-FFF2-40B4-BE49-F238E27FC236}">
                      <a16:creationId xmlns:a16="http://schemas.microsoft.com/office/drawing/2014/main" id="{92EEB1A8-110E-4A7D-906A-A1B6DC53F011}"/>
                    </a:ext>
                  </a:extLst>
                </p:cNvPr>
                <p:cNvSpPr/>
                <p:nvPr/>
              </p:nvSpPr>
              <p:spPr>
                <a:xfrm>
                  <a:off x="9604355" y="2978924"/>
                  <a:ext cx="772160" cy="52334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ANN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hteck: abgerundete Ecken 52">
                  <a:extLst>
                    <a:ext uri="{FF2B5EF4-FFF2-40B4-BE49-F238E27FC236}">
                      <a16:creationId xmlns:a16="http://schemas.microsoft.com/office/drawing/2014/main" id="{A1FD1BC4-0D94-4596-ADF5-1A125A6A134D}"/>
                    </a:ext>
                  </a:extLst>
                </p:cNvPr>
                <p:cNvSpPr/>
                <p:nvPr/>
              </p:nvSpPr>
              <p:spPr>
                <a:xfrm>
                  <a:off x="10492824" y="2978040"/>
                  <a:ext cx="772160" cy="52334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Python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Rechteck: abgerundete Ecken 53">
                  <a:extLst>
                    <a:ext uri="{FF2B5EF4-FFF2-40B4-BE49-F238E27FC236}">
                      <a16:creationId xmlns:a16="http://schemas.microsoft.com/office/drawing/2014/main" id="{B7D8FF00-90B6-463B-87A2-4B054CF1AD19}"/>
                    </a:ext>
                  </a:extLst>
                </p:cNvPr>
                <p:cNvSpPr/>
                <p:nvPr/>
              </p:nvSpPr>
              <p:spPr>
                <a:xfrm>
                  <a:off x="11376830" y="2978040"/>
                  <a:ext cx="772160" cy="52334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>
                      <a:solidFill>
                        <a:schemeClr val="tx1"/>
                      </a:solidFill>
                    </a:rPr>
                    <a:t>…</a:t>
                  </a:r>
                  <a:endParaRPr lang="de-DE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9" name="Verbinder: gewinkelt 68">
                <a:extLst>
                  <a:ext uri="{FF2B5EF4-FFF2-40B4-BE49-F238E27FC236}">
                    <a16:creationId xmlns:a16="http://schemas.microsoft.com/office/drawing/2014/main" id="{5E6E115D-E36E-40CE-AF64-C9CBC37AC4D3}"/>
                  </a:ext>
                </a:extLst>
              </p:cNvPr>
              <p:cNvCxnSpPr>
                <a:cxnSpLocks/>
                <a:stCxn id="50" idx="2"/>
                <a:endCxn id="54" idx="0"/>
              </p:cNvCxnSpPr>
              <p:nvPr/>
            </p:nvCxnSpPr>
            <p:spPr>
              <a:xfrm rot="16200000" flipH="1">
                <a:off x="10635445" y="1985654"/>
                <a:ext cx="613262" cy="1330472"/>
              </a:xfrm>
              <a:prstGeom prst="bentConnector3">
                <a:avLst>
                  <a:gd name="adj1" fmla="val 50000"/>
                </a:avLst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Verbinder: gewinkelt 71">
                <a:extLst>
                  <a:ext uri="{FF2B5EF4-FFF2-40B4-BE49-F238E27FC236}">
                    <a16:creationId xmlns:a16="http://schemas.microsoft.com/office/drawing/2014/main" id="{A0367DAA-E276-4BA7-9B18-0BF3AE8ABC8F}"/>
                  </a:ext>
                </a:extLst>
              </p:cNvPr>
              <p:cNvCxnSpPr>
                <a:stCxn id="50" idx="2"/>
                <a:endCxn id="51" idx="0"/>
              </p:cNvCxnSpPr>
              <p:nvPr/>
            </p:nvCxnSpPr>
            <p:spPr>
              <a:xfrm rot="5400000">
                <a:off x="9304973" y="1985654"/>
                <a:ext cx="613262" cy="1330472"/>
              </a:xfrm>
              <a:prstGeom prst="bentConnector3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Verbinder: gewinkelt 73">
                <a:extLst>
                  <a:ext uri="{FF2B5EF4-FFF2-40B4-BE49-F238E27FC236}">
                    <a16:creationId xmlns:a16="http://schemas.microsoft.com/office/drawing/2014/main" id="{7BF50807-FBB1-432D-B2E9-4E2201B93CC1}"/>
                  </a:ext>
                </a:extLst>
              </p:cNvPr>
              <p:cNvCxnSpPr>
                <a:stCxn id="50" idx="2"/>
                <a:endCxn id="52" idx="0"/>
              </p:cNvCxnSpPr>
              <p:nvPr/>
            </p:nvCxnSpPr>
            <p:spPr>
              <a:xfrm rot="5400000">
                <a:off x="9748766" y="2430331"/>
                <a:ext cx="614146" cy="442003"/>
              </a:xfrm>
              <a:prstGeom prst="bentConnector3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Verbinder: gewinkelt 75">
                <a:extLst>
                  <a:ext uri="{FF2B5EF4-FFF2-40B4-BE49-F238E27FC236}">
                    <a16:creationId xmlns:a16="http://schemas.microsoft.com/office/drawing/2014/main" id="{C3FF32B9-9705-49C5-BC5C-690C2C379C00}"/>
                  </a:ext>
                </a:extLst>
              </p:cNvPr>
              <p:cNvCxnSpPr>
                <a:stCxn id="50" idx="2"/>
                <a:endCxn id="53" idx="0"/>
              </p:cNvCxnSpPr>
              <p:nvPr/>
            </p:nvCxnSpPr>
            <p:spPr>
              <a:xfrm rot="16200000" flipH="1">
                <a:off x="10193442" y="2427657"/>
                <a:ext cx="613262" cy="446466"/>
              </a:xfrm>
              <a:prstGeom prst="bentConnector3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9" name="Rechteck: abgerundete Ecken 78">
              <a:extLst>
                <a:ext uri="{FF2B5EF4-FFF2-40B4-BE49-F238E27FC236}">
                  <a16:creationId xmlns:a16="http://schemas.microsoft.com/office/drawing/2014/main" id="{6CA38F8F-7126-4AA0-9E03-491ABE9F5C2A}"/>
                </a:ext>
              </a:extLst>
            </p:cNvPr>
            <p:cNvSpPr/>
            <p:nvPr/>
          </p:nvSpPr>
          <p:spPr>
            <a:xfrm>
              <a:off x="10307143" y="1325432"/>
              <a:ext cx="1202085" cy="5233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Framework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55967925-9086-43DA-9360-C671B6748D8A}"/>
                </a:ext>
              </a:extLst>
            </p:cNvPr>
            <p:cNvCxnSpPr>
              <a:cxnSpLocks/>
              <a:stCxn id="50" idx="0"/>
              <a:endCxn id="79" idx="2"/>
            </p:cNvCxnSpPr>
            <p:nvPr/>
          </p:nvCxnSpPr>
          <p:spPr>
            <a:xfrm flipV="1">
              <a:off x="10908186" y="1848780"/>
              <a:ext cx="0" cy="351588"/>
            </a:xfrm>
            <a:prstGeom prst="straightConnector1">
              <a:avLst/>
            </a:prstGeom>
            <a:ln w="952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Textplatzhalter 15">
            <a:extLst>
              <a:ext uri="{FF2B5EF4-FFF2-40B4-BE49-F238E27FC236}">
                <a16:creationId xmlns:a16="http://schemas.microsoft.com/office/drawing/2014/main" id="{E5AC7ECC-FCA6-4750-842F-80BBF2B354E7}"/>
              </a:ext>
            </a:extLst>
          </p:cNvPr>
          <p:cNvSpPr txBox="1">
            <a:spLocks/>
          </p:cNvSpPr>
          <p:nvPr/>
        </p:nvSpPr>
        <p:spPr>
          <a:xfrm>
            <a:off x="4634348" y="2099200"/>
            <a:ext cx="4107945" cy="248491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Einlesen der Nutzereingaben</a:t>
            </a:r>
          </a:p>
        </p:txBody>
      </p:sp>
      <p:sp>
        <p:nvSpPr>
          <p:cNvPr id="88" name="Textplatzhalter 15">
            <a:extLst>
              <a:ext uri="{FF2B5EF4-FFF2-40B4-BE49-F238E27FC236}">
                <a16:creationId xmlns:a16="http://schemas.microsoft.com/office/drawing/2014/main" id="{D832D41B-41FF-4AED-AC8C-007D7756E820}"/>
              </a:ext>
            </a:extLst>
          </p:cNvPr>
          <p:cNvSpPr txBox="1">
            <a:spLocks/>
          </p:cNvSpPr>
          <p:nvPr/>
        </p:nvSpPr>
        <p:spPr>
          <a:xfrm>
            <a:off x="4634348" y="2442593"/>
            <a:ext cx="4107945" cy="248491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Spezifikation des Modelltyps</a:t>
            </a:r>
            <a:endParaRPr lang="de-DE" sz="1600" baseline="30000" dirty="0"/>
          </a:p>
          <a:p>
            <a:endParaRPr lang="de-DE" sz="1600" dirty="0"/>
          </a:p>
        </p:txBody>
      </p:sp>
      <p:sp>
        <p:nvSpPr>
          <p:cNvPr id="89" name="Textplatzhalter 15">
            <a:extLst>
              <a:ext uri="{FF2B5EF4-FFF2-40B4-BE49-F238E27FC236}">
                <a16:creationId xmlns:a16="http://schemas.microsoft.com/office/drawing/2014/main" id="{019E3450-B855-4A93-8BDC-5EF7F748E11D}"/>
              </a:ext>
            </a:extLst>
          </p:cNvPr>
          <p:cNvSpPr txBox="1">
            <a:spLocks/>
          </p:cNvSpPr>
          <p:nvPr/>
        </p:nvSpPr>
        <p:spPr>
          <a:xfrm>
            <a:off x="7298761" y="1998121"/>
            <a:ext cx="4447332" cy="943163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Extraktion aktueller Messdaten</a:t>
            </a:r>
          </a:p>
          <a:p>
            <a:r>
              <a:rPr lang="de-DE" sz="1600" dirty="0"/>
              <a:t>Datenbank: </a:t>
            </a:r>
            <a:r>
              <a:rPr lang="de-DE" sz="1600" dirty="0" err="1"/>
              <a:t>InfluxDB</a:t>
            </a:r>
            <a:endParaRPr lang="de-DE" sz="1600" dirty="0"/>
          </a:p>
        </p:txBody>
      </p:sp>
      <p:sp>
        <p:nvSpPr>
          <p:cNvPr id="91" name="Textplatzhalter 15">
            <a:extLst>
              <a:ext uri="{FF2B5EF4-FFF2-40B4-BE49-F238E27FC236}">
                <a16:creationId xmlns:a16="http://schemas.microsoft.com/office/drawing/2014/main" id="{4E5E91E4-0193-4D95-85FE-D52CDB30D15A}"/>
              </a:ext>
            </a:extLst>
          </p:cNvPr>
          <p:cNvSpPr txBox="1">
            <a:spLocks/>
          </p:cNvSpPr>
          <p:nvPr/>
        </p:nvSpPr>
        <p:spPr>
          <a:xfrm>
            <a:off x="9442290" y="3935134"/>
            <a:ext cx="2886983" cy="1203869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Definieren der Goals</a:t>
            </a:r>
          </a:p>
          <a:p>
            <a:r>
              <a:rPr lang="de-DE" sz="1600" dirty="0"/>
              <a:t>Definieren der Kalibrierungsklassen</a:t>
            </a:r>
          </a:p>
          <a:p>
            <a:endParaRPr lang="de-DE" sz="1600" dirty="0"/>
          </a:p>
        </p:txBody>
      </p:sp>
      <p:sp>
        <p:nvSpPr>
          <p:cNvPr id="43" name="Textplatzhalter 15">
            <a:extLst>
              <a:ext uri="{FF2B5EF4-FFF2-40B4-BE49-F238E27FC236}">
                <a16:creationId xmlns:a16="http://schemas.microsoft.com/office/drawing/2014/main" id="{9C6AD7C5-AD69-4428-9113-4D17C5BE2AD9}"/>
              </a:ext>
            </a:extLst>
          </p:cNvPr>
          <p:cNvSpPr txBox="1">
            <a:spLocks/>
          </p:cNvSpPr>
          <p:nvPr/>
        </p:nvSpPr>
        <p:spPr>
          <a:xfrm>
            <a:off x="1758357" y="4712430"/>
            <a:ext cx="3382458" cy="1440195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Morris-Methode</a:t>
            </a:r>
          </a:p>
          <a:p>
            <a:r>
              <a:rPr lang="de-DE" sz="1600" dirty="0"/>
              <a:t>Automatische Parameter-Auswahl</a:t>
            </a:r>
          </a:p>
          <a:p>
            <a:r>
              <a:rPr lang="de-DE" sz="1600" dirty="0"/>
              <a:t>Optional</a:t>
            </a:r>
          </a:p>
          <a:p>
            <a:pPr lvl="1"/>
            <a:r>
              <a:rPr lang="de-DE" sz="1400" dirty="0"/>
              <a:t>Alternative: Tuner-Parameter händisch vorgeben</a:t>
            </a:r>
          </a:p>
          <a:p>
            <a:endParaRPr lang="de-DE" sz="1600" dirty="0"/>
          </a:p>
        </p:txBody>
      </p:sp>
      <p:sp>
        <p:nvSpPr>
          <p:cNvPr id="44" name="Textplatzhalter 15">
            <a:extLst>
              <a:ext uri="{FF2B5EF4-FFF2-40B4-BE49-F238E27FC236}">
                <a16:creationId xmlns:a16="http://schemas.microsoft.com/office/drawing/2014/main" id="{88E3E53C-AA9D-4BFE-B2CB-03643B828323}"/>
              </a:ext>
            </a:extLst>
          </p:cNvPr>
          <p:cNvSpPr txBox="1">
            <a:spLocks/>
          </p:cNvSpPr>
          <p:nvPr/>
        </p:nvSpPr>
        <p:spPr>
          <a:xfrm>
            <a:off x="384000" y="3935134"/>
            <a:ext cx="2806796" cy="1031245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Optimierung </a:t>
            </a:r>
          </a:p>
          <a:p>
            <a:pPr lvl="1"/>
            <a:r>
              <a:rPr lang="de-DE" sz="1000" dirty="0"/>
              <a:t>Metrik: RMSE, CV(RMSE),..</a:t>
            </a:r>
          </a:p>
          <a:p>
            <a:r>
              <a:rPr lang="de-DE" sz="1600" dirty="0" err="1"/>
              <a:t>Penaltyfunction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B0E36-AD37-4C62-9B0D-2643D64D4F9B}"/>
              </a:ext>
            </a:extLst>
          </p:cNvPr>
          <p:cNvSpPr/>
          <p:nvPr/>
        </p:nvSpPr>
        <p:spPr>
          <a:xfrm>
            <a:off x="105995" y="861447"/>
            <a:ext cx="11702005" cy="52085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41FCFC20-1414-4270-A87B-2739DD08574A}"/>
              </a:ext>
            </a:extLst>
          </p:cNvPr>
          <p:cNvGrpSpPr/>
          <p:nvPr/>
        </p:nvGrpSpPr>
        <p:grpSpPr>
          <a:xfrm>
            <a:off x="1931960" y="2370940"/>
            <a:ext cx="8328079" cy="2003530"/>
            <a:chOff x="-6532743" y="3225536"/>
            <a:chExt cx="8328079" cy="1764448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3988B73A-04E2-4807-A8C3-54BCE3E6992F}"/>
                </a:ext>
              </a:extLst>
            </p:cNvPr>
            <p:cNvGrpSpPr/>
            <p:nvPr/>
          </p:nvGrpSpPr>
          <p:grpSpPr>
            <a:xfrm>
              <a:off x="-6532743" y="3225536"/>
              <a:ext cx="8328079" cy="1764448"/>
              <a:chOff x="-6532743" y="3225536"/>
              <a:chExt cx="8328079" cy="1764448"/>
            </a:xfrm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EF5B934F-A24B-418E-8B3D-6FC418C018C9}"/>
                  </a:ext>
                </a:extLst>
              </p:cNvPr>
              <p:cNvGrpSpPr/>
              <p:nvPr/>
            </p:nvGrpSpPr>
            <p:grpSpPr>
              <a:xfrm>
                <a:off x="-6532743" y="3225536"/>
                <a:ext cx="8328079" cy="1764448"/>
                <a:chOff x="-3515768" y="2402976"/>
                <a:chExt cx="8328079" cy="1764448"/>
              </a:xfrm>
            </p:grpSpPr>
            <p:sp>
              <p:nvSpPr>
                <p:cNvPr id="101" name="Rechteck 100">
                  <a:extLst>
                    <a:ext uri="{FF2B5EF4-FFF2-40B4-BE49-F238E27FC236}">
                      <a16:creationId xmlns:a16="http://schemas.microsoft.com/office/drawing/2014/main" id="{E72D7EBE-5DBF-4DA1-A222-3E5FAD32A034}"/>
                    </a:ext>
                  </a:extLst>
                </p:cNvPr>
                <p:cNvSpPr/>
                <p:nvPr/>
              </p:nvSpPr>
              <p:spPr>
                <a:xfrm>
                  <a:off x="-3515768" y="2402976"/>
                  <a:ext cx="8328079" cy="17644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de-DE" u="sng" dirty="0" err="1">
                      <a:solidFill>
                        <a:schemeClr val="tx1"/>
                      </a:solidFill>
                    </a:rPr>
                    <a:t>Penaltyfunction</a:t>
                  </a:r>
                  <a:endParaRPr lang="de-DE" u="sng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platzhalter 2">
                      <a:extLst>
                        <a:ext uri="{FF2B5EF4-FFF2-40B4-BE49-F238E27FC236}">
                          <a16:creationId xmlns:a16="http://schemas.microsoft.com/office/drawing/2014/main" id="{984881B2-CBB6-4BBD-BDBD-D1690F12043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-3343725" y="2958795"/>
                      <a:ext cx="5524938" cy="782320"/>
                    </a:xfrm>
                    <a:prstGeom prst="rect">
                      <a:avLst/>
                    </a:prstGeom>
                  </p:spPr>
                  <p:txBody>
                    <a:bodyPr/>
                    <a:lstStyle>
                      <a:lvl1pPr marL="216000" indent="-216000" algn="l" defTabSz="216000" rtl="0" eaLnBrk="1" fontAlgn="base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buChar char="•"/>
                        <a:tabLst>
                          <a:tab pos="216000" algn="l"/>
                        </a:tabLst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1pPr>
                      <a:lvl2pPr marL="432000" indent="-215900" algn="l" rtl="0" eaLnBrk="1" fontAlgn="base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Symbol" panose="05050102010706020507" pitchFamily="18" charset="2"/>
                        <a:buChar char="-"/>
                        <a:tabLst>
                          <a:tab pos="432000" algn="l"/>
                        </a:tabLst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2pPr>
                      <a:lvl3pPr marL="648000" indent="-215900" algn="l" defTabSz="216000" rtl="0" eaLnBrk="1" fontAlgn="base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Char char="§"/>
                        <a:tabLst>
                          <a:tab pos="648000" algn="l"/>
                        </a:tabLst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3pPr>
                      <a:lvl4pPr marL="864000" indent="-216000" algn="l" defTabSz="216000" rtl="0" eaLnBrk="1" fontAlgn="base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Arial" panose="020B0604020202020204" pitchFamily="34" charset="0"/>
                        <a:buChar char="-"/>
                        <a:tabLst>
                          <a:tab pos="864000" algn="l"/>
                        </a:tabLst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4pPr>
                      <a:lvl5pPr marL="864000" indent="-216000" algn="l" rtl="0" eaLnBrk="1" fontAlgn="base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buChar char="-"/>
                        <a:tabLst>
                          <a:tab pos="895350" algn="l"/>
                        </a:tabLst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defRPr>
                      </a:lvl5pPr>
                      <a:lvl6pPr marL="25146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9718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4290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886200" indent="-228600" algn="l" defTabSz="914400" rtl="0" eaLnBrk="1" latinLnBrk="0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indent="0"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𝐶𝑉</m:t>
                            </m:r>
                            <m:d>
                              <m:dPr>
                                <m:ctrl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𝑅𝑀𝑆𝐸</m:t>
                                </m:r>
                              </m:e>
                            </m:d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𝐶𝑉</m:t>
                                </m:r>
                                <m:d>
                                  <m:d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  <m:t>𝑅𝑀𝑆𝐸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𝑜𝑝𝑡</m:t>
                                </m:r>
                              </m:sub>
                            </m:s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de-DE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de-DE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de-DE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de-DE" i="1" dirty="0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de-DE" i="1" dirty="0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de-DE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de-DE" i="1" dirty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oMath>
                        </m:oMathPara>
                      </a14:m>
                      <a:endParaRPr lang="de-DE" dirty="0"/>
                    </a:p>
                  </p:txBody>
                </p:sp>
              </mc:Choice>
              <mc:Fallback xmlns="">
                <p:sp>
                  <p:nvSpPr>
                    <p:cNvPr id="102" name="Textplatzhalter 2">
                      <a:extLst>
                        <a:ext uri="{FF2B5EF4-FFF2-40B4-BE49-F238E27FC236}">
                          <a16:creationId xmlns:a16="http://schemas.microsoft.com/office/drawing/2014/main" id="{984881B2-CBB6-4BBD-BDBD-D1690F1204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3343725" y="2958795"/>
                      <a:ext cx="5524938" cy="78232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23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feld 102">
                      <a:extLst>
                        <a:ext uri="{FF2B5EF4-FFF2-40B4-BE49-F238E27FC236}">
                          <a16:creationId xmlns:a16="http://schemas.microsoft.com/office/drawing/2014/main" id="{3BD01CB2-6491-45A7-A3ED-984C313373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41618" y="3284441"/>
                      <a:ext cx="2432531" cy="4607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de-DE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a14:m>
                      <a:r>
                        <a:rPr lang="de-DE" sz="1600" dirty="0"/>
                        <a:t>: </a:t>
                      </a:r>
                      <a:r>
                        <a:rPr lang="de-DE" sz="1200" dirty="0"/>
                        <a:t>Tuner-Parameter des </a:t>
                      </a:r>
                      <a:r>
                        <a:rPr lang="de-DE" sz="1200" dirty="0">
                          <a:solidFill>
                            <a:schemeClr val="bg1"/>
                          </a:solidFill>
                        </a:rPr>
                        <a:t>mm  </a:t>
                      </a:r>
                      <a:r>
                        <a:rPr lang="de-DE" sz="1200" dirty="0" err="1">
                          <a:solidFill>
                            <a:schemeClr val="bg1"/>
                          </a:solidFill>
                        </a:rPr>
                        <a:t>ffffffff</a:t>
                      </a:r>
                      <a:r>
                        <a:rPr lang="de-DE" sz="1200" dirty="0" err="1"/>
                        <a:t>aktuellen</a:t>
                      </a:r>
                      <a:r>
                        <a:rPr lang="de-DE" sz="1200" dirty="0"/>
                        <a:t> Iterationsschrittes</a:t>
                      </a:r>
                      <a:endParaRPr lang="de-DE" sz="1600" dirty="0"/>
                    </a:p>
                  </p:txBody>
                </p:sp>
              </mc:Choice>
              <mc:Fallback xmlns="">
                <p:sp>
                  <p:nvSpPr>
                    <p:cNvPr id="103" name="Textfeld 102">
                      <a:extLst>
                        <a:ext uri="{FF2B5EF4-FFF2-40B4-BE49-F238E27FC236}">
                          <a16:creationId xmlns:a16="http://schemas.microsoft.com/office/drawing/2014/main" id="{3BD01CB2-6491-45A7-A3ED-984C313373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41618" y="3284441"/>
                      <a:ext cx="2432531" cy="46078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51" t="-3488"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feld 103">
                      <a:extLst>
                        <a:ext uri="{FF2B5EF4-FFF2-40B4-BE49-F238E27FC236}">
                          <a16:creationId xmlns:a16="http://schemas.microsoft.com/office/drawing/2014/main" id="{7997186C-8ADE-44AE-85A4-085F8E104C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41619" y="3659028"/>
                      <a:ext cx="2761575" cy="3516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de-DE" sz="16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e-DE" sz="16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6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6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a14:m>
                      <a:r>
                        <a:rPr lang="de-DE" sz="1600" dirty="0"/>
                        <a:t>: </a:t>
                      </a:r>
                      <a:r>
                        <a:rPr lang="de-DE" sz="1200" dirty="0"/>
                        <a:t>Benchmark der Tuner-Parameter</a:t>
                      </a:r>
                      <a:endParaRPr lang="de-DE" sz="1600" dirty="0"/>
                    </a:p>
                  </p:txBody>
                </p:sp>
              </mc:Choice>
              <mc:Fallback xmlns="">
                <p:sp>
                  <p:nvSpPr>
                    <p:cNvPr id="104" name="Textfeld 103">
                      <a:extLst>
                        <a:ext uri="{FF2B5EF4-FFF2-40B4-BE49-F238E27FC236}">
                          <a16:creationId xmlns:a16="http://schemas.microsoft.com/office/drawing/2014/main" id="{7997186C-8ADE-44AE-85A4-085F8E104C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41619" y="3659028"/>
                      <a:ext cx="2761575" cy="3516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224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D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feld 55">
                    <a:extLst>
                      <a:ext uri="{FF2B5EF4-FFF2-40B4-BE49-F238E27FC236}">
                        <a16:creationId xmlns:a16="http://schemas.microsoft.com/office/drawing/2014/main" id="{A465BC0B-E364-41C4-8E32-BC584440CA09}"/>
                      </a:ext>
                    </a:extLst>
                  </p:cNvPr>
                  <p:cNvSpPr txBox="1"/>
                  <p:nvPr/>
                </p:nvSpPr>
                <p:spPr>
                  <a:xfrm>
                    <a:off x="-895548" y="3551021"/>
                    <a:ext cx="2391770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r>
                      <a:rPr lang="de-DE" sz="1600" dirty="0"/>
                      <a:t>: </a:t>
                    </a:r>
                    <a:r>
                      <a:rPr lang="de-DE" sz="1200" dirty="0"/>
                      <a:t>Anzahl der Tuner-Parameter</a:t>
                    </a:r>
                    <a:endParaRPr lang="de-DE" sz="1600" dirty="0"/>
                  </a:p>
                </p:txBody>
              </p:sp>
            </mc:Choice>
            <mc:Fallback xmlns="">
              <p:sp>
                <p:nvSpPr>
                  <p:cNvPr id="56" name="Textfeld 55">
                    <a:extLst>
                      <a:ext uri="{FF2B5EF4-FFF2-40B4-BE49-F238E27FC236}">
                        <a16:creationId xmlns:a16="http://schemas.microsoft.com/office/drawing/2014/main" id="{A465BC0B-E364-41C4-8E32-BC584440CA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895548" y="3551021"/>
                    <a:ext cx="2391770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t="-5455" b="-23636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id="{E44340F6-350E-4769-8992-0DD756D6E2E3}"/>
                    </a:ext>
                  </a:extLst>
                </p:cNvPr>
                <p:cNvSpPr txBox="1"/>
                <p:nvPr/>
              </p:nvSpPr>
              <p:spPr>
                <a:xfrm>
                  <a:off x="-934596" y="3829011"/>
                  <a:ext cx="239177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de-DE" sz="1600" dirty="0"/>
                    <a:t>: </a:t>
                  </a:r>
                  <a:r>
                    <a:rPr lang="de-DE" sz="1200" dirty="0"/>
                    <a:t>Gewichtungsfaktor</a:t>
                  </a:r>
                  <a:endParaRPr lang="de-DE" sz="1600" dirty="0"/>
                </a:p>
              </p:txBody>
            </p:sp>
          </mc:Choice>
          <mc:Fallback xmlns=""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id="{E44340F6-350E-4769-8992-0DD756D6E2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34596" y="3829011"/>
                  <a:ext cx="2391770" cy="338554"/>
                </a:xfrm>
                <a:prstGeom prst="rect">
                  <a:avLst/>
                </a:prstGeom>
                <a:blipFill>
                  <a:blip r:embed="rId13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Geschweifte Klammer links 58">
            <a:extLst>
              <a:ext uri="{FF2B5EF4-FFF2-40B4-BE49-F238E27FC236}">
                <a16:creationId xmlns:a16="http://schemas.microsoft.com/office/drawing/2014/main" id="{2DFEF44A-6E20-40FB-8134-FD13BE100E11}"/>
              </a:ext>
            </a:extLst>
          </p:cNvPr>
          <p:cNvSpPr/>
          <p:nvPr/>
        </p:nvSpPr>
        <p:spPr>
          <a:xfrm rot="16200000">
            <a:off x="6288827" y="3040662"/>
            <a:ext cx="133129" cy="1636322"/>
          </a:xfrm>
          <a:prstGeom prst="leftBrace">
            <a:avLst>
              <a:gd name="adj1" fmla="val 8333"/>
              <a:gd name="adj2" fmla="val 50667"/>
            </a:avLst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6915524E-7E47-46B0-8BFE-084E2AE49504}"/>
              </a:ext>
            </a:extLst>
          </p:cNvPr>
          <p:cNvSpPr txBox="1"/>
          <p:nvPr/>
        </p:nvSpPr>
        <p:spPr>
          <a:xfrm>
            <a:off x="5810304" y="4020228"/>
            <a:ext cx="10901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 err="1"/>
              <a:t>Penaltyfactor</a:t>
            </a:r>
            <a:endParaRPr lang="de-DE" sz="1600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2556DE5A-53D7-4372-92A1-784DF4C9AE6B}"/>
              </a:ext>
            </a:extLst>
          </p:cNvPr>
          <p:cNvSpPr/>
          <p:nvPr/>
        </p:nvSpPr>
        <p:spPr>
          <a:xfrm>
            <a:off x="1547957" y="967741"/>
            <a:ext cx="8540040" cy="2631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u="sng" dirty="0">
                <a:solidFill>
                  <a:schemeClr val="tx1"/>
                </a:solidFill>
              </a:rPr>
              <a:t>Elektrische </a:t>
            </a:r>
            <a:r>
              <a:rPr lang="de-DE" u="sng" dirty="0" err="1">
                <a:solidFill>
                  <a:schemeClr val="tx1"/>
                </a:solidFill>
              </a:rPr>
              <a:t>Kompressorleistung</a:t>
            </a:r>
            <a:endParaRPr lang="de-DE" u="sng" dirty="0">
              <a:solidFill>
                <a:schemeClr val="tx1"/>
              </a:solidFill>
            </a:endParaRPr>
          </a:p>
        </p:txBody>
      </p:sp>
      <p:pic>
        <p:nvPicPr>
          <p:cNvPr id="80" name="Grafik 79">
            <a:extLst>
              <a:ext uri="{FF2B5EF4-FFF2-40B4-BE49-F238E27FC236}">
                <a16:creationId xmlns:a16="http://schemas.microsoft.com/office/drawing/2014/main" id="{51FC8B3E-A54C-448C-A1C6-5DC4193521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30813" y="1396602"/>
            <a:ext cx="6336122" cy="1217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85ADEEC0-F1DF-42DC-BCFC-237535FDE20C}"/>
                  </a:ext>
                </a:extLst>
              </p:cNvPr>
              <p:cNvSpPr txBox="1"/>
              <p:nvPr/>
            </p:nvSpPr>
            <p:spPr>
              <a:xfrm>
                <a:off x="1870367" y="1395907"/>
                <a:ext cx="2699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1400" i="1" dirty="0" smtClean="0">
                              <a:latin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85ADEEC0-F1DF-42DC-BCFC-237535FDE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367" y="1395907"/>
                <a:ext cx="269946" cy="215444"/>
              </a:xfrm>
              <a:prstGeom prst="rect">
                <a:avLst/>
              </a:prstGeom>
              <a:blipFill>
                <a:blip r:embed="rId16"/>
                <a:stretch>
                  <a:fillRect l="-13636" b="-171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93964324-26AA-4AEB-9D94-FB49B6EE562B}"/>
              </a:ext>
            </a:extLst>
          </p:cNvPr>
          <p:cNvCxnSpPr/>
          <p:nvPr/>
        </p:nvCxnSpPr>
        <p:spPr>
          <a:xfrm>
            <a:off x="3157681" y="1395907"/>
            <a:ext cx="0" cy="188942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F10892BA-BFDF-4C42-89FB-8263C3875BBF}"/>
              </a:ext>
            </a:extLst>
          </p:cNvPr>
          <p:cNvSpPr txBox="1"/>
          <p:nvPr/>
        </p:nvSpPr>
        <p:spPr>
          <a:xfrm>
            <a:off x="3538681" y="2694827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An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A3064D96-75B2-4C3A-A610-C742146F900C}"/>
              </a:ext>
            </a:extLst>
          </p:cNvPr>
          <p:cNvSpPr txBox="1"/>
          <p:nvPr/>
        </p:nvSpPr>
        <p:spPr>
          <a:xfrm>
            <a:off x="5184669" y="2691696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An</a:t>
            </a: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B6A73B56-54F7-4E6C-9148-3821A97A1708}"/>
              </a:ext>
            </a:extLst>
          </p:cNvPr>
          <p:cNvSpPr txBox="1"/>
          <p:nvPr/>
        </p:nvSpPr>
        <p:spPr>
          <a:xfrm>
            <a:off x="7433196" y="2694827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An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0765DC95-7073-42A2-8C5E-847FE023A697}"/>
              </a:ext>
            </a:extLst>
          </p:cNvPr>
          <p:cNvSpPr txBox="1"/>
          <p:nvPr/>
        </p:nvSpPr>
        <p:spPr>
          <a:xfrm>
            <a:off x="4331832" y="2694827"/>
            <a:ext cx="2644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Aus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3626F176-3FAD-48A1-AD95-BD65E05B4B84}"/>
              </a:ext>
            </a:extLst>
          </p:cNvPr>
          <p:cNvSpPr txBox="1"/>
          <p:nvPr/>
        </p:nvSpPr>
        <p:spPr>
          <a:xfrm>
            <a:off x="5882514" y="2691696"/>
            <a:ext cx="2644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Aus</a:t>
            </a:r>
          </a:p>
        </p:txBody>
      </p: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9EAE66FA-27B3-4AA9-9BEF-0248B25CAEF5}"/>
              </a:ext>
            </a:extLst>
          </p:cNvPr>
          <p:cNvCxnSpPr/>
          <p:nvPr/>
        </p:nvCxnSpPr>
        <p:spPr>
          <a:xfrm>
            <a:off x="4026361" y="1395907"/>
            <a:ext cx="0" cy="188942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D096A763-1D71-495D-95CF-D5A0CEE90868}"/>
              </a:ext>
            </a:extLst>
          </p:cNvPr>
          <p:cNvCxnSpPr/>
          <p:nvPr/>
        </p:nvCxnSpPr>
        <p:spPr>
          <a:xfrm>
            <a:off x="4887421" y="1395907"/>
            <a:ext cx="0" cy="188942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CAE8105F-8C11-4144-80DF-AB87424292A9}"/>
              </a:ext>
            </a:extLst>
          </p:cNvPr>
          <p:cNvCxnSpPr/>
          <p:nvPr/>
        </p:nvCxnSpPr>
        <p:spPr>
          <a:xfrm>
            <a:off x="5603701" y="1395907"/>
            <a:ext cx="0" cy="188942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1758829D-DF20-4AAD-B396-1AD7727C6662}"/>
              </a:ext>
            </a:extLst>
          </p:cNvPr>
          <p:cNvCxnSpPr/>
          <p:nvPr/>
        </p:nvCxnSpPr>
        <p:spPr>
          <a:xfrm>
            <a:off x="6358081" y="1395907"/>
            <a:ext cx="0" cy="1889422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Flussdiagramm: Verbinder 97">
            <a:extLst>
              <a:ext uri="{FF2B5EF4-FFF2-40B4-BE49-F238E27FC236}">
                <a16:creationId xmlns:a16="http://schemas.microsoft.com/office/drawing/2014/main" id="{230A3838-BBDB-4DBF-B319-297D81D27E24}"/>
              </a:ext>
            </a:extLst>
          </p:cNvPr>
          <p:cNvSpPr/>
          <p:nvPr/>
        </p:nvSpPr>
        <p:spPr>
          <a:xfrm>
            <a:off x="4149458" y="2755485"/>
            <a:ext cx="99060" cy="878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99" name="Flussdiagramm: Verbinder 98">
            <a:extLst>
              <a:ext uri="{FF2B5EF4-FFF2-40B4-BE49-F238E27FC236}">
                <a16:creationId xmlns:a16="http://schemas.microsoft.com/office/drawing/2014/main" id="{64CB6E8A-ED07-4E18-82A6-2935E0BECD26}"/>
              </a:ext>
            </a:extLst>
          </p:cNvPr>
          <p:cNvSpPr/>
          <p:nvPr/>
        </p:nvSpPr>
        <p:spPr>
          <a:xfrm>
            <a:off x="3340214" y="2755485"/>
            <a:ext cx="99060" cy="8786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00" name="Flussdiagramm: Verbinder 99">
            <a:extLst>
              <a:ext uri="{FF2B5EF4-FFF2-40B4-BE49-F238E27FC236}">
                <a16:creationId xmlns:a16="http://schemas.microsoft.com/office/drawing/2014/main" id="{95D884F7-72DB-4A80-8370-A88C60D0095E}"/>
              </a:ext>
            </a:extLst>
          </p:cNvPr>
          <p:cNvSpPr/>
          <p:nvPr/>
        </p:nvSpPr>
        <p:spPr>
          <a:xfrm>
            <a:off x="4999433" y="2740096"/>
            <a:ext cx="99060" cy="8786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05" name="Flussdiagramm: Verbinder 104">
            <a:extLst>
              <a:ext uri="{FF2B5EF4-FFF2-40B4-BE49-F238E27FC236}">
                <a16:creationId xmlns:a16="http://schemas.microsoft.com/office/drawing/2014/main" id="{93AEEC3D-4E44-447D-B13E-E2B4B27F01A6}"/>
              </a:ext>
            </a:extLst>
          </p:cNvPr>
          <p:cNvSpPr/>
          <p:nvPr/>
        </p:nvSpPr>
        <p:spPr>
          <a:xfrm>
            <a:off x="7257769" y="2740096"/>
            <a:ext cx="99060" cy="8786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06" name="Flussdiagramm: Verbinder 105">
            <a:extLst>
              <a:ext uri="{FF2B5EF4-FFF2-40B4-BE49-F238E27FC236}">
                <a16:creationId xmlns:a16="http://schemas.microsoft.com/office/drawing/2014/main" id="{FFA183C4-C6B1-49E2-BBC9-F07B2FAEEC81}"/>
              </a:ext>
            </a:extLst>
          </p:cNvPr>
          <p:cNvSpPr/>
          <p:nvPr/>
        </p:nvSpPr>
        <p:spPr>
          <a:xfrm>
            <a:off x="5693237" y="2740096"/>
            <a:ext cx="99060" cy="878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7C58232C-9FCD-4572-B497-0CA9528A26EE}"/>
              </a:ext>
            </a:extLst>
          </p:cNvPr>
          <p:cNvSpPr txBox="1"/>
          <p:nvPr/>
        </p:nvSpPr>
        <p:spPr>
          <a:xfrm>
            <a:off x="8508310" y="2691696"/>
            <a:ext cx="29815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Zeit</a:t>
            </a:r>
          </a:p>
        </p:txBody>
      </p:sp>
      <p:pic>
        <p:nvPicPr>
          <p:cNvPr id="108" name="Grafik 107">
            <a:extLst>
              <a:ext uri="{FF2B5EF4-FFF2-40B4-BE49-F238E27FC236}">
                <a16:creationId xmlns:a16="http://schemas.microsoft.com/office/drawing/2014/main" id="{A142391A-4369-4DE5-B8A1-89AA53E5F01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3059" y="2410451"/>
            <a:ext cx="6096467" cy="359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8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3" grpId="0" animBg="1"/>
      <p:bldP spid="87" grpId="0"/>
      <p:bldP spid="87" grpId="1"/>
      <p:bldP spid="88" grpId="0"/>
      <p:bldP spid="88" grpId="1"/>
      <p:bldP spid="89" grpId="0"/>
      <p:bldP spid="89" grpId="1"/>
      <p:bldP spid="91" grpId="0"/>
      <p:bldP spid="91" grpId="1"/>
      <p:bldP spid="43" grpId="0"/>
      <p:bldP spid="43" grpId="1"/>
      <p:bldP spid="44" grpId="0"/>
      <p:bldP spid="44" grpId="1"/>
      <p:bldP spid="47" grpId="0" animBg="1"/>
      <p:bldP spid="47" grpId="1" animBg="1"/>
      <p:bldP spid="59" grpId="0" animBg="1"/>
      <p:bldP spid="59" grpId="1" animBg="1"/>
      <p:bldP spid="60" grpId="0"/>
      <p:bldP spid="60" grpId="1"/>
      <p:bldP spid="78" grpId="0" animBg="1"/>
      <p:bldP spid="78" grpId="1" animBg="1"/>
      <p:bldP spid="81" grpId="0"/>
      <p:bldP spid="81" grpId="1"/>
      <p:bldP spid="84" grpId="0"/>
      <p:bldP spid="84" grpId="1"/>
      <p:bldP spid="85" grpId="0"/>
      <p:bldP spid="85" grpId="1"/>
      <p:bldP spid="90" grpId="0"/>
      <p:bldP spid="90" grpId="1"/>
      <p:bldP spid="92" grpId="0"/>
      <p:bldP spid="92" grpId="1"/>
      <p:bldP spid="93" grpId="0"/>
      <p:bldP spid="93" grpId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5" grpId="0" animBg="1"/>
      <p:bldP spid="105" grpId="1" animBg="1"/>
      <p:bldP spid="106" grpId="0" animBg="1"/>
      <p:bldP spid="106" grpId="1" animBg="1"/>
      <p:bldP spid="107" grpId="0"/>
      <p:bldP spid="10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CAB6ECAB-571F-48B1-82A4-EAC28AF58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 des Frameworks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B638C3E2-3317-469D-993C-652F77A01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603908"/>
              </p:ext>
            </p:extLst>
          </p:nvPr>
        </p:nvGraphicFramePr>
        <p:xfrm>
          <a:off x="384000" y="1311697"/>
          <a:ext cx="4912040" cy="3696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261">
                  <a:extLst>
                    <a:ext uri="{9D8B030D-6E8A-4147-A177-3AD203B41FA5}">
                      <a16:colId xmlns:a16="http://schemas.microsoft.com/office/drawing/2014/main" val="596840510"/>
                    </a:ext>
                  </a:extLst>
                </a:gridCol>
                <a:gridCol w="2357779">
                  <a:extLst>
                    <a:ext uri="{9D8B030D-6E8A-4147-A177-3AD203B41FA5}">
                      <a16:colId xmlns:a16="http://schemas.microsoft.com/office/drawing/2014/main" val="1841110394"/>
                    </a:ext>
                  </a:extLst>
                </a:gridCol>
              </a:tblGrid>
              <a:tr h="36964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noProof="0" dirty="0" err="1"/>
                        <a:t>Allgemein</a:t>
                      </a:r>
                      <a:endParaRPr lang="en-US" sz="16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r>
                        <a:rPr lang="en-US" sz="1600" noProof="0" dirty="0" err="1"/>
                        <a:t>Regelgröße</a:t>
                      </a:r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008757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Kalibrierungszeitraum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26.07. – 25.08.2020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1356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Rekalibrierungsintervall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24 </a:t>
                      </a:r>
                      <a:r>
                        <a:rPr lang="en-US" sz="1600" noProof="0" dirty="0" err="1"/>
                        <a:t>Stunden</a:t>
                      </a:r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759111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Start/Ende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00:00:00 / 23:59:50 </a:t>
                      </a:r>
                      <a:r>
                        <a:rPr lang="en-US" sz="1600" noProof="0" dirty="0" err="1"/>
                        <a:t>Uhr</a:t>
                      </a:r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241974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Abtastrate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10 </a:t>
                      </a:r>
                      <a:r>
                        <a:rPr lang="en-US" sz="1600" noProof="0" dirty="0" err="1"/>
                        <a:t>Sekunden</a:t>
                      </a:r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2757"/>
                  </a:ext>
                </a:extLst>
              </a:tr>
              <a:tr h="36964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725922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Typ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Heat Pump, </a:t>
                      </a:r>
                      <a:r>
                        <a:rPr lang="en-US" sz="1600" noProof="0" dirty="0" err="1"/>
                        <a:t>AixLib</a:t>
                      </a:r>
                      <a:r>
                        <a:rPr lang="en-US" sz="1600" noProof="0" dirty="0"/>
                        <a:t> </a:t>
                      </a:r>
                      <a:r>
                        <a:rPr lang="de-DE" sz="1600" baseline="30000" dirty="0"/>
                        <a:t>[3]</a:t>
                      </a:r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301056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Zielgröße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Vorlauftemperatur</a:t>
                      </a:r>
                      <a:r>
                        <a:rPr lang="en-US" sz="1600" noProof="0" dirty="0"/>
                        <a:t> in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571527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Wärmeverluste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Aktiviert</a:t>
                      </a:r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44888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Trägheit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Aktiviert</a:t>
                      </a:r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99635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62727DB-BFC9-4146-8810-4FEFA9CBA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620044"/>
              </p:ext>
            </p:extLst>
          </p:nvPr>
        </p:nvGraphicFramePr>
        <p:xfrm>
          <a:off x="386281" y="2077282"/>
          <a:ext cx="4912040" cy="20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261">
                  <a:extLst>
                    <a:ext uri="{9D8B030D-6E8A-4147-A177-3AD203B41FA5}">
                      <a16:colId xmlns:a16="http://schemas.microsoft.com/office/drawing/2014/main" val="596840510"/>
                    </a:ext>
                  </a:extLst>
                </a:gridCol>
                <a:gridCol w="2357779">
                  <a:extLst>
                    <a:ext uri="{9D8B030D-6E8A-4147-A177-3AD203B41FA5}">
                      <a16:colId xmlns:a16="http://schemas.microsoft.com/office/drawing/2014/main" val="1841110394"/>
                    </a:ext>
                  </a:extLst>
                </a:gridCol>
              </a:tblGrid>
              <a:tr h="36964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noProof="0" dirty="0" err="1"/>
                        <a:t>Kalibrierung</a:t>
                      </a:r>
                      <a:endParaRPr lang="en-US" sz="16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r>
                        <a:rPr lang="en-US" sz="1600" noProof="0" dirty="0" err="1"/>
                        <a:t>Regelgröße</a:t>
                      </a:r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008757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Anzahl</a:t>
                      </a:r>
                      <a:r>
                        <a:rPr lang="en-US" sz="1600" noProof="0" dirty="0"/>
                        <a:t> KKs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61356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Metrik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RMSE / CV(RMSE)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759111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Sensitivitätsanalyse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Deaktiviert</a:t>
                      </a:r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49262"/>
                  </a:ext>
                </a:extLst>
              </a:tr>
              <a:tr h="369645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Gewichtungsfaktor</a:t>
                      </a:r>
                      <a:r>
                        <a:rPr lang="en-US" sz="1600" noProof="0" dirty="0"/>
                        <a:t> </a:t>
                      </a:r>
                      <a:r>
                        <a:rPr lang="en-US" sz="1600" noProof="0" dirty="0" err="1"/>
                        <a:t>Penaltyfunction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0,2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241974"/>
                  </a:ext>
                </a:extLst>
              </a:tr>
            </a:tbl>
          </a:graphicData>
        </a:graphic>
      </p:graphicFrame>
      <p:sp>
        <p:nvSpPr>
          <p:cNvPr id="7" name="Flussdiagramm: Alternativer Prozess 6">
            <a:extLst>
              <a:ext uri="{FF2B5EF4-FFF2-40B4-BE49-F238E27FC236}">
                <a16:creationId xmlns:a16="http://schemas.microsoft.com/office/drawing/2014/main" id="{170E9E5C-4347-49A3-9732-242E899F93E3}"/>
              </a:ext>
            </a:extLst>
          </p:cNvPr>
          <p:cNvSpPr/>
          <p:nvPr/>
        </p:nvSpPr>
        <p:spPr>
          <a:xfrm>
            <a:off x="9637529" y="81175"/>
            <a:ext cx="2170471" cy="543600"/>
          </a:xfrm>
          <a:prstGeom prst="flowChartAlternateProcess">
            <a:avLst/>
          </a:prstGeom>
          <a:solidFill>
            <a:schemeClr val="bg2">
              <a:lumMod val="60000"/>
              <a:lumOff val="4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+mj-lt"/>
              </a:rPr>
              <a:t>Instantiierung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 des Frameworks</a:t>
            </a:r>
          </a:p>
        </p:txBody>
      </p: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A3FC3BE4-981D-4AF1-B777-FDA3DCDAB87F}"/>
              </a:ext>
            </a:extLst>
          </p:cNvPr>
          <p:cNvGrpSpPr/>
          <p:nvPr/>
        </p:nvGrpSpPr>
        <p:grpSpPr>
          <a:xfrm>
            <a:off x="6552555" y="1987386"/>
            <a:ext cx="4486685" cy="2565868"/>
            <a:chOff x="6817489" y="1876988"/>
            <a:chExt cx="4486685" cy="2565868"/>
          </a:xfrm>
        </p:grpSpPr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0A08C3DB-2125-4225-B87F-A4644C280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21083" y="1876988"/>
              <a:ext cx="2702646" cy="2565868"/>
            </a:xfrm>
            <a:prstGeom prst="rect">
              <a:avLst/>
            </a:prstGeom>
          </p:spPr>
        </p:pic>
        <p:cxnSp>
          <p:nvCxnSpPr>
            <p:cNvPr id="49" name="Gerade Verbindung mit Pfeil 48">
              <a:extLst>
                <a:ext uri="{FF2B5EF4-FFF2-40B4-BE49-F238E27FC236}">
                  <a16:creationId xmlns:a16="http://schemas.microsoft.com/office/drawing/2014/main" id="{AB9573CC-40FC-4887-BED0-3127BABD30F4}"/>
                </a:ext>
              </a:extLst>
            </p:cNvPr>
            <p:cNvCxnSpPr>
              <a:cxnSpLocks/>
            </p:cNvCxnSpPr>
            <p:nvPr/>
          </p:nvCxnSpPr>
          <p:spPr>
            <a:xfrm>
              <a:off x="6852213" y="2684632"/>
              <a:ext cx="868870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1B4B47B9-1366-4DB3-A7FD-30A5EA3EB508}"/>
                </a:ext>
              </a:extLst>
            </p:cNvPr>
            <p:cNvCxnSpPr>
              <a:cxnSpLocks/>
            </p:cNvCxnSpPr>
            <p:nvPr/>
          </p:nvCxnSpPr>
          <p:spPr>
            <a:xfrm>
              <a:off x="6852213" y="2316173"/>
              <a:ext cx="868870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88DF6D87-25D4-4BDD-9EE0-6E95A7986B36}"/>
                </a:ext>
              </a:extLst>
            </p:cNvPr>
            <p:cNvCxnSpPr>
              <a:cxnSpLocks/>
            </p:cNvCxnSpPr>
            <p:nvPr/>
          </p:nvCxnSpPr>
          <p:spPr>
            <a:xfrm>
              <a:off x="6840638" y="3059608"/>
              <a:ext cx="880445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915247A4-354A-4E0B-9150-BDF2133CB2AF}"/>
                </a:ext>
              </a:extLst>
            </p:cNvPr>
            <p:cNvCxnSpPr>
              <a:cxnSpLocks/>
            </p:cNvCxnSpPr>
            <p:nvPr/>
          </p:nvCxnSpPr>
          <p:spPr>
            <a:xfrm>
              <a:off x="6817489" y="3451455"/>
              <a:ext cx="903594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BFA2A621-C846-4962-8F8A-25B7CEA307FD}"/>
                </a:ext>
              </a:extLst>
            </p:cNvPr>
            <p:cNvCxnSpPr>
              <a:cxnSpLocks/>
            </p:cNvCxnSpPr>
            <p:nvPr/>
          </p:nvCxnSpPr>
          <p:spPr>
            <a:xfrm>
              <a:off x="6840638" y="3791944"/>
              <a:ext cx="880444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feld 79">
                  <a:extLst>
                    <a:ext uri="{FF2B5EF4-FFF2-40B4-BE49-F238E27FC236}">
                      <a16:creationId xmlns:a16="http://schemas.microsoft.com/office/drawing/2014/main" id="{4D0AE047-9238-4664-B519-FCC2D452134F}"/>
                    </a:ext>
                  </a:extLst>
                </p:cNvPr>
                <p:cNvSpPr txBox="1"/>
                <p:nvPr/>
              </p:nvSpPr>
              <p:spPr>
                <a:xfrm>
                  <a:off x="7034975" y="2766478"/>
                  <a:ext cx="358560" cy="2673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sz="160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de-DE" sz="160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de-DE" sz="1400" dirty="0"/>
                </a:p>
              </p:txBody>
            </p:sp>
          </mc:Choice>
          <mc:Fallback xmlns="">
            <p:sp>
              <p:nvSpPr>
                <p:cNvPr id="80" name="Textfeld 79">
                  <a:extLst>
                    <a:ext uri="{FF2B5EF4-FFF2-40B4-BE49-F238E27FC236}">
                      <a16:creationId xmlns:a16="http://schemas.microsoft.com/office/drawing/2014/main" id="{4D0AE047-9238-4664-B519-FCC2D45213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4975" y="2766478"/>
                  <a:ext cx="358560" cy="267381"/>
                </a:xfrm>
                <a:prstGeom prst="rect">
                  <a:avLst/>
                </a:prstGeom>
                <a:blipFill>
                  <a:blip r:embed="rId5"/>
                  <a:stretch>
                    <a:fillRect l="-12069" b="-1363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feld 80">
                  <a:extLst>
                    <a:ext uri="{FF2B5EF4-FFF2-40B4-BE49-F238E27FC236}">
                      <a16:creationId xmlns:a16="http://schemas.microsoft.com/office/drawing/2014/main" id="{B7E61088-C343-4FB7-A9AB-E09C8C79613D}"/>
                    </a:ext>
                  </a:extLst>
                </p:cNvPr>
                <p:cNvSpPr txBox="1"/>
                <p:nvPr/>
              </p:nvSpPr>
              <p:spPr>
                <a:xfrm>
                  <a:off x="6999494" y="2033721"/>
                  <a:ext cx="36336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de-DE" sz="1400" dirty="0"/>
                </a:p>
              </p:txBody>
            </p:sp>
          </mc:Choice>
          <mc:Fallback xmlns="">
            <p:sp>
              <p:nvSpPr>
                <p:cNvPr id="81" name="Textfeld 80">
                  <a:extLst>
                    <a:ext uri="{FF2B5EF4-FFF2-40B4-BE49-F238E27FC236}">
                      <a16:creationId xmlns:a16="http://schemas.microsoft.com/office/drawing/2014/main" id="{B7E61088-C343-4FB7-A9AB-E09C8C796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9494" y="2033721"/>
                  <a:ext cx="363369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6780" t="-2500" b="-125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feld 81">
                  <a:extLst>
                    <a:ext uri="{FF2B5EF4-FFF2-40B4-BE49-F238E27FC236}">
                      <a16:creationId xmlns:a16="http://schemas.microsoft.com/office/drawing/2014/main" id="{D1FB64E0-3E6C-4A33-86F4-3EE9149F8A67}"/>
                    </a:ext>
                  </a:extLst>
                </p:cNvPr>
                <p:cNvSpPr txBox="1"/>
                <p:nvPr/>
              </p:nvSpPr>
              <p:spPr>
                <a:xfrm>
                  <a:off x="10678650" y="2328576"/>
                  <a:ext cx="358560" cy="2673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sz="160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de-DE" sz="160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de-DE" sz="1400" dirty="0"/>
                </a:p>
              </p:txBody>
            </p:sp>
          </mc:Choice>
          <mc:Fallback xmlns="">
            <p:sp>
              <p:nvSpPr>
                <p:cNvPr id="82" name="Textfeld 81">
                  <a:extLst>
                    <a:ext uri="{FF2B5EF4-FFF2-40B4-BE49-F238E27FC236}">
                      <a16:creationId xmlns:a16="http://schemas.microsoft.com/office/drawing/2014/main" id="{D1FB64E0-3E6C-4A33-86F4-3EE9149F8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8650" y="2328576"/>
                  <a:ext cx="358560" cy="267381"/>
                </a:xfrm>
                <a:prstGeom prst="rect">
                  <a:avLst/>
                </a:prstGeom>
                <a:blipFill>
                  <a:blip r:embed="rId7"/>
                  <a:stretch>
                    <a:fillRect l="-10169" b="-1590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3CCC8641-025B-4978-A541-B090098918FE}"/>
                    </a:ext>
                  </a:extLst>
                </p:cNvPr>
                <p:cNvSpPr txBox="1"/>
                <p:nvPr/>
              </p:nvSpPr>
              <p:spPr>
                <a:xfrm>
                  <a:off x="10722764" y="3150729"/>
                  <a:ext cx="31059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  <m:t>𝑒𝑙</m:t>
                            </m:r>
                          </m:sub>
                        </m:sSub>
                      </m:oMath>
                    </m:oMathPara>
                  </a14:m>
                  <a:endParaRPr lang="de-DE" sz="1400" dirty="0"/>
                </a:p>
              </p:txBody>
            </p:sp>
          </mc:Choice>
          <mc:Fallback xmlns=""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3CCC8641-025B-4978-A541-B090098918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2764" y="3150729"/>
                  <a:ext cx="310598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14000" r="-2000" b="-175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BD1C2408-2C35-4FC2-A329-956749371077}"/>
                </a:ext>
              </a:extLst>
            </p:cNvPr>
            <p:cNvCxnSpPr>
              <a:cxnSpLocks/>
            </p:cNvCxnSpPr>
            <p:nvPr/>
          </p:nvCxnSpPr>
          <p:spPr>
            <a:xfrm>
              <a:off x="10423729" y="2625312"/>
              <a:ext cx="880445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068B80EF-4441-4898-A5B7-16D9FCE12817}"/>
                </a:ext>
              </a:extLst>
            </p:cNvPr>
            <p:cNvCxnSpPr>
              <a:cxnSpLocks/>
            </p:cNvCxnSpPr>
            <p:nvPr/>
          </p:nvCxnSpPr>
          <p:spPr>
            <a:xfrm>
              <a:off x="10423729" y="3428999"/>
              <a:ext cx="880445" cy="0"/>
            </a:xfrm>
            <a:prstGeom prst="straightConnector1">
              <a:avLst/>
            </a:prstGeom>
            <a:ln w="28575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feld 85">
                  <a:extLst>
                    <a:ext uri="{FF2B5EF4-FFF2-40B4-BE49-F238E27FC236}">
                      <a16:creationId xmlns:a16="http://schemas.microsoft.com/office/drawing/2014/main" id="{6803ECA9-50C7-4B31-8C21-F84ED3C63241}"/>
                    </a:ext>
                  </a:extLst>
                </p:cNvPr>
                <p:cNvSpPr txBox="1"/>
                <p:nvPr/>
              </p:nvSpPr>
              <p:spPr>
                <a:xfrm>
                  <a:off x="6975321" y="3502952"/>
                  <a:ext cx="40690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  <m:t>𝑠𝑒𝑡</m:t>
                            </m:r>
                          </m:sub>
                        </m:sSub>
                      </m:oMath>
                    </m:oMathPara>
                  </a14:m>
                  <a:endParaRPr lang="de-DE" sz="1600" dirty="0"/>
                </a:p>
              </p:txBody>
            </p:sp>
          </mc:Choice>
          <mc:Fallback xmlns="">
            <p:sp>
              <p:nvSpPr>
                <p:cNvPr id="86" name="Textfeld 85">
                  <a:extLst>
                    <a:ext uri="{FF2B5EF4-FFF2-40B4-BE49-F238E27FC236}">
                      <a16:creationId xmlns:a16="http://schemas.microsoft.com/office/drawing/2014/main" id="{6803ECA9-50C7-4B31-8C21-F84ED3C63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5321" y="3502952"/>
                  <a:ext cx="406906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5970" r="-1493" b="-175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feld 86">
                  <a:extLst>
                    <a:ext uri="{FF2B5EF4-FFF2-40B4-BE49-F238E27FC236}">
                      <a16:creationId xmlns:a16="http://schemas.microsoft.com/office/drawing/2014/main" id="{121AE002-7912-423D-920B-76D06D412E4D}"/>
                    </a:ext>
                  </a:extLst>
                </p:cNvPr>
                <p:cNvSpPr txBox="1"/>
                <p:nvPr/>
              </p:nvSpPr>
              <p:spPr>
                <a:xfrm>
                  <a:off x="7039313" y="2412663"/>
                  <a:ext cx="3235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de-DE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de-DE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de-DE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feld 86">
                  <a:extLst>
                    <a:ext uri="{FF2B5EF4-FFF2-40B4-BE49-F238E27FC236}">
                      <a16:creationId xmlns:a16="http://schemas.microsoft.com/office/drawing/2014/main" id="{121AE002-7912-423D-920B-76D06D412E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9313" y="2412663"/>
                  <a:ext cx="32355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5660" t="-2500" r="-1887" b="-175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feld 87">
                  <a:extLst>
                    <a:ext uri="{FF2B5EF4-FFF2-40B4-BE49-F238E27FC236}">
                      <a16:creationId xmlns:a16="http://schemas.microsoft.com/office/drawing/2014/main" id="{24442670-A1E0-466C-8004-222632C36DA1}"/>
                    </a:ext>
                  </a:extLst>
                </p:cNvPr>
                <p:cNvSpPr txBox="1"/>
                <p:nvPr/>
              </p:nvSpPr>
              <p:spPr>
                <a:xfrm>
                  <a:off x="7060000" y="3159922"/>
                  <a:ext cx="327718" cy="26738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6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sSub>
                              <m:sSubPr>
                                <m:ctrlPr>
                                  <a:rPr lang="de-DE" sz="160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60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de-DE" sz="160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de-DE" sz="1600" dirty="0"/>
                </a:p>
              </p:txBody>
            </p:sp>
          </mc:Choice>
          <mc:Fallback xmlns="">
            <p:sp>
              <p:nvSpPr>
                <p:cNvPr id="88" name="Textfeld 87">
                  <a:extLst>
                    <a:ext uri="{FF2B5EF4-FFF2-40B4-BE49-F238E27FC236}">
                      <a16:creationId xmlns:a16="http://schemas.microsoft.com/office/drawing/2014/main" id="{24442670-A1E0-466C-8004-222632C36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0000" y="3159922"/>
                  <a:ext cx="327718" cy="267381"/>
                </a:xfrm>
                <a:prstGeom prst="rect">
                  <a:avLst/>
                </a:prstGeom>
                <a:blipFill>
                  <a:blip r:embed="rId11"/>
                  <a:stretch>
                    <a:fillRect l="-13208" b="-1590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Gruppieren 138">
            <a:extLst>
              <a:ext uri="{FF2B5EF4-FFF2-40B4-BE49-F238E27FC236}">
                <a16:creationId xmlns:a16="http://schemas.microsoft.com/office/drawing/2014/main" id="{700CA405-25EC-4B33-9285-928E56231E68}"/>
              </a:ext>
            </a:extLst>
          </p:cNvPr>
          <p:cNvGrpSpPr/>
          <p:nvPr/>
        </p:nvGrpSpPr>
        <p:grpSpPr>
          <a:xfrm>
            <a:off x="7235245" y="1556598"/>
            <a:ext cx="3468997" cy="3461733"/>
            <a:chOff x="2604675" y="2211478"/>
            <a:chExt cx="3468997" cy="3461733"/>
          </a:xfrm>
        </p:grpSpPr>
        <p:sp>
          <p:nvSpPr>
            <p:cNvPr id="129" name="Flussdiagramm: Verbinder 128">
              <a:extLst>
                <a:ext uri="{FF2B5EF4-FFF2-40B4-BE49-F238E27FC236}">
                  <a16:creationId xmlns:a16="http://schemas.microsoft.com/office/drawing/2014/main" id="{A406F24A-CEAE-475E-A956-3A03EDBA9D11}"/>
                </a:ext>
              </a:extLst>
            </p:cNvPr>
            <p:cNvSpPr/>
            <p:nvPr/>
          </p:nvSpPr>
          <p:spPr>
            <a:xfrm>
              <a:off x="2604675" y="2211478"/>
              <a:ext cx="419024" cy="329337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Flussdiagramm: Verbinder 129">
              <a:extLst>
                <a:ext uri="{FF2B5EF4-FFF2-40B4-BE49-F238E27FC236}">
                  <a16:creationId xmlns:a16="http://schemas.microsoft.com/office/drawing/2014/main" id="{323C82FC-D97B-4AEE-95F0-2128F1FA1DFE}"/>
                </a:ext>
              </a:extLst>
            </p:cNvPr>
            <p:cNvSpPr/>
            <p:nvPr/>
          </p:nvSpPr>
          <p:spPr>
            <a:xfrm>
              <a:off x="2610557" y="2527725"/>
              <a:ext cx="419024" cy="329337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1" name="Flussdiagramm: Verbinder 130">
              <a:extLst>
                <a:ext uri="{FF2B5EF4-FFF2-40B4-BE49-F238E27FC236}">
                  <a16:creationId xmlns:a16="http://schemas.microsoft.com/office/drawing/2014/main" id="{063F1BB0-DF9D-472A-89EA-BBDEE8077259}"/>
                </a:ext>
              </a:extLst>
            </p:cNvPr>
            <p:cNvSpPr/>
            <p:nvPr/>
          </p:nvSpPr>
          <p:spPr>
            <a:xfrm>
              <a:off x="5686355" y="3644969"/>
              <a:ext cx="387317" cy="301997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2" name="Flussdiagramm: Verbinder 131">
              <a:extLst>
                <a:ext uri="{FF2B5EF4-FFF2-40B4-BE49-F238E27FC236}">
                  <a16:creationId xmlns:a16="http://schemas.microsoft.com/office/drawing/2014/main" id="{E2FE2FC7-3ADC-45DF-B600-2E81C542A5DF}"/>
                </a:ext>
              </a:extLst>
            </p:cNvPr>
            <p:cNvSpPr/>
            <p:nvPr/>
          </p:nvSpPr>
          <p:spPr>
            <a:xfrm>
              <a:off x="4976382" y="5048129"/>
              <a:ext cx="374401" cy="302492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Flussdiagramm: Verbinder 132">
              <a:extLst>
                <a:ext uri="{FF2B5EF4-FFF2-40B4-BE49-F238E27FC236}">
                  <a16:creationId xmlns:a16="http://schemas.microsoft.com/office/drawing/2014/main" id="{DEBDBD76-43D6-4BDB-85B2-F0BA174D5904}"/>
                </a:ext>
              </a:extLst>
            </p:cNvPr>
            <p:cNvSpPr/>
            <p:nvPr/>
          </p:nvSpPr>
          <p:spPr>
            <a:xfrm>
              <a:off x="4976382" y="5370719"/>
              <a:ext cx="380898" cy="302492"/>
            </a:xfrm>
            <a:prstGeom prst="flowChartConnector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0" name="Gruppieren 139">
            <a:extLst>
              <a:ext uri="{FF2B5EF4-FFF2-40B4-BE49-F238E27FC236}">
                <a16:creationId xmlns:a16="http://schemas.microsoft.com/office/drawing/2014/main" id="{2BCE5449-30BA-4F92-8AD3-7C64096682D8}"/>
              </a:ext>
            </a:extLst>
          </p:cNvPr>
          <p:cNvGrpSpPr/>
          <p:nvPr/>
        </p:nvGrpSpPr>
        <p:grpSpPr>
          <a:xfrm>
            <a:off x="9460149" y="1852800"/>
            <a:ext cx="1239532" cy="1720822"/>
            <a:chOff x="10959609" y="1140480"/>
            <a:chExt cx="1239532" cy="1720822"/>
          </a:xfrm>
        </p:grpSpPr>
        <p:sp>
          <p:nvSpPr>
            <p:cNvPr id="135" name="Flussdiagramm: Verbinder 134">
              <a:extLst>
                <a:ext uri="{FF2B5EF4-FFF2-40B4-BE49-F238E27FC236}">
                  <a16:creationId xmlns:a16="http://schemas.microsoft.com/office/drawing/2014/main" id="{B6FA6472-810B-4803-B61E-3B143E788F97}"/>
                </a:ext>
              </a:extLst>
            </p:cNvPr>
            <p:cNvSpPr/>
            <p:nvPr/>
          </p:nvSpPr>
          <p:spPr>
            <a:xfrm>
              <a:off x="11811824" y="2559305"/>
              <a:ext cx="387317" cy="301997"/>
            </a:xfrm>
            <a:prstGeom prst="flowChartConnec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6" name="Flussdiagramm: Verbinder 135">
              <a:extLst>
                <a:ext uri="{FF2B5EF4-FFF2-40B4-BE49-F238E27FC236}">
                  <a16:creationId xmlns:a16="http://schemas.microsoft.com/office/drawing/2014/main" id="{2309B71E-6B39-4153-8BC9-E3EB79AD9B7F}"/>
                </a:ext>
              </a:extLst>
            </p:cNvPr>
            <p:cNvSpPr/>
            <p:nvPr/>
          </p:nvSpPr>
          <p:spPr>
            <a:xfrm>
              <a:off x="10959609" y="1140480"/>
              <a:ext cx="387317" cy="301997"/>
            </a:xfrm>
            <a:prstGeom prst="flowChartConnector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D131201C-9430-4A0D-B382-0B00D7E5CA0E}"/>
              </a:ext>
            </a:extLst>
          </p:cNvPr>
          <p:cNvGrpSpPr/>
          <p:nvPr/>
        </p:nvGrpSpPr>
        <p:grpSpPr>
          <a:xfrm>
            <a:off x="6895962" y="1477303"/>
            <a:ext cx="3847585" cy="3542507"/>
            <a:chOff x="6895962" y="1477303"/>
            <a:chExt cx="3847585" cy="3542507"/>
          </a:xfrm>
        </p:grpSpPr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2E48205E-E1A7-4917-A137-333419B741A2}"/>
                </a:ext>
              </a:extLst>
            </p:cNvPr>
            <p:cNvGrpSpPr/>
            <p:nvPr/>
          </p:nvGrpSpPr>
          <p:grpSpPr>
            <a:xfrm>
              <a:off x="6895962" y="1577539"/>
              <a:ext cx="3847585" cy="3362025"/>
              <a:chOff x="3589535" y="1134439"/>
              <a:chExt cx="3847585" cy="3362025"/>
            </a:xfrm>
          </p:grpSpPr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9583490A-3963-47B5-B589-DB232FD950BA}"/>
                  </a:ext>
                </a:extLst>
              </p:cNvPr>
              <p:cNvGrpSpPr/>
              <p:nvPr/>
            </p:nvGrpSpPr>
            <p:grpSpPr>
              <a:xfrm>
                <a:off x="3589535" y="1409700"/>
                <a:ext cx="3323317" cy="2826010"/>
                <a:chOff x="3589535" y="1409700"/>
                <a:chExt cx="3323317" cy="2826010"/>
              </a:xfrm>
            </p:grpSpPr>
            <p:grpSp>
              <p:nvGrpSpPr>
                <p:cNvPr id="99" name="Gruppieren 98">
                  <a:extLst>
                    <a:ext uri="{FF2B5EF4-FFF2-40B4-BE49-F238E27FC236}">
                      <a16:creationId xmlns:a16="http://schemas.microsoft.com/office/drawing/2014/main" id="{ADBE038D-35D3-49AB-83FA-6AC876665294}"/>
                    </a:ext>
                  </a:extLst>
                </p:cNvPr>
                <p:cNvGrpSpPr/>
                <p:nvPr/>
              </p:nvGrpSpPr>
              <p:grpSpPr>
                <a:xfrm>
                  <a:off x="3589535" y="1678210"/>
                  <a:ext cx="3323317" cy="2296747"/>
                  <a:chOff x="4077215" y="1426750"/>
                  <a:chExt cx="3323317" cy="2296747"/>
                </a:xfrm>
              </p:grpSpPr>
              <p:sp>
                <p:nvSpPr>
                  <p:cNvPr id="113" name="Rechteck 112">
                    <a:extLst>
                      <a:ext uri="{FF2B5EF4-FFF2-40B4-BE49-F238E27FC236}">
                        <a16:creationId xmlns:a16="http://schemas.microsoft.com/office/drawing/2014/main" id="{3FB36862-64A3-435C-80E5-8EB366FD0CB2}"/>
                      </a:ext>
                    </a:extLst>
                  </p:cNvPr>
                  <p:cNvSpPr/>
                  <p:nvPr/>
                </p:nvSpPr>
                <p:spPr>
                  <a:xfrm>
                    <a:off x="5162309" y="1426750"/>
                    <a:ext cx="1248651" cy="58899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4" name="Rechteck 113">
                    <a:extLst>
                      <a:ext uri="{FF2B5EF4-FFF2-40B4-BE49-F238E27FC236}">
                        <a16:creationId xmlns:a16="http://schemas.microsoft.com/office/drawing/2014/main" id="{CC2EA73F-7103-4C54-9767-2231FAFD9DB4}"/>
                      </a:ext>
                    </a:extLst>
                  </p:cNvPr>
                  <p:cNvSpPr/>
                  <p:nvPr/>
                </p:nvSpPr>
                <p:spPr>
                  <a:xfrm>
                    <a:off x="5162309" y="3134503"/>
                    <a:ext cx="1248651" cy="58899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grpSp>
                <p:nvGrpSpPr>
                  <p:cNvPr id="115" name="Gruppieren 114">
                    <a:extLst>
                      <a:ext uri="{FF2B5EF4-FFF2-40B4-BE49-F238E27FC236}">
                        <a16:creationId xmlns:a16="http://schemas.microsoft.com/office/drawing/2014/main" id="{5F50AF0E-4D0F-40F8-A439-800A5BACA99D}"/>
                      </a:ext>
                    </a:extLst>
                  </p:cNvPr>
                  <p:cNvGrpSpPr/>
                  <p:nvPr/>
                </p:nvGrpSpPr>
                <p:grpSpPr>
                  <a:xfrm>
                    <a:off x="6658852" y="2215019"/>
                    <a:ext cx="741680" cy="690737"/>
                    <a:chOff x="7223760" y="2215022"/>
                    <a:chExt cx="741680" cy="690737"/>
                  </a:xfrm>
                </p:grpSpPr>
                <p:sp>
                  <p:nvSpPr>
                    <p:cNvPr id="125" name="Flussdiagramm: Verbinder 124">
                      <a:extLst>
                        <a:ext uri="{FF2B5EF4-FFF2-40B4-BE49-F238E27FC236}">
                          <a16:creationId xmlns:a16="http://schemas.microsoft.com/office/drawing/2014/main" id="{909C4451-FA5E-4F28-8B7A-A97DE5A158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3760" y="2215022"/>
                      <a:ext cx="741680" cy="690737"/>
                    </a:xfrm>
                    <a:prstGeom prst="flowChartConnector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126" name="Gerader Verbinder 125">
                      <a:extLst>
                        <a:ext uri="{FF2B5EF4-FFF2-40B4-BE49-F238E27FC236}">
                          <a16:creationId xmlns:a16="http://schemas.microsoft.com/office/drawing/2014/main" id="{5B829FDB-B411-4B8E-894F-E436E12135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333648" y="2247900"/>
                      <a:ext cx="130142" cy="5567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Gerader Verbinder 126">
                      <a:extLst>
                        <a:ext uri="{FF2B5EF4-FFF2-40B4-BE49-F238E27FC236}">
                          <a16:creationId xmlns:a16="http://schemas.microsoft.com/office/drawing/2014/main" id="{6E360EDE-69FA-4DAB-9E31-D2F4ACC5425F}"/>
                        </a:ext>
                      </a:extLst>
                    </p:cNvPr>
                    <p:cNvCxnSpPr>
                      <a:cxnSpLocks/>
                      <a:endCxn id="125" idx="5"/>
                    </p:cNvCxnSpPr>
                    <p:nvPr/>
                  </p:nvCxnSpPr>
                  <p:spPr>
                    <a:xfrm>
                      <a:off x="7722870" y="2247900"/>
                      <a:ext cx="133953" cy="55670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6" name="Gruppieren 115">
                    <a:extLst>
                      <a:ext uri="{FF2B5EF4-FFF2-40B4-BE49-F238E27FC236}">
                        <a16:creationId xmlns:a16="http://schemas.microsoft.com/office/drawing/2014/main" id="{C197785D-04DD-484A-827D-745D07B1A401}"/>
                      </a:ext>
                    </a:extLst>
                  </p:cNvPr>
                  <p:cNvGrpSpPr/>
                  <p:nvPr/>
                </p:nvGrpSpPr>
                <p:grpSpPr>
                  <a:xfrm>
                    <a:off x="4077215" y="2316477"/>
                    <a:ext cx="690880" cy="589279"/>
                    <a:chOff x="3850640" y="2316480"/>
                    <a:chExt cx="690880" cy="589279"/>
                  </a:xfrm>
                </p:grpSpPr>
                <p:cxnSp>
                  <p:nvCxnSpPr>
                    <p:cNvPr id="121" name="Gerader Verbinder 120">
                      <a:extLst>
                        <a:ext uri="{FF2B5EF4-FFF2-40B4-BE49-F238E27FC236}">
                          <a16:creationId xmlns:a16="http://schemas.microsoft.com/office/drawing/2014/main" id="{BB47B020-148D-4AAE-ACCE-2282457C46D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850640" y="2316480"/>
                      <a:ext cx="690880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Gerader Verbinder 121">
                      <a:extLst>
                        <a:ext uri="{FF2B5EF4-FFF2-40B4-BE49-F238E27FC236}">
                          <a16:creationId xmlns:a16="http://schemas.microsoft.com/office/drawing/2014/main" id="{45497F3D-150C-4809-852C-08F1616D6EB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850640" y="2905759"/>
                      <a:ext cx="690880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Gerader Verbinder 122">
                      <a:extLst>
                        <a:ext uri="{FF2B5EF4-FFF2-40B4-BE49-F238E27FC236}">
                          <a16:creationId xmlns:a16="http://schemas.microsoft.com/office/drawing/2014/main" id="{49F78635-20EF-4553-B9B9-7E5E1001AEF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50640" y="2316480"/>
                      <a:ext cx="690880" cy="589279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Gerader Verbinder 123">
                      <a:extLst>
                        <a:ext uri="{FF2B5EF4-FFF2-40B4-BE49-F238E27FC236}">
                          <a16:creationId xmlns:a16="http://schemas.microsoft.com/office/drawing/2014/main" id="{D778754C-27CF-45E8-B8B8-AFFB38D749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850640" y="2316480"/>
                      <a:ext cx="690880" cy="589278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7" name="Verbinder: gewinkelt 116">
                    <a:extLst>
                      <a:ext uri="{FF2B5EF4-FFF2-40B4-BE49-F238E27FC236}">
                        <a16:creationId xmlns:a16="http://schemas.microsoft.com/office/drawing/2014/main" id="{EF5EC174-8D81-40DD-A10F-1FB6AF1AA490}"/>
                      </a:ext>
                    </a:extLst>
                  </p:cNvPr>
                  <p:cNvCxnSpPr>
                    <a:cxnSpLocks/>
                    <a:stCxn id="125" idx="0"/>
                    <a:endCxn id="113" idx="3"/>
                  </p:cNvCxnSpPr>
                  <p:nvPr/>
                </p:nvCxnSpPr>
                <p:spPr>
                  <a:xfrm rot="16200000" flipV="1">
                    <a:off x="6473440" y="1658767"/>
                    <a:ext cx="493772" cy="618732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Verbinder: gewinkelt 117">
                    <a:extLst>
                      <a:ext uri="{FF2B5EF4-FFF2-40B4-BE49-F238E27FC236}">
                        <a16:creationId xmlns:a16="http://schemas.microsoft.com/office/drawing/2014/main" id="{6D3E0491-2380-4A08-B39C-1D21AFEB2E76}"/>
                      </a:ext>
                    </a:extLst>
                  </p:cNvPr>
                  <p:cNvCxnSpPr>
                    <a:cxnSpLocks/>
                    <a:stCxn id="113" idx="1"/>
                  </p:cNvCxnSpPr>
                  <p:nvPr/>
                </p:nvCxnSpPr>
                <p:spPr>
                  <a:xfrm rot="10800000" flipV="1">
                    <a:off x="4422659" y="1721247"/>
                    <a:ext cx="739650" cy="582602"/>
                  </a:xfrm>
                  <a:prstGeom prst="bentConnector3">
                    <a:avLst>
                      <a:gd name="adj1" fmla="val 100481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Verbinder: gewinkelt 118">
                    <a:extLst>
                      <a:ext uri="{FF2B5EF4-FFF2-40B4-BE49-F238E27FC236}">
                        <a16:creationId xmlns:a16="http://schemas.microsoft.com/office/drawing/2014/main" id="{F679D378-A425-4921-BA9A-DCB75BD14A4F}"/>
                      </a:ext>
                    </a:extLst>
                  </p:cNvPr>
                  <p:cNvCxnSpPr>
                    <a:cxnSpLocks/>
                    <a:endCxn id="114" idx="1"/>
                  </p:cNvCxnSpPr>
                  <p:nvPr/>
                </p:nvCxnSpPr>
                <p:spPr>
                  <a:xfrm>
                    <a:off x="4422655" y="2905755"/>
                    <a:ext cx="739654" cy="523245"/>
                  </a:xfrm>
                  <a:prstGeom prst="bentConnector3">
                    <a:avLst>
                      <a:gd name="adj1" fmla="val 55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Verbinder: gewinkelt 119">
                    <a:extLst>
                      <a:ext uri="{FF2B5EF4-FFF2-40B4-BE49-F238E27FC236}">
                        <a16:creationId xmlns:a16="http://schemas.microsoft.com/office/drawing/2014/main" id="{8670DD21-A1F0-43BE-A566-00A2C94F5B98}"/>
                      </a:ext>
                    </a:extLst>
                  </p:cNvPr>
                  <p:cNvCxnSpPr>
                    <a:cxnSpLocks/>
                    <a:stCxn id="114" idx="3"/>
                    <a:endCxn id="125" idx="4"/>
                  </p:cNvCxnSpPr>
                  <p:nvPr/>
                </p:nvCxnSpPr>
                <p:spPr>
                  <a:xfrm flipV="1">
                    <a:off x="6410960" y="2905756"/>
                    <a:ext cx="618732" cy="523244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0" name="Gerader Verbinder 99">
                  <a:extLst>
                    <a:ext uri="{FF2B5EF4-FFF2-40B4-BE49-F238E27FC236}">
                      <a16:creationId xmlns:a16="http://schemas.microsoft.com/office/drawing/2014/main" id="{61B77523-C20B-4A93-B1B2-CAAC47BFD954}"/>
                    </a:ext>
                  </a:extLst>
                </p:cNvPr>
                <p:cNvCxnSpPr/>
                <p:nvPr/>
              </p:nvCxnSpPr>
              <p:spPr>
                <a:xfrm>
                  <a:off x="4983480" y="1409700"/>
                  <a:ext cx="0" cy="6781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Gerader Verbinder 100">
                  <a:extLst>
                    <a:ext uri="{FF2B5EF4-FFF2-40B4-BE49-F238E27FC236}">
                      <a16:creationId xmlns:a16="http://schemas.microsoft.com/office/drawing/2014/main" id="{E52A8789-6FA3-400A-839F-D69B5D6A89A9}"/>
                    </a:ext>
                  </a:extLst>
                </p:cNvPr>
                <p:cNvCxnSpPr/>
                <p:nvPr/>
              </p:nvCxnSpPr>
              <p:spPr>
                <a:xfrm flipV="1">
                  <a:off x="4975860" y="1905000"/>
                  <a:ext cx="323094" cy="1905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Gerader Verbinder 101">
                  <a:extLst>
                    <a:ext uri="{FF2B5EF4-FFF2-40B4-BE49-F238E27FC236}">
                      <a16:creationId xmlns:a16="http://schemas.microsoft.com/office/drawing/2014/main" id="{20C9526B-5190-423F-90F9-DF3AC538C8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16582" y="1409700"/>
                  <a:ext cx="0" cy="67818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Gerader Verbinder 102">
                  <a:extLst>
                    <a:ext uri="{FF2B5EF4-FFF2-40B4-BE49-F238E27FC236}">
                      <a16:creationId xmlns:a16="http://schemas.microsoft.com/office/drawing/2014/main" id="{5A3556E5-F7E0-4C2B-8C11-0FA9C09262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95643" y="1901643"/>
                  <a:ext cx="320939" cy="1862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Gerade Verbindung mit Pfeil 103">
                  <a:extLst>
                    <a:ext uri="{FF2B5EF4-FFF2-40B4-BE49-F238E27FC236}">
                      <a16:creationId xmlns:a16="http://schemas.microsoft.com/office/drawing/2014/main" id="{CED4EDB4-38EB-4EBE-B894-14CF132E2683}"/>
                    </a:ext>
                  </a:extLst>
                </p:cNvPr>
                <p:cNvCxnSpPr/>
                <p:nvPr/>
              </p:nvCxnSpPr>
              <p:spPr>
                <a:xfrm>
                  <a:off x="5616582" y="1409700"/>
                  <a:ext cx="92543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Gerader Verbinder 104">
                  <a:extLst>
                    <a:ext uri="{FF2B5EF4-FFF2-40B4-BE49-F238E27FC236}">
                      <a16:creationId xmlns:a16="http://schemas.microsoft.com/office/drawing/2014/main" id="{FB44DF7C-7DC0-4FCD-8AEC-93511E330A8A}"/>
                    </a:ext>
                  </a:extLst>
                </p:cNvPr>
                <p:cNvCxnSpPr/>
                <p:nvPr/>
              </p:nvCxnSpPr>
              <p:spPr>
                <a:xfrm flipH="1">
                  <a:off x="3987800" y="1409700"/>
                  <a:ext cx="99568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6" name="Gruppieren 105">
                  <a:extLst>
                    <a:ext uri="{FF2B5EF4-FFF2-40B4-BE49-F238E27FC236}">
                      <a16:creationId xmlns:a16="http://schemas.microsoft.com/office/drawing/2014/main" id="{1A0C7A6E-E910-4D1D-911A-0137E4E8AC66}"/>
                    </a:ext>
                  </a:extLst>
                </p:cNvPr>
                <p:cNvGrpSpPr/>
                <p:nvPr/>
              </p:nvGrpSpPr>
              <p:grpSpPr>
                <a:xfrm flipH="1" flipV="1">
                  <a:off x="4021849" y="3549910"/>
                  <a:ext cx="2554212" cy="685800"/>
                  <a:chOff x="7877023" y="2267204"/>
                  <a:chExt cx="2554212" cy="685800"/>
                </a:xfrm>
              </p:grpSpPr>
              <p:cxnSp>
                <p:nvCxnSpPr>
                  <p:cNvPr id="107" name="Gerader Verbinder 106">
                    <a:extLst>
                      <a:ext uri="{FF2B5EF4-FFF2-40B4-BE49-F238E27FC236}">
                        <a16:creationId xmlns:a16="http://schemas.microsoft.com/office/drawing/2014/main" id="{81B6117C-C3F0-42AA-B825-7DAB04C27A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72703" y="2267204"/>
                    <a:ext cx="0" cy="6781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Gerader Verbinder 107">
                    <a:extLst>
                      <a:ext uri="{FF2B5EF4-FFF2-40B4-BE49-F238E27FC236}">
                        <a16:creationId xmlns:a16="http://schemas.microsoft.com/office/drawing/2014/main" id="{5CEE2492-A7B7-42FB-8E68-72AFF87372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65083" y="2762504"/>
                    <a:ext cx="323094" cy="19050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Gerader Verbinder 108">
                    <a:extLst>
                      <a:ext uri="{FF2B5EF4-FFF2-40B4-BE49-F238E27FC236}">
                        <a16:creationId xmlns:a16="http://schemas.microsoft.com/office/drawing/2014/main" id="{2639CBED-9A9F-4EB1-BA22-30A5F53804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05805" y="2267204"/>
                    <a:ext cx="0" cy="67818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Gerader Verbinder 109">
                    <a:extLst>
                      <a:ext uri="{FF2B5EF4-FFF2-40B4-BE49-F238E27FC236}">
                        <a16:creationId xmlns:a16="http://schemas.microsoft.com/office/drawing/2014/main" id="{A6CFC6DE-A149-4808-A11B-14E9C369F4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184866" y="2759147"/>
                    <a:ext cx="320939" cy="186237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Gerade Verbindung mit Pfeil 110">
                    <a:extLst>
                      <a:ext uri="{FF2B5EF4-FFF2-40B4-BE49-F238E27FC236}">
                        <a16:creationId xmlns:a16="http://schemas.microsoft.com/office/drawing/2014/main" id="{93023EE4-0D3D-453E-8A4C-10B2918177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05805" y="2267204"/>
                    <a:ext cx="92543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Gerader Verbinder 111">
                    <a:extLst>
                      <a:ext uri="{FF2B5EF4-FFF2-40B4-BE49-F238E27FC236}">
                        <a16:creationId xmlns:a16="http://schemas.microsoft.com/office/drawing/2014/main" id="{929FD1D9-9CEC-455F-A91B-6F45EB367A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877023" y="2267204"/>
                    <a:ext cx="99568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feld 90">
                    <a:extLst>
                      <a:ext uri="{FF2B5EF4-FFF2-40B4-BE49-F238E27FC236}">
                        <a16:creationId xmlns:a16="http://schemas.microsoft.com/office/drawing/2014/main" id="{CBD4B7E8-9601-463E-935E-08096B3D91E9}"/>
                      </a:ext>
                    </a:extLst>
                  </p:cNvPr>
                  <p:cNvSpPr txBox="1"/>
                  <p:nvPr/>
                </p:nvSpPr>
                <p:spPr>
                  <a:xfrm>
                    <a:off x="6189101" y="1425321"/>
                    <a:ext cx="314060" cy="2339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sz="14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e-DE" sz="140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91" name="Textfeld 90">
                    <a:extLst>
                      <a:ext uri="{FF2B5EF4-FFF2-40B4-BE49-F238E27FC236}">
                        <a16:creationId xmlns:a16="http://schemas.microsoft.com/office/drawing/2014/main" id="{CBD4B7E8-9601-463E-935E-08096B3D91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9101" y="1425321"/>
                    <a:ext cx="314060" cy="2339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1765" b="-1282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feld 91">
                    <a:extLst>
                      <a:ext uri="{FF2B5EF4-FFF2-40B4-BE49-F238E27FC236}">
                        <a16:creationId xmlns:a16="http://schemas.microsoft.com/office/drawing/2014/main" id="{D469B2E6-6784-4AF8-AB8D-CAC988D04B20}"/>
                      </a:ext>
                    </a:extLst>
                  </p:cNvPr>
                  <p:cNvSpPr txBox="1"/>
                  <p:nvPr/>
                </p:nvSpPr>
                <p:spPr>
                  <a:xfrm>
                    <a:off x="3982778" y="1449227"/>
                    <a:ext cx="314060" cy="2339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sz="14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e-DE" sz="1400" i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92" name="Textfeld 91">
                    <a:extLst>
                      <a:ext uri="{FF2B5EF4-FFF2-40B4-BE49-F238E27FC236}">
                        <a16:creationId xmlns:a16="http://schemas.microsoft.com/office/drawing/2014/main" id="{D469B2E6-6784-4AF8-AB8D-CAC988D04B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2778" y="1449227"/>
                    <a:ext cx="314060" cy="2339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1765" b="-1282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feld 92">
                    <a:extLst>
                      <a:ext uri="{FF2B5EF4-FFF2-40B4-BE49-F238E27FC236}">
                        <a16:creationId xmlns:a16="http://schemas.microsoft.com/office/drawing/2014/main" id="{D1694FDA-DFDF-4921-83E5-8E30C67487C8}"/>
                      </a:ext>
                    </a:extLst>
                  </p:cNvPr>
                  <p:cNvSpPr txBox="1"/>
                  <p:nvPr/>
                </p:nvSpPr>
                <p:spPr>
                  <a:xfrm>
                    <a:off x="3973883" y="1134439"/>
                    <a:ext cx="31854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de-DE" sz="1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40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93" name="Textfeld 92">
                    <a:extLst>
                      <a:ext uri="{FF2B5EF4-FFF2-40B4-BE49-F238E27FC236}">
                        <a16:creationId xmlns:a16="http://schemas.microsoft.com/office/drawing/2014/main" id="{D1694FDA-DFDF-4921-83E5-8E30C67487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3883" y="1134439"/>
                    <a:ext cx="318549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5660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feld 93">
                    <a:extLst>
                      <a:ext uri="{FF2B5EF4-FFF2-40B4-BE49-F238E27FC236}">
                        <a16:creationId xmlns:a16="http://schemas.microsoft.com/office/drawing/2014/main" id="{C142FA03-5528-43E2-A047-3EEA9D993CBA}"/>
                      </a:ext>
                    </a:extLst>
                  </p:cNvPr>
                  <p:cNvSpPr txBox="1"/>
                  <p:nvPr/>
                </p:nvSpPr>
                <p:spPr>
                  <a:xfrm>
                    <a:off x="6328144" y="3974957"/>
                    <a:ext cx="28347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de-DE" sz="1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de-DE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Textfeld 93">
                    <a:extLst>
                      <a:ext uri="{FF2B5EF4-FFF2-40B4-BE49-F238E27FC236}">
                        <a16:creationId xmlns:a16="http://schemas.microsoft.com/office/drawing/2014/main" id="{C142FA03-5528-43E2-A047-3EEA9D993C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8144" y="3974957"/>
                    <a:ext cx="283476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6383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feld 94">
                    <a:extLst>
                      <a:ext uri="{FF2B5EF4-FFF2-40B4-BE49-F238E27FC236}">
                        <a16:creationId xmlns:a16="http://schemas.microsoft.com/office/drawing/2014/main" id="{2105DB28-13C1-48B7-8FE5-F332E872DCBB}"/>
                      </a:ext>
                    </a:extLst>
                  </p:cNvPr>
                  <p:cNvSpPr txBox="1"/>
                  <p:nvPr/>
                </p:nvSpPr>
                <p:spPr>
                  <a:xfrm>
                    <a:off x="6347615" y="4262554"/>
                    <a:ext cx="286938" cy="2339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de-DE" sz="14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de-DE" sz="1400" i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95" name="Textfeld 94">
                    <a:extLst>
                      <a:ext uri="{FF2B5EF4-FFF2-40B4-BE49-F238E27FC236}">
                        <a16:creationId xmlns:a16="http://schemas.microsoft.com/office/drawing/2014/main" id="{2105DB28-13C1-48B7-8FE5-F332E872DC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7615" y="4262554"/>
                    <a:ext cx="286938" cy="2339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2766" b="-13158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6" name="Gerade Verbindung mit Pfeil 95">
                <a:extLst>
                  <a:ext uri="{FF2B5EF4-FFF2-40B4-BE49-F238E27FC236}">
                    <a16:creationId xmlns:a16="http://schemas.microsoft.com/office/drawing/2014/main" id="{CAF1DF55-C52D-48F9-9C24-F10A18DF9F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12852" y="2811847"/>
                <a:ext cx="524268" cy="9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feld 96">
                    <a:extLst>
                      <a:ext uri="{FF2B5EF4-FFF2-40B4-BE49-F238E27FC236}">
                        <a16:creationId xmlns:a16="http://schemas.microsoft.com/office/drawing/2014/main" id="{32C89222-24AF-4EB6-8CBA-19F2496D4D7F}"/>
                      </a:ext>
                    </a:extLst>
                  </p:cNvPr>
                  <p:cNvSpPr txBox="1"/>
                  <p:nvPr/>
                </p:nvSpPr>
                <p:spPr>
                  <a:xfrm>
                    <a:off x="7022740" y="2555310"/>
                    <a:ext cx="35561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sz="1400" i="1" dirty="0" smtClean="0">
                                  <a:latin typeface="Cambria Math" panose="02040503050406030204" pitchFamily="18" charset="0"/>
                                </a:rPr>
                                <m:t>𝑠𝑒𝑡</m:t>
                              </m:r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97" name="Textfeld 96">
                    <a:extLst>
                      <a:ext uri="{FF2B5EF4-FFF2-40B4-BE49-F238E27FC236}">
                        <a16:creationId xmlns:a16="http://schemas.microsoft.com/office/drawing/2014/main" id="{32C89222-24AF-4EB6-8CBA-19F2496D4D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2740" y="2555310"/>
                    <a:ext cx="355610" cy="21544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5085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feld 97">
                    <a:extLst>
                      <a:ext uri="{FF2B5EF4-FFF2-40B4-BE49-F238E27FC236}">
                        <a16:creationId xmlns:a16="http://schemas.microsoft.com/office/drawing/2014/main" id="{D889F12A-D305-4D0F-A780-5F8EF905AFD0}"/>
                      </a:ext>
                    </a:extLst>
                  </p:cNvPr>
                  <p:cNvSpPr txBox="1"/>
                  <p:nvPr/>
                </p:nvSpPr>
                <p:spPr>
                  <a:xfrm>
                    <a:off x="7065572" y="2844365"/>
                    <a:ext cx="26994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sz="1400" i="1" dirty="0" smtClean="0">
                                  <a:latin typeface="Cambria Math" panose="02040503050406030204" pitchFamily="18" charset="0"/>
                                </a:rPr>
                                <m:t>𝑒𝑙</m:t>
                              </m:r>
                            </m:sub>
                          </m:sSub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98" name="Textfeld 97">
                    <a:extLst>
                      <a:ext uri="{FF2B5EF4-FFF2-40B4-BE49-F238E27FC236}">
                        <a16:creationId xmlns:a16="http://schemas.microsoft.com/office/drawing/2014/main" id="{D889F12A-D305-4D0F-A780-5F8EF905AF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5572" y="2844365"/>
                    <a:ext cx="269946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3333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EC1A950C-4560-4A19-8403-9C476DF805CE}"/>
                </a:ext>
              </a:extLst>
            </p:cNvPr>
            <p:cNvSpPr txBox="1"/>
            <p:nvPr/>
          </p:nvSpPr>
          <p:spPr>
            <a:xfrm>
              <a:off x="7805377" y="1477303"/>
              <a:ext cx="159338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/>
                <a:t>Heizwasserkreislauf</a:t>
              </a:r>
            </a:p>
          </p:txBody>
        </p: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CC25CF1F-7ED1-4BF0-9B49-116E132159BD}"/>
                </a:ext>
              </a:extLst>
            </p:cNvPr>
            <p:cNvSpPr txBox="1"/>
            <p:nvPr/>
          </p:nvSpPr>
          <p:spPr>
            <a:xfrm>
              <a:off x="7961440" y="4804366"/>
              <a:ext cx="120385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/>
                <a:t>Umgebungsluft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37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4E13BB1-2777-47C3-A85A-0A6A7EC3B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479189"/>
              </p:ext>
            </p:extLst>
          </p:nvPr>
        </p:nvGraphicFramePr>
        <p:xfrm>
          <a:off x="3835281" y="1862462"/>
          <a:ext cx="4521438" cy="2073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114">
                  <a:extLst>
                    <a:ext uri="{9D8B030D-6E8A-4147-A177-3AD203B41FA5}">
                      <a16:colId xmlns:a16="http://schemas.microsoft.com/office/drawing/2014/main" val="596840510"/>
                    </a:ext>
                  </a:extLst>
                </a:gridCol>
                <a:gridCol w="1868324">
                  <a:extLst>
                    <a:ext uri="{9D8B030D-6E8A-4147-A177-3AD203B41FA5}">
                      <a16:colId xmlns:a16="http://schemas.microsoft.com/office/drawing/2014/main" val="261280651"/>
                    </a:ext>
                  </a:extLst>
                </a:gridCol>
              </a:tblGrid>
              <a:tr h="37356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noProof="0" dirty="0" err="1"/>
                        <a:t>Randbedingungen</a:t>
                      </a:r>
                      <a:endParaRPr lang="en-US" sz="16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3008757"/>
                  </a:ext>
                </a:extLst>
              </a:tr>
              <a:tr h="373567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Methode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Morris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570610"/>
                  </a:ext>
                </a:extLst>
              </a:tr>
              <a:tr h="373567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Metrik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CV(RMSE)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103334"/>
                  </a:ext>
                </a:extLst>
              </a:tr>
              <a:tr h="373567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Anzahl</a:t>
                      </a:r>
                      <a:r>
                        <a:rPr lang="en-US" sz="1600" noProof="0" dirty="0"/>
                        <a:t> Tuner-Parameter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106598"/>
                  </a:ext>
                </a:extLst>
              </a:tr>
              <a:tr h="373567"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Anzahl</a:t>
                      </a:r>
                      <a:r>
                        <a:rPr lang="en-US" sz="1600" noProof="0" dirty="0"/>
                        <a:t> </a:t>
                      </a:r>
                      <a:r>
                        <a:rPr lang="en-US" sz="1600" noProof="0" dirty="0" err="1"/>
                        <a:t>Parametervariationen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1.200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759111"/>
                  </a:ext>
                </a:extLst>
              </a:tr>
            </a:tbl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E3ADD36C-66D2-4902-B703-0466CA6B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144000"/>
            <a:ext cx="11424000" cy="543600"/>
          </a:xfrm>
        </p:spPr>
        <p:txBody>
          <a:bodyPr/>
          <a:lstStyle/>
          <a:p>
            <a:r>
              <a:rPr lang="de-DE" dirty="0"/>
              <a:t>Sensitivitätsanalyse</a:t>
            </a:r>
          </a:p>
        </p:txBody>
      </p:sp>
      <p:sp>
        <p:nvSpPr>
          <p:cNvPr id="7" name="Flussdiagramm: Alternativer Prozess 6">
            <a:extLst>
              <a:ext uri="{FF2B5EF4-FFF2-40B4-BE49-F238E27FC236}">
                <a16:creationId xmlns:a16="http://schemas.microsoft.com/office/drawing/2014/main" id="{EB5420B1-0A00-4D59-9C40-556375FCA2CE}"/>
              </a:ext>
            </a:extLst>
          </p:cNvPr>
          <p:cNvSpPr/>
          <p:nvPr/>
        </p:nvSpPr>
        <p:spPr>
          <a:xfrm>
            <a:off x="9637529" y="81175"/>
            <a:ext cx="2170471" cy="543600"/>
          </a:xfrm>
          <a:prstGeom prst="flowChartAlternateProcess">
            <a:avLst/>
          </a:prstGeom>
          <a:solidFill>
            <a:schemeClr val="bg2">
              <a:lumMod val="60000"/>
              <a:lumOff val="40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+mj-lt"/>
              </a:rPr>
              <a:t>Instantiierung</a:t>
            </a:r>
            <a:r>
              <a:rPr lang="de-DE" sz="1600" dirty="0">
                <a:solidFill>
                  <a:schemeClr val="tx1"/>
                </a:solidFill>
                <a:latin typeface="+mj-lt"/>
              </a:rPr>
              <a:t> des Frameworks</a:t>
            </a:r>
          </a:p>
        </p:txBody>
      </p:sp>
    </p:spTree>
    <p:extLst>
      <p:ext uri="{BB962C8B-B14F-4D97-AF65-F5344CB8AC3E}">
        <p14:creationId xmlns:p14="http://schemas.microsoft.com/office/powerpoint/2010/main" val="3984005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11AA8-EDDB-42C3-BC4E-EDC4A171F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Sensitivitätsanalyse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E11D8E7-2E99-462F-9918-E380B205E99A}"/>
              </a:ext>
            </a:extLst>
          </p:cNvPr>
          <p:cNvGrpSpPr/>
          <p:nvPr/>
        </p:nvGrpSpPr>
        <p:grpSpPr>
          <a:xfrm>
            <a:off x="5190771" y="1194593"/>
            <a:ext cx="6617229" cy="3724524"/>
            <a:chOff x="1958246" y="1208593"/>
            <a:chExt cx="8314116" cy="4454263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DDD929EF-FDC8-4ACF-9489-F4FB49D0785A}"/>
                </a:ext>
              </a:extLst>
            </p:cNvPr>
            <p:cNvGrpSpPr/>
            <p:nvPr/>
          </p:nvGrpSpPr>
          <p:grpSpPr>
            <a:xfrm>
              <a:off x="3550896" y="5110476"/>
              <a:ext cx="6148275" cy="552380"/>
              <a:chOff x="3383282" y="5110476"/>
              <a:chExt cx="6148275" cy="552380"/>
            </a:xfrm>
          </p:grpSpPr>
          <p:grpSp>
            <p:nvGrpSpPr>
              <p:cNvPr id="6" name="Gruppieren 5">
                <a:extLst>
                  <a:ext uri="{FF2B5EF4-FFF2-40B4-BE49-F238E27FC236}">
                    <a16:creationId xmlns:a16="http://schemas.microsoft.com/office/drawing/2014/main" id="{255B4D34-A79E-4C83-A26D-AB82DD8274F9}"/>
                  </a:ext>
                </a:extLst>
              </p:cNvPr>
              <p:cNvGrpSpPr/>
              <p:nvPr/>
            </p:nvGrpSpPr>
            <p:grpSpPr>
              <a:xfrm>
                <a:off x="3383282" y="5110476"/>
                <a:ext cx="2971801" cy="552380"/>
                <a:chOff x="3383282" y="5110476"/>
                <a:chExt cx="2971801" cy="552380"/>
              </a:xfrm>
            </p:grpSpPr>
            <p:sp>
              <p:nvSpPr>
                <p:cNvPr id="10" name="Geschweifte Klammer links 9">
                  <a:extLst>
                    <a:ext uri="{FF2B5EF4-FFF2-40B4-BE49-F238E27FC236}">
                      <a16:creationId xmlns:a16="http://schemas.microsoft.com/office/drawing/2014/main" id="{E4753FC3-46E3-4AEA-8807-C7625A683757}"/>
                    </a:ext>
                  </a:extLst>
                </p:cNvPr>
                <p:cNvSpPr/>
                <p:nvPr/>
              </p:nvSpPr>
              <p:spPr>
                <a:xfrm rot="16200000">
                  <a:off x="4762502" y="3731256"/>
                  <a:ext cx="213361" cy="2971801"/>
                </a:xfrm>
                <a:prstGeom prst="leftBrace">
                  <a:avLst>
                    <a:gd name="adj1" fmla="val 8333"/>
                    <a:gd name="adj2" fmla="val 50667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35439AF8-B7DD-4AD7-BFA8-77AC246EADE5}"/>
                    </a:ext>
                  </a:extLst>
                </p:cNvPr>
                <p:cNvSpPr txBox="1"/>
                <p:nvPr/>
              </p:nvSpPr>
              <p:spPr>
                <a:xfrm>
                  <a:off x="4373269" y="5447412"/>
                  <a:ext cx="101470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sz="1400" dirty="0"/>
                    <a:t>Kondensator</a:t>
                  </a:r>
                </a:p>
              </p:txBody>
            </p:sp>
          </p:grpSp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0C6BDD4E-0DCB-4E74-A3D3-CD21AF3FA63C}"/>
                  </a:ext>
                </a:extLst>
              </p:cNvPr>
              <p:cNvGrpSpPr/>
              <p:nvPr/>
            </p:nvGrpSpPr>
            <p:grpSpPr>
              <a:xfrm>
                <a:off x="6559757" y="5110476"/>
                <a:ext cx="2971800" cy="551238"/>
                <a:chOff x="3217117" y="5110477"/>
                <a:chExt cx="2971800" cy="551238"/>
              </a:xfrm>
            </p:grpSpPr>
            <p:sp>
              <p:nvSpPr>
                <p:cNvPr id="8" name="Geschweifte Klammer links 7">
                  <a:extLst>
                    <a:ext uri="{FF2B5EF4-FFF2-40B4-BE49-F238E27FC236}">
                      <a16:creationId xmlns:a16="http://schemas.microsoft.com/office/drawing/2014/main" id="{3A602928-7C4D-4BDF-A878-F02A6EFAE036}"/>
                    </a:ext>
                  </a:extLst>
                </p:cNvPr>
                <p:cNvSpPr/>
                <p:nvPr/>
              </p:nvSpPr>
              <p:spPr>
                <a:xfrm rot="16200000">
                  <a:off x="4596336" y="3731258"/>
                  <a:ext cx="213362" cy="2971800"/>
                </a:xfrm>
                <a:prstGeom prst="leftBrace">
                  <a:avLst>
                    <a:gd name="adj1" fmla="val 8333"/>
                    <a:gd name="adj2" fmla="val 50667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/>
                </a:p>
              </p:txBody>
            </p:sp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A7E87141-EF1A-4063-B99F-04A2894A8280}"/>
                    </a:ext>
                  </a:extLst>
                </p:cNvPr>
                <p:cNvSpPr txBox="1"/>
                <p:nvPr/>
              </p:nvSpPr>
              <p:spPr>
                <a:xfrm>
                  <a:off x="4320912" y="5446271"/>
                  <a:ext cx="92467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de-DE" sz="1400" dirty="0"/>
                    <a:t>Verdampfer</a:t>
                  </a:r>
                </a:p>
              </p:txBody>
            </p:sp>
          </p:grpSp>
        </p:grpSp>
        <p:graphicFrame>
          <p:nvGraphicFramePr>
            <p:cNvPr id="12" name="Diagramm 11">
              <a:extLst>
                <a:ext uri="{FF2B5EF4-FFF2-40B4-BE49-F238E27FC236}">
                  <a16:creationId xmlns:a16="http://schemas.microsoft.com/office/drawing/2014/main" id="{D583EE45-F33C-4E9A-8F4A-A79F0881FED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40128010"/>
                </p:ext>
              </p:extLst>
            </p:nvPr>
          </p:nvGraphicFramePr>
          <p:xfrm>
            <a:off x="1958246" y="1208593"/>
            <a:ext cx="8314116" cy="37896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BF9949BA-9457-448B-B405-046AC22A3239}"/>
              </a:ext>
            </a:extLst>
          </p:cNvPr>
          <p:cNvSpPr/>
          <p:nvPr/>
        </p:nvSpPr>
        <p:spPr>
          <a:xfrm rot="16200000">
            <a:off x="6015692" y="5277648"/>
            <a:ext cx="360755" cy="524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C887F92-15B0-4279-AFF7-78E4164771F5}"/>
              </a:ext>
            </a:extLst>
          </p:cNvPr>
          <p:cNvSpPr txBox="1"/>
          <p:nvPr/>
        </p:nvSpPr>
        <p:spPr>
          <a:xfrm>
            <a:off x="6634016" y="5416834"/>
            <a:ext cx="396698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b="1" dirty="0"/>
              <a:t>Anzahl Tuner-Parameter nach Analyse: 4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588B044A-B38D-49B5-896B-13DFBEEC6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86763"/>
              </p:ext>
            </p:extLst>
          </p:nvPr>
        </p:nvGraphicFramePr>
        <p:xfrm>
          <a:off x="384000" y="945516"/>
          <a:ext cx="4665859" cy="4966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6544">
                  <a:extLst>
                    <a:ext uri="{9D8B030D-6E8A-4147-A177-3AD203B41FA5}">
                      <a16:colId xmlns:a16="http://schemas.microsoft.com/office/drawing/2014/main" val="596840510"/>
                    </a:ext>
                  </a:extLst>
                </a:gridCol>
                <a:gridCol w="1589315">
                  <a:extLst>
                    <a:ext uri="{9D8B030D-6E8A-4147-A177-3AD203B41FA5}">
                      <a16:colId xmlns:a16="http://schemas.microsoft.com/office/drawing/2014/main" val="1841110394"/>
                    </a:ext>
                  </a:extLst>
                </a:gridCol>
              </a:tblGrid>
              <a:tr h="36672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Tuner-Parameter</a:t>
                      </a:r>
                      <a:endParaRPr lang="en-US" sz="12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r>
                        <a:rPr lang="en-US" sz="1600" noProof="0" dirty="0" err="1"/>
                        <a:t>Regelgröße</a:t>
                      </a:r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008757"/>
                  </a:ext>
                </a:extLst>
              </a:tr>
              <a:tr h="574545">
                <a:tc>
                  <a:txBody>
                    <a:bodyPr/>
                    <a:lstStyle/>
                    <a:p>
                      <a:r>
                        <a:rPr lang="en-US" sz="1200" b="1" noProof="0" dirty="0" err="1"/>
                        <a:t>Beschreibung</a:t>
                      </a:r>
                      <a:endParaRPr lang="en-US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noProof="0" dirty="0" err="1"/>
                        <a:t>Abkürzung</a:t>
                      </a:r>
                      <a:endParaRPr lang="en-US" sz="1200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26247"/>
                  </a:ext>
                </a:extLst>
              </a:tr>
              <a:tr h="358447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Eckfrequenz</a:t>
                      </a:r>
                      <a:r>
                        <a:rPr lang="en-US" sz="1200" noProof="0" dirty="0"/>
                        <a:t> </a:t>
                      </a:r>
                      <a:r>
                        <a:rPr lang="en-US" sz="1200" noProof="0" dirty="0" err="1"/>
                        <a:t>Trägheitsglied</a:t>
                      </a:r>
                      <a:endParaRPr lang="en-US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200" noProof="0" dirty="0"/>
                        <a:t>ω</a:t>
                      </a:r>
                      <a:endParaRPr lang="en-US" sz="12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61356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Druckverlust</a:t>
                      </a:r>
                      <a:r>
                        <a:rPr lang="en-US" sz="1200" noProof="0" dirty="0"/>
                        <a:t> </a:t>
                      </a:r>
                      <a:r>
                        <a:rPr lang="en-US" sz="1200" noProof="0" dirty="0" err="1"/>
                        <a:t>Kondensator</a:t>
                      </a:r>
                      <a:endParaRPr lang="en-US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200" noProof="0" dirty="0"/>
                        <a:t>Δ</a:t>
                      </a:r>
                      <a:r>
                        <a:rPr lang="en-US" sz="1200" noProof="0" dirty="0"/>
                        <a:t>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759111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Volumen</a:t>
                      </a:r>
                      <a:r>
                        <a:rPr lang="en-US" sz="1200" noProof="0" dirty="0"/>
                        <a:t> </a:t>
                      </a:r>
                      <a:r>
                        <a:rPr lang="en-US" sz="1200" noProof="0" dirty="0" err="1"/>
                        <a:t>Kondensator</a:t>
                      </a:r>
                      <a:endParaRPr lang="en-US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241974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Wärmeverlust</a:t>
                      </a:r>
                      <a:r>
                        <a:rPr lang="en-US" sz="1200" noProof="0" dirty="0"/>
                        <a:t> </a:t>
                      </a:r>
                      <a:r>
                        <a:rPr lang="en-US" sz="1200" noProof="0" dirty="0" err="1"/>
                        <a:t>Kondensator</a:t>
                      </a:r>
                      <a:r>
                        <a:rPr lang="en-US" sz="1200" noProof="0" dirty="0"/>
                        <a:t> (</a:t>
                      </a:r>
                      <a:r>
                        <a:rPr lang="en-US" sz="1200" noProof="0" dirty="0" err="1"/>
                        <a:t>außen</a:t>
                      </a:r>
                      <a:r>
                        <a:rPr lang="en-US" sz="1200" noProof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Ga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22757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Wärmeverlust</a:t>
                      </a:r>
                      <a:r>
                        <a:rPr lang="en-US" sz="1200" noProof="0" dirty="0"/>
                        <a:t> </a:t>
                      </a:r>
                      <a:r>
                        <a:rPr lang="en-US" sz="1200" noProof="0" dirty="0" err="1"/>
                        <a:t>Kondensator</a:t>
                      </a:r>
                      <a:r>
                        <a:rPr lang="en-US" sz="1200" noProof="0" dirty="0"/>
                        <a:t> (</a:t>
                      </a:r>
                      <a:r>
                        <a:rPr lang="en-US" sz="1200" noProof="0" dirty="0" err="1"/>
                        <a:t>innen</a:t>
                      </a:r>
                      <a:r>
                        <a:rPr lang="en-US" sz="1200" noProof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Gi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360433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Wärmekapazität</a:t>
                      </a:r>
                      <a:r>
                        <a:rPr lang="en-US" sz="1200" noProof="0" dirty="0"/>
                        <a:t> </a:t>
                      </a:r>
                      <a:r>
                        <a:rPr lang="en-US" sz="1200" noProof="0" dirty="0" err="1"/>
                        <a:t>Kondensator</a:t>
                      </a:r>
                      <a:endParaRPr lang="en-US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7301056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Druckverlust</a:t>
                      </a:r>
                      <a:r>
                        <a:rPr lang="en-US" sz="1200" noProof="0" dirty="0"/>
                        <a:t> </a:t>
                      </a:r>
                      <a:r>
                        <a:rPr lang="en-US" sz="1200" noProof="0" dirty="0" err="1"/>
                        <a:t>Verdampfer</a:t>
                      </a:r>
                      <a:endParaRPr lang="en-US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200" noProof="0" dirty="0"/>
                        <a:t>Δ</a:t>
                      </a:r>
                      <a:r>
                        <a:rPr lang="en-US" sz="1200" noProof="0" dirty="0"/>
                        <a:t>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571527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Volumen</a:t>
                      </a:r>
                      <a:r>
                        <a:rPr lang="en-US" sz="1200" noProof="0" dirty="0"/>
                        <a:t> </a:t>
                      </a:r>
                      <a:r>
                        <a:rPr lang="en-US" sz="1200" noProof="0" dirty="0" err="1"/>
                        <a:t>Verdampfer</a:t>
                      </a:r>
                      <a:endParaRPr lang="en-US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44888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Wärmeverlust</a:t>
                      </a:r>
                      <a:r>
                        <a:rPr lang="en-US" sz="1200" noProof="0" dirty="0"/>
                        <a:t> </a:t>
                      </a:r>
                      <a:r>
                        <a:rPr lang="en-US" sz="1200" noProof="0" dirty="0" err="1"/>
                        <a:t>Verdampfer</a:t>
                      </a:r>
                      <a:r>
                        <a:rPr lang="en-US" sz="1200" noProof="0" dirty="0"/>
                        <a:t> (</a:t>
                      </a:r>
                      <a:r>
                        <a:rPr lang="en-US" sz="1200" noProof="0" dirty="0" err="1"/>
                        <a:t>außen</a:t>
                      </a:r>
                      <a:r>
                        <a:rPr lang="en-US" sz="1200" noProof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Ga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299635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Wärmeverlust</a:t>
                      </a:r>
                      <a:r>
                        <a:rPr lang="en-US" sz="1200" noProof="0" dirty="0"/>
                        <a:t> </a:t>
                      </a:r>
                      <a:r>
                        <a:rPr lang="en-US" sz="1200" noProof="0" dirty="0" err="1"/>
                        <a:t>Verdampfer</a:t>
                      </a:r>
                      <a:r>
                        <a:rPr lang="en-US" sz="1200" noProof="0" dirty="0"/>
                        <a:t> (</a:t>
                      </a:r>
                      <a:r>
                        <a:rPr lang="en-US" sz="1200" noProof="0" dirty="0" err="1"/>
                        <a:t>innen</a:t>
                      </a:r>
                      <a:r>
                        <a:rPr lang="en-US" sz="1200" noProof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Gi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952112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Wärmekapazität</a:t>
                      </a:r>
                      <a:r>
                        <a:rPr lang="en-US" sz="1200" noProof="0" dirty="0"/>
                        <a:t> </a:t>
                      </a:r>
                      <a:r>
                        <a:rPr lang="en-US" sz="1200" noProof="0" dirty="0" err="1"/>
                        <a:t>Verdampfer</a:t>
                      </a:r>
                      <a:endParaRPr lang="en-US" sz="12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8608658"/>
                  </a:ext>
                </a:extLst>
              </a:tr>
            </a:tbl>
          </a:graphicData>
        </a:graphic>
      </p:graphicFrame>
      <p:sp>
        <p:nvSpPr>
          <p:cNvPr id="20" name="Geschweifte Klammer links 19">
            <a:extLst>
              <a:ext uri="{FF2B5EF4-FFF2-40B4-BE49-F238E27FC236}">
                <a16:creationId xmlns:a16="http://schemas.microsoft.com/office/drawing/2014/main" id="{9430C8B5-B405-41A3-AC5C-3919A398E80D}"/>
              </a:ext>
            </a:extLst>
          </p:cNvPr>
          <p:cNvSpPr/>
          <p:nvPr/>
        </p:nvSpPr>
        <p:spPr>
          <a:xfrm rot="16200000">
            <a:off x="6109725" y="4387567"/>
            <a:ext cx="116076" cy="255408"/>
          </a:xfrm>
          <a:prstGeom prst="leftBrace">
            <a:avLst>
              <a:gd name="adj1" fmla="val 8333"/>
              <a:gd name="adj2" fmla="val 46689"/>
            </a:avLst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CA7741-3DC7-4884-BB9C-2E29A3171999}"/>
              </a:ext>
            </a:extLst>
          </p:cNvPr>
          <p:cNvSpPr txBox="1"/>
          <p:nvPr/>
        </p:nvSpPr>
        <p:spPr>
          <a:xfrm>
            <a:off x="5663872" y="4718778"/>
            <a:ext cx="10643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Kondensator/</a:t>
            </a:r>
            <a:br>
              <a:rPr lang="de-DE" sz="1400" dirty="0"/>
            </a:br>
            <a:r>
              <a:rPr lang="de-DE" sz="1400" dirty="0"/>
              <a:t>Verdampfer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A5A8F3B-CA9A-474B-9823-3DD885EF82FA}"/>
              </a:ext>
            </a:extLst>
          </p:cNvPr>
          <p:cNvSpPr txBox="1"/>
          <p:nvPr/>
        </p:nvSpPr>
        <p:spPr>
          <a:xfrm>
            <a:off x="6832976" y="926789"/>
            <a:ext cx="3332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noProof="0" dirty="0" err="1"/>
              <a:t>Untersuchungstag</a:t>
            </a:r>
            <a:r>
              <a:rPr lang="en-US" sz="1800" noProof="0" dirty="0"/>
              <a:t>: 26.07.2020</a:t>
            </a:r>
          </a:p>
        </p:txBody>
      </p:sp>
      <p:sp>
        <p:nvSpPr>
          <p:cNvPr id="23" name="Flussdiagramm: Alternativer Prozess 22">
            <a:extLst>
              <a:ext uri="{FF2B5EF4-FFF2-40B4-BE49-F238E27FC236}">
                <a16:creationId xmlns:a16="http://schemas.microsoft.com/office/drawing/2014/main" id="{8F89C934-7A8A-458E-BFE7-D6A24FAFAD27}"/>
              </a:ext>
            </a:extLst>
          </p:cNvPr>
          <p:cNvSpPr/>
          <p:nvPr/>
        </p:nvSpPr>
        <p:spPr>
          <a:xfrm>
            <a:off x="9637529" y="81175"/>
            <a:ext cx="2170471" cy="5436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+mj-lt"/>
              </a:rPr>
              <a:t>Sensitivitätsanalyse</a:t>
            </a:r>
          </a:p>
        </p:txBody>
      </p:sp>
    </p:spTree>
    <p:extLst>
      <p:ext uri="{BB962C8B-B14F-4D97-AF65-F5344CB8AC3E}">
        <p14:creationId xmlns:p14="http://schemas.microsoft.com/office/powerpoint/2010/main" val="242178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0" grpId="0" animBg="1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2ECD2-4130-4B60-9F05-4C917957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Kontinuierliche Rekalibrierung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9BB5ECC-EC93-41A9-9F13-38FF29EE5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26" y="3042558"/>
            <a:ext cx="5341379" cy="315141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A0F0D3EC-00BB-48B6-BC24-55CF21A26846}"/>
              </a:ext>
            </a:extLst>
          </p:cNvPr>
          <p:cNvSpPr/>
          <p:nvPr/>
        </p:nvSpPr>
        <p:spPr>
          <a:xfrm>
            <a:off x="4161290" y="3190822"/>
            <a:ext cx="300937" cy="25024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D542384F-1024-40F6-83DF-7190BC6ABAB1}"/>
              </a:ext>
            </a:extLst>
          </p:cNvPr>
          <p:cNvSpPr/>
          <p:nvPr/>
        </p:nvSpPr>
        <p:spPr>
          <a:xfrm rot="16200000">
            <a:off x="5897616" y="4179729"/>
            <a:ext cx="360755" cy="524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AE02DCA-710E-45FF-81B5-A1B767DA4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620" y="3042558"/>
            <a:ext cx="5341380" cy="3151414"/>
          </a:xfrm>
          <a:prstGeom prst="rect">
            <a:avLst/>
          </a:prstGeom>
        </p:spPr>
      </p:pic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994CF224-EA54-405F-A341-8998C457A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084348"/>
              </p:ext>
            </p:extLst>
          </p:nvPr>
        </p:nvGraphicFramePr>
        <p:xfrm>
          <a:off x="2292110" y="911353"/>
          <a:ext cx="760778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823">
                  <a:extLst>
                    <a:ext uri="{9D8B030D-6E8A-4147-A177-3AD203B41FA5}">
                      <a16:colId xmlns:a16="http://schemas.microsoft.com/office/drawing/2014/main" val="596840510"/>
                    </a:ext>
                  </a:extLst>
                </a:gridCol>
                <a:gridCol w="2062319">
                  <a:extLst>
                    <a:ext uri="{9D8B030D-6E8A-4147-A177-3AD203B41FA5}">
                      <a16:colId xmlns:a16="http://schemas.microsoft.com/office/drawing/2014/main" val="261280651"/>
                    </a:ext>
                  </a:extLst>
                </a:gridCol>
                <a:gridCol w="2062319">
                  <a:extLst>
                    <a:ext uri="{9D8B030D-6E8A-4147-A177-3AD203B41FA5}">
                      <a16:colId xmlns:a16="http://schemas.microsoft.com/office/drawing/2014/main" val="372576828"/>
                    </a:ext>
                  </a:extLst>
                </a:gridCol>
                <a:gridCol w="2062319">
                  <a:extLst>
                    <a:ext uri="{9D8B030D-6E8A-4147-A177-3AD203B41FA5}">
                      <a16:colId xmlns:a16="http://schemas.microsoft.com/office/drawing/2014/main" val="4011007975"/>
                    </a:ext>
                  </a:extLst>
                </a:gridCol>
              </a:tblGrid>
              <a:tr h="25241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26.07.2020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3008757"/>
                  </a:ext>
                </a:extLst>
              </a:tr>
              <a:tr h="252413">
                <a:tc gridSpan="2">
                  <a:txBody>
                    <a:bodyPr/>
                    <a:lstStyle/>
                    <a:p>
                      <a:r>
                        <a:rPr lang="en-US" sz="1200" b="1" noProof="0" dirty="0"/>
                        <a:t>Setup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noProof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b="1" noProof="0" dirty="0" err="1"/>
                        <a:t>Ergebnisse</a:t>
                      </a:r>
                      <a:endParaRPr lang="en-US" sz="1200" b="1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6856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Zielgröße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Vorlauftemperatur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noProof="0" dirty="0"/>
                        <a:t>ω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0,005968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31330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r>
                        <a:rPr lang="en-US" sz="1200" noProof="0" dirty="0" err="1"/>
                        <a:t>Metrik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V (</a:t>
                      </a:r>
                      <a:r>
                        <a:rPr lang="en-US" sz="1200" noProof="0" dirty="0" err="1"/>
                        <a:t>Kondensator</a:t>
                      </a:r>
                      <a:r>
                        <a:rPr lang="en-US" sz="1200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0,0004329 m</a:t>
                      </a:r>
                      <a:r>
                        <a:rPr lang="en-US" sz="1200" baseline="30000" noProof="0" dirty="0"/>
                        <a:t>3</a:t>
                      </a:r>
                      <a:endParaRPr lang="en-US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41871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Ga (</a:t>
                      </a:r>
                      <a:r>
                        <a:rPr lang="en-US" sz="1200" noProof="0" dirty="0" err="1"/>
                        <a:t>Kondensator</a:t>
                      </a:r>
                      <a:r>
                        <a:rPr lang="en-US" sz="1200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16,22 K/W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5706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Gi (</a:t>
                      </a:r>
                      <a:r>
                        <a:rPr lang="en-US" sz="1200" noProof="0" dirty="0" err="1"/>
                        <a:t>Kondensator</a:t>
                      </a:r>
                      <a:r>
                        <a:rPr lang="en-US" sz="1200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0 K/W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10333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noProof="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noProof="0" dirty="0"/>
                        <a:t>0,60147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21501"/>
                  </a:ext>
                </a:extLst>
              </a:tr>
            </a:tbl>
          </a:graphicData>
        </a:graphic>
      </p:graphicFrame>
      <p:sp>
        <p:nvSpPr>
          <p:cNvPr id="14" name="Rechteck 13">
            <a:extLst>
              <a:ext uri="{FF2B5EF4-FFF2-40B4-BE49-F238E27FC236}">
                <a16:creationId xmlns:a16="http://schemas.microsoft.com/office/drawing/2014/main" id="{1CF49970-3D1A-4450-BC5F-039FED297E2C}"/>
              </a:ext>
            </a:extLst>
          </p:cNvPr>
          <p:cNvSpPr/>
          <p:nvPr/>
        </p:nvSpPr>
        <p:spPr>
          <a:xfrm>
            <a:off x="198026" y="754149"/>
            <a:ext cx="11887979" cy="534970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F2F7D2B-5F0E-4A77-9655-FE3135BBD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6209" y="1524000"/>
            <a:ext cx="4303568" cy="3810000"/>
          </a:xfrm>
          <a:prstGeom prst="rect">
            <a:avLst/>
          </a:prstGeom>
        </p:spPr>
      </p:pic>
      <p:sp>
        <p:nvSpPr>
          <p:cNvPr id="16" name="Flussdiagramm: Alternativer Prozess 15">
            <a:extLst>
              <a:ext uri="{FF2B5EF4-FFF2-40B4-BE49-F238E27FC236}">
                <a16:creationId xmlns:a16="http://schemas.microsoft.com/office/drawing/2014/main" id="{10DD4DDD-DDAB-4751-B2E7-59A649341F41}"/>
              </a:ext>
            </a:extLst>
          </p:cNvPr>
          <p:cNvSpPr/>
          <p:nvPr/>
        </p:nvSpPr>
        <p:spPr>
          <a:xfrm>
            <a:off x="9637529" y="81175"/>
            <a:ext cx="2170471" cy="5436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+mj-lt"/>
              </a:rPr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33307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D26E3D-C35C-44BD-BD5F-DE53E0AF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 der </a:t>
            </a:r>
            <a:r>
              <a:rPr lang="de-DE" dirty="0" err="1"/>
              <a:t>penaltyfunction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837135-A0DC-4976-B33C-9CBB96F04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064" y="913963"/>
            <a:ext cx="4732428" cy="52287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F5BEB07D-F8AF-42AE-9961-28C925BE14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7542" y="1483439"/>
                <a:ext cx="4879978" cy="88832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/>
              <a:lstStyle>
                <a:lvl1pPr marL="216000" indent="-216000" algn="l" defTabSz="216000" rtl="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  <a:tabLst>
                    <a:tab pos="216000" algn="l"/>
                  </a:tabLst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32000" indent="-215900" algn="l" rtl="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Symbol" panose="05050102010706020507" pitchFamily="18" charset="2"/>
                  <a:buChar char="-"/>
                  <a:tabLst>
                    <a:tab pos="4320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648000" indent="-215900" algn="l" defTabSz="216000" rtl="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§"/>
                  <a:tabLst>
                    <a:tab pos="6480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864000" indent="-216000" algn="l" defTabSz="216000" rtl="0" eaLnBrk="1" fontAlgn="base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SzPct val="100000"/>
                  <a:buFont typeface="Arial" panose="020B0604020202020204" pitchFamily="34" charset="0"/>
                  <a:buChar char="-"/>
                  <a:tabLst>
                    <a:tab pos="86400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864000" indent="-216000" algn="l" rtl="0" eaLnBrk="1" fontAlgn="base" hangingPunct="1">
                  <a:lnSpc>
                    <a:spcPct val="9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-"/>
                  <a:tabLst>
                    <a:tab pos="895350" algn="l"/>
                  </a:tabLst>
                  <a:defRPr sz="16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𝐶𝑉</m:t>
                      </m:r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𝑅𝑀𝑆𝐸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𝐶𝑉</m:t>
                          </m:r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𝑅𝑀𝑆𝐸</m:t>
                              </m:r>
                            </m:e>
                          </m:d>
                        </m:e>
                        <m:sub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de-DE" i="1" dirty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i="1" dirty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DE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F5BEB07D-F8AF-42AE-9961-28C925BE1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42" y="1483439"/>
                <a:ext cx="4879978" cy="888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platzhalter 15">
            <a:extLst>
              <a:ext uri="{FF2B5EF4-FFF2-40B4-BE49-F238E27FC236}">
                <a16:creationId xmlns:a16="http://schemas.microsoft.com/office/drawing/2014/main" id="{72DD014E-7EB4-4E7C-9780-BD9C91B29683}"/>
              </a:ext>
            </a:extLst>
          </p:cNvPr>
          <p:cNvSpPr txBox="1">
            <a:spLocks/>
          </p:cNvSpPr>
          <p:nvPr/>
        </p:nvSpPr>
        <p:spPr>
          <a:xfrm>
            <a:off x="717542" y="2724514"/>
            <a:ext cx="4990531" cy="2164986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de-DE" sz="1600" dirty="0"/>
          </a:p>
          <a:p>
            <a:pPr marL="0" indent="0">
              <a:lnSpc>
                <a:spcPct val="150000"/>
              </a:lnSpc>
              <a:buNone/>
            </a:pPr>
            <a:r>
              <a:rPr lang="de-DE" sz="1600" b="1" dirty="0"/>
              <a:t>	 		Streuung der Ergebnisse wird eingeschränkt</a:t>
            </a:r>
          </a:p>
          <a:p>
            <a:pPr marL="0" indent="0">
              <a:lnSpc>
                <a:spcPct val="150000"/>
              </a:lnSpc>
              <a:buNone/>
            </a:pPr>
            <a:endParaRPr lang="de-DE" sz="1600" b="1" dirty="0"/>
          </a:p>
          <a:p>
            <a:pPr>
              <a:lnSpc>
                <a:spcPct val="150000"/>
              </a:lnSpc>
            </a:pPr>
            <a:r>
              <a:rPr lang="de-DE" sz="1600" dirty="0"/>
              <a:t>28.07.2020:</a:t>
            </a:r>
          </a:p>
          <a:p>
            <a:pPr lvl="1">
              <a:lnSpc>
                <a:spcPct val="150000"/>
              </a:lnSpc>
            </a:pPr>
            <a:r>
              <a:rPr lang="de-DE" sz="1400" dirty="0"/>
              <a:t>w = 0,0	</a:t>
            </a:r>
            <a:r>
              <a:rPr lang="de-DE" sz="1400" dirty="0">
                <a:sym typeface="Wingdings" panose="05000000000000000000" pitchFamily="2" charset="2"/>
              </a:rPr>
              <a:t> </a:t>
            </a:r>
            <a:r>
              <a:rPr lang="de-DE" sz="1400" dirty="0"/>
              <a:t>CV(RMSE) = 0,00247</a:t>
            </a:r>
          </a:p>
          <a:p>
            <a:pPr lvl="1">
              <a:lnSpc>
                <a:spcPct val="150000"/>
              </a:lnSpc>
            </a:pPr>
            <a:r>
              <a:rPr lang="de-DE" sz="1400" dirty="0"/>
              <a:t>w = 0,4	</a:t>
            </a:r>
            <a:r>
              <a:rPr lang="de-DE" sz="1400" dirty="0">
                <a:sym typeface="Wingdings" panose="05000000000000000000" pitchFamily="2" charset="2"/>
              </a:rPr>
              <a:t> </a:t>
            </a:r>
            <a:r>
              <a:rPr lang="de-DE" sz="1400" dirty="0"/>
              <a:t>CV(RMSE) = 0,00232</a:t>
            </a:r>
          </a:p>
          <a:p>
            <a:pPr lvl="1">
              <a:lnSpc>
                <a:spcPct val="150000"/>
              </a:lnSpc>
            </a:pPr>
            <a:endParaRPr lang="de-DE" sz="1400" dirty="0"/>
          </a:p>
          <a:p>
            <a:pPr lvl="1"/>
            <a:endParaRPr lang="de-DE" sz="1400" baseline="30000" dirty="0"/>
          </a:p>
          <a:p>
            <a:endParaRPr lang="de-DE" sz="1600" dirty="0"/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189F45D6-0F79-4879-AD14-70DA57984E18}"/>
              </a:ext>
            </a:extLst>
          </p:cNvPr>
          <p:cNvSpPr/>
          <p:nvPr/>
        </p:nvSpPr>
        <p:spPr>
          <a:xfrm rot="16200000">
            <a:off x="799460" y="3085684"/>
            <a:ext cx="360755" cy="524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lussdiagramm: Alternativer Prozess 10">
            <a:extLst>
              <a:ext uri="{FF2B5EF4-FFF2-40B4-BE49-F238E27FC236}">
                <a16:creationId xmlns:a16="http://schemas.microsoft.com/office/drawing/2014/main" id="{F0EA4CD3-B6D1-41F5-8746-142C7752D393}"/>
              </a:ext>
            </a:extLst>
          </p:cNvPr>
          <p:cNvSpPr/>
          <p:nvPr/>
        </p:nvSpPr>
        <p:spPr>
          <a:xfrm>
            <a:off x="9637529" y="81175"/>
            <a:ext cx="2170471" cy="5436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+mj-lt"/>
              </a:rPr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112070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D99F4-6FE9-4F84-988A-D144EAAE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Kalibrierungsklassen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6608B1E-3777-46C4-A493-35F7308D0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856" y="1788252"/>
            <a:ext cx="5763579" cy="3550473"/>
          </a:xfrm>
          <a:prstGeom prst="rect">
            <a:avLst/>
          </a:prstGeom>
        </p:spPr>
      </p:pic>
      <p:sp>
        <p:nvSpPr>
          <p:cNvPr id="6" name="Textplatzhalter 15">
            <a:extLst>
              <a:ext uri="{FF2B5EF4-FFF2-40B4-BE49-F238E27FC236}">
                <a16:creationId xmlns:a16="http://schemas.microsoft.com/office/drawing/2014/main" id="{38D08E32-4D09-407B-AB85-6FDF590062CF}"/>
              </a:ext>
            </a:extLst>
          </p:cNvPr>
          <p:cNvSpPr txBox="1">
            <a:spLocks/>
          </p:cNvSpPr>
          <p:nvPr/>
        </p:nvSpPr>
        <p:spPr>
          <a:xfrm>
            <a:off x="384000" y="2058097"/>
            <a:ext cx="4609369" cy="3010784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Manuelles festlegen von Kalibrierungsklassen</a:t>
            </a:r>
          </a:p>
          <a:p>
            <a:pPr lvl="1"/>
            <a:r>
              <a:rPr lang="de-DE" sz="1400" dirty="0"/>
              <a:t>Kalibriertag: 26.07.2020</a:t>
            </a:r>
          </a:p>
          <a:p>
            <a:pPr marL="216100" lvl="1" indent="0">
              <a:buNone/>
            </a:pPr>
            <a:endParaRPr lang="de-DE" sz="1400" dirty="0"/>
          </a:p>
          <a:p>
            <a:r>
              <a:rPr lang="de-DE" sz="1600" dirty="0"/>
              <a:t>Einteilung der Phasen in:</a:t>
            </a:r>
          </a:p>
          <a:p>
            <a:pPr lvl="1"/>
            <a:r>
              <a:rPr lang="de-DE" sz="1400" dirty="0"/>
              <a:t>Kompressor eingeschaltet</a:t>
            </a:r>
          </a:p>
          <a:p>
            <a:pPr lvl="1"/>
            <a:r>
              <a:rPr lang="de-DE" sz="1400" dirty="0"/>
              <a:t>Kompressor ausgeschaltet</a:t>
            </a:r>
          </a:p>
        </p:txBody>
      </p:sp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9731E00B-BF35-4B10-93E6-50AFD777C7FC}"/>
              </a:ext>
            </a:extLst>
          </p:cNvPr>
          <p:cNvSpPr/>
          <p:nvPr/>
        </p:nvSpPr>
        <p:spPr>
          <a:xfrm rot="10800000">
            <a:off x="3023047" y="3309950"/>
            <a:ext cx="84191" cy="439654"/>
          </a:xfrm>
          <a:prstGeom prst="leftBrace">
            <a:avLst>
              <a:gd name="adj1" fmla="val 8333"/>
              <a:gd name="adj2" fmla="val 50667"/>
            </a:avLst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33FD3BB-D991-4902-99B8-D8F86AB8F28B}"/>
              </a:ext>
            </a:extLst>
          </p:cNvPr>
          <p:cNvSpPr txBox="1"/>
          <p:nvPr/>
        </p:nvSpPr>
        <p:spPr>
          <a:xfrm>
            <a:off x="3293313" y="3429000"/>
            <a:ext cx="201016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18 Kalibrierungsintervalle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03344A3-35E6-436A-8861-06DF6A018BF0}"/>
              </a:ext>
            </a:extLst>
          </p:cNvPr>
          <p:cNvGrpSpPr/>
          <p:nvPr/>
        </p:nvGrpSpPr>
        <p:grpSpPr>
          <a:xfrm>
            <a:off x="383999" y="4123269"/>
            <a:ext cx="4609369" cy="338554"/>
            <a:chOff x="547420" y="4254711"/>
            <a:chExt cx="4664756" cy="338554"/>
          </a:xfrm>
        </p:grpSpPr>
        <p:sp>
          <p:nvSpPr>
            <p:cNvPr id="9" name="Pfeil: nach unten 8">
              <a:extLst>
                <a:ext uri="{FF2B5EF4-FFF2-40B4-BE49-F238E27FC236}">
                  <a16:creationId xmlns:a16="http://schemas.microsoft.com/office/drawing/2014/main" id="{09CD50DE-119D-4D00-A816-EB3F026C0F1F}"/>
                </a:ext>
              </a:extLst>
            </p:cNvPr>
            <p:cNvSpPr/>
            <p:nvPr/>
          </p:nvSpPr>
          <p:spPr>
            <a:xfrm rot="16200000">
              <a:off x="716937" y="4255739"/>
              <a:ext cx="209652" cy="33649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FF6848E-07D9-4981-B534-EFD7BB0C73DC}"/>
                </a:ext>
              </a:extLst>
            </p:cNvPr>
            <p:cNvSpPr txBox="1"/>
            <p:nvPr/>
          </p:nvSpPr>
          <p:spPr>
            <a:xfrm>
              <a:off x="547420" y="4254711"/>
              <a:ext cx="46647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de-DE" sz="1600" b="1" dirty="0">
                  <a:latin typeface="+mj-lt"/>
                  <a:cs typeface="Arial" panose="020B0604020202020204" pitchFamily="34" charset="0"/>
                </a:rPr>
                <a:t>Reduzierung auf 2 Kalibrierungsklassen</a:t>
              </a:r>
            </a:p>
          </p:txBody>
        </p:sp>
      </p:grpSp>
      <p:sp>
        <p:nvSpPr>
          <p:cNvPr id="12" name="Flussdiagramm: Alternativer Prozess 11">
            <a:extLst>
              <a:ext uri="{FF2B5EF4-FFF2-40B4-BE49-F238E27FC236}">
                <a16:creationId xmlns:a16="http://schemas.microsoft.com/office/drawing/2014/main" id="{9DD2A2B3-6382-4AAB-B990-DA2CE9E5DDD2}"/>
              </a:ext>
            </a:extLst>
          </p:cNvPr>
          <p:cNvSpPr/>
          <p:nvPr/>
        </p:nvSpPr>
        <p:spPr>
          <a:xfrm>
            <a:off x="9637529" y="81175"/>
            <a:ext cx="2170471" cy="5436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+mj-lt"/>
              </a:rPr>
              <a:t>Aufbereitung</a:t>
            </a:r>
          </a:p>
        </p:txBody>
      </p:sp>
    </p:spTree>
    <p:extLst>
      <p:ext uri="{BB962C8B-B14F-4D97-AF65-F5344CB8AC3E}">
        <p14:creationId xmlns:p14="http://schemas.microsoft.com/office/powerpoint/2010/main" val="190143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feld 21">
            <a:extLst>
              <a:ext uri="{FF2B5EF4-FFF2-40B4-BE49-F238E27FC236}">
                <a16:creationId xmlns:a16="http://schemas.microsoft.com/office/drawing/2014/main" id="{DD16642E-5F73-4CBB-9BC6-E80D7AA75928}"/>
              </a:ext>
            </a:extLst>
          </p:cNvPr>
          <p:cNvSpPr txBox="1"/>
          <p:nvPr/>
        </p:nvSpPr>
        <p:spPr>
          <a:xfrm>
            <a:off x="5815972" y="3591200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An</a:t>
            </a:r>
          </a:p>
        </p:txBody>
      </p: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6A791D9B-D9E6-49DE-8E47-F2984C865495}"/>
              </a:ext>
            </a:extLst>
          </p:cNvPr>
          <p:cNvSpPr/>
          <p:nvPr/>
        </p:nvSpPr>
        <p:spPr>
          <a:xfrm>
            <a:off x="5640545" y="3636469"/>
            <a:ext cx="99060" cy="87866"/>
          </a:xfrm>
          <a:prstGeom prst="flowChartConnec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F33301C-D991-4C3A-B3D4-A5BEF971BD8C}"/>
              </a:ext>
            </a:extLst>
          </p:cNvPr>
          <p:cNvSpPr txBox="1"/>
          <p:nvPr/>
        </p:nvSpPr>
        <p:spPr>
          <a:xfrm>
            <a:off x="5789697" y="4982167"/>
            <a:ext cx="2644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Aus</a:t>
            </a:r>
          </a:p>
        </p:txBody>
      </p: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B3083FA8-5921-486D-88F9-E8C5E5986467}"/>
              </a:ext>
            </a:extLst>
          </p:cNvPr>
          <p:cNvSpPr/>
          <p:nvPr/>
        </p:nvSpPr>
        <p:spPr>
          <a:xfrm>
            <a:off x="5642290" y="5034166"/>
            <a:ext cx="99060" cy="8786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200FC6-3F17-4CE6-8D48-B0479EA1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Kalibrierungsklassen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B5978B5-8475-4BA4-83D8-0B96479FD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888" y="1183818"/>
            <a:ext cx="5528195" cy="169763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A74F8C9-C291-44B8-B79D-88501F98D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511" y="3103700"/>
            <a:ext cx="5569683" cy="3032940"/>
          </a:xfrm>
          <a:prstGeom prst="rect">
            <a:avLst/>
          </a:prstGeom>
        </p:spPr>
      </p:pic>
      <p:sp>
        <p:nvSpPr>
          <p:cNvPr id="10" name="Textplatzhalter 15">
            <a:extLst>
              <a:ext uri="{FF2B5EF4-FFF2-40B4-BE49-F238E27FC236}">
                <a16:creationId xmlns:a16="http://schemas.microsoft.com/office/drawing/2014/main" id="{9CA60793-C7C9-45A3-BBE2-64A2A31469FC}"/>
              </a:ext>
            </a:extLst>
          </p:cNvPr>
          <p:cNvSpPr txBox="1">
            <a:spLocks/>
          </p:cNvSpPr>
          <p:nvPr/>
        </p:nvSpPr>
        <p:spPr>
          <a:xfrm>
            <a:off x="898622" y="938443"/>
            <a:ext cx="4641267" cy="623746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/>
              <a:t>Einzelne Kalibrierungsklasse</a:t>
            </a:r>
          </a:p>
          <a:p>
            <a:pPr marL="0" indent="0">
              <a:buNone/>
            </a:pPr>
            <a:r>
              <a:rPr lang="de-DE" sz="1400" dirty="0">
                <a:sym typeface="Wingdings" panose="05000000000000000000" pitchFamily="2" charset="2"/>
              </a:rPr>
              <a:t>	 </a:t>
            </a:r>
            <a:r>
              <a:rPr lang="de-DE" sz="1400" dirty="0"/>
              <a:t>RMSE = 0,7333 K</a:t>
            </a:r>
          </a:p>
          <a:p>
            <a:endParaRPr lang="de-DE" sz="1400" dirty="0"/>
          </a:p>
        </p:txBody>
      </p: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85F18EE9-EF31-465A-AFDF-488E07BB4E46}"/>
              </a:ext>
            </a:extLst>
          </p:cNvPr>
          <p:cNvSpPr txBox="1">
            <a:spLocks/>
          </p:cNvSpPr>
          <p:nvPr/>
        </p:nvSpPr>
        <p:spPr>
          <a:xfrm>
            <a:off x="896865" y="3168877"/>
            <a:ext cx="4641267" cy="960300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/>
              <a:t>Zwei Kalibrierungsklassen</a:t>
            </a:r>
          </a:p>
          <a:p>
            <a:pPr lvl="1"/>
            <a:r>
              <a:rPr lang="de-DE" sz="1200" b="1" dirty="0"/>
              <a:t>Kompressor eingeschaltet	</a:t>
            </a:r>
            <a:r>
              <a:rPr lang="de-DE" sz="1200" b="1" dirty="0">
                <a:sym typeface="Wingdings" panose="05000000000000000000" pitchFamily="2" charset="2"/>
              </a:rPr>
              <a:t> RMSE = 1,101 K</a:t>
            </a:r>
          </a:p>
          <a:p>
            <a:pPr lvl="1"/>
            <a:r>
              <a:rPr lang="de-DE" sz="1200" b="1" dirty="0">
                <a:sym typeface="Wingdings" panose="05000000000000000000" pitchFamily="2" charset="2"/>
              </a:rPr>
              <a:t>Kompressor ausgeschaltet	 RMSE = 0,228 K</a:t>
            </a:r>
            <a:endParaRPr lang="de-DE" sz="1200" b="1" dirty="0"/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0DC99420-CDB6-4B5A-ABDB-E3A8D03F9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486813"/>
              </p:ext>
            </p:extLst>
          </p:nvPr>
        </p:nvGraphicFramePr>
        <p:xfrm>
          <a:off x="898621" y="1552400"/>
          <a:ext cx="412463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319">
                  <a:extLst>
                    <a:ext uri="{9D8B030D-6E8A-4147-A177-3AD203B41FA5}">
                      <a16:colId xmlns:a16="http://schemas.microsoft.com/office/drawing/2014/main" val="372576828"/>
                    </a:ext>
                  </a:extLst>
                </a:gridCol>
                <a:gridCol w="2062319">
                  <a:extLst>
                    <a:ext uri="{9D8B030D-6E8A-4147-A177-3AD203B41FA5}">
                      <a16:colId xmlns:a16="http://schemas.microsoft.com/office/drawing/2014/main" val="4011007975"/>
                    </a:ext>
                  </a:extLst>
                </a:gridCol>
              </a:tblGrid>
              <a:tr h="25241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1" noProof="0" dirty="0" err="1"/>
                        <a:t>Ergebnisse</a:t>
                      </a:r>
                      <a:endParaRPr lang="en-US" sz="1200" b="1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6856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noProof="0" dirty="0"/>
                        <a:t>ω</a:t>
                      </a:r>
                      <a:endParaRPr lang="en-US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0,0056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313302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V (</a:t>
                      </a:r>
                      <a:r>
                        <a:rPr lang="en-US" sz="1200" noProof="0" dirty="0" err="1"/>
                        <a:t>Kondensator</a:t>
                      </a:r>
                      <a:r>
                        <a:rPr lang="en-US" sz="1200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0,0005 m</a:t>
                      </a:r>
                      <a:r>
                        <a:rPr lang="en-US" sz="1200" baseline="30000" noProof="0" dirty="0"/>
                        <a:t>3</a:t>
                      </a:r>
                      <a:endParaRPr lang="en-US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418715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Ga (</a:t>
                      </a:r>
                      <a:r>
                        <a:rPr lang="en-US" sz="1200" noProof="0" dirty="0" err="1"/>
                        <a:t>Kondensator</a:t>
                      </a:r>
                      <a:r>
                        <a:rPr lang="en-US" sz="1200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5,72 K/W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57061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Gi (</a:t>
                      </a:r>
                      <a:r>
                        <a:rPr lang="en-US" sz="1200" noProof="0" dirty="0" err="1"/>
                        <a:t>Kondensator</a:t>
                      </a:r>
                      <a:r>
                        <a:rPr lang="en-US" sz="1200" noProof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0 K/W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1033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elle 12">
                <a:extLst>
                  <a:ext uri="{FF2B5EF4-FFF2-40B4-BE49-F238E27FC236}">
                    <a16:creationId xmlns:a16="http://schemas.microsoft.com/office/drawing/2014/main" id="{8D852C6B-4B00-4700-9BB2-FCBBE43E03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0370667"/>
                  </p:ext>
                </p:extLst>
              </p:nvPr>
            </p:nvGraphicFramePr>
            <p:xfrm>
              <a:off x="896865" y="4162354"/>
              <a:ext cx="4124638" cy="13723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2319">
                      <a:extLst>
                        <a:ext uri="{9D8B030D-6E8A-4147-A177-3AD203B41FA5}">
                          <a16:colId xmlns:a16="http://schemas.microsoft.com/office/drawing/2014/main" val="372576828"/>
                        </a:ext>
                      </a:extLst>
                    </a:gridCol>
                    <a:gridCol w="2062319">
                      <a:extLst>
                        <a:ext uri="{9D8B030D-6E8A-4147-A177-3AD203B41FA5}">
                          <a16:colId xmlns:a16="http://schemas.microsoft.com/office/drawing/2014/main" val="4011007975"/>
                        </a:ext>
                      </a:extLst>
                    </a:gridCol>
                  </a:tblGrid>
                  <a:tr h="252413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noProof="0" dirty="0" err="1"/>
                            <a:t>Ergebnisse</a:t>
                          </a:r>
                          <a:endParaRPr lang="en-US" sz="1200" b="1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3868566"/>
                      </a:ext>
                    </a:extLst>
                  </a:tr>
                  <a:tr h="2524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de-DE" sz="120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1200" noProof="0" dirty="0" smtClean="0"/>
                                      <m:t>ω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200" noProof="0" dirty="0" smtClean="0"/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200" noProof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noProof="0" dirty="0"/>
                            <a:t>0,0064 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313302"/>
                      </a:ext>
                    </a:extLst>
                  </a:tr>
                  <a:tr h="252413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200" i="1" noProof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0" i="1" noProof="0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de-DE" sz="1200" b="0" i="1" noProof="0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200" noProof="0" dirty="0"/>
                            <a:t> (</a:t>
                          </a:r>
                          <a:r>
                            <a:rPr lang="en-US" sz="1200" noProof="0" dirty="0" err="1"/>
                            <a:t>Kondensator</a:t>
                          </a:r>
                          <a:r>
                            <a:rPr lang="en-US" sz="1200" noProof="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noProof="0" dirty="0"/>
                            <a:t>0,0011 m</a:t>
                          </a:r>
                          <a:r>
                            <a:rPr lang="en-US" sz="1200" baseline="30000" noProof="0" dirty="0"/>
                            <a:t>3</a:t>
                          </a:r>
                          <a:endParaRPr lang="en-US" sz="12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418715"/>
                      </a:ext>
                    </a:extLst>
                  </a:tr>
                  <a:tr h="252413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200" i="1" noProof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0" i="1" noProof="0" dirty="0" smtClean="0">
                                      <a:latin typeface="Cambria Math" panose="02040503050406030204" pitchFamily="18" charset="0"/>
                                    </a:rPr>
                                    <m:t>𝐺𝑎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200" noProof="0" dirty="0">
                              <a:latin typeface="+mj-lt"/>
                            </a:rPr>
                            <a:t> </a:t>
                          </a:r>
                          <a:r>
                            <a:rPr lang="en-US" sz="1200" noProof="0" dirty="0"/>
                            <a:t>(</a:t>
                          </a:r>
                          <a:r>
                            <a:rPr lang="en-US" sz="1200" noProof="0" dirty="0" err="1"/>
                            <a:t>Kondensator</a:t>
                          </a:r>
                          <a:r>
                            <a:rPr lang="en-US" sz="1200" noProof="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noProof="0" dirty="0"/>
                            <a:t>59,38 K/W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7570610"/>
                      </a:ext>
                    </a:extLst>
                  </a:tr>
                  <a:tr h="252413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200" i="1" noProof="0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1200" b="0" i="1" noProof="0" dirty="0" smtClean="0">
                                      <a:latin typeface="Cambria Math" panose="02040503050406030204" pitchFamily="18" charset="0"/>
                                    </a:rPr>
                                    <m:t>𝐺𝑖</m:t>
                                  </m:r>
                                  <m:r>
                                    <a:rPr lang="de-DE" sz="1200" b="0" i="1" noProof="0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200" noProof="0" dirty="0"/>
                            <a:t> (</a:t>
                          </a:r>
                          <a:r>
                            <a:rPr lang="en-US" sz="1200" noProof="0" dirty="0" err="1"/>
                            <a:t>Kondensator</a:t>
                          </a:r>
                          <a:r>
                            <a:rPr lang="en-US" sz="1200" noProof="0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noProof="0" dirty="0"/>
                            <a:t>3,07 K/W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1033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elle 12">
                <a:extLst>
                  <a:ext uri="{FF2B5EF4-FFF2-40B4-BE49-F238E27FC236}">
                    <a16:creationId xmlns:a16="http://schemas.microsoft.com/office/drawing/2014/main" id="{8D852C6B-4B00-4700-9BB2-FCBBE43E03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0370667"/>
                  </p:ext>
                </p:extLst>
              </p:nvPr>
            </p:nvGraphicFramePr>
            <p:xfrm>
              <a:off x="896865" y="4162354"/>
              <a:ext cx="4124638" cy="13723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2319">
                      <a:extLst>
                        <a:ext uri="{9D8B030D-6E8A-4147-A177-3AD203B41FA5}">
                          <a16:colId xmlns:a16="http://schemas.microsoft.com/office/drawing/2014/main" val="372576828"/>
                        </a:ext>
                      </a:extLst>
                    </a:gridCol>
                    <a:gridCol w="2062319">
                      <a:extLst>
                        <a:ext uri="{9D8B030D-6E8A-4147-A177-3AD203B41FA5}">
                          <a16:colId xmlns:a16="http://schemas.microsoft.com/office/drawing/2014/main" val="4011007975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noProof="0" dirty="0" err="1"/>
                            <a:t>Ergebnisse</a:t>
                          </a:r>
                          <a:endParaRPr lang="en-US" sz="1200" b="1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386856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295" t="-102222" r="-100885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noProof="0" dirty="0"/>
                            <a:t>0,0064 Hz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73133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295" t="-197826" r="-100885" b="-2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noProof="0" dirty="0"/>
                            <a:t>0,0011 m</a:t>
                          </a:r>
                          <a:r>
                            <a:rPr lang="en-US" sz="1200" baseline="30000" noProof="0" dirty="0"/>
                            <a:t>3</a:t>
                          </a:r>
                          <a:endParaRPr lang="en-US" sz="12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9418715"/>
                      </a:ext>
                    </a:extLst>
                  </a:tr>
                  <a:tr h="27470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295" t="-304444" r="-100885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noProof="0" dirty="0"/>
                            <a:t>59,38 K/W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7570610"/>
                      </a:ext>
                    </a:extLst>
                  </a:tr>
                  <a:tr h="27470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295" t="-404444" r="-100885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noProof="0" dirty="0"/>
                            <a:t>3,07 K/W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71033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Textfeld 20">
            <a:extLst>
              <a:ext uri="{FF2B5EF4-FFF2-40B4-BE49-F238E27FC236}">
                <a16:creationId xmlns:a16="http://schemas.microsoft.com/office/drawing/2014/main" id="{468D21F5-B178-43CE-AF70-5543A07E24A6}"/>
              </a:ext>
            </a:extLst>
          </p:cNvPr>
          <p:cNvSpPr txBox="1"/>
          <p:nvPr/>
        </p:nvSpPr>
        <p:spPr>
          <a:xfrm>
            <a:off x="1019035" y="5611780"/>
            <a:ext cx="35428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1400" dirty="0">
                <a:latin typeface="+mj-lt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1400" dirty="0">
                <a:latin typeface="+mj-lt"/>
                <a:cs typeface="Arial" panose="020B0604020202020204" pitchFamily="34" charset="0"/>
              </a:rPr>
              <a:t>RMSE = 0,6258 K (Mittelwertbildung)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C28E0B-275B-470C-9271-613A16598014}"/>
              </a:ext>
            </a:extLst>
          </p:cNvPr>
          <p:cNvSpPr/>
          <p:nvPr/>
        </p:nvSpPr>
        <p:spPr>
          <a:xfrm>
            <a:off x="152010" y="825584"/>
            <a:ext cx="11887979" cy="534970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F7736DD-007E-49D9-8BC6-EF36525F742F}"/>
              </a:ext>
            </a:extLst>
          </p:cNvPr>
          <p:cNvSpPr/>
          <p:nvPr/>
        </p:nvSpPr>
        <p:spPr>
          <a:xfrm>
            <a:off x="1436585" y="1375765"/>
            <a:ext cx="9154049" cy="4543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u="sng" dirty="0">
                <a:solidFill>
                  <a:schemeClr val="tx1"/>
                </a:solidFill>
              </a:rPr>
              <a:t>Mittelwertbildung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CF9276AB-391D-4383-A6F0-CF2CFE677C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29" y="1834512"/>
            <a:ext cx="4213734" cy="3648627"/>
          </a:xfrm>
          <a:prstGeom prst="rect">
            <a:avLst/>
          </a:prstGeom>
        </p:spPr>
      </p:pic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39C46092-3AE0-4B34-9C8E-4C3DE1A1670F}"/>
              </a:ext>
            </a:extLst>
          </p:cNvPr>
          <p:cNvSpPr txBox="1">
            <a:spLocks/>
          </p:cNvSpPr>
          <p:nvPr/>
        </p:nvSpPr>
        <p:spPr>
          <a:xfrm>
            <a:off x="2056397" y="2941473"/>
            <a:ext cx="3751853" cy="297932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Anzahl Kalibrierungsklassen &gt; 1</a:t>
            </a:r>
          </a:p>
        </p:txBody>
      </p:sp>
      <p:sp>
        <p:nvSpPr>
          <p:cNvPr id="19" name="Pfeil: nach unten 18">
            <a:extLst>
              <a:ext uri="{FF2B5EF4-FFF2-40B4-BE49-F238E27FC236}">
                <a16:creationId xmlns:a16="http://schemas.microsoft.com/office/drawing/2014/main" id="{441A0045-B4FD-4D42-9B14-FF98F50C4EE2}"/>
              </a:ext>
            </a:extLst>
          </p:cNvPr>
          <p:cNvSpPr/>
          <p:nvPr/>
        </p:nvSpPr>
        <p:spPr>
          <a:xfrm rot="16200000">
            <a:off x="5892787" y="3119200"/>
            <a:ext cx="360755" cy="524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07124969-8102-4608-88A4-7C038FA86997}"/>
              </a:ext>
            </a:extLst>
          </p:cNvPr>
          <p:cNvSpPr txBox="1">
            <a:spLocks/>
          </p:cNvSpPr>
          <p:nvPr/>
        </p:nvSpPr>
        <p:spPr>
          <a:xfrm>
            <a:off x="2056398" y="3658826"/>
            <a:ext cx="3751853" cy="312882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Überschneidung der Tuner-Parameter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B2D619BA-95DF-4FFD-A009-CEFC2C3A3DA1}"/>
                  </a:ext>
                </a:extLst>
              </p:cNvPr>
              <p:cNvSpPr txBox="1"/>
              <p:nvPr/>
            </p:nvSpPr>
            <p:spPr>
              <a:xfrm>
                <a:off x="8738666" y="5383255"/>
                <a:ext cx="169051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de-DE" sz="1600" dirty="0"/>
                  <a:t>: </a:t>
                </a:r>
                <a:r>
                  <a:rPr lang="de-DE" sz="1200" dirty="0" err="1"/>
                  <a:t>tuner</a:t>
                </a:r>
                <a:r>
                  <a:rPr lang="de-DE" sz="1200" dirty="0"/>
                  <a:t> </a:t>
                </a:r>
                <a:r>
                  <a:rPr lang="de-DE" sz="1200" dirty="0" err="1"/>
                  <a:t>parameters</a:t>
                </a:r>
                <a:endParaRPr lang="de-DE" sz="1600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B2D619BA-95DF-4FFD-A009-CEFC2C3A3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666" y="5383255"/>
                <a:ext cx="1690510" cy="338554"/>
              </a:xfrm>
              <a:prstGeom prst="rect">
                <a:avLst/>
              </a:prstGeom>
              <a:blipFill>
                <a:blip r:embed="rId7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lussdiagramm: Alternativer Prozess 25">
            <a:extLst>
              <a:ext uri="{FF2B5EF4-FFF2-40B4-BE49-F238E27FC236}">
                <a16:creationId xmlns:a16="http://schemas.microsoft.com/office/drawing/2014/main" id="{BDB454C8-80E2-4142-A8AD-05DCF696AEAA}"/>
              </a:ext>
            </a:extLst>
          </p:cNvPr>
          <p:cNvSpPr/>
          <p:nvPr/>
        </p:nvSpPr>
        <p:spPr>
          <a:xfrm>
            <a:off x="9637529" y="81175"/>
            <a:ext cx="2170471" cy="5436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+mj-lt"/>
              </a:rPr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246228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  <p:bldP spid="25" grpId="0" animBg="1"/>
      <p:bldP spid="11" grpId="0"/>
      <p:bldP spid="21" grpId="0"/>
      <p:bldP spid="27" grpId="0" animBg="1"/>
      <p:bldP spid="27" grpId="1" animBg="1"/>
      <p:bldP spid="16" grpId="0" animBg="1"/>
      <p:bldP spid="16" grpId="1" animBg="1"/>
      <p:bldP spid="18" grpId="1"/>
      <p:bldP spid="18" grpId="2"/>
      <p:bldP spid="19" grpId="1" animBg="1"/>
      <p:bldP spid="19" grpId="2" animBg="1"/>
      <p:bldP spid="20" grpId="1"/>
      <p:bldP spid="20" grpId="2"/>
      <p:bldP spid="28" grpId="0"/>
      <p:bldP spid="2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BA2F-7B78-DEAD-BA5C-D7EA36CB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– Ziel der Arbeit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1437-314C-7E27-00E4-40C69C8EE0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Einsatz von IoT (</a:t>
            </a:r>
            <a:r>
              <a:rPr lang="de-DE" dirty="0" err="1"/>
              <a:t>HiL</a:t>
            </a:r>
            <a:r>
              <a:rPr lang="de-DE" dirty="0"/>
              <a:t>, Smart Homes)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Benötigt Datenmodell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Probleme: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Große Datenmengen → fehlende Semantik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Hoher manueller Aufwand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Keine Einbindung von Simulationsmodellen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Pfeil: nach oben 139">
            <a:extLst>
              <a:ext uri="{FF2B5EF4-FFF2-40B4-BE49-F238E27FC236}">
                <a16:creationId xmlns:a16="http://schemas.microsoft.com/office/drawing/2014/main" id="{33F935E2-E740-2923-8EE8-20D6B9842A7D}"/>
              </a:ext>
            </a:extLst>
          </p:cNvPr>
          <p:cNvSpPr/>
          <p:nvPr/>
        </p:nvSpPr>
        <p:spPr>
          <a:xfrm rot="5400000">
            <a:off x="524879" y="3761164"/>
            <a:ext cx="340353" cy="623888"/>
          </a:xfrm>
          <a:prstGeom prst="upArrow">
            <a:avLst/>
          </a:prstGeom>
          <a:solidFill>
            <a:srgbClr val="DD40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" name="Textfeld 140">
            <a:extLst>
              <a:ext uri="{FF2B5EF4-FFF2-40B4-BE49-F238E27FC236}">
                <a16:creationId xmlns:a16="http://schemas.microsoft.com/office/drawing/2014/main" id="{F5C686DD-9F5E-6D48-08A9-34A5301C05D5}"/>
              </a:ext>
            </a:extLst>
          </p:cNvPr>
          <p:cNvSpPr txBox="1"/>
          <p:nvPr/>
        </p:nvSpPr>
        <p:spPr>
          <a:xfrm>
            <a:off x="1279186" y="3316953"/>
            <a:ext cx="4816814" cy="1512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defPPr>
              <a:defRPr lang="de-DE"/>
            </a:defPPr>
            <a:lvl1pPr marL="216000" indent="-2160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6000" algn="l"/>
              </a:tabLst>
              <a:defRPr sz="1800">
                <a:cs typeface="Arial" panose="020B0604020202020204" pitchFamily="34" charset="0"/>
              </a:defRPr>
            </a:lvl1pPr>
            <a:lvl2pPr marL="432000" indent="-2159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>
                <a:cs typeface="Arial" panose="020B0604020202020204" pitchFamily="34" charset="0"/>
              </a:defRPr>
            </a:lvl2pPr>
            <a:lvl3pPr marL="648000" indent="-2159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>
                <a:cs typeface="Arial" panose="020B0604020202020204" pitchFamily="34" charset="0"/>
              </a:defRPr>
            </a:lvl3pPr>
            <a:lvl4pPr marL="864000" indent="-2160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>
                <a:cs typeface="Arial" panose="020B0604020202020204" pitchFamily="34" charset="0"/>
              </a:defRPr>
            </a:lvl4pPr>
            <a:lvl5pPr marL="864000" indent="-216000" eaLnBrk="1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Ziel der Arbeit: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Semantisches Datenmodell und Framework für die Verwendung des Modells</a:t>
            </a:r>
          </a:p>
        </p:txBody>
      </p:sp>
      <p:grpSp>
        <p:nvGrpSpPr>
          <p:cNvPr id="6" name="Gruppieren 124">
            <a:extLst>
              <a:ext uri="{FF2B5EF4-FFF2-40B4-BE49-F238E27FC236}">
                <a16:creationId xmlns:a16="http://schemas.microsoft.com/office/drawing/2014/main" id="{002D0EEB-8C0E-8799-6D32-D5B4B51E7A87}"/>
              </a:ext>
            </a:extLst>
          </p:cNvPr>
          <p:cNvGrpSpPr/>
          <p:nvPr/>
        </p:nvGrpSpPr>
        <p:grpSpPr>
          <a:xfrm>
            <a:off x="8622810" y="1137265"/>
            <a:ext cx="1857881" cy="1944681"/>
            <a:chOff x="1940150" y="923271"/>
            <a:chExt cx="2044297" cy="2079103"/>
          </a:xfrm>
        </p:grpSpPr>
        <p:grpSp>
          <p:nvGrpSpPr>
            <p:cNvPr id="7" name="Gruppieren 112">
              <a:extLst>
                <a:ext uri="{FF2B5EF4-FFF2-40B4-BE49-F238E27FC236}">
                  <a16:creationId xmlns:a16="http://schemas.microsoft.com/office/drawing/2014/main" id="{A19F0831-0AE2-BC0C-EBA5-9F27F794500F}"/>
                </a:ext>
              </a:extLst>
            </p:cNvPr>
            <p:cNvGrpSpPr/>
            <p:nvPr/>
          </p:nvGrpSpPr>
          <p:grpSpPr>
            <a:xfrm>
              <a:off x="1946514" y="923271"/>
              <a:ext cx="1953634" cy="1756659"/>
              <a:chOff x="930353" y="861932"/>
              <a:chExt cx="1953634" cy="1756659"/>
            </a:xfrm>
          </p:grpSpPr>
          <p:pic>
            <p:nvPicPr>
              <p:cNvPr id="9" name="Grafik 7" descr="Zahnräder mit einfarbiger Füllung">
                <a:extLst>
                  <a:ext uri="{FF2B5EF4-FFF2-40B4-BE49-F238E27FC236}">
                    <a16:creationId xmlns:a16="http://schemas.microsoft.com/office/drawing/2014/main" id="{DC13BAEF-988C-93C8-1B36-B492FCA24A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15226" y="963332"/>
                <a:ext cx="564481" cy="564481"/>
              </a:xfrm>
              <a:prstGeom prst="rect">
                <a:avLst/>
              </a:prstGeom>
            </p:spPr>
          </p:pic>
          <p:pic>
            <p:nvPicPr>
              <p:cNvPr id="10" name="Grafik 57">
                <a:extLst>
                  <a:ext uri="{FF2B5EF4-FFF2-40B4-BE49-F238E27FC236}">
                    <a16:creationId xmlns:a16="http://schemas.microsoft.com/office/drawing/2014/main" id="{C607BD11-6C64-939C-112D-E77C541398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30353" y="1615990"/>
                <a:ext cx="374838" cy="355868"/>
              </a:xfrm>
              <a:prstGeom prst="rect">
                <a:avLst/>
              </a:prstGeom>
            </p:spPr>
          </p:pic>
          <p:pic>
            <p:nvPicPr>
              <p:cNvPr id="11" name="Grafik 59" descr="Roboterhand mit einfarbiger Füllung">
                <a:extLst>
                  <a:ext uri="{FF2B5EF4-FFF2-40B4-BE49-F238E27FC236}">
                    <a16:creationId xmlns:a16="http://schemas.microsoft.com/office/drawing/2014/main" id="{189E5FFB-C27C-E9EA-7137-E7E642BC2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724935" y="2176186"/>
                <a:ext cx="442405" cy="442405"/>
              </a:xfrm>
              <a:prstGeom prst="rect">
                <a:avLst/>
              </a:prstGeom>
            </p:spPr>
          </p:pic>
          <p:pic>
            <p:nvPicPr>
              <p:cNvPr id="12" name="Grafik 62" descr="Fabrik mit einfarbiger Füllung">
                <a:extLst>
                  <a:ext uri="{FF2B5EF4-FFF2-40B4-BE49-F238E27FC236}">
                    <a16:creationId xmlns:a16="http://schemas.microsoft.com/office/drawing/2014/main" id="{59248803-8678-798C-D3CB-0374D879F8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308287" y="1944656"/>
                <a:ext cx="543600" cy="543600"/>
              </a:xfrm>
              <a:prstGeom prst="rect">
                <a:avLst/>
              </a:prstGeom>
            </p:spPr>
          </p:pic>
          <p:pic>
            <p:nvPicPr>
              <p:cNvPr id="13" name="Grafik 64" descr="Smartphone mit einfarbiger Füllung">
                <a:extLst>
                  <a:ext uri="{FF2B5EF4-FFF2-40B4-BE49-F238E27FC236}">
                    <a16:creationId xmlns:a16="http://schemas.microsoft.com/office/drawing/2014/main" id="{35472E17-280F-8C12-D76C-480B9D2F34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632652" y="861932"/>
                <a:ext cx="374838" cy="374838"/>
              </a:xfrm>
              <a:prstGeom prst="rect">
                <a:avLst/>
              </a:prstGeom>
            </p:spPr>
          </p:pic>
          <p:pic>
            <p:nvPicPr>
              <p:cNvPr id="14" name="Grafik 66" descr="Auto mit einfarbiger Füllung">
                <a:extLst>
                  <a:ext uri="{FF2B5EF4-FFF2-40B4-BE49-F238E27FC236}">
                    <a16:creationId xmlns:a16="http://schemas.microsoft.com/office/drawing/2014/main" id="{37DFE3FE-18AC-527A-043F-766B68CC83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407676" y="1484711"/>
                <a:ext cx="476311" cy="476311"/>
              </a:xfrm>
              <a:prstGeom prst="rect">
                <a:avLst/>
              </a:prstGeom>
            </p:spPr>
          </p:pic>
          <p:pic>
            <p:nvPicPr>
              <p:cNvPr id="15" name="Grafik 103" descr="Internet der Dinge Silhouette">
                <a:extLst>
                  <a:ext uri="{FF2B5EF4-FFF2-40B4-BE49-F238E27FC236}">
                    <a16:creationId xmlns:a16="http://schemas.microsoft.com/office/drawing/2014/main" id="{A1784D34-E1C5-3347-B517-937531F786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411081" y="130205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Grafik 105" descr="Arbeiten von zu Hause mit WLAN mit einfarbiger Füllung">
                <a:extLst>
                  <a:ext uri="{FF2B5EF4-FFF2-40B4-BE49-F238E27FC236}">
                    <a16:creationId xmlns:a16="http://schemas.microsoft.com/office/drawing/2014/main" id="{1FAA54E3-9011-1B04-167E-F08C94EE1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134148" y="912093"/>
                <a:ext cx="507167" cy="507167"/>
              </a:xfrm>
              <a:prstGeom prst="rect">
                <a:avLst/>
              </a:prstGeom>
            </p:spPr>
          </p:pic>
          <p:pic>
            <p:nvPicPr>
              <p:cNvPr id="17" name="Grafik 111" descr="Computer mit einfarbiger Füllung">
                <a:extLst>
                  <a:ext uri="{FF2B5EF4-FFF2-40B4-BE49-F238E27FC236}">
                    <a16:creationId xmlns:a16="http://schemas.microsoft.com/office/drawing/2014/main" id="{1B6E0EA7-EE95-82DB-1023-6657A73EE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958728" y="2062729"/>
                <a:ext cx="505909" cy="505909"/>
              </a:xfrm>
              <a:prstGeom prst="rect">
                <a:avLst/>
              </a:prstGeom>
            </p:spPr>
          </p:pic>
        </p:grpSp>
        <p:sp>
          <p:nvSpPr>
            <p:cNvPr id="8" name="Textfeld 115">
              <a:extLst>
                <a:ext uri="{FF2B5EF4-FFF2-40B4-BE49-F238E27FC236}">
                  <a16:creationId xmlns:a16="http://schemas.microsoft.com/office/drawing/2014/main" id="{40F53E2B-9225-CA70-1025-D5B271E8E113}"/>
                </a:ext>
              </a:extLst>
            </p:cNvPr>
            <p:cNvSpPr txBox="1"/>
            <p:nvPr/>
          </p:nvSpPr>
          <p:spPr>
            <a:xfrm>
              <a:off x="1940150" y="2772038"/>
              <a:ext cx="2044297" cy="23033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/>
                <a:t>Internet der Dinge (IoT)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701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9C2D5-2B78-413E-A85C-F2023205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Erkenntnisse und Ausblick</a:t>
            </a:r>
          </a:p>
        </p:txBody>
      </p:sp>
      <p:sp>
        <p:nvSpPr>
          <p:cNvPr id="6" name="Textplatzhalter 15">
            <a:extLst>
              <a:ext uri="{FF2B5EF4-FFF2-40B4-BE49-F238E27FC236}">
                <a16:creationId xmlns:a16="http://schemas.microsoft.com/office/drawing/2014/main" id="{1594BB95-95F4-4F01-83A4-F7DF80FFEA11}"/>
              </a:ext>
            </a:extLst>
          </p:cNvPr>
          <p:cNvSpPr txBox="1">
            <a:spLocks/>
          </p:cNvSpPr>
          <p:nvPr/>
        </p:nvSpPr>
        <p:spPr>
          <a:xfrm>
            <a:off x="453826" y="1175611"/>
            <a:ext cx="7912507" cy="5217704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Zusammenfassung</a:t>
            </a:r>
          </a:p>
          <a:p>
            <a:r>
              <a:rPr lang="de-DE" dirty="0"/>
              <a:t>Erfolgreiche Entwicklung eines Frameworks zur modularen </a:t>
            </a:r>
            <a:br>
              <a:rPr lang="de-DE" dirty="0"/>
            </a:br>
            <a:r>
              <a:rPr lang="de-DE" dirty="0"/>
              <a:t>Rekalibrierung Digitaler Zwillinge</a:t>
            </a:r>
          </a:p>
          <a:p>
            <a:pPr>
              <a:lnSpc>
                <a:spcPct val="150000"/>
              </a:lnSpc>
            </a:pPr>
            <a:r>
              <a:rPr lang="de-DE" dirty="0"/>
              <a:t>Verringerung der Metrik durch Rekalibrierung</a:t>
            </a:r>
          </a:p>
          <a:p>
            <a:r>
              <a:rPr lang="de-DE" dirty="0"/>
              <a:t>Einsatz von Kalibrierungsklassen kann zu weiterer Erhöhung der Simulationsgenauigkeit führen</a:t>
            </a:r>
          </a:p>
          <a:p>
            <a:endParaRPr lang="de-DE" sz="1400" dirty="0"/>
          </a:p>
          <a:p>
            <a:pPr marL="0" indent="0">
              <a:buNone/>
            </a:pPr>
            <a:r>
              <a:rPr lang="de-DE" b="1" dirty="0"/>
              <a:t>Ausblick</a:t>
            </a:r>
          </a:p>
          <a:p>
            <a:r>
              <a:rPr lang="de-DE" dirty="0"/>
              <a:t>Automatisierte Identifizierung von Kalibrierungsklassen </a:t>
            </a:r>
          </a:p>
          <a:p>
            <a:pPr lvl="1"/>
            <a:r>
              <a:rPr lang="de-DE" dirty="0"/>
              <a:t>Pattern </a:t>
            </a:r>
            <a:r>
              <a:rPr lang="de-DE" dirty="0" err="1"/>
              <a:t>recognition</a:t>
            </a:r>
            <a:endParaRPr lang="de-DE" dirty="0"/>
          </a:p>
          <a:p>
            <a:pPr>
              <a:lnSpc>
                <a:spcPct val="150000"/>
              </a:lnSpc>
            </a:pPr>
            <a:r>
              <a:rPr lang="de-DE" dirty="0"/>
              <a:t>Rekalibrierung des selben Tages einbinden</a:t>
            </a:r>
          </a:p>
          <a:p>
            <a:r>
              <a:rPr lang="de-DE" dirty="0"/>
              <a:t>Berücksichtigung der Messunsicherheit </a:t>
            </a:r>
          </a:p>
          <a:p>
            <a:pPr lvl="1"/>
            <a:r>
              <a:rPr lang="de-DE" dirty="0" err="1"/>
              <a:t>Bayessche</a:t>
            </a:r>
            <a:r>
              <a:rPr lang="de-DE" dirty="0"/>
              <a:t> Kalibrierung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D9A427B-70AF-4E07-B4B2-F7ADF3598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507" y="1175611"/>
            <a:ext cx="2754618" cy="243869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2A04F5D-6876-4D0F-AC73-3B856012E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459" y="3614307"/>
            <a:ext cx="4128715" cy="224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4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477F7-7C36-4254-80DC-B14A5950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Referenzen</a:t>
            </a:r>
          </a:p>
        </p:txBody>
      </p:sp>
      <p:graphicFrame>
        <p:nvGraphicFramePr>
          <p:cNvPr id="6" name="Tabelle 3">
            <a:extLst>
              <a:ext uri="{FF2B5EF4-FFF2-40B4-BE49-F238E27FC236}">
                <a16:creationId xmlns:a16="http://schemas.microsoft.com/office/drawing/2014/main" id="{461E6BF0-4A61-4841-8583-0EB133661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35844"/>
              </p:ext>
            </p:extLst>
          </p:nvPr>
        </p:nvGraphicFramePr>
        <p:xfrm>
          <a:off x="383119" y="871200"/>
          <a:ext cx="11350537" cy="5295213"/>
        </p:xfrm>
        <a:graphic>
          <a:graphicData uri="http://schemas.openxmlformats.org/drawingml/2006/table">
            <a:tbl>
              <a:tblPr bandRow="1">
                <a:tableStyleId>{ED083AE6-46FA-4A59-8FB0-9F97EB10719F}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3543301350"/>
                    </a:ext>
                  </a:extLst>
                </a:gridCol>
                <a:gridCol w="10921594">
                  <a:extLst>
                    <a:ext uri="{9D8B030D-6E8A-4147-A177-3AD203B41FA5}">
                      <a16:colId xmlns:a16="http://schemas.microsoft.com/office/drawing/2014/main" val="1754647090"/>
                    </a:ext>
                  </a:extLst>
                </a:gridCol>
              </a:tblGrid>
              <a:tr h="275317">
                <a:tc>
                  <a:txBody>
                    <a:bodyPr/>
                    <a:lstStyle/>
                    <a:p>
                      <a:r>
                        <a:rPr lang="de-DE" sz="1400" b="0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Bundesministerium für Umwelt, Naturschutz und nukleare Sicherheit: </a:t>
                      </a:r>
                      <a:r>
                        <a:rPr lang="de-DE" sz="1400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https://www.bmu.de</a:t>
                      </a:r>
                      <a:r>
                        <a:rPr lang="de-DE" sz="1400" u="non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Zuletzt aufgerufen am 25.11.2020.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086063"/>
                  </a:ext>
                </a:extLst>
              </a:tr>
              <a:tr h="275317">
                <a:tc>
                  <a:txBody>
                    <a:bodyPr/>
                    <a:lstStyle/>
                    <a:p>
                      <a:r>
                        <a:rPr lang="de-DE" sz="1400" dirty="0"/>
                        <a:t>[2]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Benjamin Schleich, Nabil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Anwer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Luc Mathieu, and Sandro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Wartzack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Shaping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digital twin for design and production engineering. CIRP Annals, 66(1), 2017.</a:t>
                      </a:r>
                      <a:endParaRPr lang="de-DE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652367"/>
                  </a:ext>
                </a:extLst>
              </a:tr>
              <a:tr h="275317">
                <a:tc>
                  <a:txBody>
                    <a:bodyPr/>
                    <a:lstStyle/>
                    <a:p>
                      <a:r>
                        <a:rPr lang="de-DE" sz="1400" b="0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Müller D., Lauster M., Constantin A., Fuchs M., </a:t>
                      </a:r>
                      <a:r>
                        <a:rPr lang="de-DE" sz="1400" dirty="0" err="1"/>
                        <a:t>Remmen</a:t>
                      </a:r>
                      <a:r>
                        <a:rPr lang="de-DE" sz="1400" dirty="0"/>
                        <a:t> P.: </a:t>
                      </a:r>
                      <a:r>
                        <a:rPr lang="de-DE" sz="1400" dirty="0" err="1"/>
                        <a:t>AixLib</a:t>
                      </a:r>
                      <a:r>
                        <a:rPr lang="de-DE" sz="1400" dirty="0"/>
                        <a:t> - An Open-Source </a:t>
                      </a:r>
                      <a:r>
                        <a:rPr lang="de-DE" sz="1400" dirty="0" err="1"/>
                        <a:t>Modelica</a:t>
                      </a:r>
                      <a:r>
                        <a:rPr lang="de-DE" sz="1400" dirty="0"/>
                        <a:t> Library </a:t>
                      </a:r>
                      <a:r>
                        <a:rPr lang="de-DE" sz="1400" dirty="0" err="1"/>
                        <a:t>within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IEA-EBC Annex 60 Framework. In: </a:t>
                      </a:r>
                      <a:r>
                        <a:rPr lang="de-DE" sz="1400" dirty="0" err="1"/>
                        <a:t>BauSIM</a:t>
                      </a:r>
                      <a:r>
                        <a:rPr lang="de-DE" sz="1400" dirty="0"/>
                        <a:t> (2016), S. 3–9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018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400" dirty="0"/>
                        <a:t>[4]</a:t>
                      </a:r>
                      <a:endParaRPr lang="de-DE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Lehrstuhl für Gebäude- und Raumklimatechnik: </a:t>
                      </a:r>
                      <a:r>
                        <a:rPr lang="de-DE" sz="1400" dirty="0" err="1"/>
                        <a:t>ebcpy</a:t>
                      </a:r>
                      <a:r>
                        <a:rPr lang="de-DE" sz="1400" dirty="0"/>
                        <a:t>. </a:t>
                      </a:r>
                      <a:r>
                        <a:rPr lang="de-DE" sz="1400" dirty="0">
                          <a:hlinkClick r:id="rId3"/>
                        </a:rPr>
                        <a:t>https://git.rwth-aachen.de/EBC/EBC_all/Python/ebcpy</a:t>
                      </a:r>
                      <a:r>
                        <a:rPr lang="de-DE" sz="1400" dirty="0"/>
                        <a:t>. Zuletzt aufgerufen am 25.11.2020.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0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/>
                        <a:t>[5]</a:t>
                      </a:r>
                    </a:p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Lehrstuhl für Gebäude- und Raumklimatechnik: </a:t>
                      </a:r>
                      <a:r>
                        <a:rPr lang="de-DE" sz="1400" dirty="0" err="1"/>
                        <a:t>AixCaliBuHa</a:t>
                      </a:r>
                      <a:r>
                        <a:rPr lang="de-DE" sz="1400" dirty="0"/>
                        <a:t>. </a:t>
                      </a:r>
                      <a:r>
                        <a:rPr lang="de-DE" sz="1400" dirty="0">
                          <a:hlinkClick r:id="rId4"/>
                        </a:rPr>
                        <a:t>https://git.rwth-aachen.de/EBC/EBC_all/Optimization-and-Calibration/AixCaliBuHA</a:t>
                      </a:r>
                      <a:r>
                        <a:rPr lang="de-DE" sz="1400" dirty="0"/>
                        <a:t>. Zuletzt aufgerufen am 25.11.2020.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22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/>
                        <a:t>[6]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Dassault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Systèmes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de-DE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FMPy</a:t>
                      </a:r>
                      <a:r>
                        <a:rPr lang="de-DE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free Python library to simulate Functional Mock-up Units (FMUs). </a:t>
                      </a:r>
                      <a:r>
                        <a:rPr lang="de-DE" sz="1400" dirty="0">
                          <a:hlinkClick r:id="rId5"/>
                        </a:rPr>
                        <a:t>https://github.com/CATIA-Systems/FMPy</a:t>
                      </a:r>
                      <a:r>
                        <a:rPr lang="de-DE" sz="1400" dirty="0"/>
                        <a:t>. Zuletzt aufgerufen am 25.11.2020.</a:t>
                      </a:r>
                      <a:endParaRPr lang="de-DE" sz="14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345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69039"/>
                  </a:ext>
                </a:extLst>
              </a:tr>
              <a:tr h="332053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39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29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47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94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196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404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">
            <a:extLst>
              <a:ext uri="{FF2B5EF4-FFF2-40B4-BE49-F238E27FC236}">
                <a16:creationId xmlns:a16="http://schemas.microsoft.com/office/drawing/2014/main" id="{362943E6-AADE-4A93-8750-90F2A253B02C}"/>
              </a:ext>
            </a:extLst>
          </p:cNvPr>
          <p:cNvSpPr txBox="1">
            <a:spLocks/>
          </p:cNvSpPr>
          <p:nvPr/>
        </p:nvSpPr>
        <p:spPr>
          <a:xfrm>
            <a:off x="384000" y="2563200"/>
            <a:ext cx="9173886" cy="360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Tx/>
              <a:buNone/>
              <a:tabLst>
                <a:tab pos="216000" algn="l"/>
              </a:tabLs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/>
              <a:t>Vielen Dank für die Aufmerksamkeit!</a:t>
            </a:r>
            <a:endParaRPr lang="de-DE" sz="32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7E8DA7-8A71-4717-9F05-ECDB6A8365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Sebastian.Borges@eonerc.rwth-aachen.de</a:t>
            </a:r>
          </a:p>
        </p:txBody>
      </p:sp>
    </p:spTree>
    <p:extLst>
      <p:ext uri="{BB962C8B-B14F-4D97-AF65-F5344CB8AC3E}">
        <p14:creationId xmlns:p14="http://schemas.microsoft.com/office/powerpoint/2010/main" val="1497568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E6911-D067-435B-8845-9C435C31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Rekalibrierung einzelner Tage</a:t>
            </a:r>
          </a:p>
        </p:txBody>
      </p:sp>
      <p:sp>
        <p:nvSpPr>
          <p:cNvPr id="6" name="Textplatzhalter 15">
            <a:extLst>
              <a:ext uri="{FF2B5EF4-FFF2-40B4-BE49-F238E27FC236}">
                <a16:creationId xmlns:a16="http://schemas.microsoft.com/office/drawing/2014/main" id="{6539CC1A-9DC0-442C-A87D-63768376991E}"/>
              </a:ext>
            </a:extLst>
          </p:cNvPr>
          <p:cNvSpPr txBox="1">
            <a:spLocks/>
          </p:cNvSpPr>
          <p:nvPr/>
        </p:nvSpPr>
        <p:spPr>
          <a:xfrm>
            <a:off x="506835" y="1056342"/>
            <a:ext cx="4714522" cy="2190441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 lang="de-DE" sz="18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32000" indent="-2159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≡"/>
              <a:tabLst>
                <a:tab pos="432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648000" indent="-2159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="/>
              <a:tabLst>
                <a:tab pos="648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864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□"/>
              <a:tabLst>
                <a:tab pos="86400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080000" indent="-2160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30000"/>
              <a:buFont typeface="Symbol" panose="05050102010706020507" pitchFamily="18" charset="2"/>
              <a:buChar char="-"/>
              <a:tabLst>
                <a:tab pos="895350" algn="l"/>
              </a:tabLst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129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1512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1728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Kalibrierung 1</a:t>
            </a:r>
          </a:p>
          <a:p>
            <a:pPr lvl="1"/>
            <a:r>
              <a:rPr lang="de-DE" sz="1800" dirty="0"/>
              <a:t>RMSE = 0.601481314643782</a:t>
            </a:r>
          </a:p>
          <a:p>
            <a:r>
              <a:rPr lang="de-DE" sz="2000" dirty="0"/>
              <a:t>Kalibrierung 265</a:t>
            </a:r>
          </a:p>
          <a:p>
            <a:pPr lvl="1"/>
            <a:r>
              <a:rPr lang="de-DE" sz="1800" dirty="0"/>
              <a:t>RMSE = 0.601465608952491</a:t>
            </a:r>
          </a:p>
          <a:p>
            <a:pPr lvl="1"/>
            <a:endParaRPr lang="de-DE" sz="1800" dirty="0"/>
          </a:p>
          <a:p>
            <a:pPr marL="0" indent="0">
              <a:buNone/>
            </a:pP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400" dirty="0">
                <a:sym typeface="Wingdings" panose="05000000000000000000" pitchFamily="2" charset="2"/>
              </a:rPr>
              <a:t>Verbesserung: ~ 0,00261 %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48543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51885-C7DB-4C68-A079-E0FF92532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Penaltyfunction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B9ABBBF-6E39-4C05-9911-F645F01A0B16}"/>
              </a:ext>
            </a:extLst>
          </p:cNvPr>
          <p:cNvSpPr txBox="1"/>
          <p:nvPr/>
        </p:nvSpPr>
        <p:spPr>
          <a:xfrm>
            <a:off x="11025735" y="1849279"/>
            <a:ext cx="7822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u="sng" dirty="0"/>
              <a:t>w = 0.15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2AE8CBC-BE0C-40FB-93CB-B0F30B738D76}"/>
              </a:ext>
            </a:extLst>
          </p:cNvPr>
          <p:cNvSpPr txBox="1"/>
          <p:nvPr/>
        </p:nvSpPr>
        <p:spPr>
          <a:xfrm>
            <a:off x="5271477" y="1924708"/>
            <a:ext cx="6684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u="sng" dirty="0"/>
              <a:t>w = 0.1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6F5FF18-8D17-4D04-9499-138394927314}"/>
              </a:ext>
            </a:extLst>
          </p:cNvPr>
          <p:cNvSpPr txBox="1"/>
          <p:nvPr/>
        </p:nvSpPr>
        <p:spPr>
          <a:xfrm>
            <a:off x="5337711" y="4710930"/>
            <a:ext cx="6684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u="sng" dirty="0"/>
              <a:t>w = 0.2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35221CD-3881-4B96-8D9E-27A62B23299E}"/>
              </a:ext>
            </a:extLst>
          </p:cNvPr>
          <p:cNvSpPr txBox="1"/>
          <p:nvPr/>
        </p:nvSpPr>
        <p:spPr>
          <a:xfrm>
            <a:off x="11139547" y="4758612"/>
            <a:ext cx="6684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u="sng" dirty="0"/>
              <a:t>w = 0.3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4290D0F-7236-4AFF-96D7-63218A1E0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46" y="762000"/>
            <a:ext cx="4733925" cy="2667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1F44417-3D57-4E7F-AA2B-C96AD7EB5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46" y="3548223"/>
            <a:ext cx="4733925" cy="2667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30536E3-4040-46D5-AFC2-088D75E3C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893" y="797770"/>
            <a:ext cx="4733925" cy="2667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F9A762E-F6BC-41DA-8B28-C4BAF8C47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893" y="3548223"/>
            <a:ext cx="47339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02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720DD-8AB9-4EEA-866E-F7FA587A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Resampling</a:t>
            </a:r>
            <a:r>
              <a:rPr lang="de-DE" dirty="0"/>
              <a:t> – Ohne Konvertierung der Abtastrate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98DB25A-1332-4975-A7AA-E25427B19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352" y="1322613"/>
            <a:ext cx="9279295" cy="374709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FA91124-F833-4C6D-8232-ECDF98C21796}"/>
              </a:ext>
            </a:extLst>
          </p:cNvPr>
          <p:cNvSpPr txBox="1"/>
          <p:nvPr/>
        </p:nvSpPr>
        <p:spPr>
          <a:xfrm>
            <a:off x="3320362" y="5092860"/>
            <a:ext cx="168635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Uhrzeit in Stunden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E35DCBF-F909-4D2D-B4A7-96F661E1B93F}"/>
              </a:ext>
            </a:extLst>
          </p:cNvPr>
          <p:cNvSpPr txBox="1"/>
          <p:nvPr/>
        </p:nvSpPr>
        <p:spPr>
          <a:xfrm>
            <a:off x="7743820" y="5092860"/>
            <a:ext cx="168635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Uhrzeit in Stunden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8C26719-2968-407A-8549-5B9BDBC00394}"/>
              </a:ext>
            </a:extLst>
          </p:cNvPr>
          <p:cNvSpPr txBox="1"/>
          <p:nvPr/>
        </p:nvSpPr>
        <p:spPr>
          <a:xfrm rot="16200000">
            <a:off x="-17812" y="2923264"/>
            <a:ext cx="246208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Vorlauftemperatur in Kelvin</a:t>
            </a:r>
          </a:p>
        </p:txBody>
      </p:sp>
    </p:spTree>
    <p:extLst>
      <p:ext uri="{BB962C8B-B14F-4D97-AF65-F5344CB8AC3E}">
        <p14:creationId xmlns:p14="http://schemas.microsoft.com/office/powerpoint/2010/main" val="3374297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4A49CD7E-DDD9-4B6C-94E4-0DA916360A48}"/>
              </a:ext>
            </a:extLst>
          </p:cNvPr>
          <p:cNvSpPr txBox="1">
            <a:spLocks/>
          </p:cNvSpPr>
          <p:nvPr/>
        </p:nvSpPr>
        <p:spPr>
          <a:xfrm>
            <a:off x="384888" y="1512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rgbClr val="9D9EA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de-DE" dirty="0" err="1"/>
              <a:t>Resampling</a:t>
            </a:r>
            <a:r>
              <a:rPr lang="de-DE" dirty="0"/>
              <a:t> – Konvertierung der Abtastrate auf 900 Sekunden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BD67521-700B-4BAD-BD4B-C732C2F8D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83" y="1300827"/>
            <a:ext cx="9250633" cy="379203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D8A9AEA-26A7-4D86-9D73-62945B5514EC}"/>
              </a:ext>
            </a:extLst>
          </p:cNvPr>
          <p:cNvSpPr txBox="1"/>
          <p:nvPr/>
        </p:nvSpPr>
        <p:spPr>
          <a:xfrm>
            <a:off x="3320362" y="5092861"/>
            <a:ext cx="168635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Uhrzeit in Stunden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261716C-8401-451A-A255-E08838DBB965}"/>
              </a:ext>
            </a:extLst>
          </p:cNvPr>
          <p:cNvSpPr txBox="1"/>
          <p:nvPr/>
        </p:nvSpPr>
        <p:spPr>
          <a:xfrm>
            <a:off x="7743820" y="5092861"/>
            <a:ext cx="168635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Uhrzeit in Stunden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0C736EA-F1EC-4050-A439-880D4C042448}"/>
              </a:ext>
            </a:extLst>
          </p:cNvPr>
          <p:cNvSpPr txBox="1"/>
          <p:nvPr/>
        </p:nvSpPr>
        <p:spPr>
          <a:xfrm rot="16200000">
            <a:off x="-29391" y="2911688"/>
            <a:ext cx="246208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Vorlauftemperatur in Kelvin</a:t>
            </a:r>
          </a:p>
        </p:txBody>
      </p:sp>
    </p:spTree>
    <p:extLst>
      <p:ext uri="{BB962C8B-B14F-4D97-AF65-F5344CB8AC3E}">
        <p14:creationId xmlns:p14="http://schemas.microsoft.com/office/powerpoint/2010/main" val="4186771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EC8FB-77BE-4EB6-B549-D598542D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Dauer der Rekalibrierungen (26.07.2020 00:00:10 – 25.08.2020 23:59:50)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A55F11C-331F-4EF1-B086-66E594937310}"/>
              </a:ext>
            </a:extLst>
          </p:cNvPr>
          <p:cNvSpPr txBox="1"/>
          <p:nvPr/>
        </p:nvSpPr>
        <p:spPr>
          <a:xfrm rot="16200000">
            <a:off x="2183237" y="3001415"/>
            <a:ext cx="19027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Zeitdauer in Stunden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7AA30B0-8E02-46C3-A327-23AE891BF6EC}"/>
              </a:ext>
            </a:extLst>
          </p:cNvPr>
          <p:cNvSpPr txBox="1"/>
          <p:nvPr/>
        </p:nvSpPr>
        <p:spPr>
          <a:xfrm>
            <a:off x="3771774" y="5345745"/>
            <a:ext cx="464845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/>
              <a:t>Anzahl Tuner-Parameter bzw. Kalibrierungsklassen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CBBEFE6-969A-4ABD-AA31-33D8357A4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747" y="1066648"/>
            <a:ext cx="5172506" cy="411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1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BA2F-7B78-DEAD-BA5C-D7EA36CB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– Ziel der Arbeit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1437-314C-7E27-00E4-40C69C8EE0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dirty="0"/>
              <a:t>Entwicklung eines Modells für den Einsatz in IoT Systemen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dirty="0"/>
              <a:t>Modell basiert auf einer existierenden Ontologie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dirty="0"/>
              <a:t>Software Tools zur Erstellung, Bearbeitung, Exportierung und Anwendung des Modells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de-DE" dirty="0"/>
              <a:t>Automatisches Mapping von Simulationsmodellen</a:t>
            </a:r>
          </a:p>
        </p:txBody>
      </p:sp>
      <p:sp>
        <p:nvSpPr>
          <p:cNvPr id="5" name="Textfeld 140">
            <a:extLst>
              <a:ext uri="{FF2B5EF4-FFF2-40B4-BE49-F238E27FC236}">
                <a16:creationId xmlns:a16="http://schemas.microsoft.com/office/drawing/2014/main" id="{F5C686DD-9F5E-6D48-08A9-34A5301C05D5}"/>
              </a:ext>
            </a:extLst>
          </p:cNvPr>
          <p:cNvSpPr txBox="1"/>
          <p:nvPr/>
        </p:nvSpPr>
        <p:spPr>
          <a:xfrm>
            <a:off x="383112" y="871200"/>
            <a:ext cx="4860356" cy="1512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defPPr>
              <a:defRPr lang="de-DE"/>
            </a:defPPr>
            <a:lvl1pPr marL="216000" indent="-2160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6000" algn="l"/>
              </a:tabLst>
              <a:defRPr sz="1800">
                <a:cs typeface="Arial" panose="020B0604020202020204" pitchFamily="34" charset="0"/>
              </a:defRPr>
            </a:lvl1pPr>
            <a:lvl2pPr marL="432000" indent="-2159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Font typeface="Symbol" panose="05050102010706020507" pitchFamily="18" charset="2"/>
              <a:buChar char="-"/>
              <a:tabLst>
                <a:tab pos="432000" algn="l"/>
              </a:tabLst>
              <a:defRPr sz="1600">
                <a:cs typeface="Arial" panose="020B0604020202020204" pitchFamily="34" charset="0"/>
              </a:defRPr>
            </a:lvl2pPr>
            <a:lvl3pPr marL="648000" indent="-2159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8000" algn="l"/>
              </a:tabLst>
              <a:defRPr sz="1600">
                <a:cs typeface="Arial" panose="020B0604020202020204" pitchFamily="34" charset="0"/>
              </a:defRPr>
            </a:lvl3pPr>
            <a:lvl4pPr marL="864000" indent="-216000" defTabSz="216000" eaLnBrk="1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4000" algn="l"/>
              </a:tabLst>
              <a:defRPr sz="1600">
                <a:cs typeface="Arial" panose="020B0604020202020204" pitchFamily="34" charset="0"/>
              </a:defRPr>
            </a:lvl4pPr>
            <a:lvl5pPr marL="864000" indent="-216000" eaLnBrk="1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de-DE" b="1" dirty="0"/>
              <a:t>Ziel der Arbeit: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dirty="0"/>
              <a:t>Semantisches Datenmodell und Framework für die Verwendung des Modells</a:t>
            </a:r>
          </a:p>
        </p:txBody>
      </p:sp>
    </p:spTree>
    <p:extLst>
      <p:ext uri="{BB962C8B-B14F-4D97-AF65-F5344CB8AC3E}">
        <p14:creationId xmlns:p14="http://schemas.microsoft.com/office/powerpoint/2010/main" val="55166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BA2F-7B78-DEAD-BA5C-D7EA36CB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Verwendete Technologien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1437-314C-7E27-00E4-40C69C8EE0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21" y="1001486"/>
            <a:ext cx="11425767" cy="5161714"/>
          </a:xfrm>
        </p:spPr>
        <p:txBody>
          <a:bodyPr/>
          <a:lstStyle/>
          <a:p>
            <a:pPr marL="285750" indent="-285750">
              <a:spcAft>
                <a:spcPts val="4800"/>
              </a:spcAft>
              <a:buFont typeface="Wingdings" panose="05000000000000000000" pitchFamily="2" charset="2"/>
              <a:buChar char="§"/>
            </a:pPr>
            <a:r>
              <a:rPr lang="de-DE" dirty="0"/>
              <a:t>FIWARE</a:t>
            </a:r>
          </a:p>
          <a:p>
            <a:pPr marL="285750" indent="-285750">
              <a:spcAft>
                <a:spcPts val="4800"/>
              </a:spcAft>
              <a:buFont typeface="Wingdings" panose="05000000000000000000" pitchFamily="2" charset="2"/>
              <a:buChar char="§"/>
            </a:pPr>
            <a:r>
              <a:rPr lang="de-DE" dirty="0"/>
              <a:t>SPS</a:t>
            </a:r>
          </a:p>
          <a:p>
            <a:pPr marL="285750" indent="-285750">
              <a:spcAft>
                <a:spcPts val="4800"/>
              </a:spcAft>
              <a:buFont typeface="Wingdings" panose="05000000000000000000" pitchFamily="2" charset="2"/>
              <a:buChar char="§"/>
            </a:pPr>
            <a:r>
              <a:rPr lang="de-DE" dirty="0" err="1"/>
              <a:t>Dymola</a:t>
            </a:r>
            <a:r>
              <a:rPr lang="de-DE" dirty="0"/>
              <a:t> (</a:t>
            </a:r>
            <a:r>
              <a:rPr lang="de-DE" dirty="0" err="1"/>
              <a:t>AixLib</a:t>
            </a:r>
            <a:r>
              <a:rPr lang="de-DE" dirty="0"/>
              <a:t>)</a:t>
            </a:r>
          </a:p>
          <a:p>
            <a:pPr marL="285750" indent="-285750">
              <a:spcAft>
                <a:spcPts val="4800"/>
              </a:spcAft>
              <a:buFont typeface="Wingdings" panose="05000000000000000000" pitchFamily="2" charset="2"/>
              <a:buChar char="§"/>
            </a:pPr>
            <a:r>
              <a:rPr lang="de-DE" dirty="0"/>
              <a:t>FMU</a:t>
            </a:r>
          </a:p>
          <a:p>
            <a:pPr marL="285750" indent="-285750">
              <a:spcAft>
                <a:spcPts val="4800"/>
              </a:spcAft>
              <a:buFont typeface="Wingdings" panose="05000000000000000000" pitchFamily="2" charset="2"/>
              <a:buChar char="§"/>
            </a:pPr>
            <a:r>
              <a:rPr lang="de-DE" dirty="0"/>
              <a:t>Brick</a:t>
            </a:r>
          </a:p>
          <a:p>
            <a:pPr marL="285750" indent="-285750">
              <a:spcAft>
                <a:spcPts val="4800"/>
              </a:spcAft>
              <a:buFont typeface="Wingdings" panose="05000000000000000000" pitchFamily="2" charset="2"/>
              <a:buChar char="§"/>
            </a:pPr>
            <a:r>
              <a:rPr lang="de-DE" dirty="0"/>
              <a:t>Python (</a:t>
            </a:r>
            <a:r>
              <a:rPr lang="de-DE" dirty="0" err="1"/>
              <a:t>fmpy</a:t>
            </a:r>
            <a:r>
              <a:rPr lang="de-DE" dirty="0"/>
              <a:t>, </a:t>
            </a:r>
            <a:r>
              <a:rPr lang="de-DE" dirty="0" err="1"/>
              <a:t>FiLiP</a:t>
            </a:r>
            <a:r>
              <a:rPr lang="de-DE" dirty="0"/>
              <a:t>, </a:t>
            </a:r>
            <a:r>
              <a:rPr lang="de-DE" dirty="0" err="1"/>
              <a:t>pyqt</a:t>
            </a:r>
            <a:r>
              <a:rPr lang="de-DE" dirty="0"/>
              <a:t>)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BC2D295-3A3C-D0DA-A58D-6F7FD9DC0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24" y="704792"/>
            <a:ext cx="2307300" cy="742114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9799B860-634A-82ED-983F-14ED76977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765" y="1667933"/>
            <a:ext cx="524792" cy="524792"/>
          </a:xfrm>
          <a:prstGeom prst="rect">
            <a:avLst/>
          </a:prstGeom>
        </p:spPr>
      </p:pic>
      <p:pic>
        <p:nvPicPr>
          <p:cNvPr id="11" name="Picture 10" descr="A picture containing text, monitor, clock&#10;&#10;Description automatically generated">
            <a:extLst>
              <a:ext uri="{FF2B5EF4-FFF2-40B4-BE49-F238E27FC236}">
                <a16:creationId xmlns:a16="http://schemas.microsoft.com/office/drawing/2014/main" id="{047376F2-8EA4-5FD0-0B6F-740EFFFEE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765" y="2644854"/>
            <a:ext cx="3193143" cy="586740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EAFC6DA5-9B0B-21E9-C457-AD4DF3636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064" y="3427211"/>
            <a:ext cx="668819" cy="742114"/>
          </a:xfrm>
          <a:prstGeom prst="rect">
            <a:avLst/>
          </a:prstGeom>
        </p:spPr>
      </p:pic>
      <p:pic>
        <p:nvPicPr>
          <p:cNvPr id="15" name="Picture 14" descr="Icon&#10;&#10;Description automatically generated with low confidence">
            <a:extLst>
              <a:ext uri="{FF2B5EF4-FFF2-40B4-BE49-F238E27FC236}">
                <a16:creationId xmlns:a16="http://schemas.microsoft.com/office/drawing/2014/main" id="{1A26DCCE-E41F-E737-2042-A25BCE4274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3064" y="4364942"/>
            <a:ext cx="849066" cy="586740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2B0CE0EC-4490-0B17-5030-D2AF03FA1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8147" y="5251249"/>
            <a:ext cx="682027" cy="68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3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BA2F-7B78-DEAD-BA5C-D7EA36CB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 – Auswahl einer Ontologie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1437-314C-7E27-00E4-40C69C8EE0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21" y="1001486"/>
            <a:ext cx="11425767" cy="5161714"/>
          </a:xfrm>
        </p:spPr>
        <p:txBody>
          <a:bodyPr/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Kandidaten: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SAREF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IFC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Brick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BOT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Project </a:t>
            </a:r>
            <a:r>
              <a:rPr lang="de-DE" dirty="0" err="1"/>
              <a:t>Haystack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522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BA2F-7B78-DEAD-BA5C-D7EA36CB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 – Auswahl einer Ontologie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1437-314C-7E27-00E4-40C69C8EE0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21" y="1001486"/>
            <a:ext cx="11425767" cy="5161714"/>
          </a:xfrm>
        </p:spPr>
        <p:txBody>
          <a:bodyPr/>
          <a:lstStyle/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>
              <a:spcAft>
                <a:spcPts val="0"/>
              </a:spcAft>
            </a:pPr>
            <a:r>
              <a:rPr lang="de-DE" sz="1200" dirty="0"/>
              <a:t>Quelle: https://docs.brickschema.org/intro.html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206366-78D3-6D39-6D46-1A1484AE8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945738"/>
              </p:ext>
            </p:extLst>
          </p:nvPr>
        </p:nvGraphicFramePr>
        <p:xfrm>
          <a:off x="383111" y="1001486"/>
          <a:ext cx="11423999" cy="4562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458">
                  <a:extLst>
                    <a:ext uri="{9D8B030D-6E8A-4147-A177-3AD203B41FA5}">
                      <a16:colId xmlns:a16="http://schemas.microsoft.com/office/drawing/2014/main" val="2802878581"/>
                    </a:ext>
                  </a:extLst>
                </a:gridCol>
                <a:gridCol w="1167619">
                  <a:extLst>
                    <a:ext uri="{9D8B030D-6E8A-4147-A177-3AD203B41FA5}">
                      <a16:colId xmlns:a16="http://schemas.microsoft.com/office/drawing/2014/main" val="3628947920"/>
                    </a:ext>
                  </a:extLst>
                </a:gridCol>
                <a:gridCol w="2363372">
                  <a:extLst>
                    <a:ext uri="{9D8B030D-6E8A-4147-A177-3AD203B41FA5}">
                      <a16:colId xmlns:a16="http://schemas.microsoft.com/office/drawing/2014/main" val="1469290376"/>
                    </a:ext>
                  </a:extLst>
                </a:gridCol>
                <a:gridCol w="1378634">
                  <a:extLst>
                    <a:ext uri="{9D8B030D-6E8A-4147-A177-3AD203B41FA5}">
                      <a16:colId xmlns:a16="http://schemas.microsoft.com/office/drawing/2014/main" val="958289432"/>
                    </a:ext>
                  </a:extLst>
                </a:gridCol>
                <a:gridCol w="1814732">
                  <a:extLst>
                    <a:ext uri="{9D8B030D-6E8A-4147-A177-3AD203B41FA5}">
                      <a16:colId xmlns:a16="http://schemas.microsoft.com/office/drawing/2014/main" val="358434982"/>
                    </a:ext>
                  </a:extLst>
                </a:gridCol>
                <a:gridCol w="1847184">
                  <a:extLst>
                    <a:ext uri="{9D8B030D-6E8A-4147-A177-3AD203B41FA5}">
                      <a16:colId xmlns:a16="http://schemas.microsoft.com/office/drawing/2014/main" val="2559918796"/>
                    </a:ext>
                  </a:extLst>
                </a:gridCol>
              </a:tblGrid>
              <a:tr h="508278">
                <a:tc>
                  <a:txBody>
                    <a:bodyPr/>
                    <a:lstStyle/>
                    <a:p>
                      <a:r>
                        <a:rPr lang="de-DE" dirty="0"/>
                        <a:t>Modeling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Brick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Project </a:t>
                      </a:r>
                      <a:r>
                        <a:rPr lang="de-DE" dirty="0" err="1"/>
                        <a:t>Haystack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SAREF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167698"/>
                  </a:ext>
                </a:extLst>
              </a:tr>
              <a:tr h="508278">
                <a:tc>
                  <a:txBody>
                    <a:bodyPr/>
                    <a:lstStyle/>
                    <a:p>
                      <a:r>
                        <a:rPr lang="de-DE" dirty="0"/>
                        <a:t>HVAC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178065"/>
                  </a:ext>
                </a:extLst>
              </a:tr>
              <a:tr h="508278">
                <a:tc>
                  <a:txBody>
                    <a:bodyPr/>
                    <a:lstStyle/>
                    <a:p>
                      <a:r>
                        <a:rPr lang="de-DE" dirty="0" err="1"/>
                        <a:t>Lighting</a:t>
                      </a:r>
                      <a:r>
                        <a:rPr lang="de-DE" dirty="0"/>
                        <a:t>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26287"/>
                  </a:ext>
                </a:extLst>
              </a:tr>
              <a:tr h="508278">
                <a:tc>
                  <a:txBody>
                    <a:bodyPr/>
                    <a:lstStyle/>
                    <a:p>
                      <a:r>
                        <a:rPr lang="de-DE" dirty="0" err="1"/>
                        <a:t>Electrical</a:t>
                      </a:r>
                      <a:r>
                        <a:rPr lang="de-DE" dirty="0"/>
                        <a:t>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810651"/>
                  </a:ext>
                </a:extLst>
              </a:tr>
              <a:tr h="496393">
                <a:tc>
                  <a:txBody>
                    <a:bodyPr/>
                    <a:lstStyle/>
                    <a:p>
                      <a:r>
                        <a:rPr lang="de-DE" dirty="0" err="1"/>
                        <a:t>Spatial</a:t>
                      </a:r>
                      <a:r>
                        <a:rPr lang="de-DE" dirty="0"/>
                        <a:t>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579224"/>
                  </a:ext>
                </a:extLst>
              </a:tr>
              <a:tr h="508278">
                <a:tc>
                  <a:txBody>
                    <a:bodyPr/>
                    <a:lstStyle/>
                    <a:p>
                      <a:r>
                        <a:rPr lang="de-DE" dirty="0"/>
                        <a:t>Sensor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Generic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024834"/>
                  </a:ext>
                </a:extLst>
              </a:tr>
              <a:tr h="508278">
                <a:tc>
                  <a:txBody>
                    <a:bodyPr/>
                    <a:lstStyle/>
                    <a:p>
                      <a:r>
                        <a:rPr lang="de-DE" dirty="0"/>
                        <a:t>Control </a:t>
                      </a:r>
                      <a:r>
                        <a:rPr lang="de-DE" dirty="0" err="1"/>
                        <a:t>Relationships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Generic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788626"/>
                  </a:ext>
                </a:extLst>
              </a:tr>
              <a:tr h="508278">
                <a:tc>
                  <a:txBody>
                    <a:bodyPr/>
                    <a:lstStyle/>
                    <a:p>
                      <a:r>
                        <a:rPr lang="de-DE" dirty="0"/>
                        <a:t>Operational </a:t>
                      </a:r>
                      <a:r>
                        <a:rPr lang="de-DE" dirty="0" err="1"/>
                        <a:t>Relationships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Generix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297618"/>
                  </a:ext>
                </a:extLst>
              </a:tr>
              <a:tr h="508278">
                <a:tc>
                  <a:txBody>
                    <a:bodyPr/>
                    <a:lstStyle/>
                    <a:p>
                      <a:r>
                        <a:rPr lang="de-DE" dirty="0"/>
                        <a:t>Formal </a:t>
                      </a:r>
                      <a:r>
                        <a:rPr lang="de-DE" dirty="0" err="1"/>
                        <a:t>Definitions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927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13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BA2F-7B78-DEAD-BA5C-D7EA36CB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 – Auswahl einer Ontologie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A1437-314C-7E27-00E4-40C69C8EE0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3121" y="1001486"/>
            <a:ext cx="11425767" cy="5161714"/>
          </a:xfrm>
        </p:spPr>
        <p:txBody>
          <a:bodyPr/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Kandidaten: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SAREF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IFC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Brick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BOT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Project </a:t>
            </a:r>
            <a:r>
              <a:rPr lang="de-DE" dirty="0" err="1"/>
              <a:t>Haystack</a:t>
            </a:r>
            <a:endParaRPr lang="de-DE" dirty="0"/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Wahl: Brick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Bietet den größten Modeling Support für Gebäude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Einfache Struktur</a:t>
            </a:r>
          </a:p>
          <a:p>
            <a:pPr marL="717750" lvl="1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Nützliche Tools (Viewer,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427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12E7-4706-681B-D967-3CB4D9DE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Methodik: Brick Modell für den Einsatz in FIWARE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DF846-2568-1379-507B-164C5EBD60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Grundlage: Brick Ontologie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de-DE" dirty="0"/>
              <a:t>Noch nicht anwendbar in FIWARE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712739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EBC | E.ON ERC - Inhalt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orlage_de_16_9" id="{EF029E65-9904-4530-B87F-B6C0ABA2B7BB}" vid="{26F29CCC-2E78-48D2-AA5D-4E5CB9CBBC8A}"/>
    </a:ext>
  </a:extLst>
</a:theme>
</file>

<file path=ppt/theme/theme2.xml><?xml version="1.0" encoding="utf-8"?>
<a:theme xmlns:a="http://schemas.openxmlformats.org/drawingml/2006/main" name="Folienmaster EBC | E.ON ERC - Titel-/Abschlus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orlage_de_16_9" id="{EF029E65-9904-4530-B87F-B6C0ABA2B7BB}" vid="{49DC58DF-0FB6-4EDC-9B59-A301C90599E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Vorlage_de_16_9</Template>
  <TotalTime>0</TotalTime>
  <Words>1550</Words>
  <Application>Microsoft Office PowerPoint</Application>
  <PresentationFormat>Widescreen</PresentationFormat>
  <Paragraphs>526</Paragraphs>
  <Slides>37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Cambria Math</vt:lpstr>
      <vt:lpstr>Cascadia Mono Light</vt:lpstr>
      <vt:lpstr>Symbol</vt:lpstr>
      <vt:lpstr>Wingdings</vt:lpstr>
      <vt:lpstr>Folienmaster EBC | E.ON ERC - Inhaltsfolien</vt:lpstr>
      <vt:lpstr>Folienmaster EBC | E.ON ERC - Titel-/Abschlussfolien</vt:lpstr>
      <vt:lpstr>Bachelorarbeit</vt:lpstr>
      <vt:lpstr>Einführung - Kontext</vt:lpstr>
      <vt:lpstr>Einführung – Ziel der Arbeit</vt:lpstr>
      <vt:lpstr>Einführung – Ziel der Arbeit</vt:lpstr>
      <vt:lpstr>Verwendete Technologien</vt:lpstr>
      <vt:lpstr>Methodik – Auswahl einer Ontologie</vt:lpstr>
      <vt:lpstr>Methodik – Auswahl einer Ontologie</vt:lpstr>
      <vt:lpstr>Methodik – Auswahl einer Ontologie</vt:lpstr>
      <vt:lpstr>Methodik: Brick Modell für den Einsatz in FIWARE</vt:lpstr>
      <vt:lpstr>Methodik: Brick Modell für den Einsatz in FIWARE</vt:lpstr>
      <vt:lpstr>Methodik: Brick Modell für den Einsatz in FIWARE</vt:lpstr>
      <vt:lpstr>Methodik: Brick Modell für den Einsatz in FIWARE</vt:lpstr>
      <vt:lpstr>Methodik: Brick Modell für den Einsatz in FIWARE</vt:lpstr>
      <vt:lpstr>Methodik: Brick Modell für den Einsatz in FIWARE</vt:lpstr>
      <vt:lpstr>Methodik: Brick Modell für den Einsatz in FIWARE</vt:lpstr>
      <vt:lpstr>Methodik: Brick Modell für den Einsatz in FIWARE</vt:lpstr>
      <vt:lpstr>Methodik: Brick Modell für den Einsatz in FIWARE</vt:lpstr>
      <vt:lpstr>Methodik: Durch FiBEM modellierte Entitäten und Beziehungen</vt:lpstr>
      <vt:lpstr>Digitaler Zwilling – Definition</vt:lpstr>
      <vt:lpstr>PowerPoint Presentation</vt:lpstr>
      <vt:lpstr>Überblick der Arbeitsschritte</vt:lpstr>
      <vt:lpstr>Aufbau des Frameworks</vt:lpstr>
      <vt:lpstr>Anwendung des Frameworks</vt:lpstr>
      <vt:lpstr>Sensitivitätsanalyse</vt:lpstr>
      <vt:lpstr>Sensitivitätsanalyse</vt:lpstr>
      <vt:lpstr>Kontinuierliche Rekalibrierung</vt:lpstr>
      <vt:lpstr>Einfluss der penaltyfunction</vt:lpstr>
      <vt:lpstr>Einsatz von Kalibrierungsklassen</vt:lpstr>
      <vt:lpstr>Einsatz von Kalibrierungsklassen</vt:lpstr>
      <vt:lpstr>Erkenntnisse und Ausblick</vt:lpstr>
      <vt:lpstr>Referenzen</vt:lpstr>
      <vt:lpstr>PowerPoint Presentation</vt:lpstr>
      <vt:lpstr>Rekalibrierung einzelner Tage</vt:lpstr>
      <vt:lpstr>Penaltyfunction</vt:lpstr>
      <vt:lpstr>Resampling – Ohne Konvertierung der Abtastrate</vt:lpstr>
      <vt:lpstr>PowerPoint Presentation</vt:lpstr>
      <vt:lpstr>Dauer der Rekalibrierungen (26.07.2020 00:00:10 – 25.08.2020 23:59:50)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Borges</dc:creator>
  <cp:lastModifiedBy>Ernesto Walter</cp:lastModifiedBy>
  <cp:revision>399</cp:revision>
  <cp:lastPrinted>2015-12-03T17:36:18Z</cp:lastPrinted>
  <dcterms:created xsi:type="dcterms:W3CDTF">2020-03-23T10:44:03Z</dcterms:created>
  <dcterms:modified xsi:type="dcterms:W3CDTF">2022-07-31T21:45:41Z</dcterms:modified>
</cp:coreProperties>
</file>