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37"/>
  </p:notesMasterIdLst>
  <p:handoutMasterIdLst>
    <p:handoutMasterId r:id="rId38"/>
  </p:handoutMasterIdLst>
  <p:sldIdLst>
    <p:sldId id="256" r:id="rId3"/>
    <p:sldId id="315" r:id="rId4"/>
    <p:sldId id="350" r:id="rId5"/>
    <p:sldId id="317" r:id="rId6"/>
    <p:sldId id="320" r:id="rId7"/>
    <p:sldId id="321" r:id="rId8"/>
    <p:sldId id="318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26" r:id="rId17"/>
    <p:sldId id="323" r:id="rId18"/>
    <p:sldId id="333" r:id="rId19"/>
    <p:sldId id="334" r:id="rId20"/>
    <p:sldId id="335" r:id="rId21"/>
    <p:sldId id="336" r:id="rId22"/>
    <p:sldId id="337" r:id="rId23"/>
    <p:sldId id="324" r:id="rId24"/>
    <p:sldId id="339" r:id="rId25"/>
    <p:sldId id="340" r:id="rId26"/>
    <p:sldId id="341" r:id="rId27"/>
    <p:sldId id="342" r:id="rId28"/>
    <p:sldId id="343" r:id="rId29"/>
    <p:sldId id="344" r:id="rId30"/>
    <p:sldId id="346" r:id="rId31"/>
    <p:sldId id="348" r:id="rId32"/>
    <p:sldId id="349" r:id="rId33"/>
    <p:sldId id="347" r:id="rId34"/>
    <p:sldId id="290" r:id="rId35"/>
    <p:sldId id="258" r:id="rId36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Tokmak" initials="AT" lastIdx="1" clrIdx="0">
    <p:extLst>
      <p:ext uri="{19B8F6BF-5375-455C-9EA6-DF929625EA0E}">
        <p15:presenceInfo xmlns:p15="http://schemas.microsoft.com/office/powerpoint/2012/main" userId="413b5d34aa52e8e1" providerId="Windows Live"/>
      </p:ext>
    </p:extLst>
  </p:cmAuthor>
  <p:cmAuthor id="2" name="Sebastian Borges" initials="SB" lastIdx="9" clrIdx="1">
    <p:extLst>
      <p:ext uri="{19B8F6BF-5375-455C-9EA6-DF929625EA0E}">
        <p15:presenceInfo xmlns:p15="http://schemas.microsoft.com/office/powerpoint/2012/main" userId="2bdd79b677549cab" providerId="Windows Live"/>
      </p:ext>
    </p:extLst>
  </p:cmAuthor>
  <p:cmAuthor id="3" name="Vering, Christian" initials="cve" lastIdx="8" clrIdx="2">
    <p:extLst>
      <p:ext uri="{19B8F6BF-5375-455C-9EA6-DF929625EA0E}">
        <p15:presenceInfo xmlns:p15="http://schemas.microsoft.com/office/powerpoint/2012/main" userId="Vering, Christian" providerId="None"/>
      </p:ext>
    </p:extLst>
  </p:cmAuthor>
  <p:cmAuthor id="4" name="Kruetzfeldt, Hannah" initials="KH" lastIdx="5" clrIdx="3">
    <p:extLst>
      <p:ext uri="{19B8F6BF-5375-455C-9EA6-DF929625EA0E}">
        <p15:presenceInfo xmlns:p15="http://schemas.microsoft.com/office/powerpoint/2012/main" userId="Kruetzfeldt, Hann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87D"/>
    <a:srgbClr val="C3E5EF"/>
    <a:srgbClr val="33CCCC"/>
    <a:srgbClr val="9DC3E6"/>
    <a:srgbClr val="DD402D"/>
    <a:srgbClr val="FFFFFF"/>
    <a:srgbClr val="AC2B1C"/>
    <a:srgbClr val="FF7979"/>
    <a:srgbClr val="9D9E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79412" autoAdjust="0"/>
  </p:normalViewPr>
  <p:slideViewPr>
    <p:cSldViewPr snapToGrid="0" showGuides="1">
      <p:cViewPr varScale="1">
        <p:scale>
          <a:sx n="65" d="100"/>
          <a:sy n="65" d="100"/>
        </p:scale>
        <p:origin x="1116" y="60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256" y="60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02.08.2022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02.08.2022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79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Bachelorarbeit | Ernesto Walter | EBC | 03.08.2022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8.svg"/><Relationship Id="rId3" Type="http://schemas.openxmlformats.org/officeDocument/2006/relationships/image" Target="../media/image61.svg"/><Relationship Id="rId7" Type="http://schemas.openxmlformats.org/officeDocument/2006/relationships/image" Target="../media/image27.svg"/><Relationship Id="rId12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6.svg"/><Relationship Id="rId5" Type="http://schemas.openxmlformats.org/officeDocument/2006/relationships/image" Target="../media/image63.sv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5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fiware-tutorials.readthedocs.io/en/latest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Ernesto Walter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24000" cy="1213830"/>
          </a:xfrm>
        </p:spPr>
        <p:txBody>
          <a:bodyPr/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Ontologie-basierte Modellierung von Gebäudeenergiesystemen und automatisierte Erstellung der Semantik von Simulationsmodellen für den Einsatz in IoT Systemen</a:t>
            </a:r>
          </a:p>
          <a:p>
            <a:pPr algn="ctr"/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23998" y="3430110"/>
            <a:ext cx="2206174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50540CC4-A9C5-6579-27E6-A30500E9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84" y="2670702"/>
            <a:ext cx="1543050" cy="116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8A58F-961D-01E7-2A23-9E9C0A2EABF1}"/>
              </a:ext>
            </a:extLst>
          </p:cNvPr>
          <p:cNvSpPr txBox="1"/>
          <p:nvPr/>
        </p:nvSpPr>
        <p:spPr>
          <a:xfrm>
            <a:off x="1017639" y="4557251"/>
            <a:ext cx="34216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718096"/>
                </a:solidFill>
                <a:effectLst/>
                <a:latin typeface="Nunito Sans" pitchFamily="2" charset="0"/>
              </a:rPr>
              <a:t>A closed, pressure vessel that uses electricity for heating water or other fluids to supply steam or hot water for heating, humidification, or other applications.</a:t>
            </a:r>
            <a:endParaRPr lang="de-DE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172ECE-6509-3B67-DAFE-3EBC7BEAA264}"/>
              </a:ext>
            </a:extLst>
          </p:cNvPr>
          <p:cNvSpPr/>
          <p:nvPr/>
        </p:nvSpPr>
        <p:spPr>
          <a:xfrm>
            <a:off x="825910" y="4439264"/>
            <a:ext cx="3805081" cy="1061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AE10E386-4A93-C755-54D2-13B1B347C6AA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</p:txBody>
      </p:sp>
    </p:spTree>
    <p:extLst>
      <p:ext uri="{BB962C8B-B14F-4D97-AF65-F5344CB8AC3E}">
        <p14:creationId xmlns:p14="http://schemas.microsoft.com/office/powerpoint/2010/main" val="14882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F6AEA648-D842-E836-951B-B025BBC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59" y="1148161"/>
            <a:ext cx="1543050" cy="2686050"/>
          </a:xfrm>
          <a:prstGeom prst="rect">
            <a:avLst/>
          </a:prstGeom>
        </p:spPr>
      </p:pic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720D4FAE-E7E2-2DAA-C798-542641142802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</p:txBody>
      </p:sp>
    </p:spTree>
    <p:extLst>
      <p:ext uri="{BB962C8B-B14F-4D97-AF65-F5344CB8AC3E}">
        <p14:creationId xmlns:p14="http://schemas.microsoft.com/office/powerpoint/2010/main" val="32102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669F7A3-2E51-70EC-DEE0-EC3E2F9F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59" y="1148161"/>
            <a:ext cx="1543050" cy="2686050"/>
          </a:xfrm>
          <a:prstGeom prst="rect">
            <a:avLst/>
          </a:prstGeom>
        </p:spPr>
      </p:pic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2809E5C9-603C-9F1D-76EF-BBC7294F6149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</p:txBody>
      </p:sp>
    </p:spTree>
    <p:extLst>
      <p:ext uri="{BB962C8B-B14F-4D97-AF65-F5344CB8AC3E}">
        <p14:creationId xmlns:p14="http://schemas.microsoft.com/office/powerpoint/2010/main" val="182705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56288EB-C1E6-49D5-977A-B5AE72B2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93" y="1118961"/>
            <a:ext cx="3829050" cy="4591050"/>
          </a:xfrm>
          <a:prstGeom prst="rect">
            <a:avLst/>
          </a:prstGeom>
        </p:spPr>
      </p:pic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85AF7824-6FD8-9965-F594-9C9725EBD87F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</p:txBody>
      </p:sp>
    </p:spTree>
    <p:extLst>
      <p:ext uri="{BB962C8B-B14F-4D97-AF65-F5344CB8AC3E}">
        <p14:creationId xmlns:p14="http://schemas.microsoft.com/office/powerpoint/2010/main" val="19326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A7BF145-A7DB-E72B-8A87-AA58922F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57" y="1031854"/>
            <a:ext cx="4010025" cy="5057775"/>
          </a:xfrm>
          <a:prstGeom prst="rect">
            <a:avLst/>
          </a:prstGeom>
        </p:spPr>
      </p:pic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90985BF-EA2B-D0A0-DE0A-69A24C0D517F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</p:txBody>
      </p:sp>
    </p:spTree>
    <p:extLst>
      <p:ext uri="{BB962C8B-B14F-4D97-AF65-F5344CB8AC3E}">
        <p14:creationId xmlns:p14="http://schemas.microsoft.com/office/powerpoint/2010/main" val="4221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24A39E0E-CE04-65C6-4C71-8E4A2D4256A0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  <a:p>
            <a:pPr>
              <a:lnSpc>
                <a:spcPct val="150000"/>
              </a:lnSpc>
            </a:pPr>
            <a:r>
              <a:rPr lang="de-DE" dirty="0"/>
              <a:t>Definiere in FIWARE anlegbare Entitäten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Eigenschaften von GES: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Entitäten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Attribute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Beziehungen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Sensoren, Aktuatoren</a:t>
            </a:r>
          </a:p>
          <a:p>
            <a:pPr>
              <a:lnSpc>
                <a:spcPct val="150000"/>
              </a:lnSpc>
            </a:pPr>
            <a:r>
              <a:rPr lang="de-DE" dirty="0"/>
              <a:t>Beschreibe alle Entitäten und Eigenschaften durch Brick Elemente</a:t>
            </a:r>
          </a:p>
          <a:p>
            <a:pPr>
              <a:lnSpc>
                <a:spcPct val="150000"/>
              </a:lnSpc>
            </a:pPr>
            <a:r>
              <a:rPr lang="de-DE" dirty="0"/>
              <a:t>Füge fehlende Definitionen hinzu (z.B. </a:t>
            </a:r>
            <a:r>
              <a:rPr lang="de-DE" dirty="0" err="1"/>
              <a:t>Heat_Pump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66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0C6D18-28EF-C6DE-6F81-022189EA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47" y="1439007"/>
            <a:ext cx="3733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C9B9F46B-CF86-C33F-AA7E-577098A9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22" y="1439372"/>
            <a:ext cx="4591050" cy="38385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BC60E-0239-E50B-C8D4-8075F3326404}"/>
              </a:ext>
            </a:extLst>
          </p:cNvPr>
          <p:cNvSpPr/>
          <p:nvPr/>
        </p:nvSpPr>
        <p:spPr>
          <a:xfrm>
            <a:off x="1871003" y="4192172"/>
            <a:ext cx="1237957" cy="13504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68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B3EABD1-50E5-D7D3-8331-09858B4A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22" y="1439375"/>
            <a:ext cx="4591050" cy="38385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D78812-8E16-4C29-CE23-5B8C7DEC9756}"/>
              </a:ext>
            </a:extLst>
          </p:cNvPr>
          <p:cNvSpPr/>
          <p:nvPr/>
        </p:nvSpPr>
        <p:spPr>
          <a:xfrm>
            <a:off x="1969477" y="1772529"/>
            <a:ext cx="1055077" cy="1322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Kontext</a:t>
            </a:r>
          </a:p>
        </p:txBody>
      </p:sp>
      <p:grpSp>
        <p:nvGrpSpPr>
          <p:cNvPr id="64" name="Gruppieren 16">
            <a:extLst>
              <a:ext uri="{FF2B5EF4-FFF2-40B4-BE49-F238E27FC236}">
                <a16:creationId xmlns:a16="http://schemas.microsoft.com/office/drawing/2014/main" id="{E3F2C7FA-6126-212D-CA5D-269ACFC9F373}"/>
              </a:ext>
            </a:extLst>
          </p:cNvPr>
          <p:cNvGrpSpPr/>
          <p:nvPr/>
        </p:nvGrpSpPr>
        <p:grpSpPr>
          <a:xfrm>
            <a:off x="9475167" y="3014361"/>
            <a:ext cx="1635679" cy="1044162"/>
            <a:chOff x="9425980" y="1547453"/>
            <a:chExt cx="1635679" cy="1044162"/>
          </a:xfrm>
        </p:grpSpPr>
        <p:grpSp>
          <p:nvGrpSpPr>
            <p:cNvPr id="65" name="Gruppieren 141">
              <a:extLst>
                <a:ext uri="{FF2B5EF4-FFF2-40B4-BE49-F238E27FC236}">
                  <a16:creationId xmlns:a16="http://schemas.microsoft.com/office/drawing/2014/main" id="{9DFF3F95-2241-3333-98B0-523B8FEE8B5E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67" name="Grafik 119" descr="Messgerät mit einfarbiger Füllung">
                <a:extLst>
                  <a:ext uri="{FF2B5EF4-FFF2-40B4-BE49-F238E27FC236}">
                    <a16:creationId xmlns:a16="http://schemas.microsoft.com/office/drawing/2014/main" id="{5DC8987C-1B96-F248-28FC-E2EE9ECCE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FD15D324-C760-055D-EA12-B1EA73A784AF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66" name="Grafik 54">
              <a:extLst>
                <a:ext uri="{FF2B5EF4-FFF2-40B4-BE49-F238E27FC236}">
                  <a16:creationId xmlns:a16="http://schemas.microsoft.com/office/drawing/2014/main" id="{F63521E2-A817-98A8-C01F-E2646FC5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sp>
        <p:nvSpPr>
          <p:cNvPr id="69" name="Flussdiagramm: Alternativer Prozess 130">
            <a:extLst>
              <a:ext uri="{FF2B5EF4-FFF2-40B4-BE49-F238E27FC236}">
                <a16:creationId xmlns:a16="http://schemas.microsoft.com/office/drawing/2014/main" id="{68915E50-6642-9CC8-0792-6E34E7C0D41A}"/>
              </a:ext>
            </a:extLst>
          </p:cNvPr>
          <p:cNvSpPr/>
          <p:nvPr/>
        </p:nvSpPr>
        <p:spPr>
          <a:xfrm>
            <a:off x="3955143" y="947957"/>
            <a:ext cx="4281713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Optimierung des Energieverbrauchs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0502717-632F-90EC-B107-FD6BED57B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54" y="2799476"/>
            <a:ext cx="1259047" cy="1259047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A9E404F8-747A-5A78-A1CB-10B7AE471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75" y="4934858"/>
            <a:ext cx="858764" cy="858764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51C72A8B-5418-AE42-1121-794C9258F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7525" y="1776638"/>
            <a:ext cx="1010264" cy="1010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40E415-C5EB-36B3-0237-DFF1B6BF9A44}"/>
              </a:ext>
            </a:extLst>
          </p:cNvPr>
          <p:cNvSpPr txBox="1"/>
          <p:nvPr/>
        </p:nvSpPr>
        <p:spPr>
          <a:xfrm>
            <a:off x="4903873" y="5910043"/>
            <a:ext cx="21175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Hardware-in-</a:t>
            </a:r>
            <a:r>
              <a:rPr lang="de-DE" sz="1400" dirty="0" err="1"/>
              <a:t>the</a:t>
            </a:r>
            <a:r>
              <a:rPr lang="de-DE" sz="1400" dirty="0"/>
              <a:t>-loop (</a:t>
            </a:r>
            <a:r>
              <a:rPr lang="de-DE" sz="1400" dirty="0" err="1"/>
              <a:t>HiL</a:t>
            </a:r>
            <a:r>
              <a:rPr lang="de-DE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B36A-DC7E-7A1B-424D-FCC0CF928F80}"/>
              </a:ext>
            </a:extLst>
          </p:cNvPr>
          <p:cNvSpPr txBox="1"/>
          <p:nvPr/>
        </p:nvSpPr>
        <p:spPr>
          <a:xfrm>
            <a:off x="4961580" y="2877076"/>
            <a:ext cx="2002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Simulationsmodell, </a:t>
            </a:r>
            <a:r>
              <a:rPr lang="de-DE" sz="1400" dirty="0" err="1"/>
              <a:t>DZWi</a:t>
            </a:r>
            <a:endParaRPr lang="de-DE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0DC787-9787-973D-1329-814E12FFB356}"/>
              </a:ext>
            </a:extLst>
          </p:cNvPr>
          <p:cNvSpPr txBox="1"/>
          <p:nvPr/>
        </p:nvSpPr>
        <p:spPr>
          <a:xfrm>
            <a:off x="760897" y="4194629"/>
            <a:ext cx="189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Gebäudeenergiesystem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A78610-7210-F01B-39A4-A5F5DC99CA99}"/>
              </a:ext>
            </a:extLst>
          </p:cNvPr>
          <p:cNvCxnSpPr>
            <a:cxnSpLocks/>
          </p:cNvCxnSpPr>
          <p:nvPr/>
        </p:nvCxnSpPr>
        <p:spPr>
          <a:xfrm flipV="1">
            <a:off x="2612812" y="2263563"/>
            <a:ext cx="2348768" cy="10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EDFAE3-0840-E1EA-858C-A71676AA98EB}"/>
              </a:ext>
            </a:extLst>
          </p:cNvPr>
          <p:cNvCxnSpPr/>
          <p:nvPr/>
        </p:nvCxnSpPr>
        <p:spPr>
          <a:xfrm>
            <a:off x="7021440" y="2281770"/>
            <a:ext cx="2267703" cy="8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805696-1D93-4118-0607-E7FA951B2F7C}"/>
              </a:ext>
            </a:extLst>
          </p:cNvPr>
          <p:cNvCxnSpPr>
            <a:cxnSpLocks/>
          </p:cNvCxnSpPr>
          <p:nvPr/>
        </p:nvCxnSpPr>
        <p:spPr>
          <a:xfrm flipH="1">
            <a:off x="7170057" y="4302351"/>
            <a:ext cx="2744693" cy="14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9E6AEC-CC34-1083-714A-109FAD190978}"/>
              </a:ext>
            </a:extLst>
          </p:cNvPr>
          <p:cNvCxnSpPr/>
          <p:nvPr/>
        </p:nvCxnSpPr>
        <p:spPr>
          <a:xfrm flipH="1" flipV="1">
            <a:off x="2660456" y="4557486"/>
            <a:ext cx="2243417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7D7690-639A-78E6-A091-0AF1926242F9}"/>
              </a:ext>
            </a:extLst>
          </p:cNvPr>
          <p:cNvSpPr txBox="1"/>
          <p:nvPr/>
        </p:nvSpPr>
        <p:spPr>
          <a:xfrm>
            <a:off x="2930824" y="2483358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Modellierung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04ABD5-4D11-8BFD-33B6-1297E8170E8A}"/>
              </a:ext>
            </a:extLst>
          </p:cNvPr>
          <p:cNvSpPr txBox="1"/>
          <p:nvPr/>
        </p:nvSpPr>
        <p:spPr>
          <a:xfrm>
            <a:off x="8080124" y="2445298"/>
            <a:ext cx="17325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Experimente, Analyse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288643-32A7-338A-EA9F-AD53F0760226}"/>
              </a:ext>
            </a:extLst>
          </p:cNvPr>
          <p:cNvSpPr txBox="1"/>
          <p:nvPr/>
        </p:nvSpPr>
        <p:spPr>
          <a:xfrm>
            <a:off x="8549936" y="5105253"/>
            <a:ext cx="17674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Realitätsnahe Testung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422EA-5732-6096-97DB-058B811FA4BF}"/>
              </a:ext>
            </a:extLst>
          </p:cNvPr>
          <p:cNvSpPr txBox="1"/>
          <p:nvPr/>
        </p:nvSpPr>
        <p:spPr>
          <a:xfrm>
            <a:off x="2420703" y="5047986"/>
            <a:ext cx="12535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/>
              <a:t>Anwendung der</a:t>
            </a:r>
          </a:p>
          <a:p>
            <a:pPr algn="ctr"/>
            <a:r>
              <a:rPr lang="de-DE" sz="1400" dirty="0"/>
              <a:t>Erkenntnisse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014BF1-B258-AF2D-FF54-BE1C7F8EA365}"/>
              </a:ext>
            </a:extLst>
          </p:cNvPr>
          <p:cNvCxnSpPr/>
          <p:nvPr/>
        </p:nvCxnSpPr>
        <p:spPr>
          <a:xfrm flipV="1">
            <a:off x="5962655" y="3274725"/>
            <a:ext cx="0" cy="151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D2121F-F7FA-6E80-D877-354DCDC32C31}"/>
              </a:ext>
            </a:extLst>
          </p:cNvPr>
          <p:cNvSpPr txBox="1"/>
          <p:nvPr/>
        </p:nvSpPr>
        <p:spPr>
          <a:xfrm>
            <a:off x="6063494" y="3950801"/>
            <a:ext cx="8960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Anpassung</a:t>
            </a:r>
          </a:p>
        </p:txBody>
      </p:sp>
    </p:spTree>
    <p:extLst>
      <p:ext uri="{BB962C8B-B14F-4D97-AF65-F5344CB8AC3E}">
        <p14:creationId xmlns:p14="http://schemas.microsoft.com/office/powerpoint/2010/main" val="10400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78F6D6E-ED36-C1B2-29A9-C8702C4E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85" y="1453442"/>
            <a:ext cx="4733925" cy="38385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7E7E2-3A67-E5A9-707C-5A42BF4E830C}"/>
              </a:ext>
            </a:extLst>
          </p:cNvPr>
          <p:cNvSpPr/>
          <p:nvPr/>
        </p:nvSpPr>
        <p:spPr>
          <a:xfrm>
            <a:off x="3193366" y="3108960"/>
            <a:ext cx="1392702" cy="14208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77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7E7E2-3A67-E5A9-707C-5A42BF4E830C}"/>
              </a:ext>
            </a:extLst>
          </p:cNvPr>
          <p:cNvSpPr/>
          <p:nvPr/>
        </p:nvSpPr>
        <p:spPr>
          <a:xfrm>
            <a:off x="3193366" y="3108960"/>
            <a:ext cx="1392702" cy="142083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0C0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92BB5B5-18B3-CE58-DD09-13B458642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85" y="1419225"/>
            <a:ext cx="47339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70E-DEB1-6811-97FF-F1E95FD8E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216FB9-9102-3F11-362D-718D6981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6" y="871200"/>
            <a:ext cx="10626648" cy="54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12B20AD-A7CA-6924-70A5-EEB73366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0" y="-76484"/>
            <a:ext cx="12287260" cy="70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52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Manager</a:t>
            </a:r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86E38CD1-5714-9C3C-C291-112EE3CB7B9E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FiBEM</a:t>
            </a:r>
            <a:r>
              <a:rPr lang="de-DE" dirty="0"/>
              <a:t>: Software Tool zur Erstellung, Bearbeitung, Exportierung und Anwendung des Modells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Erstellung und Bearbeitung: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Entitäten hinzufügen/löschen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Relationships</a:t>
            </a:r>
            <a:r>
              <a:rPr lang="de-DE" dirty="0"/>
              <a:t> hinzufügen/löschen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Relationships</a:t>
            </a:r>
            <a:r>
              <a:rPr lang="de-DE" dirty="0"/>
              <a:t> automatisiert erstellen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Entitäten/</a:t>
            </a:r>
            <a:r>
              <a:rPr lang="de-DE" dirty="0" err="1"/>
              <a:t>Relationships</a:t>
            </a:r>
            <a:r>
              <a:rPr lang="de-DE" dirty="0"/>
              <a:t> von FMU Modellen erkennen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Devices (Sensoren/Aktuatoren) hinzufügen/löschen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 speichern öffnen</a:t>
            </a:r>
          </a:p>
        </p:txBody>
      </p:sp>
    </p:spTree>
    <p:extLst>
      <p:ext uri="{BB962C8B-B14F-4D97-AF65-F5344CB8AC3E}">
        <p14:creationId xmlns:p14="http://schemas.microsoft.com/office/powerpoint/2010/main" val="4540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Manager</a:t>
            </a:r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434A9264-1EE2-4135-67C4-5A0D39390426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FiBEM</a:t>
            </a:r>
            <a:r>
              <a:rPr lang="de-DE" dirty="0"/>
              <a:t>: Software Tool zur Erstellung, Bearbeitung, Exportierung und Anwendung des Modells</a:t>
            </a:r>
          </a:p>
          <a:p>
            <a:pPr>
              <a:lnSpc>
                <a:spcPct val="150000"/>
              </a:lnSpc>
            </a:pPr>
            <a:r>
              <a:rPr lang="de-DE" dirty="0"/>
              <a:t>Anwendung: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Modell als JSON exportieren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Ontologie exportieren (visualisierbares turtle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Modell in FIWARE anlegen</a:t>
            </a:r>
          </a:p>
          <a:p>
            <a:pPr lvl="2">
              <a:lnSpc>
                <a:spcPct val="150000"/>
              </a:lnSpc>
            </a:pPr>
            <a:r>
              <a:rPr lang="de-DE" dirty="0" err="1"/>
              <a:t>Konfuration</a:t>
            </a:r>
            <a:r>
              <a:rPr lang="de-DE" dirty="0"/>
              <a:t> der Dienste zur Kommunikation mit Entitäten</a:t>
            </a:r>
          </a:p>
        </p:txBody>
      </p:sp>
    </p:spTree>
    <p:extLst>
      <p:ext uri="{BB962C8B-B14F-4D97-AF65-F5344CB8AC3E}">
        <p14:creationId xmlns:p14="http://schemas.microsoft.com/office/powerpoint/2010/main" val="12910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Semantik von FMU Modellen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4BAB122-36C8-61ED-2A63-DDF8FF8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926"/>
            <a:ext cx="4778548" cy="4778548"/>
          </a:xfrm>
          <a:prstGeom prst="rect">
            <a:avLst/>
          </a:prstGeom>
        </p:spPr>
      </p:pic>
      <p:sp>
        <p:nvSpPr>
          <p:cNvPr id="7" name="Textplatzhalter 15">
            <a:extLst>
              <a:ext uri="{FF2B5EF4-FFF2-40B4-BE49-F238E27FC236}">
                <a16:creationId xmlns:a16="http://schemas.microsoft.com/office/drawing/2014/main" id="{00382A0E-9E80-18BC-5063-906353D12353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Input: FMU Modell</a:t>
            </a:r>
          </a:p>
        </p:txBody>
      </p:sp>
    </p:spTree>
    <p:extLst>
      <p:ext uri="{BB962C8B-B14F-4D97-AF65-F5344CB8AC3E}">
        <p14:creationId xmlns:p14="http://schemas.microsoft.com/office/powerpoint/2010/main" val="15340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Semantik von FMU Modellen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4BAB122-36C8-61ED-2A63-DDF8FF8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926"/>
            <a:ext cx="4778548" cy="4778548"/>
          </a:xfrm>
          <a:prstGeom prst="rect">
            <a:avLst/>
          </a:prstGeom>
        </p:spPr>
      </p:pic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7E9DF019-CA95-5848-6093-11600111AE7B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Input: FMU Modell</a:t>
            </a:r>
          </a:p>
          <a:p>
            <a:pPr>
              <a:lnSpc>
                <a:spcPct val="150000"/>
              </a:lnSpc>
            </a:pPr>
            <a:r>
              <a:rPr lang="de-DE" dirty="0"/>
              <a:t>Analyse mit </a:t>
            </a:r>
            <a:r>
              <a:rPr lang="de-DE" dirty="0" err="1"/>
              <a:t>Fmpy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Prüfe Modellnamen Variablen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Suche Übereinstimmung mit Schlüsselwörtern</a:t>
            </a:r>
          </a:p>
        </p:txBody>
      </p:sp>
    </p:spTree>
    <p:extLst>
      <p:ext uri="{BB962C8B-B14F-4D97-AF65-F5344CB8AC3E}">
        <p14:creationId xmlns:p14="http://schemas.microsoft.com/office/powerpoint/2010/main" val="27103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Semantik von FMU Modellen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060B66-2171-C524-5C81-D6763BEE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23" y="153958"/>
            <a:ext cx="5236377" cy="6009242"/>
          </a:xfrm>
          <a:prstGeom prst="rect">
            <a:avLst/>
          </a:prstGeom>
        </p:spPr>
      </p:pic>
      <p:sp>
        <p:nvSpPr>
          <p:cNvPr id="5" name="Textplatzhalter 15">
            <a:extLst>
              <a:ext uri="{FF2B5EF4-FFF2-40B4-BE49-F238E27FC236}">
                <a16:creationId xmlns:a16="http://schemas.microsoft.com/office/drawing/2014/main" id="{C19BE51B-FEAC-608E-7FC8-5E41C5DCE235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Input: FMU Modell</a:t>
            </a:r>
          </a:p>
          <a:p>
            <a:pPr>
              <a:lnSpc>
                <a:spcPct val="150000"/>
              </a:lnSpc>
            </a:pPr>
            <a:r>
              <a:rPr lang="de-DE" dirty="0"/>
              <a:t>Analyse mit </a:t>
            </a:r>
            <a:r>
              <a:rPr lang="de-DE" dirty="0" err="1"/>
              <a:t>Fmpy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Prüfe Modellnamen Variablen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Suche Übereinstimmung mit Schlüsselwörtern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Erstelle erkannte Entitäten in </a:t>
            </a:r>
            <a:r>
              <a:rPr lang="de-DE" dirty="0" err="1"/>
              <a:t>FiBEM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6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Semantik von FMU Modellen</a:t>
            </a:r>
          </a:p>
        </p:txBody>
      </p:sp>
      <p:pic>
        <p:nvPicPr>
          <p:cNvPr id="5" name="Picture 4" descr="A picture containing sky, map, text&#10;&#10;Description automatically generated">
            <a:extLst>
              <a:ext uri="{FF2B5EF4-FFF2-40B4-BE49-F238E27FC236}">
                <a16:creationId xmlns:a16="http://schemas.microsoft.com/office/drawing/2014/main" id="{ECC46F0A-A478-3CF7-614B-B3BA2EC1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49" y="811722"/>
            <a:ext cx="6096851" cy="5410955"/>
          </a:xfrm>
          <a:prstGeom prst="rect">
            <a:avLst/>
          </a:prstGeom>
        </p:spPr>
      </p:pic>
      <p:sp>
        <p:nvSpPr>
          <p:cNvPr id="7" name="Textplatzhalter 15">
            <a:extLst>
              <a:ext uri="{FF2B5EF4-FFF2-40B4-BE49-F238E27FC236}">
                <a16:creationId xmlns:a16="http://schemas.microsoft.com/office/drawing/2014/main" id="{9E723D70-4BD0-96BE-1755-6F0F3009FDCD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Input: FMU Modell</a:t>
            </a:r>
          </a:p>
          <a:p>
            <a:pPr>
              <a:lnSpc>
                <a:spcPct val="150000"/>
              </a:lnSpc>
            </a:pPr>
            <a:r>
              <a:rPr lang="de-DE" dirty="0"/>
              <a:t>Analyse mit </a:t>
            </a:r>
            <a:r>
              <a:rPr lang="de-DE" dirty="0" err="1"/>
              <a:t>Fmpy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Prüfe Modellnamen Variablen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Suche Übereinstimmung mit Schlüsselwörtern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Erstelle erkannte Entitäten in </a:t>
            </a:r>
            <a:r>
              <a:rPr lang="de-DE" dirty="0" err="1"/>
              <a:t>FiBEM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Weitere Verwendung: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Anlegen in FIWARE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Ontologie speichern</a:t>
            </a:r>
          </a:p>
        </p:txBody>
      </p:sp>
    </p:spTree>
    <p:extLst>
      <p:ext uri="{BB962C8B-B14F-4D97-AF65-F5344CB8AC3E}">
        <p14:creationId xmlns:p14="http://schemas.microsoft.com/office/powerpoint/2010/main" val="10208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3366428"/>
            <a:ext cx="11425767" cy="27967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oben 139">
            <a:extLst>
              <a:ext uri="{FF2B5EF4-FFF2-40B4-BE49-F238E27FC236}">
                <a16:creationId xmlns:a16="http://schemas.microsoft.com/office/drawing/2014/main" id="{33F935E2-E740-2923-8EE8-20D6B9842A7D}"/>
              </a:ext>
            </a:extLst>
          </p:cNvPr>
          <p:cNvSpPr/>
          <p:nvPr/>
        </p:nvSpPr>
        <p:spPr>
          <a:xfrm rot="5400000">
            <a:off x="524879" y="4817819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1279185" y="4373608"/>
            <a:ext cx="5903279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automatisierte Methoden der Erstellung und Anwendung des Modells</a:t>
            </a:r>
          </a:p>
        </p:txBody>
      </p:sp>
      <p:grpSp>
        <p:nvGrpSpPr>
          <p:cNvPr id="6" name="Gruppieren 124">
            <a:extLst>
              <a:ext uri="{FF2B5EF4-FFF2-40B4-BE49-F238E27FC236}">
                <a16:creationId xmlns:a16="http://schemas.microsoft.com/office/drawing/2014/main" id="{002D0EEB-8C0E-8799-6D32-D5B4B51E7A87}"/>
              </a:ext>
            </a:extLst>
          </p:cNvPr>
          <p:cNvGrpSpPr/>
          <p:nvPr/>
        </p:nvGrpSpPr>
        <p:grpSpPr>
          <a:xfrm>
            <a:off x="8622810" y="1137265"/>
            <a:ext cx="1857881" cy="1944681"/>
            <a:chOff x="1940150" y="923271"/>
            <a:chExt cx="2044297" cy="2079103"/>
          </a:xfrm>
        </p:grpSpPr>
        <p:grpSp>
          <p:nvGrpSpPr>
            <p:cNvPr id="7" name="Gruppieren 112">
              <a:extLst>
                <a:ext uri="{FF2B5EF4-FFF2-40B4-BE49-F238E27FC236}">
                  <a16:creationId xmlns:a16="http://schemas.microsoft.com/office/drawing/2014/main" id="{A19F0831-0AE2-BC0C-EBA5-9F27F794500F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9" name="Grafik 7" descr="Zahnräder mit einfarbiger Füllung">
                <a:extLst>
                  <a:ext uri="{FF2B5EF4-FFF2-40B4-BE49-F238E27FC236}">
                    <a16:creationId xmlns:a16="http://schemas.microsoft.com/office/drawing/2014/main" id="{DC13BAEF-988C-93C8-1B36-B492FCA24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10" name="Grafik 57">
                <a:extLst>
                  <a:ext uri="{FF2B5EF4-FFF2-40B4-BE49-F238E27FC236}">
                    <a16:creationId xmlns:a16="http://schemas.microsoft.com/office/drawing/2014/main" id="{C607BD11-6C64-939C-112D-E77C5413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11" name="Grafik 59" descr="Roboterhand mit einfarbiger Füllung">
                <a:extLst>
                  <a:ext uri="{FF2B5EF4-FFF2-40B4-BE49-F238E27FC236}">
                    <a16:creationId xmlns:a16="http://schemas.microsoft.com/office/drawing/2014/main" id="{189E5FFB-C27C-E9EA-7137-E7E642BC2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12" name="Grafik 62" descr="Fabrik mit einfarbiger Füllung">
                <a:extLst>
                  <a:ext uri="{FF2B5EF4-FFF2-40B4-BE49-F238E27FC236}">
                    <a16:creationId xmlns:a16="http://schemas.microsoft.com/office/drawing/2014/main" id="{59248803-8678-798C-D3CB-0374D879F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13" name="Grafik 64" descr="Smartphone mit einfarbiger Füllung">
                <a:extLst>
                  <a:ext uri="{FF2B5EF4-FFF2-40B4-BE49-F238E27FC236}">
                    <a16:creationId xmlns:a16="http://schemas.microsoft.com/office/drawing/2014/main" id="{35472E17-280F-8C12-D76C-480B9D2F3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14" name="Grafik 66" descr="Auto mit einfarbiger Füllung">
                <a:extLst>
                  <a:ext uri="{FF2B5EF4-FFF2-40B4-BE49-F238E27FC236}">
                    <a16:creationId xmlns:a16="http://schemas.microsoft.com/office/drawing/2014/main" id="{37DFE3FE-18AC-527A-043F-766B68CC8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5" name="Grafik 103" descr="Internet der Dinge Silhouette">
                <a:extLst>
                  <a:ext uri="{FF2B5EF4-FFF2-40B4-BE49-F238E27FC236}">
                    <a16:creationId xmlns:a16="http://schemas.microsoft.com/office/drawing/2014/main" id="{A1784D34-E1C5-3347-B517-937531F78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1FAA54E3-9011-1B04-167E-F08C94EE1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7" name="Grafik 111" descr="Computer mit einfarbiger Füllung">
                <a:extLst>
                  <a:ext uri="{FF2B5EF4-FFF2-40B4-BE49-F238E27FC236}">
                    <a16:creationId xmlns:a16="http://schemas.microsoft.com/office/drawing/2014/main" id="{1B6E0EA7-EE95-82DB-1023-6657A73EE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8" name="Textfeld 115">
              <a:extLst>
                <a:ext uri="{FF2B5EF4-FFF2-40B4-BE49-F238E27FC236}">
                  <a16:creationId xmlns:a16="http://schemas.microsoft.com/office/drawing/2014/main" id="{40F53E2B-9225-CA70-1025-D5B271E8E113}"/>
                </a:ext>
              </a:extLst>
            </p:cNvPr>
            <p:cNvSpPr txBox="1"/>
            <p:nvPr/>
          </p:nvSpPr>
          <p:spPr>
            <a:xfrm>
              <a:off x="1940150" y="2772038"/>
              <a:ext cx="2044297" cy="2303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 (IoT)</a:t>
              </a:r>
            </a:p>
          </p:txBody>
        </p:sp>
      </p:grp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1A0C56D-B287-02A0-8AFC-3C7D28240CC8}"/>
              </a:ext>
            </a:extLst>
          </p:cNvPr>
          <p:cNvSpPr txBox="1">
            <a:spLocks/>
          </p:cNvSpPr>
          <p:nvPr/>
        </p:nvSpPr>
        <p:spPr>
          <a:xfrm>
            <a:off x="383111" y="972082"/>
            <a:ext cx="8034710" cy="469705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Einsatz von IoT (</a:t>
            </a:r>
            <a:r>
              <a:rPr lang="de-DE" dirty="0" err="1"/>
              <a:t>HiL</a:t>
            </a:r>
            <a:r>
              <a:rPr lang="de-DE" dirty="0"/>
              <a:t>, smart </a:t>
            </a:r>
            <a:r>
              <a:rPr lang="de-DE" dirty="0" err="1"/>
              <a:t>homes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Monitoring und intelligente Regelung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Große Datenmengen ohne Semantik</a:t>
            </a:r>
          </a:p>
          <a:p>
            <a:pPr lvl="1"/>
            <a:r>
              <a:rPr lang="de-DE" dirty="0"/>
              <a:t>Hoher manueller Aufwand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Standardisiertes Datenmodell</a:t>
            </a:r>
          </a:p>
          <a:p>
            <a:pPr lvl="1"/>
            <a:r>
              <a:rPr lang="de-DE" dirty="0"/>
              <a:t>Automatisierte Erstellung des Datenmodells je nach Anwendungsfall</a:t>
            </a:r>
          </a:p>
          <a:p>
            <a:pPr lvl="1"/>
            <a:r>
              <a:rPr lang="de-DE" dirty="0"/>
              <a:t>Software Tools zur einfachen Handhabung der Daten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AB75-B45F-FD2B-F71B-31A07235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Flussdiagramm: Alternativer Prozess 130">
            <a:extLst>
              <a:ext uri="{FF2B5EF4-FFF2-40B4-BE49-F238E27FC236}">
                <a16:creationId xmlns:a16="http://schemas.microsoft.com/office/drawing/2014/main" id="{8C6C0DE3-9A35-6F9F-5521-C52794C167FF}"/>
              </a:ext>
            </a:extLst>
          </p:cNvPr>
          <p:cNvSpPr/>
          <p:nvPr/>
        </p:nvSpPr>
        <p:spPr>
          <a:xfrm>
            <a:off x="7060906" y="1023228"/>
            <a:ext cx="2696380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Standardisierung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Graphic 5" descr="Good Idea with solid fill">
            <a:extLst>
              <a:ext uri="{FF2B5EF4-FFF2-40B4-BE49-F238E27FC236}">
                <a16:creationId xmlns:a16="http://schemas.microsoft.com/office/drawing/2014/main" id="{D32A052B-90F5-4433-17DA-6C5577D7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667" y="2266146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E2784372-116D-A5BB-4624-A08515D7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679" y="2266146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13396-2A08-6A2A-0373-50BA6ECF291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046067" y="2723346"/>
            <a:ext cx="1300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77D532-02E6-DE66-31CA-1E85363106D1}"/>
              </a:ext>
            </a:extLst>
          </p:cNvPr>
          <p:cNvSpPr txBox="1"/>
          <p:nvPr/>
        </p:nvSpPr>
        <p:spPr>
          <a:xfrm>
            <a:off x="5962700" y="1879797"/>
            <a:ext cx="14673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/>
              <a:t>Interpretierbarkeit</a:t>
            </a:r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1BF54C84-F756-DE48-A3FF-4755BCA56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1754" y="2266146"/>
            <a:ext cx="914400" cy="9144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11F03E-6F0C-F315-3A79-152B109230E9}"/>
              </a:ext>
            </a:extLst>
          </p:cNvPr>
          <p:cNvSpPr/>
          <p:nvPr/>
        </p:nvSpPr>
        <p:spPr>
          <a:xfrm>
            <a:off x="8409096" y="1777126"/>
            <a:ext cx="3155799" cy="17397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14DD9C-9DE9-98E5-5C55-84B71B4F089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9323497" y="2723346"/>
            <a:ext cx="1298257" cy="3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9FAF6D-CC39-C572-0F22-5E7861EFAACA}"/>
              </a:ext>
            </a:extLst>
          </p:cNvPr>
          <p:cNvSpPr txBox="1"/>
          <p:nvPr/>
        </p:nvSpPr>
        <p:spPr>
          <a:xfrm>
            <a:off x="9223766" y="1879797"/>
            <a:ext cx="15264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/>
              <a:t>Vergleichbarkeit</a:t>
            </a:r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6ACD35A5-241F-C78A-FB27-65736E2B9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097" y="2269331"/>
            <a:ext cx="914400" cy="914400"/>
          </a:xfrm>
          <a:prstGeom prst="rect">
            <a:avLst/>
          </a:prstGeom>
        </p:spPr>
      </p:pic>
      <p:pic>
        <p:nvPicPr>
          <p:cNvPr id="30" name="Graphic 29" descr="Network with solid fill">
            <a:extLst>
              <a:ext uri="{FF2B5EF4-FFF2-40B4-BE49-F238E27FC236}">
                <a16:creationId xmlns:a16="http://schemas.microsoft.com/office/drawing/2014/main" id="{267638A6-EC7F-DBDF-CFF2-77DC01105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5357" y="4211508"/>
            <a:ext cx="829512" cy="829512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EDE6ECAD-FC3F-4EF8-8F79-B5CFD84C3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4238" y="4212753"/>
            <a:ext cx="829512" cy="829512"/>
          </a:xfrm>
          <a:prstGeom prst="rect">
            <a:avLst/>
          </a:prstGeom>
        </p:spPr>
      </p:pic>
      <p:pic>
        <p:nvPicPr>
          <p:cNvPr id="33" name="Graphic 32" descr="Connections with solid fill">
            <a:extLst>
              <a:ext uri="{FF2B5EF4-FFF2-40B4-BE49-F238E27FC236}">
                <a16:creationId xmlns:a16="http://schemas.microsoft.com/office/drawing/2014/main" id="{F721B48C-7EF5-094F-9C01-5ACFA7351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6852" y="4214968"/>
            <a:ext cx="829512" cy="8295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904BBF-926A-8073-BF64-8B0BA54E3270}"/>
              </a:ext>
            </a:extLst>
          </p:cNvPr>
          <p:cNvSpPr txBox="1"/>
          <p:nvPr/>
        </p:nvSpPr>
        <p:spPr>
          <a:xfrm>
            <a:off x="5949506" y="3808651"/>
            <a:ext cx="14673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/>
              <a:t>Austausch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E5B969-522B-588F-AAE1-B49FAC699E32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113750" y="4627509"/>
            <a:ext cx="303102" cy="2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16B88-CBA2-CCD0-C3A9-B36A72165A0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934869" y="4626264"/>
            <a:ext cx="349369" cy="1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Gears outline">
            <a:extLst>
              <a:ext uri="{FF2B5EF4-FFF2-40B4-BE49-F238E27FC236}">
                <a16:creationId xmlns:a16="http://schemas.microsoft.com/office/drawing/2014/main" id="{D9880D42-1AD2-998E-600D-3FE1F77989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9116" y="4285143"/>
            <a:ext cx="707017" cy="707017"/>
          </a:xfrm>
          <a:prstGeom prst="rect">
            <a:avLst/>
          </a:prstGeom>
        </p:spPr>
      </p:pic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DF68F324-5CA1-5F0E-DFD3-F54E8290A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2887" y="4265241"/>
            <a:ext cx="746820" cy="746820"/>
          </a:xfrm>
          <a:prstGeom prst="rect">
            <a:avLst/>
          </a:prstGeom>
        </p:spPr>
      </p:pic>
      <p:pic>
        <p:nvPicPr>
          <p:cNvPr id="45" name="Graphic 44" descr="Network with solid fill">
            <a:extLst>
              <a:ext uri="{FF2B5EF4-FFF2-40B4-BE49-F238E27FC236}">
                <a16:creationId xmlns:a16="http://schemas.microsoft.com/office/drawing/2014/main" id="{DD83A4A9-7D29-0D4A-A172-A7A778AAA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6694" y="4220136"/>
            <a:ext cx="837032" cy="8370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6253DAF-EB69-5ECC-EA95-8818D17A3461}"/>
              </a:ext>
            </a:extLst>
          </p:cNvPr>
          <p:cNvSpPr txBox="1"/>
          <p:nvPr/>
        </p:nvSpPr>
        <p:spPr>
          <a:xfrm>
            <a:off x="9238952" y="3808868"/>
            <a:ext cx="14673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/>
              <a:t>Automatisierung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0646A4-C215-E4E5-51D3-03C7DCFA447F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9239707" y="4638651"/>
            <a:ext cx="3794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583EFF-FD72-470A-8B7B-A2FD7C2E71C0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0326133" y="4638652"/>
            <a:ext cx="370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A7EAAAC-2F52-0EEE-67F3-165C2B2940C5}"/>
              </a:ext>
            </a:extLst>
          </p:cNvPr>
          <p:cNvSpPr/>
          <p:nvPr/>
        </p:nvSpPr>
        <p:spPr>
          <a:xfrm>
            <a:off x="5105280" y="1750529"/>
            <a:ext cx="3155799" cy="17397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47C4B3-D1C7-3478-F95A-9D70E1022497}"/>
              </a:ext>
            </a:extLst>
          </p:cNvPr>
          <p:cNvSpPr/>
          <p:nvPr/>
        </p:nvSpPr>
        <p:spPr>
          <a:xfrm>
            <a:off x="8409096" y="3669566"/>
            <a:ext cx="3155799" cy="17397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0DE340-69EB-9ADC-DA9A-C0163A0367F3}"/>
              </a:ext>
            </a:extLst>
          </p:cNvPr>
          <p:cNvSpPr/>
          <p:nvPr/>
        </p:nvSpPr>
        <p:spPr>
          <a:xfrm>
            <a:off x="5105280" y="3661176"/>
            <a:ext cx="3155799" cy="17397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platzhalter 15">
            <a:extLst>
              <a:ext uri="{FF2B5EF4-FFF2-40B4-BE49-F238E27FC236}">
                <a16:creationId xmlns:a16="http://schemas.microsoft.com/office/drawing/2014/main" id="{8DCA434F-522B-990F-4AF3-5ED39D249BD6}"/>
              </a:ext>
            </a:extLst>
          </p:cNvPr>
          <p:cNvSpPr txBox="1">
            <a:spLocks/>
          </p:cNvSpPr>
          <p:nvPr/>
        </p:nvSpPr>
        <p:spPr>
          <a:xfrm>
            <a:off x="379665" y="2939046"/>
            <a:ext cx="4476706" cy="62049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FiBEM</a:t>
            </a:r>
            <a:r>
              <a:rPr lang="de-DE" dirty="0"/>
              <a:t>: Standard zur Beschreibung von Gebäuden in IoT Anwendungen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89" name="Textplatzhalter 15">
            <a:extLst>
              <a:ext uri="{FF2B5EF4-FFF2-40B4-BE49-F238E27FC236}">
                <a16:creationId xmlns:a16="http://schemas.microsoft.com/office/drawing/2014/main" id="{23506C2C-0582-8083-DC13-436CBBB1F6C3}"/>
              </a:ext>
            </a:extLst>
          </p:cNvPr>
          <p:cNvSpPr txBox="1">
            <a:spLocks/>
          </p:cNvSpPr>
          <p:nvPr/>
        </p:nvSpPr>
        <p:spPr>
          <a:xfrm>
            <a:off x="379664" y="1979349"/>
            <a:ext cx="4603985" cy="62049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Standardisierung unabdingbar in IoT Technologie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90" name="Textplatzhalter 15">
            <a:extLst>
              <a:ext uri="{FF2B5EF4-FFF2-40B4-BE49-F238E27FC236}">
                <a16:creationId xmlns:a16="http://schemas.microsoft.com/office/drawing/2014/main" id="{0E7C69FC-3BA4-06F0-F975-13CDB6C99CA7}"/>
              </a:ext>
            </a:extLst>
          </p:cNvPr>
          <p:cNvSpPr txBox="1">
            <a:spLocks/>
          </p:cNvSpPr>
          <p:nvPr/>
        </p:nvSpPr>
        <p:spPr>
          <a:xfrm>
            <a:off x="383999" y="1023228"/>
            <a:ext cx="4615703" cy="62049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IoT: Einsatz für den energieeffizienten Betrieb von Gebäuden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91" name="Textplatzhalter 15">
            <a:extLst>
              <a:ext uri="{FF2B5EF4-FFF2-40B4-BE49-F238E27FC236}">
                <a16:creationId xmlns:a16="http://schemas.microsoft.com/office/drawing/2014/main" id="{66DE42E0-F7B4-2F6E-EBA4-7BBB97A2AB91}"/>
              </a:ext>
            </a:extLst>
          </p:cNvPr>
          <p:cNvSpPr txBox="1">
            <a:spLocks/>
          </p:cNvSpPr>
          <p:nvPr/>
        </p:nvSpPr>
        <p:spPr>
          <a:xfrm>
            <a:off x="369890" y="3902506"/>
            <a:ext cx="4476706" cy="62049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Semantik von Gebäudedaten gegeben</a:t>
            </a:r>
            <a:endParaRPr lang="de-DE" sz="1600" baseline="300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087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05CE-96D3-56A0-474E-1621541C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Flussdiagramm: Alternativer Prozess 130">
            <a:extLst>
              <a:ext uri="{FF2B5EF4-FFF2-40B4-BE49-F238E27FC236}">
                <a16:creationId xmlns:a16="http://schemas.microsoft.com/office/drawing/2014/main" id="{E9EB85E0-449D-7A56-D031-C887DB4E9B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6231" y="901200"/>
            <a:ext cx="3761709" cy="5436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Automatisierung</a:t>
            </a:r>
          </a:p>
        </p:txBody>
      </p:sp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8A056F2D-78E5-1E46-71E5-01FC43D0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377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House outline">
            <a:extLst>
              <a:ext uri="{FF2B5EF4-FFF2-40B4-BE49-F238E27FC236}">
                <a16:creationId xmlns:a16="http://schemas.microsoft.com/office/drawing/2014/main" id="{F6424D77-9D6D-665B-4605-5E1DEF70D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8213" y="3801044"/>
            <a:ext cx="914400" cy="914400"/>
          </a:xfrm>
          <a:prstGeom prst="rect">
            <a:avLst/>
          </a:prstGeom>
        </p:spPr>
      </p:pic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7C4075E2-C0C4-67FB-57F5-2F6678B90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0740" y="4358149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05F6DA25-0A9E-425A-BFFA-5804A3066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3600" y="1592120"/>
            <a:ext cx="914400" cy="914400"/>
          </a:xfrm>
          <a:prstGeom prst="rect">
            <a:avLst/>
          </a:prstGeom>
        </p:spPr>
      </p:pic>
      <p:pic>
        <p:nvPicPr>
          <p:cNvPr id="14" name="Graphic 13" descr="Illustrator outline">
            <a:extLst>
              <a:ext uri="{FF2B5EF4-FFF2-40B4-BE49-F238E27FC236}">
                <a16:creationId xmlns:a16="http://schemas.microsoft.com/office/drawing/2014/main" id="{1451640A-12FE-A7DA-3E2A-50965E3D8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1972" y="2160638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635DF-F372-904B-A767-B33EE0878BF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512613" y="3782962"/>
            <a:ext cx="781764" cy="47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DF0FA7-6B74-008A-1BFB-4A2F91C71F7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76372" y="2617838"/>
            <a:ext cx="818005" cy="47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8F2B12-C3A6-173A-577A-32B78019C35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0208777" y="2049320"/>
            <a:ext cx="684823" cy="99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8A5A31-00DC-83AD-2E56-A6A5FD2BCF6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208777" y="3782962"/>
            <a:ext cx="731963" cy="103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ud Computing with solid fill">
            <a:extLst>
              <a:ext uri="{FF2B5EF4-FFF2-40B4-BE49-F238E27FC236}">
                <a16:creationId xmlns:a16="http://schemas.microsoft.com/office/drawing/2014/main" id="{D1A1CEB5-BE7F-898C-925E-FA58AA450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40740" y="2964427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670283-36CD-B527-3182-08E24A2569DA}"/>
              </a:ext>
            </a:extLst>
          </p:cNvPr>
          <p:cNvCxnSpPr>
            <a:stCxn id="6" idx="3"/>
            <a:endCxn id="25" idx="1"/>
          </p:cNvCxnSpPr>
          <p:nvPr/>
        </p:nvCxnSpPr>
        <p:spPr>
          <a:xfrm flipV="1">
            <a:off x="10208777" y="3421627"/>
            <a:ext cx="731963" cy="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B33F77F1-6E2C-F969-0BD6-F82DBE26E201}"/>
              </a:ext>
            </a:extLst>
          </p:cNvPr>
          <p:cNvSpPr txBox="1">
            <a:spLocks/>
          </p:cNvSpPr>
          <p:nvPr/>
        </p:nvSpPr>
        <p:spPr>
          <a:xfrm>
            <a:off x="383999" y="1023229"/>
            <a:ext cx="6813214" cy="46549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FiBEM</a:t>
            </a:r>
            <a:r>
              <a:rPr lang="de-DE" dirty="0"/>
              <a:t> Software Tool: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Automatisierte Erstellung von Datenmodellen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Automatisierte Anwendung von Datenmodellen in FIWARE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Reduktion des manuellen Aufwands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Effizienter Workflow</a:t>
            </a:r>
          </a:p>
        </p:txBody>
      </p:sp>
    </p:spTree>
    <p:extLst>
      <p:ext uri="{BB962C8B-B14F-4D97-AF65-F5344CB8AC3E}">
        <p14:creationId xmlns:p14="http://schemas.microsoft.com/office/powerpoint/2010/main" val="22934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8F1-C686-5166-F1A1-F87E398F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und Ausblick</a:t>
            </a:r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282C747A-7CE5-0AC8-50BB-659915D2A996}"/>
              </a:ext>
            </a:extLst>
          </p:cNvPr>
          <p:cNvSpPr txBox="1">
            <a:spLocks/>
          </p:cNvSpPr>
          <p:nvPr/>
        </p:nvSpPr>
        <p:spPr>
          <a:xfrm>
            <a:off x="383999" y="821330"/>
            <a:ext cx="11423999" cy="535824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Ontologien sind nicht perfekt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Weiterentwicklung notwendig</a:t>
            </a:r>
          </a:p>
          <a:p>
            <a:pPr>
              <a:lnSpc>
                <a:spcPct val="150000"/>
              </a:lnSpc>
            </a:pPr>
            <a:r>
              <a:rPr lang="de-DE" dirty="0"/>
              <a:t>Fehlende Standardisierung wird deutlich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Analyse von Simulationsmodellen schwierig ohne definierten Standard</a:t>
            </a:r>
          </a:p>
          <a:p>
            <a:pPr>
              <a:lnSpc>
                <a:spcPct val="150000"/>
              </a:lnSpc>
            </a:pPr>
            <a:r>
              <a:rPr lang="de-DE" dirty="0"/>
              <a:t>Anpassung der Methodik auf weitere IoT Plattformen</a:t>
            </a:r>
          </a:p>
          <a:p>
            <a:pPr>
              <a:lnSpc>
                <a:spcPct val="150000"/>
              </a:lnSpc>
            </a:pPr>
            <a:r>
              <a:rPr lang="de-DE" dirty="0"/>
              <a:t>Automatisierung neuer Funktionen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CRUD Operationen für bereits angelegte Systeme</a:t>
            </a:r>
          </a:p>
          <a:p>
            <a:pPr>
              <a:lnSpc>
                <a:spcPct val="150000"/>
              </a:lnSpc>
            </a:pPr>
            <a:r>
              <a:rPr lang="de-DE" dirty="0"/>
              <a:t>Erweiterung von </a:t>
            </a:r>
            <a:r>
              <a:rPr lang="de-DE" dirty="0" err="1"/>
              <a:t>FiBEM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Einsatz standardisierten Datenmodellen in IoT Systemen realer Gebäude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Energieeffizienter Betrieb</a:t>
            </a:r>
          </a:p>
        </p:txBody>
      </p:sp>
      <p:pic>
        <p:nvPicPr>
          <p:cNvPr id="8" name="Graphic 7" descr="Renewable Energy with solid fill">
            <a:extLst>
              <a:ext uri="{FF2B5EF4-FFF2-40B4-BE49-F238E27FC236}">
                <a16:creationId xmlns:a16="http://schemas.microsoft.com/office/drawing/2014/main" id="{8825C4D5-D28E-DDB9-D63C-3E56D3A9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072" y="4623619"/>
            <a:ext cx="914400" cy="914400"/>
          </a:xfrm>
          <a:prstGeom prst="rect">
            <a:avLst/>
          </a:prstGeom>
        </p:spPr>
      </p:pic>
      <p:pic>
        <p:nvPicPr>
          <p:cNvPr id="10" name="Graphic 9" descr="Internet Of Things with solid fill">
            <a:extLst>
              <a:ext uri="{FF2B5EF4-FFF2-40B4-BE49-F238E27FC236}">
                <a16:creationId xmlns:a16="http://schemas.microsoft.com/office/drawing/2014/main" id="{BD9D40B4-4AFB-28FC-148E-80CC97637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9072" y="3023419"/>
            <a:ext cx="914400" cy="914400"/>
          </a:xfrm>
          <a:prstGeom prst="rect">
            <a:avLst/>
          </a:prstGeom>
        </p:spPr>
      </p:pic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3108F504-64A2-3F0B-E214-C0308DB15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72" y="13199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477F7-7C36-4254-80DC-B14A5950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61E6BF0-4A61-4841-8583-0EB13366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25027"/>
              </p:ext>
            </p:extLst>
          </p:nvPr>
        </p:nvGraphicFramePr>
        <p:xfrm>
          <a:off x="383119" y="871200"/>
          <a:ext cx="11350537" cy="331401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543301350"/>
                    </a:ext>
                  </a:extLst>
                </a:gridCol>
                <a:gridCol w="10921594">
                  <a:extLst>
                    <a:ext uri="{9D8B030D-6E8A-4147-A177-3AD203B41FA5}">
                      <a16:colId xmlns:a16="http://schemas.microsoft.com/office/drawing/2014/main" val="1754647090"/>
                    </a:ext>
                  </a:extLst>
                </a:gridCol>
              </a:tblGrid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https://fiware-tutorials.readthedocs.io/en/latest/index.html</a:t>
                      </a:r>
                      <a:endParaRPr lang="de-DE" sz="14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6063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dirty="0"/>
                        <a:t>[2]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https://brickschema.org/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5236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https://www.ebc.eonerc.rwth-aachen.de/cms/E-ON-ERC-EBC/Forschung/Ausstattung/Hardware-in-the-loop/~mfig/Hardware-in-the-Loop-Pruefstand-HiL2/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1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https://www.fiware.org/catalogue/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69039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r>
                        <a:rPr lang="de-DE" sz="14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https://fmi-standard.org/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https://www.ebc.eonerc.rwth-aachen.de/go/id/obmj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9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https://fmpy.readthedocs.io/en/latest/tutorial/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https://docs.microsoft.com/de-de/azure/digital-twins/concepts-ontologies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0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362943E6-AADE-4A93-8750-90F2A253B02C}"/>
              </a:ext>
            </a:extLst>
          </p:cNvPr>
          <p:cNvSpPr txBox="1">
            <a:spLocks/>
          </p:cNvSpPr>
          <p:nvPr/>
        </p:nvSpPr>
        <p:spPr>
          <a:xfrm>
            <a:off x="383999" y="2563200"/>
            <a:ext cx="9500229" cy="360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600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/>
              <a:t>All </a:t>
            </a:r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work</a:t>
            </a:r>
            <a:r>
              <a:rPr lang="de-DE" sz="3200" dirty="0"/>
              <a:t>, </a:t>
            </a:r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whole</a:t>
            </a:r>
            <a:r>
              <a:rPr lang="de-DE" sz="3200" dirty="0"/>
              <a:t> </a:t>
            </a:r>
            <a:r>
              <a:rPr lang="de-DE" sz="3200" dirty="0" err="1"/>
              <a:t>life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a matter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semantics</a:t>
            </a:r>
            <a:r>
              <a:rPr lang="de-DE" sz="3200" dirty="0"/>
              <a:t>.</a:t>
            </a:r>
          </a:p>
          <a:p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Felix Frankfurter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7E8DA7-8A71-4717-9F05-ECDB6A836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Ernesto.Walter@eonerc.rwth-aachen.de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4975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7" name="Textfeld 140">
            <a:extLst>
              <a:ext uri="{FF2B5EF4-FFF2-40B4-BE49-F238E27FC236}">
                <a16:creationId xmlns:a16="http://schemas.microsoft.com/office/drawing/2014/main" id="{2DAC0F17-CF20-913F-30E0-DA29B33BCCFB}"/>
              </a:ext>
            </a:extLst>
          </p:cNvPr>
          <p:cNvSpPr txBox="1"/>
          <p:nvPr/>
        </p:nvSpPr>
        <p:spPr>
          <a:xfrm>
            <a:off x="383112" y="1084718"/>
            <a:ext cx="5870204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automatisierte Methoden der Erstellung und Anwendung des Modells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A0D217C0-DDA4-209E-5AA6-4FE73EEF19BB}"/>
              </a:ext>
            </a:extLst>
          </p:cNvPr>
          <p:cNvSpPr txBox="1">
            <a:spLocks/>
          </p:cNvSpPr>
          <p:nvPr/>
        </p:nvSpPr>
        <p:spPr>
          <a:xfrm>
            <a:off x="383111" y="2994147"/>
            <a:ext cx="11238617" cy="316905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Gebäude Modell für den Einsatz in IoT Systemen</a:t>
            </a:r>
          </a:p>
          <a:p>
            <a:pPr>
              <a:lnSpc>
                <a:spcPct val="150000"/>
              </a:lnSpc>
            </a:pPr>
            <a:r>
              <a:rPr lang="de-DE" dirty="0"/>
              <a:t>Basiert auf existierender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Software Tools zur Erstellung, Bearbeitung, Exportierung und Anwendung des Modells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Erstellung der Semantik von Simulationsmodellen</a:t>
            </a:r>
          </a:p>
        </p:txBody>
      </p:sp>
    </p:spTree>
    <p:extLst>
      <p:ext uri="{BB962C8B-B14F-4D97-AF65-F5344CB8AC3E}">
        <p14:creationId xmlns:p14="http://schemas.microsoft.com/office/powerpoint/2010/main" val="5516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Aft>
                <a:spcPts val="0"/>
              </a:spcAft>
            </a:pPr>
            <a:r>
              <a:rPr lang="de-DE" sz="1200" dirty="0"/>
              <a:t>Quelle: https://docs.brickschema.org/intro.html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06366-78D3-6D39-6D46-1A1484AE8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45738"/>
              </p:ext>
            </p:extLst>
          </p:nvPr>
        </p:nvGraphicFramePr>
        <p:xfrm>
          <a:off x="383111" y="1001486"/>
          <a:ext cx="11423999" cy="456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458">
                  <a:extLst>
                    <a:ext uri="{9D8B030D-6E8A-4147-A177-3AD203B41FA5}">
                      <a16:colId xmlns:a16="http://schemas.microsoft.com/office/drawing/2014/main" val="2802878581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3628947920"/>
                    </a:ext>
                  </a:extLst>
                </a:gridCol>
                <a:gridCol w="2363372">
                  <a:extLst>
                    <a:ext uri="{9D8B030D-6E8A-4147-A177-3AD203B41FA5}">
                      <a16:colId xmlns:a16="http://schemas.microsoft.com/office/drawing/2014/main" val="1469290376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958289432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358434982"/>
                    </a:ext>
                  </a:extLst>
                </a:gridCol>
                <a:gridCol w="1847184">
                  <a:extLst>
                    <a:ext uri="{9D8B030D-6E8A-4147-A177-3AD203B41FA5}">
                      <a16:colId xmlns:a16="http://schemas.microsoft.com/office/drawing/2014/main" val="2559918796"/>
                    </a:ext>
                  </a:extLst>
                </a:gridCol>
              </a:tblGrid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Modeling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Project </a:t>
                      </a:r>
                      <a:r>
                        <a:rPr lang="de-DE" dirty="0" err="1"/>
                        <a:t>Haystack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6769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HVAC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78065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Lighting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6287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Electrical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10651"/>
                  </a:ext>
                </a:extLst>
              </a:tr>
              <a:tr h="496393">
                <a:tc>
                  <a:txBody>
                    <a:bodyPr/>
                    <a:lstStyle/>
                    <a:p>
                      <a:r>
                        <a:rPr lang="de-DE" dirty="0" err="1"/>
                        <a:t>Spatial</a:t>
                      </a:r>
                      <a:r>
                        <a:rPr lang="de-DE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922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Sensor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2483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Control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88626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Operational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9761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Formal </a:t>
                      </a:r>
                      <a:r>
                        <a:rPr lang="de-DE" dirty="0" err="1"/>
                        <a:t>Definitions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2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3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einer Ontologie</a:t>
            </a:r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490A4A4A-2685-2357-1CA5-B023C5501400}"/>
              </a:ext>
            </a:extLst>
          </p:cNvPr>
          <p:cNvSpPr txBox="1">
            <a:spLocks/>
          </p:cNvSpPr>
          <p:nvPr/>
        </p:nvSpPr>
        <p:spPr>
          <a:xfrm>
            <a:off x="384000" y="789851"/>
            <a:ext cx="8921774" cy="5278298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Kandidaten: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SAREF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IFC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Brick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  <a:p>
            <a:pPr marL="216100" lvl="1" indent="0">
              <a:lnSpc>
                <a:spcPct val="150000"/>
              </a:lnSpc>
              <a:buNone/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Wahl: Brick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Bietet den größten Modeling Support für Gebäude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Einfache Struktur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Nützliche Tools (Viewer,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2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C2D295-3A3C-D0DA-A58D-6F7FD9DC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4" y="943352"/>
            <a:ext cx="2307300" cy="742114"/>
          </a:xfrm>
          <a:prstGeom prst="rect">
            <a:avLst/>
          </a:prstGeom>
        </p:spPr>
      </p:pic>
      <p:pic>
        <p:nvPicPr>
          <p:cNvPr id="11" name="Picture 10" descr="A picture containing text, monitor, clock&#10;&#10;Description automatically generated">
            <a:extLst>
              <a:ext uri="{FF2B5EF4-FFF2-40B4-BE49-F238E27FC236}">
                <a16:creationId xmlns:a16="http://schemas.microsoft.com/office/drawing/2014/main" id="{047376F2-8EA4-5FD0-0B6F-740EFFFE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25" y="2030015"/>
            <a:ext cx="3193143" cy="58674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AFC6DA5-9B0B-21E9-C457-AD4DF3636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048" y="2746348"/>
            <a:ext cx="668819" cy="742114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1A26DCCE-E41F-E737-2042-A25BCE427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25" y="3699943"/>
            <a:ext cx="849066" cy="58674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B0CE0EC-4490-0B17-5030-D2AF03FA1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27" y="4709646"/>
            <a:ext cx="682027" cy="682027"/>
          </a:xfrm>
          <a:prstGeom prst="rect">
            <a:avLst/>
          </a:prstGeom>
        </p:spPr>
      </p:pic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CE8E25E0-80E2-8775-C613-DB3585C9B4E1}"/>
              </a:ext>
            </a:extLst>
          </p:cNvPr>
          <p:cNvSpPr txBox="1">
            <a:spLocks/>
          </p:cNvSpPr>
          <p:nvPr/>
        </p:nvSpPr>
        <p:spPr>
          <a:xfrm>
            <a:off x="384000" y="874910"/>
            <a:ext cx="8921774" cy="5278298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de-DE" dirty="0"/>
              <a:t>FIWARE</a:t>
            </a:r>
          </a:p>
          <a:p>
            <a:pPr>
              <a:lnSpc>
                <a:spcPct val="300000"/>
              </a:lnSpc>
            </a:pPr>
            <a:r>
              <a:rPr lang="de-DE" dirty="0" err="1"/>
              <a:t>Dymola</a:t>
            </a:r>
            <a:r>
              <a:rPr lang="de-DE" dirty="0"/>
              <a:t> (</a:t>
            </a:r>
            <a:r>
              <a:rPr lang="de-DE" dirty="0" err="1"/>
              <a:t>AixLib</a:t>
            </a:r>
            <a:r>
              <a:rPr lang="de-DE" dirty="0"/>
              <a:t>)</a:t>
            </a:r>
          </a:p>
          <a:p>
            <a:pPr>
              <a:lnSpc>
                <a:spcPct val="300000"/>
              </a:lnSpc>
            </a:pPr>
            <a:r>
              <a:rPr lang="de-DE" dirty="0"/>
              <a:t>FMU</a:t>
            </a:r>
          </a:p>
          <a:p>
            <a:pPr>
              <a:lnSpc>
                <a:spcPct val="300000"/>
              </a:lnSpc>
            </a:pPr>
            <a:r>
              <a:rPr lang="de-DE" dirty="0"/>
              <a:t>Brick</a:t>
            </a:r>
          </a:p>
          <a:p>
            <a:pPr>
              <a:lnSpc>
                <a:spcPct val="300000"/>
              </a:lnSpc>
            </a:pPr>
            <a:r>
              <a:rPr lang="de-DE" dirty="0"/>
              <a:t>Python (</a:t>
            </a:r>
            <a:r>
              <a:rPr lang="de-DE" dirty="0" err="1"/>
              <a:t>fmpy</a:t>
            </a:r>
            <a:r>
              <a:rPr lang="de-DE" dirty="0"/>
              <a:t>, </a:t>
            </a:r>
            <a:r>
              <a:rPr lang="de-DE" dirty="0" err="1"/>
              <a:t>FiLiP</a:t>
            </a:r>
            <a:r>
              <a:rPr lang="de-DE" dirty="0"/>
              <a:t>, Pyqt5)</a:t>
            </a:r>
          </a:p>
        </p:txBody>
      </p:sp>
    </p:spTree>
    <p:extLst>
      <p:ext uri="{BB962C8B-B14F-4D97-AF65-F5344CB8AC3E}">
        <p14:creationId xmlns:p14="http://schemas.microsoft.com/office/powerpoint/2010/main" val="36918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FIWARE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2AFF68B-6BA8-1963-28AA-D91080B10AC4}"/>
              </a:ext>
            </a:extLst>
          </p:cNvPr>
          <p:cNvSpPr txBox="1">
            <a:spLocks/>
          </p:cNvSpPr>
          <p:nvPr/>
        </p:nvSpPr>
        <p:spPr>
          <a:xfrm>
            <a:off x="384000" y="789851"/>
            <a:ext cx="8921774" cy="5278298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Framework zur Realisierung intelligenter Anwendungen</a:t>
            </a:r>
          </a:p>
          <a:p>
            <a:pPr>
              <a:lnSpc>
                <a:spcPct val="150000"/>
              </a:lnSpc>
            </a:pPr>
            <a:r>
              <a:rPr lang="de-DE" dirty="0"/>
              <a:t>Open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5DAF4-840E-9607-09F1-2EF383640D14}"/>
              </a:ext>
            </a:extLst>
          </p:cNvPr>
          <p:cNvSpPr/>
          <p:nvPr/>
        </p:nvSpPr>
        <p:spPr>
          <a:xfrm>
            <a:off x="4793226" y="2169000"/>
            <a:ext cx="3539613" cy="870155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Context</a:t>
            </a:r>
            <a:r>
              <a:rPr lang="de-DE" dirty="0">
                <a:solidFill>
                  <a:schemeClr val="tx1"/>
                </a:solidFill>
              </a:rPr>
              <a:t>, Processing,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Analysis, </a:t>
            </a:r>
            <a:r>
              <a:rPr lang="de-DE" dirty="0" err="1">
                <a:solidFill>
                  <a:schemeClr val="tx1"/>
                </a:solidFill>
              </a:rPr>
              <a:t>Visualization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4B1B2-735F-057D-9016-3485FDB83694}"/>
              </a:ext>
            </a:extLst>
          </p:cNvPr>
          <p:cNvSpPr/>
          <p:nvPr/>
        </p:nvSpPr>
        <p:spPr>
          <a:xfrm>
            <a:off x="4793226" y="3248419"/>
            <a:ext cx="3539613" cy="8701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Core </a:t>
            </a:r>
            <a:r>
              <a:rPr lang="de-DE" dirty="0" err="1">
                <a:solidFill>
                  <a:schemeClr val="bg1"/>
                </a:solidFill>
              </a:rPr>
              <a:t>Context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Managament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Context</a:t>
            </a:r>
            <a:r>
              <a:rPr lang="de-DE" dirty="0">
                <a:solidFill>
                  <a:schemeClr val="bg1"/>
                </a:solidFill>
              </a:rPr>
              <a:t> Broker)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561BB-0960-0E5C-2A83-C785CD65714B}"/>
              </a:ext>
            </a:extLst>
          </p:cNvPr>
          <p:cNvSpPr/>
          <p:nvPr/>
        </p:nvSpPr>
        <p:spPr>
          <a:xfrm>
            <a:off x="4793225" y="4327838"/>
            <a:ext cx="3539613" cy="870155"/>
          </a:xfrm>
          <a:prstGeom prst="rect">
            <a:avLst/>
          </a:prstGeom>
          <a:solidFill>
            <a:srgbClr val="33CCCC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Interface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IoT, Robotics and </a:t>
            </a:r>
            <a:r>
              <a:rPr lang="de-DE" dirty="0" err="1">
                <a:solidFill>
                  <a:schemeClr val="bg1"/>
                </a:solidFill>
              </a:rPr>
              <a:t>third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party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systems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5A840-D34E-E0D0-2625-F1D27FC0C27D}"/>
              </a:ext>
            </a:extLst>
          </p:cNvPr>
          <p:cNvSpPr/>
          <p:nvPr/>
        </p:nvSpPr>
        <p:spPr>
          <a:xfrm rot="16200000">
            <a:off x="2672616" y="3316674"/>
            <a:ext cx="3028992" cy="733646"/>
          </a:xfrm>
          <a:prstGeom prst="rect">
            <a:avLst/>
          </a:prstGeom>
          <a:solidFill>
            <a:srgbClr val="C3E5EF"/>
          </a:solidFill>
          <a:ln>
            <a:solidFill>
              <a:srgbClr val="C3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Deployment</a:t>
            </a:r>
            <a:r>
              <a:rPr lang="de-DE" dirty="0">
                <a:solidFill>
                  <a:srgbClr val="002060"/>
                </a:solidFill>
              </a:rPr>
              <a:t> Tools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B8F41-43A2-2D48-6DE4-877DF99B1DC6}"/>
              </a:ext>
            </a:extLst>
          </p:cNvPr>
          <p:cNvSpPr/>
          <p:nvPr/>
        </p:nvSpPr>
        <p:spPr>
          <a:xfrm rot="16200000">
            <a:off x="7424455" y="3316672"/>
            <a:ext cx="3028992" cy="733645"/>
          </a:xfrm>
          <a:prstGeom prst="rect">
            <a:avLst/>
          </a:prstGeom>
          <a:solidFill>
            <a:srgbClr val="1D787D"/>
          </a:solidFill>
          <a:ln>
            <a:solidFill>
              <a:srgbClr val="1D7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Data/API Management</a:t>
            </a:r>
          </a:p>
          <a:p>
            <a:pPr algn="ctr"/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Monetization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7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19085" y="3429000"/>
            <a:ext cx="2212257" cy="70224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B4D89-8772-0538-A027-E79C64A77683}"/>
              </a:ext>
            </a:extLst>
          </p:cNvPr>
          <p:cNvSpPr txBox="1"/>
          <p:nvPr/>
        </p:nvSpPr>
        <p:spPr>
          <a:xfrm>
            <a:off x="1017639" y="4557251"/>
            <a:ext cx="34216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718096"/>
                </a:solidFill>
                <a:effectLst/>
                <a:latin typeface="Nunito Sans" pitchFamily="2" charset="0"/>
              </a:rPr>
              <a:t>A closed, pressure vessel that uses electricity for heating water or other fluids to supply steam or hot water for heating, humidification, or other applications.</a:t>
            </a:r>
            <a:endParaRPr lang="de-DE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A9EDB4-A0EA-C5BD-1C83-B5A8C973A20D}"/>
              </a:ext>
            </a:extLst>
          </p:cNvPr>
          <p:cNvSpPr/>
          <p:nvPr/>
        </p:nvSpPr>
        <p:spPr>
          <a:xfrm>
            <a:off x="825910" y="4439264"/>
            <a:ext cx="3805081" cy="1061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A8FCB5E3-3A2E-2E41-BD3A-11BE485CA7FF}"/>
              </a:ext>
            </a:extLst>
          </p:cNvPr>
          <p:cNvSpPr txBox="1">
            <a:spLocks/>
          </p:cNvSpPr>
          <p:nvPr/>
        </p:nvSpPr>
        <p:spPr>
          <a:xfrm>
            <a:off x="383999" y="789851"/>
            <a:ext cx="11423999" cy="547821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Grundlage: Brick Ontologie</a:t>
            </a:r>
          </a:p>
          <a:p>
            <a:pPr>
              <a:lnSpc>
                <a:spcPct val="150000"/>
              </a:lnSpc>
            </a:pPr>
            <a:r>
              <a:rPr lang="de-DE" dirty="0"/>
              <a:t>Noch nicht anwendbar in FIWARE</a:t>
            </a:r>
          </a:p>
        </p:txBody>
      </p:sp>
    </p:spTree>
    <p:extLst>
      <p:ext uri="{BB962C8B-B14F-4D97-AF65-F5344CB8AC3E}">
        <p14:creationId xmlns:p14="http://schemas.microsoft.com/office/powerpoint/2010/main" val="1428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1136</Words>
  <Application>Microsoft Office PowerPoint</Application>
  <PresentationFormat>Widescreen</PresentationFormat>
  <Paragraphs>300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</vt:lpstr>
      <vt:lpstr>Calibri</vt:lpstr>
      <vt:lpstr>Nunito Sans</vt:lpstr>
      <vt:lpstr>Symbol</vt:lpstr>
      <vt:lpstr>Wingdings</vt:lpstr>
      <vt:lpstr>Folienmaster EBC | E.ON ERC - Inhaltsfolien</vt:lpstr>
      <vt:lpstr>Folienmaster EBC | E.ON ERC - Titel-/Abschlussfolien</vt:lpstr>
      <vt:lpstr>Bachelorarbeit</vt:lpstr>
      <vt:lpstr>Einführung - Kontext</vt:lpstr>
      <vt:lpstr>Einführung – Ziel der Arbeit</vt:lpstr>
      <vt:lpstr>Einführung – Ziel der Arbeit</vt:lpstr>
      <vt:lpstr>Auswahl einer Ontologie</vt:lpstr>
      <vt:lpstr>Auswahl einer Ontologie</vt:lpstr>
      <vt:lpstr>Verwendete Technologien</vt:lpstr>
      <vt:lpstr>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PowerPoint Presentation</vt:lpstr>
      <vt:lpstr>Methodik: Fiware Brick Entities Manager</vt:lpstr>
      <vt:lpstr>Methodik: Fiware Brick Entities Manager</vt:lpstr>
      <vt:lpstr>Methodik: Semantik von FMU Modellen</vt:lpstr>
      <vt:lpstr>Methodik: Semantik von FMU Modellen</vt:lpstr>
      <vt:lpstr>Methodik: Semantik von FMU Modellen</vt:lpstr>
      <vt:lpstr>Methodik: Semantik von FMU Modellen</vt:lpstr>
      <vt:lpstr>Ergebnisse</vt:lpstr>
      <vt:lpstr>Ergebnisse</vt:lpstr>
      <vt:lpstr>Diskussion und Ausblick</vt:lpstr>
      <vt:lpstr>Referenzen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Borges</dc:creator>
  <cp:lastModifiedBy>Ernesto Walter</cp:lastModifiedBy>
  <cp:revision>444</cp:revision>
  <cp:lastPrinted>2015-12-03T17:36:18Z</cp:lastPrinted>
  <dcterms:created xsi:type="dcterms:W3CDTF">2020-03-23T10:44:03Z</dcterms:created>
  <dcterms:modified xsi:type="dcterms:W3CDTF">2022-08-02T22:48:06Z</dcterms:modified>
</cp:coreProperties>
</file>