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38"/>
  </p:notesMasterIdLst>
  <p:sldIdLst>
    <p:sldId id="256" r:id="rId2"/>
    <p:sldId id="258" r:id="rId3"/>
    <p:sldId id="257" r:id="rId4"/>
    <p:sldId id="327" r:id="rId5"/>
    <p:sldId id="328" r:id="rId6"/>
    <p:sldId id="260" r:id="rId7"/>
    <p:sldId id="331" r:id="rId8"/>
    <p:sldId id="332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263" r:id="rId17"/>
    <p:sldId id="342" r:id="rId18"/>
    <p:sldId id="343" r:id="rId19"/>
    <p:sldId id="361" r:id="rId20"/>
    <p:sldId id="345" r:id="rId21"/>
    <p:sldId id="346" r:id="rId22"/>
    <p:sldId id="347" r:id="rId23"/>
    <p:sldId id="348" r:id="rId24"/>
    <p:sldId id="353" r:id="rId25"/>
    <p:sldId id="350" r:id="rId26"/>
    <p:sldId id="351" r:id="rId27"/>
    <p:sldId id="352" r:id="rId28"/>
    <p:sldId id="356" r:id="rId29"/>
    <p:sldId id="357" r:id="rId30"/>
    <p:sldId id="362" r:id="rId31"/>
    <p:sldId id="363" r:id="rId32"/>
    <p:sldId id="364" r:id="rId33"/>
    <p:sldId id="358" r:id="rId34"/>
    <p:sldId id="359" r:id="rId35"/>
    <p:sldId id="360" r:id="rId36"/>
    <p:sldId id="305" r:id="rId37"/>
  </p:sldIdLst>
  <p:sldSz cx="9144000" cy="5143500" type="screen16x9"/>
  <p:notesSz cx="6858000" cy="9144000"/>
  <p:embeddedFontLst>
    <p:embeddedFont>
      <p:font typeface="Albert Sans" panose="020B0604020202020204" charset="0"/>
      <p:regular r:id="rId39"/>
      <p:bold r:id="rId40"/>
      <p:italic r:id="rId41"/>
      <p:boldItalic r:id="rId42"/>
    </p:embeddedFont>
    <p:embeddedFont>
      <p:font typeface="Anybody SemiBold" panose="020B0604020202020204" charset="0"/>
      <p:regular r:id="rId43"/>
      <p:bold r:id="rId44"/>
      <p:italic r:id="rId45"/>
      <p:boldItalic r:id="rId46"/>
    </p:embeddedFont>
    <p:embeddedFont>
      <p:font typeface="Bahnschrift Light" panose="020B0502040204020203" pitchFamily="34" charset="0"/>
      <p:regular r:id="rId47"/>
    </p:embeddedFont>
    <p:embeddedFont>
      <p:font typeface="Roboto Condensed Light" panose="02000000000000000000" pitchFamily="2" charset="0"/>
      <p:regular r:id="rId48"/>
      <p: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662DE8-9A34-4AA6-9564-4712D97D9FB4}">
  <a:tblStyle styleId="{13662DE8-9A34-4AA6-9564-4712D97D9F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4660"/>
  </p:normalViewPr>
  <p:slideViewPr>
    <p:cSldViewPr snapToGrid="0" showGuides="1">
      <p:cViewPr varScale="1">
        <p:scale>
          <a:sx n="142" d="100"/>
          <a:sy n="142" d="100"/>
        </p:scale>
        <p:origin x="6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418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431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003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db0f9523dd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db0f9523dd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d0c7d16c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d0c7d16c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420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6558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9909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355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013acee2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013acee2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848150" y="689462"/>
            <a:ext cx="4892400" cy="27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89425" y="3837125"/>
            <a:ext cx="23346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ctrTitle"/>
          </p:nvPr>
        </p:nvSpPr>
        <p:spPr>
          <a:xfrm>
            <a:off x="2876775" y="947050"/>
            <a:ext cx="4892400" cy="13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subTitle" idx="1"/>
          </p:nvPr>
        </p:nvSpPr>
        <p:spPr>
          <a:xfrm>
            <a:off x="2876775" y="2196872"/>
            <a:ext cx="48924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subTitle" idx="2"/>
          </p:nvPr>
        </p:nvSpPr>
        <p:spPr>
          <a:xfrm>
            <a:off x="2876775" y="4123900"/>
            <a:ext cx="48924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9" name="Google Shape;179;p31"/>
          <p:cNvSpPr txBox="1"/>
          <p:nvPr/>
        </p:nvSpPr>
        <p:spPr>
          <a:xfrm>
            <a:off x="2876775" y="3612725"/>
            <a:ext cx="489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/>
          <p:nvPr/>
        </p:nvSpPr>
        <p:spPr>
          <a:xfrm>
            <a:off x="0" y="-24000"/>
            <a:ext cx="1810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 rot="5400000">
            <a:off x="4305500" y="308418"/>
            <a:ext cx="536400" cy="91476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33"/>
          <p:cNvGrpSpPr/>
          <p:nvPr/>
        </p:nvGrpSpPr>
        <p:grpSpPr>
          <a:xfrm>
            <a:off x="-571475" y="4622841"/>
            <a:ext cx="10286950" cy="527576"/>
            <a:chOff x="-100" y="4622841"/>
            <a:chExt cx="10286950" cy="527576"/>
          </a:xfrm>
        </p:grpSpPr>
        <p:pic>
          <p:nvPicPr>
            <p:cNvPr id="186" name="Google Shape;186;p33"/>
            <p:cNvPicPr preferRelativeResize="0"/>
            <p:nvPr/>
          </p:nvPicPr>
          <p:blipFill rotWithShape="1">
            <a:blip r:embed="rId2">
              <a:alphaModFix/>
            </a:blip>
            <a:srcRect l="73809" r="-2"/>
            <a:stretch/>
          </p:blipFill>
          <p:spPr>
            <a:xfrm rot="5400000">
              <a:off x="2307850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33"/>
            <p:cNvPicPr preferRelativeResize="0"/>
            <p:nvPr/>
          </p:nvPicPr>
          <p:blipFill rotWithShape="1">
            <a:blip r:embed="rId2">
              <a:alphaModFix/>
            </a:blip>
            <a:srcRect l="73809" t="-510" r="-2" b="510"/>
            <a:stretch/>
          </p:blipFill>
          <p:spPr>
            <a:xfrm rot="5400000">
              <a:off x="7451325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13800" y="-31800"/>
            <a:ext cx="9171600" cy="52071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2040500" y="1761713"/>
            <a:ext cx="3665700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20000" y="3765525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20000" y="1203200"/>
            <a:ext cx="7704000" cy="3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/>
          <p:nvPr/>
        </p:nvSpPr>
        <p:spPr>
          <a:xfrm rot="10800000" flipH="1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2812500" y="2725200"/>
            <a:ext cx="52398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ubTitle" idx="1"/>
          </p:nvPr>
        </p:nvSpPr>
        <p:spPr>
          <a:xfrm>
            <a:off x="2812500" y="3762301"/>
            <a:ext cx="52398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2"/>
          </p:nvPr>
        </p:nvSpPr>
        <p:spPr>
          <a:xfrm>
            <a:off x="1872275" y="1330862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3"/>
          </p:nvPr>
        </p:nvSpPr>
        <p:spPr>
          <a:xfrm>
            <a:off x="1872275" y="2229699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1"/>
          </p:nvPr>
        </p:nvSpPr>
        <p:spPr>
          <a:xfrm>
            <a:off x="6054563" y="1241312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4"/>
          </p:nvPr>
        </p:nvSpPr>
        <p:spPr>
          <a:xfrm>
            <a:off x="6054563" y="2140149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5"/>
          </p:nvPr>
        </p:nvSpPr>
        <p:spPr>
          <a:xfrm>
            <a:off x="1872275" y="3128536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/>
          </p:nvPr>
        </p:nvSpPr>
        <p:spPr>
          <a:xfrm>
            <a:off x="1872275" y="4027373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7"/>
          </p:nvPr>
        </p:nvSpPr>
        <p:spPr>
          <a:xfrm>
            <a:off x="6054588" y="3038986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8"/>
          </p:nvPr>
        </p:nvSpPr>
        <p:spPr>
          <a:xfrm>
            <a:off x="6054567" y="3937823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943975" y="1148312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943975" y="2945986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943975" y="2047149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5" hasCustomPrompt="1"/>
          </p:nvPr>
        </p:nvSpPr>
        <p:spPr>
          <a:xfrm>
            <a:off x="943975" y="3844823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 l="68198" r="3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720007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title" idx="2"/>
          </p:nvPr>
        </p:nvSpPr>
        <p:spPr>
          <a:xfrm>
            <a:off x="4571588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ubTitle" idx="1"/>
          </p:nvPr>
        </p:nvSpPr>
        <p:spPr>
          <a:xfrm>
            <a:off x="720000" y="2089575"/>
            <a:ext cx="2878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ubTitle" idx="3"/>
          </p:nvPr>
        </p:nvSpPr>
        <p:spPr>
          <a:xfrm>
            <a:off x="4571581" y="2089575"/>
            <a:ext cx="2878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title" idx="4"/>
          </p:nvPr>
        </p:nvSpPr>
        <p:spPr>
          <a:xfrm>
            <a:off x="720007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title" idx="5"/>
          </p:nvPr>
        </p:nvSpPr>
        <p:spPr>
          <a:xfrm>
            <a:off x="4571588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6"/>
          </p:nvPr>
        </p:nvSpPr>
        <p:spPr>
          <a:xfrm>
            <a:off x="720000" y="3614075"/>
            <a:ext cx="2878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7"/>
          </p:nvPr>
        </p:nvSpPr>
        <p:spPr>
          <a:xfrm>
            <a:off x="4571581" y="3614075"/>
            <a:ext cx="2878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2">
            <a:alphaModFix/>
          </a:blip>
          <a:srcRect l="68198" r="3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6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4823700" y="1834850"/>
            <a:ext cx="3600300" cy="184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subTitle" idx="1"/>
          </p:nvPr>
        </p:nvSpPr>
        <p:spPr>
          <a:xfrm>
            <a:off x="4823712" y="3677750"/>
            <a:ext cx="36003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8"/>
          <p:cNvSpPr>
            <a:spLocks noGrp="1"/>
          </p:cNvSpPr>
          <p:nvPr>
            <p:ph type="pic" idx="2"/>
          </p:nvPr>
        </p:nvSpPr>
        <p:spPr>
          <a:xfrm>
            <a:off x="1762274" y="838250"/>
            <a:ext cx="2889000" cy="3603900"/>
          </a:xfrm>
          <a:prstGeom prst="rect">
            <a:avLst/>
          </a:prstGeom>
          <a:noFill/>
          <a:ln>
            <a:noFill/>
          </a:ln>
        </p:spPr>
      </p:sp>
      <p:pic>
        <p:nvPicPr>
          <p:cNvPr id="165" name="Google Shape;165;p28"/>
          <p:cNvPicPr preferRelativeResize="0"/>
          <p:nvPr/>
        </p:nvPicPr>
        <p:blipFill rotWithShape="1">
          <a:blip r:embed="rId2">
            <a:alphaModFix/>
          </a:blip>
          <a:srcRect l="73023"/>
          <a:stretch/>
        </p:blipFill>
        <p:spPr>
          <a:xfrm>
            <a:off x="925799" y="0"/>
            <a:ext cx="543375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/>
          <p:nvPr/>
        </p:nvSpPr>
        <p:spPr>
          <a:xfrm>
            <a:off x="0" y="-24000"/>
            <a:ext cx="925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8" r:id="rId6"/>
    <p:sldLayoutId id="2147483659" r:id="rId7"/>
    <p:sldLayoutId id="2147483671" r:id="rId8"/>
    <p:sldLayoutId id="2147483674" r:id="rId9"/>
    <p:sldLayoutId id="2147483677" r:id="rId10"/>
    <p:sldLayoutId id="2147483678" r:id="rId11"/>
    <p:sldLayoutId id="214748367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dataset/697/predict+students+dropout+and+academic+success" TargetMode="External"/><Relationship Id="rId7" Type="http://schemas.openxmlformats.org/officeDocument/2006/relationships/hyperlink" Target="https://scikit-learn.org/stable/modules/generated/sklearn.metrics.ConfusionMatrixDisplay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scikit-learn.org/stable/supervised_learning.html#supervised-learning" TargetMode="External"/><Relationship Id="rId5" Type="http://schemas.openxmlformats.org/officeDocument/2006/relationships/hyperlink" Target="https://xgboost.readthedocs.io/en/stable/parameter.html" TargetMode="External"/><Relationship Id="rId4" Type="http://schemas.openxmlformats.org/officeDocument/2006/relationships/hyperlink" Target="https://www.kaggle.com/code/paulandrewpaglinawan/eda-and-prediction-of-student-academic-succes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>
            <a:spLocks noGrp="1"/>
          </p:cNvSpPr>
          <p:nvPr>
            <p:ph type="ctrTitle"/>
          </p:nvPr>
        </p:nvSpPr>
        <p:spPr>
          <a:xfrm>
            <a:off x="2848149" y="775334"/>
            <a:ext cx="5777271" cy="28979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3800" b="1" dirty="0"/>
              <a:t>“Predicting students Dropout and Academic Success”</a:t>
            </a:r>
            <a:br>
              <a:rPr lang="en-US" sz="3800" b="1" dirty="0"/>
            </a:br>
            <a:br>
              <a:rPr lang="en-US" sz="3800" b="1" dirty="0"/>
            </a:br>
            <a:r>
              <a:rPr lang="en-US" sz="3800" b="1" dirty="0">
                <a:latin typeface="Bahnschrift Light" panose="020B0502040204020203" pitchFamily="34" charset="0"/>
              </a:rPr>
              <a:t>Assignment</a:t>
            </a:r>
            <a:r>
              <a:rPr lang="en-US" sz="3800" b="1" dirty="0"/>
              <a:t> #2</a:t>
            </a:r>
          </a:p>
        </p:txBody>
      </p:sp>
      <p:sp>
        <p:nvSpPr>
          <p:cNvPr id="199" name="Google Shape;199;p37"/>
          <p:cNvSpPr txBox="1">
            <a:spLocks noGrp="1"/>
          </p:cNvSpPr>
          <p:nvPr>
            <p:ph type="subTitle" idx="1"/>
          </p:nvPr>
        </p:nvSpPr>
        <p:spPr>
          <a:xfrm>
            <a:off x="2381693" y="3837125"/>
            <a:ext cx="6243727" cy="8378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600" dirty="0"/>
              <a:t>Big Data Fundamental Data Storage Networking – CBD 2214</a:t>
            </a:r>
            <a:endParaRPr lang="en-IN" sz="1600" dirty="0"/>
          </a:p>
        </p:txBody>
      </p:sp>
      <p:cxnSp>
        <p:nvCxnSpPr>
          <p:cNvPr id="200" name="Google Shape;200;p37"/>
          <p:cNvCxnSpPr>
            <a:cxnSpLocks/>
          </p:cNvCxnSpPr>
          <p:nvPr/>
        </p:nvCxnSpPr>
        <p:spPr>
          <a:xfrm>
            <a:off x="2457625" y="3966511"/>
            <a:ext cx="604889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1" name="Google Shape;201;p37"/>
          <p:cNvGrpSpPr/>
          <p:nvPr/>
        </p:nvGrpSpPr>
        <p:grpSpPr>
          <a:xfrm>
            <a:off x="8222574" y="355031"/>
            <a:ext cx="402866" cy="369933"/>
            <a:chOff x="6985538" y="307000"/>
            <a:chExt cx="1545325" cy="1419000"/>
          </a:xfrm>
        </p:grpSpPr>
        <p:sp>
          <p:nvSpPr>
            <p:cNvPr id="202" name="Google Shape;202;p37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7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7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7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7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7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8" name="Google Shape;2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7"/>
          <p:cNvSpPr/>
          <p:nvPr/>
        </p:nvSpPr>
        <p:spPr>
          <a:xfrm>
            <a:off x="0" y="-24000"/>
            <a:ext cx="1810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>
            <a:spLocks noGrp="1"/>
          </p:cNvSpPr>
          <p:nvPr>
            <p:ph type="title"/>
          </p:nvPr>
        </p:nvSpPr>
        <p:spPr>
          <a:xfrm>
            <a:off x="1939324" y="101801"/>
            <a:ext cx="5107620" cy="14034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sz="4100" b="1" dirty="0"/>
              <a:t>Data Validation and Cleansing</a:t>
            </a:r>
          </a:p>
        </p:txBody>
      </p:sp>
      <p:sp>
        <p:nvSpPr>
          <p:cNvPr id="266" name="Google Shape;266;p41"/>
          <p:cNvSpPr txBox="1">
            <a:spLocks noGrp="1"/>
          </p:cNvSpPr>
          <p:nvPr>
            <p:ph type="title" idx="2"/>
          </p:nvPr>
        </p:nvSpPr>
        <p:spPr>
          <a:xfrm>
            <a:off x="1080608" y="539998"/>
            <a:ext cx="775860" cy="7068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/>
              <a:t>05</a:t>
            </a:r>
            <a:endParaRPr sz="3900" dirty="0"/>
          </a:p>
        </p:txBody>
      </p:sp>
      <p:sp>
        <p:nvSpPr>
          <p:cNvPr id="267" name="Google Shape;267;p41"/>
          <p:cNvSpPr txBox="1">
            <a:spLocks noGrp="1"/>
          </p:cNvSpPr>
          <p:nvPr>
            <p:ph type="subTitle" idx="1"/>
          </p:nvPr>
        </p:nvSpPr>
        <p:spPr>
          <a:xfrm>
            <a:off x="48518" y="1454214"/>
            <a:ext cx="7038752" cy="134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this stage, we establish complex validation rules and apply them on our dataset to remove invalid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Identifying duplicated rows: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139700" indent="0"/>
            <a:endParaRPr lang="en-US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Identifying our numerical and categorical variables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4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cxnSp>
        <p:nvCxnSpPr>
          <p:cNvPr id="268" name="Google Shape;268;p41"/>
          <p:cNvCxnSpPr>
            <a:cxnSpLocks/>
          </p:cNvCxnSpPr>
          <p:nvPr/>
        </p:nvCxnSpPr>
        <p:spPr>
          <a:xfrm>
            <a:off x="284088" y="1462669"/>
            <a:ext cx="68457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9" name="Google Shape;269;p41"/>
          <p:cNvGrpSpPr/>
          <p:nvPr/>
        </p:nvGrpSpPr>
        <p:grpSpPr>
          <a:xfrm>
            <a:off x="518561" y="355031"/>
            <a:ext cx="402866" cy="369933"/>
            <a:chOff x="6985538" y="307000"/>
            <a:chExt cx="1545325" cy="1419000"/>
          </a:xfrm>
        </p:grpSpPr>
        <p:sp>
          <p:nvSpPr>
            <p:cNvPr id="270" name="Google Shape;270;p41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1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1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1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1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1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6" name="Google Shape;27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29800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00BED80-5E15-4CCD-9E14-0FC5F7213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088" y="2434619"/>
            <a:ext cx="6567609" cy="797672"/>
          </a:xfrm>
          <a:prstGeom prst="rect">
            <a:avLst/>
          </a:prstGeom>
          <a:ln w="9525">
            <a:solidFill>
              <a:schemeClr val="bg2">
                <a:lumMod val="40000"/>
                <a:lumOff val="6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81E86D-37DE-4FD2-9573-DAE2664617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307" b="4991"/>
          <a:stretch/>
        </p:blipFill>
        <p:spPr>
          <a:xfrm>
            <a:off x="133577" y="3732803"/>
            <a:ext cx="6868633" cy="1308895"/>
          </a:xfrm>
          <a:prstGeom prst="rect">
            <a:avLst/>
          </a:prstGeom>
          <a:ln w="12700">
            <a:solidFill>
              <a:schemeClr val="bg2">
                <a:lumMod val="40000"/>
                <a:lumOff val="60000"/>
              </a:schemeClr>
            </a:solidFill>
          </a:ln>
        </p:spPr>
      </p:pic>
      <p:pic>
        <p:nvPicPr>
          <p:cNvPr id="16" name="Picture 2" descr="Data cleaning - Free electronics icons">
            <a:extLst>
              <a:ext uri="{FF2B5EF4-FFF2-40B4-BE49-F238E27FC236}">
                <a16:creationId xmlns:a16="http://schemas.microsoft.com/office/drawing/2014/main" id="{9ACF15AB-F0BB-48A0-9272-D7E043730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805" y="627857"/>
            <a:ext cx="809943" cy="80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796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5B83A-4D9F-4242-878F-6912C2170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158" y="198474"/>
            <a:ext cx="7634177" cy="4405226"/>
          </a:xfrm>
        </p:spPr>
        <p:txBody>
          <a:bodyPr/>
          <a:lstStyle/>
          <a:p>
            <a:pPr marL="285750" indent="-285750"/>
            <a:r>
              <a:rPr lang="en-US" sz="1600" b="1" dirty="0">
                <a:solidFill>
                  <a:schemeClr val="tx1"/>
                </a:solidFill>
              </a:rPr>
              <a:t>We have 20 numerical columns, and 17 categorical columns.</a:t>
            </a:r>
          </a:p>
          <a:p>
            <a:pPr marL="285750" indent="-285750"/>
            <a:endParaRPr lang="en-US" sz="1600" b="1" dirty="0">
              <a:solidFill>
                <a:schemeClr val="tx1"/>
              </a:solidFill>
            </a:endParaRPr>
          </a:p>
          <a:p>
            <a:pPr marL="285750" indent="-285750"/>
            <a:endParaRPr lang="en-US" sz="1600" b="1" dirty="0">
              <a:solidFill>
                <a:schemeClr val="tx1"/>
              </a:solidFill>
            </a:endParaRPr>
          </a:p>
          <a:p>
            <a:pPr marL="285750" indent="-285750"/>
            <a:endParaRPr lang="en-US" sz="1600" b="1" dirty="0">
              <a:solidFill>
                <a:schemeClr val="tx1"/>
              </a:solidFill>
            </a:endParaRPr>
          </a:p>
          <a:p>
            <a:pPr marL="285750" indent="-285750"/>
            <a:endParaRPr lang="en-US" sz="1600" b="1" dirty="0">
              <a:solidFill>
                <a:schemeClr val="tx1"/>
              </a:solidFill>
            </a:endParaRPr>
          </a:p>
          <a:p>
            <a:pPr marL="285750" indent="-285750"/>
            <a:endParaRPr lang="en-US" sz="1600" b="1" dirty="0">
              <a:solidFill>
                <a:schemeClr val="tx1"/>
              </a:solidFill>
            </a:endParaRPr>
          </a:p>
          <a:p>
            <a:pPr marL="285750" indent="-285750"/>
            <a:endParaRPr lang="en-US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285750" indent="-285750"/>
            <a:endParaRPr lang="en-US" sz="1600" b="1" dirty="0">
              <a:solidFill>
                <a:schemeClr val="tx1"/>
              </a:solidFill>
            </a:endParaRPr>
          </a:p>
          <a:p>
            <a:pPr marL="285750" indent="-285750"/>
            <a:endParaRPr lang="en-US" sz="1600" b="1" dirty="0">
              <a:solidFill>
                <a:schemeClr val="tx1"/>
              </a:solidFill>
            </a:endParaRPr>
          </a:p>
          <a:p>
            <a:pPr marL="285750" indent="-285750"/>
            <a:endParaRPr lang="en-US" sz="1600" b="1" dirty="0">
              <a:solidFill>
                <a:schemeClr val="tx1"/>
              </a:solidFill>
            </a:endParaRPr>
          </a:p>
          <a:p>
            <a:pPr marL="285750" indent="-285750"/>
            <a:endParaRPr lang="en-US" sz="1600" b="1" dirty="0">
              <a:solidFill>
                <a:schemeClr val="tx1"/>
              </a:solidFill>
            </a:endParaRPr>
          </a:p>
          <a:p>
            <a:pPr marL="285750" indent="-285750"/>
            <a:endParaRPr lang="en-US" sz="1600" b="1" dirty="0">
              <a:solidFill>
                <a:schemeClr val="tx1"/>
              </a:solidFill>
            </a:endParaRPr>
          </a:p>
          <a:p>
            <a:pPr marL="285750" indent="-285750"/>
            <a:endParaRPr lang="en-US" sz="1600" b="1" dirty="0">
              <a:solidFill>
                <a:schemeClr val="tx1"/>
              </a:solidFill>
            </a:endParaRPr>
          </a:p>
          <a:p>
            <a:pPr marL="285750" indent="-285750"/>
            <a:endParaRPr lang="en-US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285750" indent="-285750"/>
            <a:endParaRPr lang="en-US" sz="1600" b="1" dirty="0">
              <a:solidFill>
                <a:schemeClr val="tx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15240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290294-103A-4B63-A807-44F40339C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99" y="740460"/>
            <a:ext cx="3298582" cy="4037102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64E602-65B5-4442-9E00-D09B0AF2C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621" y="740460"/>
            <a:ext cx="2615140" cy="4037102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77532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489BA-25F0-4FAF-8338-09D9F280B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9860" y="-70884"/>
            <a:ext cx="8034140" cy="4674584"/>
          </a:xfrm>
        </p:spPr>
        <p:txBody>
          <a:bodyPr/>
          <a:lstStyle/>
          <a:p>
            <a:pPr marL="171450" indent="-171450">
              <a:buClr>
                <a:schemeClr val="accent1"/>
              </a:buClr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Performing a string validation on our categorical columns</a:t>
            </a:r>
          </a:p>
          <a:p>
            <a:pPr marL="0" indent="0">
              <a:buNone/>
            </a:pPr>
            <a:r>
              <a:rPr lang="en-US" sz="1400" dirty="0"/>
              <a:t>   Delete leading and tailing white spaces.</a:t>
            </a:r>
          </a:p>
          <a:p>
            <a:endParaRPr lang="en-US" sz="1400" dirty="0">
              <a:solidFill>
                <a:schemeClr val="accent1"/>
              </a:solidFill>
            </a:endParaRPr>
          </a:p>
          <a:p>
            <a:endParaRPr lang="en-US" sz="1400" dirty="0">
              <a:solidFill>
                <a:schemeClr val="accent1"/>
              </a:solidFill>
            </a:endParaRPr>
          </a:p>
          <a:p>
            <a:pPr marL="152400" indent="0">
              <a:buNone/>
            </a:pPr>
            <a:endParaRPr lang="en-US" sz="600" dirty="0">
              <a:solidFill>
                <a:schemeClr val="accent1"/>
              </a:solidFill>
            </a:endParaRPr>
          </a:p>
          <a:p>
            <a:endParaRPr lang="en-US" sz="500" dirty="0">
              <a:solidFill>
                <a:schemeClr val="accent1"/>
              </a:solidFill>
            </a:endParaRPr>
          </a:p>
          <a:p>
            <a:pPr marL="171450" indent="-171450">
              <a:buClr>
                <a:schemeClr val="accent1"/>
              </a:buClr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Performing a range validation on our numerical columns</a:t>
            </a:r>
          </a:p>
          <a:p>
            <a:pPr marL="0" indent="0">
              <a:buNone/>
            </a:pPr>
            <a:r>
              <a:rPr lang="en-US" sz="1400" dirty="0"/>
              <a:t>   Delete values outside the pre-defined ranges.</a:t>
            </a:r>
          </a:p>
          <a:p>
            <a:pPr marL="15240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8B330D-D783-4874-8A3C-BB4721619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46" y="474922"/>
            <a:ext cx="7445449" cy="496186"/>
          </a:xfrm>
          <a:prstGeom prst="rect">
            <a:avLst/>
          </a:prstGeom>
          <a:ln w="9525">
            <a:solidFill>
              <a:schemeClr val="bg2">
                <a:lumMod val="40000"/>
                <a:lumOff val="6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C3DA59-80DB-4B4F-A4FF-7A75EA73C8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543146" y="1509824"/>
            <a:ext cx="5797490" cy="3633676"/>
          </a:xfrm>
          <a:prstGeom prst="rect">
            <a:avLst/>
          </a:prstGeom>
          <a:ln w="9525">
            <a:solidFill>
              <a:schemeClr val="bg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1656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>
            <a:spLocks noGrp="1"/>
          </p:cNvSpPr>
          <p:nvPr>
            <p:ph type="title"/>
          </p:nvPr>
        </p:nvSpPr>
        <p:spPr>
          <a:xfrm>
            <a:off x="1871320" y="29633"/>
            <a:ext cx="5257198" cy="14034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sz="3600" b="1" dirty="0"/>
              <a:t>Data Aggregation and Representation</a:t>
            </a:r>
          </a:p>
        </p:txBody>
      </p:sp>
      <p:sp>
        <p:nvSpPr>
          <p:cNvPr id="266" name="Google Shape;266;p41"/>
          <p:cNvSpPr txBox="1">
            <a:spLocks noGrp="1"/>
          </p:cNvSpPr>
          <p:nvPr>
            <p:ph type="title" idx="2"/>
          </p:nvPr>
        </p:nvSpPr>
        <p:spPr>
          <a:xfrm>
            <a:off x="1048998" y="539998"/>
            <a:ext cx="779792" cy="7068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/>
              <a:t>06</a:t>
            </a:r>
            <a:endParaRPr sz="3900" dirty="0"/>
          </a:p>
        </p:txBody>
      </p:sp>
      <p:sp>
        <p:nvSpPr>
          <p:cNvPr id="267" name="Google Shape;267;p41"/>
          <p:cNvSpPr txBox="1">
            <a:spLocks noGrp="1"/>
          </p:cNvSpPr>
          <p:nvPr>
            <p:ph type="subTitle" idx="1"/>
          </p:nvPr>
        </p:nvSpPr>
        <p:spPr>
          <a:xfrm>
            <a:off x="428171" y="1648885"/>
            <a:ext cx="6428227" cy="3291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We can proceed to integrate our datasets </a:t>
            </a:r>
          </a:p>
          <a:p>
            <a:pPr marL="139700" indent="0"/>
            <a:r>
              <a:rPr lang="en-US" sz="1600" dirty="0"/>
              <a:t>      together into a unified view.</a:t>
            </a:r>
          </a:p>
          <a:p>
            <a:pPr marL="139700" indent="0"/>
            <a:endParaRPr lang="en-US" sz="800" dirty="0"/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sz="1600" dirty="0"/>
              <a:t>However, we’re working with only one dataset </a:t>
            </a:r>
          </a:p>
          <a:p>
            <a:pPr marL="139700" indent="0"/>
            <a:r>
              <a:rPr lang="en-US" sz="1600" dirty="0"/>
              <a:t>     gathered from a single source.</a:t>
            </a:r>
          </a:p>
          <a:p>
            <a:pPr marL="139700" indent="0"/>
            <a:endParaRPr lang="en-US" sz="8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So, there is no need to perform further aggregation or representation steps.</a:t>
            </a:r>
          </a:p>
          <a:p>
            <a:endParaRPr lang="en-US" sz="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If we had 2+ datasets, we would have to integrate them together into a single unified view using a common field among the different datasets.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139700" indent="0"/>
            <a:endParaRPr lang="en-US" sz="1000" dirty="0"/>
          </a:p>
          <a:p>
            <a:pPr marL="139700" indent="0"/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4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cxnSp>
        <p:nvCxnSpPr>
          <p:cNvPr id="268" name="Google Shape;268;p41"/>
          <p:cNvCxnSpPr>
            <a:cxnSpLocks/>
          </p:cNvCxnSpPr>
          <p:nvPr/>
        </p:nvCxnSpPr>
        <p:spPr>
          <a:xfrm>
            <a:off x="761237" y="1462669"/>
            <a:ext cx="636856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9" name="Google Shape;269;p41"/>
          <p:cNvGrpSpPr/>
          <p:nvPr/>
        </p:nvGrpSpPr>
        <p:grpSpPr>
          <a:xfrm>
            <a:off x="518561" y="355031"/>
            <a:ext cx="402866" cy="369933"/>
            <a:chOff x="6985538" y="307000"/>
            <a:chExt cx="1545325" cy="1419000"/>
          </a:xfrm>
        </p:grpSpPr>
        <p:sp>
          <p:nvSpPr>
            <p:cNvPr id="270" name="Google Shape;270;p41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1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1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1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1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1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6" name="Google Shape;27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29799" y="-24787"/>
            <a:ext cx="2014201" cy="5193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45A956-3441-4EA3-B52A-AA0D1B0742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3766" t="6943" r="12604" b="22652"/>
          <a:stretch/>
        </p:blipFill>
        <p:spPr>
          <a:xfrm>
            <a:off x="5522686" y="1777999"/>
            <a:ext cx="1255485" cy="1117705"/>
          </a:xfrm>
          <a:prstGeom prst="rect">
            <a:avLst/>
          </a:prstGeom>
          <a:ln w="12700" cap="sq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4765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>
            <a:spLocks noGrp="1"/>
          </p:cNvSpPr>
          <p:nvPr>
            <p:ph type="title"/>
          </p:nvPr>
        </p:nvSpPr>
        <p:spPr>
          <a:xfrm>
            <a:off x="1640096" y="29634"/>
            <a:ext cx="5488421" cy="11233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sz="4700" b="1" dirty="0"/>
              <a:t>Data</a:t>
            </a:r>
            <a:r>
              <a:rPr lang="en-IN" sz="4400" b="1" dirty="0"/>
              <a:t> Analysis</a:t>
            </a:r>
          </a:p>
        </p:txBody>
      </p:sp>
      <p:sp>
        <p:nvSpPr>
          <p:cNvPr id="266" name="Google Shape;266;p41"/>
          <p:cNvSpPr txBox="1">
            <a:spLocks noGrp="1"/>
          </p:cNvSpPr>
          <p:nvPr>
            <p:ph type="title" idx="2"/>
          </p:nvPr>
        </p:nvSpPr>
        <p:spPr>
          <a:xfrm>
            <a:off x="1014054" y="489018"/>
            <a:ext cx="596758" cy="5115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07</a:t>
            </a:r>
            <a:endParaRPr sz="2800" dirty="0"/>
          </a:p>
        </p:txBody>
      </p:sp>
      <p:sp>
        <p:nvSpPr>
          <p:cNvPr id="267" name="Google Shape;267;p41"/>
          <p:cNvSpPr txBox="1">
            <a:spLocks noGrp="1"/>
          </p:cNvSpPr>
          <p:nvPr>
            <p:ph type="subTitle" idx="1"/>
          </p:nvPr>
        </p:nvSpPr>
        <p:spPr>
          <a:xfrm>
            <a:off x="454774" y="1305345"/>
            <a:ext cx="6920887" cy="3685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In this stage, we will predict if a student will dropout, graduate, or continue to be enrolled based on our predictive variables.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700" dirty="0"/>
          </a:p>
          <a:p>
            <a:endParaRPr lang="en-US" sz="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For our data analysis, we had performed the next steps:</a:t>
            </a:r>
          </a:p>
          <a:p>
            <a:pPr marL="139700" indent="0"/>
            <a:endParaRPr lang="en-US" sz="600" dirty="0"/>
          </a:p>
          <a:p>
            <a:pPr lvl="1"/>
            <a:r>
              <a:rPr lang="en-US" b="1" dirty="0"/>
              <a:t>7.1</a:t>
            </a:r>
            <a:r>
              <a:rPr lang="en-US" dirty="0"/>
              <a:t> Target variable exploration</a:t>
            </a:r>
          </a:p>
          <a:p>
            <a:pPr lvl="1"/>
            <a:r>
              <a:rPr lang="en-US" b="1" dirty="0"/>
              <a:t>7.2</a:t>
            </a:r>
            <a:r>
              <a:rPr lang="en-US" dirty="0"/>
              <a:t> Numerical variables exploration</a:t>
            </a:r>
          </a:p>
          <a:p>
            <a:pPr lvl="1"/>
            <a:r>
              <a:rPr lang="en-US" b="1" dirty="0"/>
              <a:t>7.3</a:t>
            </a:r>
            <a:r>
              <a:rPr lang="en-US" dirty="0"/>
              <a:t> Handling Outliers</a:t>
            </a:r>
          </a:p>
          <a:p>
            <a:pPr lvl="1"/>
            <a:r>
              <a:rPr lang="en-US" b="1" dirty="0"/>
              <a:t>7.4</a:t>
            </a:r>
            <a:r>
              <a:rPr lang="en-US" dirty="0"/>
              <a:t> Correlation between variables</a:t>
            </a:r>
          </a:p>
          <a:p>
            <a:pPr lvl="1"/>
            <a:r>
              <a:rPr lang="en-US" b="1" dirty="0"/>
              <a:t>7.5</a:t>
            </a:r>
            <a:r>
              <a:rPr lang="en-US" dirty="0"/>
              <a:t> Standard Scaling, Label encoding, and One-Hot encoding</a:t>
            </a:r>
          </a:p>
          <a:p>
            <a:pPr lvl="1"/>
            <a:r>
              <a:rPr lang="en-US" b="1" dirty="0"/>
              <a:t>7.6</a:t>
            </a:r>
            <a:r>
              <a:rPr lang="en-US" dirty="0"/>
              <a:t> Splitting the data - Test &amp; Train datasets</a:t>
            </a:r>
          </a:p>
          <a:p>
            <a:pPr lvl="1"/>
            <a:r>
              <a:rPr lang="en-US" b="1" dirty="0"/>
              <a:t>7.7</a:t>
            </a:r>
            <a:r>
              <a:rPr lang="en-US" dirty="0"/>
              <a:t> Modelling</a:t>
            </a:r>
          </a:p>
          <a:p>
            <a:pPr lvl="1"/>
            <a:r>
              <a:rPr lang="en-US" b="1" dirty="0"/>
              <a:t>7.8</a:t>
            </a:r>
            <a:r>
              <a:rPr lang="en-US" dirty="0"/>
              <a:t> Cross-Validation</a:t>
            </a:r>
          </a:p>
          <a:p>
            <a:pPr lvl="1"/>
            <a:r>
              <a:rPr lang="en-US" b="1" dirty="0"/>
              <a:t>7.9</a:t>
            </a:r>
            <a:r>
              <a:rPr lang="en-US" dirty="0"/>
              <a:t> K-means clustering (Elbow method)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139700" indent="0"/>
            <a:endParaRPr lang="en-US" sz="1000" dirty="0"/>
          </a:p>
          <a:p>
            <a:pPr marL="139700" indent="0"/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4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cxnSp>
        <p:nvCxnSpPr>
          <p:cNvPr id="268" name="Google Shape;268;p41"/>
          <p:cNvCxnSpPr>
            <a:cxnSpLocks/>
          </p:cNvCxnSpPr>
          <p:nvPr/>
        </p:nvCxnSpPr>
        <p:spPr>
          <a:xfrm>
            <a:off x="761237" y="1152960"/>
            <a:ext cx="636856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9" name="Google Shape;269;p41"/>
          <p:cNvGrpSpPr/>
          <p:nvPr/>
        </p:nvGrpSpPr>
        <p:grpSpPr>
          <a:xfrm>
            <a:off x="518561" y="355031"/>
            <a:ext cx="402866" cy="369933"/>
            <a:chOff x="6985538" y="307000"/>
            <a:chExt cx="1545325" cy="1419000"/>
          </a:xfrm>
        </p:grpSpPr>
        <p:sp>
          <p:nvSpPr>
            <p:cNvPr id="270" name="Google Shape;270;p41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1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1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1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1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1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6" name="Google Shape;27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375662" y="-26138"/>
            <a:ext cx="2014201" cy="5195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2" descr="Data analysis - Free marketing icons">
            <a:extLst>
              <a:ext uri="{FF2B5EF4-FFF2-40B4-BE49-F238E27FC236}">
                <a16:creationId xmlns:a16="http://schemas.microsoft.com/office/drawing/2014/main" id="{EB5F0FBB-AD67-4FDC-9736-9961A9968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bg2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410" y="87559"/>
            <a:ext cx="1022616" cy="100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077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39CD8-AA47-406A-8009-663E9BCD7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12" y="182755"/>
            <a:ext cx="8249889" cy="5727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7.1 Target variable exploration </a:t>
            </a:r>
            <a:r>
              <a:rPr lang="en-US" sz="3200" dirty="0">
                <a:solidFill>
                  <a:schemeClr val="bg1"/>
                </a:solidFill>
              </a:rPr>
              <a:t>Target variable </a:t>
            </a:r>
            <a:r>
              <a:rPr lang="en-US" sz="3200" dirty="0" err="1">
                <a:solidFill>
                  <a:schemeClr val="bg1"/>
                </a:solidFill>
              </a:rPr>
              <a:t>explor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E2AAA-AB97-4B40-ABCF-A46384AE8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204" y="978195"/>
            <a:ext cx="8222512" cy="4067610"/>
          </a:xfrm>
        </p:spPr>
        <p:txBody>
          <a:bodyPr/>
          <a:lstStyle/>
          <a:p>
            <a:pPr marL="152400" indent="0">
              <a:buNone/>
            </a:pPr>
            <a:r>
              <a:rPr lang="en-US" sz="1500" dirty="0"/>
              <a:t>The possible values for our target are </a:t>
            </a:r>
            <a:r>
              <a:rPr lang="en-US" sz="1500" b="1" dirty="0"/>
              <a:t>Graduate, Dropout and Enrolled</a:t>
            </a:r>
            <a:endParaRPr lang="en-US" b="1" dirty="0"/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r>
              <a:rPr lang="en-US" sz="1400" dirty="0"/>
              <a:t>We can notice that our target values are imbalanced as 50% of students have graduated, </a:t>
            </a:r>
          </a:p>
          <a:p>
            <a:pPr marL="152400" indent="0">
              <a:buNone/>
            </a:pPr>
            <a:r>
              <a:rPr lang="en-US" sz="1400" dirty="0"/>
              <a:t>30% have dropout and 18.5% are enrolled.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89C5F1-CED5-4461-946C-1801D30F6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37" y="1374940"/>
            <a:ext cx="7414437" cy="2863693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cxnSp>
        <p:nvCxnSpPr>
          <p:cNvPr id="5" name="Google Shape;268;p41">
            <a:extLst>
              <a:ext uri="{FF2B5EF4-FFF2-40B4-BE49-F238E27FC236}">
                <a16:creationId xmlns:a16="http://schemas.microsoft.com/office/drawing/2014/main" id="{D22F5A27-8620-4278-8F90-052FAF327B7D}"/>
              </a:ext>
            </a:extLst>
          </p:cNvPr>
          <p:cNvCxnSpPr>
            <a:cxnSpLocks/>
          </p:cNvCxnSpPr>
          <p:nvPr/>
        </p:nvCxnSpPr>
        <p:spPr>
          <a:xfrm>
            <a:off x="256158" y="904867"/>
            <a:ext cx="824988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Picture 2" descr="Focus - Free business and finance icons">
            <a:extLst>
              <a:ext uri="{FF2B5EF4-FFF2-40B4-BE49-F238E27FC236}">
                <a16:creationId xmlns:a16="http://schemas.microsoft.com/office/drawing/2014/main" id="{D20B7FD5-6DCA-4F0A-8A12-051CAB4B8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074" y="61032"/>
            <a:ext cx="1519927" cy="80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774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>
            <a:spLocks noGrp="1"/>
          </p:cNvSpPr>
          <p:nvPr>
            <p:ph type="subTitle" idx="1"/>
          </p:nvPr>
        </p:nvSpPr>
        <p:spPr>
          <a:xfrm>
            <a:off x="6918250" y="213670"/>
            <a:ext cx="1545265" cy="1927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SzPts val="1100"/>
            </a:pPr>
            <a:r>
              <a:rPr lang="en-US" sz="1300" dirty="0"/>
              <a:t>According to the data, a higher number of graduates are male, and both genders have similar dropouts, although males have higher enrolled students.</a:t>
            </a:r>
            <a:endParaRPr sz="13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35BB7A5-5899-407C-8CAA-629E18619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043" y="2748359"/>
            <a:ext cx="6138530" cy="2324252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317" name="Google Shape;317;p44"/>
          <p:cNvSpPr txBox="1">
            <a:spLocks noGrp="1"/>
          </p:cNvSpPr>
          <p:nvPr>
            <p:ph type="subTitle" idx="3"/>
          </p:nvPr>
        </p:nvSpPr>
        <p:spPr>
          <a:xfrm>
            <a:off x="62597" y="2843610"/>
            <a:ext cx="2106446" cy="20318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r>
              <a:rPr lang="en-US" sz="1300" dirty="0"/>
              <a:t>The majority of students are single or married.</a:t>
            </a:r>
          </a:p>
          <a:p>
            <a:pPr marL="139700" indent="0"/>
            <a:endParaRPr lang="en-US" sz="600" dirty="0"/>
          </a:p>
          <a:p>
            <a:pPr marL="139700" indent="0"/>
            <a:r>
              <a:rPr lang="en-US" sz="1300" dirty="0"/>
              <a:t>However, single students have a higher chance of graduation, while married students have a higher chance of dropouts.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cxnSp>
        <p:nvCxnSpPr>
          <p:cNvPr id="322" name="Google Shape;322;p44"/>
          <p:cNvCxnSpPr>
            <a:cxnSpLocks/>
          </p:cNvCxnSpPr>
          <p:nvPr/>
        </p:nvCxnSpPr>
        <p:spPr>
          <a:xfrm>
            <a:off x="183098" y="2590357"/>
            <a:ext cx="81962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3BB4F1B-A21A-48BD-9A30-5FCC89D27F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45"/>
          <a:stretch/>
        </p:blipFill>
        <p:spPr>
          <a:xfrm>
            <a:off x="183098" y="86679"/>
            <a:ext cx="6664269" cy="2394092"/>
          </a:xfrm>
          <a:prstGeom prst="rect">
            <a:avLst/>
          </a:prstGeom>
          <a:ln w="9525">
            <a:solidFill>
              <a:srgbClr val="FFC000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E46A-3C38-41F3-812A-B2C31ECE6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50" y="62712"/>
            <a:ext cx="8152606" cy="60359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7.2 Numerical Variables Exploration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6" name="Google Shape;268;p41">
            <a:extLst>
              <a:ext uri="{FF2B5EF4-FFF2-40B4-BE49-F238E27FC236}">
                <a16:creationId xmlns:a16="http://schemas.microsoft.com/office/drawing/2014/main" id="{FE418573-46D8-490B-B5C5-E70A8887CA47}"/>
              </a:ext>
            </a:extLst>
          </p:cNvPr>
          <p:cNvCxnSpPr>
            <a:cxnSpLocks/>
          </p:cNvCxnSpPr>
          <p:nvPr/>
        </p:nvCxnSpPr>
        <p:spPr>
          <a:xfrm>
            <a:off x="219740" y="663297"/>
            <a:ext cx="8279218" cy="30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2" descr="Predictor, research, variables icon - Download on Iconfinder">
            <a:extLst>
              <a:ext uri="{FF2B5EF4-FFF2-40B4-BE49-F238E27FC236}">
                <a16:creationId xmlns:a16="http://schemas.microsoft.com/office/drawing/2014/main" id="{B2D575A0-ECC7-4642-9893-5B3C441CC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265" y="41447"/>
            <a:ext cx="1246693" cy="60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FC727D3-22B6-FA66-202D-BA681C114DB6}"/>
              </a:ext>
            </a:extLst>
          </p:cNvPr>
          <p:cNvSpPr/>
          <p:nvPr/>
        </p:nvSpPr>
        <p:spPr>
          <a:xfrm>
            <a:off x="0" y="684563"/>
            <a:ext cx="87425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histograms, boxplots to understand the distribution of our numerical variables and identify outliers.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5143FA-143D-3E64-5B7A-3A4C34BAB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93" y="992340"/>
            <a:ext cx="6904031" cy="2579864"/>
          </a:xfrm>
          <a:prstGeom prst="rect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4918E2C-0133-4414-7C33-2D1F68038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149" y="3650512"/>
            <a:ext cx="8331851" cy="1476408"/>
          </a:xfrm>
        </p:spPr>
        <p:txBody>
          <a:bodyPr/>
          <a:lstStyle/>
          <a:p>
            <a:pPr marL="15240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Age at Enrollment:</a:t>
            </a:r>
          </a:p>
          <a:p>
            <a:pPr>
              <a:buFontTx/>
              <a:buChar char="-"/>
            </a:pPr>
            <a:r>
              <a:rPr lang="en-US" sz="1000" dirty="0"/>
              <a:t>The distribution of age at enrolment is positively skewed, indicating that the majority of students enrolled at a relatively young age.</a:t>
            </a:r>
          </a:p>
          <a:p>
            <a:pPr>
              <a:buFontTx/>
              <a:buChar char="-"/>
            </a:pPr>
            <a:r>
              <a:rPr lang="en-US" sz="1000" dirty="0"/>
              <a:t>The mean age at enrolment is approximately 23 years old, with the most frequent age range falling between 19 to 25 years old.</a:t>
            </a:r>
          </a:p>
          <a:p>
            <a:pPr>
              <a:buFontTx/>
              <a:buChar char="-"/>
            </a:pPr>
            <a:r>
              <a:rPr lang="en-US" sz="1000" dirty="0"/>
              <a:t>There are some outliers of people that enrolled after 40.</a:t>
            </a:r>
          </a:p>
          <a:p>
            <a:pPr marL="152400" indent="0">
              <a:buNone/>
            </a:pPr>
            <a:endParaRPr lang="en-US" sz="1000" dirty="0"/>
          </a:p>
          <a:p>
            <a:pPr marL="15240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Admission Grade:</a:t>
            </a:r>
          </a:p>
          <a:p>
            <a:pPr>
              <a:buFontTx/>
              <a:buChar char="-"/>
            </a:pPr>
            <a:r>
              <a:rPr lang="en-US" sz="1000" dirty="0"/>
              <a:t>The distribution follows a normal distribution, with most grades around 120 and 130.</a:t>
            </a:r>
          </a:p>
          <a:p>
            <a:pPr>
              <a:buFontTx/>
              <a:buChar char="-"/>
            </a:pPr>
            <a:r>
              <a:rPr lang="en-US" sz="1000" dirty="0"/>
              <a:t>There are many outliers of students with outstanding grades over 160.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3233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9279396-A94F-35C1-D4CA-8F295A81E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89" y="164181"/>
            <a:ext cx="6844552" cy="361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C688D46-0EAD-EA53-C0C5-84392C510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078" y="3704560"/>
            <a:ext cx="8367293" cy="1183446"/>
          </a:xfrm>
        </p:spPr>
        <p:txBody>
          <a:bodyPr/>
          <a:lstStyle/>
          <a:p>
            <a:pPr marL="152400" indent="0">
              <a:buNone/>
            </a:pPr>
            <a:r>
              <a:rPr lang="en-US" sz="1300" b="1" dirty="0">
                <a:solidFill>
                  <a:schemeClr val="accent1">
                    <a:lumMod val="75000"/>
                  </a:schemeClr>
                </a:solidFill>
              </a:rPr>
              <a:t>Grades on 1st Semester vs 2nd Semester:</a:t>
            </a:r>
          </a:p>
          <a:p>
            <a:pPr>
              <a:buFontTx/>
              <a:buChar char="-"/>
            </a:pPr>
            <a:r>
              <a:rPr lang="en-US" dirty="0"/>
              <a:t>For both semesters we have multiple outliers with zero value (grades).</a:t>
            </a:r>
          </a:p>
          <a:p>
            <a:pPr>
              <a:buFontTx/>
              <a:buChar char="-"/>
            </a:pPr>
            <a:r>
              <a:rPr lang="en-US" dirty="0"/>
              <a:t>Both semesters show a student performance grades near 12.5. However, 2nd semester has less data points.</a:t>
            </a:r>
          </a:p>
          <a:p>
            <a:pPr>
              <a:buFontTx/>
              <a:buChar char="-"/>
            </a:pPr>
            <a:r>
              <a:rPr lang="en-US" dirty="0"/>
              <a:t>Most of grades fall between 10 and 15 for both semesters.</a:t>
            </a:r>
          </a:p>
          <a:p>
            <a:pPr>
              <a:buFontTx/>
              <a:buChar char="-"/>
            </a:pPr>
            <a:r>
              <a:rPr lang="en-US" dirty="0"/>
              <a:t>There are very few positive outliers with grades over 17.5.</a:t>
            </a:r>
          </a:p>
        </p:txBody>
      </p:sp>
    </p:spTree>
    <p:extLst>
      <p:ext uri="{BB962C8B-B14F-4D97-AF65-F5344CB8AC3E}">
        <p14:creationId xmlns:p14="http://schemas.microsoft.com/office/powerpoint/2010/main" val="3881240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C688D46-0EAD-EA53-C0C5-84392C510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078" y="3704560"/>
            <a:ext cx="8367293" cy="1183446"/>
          </a:xfrm>
        </p:spPr>
        <p:txBody>
          <a:bodyPr/>
          <a:lstStyle/>
          <a:p>
            <a:pPr marL="152400" indent="0">
              <a:buNone/>
            </a:pPr>
            <a:r>
              <a:rPr lang="en-US" sz="1300" b="1" dirty="0">
                <a:solidFill>
                  <a:schemeClr val="accent1">
                    <a:lumMod val="75000"/>
                  </a:schemeClr>
                </a:solidFill>
              </a:rPr>
              <a:t>Observations, Credits approved on 1st Semester vs 2nd Semester:</a:t>
            </a:r>
          </a:p>
          <a:p>
            <a:pPr>
              <a:buFontTx/>
              <a:buChar char="-"/>
            </a:pPr>
            <a:r>
              <a:rPr lang="en-US" dirty="0"/>
              <a:t>For both semesters, the number of credits approved are around 5 and 6.</a:t>
            </a:r>
          </a:p>
          <a:p>
            <a:pPr>
              <a:buFontTx/>
              <a:buChar char="-"/>
            </a:pPr>
            <a:r>
              <a:rPr lang="en-US" dirty="0"/>
              <a:t>The distribution between both semesters remain somewhat similar.</a:t>
            </a:r>
          </a:p>
          <a:p>
            <a:pPr>
              <a:buFontTx/>
              <a:buChar char="-"/>
            </a:pPr>
            <a:r>
              <a:rPr lang="en-US" dirty="0"/>
              <a:t>Once again, we have plenty of zero values for both semesters, these are outliers.</a:t>
            </a:r>
          </a:p>
          <a:p>
            <a:pPr>
              <a:buFontTx/>
              <a:buChar char="-"/>
            </a:pPr>
            <a:r>
              <a:rPr lang="en-US" dirty="0"/>
              <a:t>There are few extreme outliers with more than 18 credits approved on both semesters.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E05DD2D-3005-E2AC-E318-93B4771FD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29" y="84974"/>
            <a:ext cx="6975110" cy="368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41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>
            <a:spLocks noGrp="1"/>
          </p:cNvSpPr>
          <p:nvPr>
            <p:ph type="title"/>
          </p:nvPr>
        </p:nvSpPr>
        <p:spPr>
          <a:xfrm>
            <a:off x="802504" y="432222"/>
            <a:ext cx="7621495" cy="735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dirty="0"/>
              <a:t>Group 5 - Members</a:t>
            </a:r>
            <a:endParaRPr sz="3000" dirty="0"/>
          </a:p>
        </p:txBody>
      </p:sp>
      <p:sp>
        <p:nvSpPr>
          <p:cNvPr id="228" name="Google Shape;228;p39"/>
          <p:cNvSpPr txBox="1">
            <a:spLocks noGrp="1"/>
          </p:cNvSpPr>
          <p:nvPr>
            <p:ph type="title" idx="2"/>
          </p:nvPr>
        </p:nvSpPr>
        <p:spPr>
          <a:xfrm>
            <a:off x="921408" y="1330861"/>
            <a:ext cx="4830467" cy="5011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PE" dirty="0"/>
              <a:t>Aishlee - C0913045</a:t>
            </a:r>
          </a:p>
        </p:txBody>
      </p:sp>
      <p:sp>
        <p:nvSpPr>
          <p:cNvPr id="229" name="Google Shape;229;p39"/>
          <p:cNvSpPr txBox="1">
            <a:spLocks noGrp="1"/>
          </p:cNvSpPr>
          <p:nvPr>
            <p:ph type="title" idx="3"/>
          </p:nvPr>
        </p:nvSpPr>
        <p:spPr>
          <a:xfrm>
            <a:off x="894450" y="2084455"/>
            <a:ext cx="4857425" cy="3111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PE" dirty="0" err="1"/>
              <a:t>Ashick</a:t>
            </a:r>
            <a:r>
              <a:rPr lang="es-PE" dirty="0"/>
              <a:t> Rijo - C0910364</a:t>
            </a:r>
          </a:p>
        </p:txBody>
      </p:sp>
      <p:sp>
        <p:nvSpPr>
          <p:cNvPr id="232" name="Google Shape;232;p39"/>
          <p:cNvSpPr txBox="1">
            <a:spLocks noGrp="1"/>
          </p:cNvSpPr>
          <p:nvPr>
            <p:ph type="title" idx="5"/>
          </p:nvPr>
        </p:nvSpPr>
        <p:spPr>
          <a:xfrm>
            <a:off x="894450" y="2701142"/>
            <a:ext cx="4857425" cy="3830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PE" dirty="0"/>
              <a:t>Danilo Diaz - C0889539</a:t>
            </a:r>
          </a:p>
        </p:txBody>
      </p:sp>
      <p:sp>
        <p:nvSpPr>
          <p:cNvPr id="233" name="Google Shape;233;p39"/>
          <p:cNvSpPr txBox="1">
            <a:spLocks noGrp="1"/>
          </p:cNvSpPr>
          <p:nvPr>
            <p:ph type="title" idx="6"/>
          </p:nvPr>
        </p:nvSpPr>
        <p:spPr>
          <a:xfrm>
            <a:off x="894450" y="3530010"/>
            <a:ext cx="4857425" cy="9095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PE" dirty="0"/>
              <a:t>Ernie </a:t>
            </a:r>
            <a:r>
              <a:rPr lang="es-PE" dirty="0" err="1"/>
              <a:t>Sumoso</a:t>
            </a:r>
            <a:r>
              <a:rPr lang="es-PE" dirty="0"/>
              <a:t> - C0881591</a:t>
            </a:r>
            <a:br>
              <a:rPr lang="es-PE" dirty="0"/>
            </a:br>
            <a:br>
              <a:rPr lang="es-PE" dirty="0"/>
            </a:br>
            <a:r>
              <a:rPr lang="es-PE" dirty="0" err="1"/>
              <a:t>Yogita</a:t>
            </a:r>
            <a:r>
              <a:rPr lang="es-PE" dirty="0"/>
              <a:t> Sharma - C0913011</a:t>
            </a:r>
            <a:br>
              <a:rPr lang="es-PE" b="1" dirty="0"/>
            </a:br>
            <a:endParaRPr lang="es-PE" b="1" dirty="0"/>
          </a:p>
        </p:txBody>
      </p:sp>
      <p:cxnSp>
        <p:nvCxnSpPr>
          <p:cNvPr id="236" name="Google Shape;236;p39"/>
          <p:cNvCxnSpPr/>
          <p:nvPr/>
        </p:nvCxnSpPr>
        <p:spPr>
          <a:xfrm>
            <a:off x="894450" y="1832040"/>
            <a:ext cx="730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39"/>
          <p:cNvCxnSpPr/>
          <p:nvPr/>
        </p:nvCxnSpPr>
        <p:spPr>
          <a:xfrm>
            <a:off x="894450" y="2458102"/>
            <a:ext cx="730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238;p39"/>
          <p:cNvCxnSpPr/>
          <p:nvPr/>
        </p:nvCxnSpPr>
        <p:spPr>
          <a:xfrm>
            <a:off x="894450" y="3084163"/>
            <a:ext cx="730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9" name="Google Shape;239;p39"/>
          <p:cNvGrpSpPr/>
          <p:nvPr/>
        </p:nvGrpSpPr>
        <p:grpSpPr>
          <a:xfrm>
            <a:off x="518561" y="4418531"/>
            <a:ext cx="402866" cy="369933"/>
            <a:chOff x="6985538" y="307000"/>
            <a:chExt cx="1545325" cy="1419000"/>
          </a:xfrm>
        </p:grpSpPr>
        <p:sp>
          <p:nvSpPr>
            <p:cNvPr id="240" name="Google Shape;240;p39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9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9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9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9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9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" name="Google Shape;238;p39">
            <a:extLst>
              <a:ext uri="{FF2B5EF4-FFF2-40B4-BE49-F238E27FC236}">
                <a16:creationId xmlns:a16="http://schemas.microsoft.com/office/drawing/2014/main" id="{FC81F081-2075-426D-8B4E-134B69D30776}"/>
              </a:ext>
            </a:extLst>
          </p:cNvPr>
          <p:cNvCxnSpPr>
            <a:cxnSpLocks/>
          </p:cNvCxnSpPr>
          <p:nvPr/>
        </p:nvCxnSpPr>
        <p:spPr>
          <a:xfrm>
            <a:off x="894450" y="3735971"/>
            <a:ext cx="730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238;p39">
            <a:extLst>
              <a:ext uri="{FF2B5EF4-FFF2-40B4-BE49-F238E27FC236}">
                <a16:creationId xmlns:a16="http://schemas.microsoft.com/office/drawing/2014/main" id="{AFE4E37A-7517-42B0-A7C5-C549EB6A2F21}"/>
              </a:ext>
            </a:extLst>
          </p:cNvPr>
          <p:cNvCxnSpPr>
            <a:cxnSpLocks/>
          </p:cNvCxnSpPr>
          <p:nvPr/>
        </p:nvCxnSpPr>
        <p:spPr>
          <a:xfrm>
            <a:off x="921408" y="4356204"/>
            <a:ext cx="727924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4E54F-74D3-4A63-96FD-630E3340B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49" y="0"/>
            <a:ext cx="7704000" cy="539800"/>
          </a:xfrm>
        </p:spPr>
        <p:txBody>
          <a:bodyPr/>
          <a:lstStyle/>
          <a:p>
            <a:r>
              <a:rPr lang="en-US" dirty="0"/>
              <a:t>7.3 Handling Outliers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7AE14-C903-455C-A12F-D8374FDEE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856" y="539800"/>
            <a:ext cx="8275145" cy="4063900"/>
          </a:xfrm>
        </p:spPr>
        <p:txBody>
          <a:bodyPr/>
          <a:lstStyle/>
          <a:p>
            <a:r>
              <a:rPr lang="en-US" dirty="0"/>
              <a:t>To detect outliers we find values that rely outside the Interquartile Range (IQR) which is defined as the 3rd Quantile - 1st Quantile.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662B93-F7F3-45EC-9676-1AA0B8F3E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58" y="1079600"/>
            <a:ext cx="3712270" cy="3945565"/>
          </a:xfrm>
          <a:prstGeom prst="rect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B282C9-5033-425D-8C3D-9E58A991C3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5"/>
          <a:stretch/>
        </p:blipFill>
        <p:spPr>
          <a:xfrm>
            <a:off x="4571999" y="1079600"/>
            <a:ext cx="3522922" cy="3945565"/>
          </a:xfrm>
          <a:prstGeom prst="rect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</p:pic>
      <p:cxnSp>
        <p:nvCxnSpPr>
          <p:cNvPr id="6" name="Google Shape;268;p41">
            <a:extLst>
              <a:ext uri="{FF2B5EF4-FFF2-40B4-BE49-F238E27FC236}">
                <a16:creationId xmlns:a16="http://schemas.microsoft.com/office/drawing/2014/main" id="{64E6EA9B-A89A-4491-87FB-002A638BEA44}"/>
              </a:ext>
            </a:extLst>
          </p:cNvPr>
          <p:cNvCxnSpPr>
            <a:cxnSpLocks/>
          </p:cNvCxnSpPr>
          <p:nvPr/>
        </p:nvCxnSpPr>
        <p:spPr>
          <a:xfrm>
            <a:off x="299218" y="539800"/>
            <a:ext cx="819974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71312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581B2-69A8-4600-A625-019B8423B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719" y="194357"/>
            <a:ext cx="7265582" cy="4064984"/>
          </a:xfrm>
        </p:spPr>
        <p:txBody>
          <a:bodyPr/>
          <a:lstStyle/>
          <a:p>
            <a:pPr marL="152400" indent="0">
              <a:buNone/>
            </a:pPr>
            <a:r>
              <a:rPr lang="en-US" sz="1600" dirty="0"/>
              <a:t>As we have properly identified outliers in our numerical columns.</a:t>
            </a:r>
          </a:p>
          <a:p>
            <a:pPr marL="152400" indent="0">
              <a:buNone/>
            </a:pPr>
            <a:r>
              <a:rPr lang="en-US" sz="1600" dirty="0"/>
              <a:t>Let's drop the corresponding rows containing outliers because they are few data compared to our dataset.</a:t>
            </a:r>
            <a:endParaRPr lang="en-US" sz="1500" dirty="0"/>
          </a:p>
          <a:p>
            <a:endParaRPr lang="en-US" sz="1500" b="1" dirty="0"/>
          </a:p>
          <a:p>
            <a:pPr marL="152400" indent="0">
              <a:buNone/>
            </a:pPr>
            <a:r>
              <a:rPr lang="en-US" sz="1700" b="1" dirty="0"/>
              <a:t>We have identified 8 outliers, let's drop these rows.</a:t>
            </a:r>
          </a:p>
          <a:p>
            <a:pPr marL="152400" indent="0">
              <a:buNone/>
            </a:pPr>
            <a:endParaRPr lang="en-US" sz="1700" b="1" dirty="0"/>
          </a:p>
          <a:p>
            <a:pPr marL="152400" indent="0">
              <a:buNone/>
            </a:pPr>
            <a:endParaRPr lang="en-US" sz="1500" b="1" dirty="0"/>
          </a:p>
          <a:p>
            <a:pPr marL="152400" indent="0">
              <a:buNone/>
            </a:pPr>
            <a:endParaRPr lang="en-US" sz="1500" b="1" dirty="0"/>
          </a:p>
          <a:p>
            <a:pPr marL="152400" indent="0">
              <a:buNone/>
            </a:pPr>
            <a:endParaRPr lang="en-US" sz="1500" b="1" dirty="0"/>
          </a:p>
          <a:p>
            <a:pPr marL="152400" indent="0">
              <a:buNone/>
            </a:pPr>
            <a:endParaRPr lang="en-US" sz="1500" b="1" dirty="0"/>
          </a:p>
          <a:p>
            <a:pPr marL="152400" indent="0">
              <a:buNone/>
            </a:pPr>
            <a:endParaRPr lang="en-US" sz="1500" b="1" dirty="0"/>
          </a:p>
          <a:p>
            <a:pPr marL="152400" indent="0">
              <a:buNone/>
            </a:pPr>
            <a:endParaRPr lang="en-US" sz="1500" b="1" dirty="0"/>
          </a:p>
          <a:p>
            <a:pPr marL="152400" indent="0">
              <a:buNone/>
            </a:pPr>
            <a:endParaRPr lang="en-US" sz="1500" b="1" dirty="0"/>
          </a:p>
          <a:p>
            <a:pPr marL="152400" indent="0" algn="ctr">
              <a:buNone/>
            </a:pPr>
            <a:endParaRPr lang="en-US" sz="1500" b="1" dirty="0"/>
          </a:p>
          <a:p>
            <a:pPr marL="152400" indent="0" algn="ctr">
              <a:buNone/>
            </a:pPr>
            <a:r>
              <a:rPr lang="en-US" sz="1500" dirty="0"/>
              <a:t>We are left with 4268 rows.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5C0EF-71F9-4CE4-8391-DA79520A9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00" y="1592356"/>
            <a:ext cx="5494688" cy="1378206"/>
          </a:xfrm>
          <a:prstGeom prst="rect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52663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9C5F0-EEFD-402E-AB80-DCB600E91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21" y="170122"/>
            <a:ext cx="8253879" cy="847604"/>
          </a:xfrm>
        </p:spPr>
        <p:txBody>
          <a:bodyPr/>
          <a:lstStyle/>
          <a:p>
            <a:r>
              <a:rPr lang="en-US" sz="2400" b="1" dirty="0"/>
              <a:t>7.4 Standard Scaling, Label encoding,     </a:t>
            </a:r>
            <a:br>
              <a:rPr lang="en-US" sz="2400" b="1" dirty="0"/>
            </a:br>
            <a:r>
              <a:rPr lang="en-US" sz="2400" b="1" dirty="0"/>
              <a:t>      and One-Hot encoding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2DB92A-BBE0-4205-A869-EC8C2C2AF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12" y="1691046"/>
            <a:ext cx="7690884" cy="3154325"/>
          </a:xfrm>
          <a:prstGeom prst="rect">
            <a:avLst/>
          </a:prstGeom>
          <a:ln w="9525">
            <a:solidFill>
              <a:schemeClr val="bg2">
                <a:lumMod val="40000"/>
                <a:lumOff val="60000"/>
              </a:schemeClr>
            </a:solidFill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83ECD-76D7-4BBB-B585-DAB9C5B2F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0884" y="1290084"/>
            <a:ext cx="7882270" cy="474921"/>
          </a:xfrm>
        </p:spPr>
        <p:txBody>
          <a:bodyPr/>
          <a:lstStyle/>
          <a:p>
            <a:r>
              <a:rPr lang="en-US" sz="1500" dirty="0"/>
              <a:t>Apply label encoding</a:t>
            </a:r>
            <a:r>
              <a:rPr lang="en-US" sz="1500" b="1" dirty="0"/>
              <a:t> </a:t>
            </a:r>
            <a:r>
              <a:rPr lang="en-US" sz="1500" dirty="0"/>
              <a:t>on our nominal categorical variables</a:t>
            </a:r>
            <a:endParaRPr lang="en-IN" sz="1500" dirty="0"/>
          </a:p>
        </p:txBody>
      </p:sp>
      <p:pic>
        <p:nvPicPr>
          <p:cNvPr id="5" name="Picture 2" descr="Normalization - Free computer icons">
            <a:extLst>
              <a:ext uri="{FF2B5EF4-FFF2-40B4-BE49-F238E27FC236}">
                <a16:creationId xmlns:a16="http://schemas.microsoft.com/office/drawing/2014/main" id="{34E564DD-EB0E-416E-ABBB-4BC8CE241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698" y="30755"/>
            <a:ext cx="1229302" cy="1103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oogle Shape;268;p41">
            <a:extLst>
              <a:ext uri="{FF2B5EF4-FFF2-40B4-BE49-F238E27FC236}">
                <a16:creationId xmlns:a16="http://schemas.microsoft.com/office/drawing/2014/main" id="{ED170BE2-DF92-474E-9C95-1BA4F751E3A1}"/>
              </a:ext>
            </a:extLst>
          </p:cNvPr>
          <p:cNvCxnSpPr>
            <a:cxnSpLocks/>
          </p:cNvCxnSpPr>
          <p:nvPr/>
        </p:nvCxnSpPr>
        <p:spPr>
          <a:xfrm>
            <a:off x="170121" y="1290084"/>
            <a:ext cx="835010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19074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172BC-F4F4-40FF-A32C-A80220132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41768" y="49619"/>
            <a:ext cx="8565768" cy="411126"/>
          </a:xfrm>
        </p:spPr>
        <p:txBody>
          <a:bodyPr/>
          <a:lstStyle/>
          <a:p>
            <a:r>
              <a:rPr lang="en-US" sz="1500" dirty="0"/>
              <a:t>Apply standard scaling</a:t>
            </a:r>
            <a:r>
              <a:rPr lang="en-US" sz="1500" b="1" dirty="0"/>
              <a:t> </a:t>
            </a:r>
            <a:r>
              <a:rPr lang="en-US" sz="1500" dirty="0"/>
              <a:t>on our numerical variables</a:t>
            </a:r>
            <a:endParaRPr lang="en-IN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719F6-2E97-456F-8EF0-4441558FD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47" y="531628"/>
            <a:ext cx="8275853" cy="4410857"/>
          </a:xfrm>
          <a:prstGeom prst="rect">
            <a:avLst/>
          </a:prstGeom>
          <a:ln w="9525">
            <a:solidFill>
              <a:schemeClr val="bg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5934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BB668-8DBA-4426-85FA-D352A2DF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27" y="1"/>
            <a:ext cx="8317674" cy="539800"/>
          </a:xfrm>
        </p:spPr>
        <p:txBody>
          <a:bodyPr/>
          <a:lstStyle/>
          <a:p>
            <a:r>
              <a:rPr lang="en-IN" b="1" dirty="0"/>
              <a:t>7.5 Correlation between variables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EB634-75A8-407C-BF78-7A6D76568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39801"/>
            <a:ext cx="8424000" cy="4063899"/>
          </a:xfrm>
        </p:spPr>
        <p:txBody>
          <a:bodyPr/>
          <a:lstStyle/>
          <a:p>
            <a:pPr marL="152400" indent="0">
              <a:buNone/>
            </a:pPr>
            <a:r>
              <a:rPr lang="en-US" sz="1500" dirty="0"/>
              <a:t>Plot a heatmap to visualize the correlation between our predictive variables and our target.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F3B063-E74E-4406-962D-04F5B80C0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98" y="893135"/>
            <a:ext cx="7089805" cy="4229075"/>
          </a:xfrm>
          <a:prstGeom prst="rect">
            <a:avLst/>
          </a:prstGeom>
          <a:ln w="12700">
            <a:solidFill>
              <a:schemeClr val="bg2">
                <a:lumMod val="20000"/>
                <a:lumOff val="80000"/>
              </a:schemeClr>
            </a:solidFill>
          </a:ln>
        </p:spPr>
      </p:pic>
      <p:pic>
        <p:nvPicPr>
          <p:cNvPr id="5" name="Picture 2" descr="Stats Bites: Correlation – Digital Education Resources">
            <a:extLst>
              <a:ext uri="{FF2B5EF4-FFF2-40B4-BE49-F238E27FC236}">
                <a16:creationId xmlns:a16="http://schemas.microsoft.com/office/drawing/2014/main" id="{9B3EE5C3-DDCF-42BC-9E6C-2A89E849A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816" y="68037"/>
            <a:ext cx="887857" cy="70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oogle Shape;268;p41">
            <a:extLst>
              <a:ext uri="{FF2B5EF4-FFF2-40B4-BE49-F238E27FC236}">
                <a16:creationId xmlns:a16="http://schemas.microsoft.com/office/drawing/2014/main" id="{97A691FE-D59C-45BF-9069-B738FDF03AA6}"/>
              </a:ext>
            </a:extLst>
          </p:cNvPr>
          <p:cNvCxnSpPr>
            <a:cxnSpLocks/>
          </p:cNvCxnSpPr>
          <p:nvPr/>
        </p:nvCxnSpPr>
        <p:spPr>
          <a:xfrm>
            <a:off x="184298" y="539800"/>
            <a:ext cx="718760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65761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AB8C-713A-45BF-9C9E-1166F07BC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949" y="113414"/>
            <a:ext cx="8027051" cy="904311"/>
          </a:xfrm>
        </p:spPr>
        <p:txBody>
          <a:bodyPr/>
          <a:lstStyle/>
          <a:p>
            <a:r>
              <a:rPr lang="en-US" sz="2400" dirty="0"/>
              <a:t>Calculate the </a:t>
            </a:r>
            <a:r>
              <a:rPr lang="en-US" sz="2400" b="1" dirty="0"/>
              <a:t>correlation coefficient between all variables and our target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FB1E26-1098-47B9-ACC7-BA858C91C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54" y="980954"/>
            <a:ext cx="4405951" cy="3047978"/>
          </a:xfrm>
          <a:prstGeom prst="rect">
            <a:avLst/>
          </a:prstGeom>
          <a:ln w="3175">
            <a:solidFill>
              <a:schemeClr val="bg2">
                <a:lumMod val="20000"/>
                <a:lumOff val="80000"/>
              </a:schemeClr>
            </a:solidFill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B21C3-57A2-42BE-BA95-3C908FEF3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149" y="4105576"/>
            <a:ext cx="8456427" cy="976787"/>
          </a:xfrm>
        </p:spPr>
        <p:txBody>
          <a:bodyPr/>
          <a:lstStyle/>
          <a:p>
            <a:r>
              <a:rPr lang="en-US" sz="1300" dirty="0"/>
              <a:t>The most correlated variables to our target are: </a:t>
            </a:r>
            <a:r>
              <a:rPr lang="en-US" sz="1300" b="1" dirty="0"/>
              <a:t>curricularUnits2ndSemesterApproved</a:t>
            </a:r>
            <a:r>
              <a:rPr lang="en-US" sz="1300" dirty="0"/>
              <a:t>, </a:t>
            </a:r>
            <a:r>
              <a:rPr lang="en-US" sz="1300" b="1" dirty="0"/>
              <a:t>curricularUnits2ndSemesterGrade</a:t>
            </a:r>
            <a:r>
              <a:rPr lang="en-US" sz="1300" dirty="0"/>
              <a:t>, and </a:t>
            </a:r>
            <a:r>
              <a:rPr lang="en-US" sz="1300" b="1" dirty="0"/>
              <a:t>curricularUnits1stSemesterApproved</a:t>
            </a:r>
          </a:p>
          <a:p>
            <a:r>
              <a:rPr lang="en-US" sz="1300" dirty="0"/>
              <a:t>The lowest correlated variables to our target are: </a:t>
            </a:r>
            <a:r>
              <a:rPr lang="en-US" sz="1300" b="1" dirty="0"/>
              <a:t>nationality</a:t>
            </a:r>
            <a:r>
              <a:rPr lang="en-US" sz="1300" dirty="0"/>
              <a:t>, </a:t>
            </a:r>
            <a:r>
              <a:rPr lang="en-US" sz="1300" b="1" dirty="0"/>
              <a:t>international</a:t>
            </a:r>
            <a:r>
              <a:rPr lang="en-US" sz="1300" dirty="0"/>
              <a:t>, </a:t>
            </a:r>
            <a:r>
              <a:rPr lang="en-US" sz="1300" b="1" dirty="0" err="1"/>
              <a:t>educationalSpecialNeeds</a:t>
            </a:r>
            <a:r>
              <a:rPr lang="en-US" sz="1300" dirty="0"/>
              <a:t>, and the</a:t>
            </a:r>
            <a:r>
              <a:rPr lang="en-US" sz="1300" b="1" dirty="0"/>
              <a:t> parents occupations</a:t>
            </a:r>
            <a:r>
              <a:rPr lang="en-US" sz="1300" dirty="0"/>
              <a:t>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DFB7A-8B10-46EF-A567-2878FF5A0F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25" b="3247"/>
          <a:stretch/>
        </p:blipFill>
        <p:spPr>
          <a:xfrm>
            <a:off x="4945110" y="980954"/>
            <a:ext cx="3249047" cy="3047978"/>
          </a:xfrm>
          <a:prstGeom prst="rect">
            <a:avLst/>
          </a:prstGeom>
          <a:ln w="3175">
            <a:solidFill>
              <a:schemeClr val="bg2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4390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1BCB-943E-43BB-9D74-EED2F2DE7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7" y="127590"/>
            <a:ext cx="8105023" cy="1013637"/>
          </a:xfrm>
        </p:spPr>
        <p:txBody>
          <a:bodyPr/>
          <a:lstStyle/>
          <a:p>
            <a:r>
              <a:rPr lang="en-US" sz="3200" b="1" dirty="0"/>
              <a:t>7.6 Splitting the data - Test </a:t>
            </a:r>
            <a:br>
              <a:rPr lang="en-US" sz="3200" b="1" dirty="0"/>
            </a:br>
            <a:r>
              <a:rPr lang="en-US" sz="3200" b="1" dirty="0"/>
              <a:t>      &amp; Train datasets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E23CF-2596-4E67-8DCB-2F2EDFCDA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1332612"/>
            <a:ext cx="8424000" cy="3271087"/>
          </a:xfrm>
        </p:spPr>
        <p:txBody>
          <a:bodyPr/>
          <a:lstStyle/>
          <a:p>
            <a:r>
              <a:rPr lang="en-US" sz="1500" dirty="0"/>
              <a:t>Split our dataset into train and test subsets following an 80% - 20% ratio.</a:t>
            </a:r>
          </a:p>
          <a:p>
            <a:r>
              <a:rPr lang="en-US" sz="1500" dirty="0"/>
              <a:t>This will allow us to train different machine learning algorithms.</a:t>
            </a:r>
            <a:endParaRPr lang="en-IN" sz="1500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70C336-0A80-4261-B043-C4A1A657C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38217"/>
          <a:stretch/>
        </p:blipFill>
        <p:spPr>
          <a:xfrm>
            <a:off x="222753" y="2022866"/>
            <a:ext cx="8113173" cy="1471700"/>
          </a:xfrm>
          <a:prstGeom prst="rect">
            <a:avLst/>
          </a:prstGeom>
          <a:ln w="9525">
            <a:solidFill>
              <a:schemeClr val="bg2">
                <a:lumMod val="20000"/>
                <a:lumOff val="8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4561F6-0161-46F3-8763-E02800716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304" y="3685952"/>
            <a:ext cx="3721394" cy="13299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28575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Picture 2" descr="Split - Free technology icons">
            <a:extLst>
              <a:ext uri="{FF2B5EF4-FFF2-40B4-BE49-F238E27FC236}">
                <a16:creationId xmlns:a16="http://schemas.microsoft.com/office/drawing/2014/main" id="{028B67A4-90B8-4A2D-A8A7-C605F4ABE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886" y="127590"/>
            <a:ext cx="1524000" cy="120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Google Shape;268;p41">
            <a:extLst>
              <a:ext uri="{FF2B5EF4-FFF2-40B4-BE49-F238E27FC236}">
                <a16:creationId xmlns:a16="http://schemas.microsoft.com/office/drawing/2014/main" id="{550C9B11-E1F5-4143-A1DB-AD5EF2B93691}"/>
              </a:ext>
            </a:extLst>
          </p:cNvPr>
          <p:cNvCxnSpPr>
            <a:cxnSpLocks/>
          </p:cNvCxnSpPr>
          <p:nvPr/>
        </p:nvCxnSpPr>
        <p:spPr>
          <a:xfrm flipV="1">
            <a:off x="222753" y="1231054"/>
            <a:ext cx="6519133" cy="586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17647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4359-18D4-4AEB-B209-335FF0465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981" y="283535"/>
            <a:ext cx="7864019" cy="919664"/>
          </a:xfrm>
        </p:spPr>
        <p:txBody>
          <a:bodyPr/>
          <a:lstStyle/>
          <a:p>
            <a:r>
              <a:rPr lang="en-IN" sz="4000" b="1" dirty="0"/>
              <a:t>7.7 Modelling</a:t>
            </a:r>
            <a:br>
              <a:rPr lang="en-IN" sz="3700" b="1" dirty="0"/>
            </a:br>
            <a:endParaRPr lang="en-IN" sz="37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A496E-D826-43D8-B799-E89FEAF3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981" y="1410586"/>
            <a:ext cx="7722252" cy="2791544"/>
          </a:xfrm>
        </p:spPr>
        <p:txBody>
          <a:bodyPr/>
          <a:lstStyle/>
          <a:p>
            <a:pPr marL="152400" indent="0">
              <a:buNone/>
            </a:pPr>
            <a:r>
              <a:rPr lang="en-IN" sz="1600" dirty="0"/>
              <a:t>To predict students' academic success and dropouts, we will use multiple classification models (from </a:t>
            </a:r>
            <a:r>
              <a:rPr lang="en-IN" sz="1600" b="1" dirty="0" err="1"/>
              <a:t>sklearn</a:t>
            </a:r>
            <a:r>
              <a:rPr lang="en-IN" sz="1600" dirty="0"/>
              <a:t>) to determine the target variable:</a:t>
            </a:r>
          </a:p>
          <a:p>
            <a:pPr marL="152400" indent="0">
              <a:buNone/>
            </a:pPr>
            <a:endParaRPr lang="en-IN" sz="1600" dirty="0"/>
          </a:p>
          <a:p>
            <a:r>
              <a:rPr lang="en-IN" sz="1600" dirty="0"/>
              <a:t>Logistic Regression</a:t>
            </a:r>
          </a:p>
          <a:p>
            <a:r>
              <a:rPr lang="en-IN" sz="1600" dirty="0"/>
              <a:t>Extreme Gradient Boosting (</a:t>
            </a:r>
            <a:r>
              <a:rPr lang="en-IN" sz="1600" dirty="0" err="1"/>
              <a:t>XGBoost</a:t>
            </a:r>
            <a:r>
              <a:rPr lang="en-IN" sz="1600" dirty="0"/>
              <a:t>)</a:t>
            </a:r>
          </a:p>
          <a:p>
            <a:r>
              <a:rPr lang="en-IN" sz="1600" dirty="0"/>
              <a:t>Support Vector Machine (SVC)</a:t>
            </a:r>
          </a:p>
          <a:p>
            <a:r>
              <a:rPr lang="en-IN" sz="1600" dirty="0"/>
              <a:t>Decision Tree Classifier</a:t>
            </a:r>
          </a:p>
          <a:p>
            <a:r>
              <a:rPr lang="en-IN" sz="1600" dirty="0" err="1"/>
              <a:t>RandomForestClassifier</a:t>
            </a:r>
            <a:endParaRPr lang="en-IN" sz="1600" dirty="0"/>
          </a:p>
          <a:p>
            <a:r>
              <a:rPr lang="en-IN" sz="1600" dirty="0"/>
              <a:t>Gaussian Naive Bayes (</a:t>
            </a:r>
            <a:r>
              <a:rPr lang="en-IN" sz="1600" dirty="0" err="1"/>
              <a:t>GaussianNB</a:t>
            </a:r>
            <a:r>
              <a:rPr lang="en-IN" sz="1600" dirty="0"/>
              <a:t>)</a:t>
            </a:r>
          </a:p>
          <a:p>
            <a:r>
              <a:rPr lang="en-IN" sz="1600" dirty="0" err="1"/>
              <a:t>KNeighborsClassifier</a:t>
            </a:r>
            <a:endParaRPr lang="en-IN" sz="1700" dirty="0"/>
          </a:p>
          <a:p>
            <a:pPr marL="152400" indent="0">
              <a:buNone/>
            </a:pPr>
            <a:endParaRPr lang="en-IN" dirty="0"/>
          </a:p>
        </p:txBody>
      </p:sp>
      <p:pic>
        <p:nvPicPr>
          <p:cNvPr id="4" name="Picture 2" descr="Machine Learning - Free education icons">
            <a:extLst>
              <a:ext uri="{FF2B5EF4-FFF2-40B4-BE49-F238E27FC236}">
                <a16:creationId xmlns:a16="http://schemas.microsoft.com/office/drawing/2014/main" id="{5795EA71-27B6-40F2-9258-0EFA79CED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665" y="134679"/>
            <a:ext cx="1849568" cy="127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oogle Shape;268;p41">
            <a:extLst>
              <a:ext uri="{FF2B5EF4-FFF2-40B4-BE49-F238E27FC236}">
                <a16:creationId xmlns:a16="http://schemas.microsoft.com/office/drawing/2014/main" id="{14E25C0E-78C6-4195-BA18-B987B2198BD6}"/>
              </a:ext>
            </a:extLst>
          </p:cNvPr>
          <p:cNvCxnSpPr>
            <a:cxnSpLocks/>
          </p:cNvCxnSpPr>
          <p:nvPr/>
        </p:nvCxnSpPr>
        <p:spPr>
          <a:xfrm>
            <a:off x="518571" y="1152960"/>
            <a:ext cx="575463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7ACD65B-1252-6A45-E7D8-8202D09BB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667" y="2141584"/>
            <a:ext cx="3348566" cy="2762096"/>
          </a:xfrm>
          <a:prstGeom prst="rect">
            <a:avLst/>
          </a:prstGeom>
          <a:ln w="9525">
            <a:solidFill>
              <a:schemeClr val="bg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82431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053A-E0CC-4D0C-9182-AA879366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447"/>
            <a:ext cx="8633637" cy="567070"/>
          </a:xfrm>
        </p:spPr>
        <p:txBody>
          <a:bodyPr/>
          <a:lstStyle/>
          <a:p>
            <a:r>
              <a:rPr lang="en-US" sz="2400" dirty="0"/>
              <a:t>Visualizing the accuracy &amp; log loss from our models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0A2F4D-A964-4A91-BD14-02E82948A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02" y="595810"/>
            <a:ext cx="7386083" cy="3335514"/>
          </a:xfrm>
          <a:prstGeom prst="rect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743E29-0DB1-47F5-9E2E-8114B965D4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83" t="1411" r="15576" b="4539"/>
          <a:stretch/>
        </p:blipFill>
        <p:spPr>
          <a:xfrm>
            <a:off x="127591" y="4172499"/>
            <a:ext cx="3841898" cy="864781"/>
          </a:xfrm>
          <a:prstGeom prst="rect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463ED9-3AA4-44C7-985D-D8502173B7E0}"/>
              </a:ext>
            </a:extLst>
          </p:cNvPr>
          <p:cNvSpPr/>
          <p:nvPr/>
        </p:nvSpPr>
        <p:spPr>
          <a:xfrm>
            <a:off x="4040372" y="4066281"/>
            <a:ext cx="45932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WHY choosing these models ?</a:t>
            </a:r>
          </a:p>
          <a:p>
            <a:r>
              <a:rPr lang="en-US" sz="1250" dirty="0"/>
              <a:t>-  They present the best accuracy and least logarithmic loss    </a:t>
            </a:r>
          </a:p>
          <a:p>
            <a:r>
              <a:rPr lang="en-US" sz="1250" dirty="0"/>
              <a:t>   among our tested models</a:t>
            </a:r>
          </a:p>
          <a:p>
            <a:r>
              <a:rPr lang="en-US" sz="1250" dirty="0"/>
              <a:t>-  Both are suitable for tabular datasets to perform classification in predictive model problems.</a:t>
            </a:r>
          </a:p>
        </p:txBody>
      </p:sp>
    </p:spTree>
    <p:extLst>
      <p:ext uri="{BB962C8B-B14F-4D97-AF65-F5344CB8AC3E}">
        <p14:creationId xmlns:p14="http://schemas.microsoft.com/office/powerpoint/2010/main" val="3506218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733C-F316-4D82-8839-5ED84BD0A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54" y="184298"/>
            <a:ext cx="5706139" cy="602511"/>
          </a:xfrm>
        </p:spPr>
        <p:txBody>
          <a:bodyPr/>
          <a:lstStyle/>
          <a:p>
            <a:r>
              <a:rPr lang="en-US" sz="3800" dirty="0">
                <a:solidFill>
                  <a:schemeClr val="tx1"/>
                </a:solidFill>
              </a:rPr>
              <a:t>7.8 Cross Validation</a:t>
            </a:r>
            <a:endParaRPr lang="en-IN" sz="3800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18388-F9B5-4DAE-8328-CA53F7D68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85061" y="1197166"/>
            <a:ext cx="8626548" cy="837117"/>
          </a:xfrm>
        </p:spPr>
        <p:txBody>
          <a:bodyPr/>
          <a:lstStyle/>
          <a:p>
            <a:r>
              <a:rPr lang="en-IN" sz="1500" dirty="0">
                <a:solidFill>
                  <a:schemeClr val="tx1"/>
                </a:solidFill>
              </a:rPr>
              <a:t>Must perform cross validation to </a:t>
            </a:r>
            <a:r>
              <a:rPr lang="en-IN" sz="1500" b="1" dirty="0">
                <a:solidFill>
                  <a:schemeClr val="tx1"/>
                </a:solidFill>
              </a:rPr>
              <a:t>discard overfitting </a:t>
            </a:r>
            <a:r>
              <a:rPr lang="en-IN" sz="1500" dirty="0">
                <a:solidFill>
                  <a:schemeClr val="tx1"/>
                </a:solidFill>
              </a:rPr>
              <a:t>in our models</a:t>
            </a:r>
          </a:p>
          <a:p>
            <a:r>
              <a:rPr lang="en-IN" sz="1500" dirty="0">
                <a:solidFill>
                  <a:schemeClr val="tx1"/>
                </a:solidFill>
              </a:rPr>
              <a:t>Most important, we used Cross Validation to </a:t>
            </a:r>
            <a:r>
              <a:rPr lang="en-IN" sz="1500" b="1" dirty="0">
                <a:solidFill>
                  <a:schemeClr val="tx1"/>
                </a:solidFill>
              </a:rPr>
              <a:t>find the best parameters for both our models.</a:t>
            </a:r>
          </a:p>
          <a:p>
            <a:r>
              <a:rPr lang="en-IN" sz="1500" dirty="0">
                <a:solidFill>
                  <a:schemeClr val="tx1"/>
                </a:solidFill>
              </a:rPr>
              <a:t>Randomly split our test &amp; train datasets multiple times, evaluate and compare results</a:t>
            </a:r>
          </a:p>
          <a:p>
            <a:pPr marL="15240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072B05-7CDA-448F-85EC-E27C05BCB0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2009"/>
          <a:stretch/>
        </p:blipFill>
        <p:spPr>
          <a:xfrm>
            <a:off x="105198" y="2268133"/>
            <a:ext cx="3536286" cy="2220101"/>
          </a:xfrm>
          <a:prstGeom prst="rect">
            <a:avLst/>
          </a:prstGeom>
        </p:spPr>
      </p:pic>
      <p:pic>
        <p:nvPicPr>
          <p:cNvPr id="6" name="Picture 8" descr="Cross Validated">
            <a:extLst>
              <a:ext uri="{FF2B5EF4-FFF2-40B4-BE49-F238E27FC236}">
                <a16:creationId xmlns:a16="http://schemas.microsoft.com/office/drawing/2014/main" id="{8C28611A-97D8-4C71-B75A-378F1C99D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492" y="54884"/>
            <a:ext cx="2635995" cy="126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Google Shape;268;p41">
            <a:extLst>
              <a:ext uri="{FF2B5EF4-FFF2-40B4-BE49-F238E27FC236}">
                <a16:creationId xmlns:a16="http://schemas.microsoft.com/office/drawing/2014/main" id="{C79D9CD6-5D95-402C-BB37-0B6E05655156}"/>
              </a:ext>
            </a:extLst>
          </p:cNvPr>
          <p:cNvCxnSpPr>
            <a:cxnSpLocks/>
          </p:cNvCxnSpPr>
          <p:nvPr/>
        </p:nvCxnSpPr>
        <p:spPr>
          <a:xfrm>
            <a:off x="333154" y="947398"/>
            <a:ext cx="570613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83B0317-A840-9168-08F3-5FB791276F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093"/>
          <a:stretch/>
        </p:blipFill>
        <p:spPr>
          <a:xfrm>
            <a:off x="3645619" y="2089681"/>
            <a:ext cx="478734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0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>
            <a:spLocks noGrp="1"/>
          </p:cNvSpPr>
          <p:nvPr>
            <p:ph type="title"/>
          </p:nvPr>
        </p:nvSpPr>
        <p:spPr>
          <a:xfrm>
            <a:off x="631926" y="177209"/>
            <a:ext cx="7792074" cy="552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Dataset Description</a:t>
            </a:r>
            <a:endParaRPr dirty="0"/>
          </a:p>
        </p:txBody>
      </p:sp>
      <p:sp>
        <p:nvSpPr>
          <p:cNvPr id="216" name="Google Shape;216;p38"/>
          <p:cNvSpPr txBox="1"/>
          <p:nvPr/>
        </p:nvSpPr>
        <p:spPr>
          <a:xfrm>
            <a:off x="631926" y="793898"/>
            <a:ext cx="7704000" cy="408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lvl="0"/>
            <a:r>
              <a:rPr lang="en-US" dirty="0">
                <a:latin typeface="Albert Sans" panose="020B0604020202020204" charset="0"/>
              </a:rPr>
              <a:t>This dataset called "Students' dropout and academic success" extracted from the UC Irvine Machine Learning Repository Archive.</a:t>
            </a:r>
          </a:p>
          <a:p>
            <a:pPr lvl="0"/>
            <a:r>
              <a:rPr lang="en-US" dirty="0">
                <a:latin typeface="Albert Sans" panose="020B0604020202020204" charset="0"/>
              </a:rPr>
              <a:t>Each row (instance) of the dataset is a different individual student. They may belong to different undergraduate degrees and programs.</a:t>
            </a:r>
          </a:p>
          <a:p>
            <a:pPr lvl="0"/>
            <a:endParaRPr lang="en-US" sz="700" dirty="0">
              <a:latin typeface="Albert Sans" panose="020B0604020202020204" charset="0"/>
            </a:endParaRPr>
          </a:p>
          <a:p>
            <a:pPr lvl="0"/>
            <a:r>
              <a:rPr lang="en-US" dirty="0">
                <a:latin typeface="Albert Sans" panose="020B0604020202020204" charset="0"/>
              </a:rPr>
              <a:t>we have </a:t>
            </a:r>
            <a:r>
              <a:rPr lang="en-US" b="1" dirty="0">
                <a:latin typeface="Albert Sans" panose="020B0604020202020204" charset="0"/>
              </a:rPr>
              <a:t>4424 rows</a:t>
            </a:r>
            <a:r>
              <a:rPr lang="en-US" dirty="0">
                <a:latin typeface="Albert Sans" panose="020B0604020202020204" charset="0"/>
              </a:rPr>
              <a:t> and </a:t>
            </a:r>
            <a:r>
              <a:rPr lang="en-US" b="1" dirty="0">
                <a:latin typeface="Albert Sans" panose="020B0604020202020204" charset="0"/>
              </a:rPr>
              <a:t>37 features.</a:t>
            </a:r>
            <a:endParaRPr lang="en-US" dirty="0">
              <a:latin typeface="Albert Sans" panose="020B0604020202020204" charset="0"/>
            </a:endParaRPr>
          </a:p>
          <a:p>
            <a:pPr lvl="0"/>
            <a:endParaRPr lang="en-US" sz="700" dirty="0">
              <a:latin typeface="Albert Sans" panose="020B0604020202020204" charset="0"/>
            </a:endParaRPr>
          </a:p>
          <a:p>
            <a:r>
              <a:rPr lang="en-US" dirty="0">
                <a:latin typeface="Albert Sans" panose="020B0604020202020204" charset="0"/>
              </a:rPr>
              <a:t>The features provided for each record are:</a:t>
            </a:r>
          </a:p>
          <a:p>
            <a:endParaRPr lang="en-US" sz="700" dirty="0">
              <a:latin typeface="Albert Sans" panose="020B0604020202020204" charset="0"/>
            </a:endParaRPr>
          </a:p>
          <a:p>
            <a:endParaRPr lang="en-US" sz="400" dirty="0">
              <a:latin typeface="Albert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lbert Sans" panose="020B0604020202020204" charset="0"/>
              </a:rPr>
              <a:t>Marital Status</a:t>
            </a:r>
            <a:r>
              <a:rPr lang="en-US" dirty="0">
                <a:latin typeface="Albert Sans" panose="020B0604020202020204" charset="0"/>
              </a:rPr>
              <a:t>: is the student married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lbert Sans" panose="020B0604020202020204" charset="0"/>
              </a:rPr>
              <a:t>Application mode</a:t>
            </a:r>
            <a:r>
              <a:rPr lang="en-US" dirty="0">
                <a:latin typeface="Albert Sans" panose="020B0604020202020204" charset="0"/>
              </a:rPr>
              <a:t>: how did the student applied to their education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lbert Sans" panose="020B0604020202020204" charset="0"/>
              </a:rPr>
              <a:t>Application order</a:t>
            </a:r>
            <a:r>
              <a:rPr lang="en-US" dirty="0">
                <a:latin typeface="Albert Sans" panose="020B0604020202020204" charset="0"/>
              </a:rPr>
              <a:t>: application order of the student (0 - first choice; and 9 last choice)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lbert Sans" panose="020B0604020202020204" charset="0"/>
              </a:rPr>
              <a:t>Course</a:t>
            </a:r>
            <a:r>
              <a:rPr lang="en-US" dirty="0">
                <a:latin typeface="Albert Sans" panose="020B0604020202020204" charset="0"/>
              </a:rPr>
              <a:t>: the student's program or 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lbert Sans" panose="020B0604020202020204" charset="0"/>
              </a:rPr>
              <a:t>Daytime/evening attendance</a:t>
            </a:r>
            <a:r>
              <a:rPr lang="en-US" dirty="0">
                <a:latin typeface="Albert Sans" panose="020B0604020202020204" charset="0"/>
              </a:rPr>
              <a:t>: program schedule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lbert Sans" panose="020B0604020202020204" charset="0"/>
              </a:rPr>
              <a:t>Previous qualification</a:t>
            </a:r>
            <a:r>
              <a:rPr lang="en-US" dirty="0">
                <a:latin typeface="Albert Sans" panose="020B0604020202020204" charset="0"/>
              </a:rPr>
              <a:t>: student's previous 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lbert Sans" panose="020B0604020202020204" charset="0"/>
              </a:rPr>
              <a:t>Previous qualification (grade)</a:t>
            </a:r>
            <a:r>
              <a:rPr lang="en-US" dirty="0">
                <a:latin typeface="Albert Sans" panose="020B0604020202020204" charset="0"/>
              </a:rPr>
              <a:t>: student's previous 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lbert Sans" panose="020B0604020202020204" charset="0"/>
              </a:rPr>
              <a:t>Nationality</a:t>
            </a:r>
            <a:r>
              <a:rPr lang="en-US" dirty="0">
                <a:latin typeface="Albert Sans" panose="020B0604020202020204" charset="0"/>
              </a:rPr>
              <a:t>: country of 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lbert Sans" panose="020B0604020202020204" charset="0"/>
              </a:rPr>
              <a:t>Mother's qualification</a:t>
            </a:r>
            <a:r>
              <a:rPr lang="en-US" dirty="0">
                <a:latin typeface="Albert Sans" panose="020B0604020202020204" charset="0"/>
              </a:rPr>
              <a:t>: student's mother qualification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lbert Sans" panose="020B0604020202020204" charset="0"/>
              </a:rPr>
              <a:t>Father's qualification</a:t>
            </a:r>
            <a:r>
              <a:rPr lang="en-US" dirty="0">
                <a:latin typeface="Albert Sans" panose="020B0604020202020204" charset="0"/>
              </a:rPr>
              <a:t>: student's father qualification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lbert Sans" panose="020B0604020202020204" charset="0"/>
              </a:rPr>
              <a:t>Mother's occupation</a:t>
            </a:r>
            <a:r>
              <a:rPr lang="en-US" dirty="0">
                <a:latin typeface="Albert Sans" panose="020B0604020202020204" charset="0"/>
              </a:rPr>
              <a:t>: occupation of the student's mother</a:t>
            </a:r>
          </a:p>
          <a:p>
            <a:pPr lvl="0"/>
            <a:endParaRPr sz="12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7" name="Google Shape;236;p39">
            <a:extLst>
              <a:ext uri="{FF2B5EF4-FFF2-40B4-BE49-F238E27FC236}">
                <a16:creationId xmlns:a16="http://schemas.microsoft.com/office/drawing/2014/main" id="{CC55D4E0-0467-4C37-A5E0-A8F88427A6DA}"/>
              </a:ext>
            </a:extLst>
          </p:cNvPr>
          <p:cNvCxnSpPr>
            <a:cxnSpLocks/>
          </p:cNvCxnSpPr>
          <p:nvPr/>
        </p:nvCxnSpPr>
        <p:spPr>
          <a:xfrm>
            <a:off x="715926" y="793898"/>
            <a:ext cx="749890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2355211-D341-93CD-1F5C-CDC10C21A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865" y="194970"/>
            <a:ext cx="7218351" cy="555043"/>
          </a:xfrm>
        </p:spPr>
        <p:txBody>
          <a:bodyPr/>
          <a:lstStyle/>
          <a:p>
            <a:r>
              <a:rPr lang="en-US" sz="2000" dirty="0"/>
              <a:t>Best parameters for our Logistic Regression model</a:t>
            </a:r>
            <a:endParaRPr lang="en-CA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D9061B-7D0C-2A08-2AAA-927D38427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49" y="678903"/>
            <a:ext cx="3913881" cy="5331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42730C-F459-F97F-E7EE-08FC766AA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159" y="787444"/>
            <a:ext cx="2871603" cy="1081357"/>
          </a:xfrm>
          <a:prstGeom prst="rect">
            <a:avLst/>
          </a:prstGeom>
        </p:spPr>
      </p:pic>
      <p:sp>
        <p:nvSpPr>
          <p:cNvPr id="16" name="Title 7">
            <a:extLst>
              <a:ext uri="{FF2B5EF4-FFF2-40B4-BE49-F238E27FC236}">
                <a16:creationId xmlns:a16="http://schemas.microsoft.com/office/drawing/2014/main" id="{0D7353AD-06A2-596A-5D9D-27170B61AE39}"/>
              </a:ext>
            </a:extLst>
          </p:cNvPr>
          <p:cNvSpPr txBox="1">
            <a:spLocks/>
          </p:cNvSpPr>
          <p:nvPr/>
        </p:nvSpPr>
        <p:spPr>
          <a:xfrm>
            <a:off x="209865" y="2093976"/>
            <a:ext cx="7385079" cy="555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>
            <a:r>
              <a:rPr lang="en-US" sz="2000" dirty="0"/>
              <a:t>Best parameters for our Random Forest Classifier</a:t>
            </a:r>
            <a:endParaRPr lang="en-CA" sz="20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C20F512-0FC4-ABC0-0E39-90C2DF41B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49" y="2549368"/>
            <a:ext cx="7306695" cy="4096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B073B3C-5B1D-E8A3-7D78-C559CDD82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5159" y="2921731"/>
            <a:ext cx="2598353" cy="1071251"/>
          </a:xfrm>
          <a:prstGeom prst="rect">
            <a:avLst/>
          </a:prstGeom>
        </p:spPr>
      </p:pic>
      <p:sp>
        <p:nvSpPr>
          <p:cNvPr id="22" name="Title 7">
            <a:extLst>
              <a:ext uri="{FF2B5EF4-FFF2-40B4-BE49-F238E27FC236}">
                <a16:creationId xmlns:a16="http://schemas.microsoft.com/office/drawing/2014/main" id="{800F449A-56DB-1A38-E096-032E11AF6B6C}"/>
              </a:ext>
            </a:extLst>
          </p:cNvPr>
          <p:cNvSpPr txBox="1">
            <a:spLocks/>
          </p:cNvSpPr>
          <p:nvPr/>
        </p:nvSpPr>
        <p:spPr>
          <a:xfrm>
            <a:off x="288249" y="1290140"/>
            <a:ext cx="4447993" cy="555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>
            <a:r>
              <a:rPr lang="en-US" sz="1200" dirty="0">
                <a:latin typeface="Albert Sans" panose="020B0604020202020204" charset="0"/>
              </a:rPr>
              <a:t>With these parameters we predict our target values again and find our new enhanced accuracy.</a:t>
            </a:r>
            <a:endParaRPr lang="en-CA" sz="1200" dirty="0">
              <a:latin typeface="Albert Sans" panose="020B0604020202020204" charset="0"/>
            </a:endParaRPr>
          </a:p>
        </p:txBody>
      </p:sp>
      <p:pic>
        <p:nvPicPr>
          <p:cNvPr id="4098" name="Picture 2" descr="Parameters - Free interface icons">
            <a:extLst>
              <a:ext uri="{FF2B5EF4-FFF2-40B4-BE49-F238E27FC236}">
                <a16:creationId xmlns:a16="http://schemas.microsoft.com/office/drawing/2014/main" id="{30196925-25CE-EFBC-A1E3-C223C2A9C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500" y="3140909"/>
            <a:ext cx="1657378" cy="165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094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733C-F316-4D82-8839-5ED84BD0A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54" y="184298"/>
            <a:ext cx="8399880" cy="602511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7.9 K-means clustering (Elbow method)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18388-F9B5-4DAE-8328-CA53F7D68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2537" y="786808"/>
            <a:ext cx="8507894" cy="1535149"/>
          </a:xfrm>
        </p:spPr>
        <p:txBody>
          <a:bodyPr/>
          <a:lstStyle/>
          <a:p>
            <a:r>
              <a:rPr lang="en-US" sz="1500" dirty="0">
                <a:solidFill>
                  <a:schemeClr val="tx1"/>
                </a:solidFill>
              </a:rPr>
              <a:t>The elbow method is a graphical method for finding the optimal K value in a k-means clustering algorithm.</a:t>
            </a:r>
          </a:p>
          <a:p>
            <a:r>
              <a:rPr lang="en-US" sz="1500" dirty="0">
                <a:solidFill>
                  <a:schemeClr val="tx1"/>
                </a:solidFill>
              </a:rPr>
              <a:t>This method involves plotting the cost function's values generated by various K values, where potential choices for the cluster count might be 3 or 4. We are specifically interested in 3 clusters (K=3) because we are aware that there are 3 possible outcomes for the target.</a:t>
            </a:r>
            <a:endParaRPr lang="en-IN" dirty="0"/>
          </a:p>
        </p:txBody>
      </p:sp>
      <p:cxnSp>
        <p:nvCxnSpPr>
          <p:cNvPr id="7" name="Google Shape;268;p41">
            <a:extLst>
              <a:ext uri="{FF2B5EF4-FFF2-40B4-BE49-F238E27FC236}">
                <a16:creationId xmlns:a16="http://schemas.microsoft.com/office/drawing/2014/main" id="{C79D9CD6-5D95-402C-BB37-0B6E05655156}"/>
              </a:ext>
            </a:extLst>
          </p:cNvPr>
          <p:cNvCxnSpPr>
            <a:cxnSpLocks/>
          </p:cNvCxnSpPr>
          <p:nvPr/>
        </p:nvCxnSpPr>
        <p:spPr>
          <a:xfrm>
            <a:off x="333154" y="786809"/>
            <a:ext cx="570613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1FFDAB7-9DB7-8B45-67A0-4B234E7EB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81" y="2213146"/>
            <a:ext cx="4437549" cy="2338304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926283D-CD9B-F6C5-C774-02B459AAA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715" y="2007664"/>
            <a:ext cx="3971508" cy="295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356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18388-F9B5-4DAE-8328-CA53F7D68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2537" y="786809"/>
            <a:ext cx="8507894" cy="487188"/>
          </a:xfrm>
        </p:spPr>
        <p:txBody>
          <a:bodyPr/>
          <a:lstStyle/>
          <a:p>
            <a:r>
              <a:rPr lang="en-US" sz="1500" dirty="0">
                <a:solidFill>
                  <a:schemeClr val="tx1"/>
                </a:solidFill>
              </a:rPr>
              <a:t>To visualize the results, we can plot a confusion matrix for this classification problem.</a:t>
            </a:r>
            <a:endParaRPr lang="en-IN" dirty="0"/>
          </a:p>
        </p:txBody>
      </p:sp>
      <p:cxnSp>
        <p:nvCxnSpPr>
          <p:cNvPr id="7" name="Google Shape;268;p41">
            <a:extLst>
              <a:ext uri="{FF2B5EF4-FFF2-40B4-BE49-F238E27FC236}">
                <a16:creationId xmlns:a16="http://schemas.microsoft.com/office/drawing/2014/main" id="{C79D9CD6-5D95-402C-BB37-0B6E05655156}"/>
              </a:ext>
            </a:extLst>
          </p:cNvPr>
          <p:cNvCxnSpPr>
            <a:cxnSpLocks/>
          </p:cNvCxnSpPr>
          <p:nvPr/>
        </p:nvCxnSpPr>
        <p:spPr>
          <a:xfrm>
            <a:off x="333154" y="786809"/>
            <a:ext cx="570613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672E464A-3F62-9405-D760-13BFFC0D2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10" y="184298"/>
            <a:ext cx="7704000" cy="572700"/>
          </a:xfrm>
        </p:spPr>
        <p:txBody>
          <a:bodyPr/>
          <a:lstStyle/>
          <a:p>
            <a:r>
              <a:rPr lang="en-US" dirty="0"/>
              <a:t>Results of K-means clustering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31E802-616C-55C1-3B9D-3BE28E792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619" y="1089699"/>
            <a:ext cx="5325582" cy="405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28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>
            <a:spLocks noGrp="1"/>
          </p:cNvSpPr>
          <p:nvPr>
            <p:ph type="title"/>
          </p:nvPr>
        </p:nvSpPr>
        <p:spPr>
          <a:xfrm>
            <a:off x="1655188" y="29634"/>
            <a:ext cx="5593503" cy="11233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sz="4500" b="1" dirty="0"/>
              <a:t>Data</a:t>
            </a:r>
            <a:r>
              <a:rPr lang="en-IN" sz="4000" b="1" dirty="0"/>
              <a:t> </a:t>
            </a:r>
            <a:r>
              <a:rPr lang="en-IN" sz="4200" b="1" dirty="0"/>
              <a:t>Visualization</a:t>
            </a:r>
          </a:p>
        </p:txBody>
      </p:sp>
      <p:sp>
        <p:nvSpPr>
          <p:cNvPr id="266" name="Google Shape;266;p41"/>
          <p:cNvSpPr txBox="1">
            <a:spLocks noGrp="1"/>
          </p:cNvSpPr>
          <p:nvPr>
            <p:ph type="title" idx="2"/>
          </p:nvPr>
        </p:nvSpPr>
        <p:spPr>
          <a:xfrm>
            <a:off x="1058430" y="469186"/>
            <a:ext cx="596758" cy="5115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08</a:t>
            </a:r>
            <a:endParaRPr sz="2800" dirty="0"/>
          </a:p>
        </p:txBody>
      </p:sp>
      <p:sp>
        <p:nvSpPr>
          <p:cNvPr id="267" name="Google Shape;267;p41"/>
          <p:cNvSpPr txBox="1">
            <a:spLocks noGrp="1"/>
          </p:cNvSpPr>
          <p:nvPr>
            <p:ph type="subTitle" idx="1"/>
          </p:nvPr>
        </p:nvSpPr>
        <p:spPr>
          <a:xfrm>
            <a:off x="270476" y="1325176"/>
            <a:ext cx="6726225" cy="3685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On this stage, we communicate the results to our business users using graphics and receive feedback from them.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Now, we have a trained model, we can visualize our results by plotting a confusion matrix, and ROC curve.</a:t>
            </a:r>
          </a:p>
          <a:p>
            <a:endParaRPr lang="en-US" sz="1600" dirty="0"/>
          </a:p>
          <a:p>
            <a:r>
              <a:rPr lang="en-US" sz="1600" b="1" dirty="0"/>
              <a:t>Confusion matrix: </a:t>
            </a:r>
            <a:r>
              <a:rPr lang="en-US" sz="1600" dirty="0"/>
              <a:t>comparing and visualizing true labels vs 			 predicted labels</a:t>
            </a:r>
          </a:p>
          <a:p>
            <a:r>
              <a:rPr lang="en-US" sz="1600" b="1" dirty="0"/>
              <a:t>ROC curve: </a:t>
            </a:r>
            <a:r>
              <a:rPr lang="en-US" sz="1600" dirty="0"/>
              <a:t>visualizing the performance of our model</a:t>
            </a:r>
          </a:p>
          <a:p>
            <a:endParaRPr lang="en-US" sz="1600" dirty="0"/>
          </a:p>
          <a:p>
            <a:r>
              <a:rPr lang="en-US" sz="1600" dirty="0"/>
              <a:t>Possible values for our target variable: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/>
              <a:t>0</a:t>
            </a:r>
            <a:r>
              <a:rPr lang="en-US" sz="1600" dirty="0"/>
              <a:t>: Dropout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/>
              <a:t>1</a:t>
            </a:r>
            <a:r>
              <a:rPr lang="en-US" sz="1600" dirty="0"/>
              <a:t>: Enrolled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/>
              <a:t>2</a:t>
            </a:r>
            <a:r>
              <a:rPr lang="en-US" sz="1600" dirty="0"/>
              <a:t>: Graduate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139700" indent="0"/>
            <a:endParaRPr lang="en-US" sz="1000" dirty="0"/>
          </a:p>
          <a:p>
            <a:pPr marL="139700" indent="0"/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4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cxnSp>
        <p:nvCxnSpPr>
          <p:cNvPr id="268" name="Google Shape;268;p41"/>
          <p:cNvCxnSpPr>
            <a:cxnSpLocks/>
          </p:cNvCxnSpPr>
          <p:nvPr/>
        </p:nvCxnSpPr>
        <p:spPr>
          <a:xfrm>
            <a:off x="518571" y="1152960"/>
            <a:ext cx="661122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9" name="Google Shape;269;p41"/>
          <p:cNvGrpSpPr/>
          <p:nvPr/>
        </p:nvGrpSpPr>
        <p:grpSpPr>
          <a:xfrm>
            <a:off x="518561" y="355031"/>
            <a:ext cx="402866" cy="369933"/>
            <a:chOff x="6985538" y="307000"/>
            <a:chExt cx="1545325" cy="1419000"/>
          </a:xfrm>
        </p:grpSpPr>
        <p:sp>
          <p:nvSpPr>
            <p:cNvPr id="270" name="Google Shape;270;p41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1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1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1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1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1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6" name="Google Shape;27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378207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2" descr="Data visualization - Free marketing icons">
            <a:extLst>
              <a:ext uri="{FF2B5EF4-FFF2-40B4-BE49-F238E27FC236}">
                <a16:creationId xmlns:a16="http://schemas.microsoft.com/office/drawing/2014/main" id="{0185F699-68A4-44D5-B062-FB245D12D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914" y="3589016"/>
            <a:ext cx="1531257" cy="148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903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5592CAE-29A7-4732-86C2-642CDDCAD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8477692" cy="6938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4F6B15-6F7C-4E82-B73B-72C468581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6935"/>
            <a:ext cx="8477693" cy="5027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1F3698-E127-4291-99F8-2B1F18C2C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53" y="522659"/>
            <a:ext cx="3217326" cy="21530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9C7A4A-ED0E-485A-AC4D-B15104D58F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99" b="3091"/>
          <a:stretch/>
        </p:blipFill>
        <p:spPr>
          <a:xfrm>
            <a:off x="90953" y="2975384"/>
            <a:ext cx="3770616" cy="21681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78B885-B73A-4A79-8FA2-9A2E2B9F03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4584" y="503274"/>
            <a:ext cx="3670904" cy="21516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85CFDF-0406-4232-83D3-A2E09CDC951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-1" b="2018"/>
          <a:stretch/>
        </p:blipFill>
        <p:spPr>
          <a:xfrm>
            <a:off x="4312117" y="2996017"/>
            <a:ext cx="4040772" cy="21268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33CAB9-5366-B7B9-8DB2-590C0A1CDC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0067" y="2958922"/>
            <a:ext cx="562049" cy="4085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2D87D1-15C2-4D95-61A9-7EF4774D2C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8278" y="491597"/>
            <a:ext cx="1096305" cy="40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36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>
            <a:spLocks noGrp="1"/>
          </p:cNvSpPr>
          <p:nvPr>
            <p:ph type="title"/>
          </p:nvPr>
        </p:nvSpPr>
        <p:spPr>
          <a:xfrm>
            <a:off x="1963480" y="287459"/>
            <a:ext cx="5450254" cy="9516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Conclusions</a:t>
            </a:r>
            <a:endParaRPr lang="en-IN" sz="3500" b="1" dirty="0">
              <a:solidFill>
                <a:schemeClr val="tx1"/>
              </a:solidFill>
            </a:endParaRPr>
          </a:p>
        </p:txBody>
      </p:sp>
      <p:sp>
        <p:nvSpPr>
          <p:cNvPr id="266" name="Google Shape;266;p41"/>
          <p:cNvSpPr txBox="1">
            <a:spLocks noGrp="1"/>
          </p:cNvSpPr>
          <p:nvPr>
            <p:ph type="title" idx="2"/>
          </p:nvPr>
        </p:nvSpPr>
        <p:spPr>
          <a:xfrm>
            <a:off x="1119194" y="405054"/>
            <a:ext cx="734826" cy="5976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09</a:t>
            </a:r>
            <a:endParaRPr sz="3000" dirty="0"/>
          </a:p>
        </p:txBody>
      </p:sp>
      <p:sp>
        <p:nvSpPr>
          <p:cNvPr id="267" name="Google Shape;267;p41"/>
          <p:cNvSpPr txBox="1">
            <a:spLocks noGrp="1"/>
          </p:cNvSpPr>
          <p:nvPr>
            <p:ph type="subTitle" idx="1"/>
          </p:nvPr>
        </p:nvSpPr>
        <p:spPr>
          <a:xfrm>
            <a:off x="161016" y="1092405"/>
            <a:ext cx="7901387" cy="3860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Our results indicate that a </a:t>
            </a:r>
            <a:r>
              <a:rPr lang="en-US" sz="1200" b="1" dirty="0"/>
              <a:t>student success is more likely to depend on themselves</a:t>
            </a:r>
            <a:r>
              <a:rPr lang="en-US" sz="1200" dirty="0"/>
              <a:t> rather than external factors. As the </a:t>
            </a:r>
            <a:r>
              <a:rPr lang="en-US" sz="1200" b="1" dirty="0"/>
              <a:t>most influential variables </a:t>
            </a:r>
            <a:r>
              <a:rPr lang="en-US" sz="1200" dirty="0"/>
              <a:t>were their </a:t>
            </a:r>
            <a:r>
              <a:rPr lang="en-US" sz="1200" b="1" dirty="0"/>
              <a:t>grades</a:t>
            </a:r>
            <a:r>
              <a:rPr lang="en-US" sz="1200" dirty="0"/>
              <a:t> </a:t>
            </a:r>
            <a:r>
              <a:rPr lang="en-US" sz="1200" b="1" dirty="0"/>
              <a:t>and</a:t>
            </a:r>
            <a:r>
              <a:rPr lang="en-US" sz="1200" dirty="0"/>
              <a:t> </a:t>
            </a:r>
            <a:r>
              <a:rPr lang="en-US" sz="1200" b="1" dirty="0"/>
              <a:t>credits approved on 1</a:t>
            </a:r>
            <a:r>
              <a:rPr lang="en-US" sz="1200" b="1" baseline="30000" dirty="0"/>
              <a:t>st</a:t>
            </a:r>
            <a:r>
              <a:rPr lang="en-US" sz="1200" b="1" dirty="0"/>
              <a:t> and 2</a:t>
            </a:r>
            <a:r>
              <a:rPr lang="en-US" sz="1200" b="1" baseline="30000" dirty="0"/>
              <a:t>nd</a:t>
            </a:r>
            <a:r>
              <a:rPr lang="en-US" sz="1200" b="1" dirty="0"/>
              <a:t> semesters</a:t>
            </a:r>
            <a:r>
              <a:rPr lang="en-US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For educational institutions, our results could mean that they should focus their efforts on the student's performance and well-being.</a:t>
            </a:r>
            <a:br>
              <a:rPr lang="en-US" sz="1200" dirty="0"/>
            </a:b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For example, they could include more mental health workshops, or extra office hours for some subjects to boost their performance.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Both our best models had rough time predicting the label "Enrolled" (which are neither graduates or dropouts, but students that are taking longer than expected to finish their programs).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More than half </a:t>
            </a:r>
            <a:r>
              <a:rPr lang="en-US" sz="1200" b="1" dirty="0"/>
              <a:t>enrolled</a:t>
            </a:r>
            <a:r>
              <a:rPr lang="en-US" sz="1200" dirty="0"/>
              <a:t> students were predicted incorrectly.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Therefore, we conclude that there is </a:t>
            </a:r>
            <a:r>
              <a:rPr lang="en-US" sz="1200" b="1" dirty="0"/>
              <a:t>not enough data to properly predict "Enrolled" </a:t>
            </a:r>
            <a:r>
              <a:rPr lang="en-US" sz="1200" dirty="0"/>
              <a:t>students, as only 18.5% our data was labeled with this value.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However, for </a:t>
            </a:r>
            <a:r>
              <a:rPr lang="en-US" sz="1200" b="1" dirty="0"/>
              <a:t>dropouts and graduates</a:t>
            </a:r>
            <a:r>
              <a:rPr lang="en-US" sz="1200" dirty="0"/>
              <a:t>, our </a:t>
            </a:r>
            <a:r>
              <a:rPr lang="en-US" sz="1200" b="1" dirty="0"/>
              <a:t>model did an excellent job predicting true labels:</a:t>
            </a:r>
          </a:p>
          <a:p>
            <a:pPr lvl="1"/>
            <a:r>
              <a:rPr lang="en-US" sz="1200" b="1" dirty="0"/>
              <a:t>75%</a:t>
            </a:r>
            <a:r>
              <a:rPr lang="en-US" sz="1200" dirty="0"/>
              <a:t> of dropouts were predicted </a:t>
            </a:r>
            <a:r>
              <a:rPr lang="en-US" sz="1200" dirty="0" err="1"/>
              <a:t>succesfully</a:t>
            </a:r>
            <a:endParaRPr lang="en-US" sz="1200" dirty="0"/>
          </a:p>
          <a:p>
            <a:pPr lvl="1"/>
            <a:r>
              <a:rPr lang="en-US" sz="1200" b="1" dirty="0"/>
              <a:t>93%</a:t>
            </a:r>
            <a:r>
              <a:rPr lang="en-US" sz="1200" dirty="0"/>
              <a:t> of graduates were predicted </a:t>
            </a:r>
            <a:r>
              <a:rPr lang="en-US" sz="1200" dirty="0" err="1"/>
              <a:t>succesfully</a:t>
            </a:r>
            <a:endParaRPr sz="1200" dirty="0"/>
          </a:p>
        </p:txBody>
      </p:sp>
      <p:cxnSp>
        <p:nvCxnSpPr>
          <p:cNvPr id="268" name="Google Shape;268;p41"/>
          <p:cNvCxnSpPr>
            <a:cxnSpLocks/>
          </p:cNvCxnSpPr>
          <p:nvPr/>
        </p:nvCxnSpPr>
        <p:spPr>
          <a:xfrm>
            <a:off x="518571" y="1152960"/>
            <a:ext cx="661122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9" name="Google Shape;269;p41"/>
          <p:cNvGrpSpPr/>
          <p:nvPr/>
        </p:nvGrpSpPr>
        <p:grpSpPr>
          <a:xfrm>
            <a:off x="518561" y="355031"/>
            <a:ext cx="402866" cy="369933"/>
            <a:chOff x="6985538" y="307000"/>
            <a:chExt cx="1545325" cy="1419000"/>
          </a:xfrm>
        </p:grpSpPr>
        <p:sp>
          <p:nvSpPr>
            <p:cNvPr id="270" name="Google Shape;270;p41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1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1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1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1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1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6" name="Google Shape;27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062402" y="-67234"/>
            <a:ext cx="2014201" cy="5321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2" descr="Business - Free business icons">
            <a:extLst>
              <a:ext uri="{FF2B5EF4-FFF2-40B4-BE49-F238E27FC236}">
                <a16:creationId xmlns:a16="http://schemas.microsoft.com/office/drawing/2014/main" id="{BA959EEC-5FF6-4F6C-A24B-114F8AA28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46612" y="110396"/>
            <a:ext cx="873728" cy="95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9489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86"/>
          <p:cNvSpPr txBox="1">
            <a:spLocks noGrp="1"/>
          </p:cNvSpPr>
          <p:nvPr>
            <p:ph type="title"/>
          </p:nvPr>
        </p:nvSpPr>
        <p:spPr>
          <a:xfrm>
            <a:off x="1970567" y="235302"/>
            <a:ext cx="6453433" cy="7570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/>
              <a:t>9. </a:t>
            </a:r>
            <a:r>
              <a:rPr lang="en-IN" sz="4200" dirty="0"/>
              <a:t>References</a:t>
            </a:r>
            <a:endParaRPr sz="4200" dirty="0"/>
          </a:p>
        </p:txBody>
      </p:sp>
      <p:sp>
        <p:nvSpPr>
          <p:cNvPr id="1269" name="Google Shape;1269;p86"/>
          <p:cNvSpPr txBox="1">
            <a:spLocks noGrp="1"/>
          </p:cNvSpPr>
          <p:nvPr>
            <p:ph type="subTitle" idx="1"/>
          </p:nvPr>
        </p:nvSpPr>
        <p:spPr>
          <a:xfrm>
            <a:off x="1857154" y="1280817"/>
            <a:ext cx="6953694" cy="3627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sz="1400" dirty="0"/>
              <a:t>Dataset: Predict students' dropout and academic success</a:t>
            </a:r>
            <a:endParaRPr lang="en-US" sz="1400" u="sng" dirty="0"/>
          </a:p>
          <a:p>
            <a:pPr marL="139700" indent="0"/>
            <a:r>
              <a:rPr lang="en-US" u="sng" dirty="0">
                <a:solidFill>
                  <a:schemeClr val="accent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https://archive.ics.uci.edu/dataset/697/predict+students+dropout+and+academic+success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sz="1400" dirty="0"/>
              <a:t>EDA and Prediction of Student Academic Success</a:t>
            </a:r>
          </a:p>
          <a:p>
            <a:pPr marL="139700" indent="0"/>
            <a:r>
              <a:rPr lang="en-US" u="sng" dirty="0">
                <a:solidFill>
                  <a:schemeClr val="accent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https://www.kaggle.com/code/paulandrewpaglinawan/eda-and-prediction-of-student-academic-success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XGBoost</a:t>
            </a:r>
            <a:r>
              <a:rPr lang="en-US" sz="1400" dirty="0"/>
              <a:t> official documentation</a:t>
            </a:r>
          </a:p>
          <a:p>
            <a:pPr marL="139700" indent="0"/>
            <a:r>
              <a:rPr lang="en-US" u="sng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https://xgboost.readthedocs.io/en/stable/parameter.html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sz="1400" dirty="0"/>
              <a:t>Sci-kit: Supervised learning models documentation</a:t>
            </a:r>
          </a:p>
          <a:p>
            <a:pPr marL="139700" indent="0"/>
            <a:r>
              <a:rPr lang="en-US" u="sng" dirty="0">
                <a:solidFill>
                  <a:schemeClr val="accent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https://scikit-learn.org/stable/supervised_learning.html#supervised-learning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sz="1400" dirty="0"/>
              <a:t>Sci-kit plot: documentation for data visualization using </a:t>
            </a:r>
            <a:r>
              <a:rPr lang="en-US" sz="1400" dirty="0" err="1"/>
              <a:t>confussion</a:t>
            </a:r>
            <a:r>
              <a:rPr lang="en-US" sz="1400" dirty="0"/>
              <a:t> matrix and ROC Curves</a:t>
            </a:r>
          </a:p>
          <a:p>
            <a:pPr marL="139700" indent="0"/>
            <a:r>
              <a:rPr lang="en-US" u="sng" dirty="0">
                <a:solidFill>
                  <a:schemeClr val="accent2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https://scikit-learn.org/stable/modules/generated/sklearn.metrics.ConfusionMatrixDisplay.html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71" name="Google Shape;1271;p86"/>
          <p:cNvCxnSpPr>
            <a:cxnSpLocks/>
          </p:cNvCxnSpPr>
          <p:nvPr/>
        </p:nvCxnSpPr>
        <p:spPr>
          <a:xfrm>
            <a:off x="2041451" y="992371"/>
            <a:ext cx="71025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72" name="Google Shape;1272;p86"/>
          <p:cNvGrpSpPr/>
          <p:nvPr/>
        </p:nvGrpSpPr>
        <p:grpSpPr>
          <a:xfrm>
            <a:off x="8222574" y="355031"/>
            <a:ext cx="402866" cy="369933"/>
            <a:chOff x="6985538" y="307000"/>
            <a:chExt cx="1545325" cy="1419000"/>
          </a:xfrm>
        </p:grpSpPr>
        <p:sp>
          <p:nvSpPr>
            <p:cNvPr id="1273" name="Google Shape;1273;p86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6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6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6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86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86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4D701D-606B-4AB8-A881-703858AB6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67" y="148863"/>
            <a:ext cx="7977433" cy="645031"/>
          </a:xfrm>
        </p:spPr>
        <p:txBody>
          <a:bodyPr/>
          <a:lstStyle/>
          <a:p>
            <a:r>
              <a:rPr lang="en-IN" dirty="0"/>
              <a:t>Dataset Description (contd.)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E06BC-AEA1-4DF6-B710-7F065F675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474" y="935669"/>
            <a:ext cx="8225526" cy="4207829"/>
          </a:xfrm>
        </p:spPr>
        <p:txBody>
          <a:bodyPr/>
          <a:lstStyle/>
          <a:p>
            <a:r>
              <a:rPr lang="en-US" sz="1400" b="1" dirty="0"/>
              <a:t>Father's occupation</a:t>
            </a:r>
            <a:r>
              <a:rPr lang="en-US" sz="1400" dirty="0"/>
              <a:t>: occupation of the student's father</a:t>
            </a:r>
            <a:endParaRPr lang="en-US" sz="1400" b="1" dirty="0"/>
          </a:p>
          <a:p>
            <a:r>
              <a:rPr lang="en-US" sz="1400" b="1" dirty="0"/>
              <a:t>Admission grade</a:t>
            </a:r>
            <a:r>
              <a:rPr lang="en-US" sz="1400" dirty="0"/>
              <a:t>: student's grade for the admission exam</a:t>
            </a:r>
          </a:p>
          <a:p>
            <a:r>
              <a:rPr lang="en-US" sz="1400" b="1" dirty="0"/>
              <a:t>Displaced</a:t>
            </a:r>
            <a:r>
              <a:rPr lang="en-US" sz="1400" dirty="0"/>
              <a:t>: did the student had to displace from home</a:t>
            </a:r>
          </a:p>
          <a:p>
            <a:r>
              <a:rPr lang="en-US" sz="1400" b="1" dirty="0"/>
              <a:t>Educational special needs</a:t>
            </a:r>
            <a:r>
              <a:rPr lang="en-US" sz="1400" dirty="0"/>
              <a:t>: student special education needs</a:t>
            </a:r>
          </a:p>
          <a:p>
            <a:r>
              <a:rPr lang="en-US" sz="1400" b="1" dirty="0"/>
              <a:t>Debtor</a:t>
            </a:r>
            <a:r>
              <a:rPr lang="en-US" sz="1400" dirty="0"/>
              <a:t>: does the student has debts</a:t>
            </a:r>
          </a:p>
          <a:p>
            <a:r>
              <a:rPr lang="en-US" sz="1400" b="1" dirty="0"/>
              <a:t>Tuition fees up to date</a:t>
            </a:r>
            <a:r>
              <a:rPr lang="en-US" sz="1400" dirty="0"/>
              <a:t>: is the student up to date with tuition fees</a:t>
            </a:r>
          </a:p>
          <a:p>
            <a:r>
              <a:rPr lang="en-US" sz="1400" b="1" dirty="0"/>
              <a:t>Gender</a:t>
            </a:r>
            <a:r>
              <a:rPr lang="en-US" sz="1400" dirty="0"/>
              <a:t>: gender of the student</a:t>
            </a:r>
          </a:p>
          <a:p>
            <a:r>
              <a:rPr lang="en-US" sz="1400" b="1" dirty="0"/>
              <a:t>Scholarship holder</a:t>
            </a:r>
            <a:r>
              <a:rPr lang="en-US" sz="1400" dirty="0"/>
              <a:t>: does the student holds an scholarship</a:t>
            </a:r>
          </a:p>
          <a:p>
            <a:r>
              <a:rPr lang="en-US" sz="1400" b="1" dirty="0"/>
              <a:t>Age at enrollment</a:t>
            </a:r>
            <a:r>
              <a:rPr lang="en-US" sz="1400" dirty="0"/>
              <a:t>: student's age at the time of enrollment</a:t>
            </a:r>
          </a:p>
          <a:p>
            <a:r>
              <a:rPr lang="en-US" sz="1400" b="1" dirty="0"/>
              <a:t>International</a:t>
            </a:r>
            <a:r>
              <a:rPr lang="en-US" sz="1400" dirty="0"/>
              <a:t>: is the student an international student</a:t>
            </a:r>
          </a:p>
          <a:p>
            <a:r>
              <a:rPr lang="en-US" sz="1400" b="1" dirty="0"/>
              <a:t>Curricular units 1st </a:t>
            </a:r>
            <a:r>
              <a:rPr lang="en-US" sz="1400" b="1" dirty="0" err="1"/>
              <a:t>sem</a:t>
            </a:r>
            <a:r>
              <a:rPr lang="en-US" sz="1400" b="1" dirty="0"/>
              <a:t> (credited)</a:t>
            </a:r>
            <a:r>
              <a:rPr lang="en-US" sz="1400" dirty="0"/>
              <a:t>: Number of curricular units credited in the 1st semester</a:t>
            </a:r>
          </a:p>
          <a:p>
            <a:r>
              <a:rPr lang="en-US" sz="1400" b="1" dirty="0"/>
              <a:t>Curricular units 1st </a:t>
            </a:r>
            <a:r>
              <a:rPr lang="en-US" sz="1400" b="1" dirty="0" err="1"/>
              <a:t>sem</a:t>
            </a:r>
            <a:r>
              <a:rPr lang="en-US" sz="1400" b="1" dirty="0"/>
              <a:t> (enrolled)</a:t>
            </a:r>
            <a:r>
              <a:rPr lang="en-US" sz="1400" dirty="0"/>
              <a:t>: Number of curricular units enrolled in the 1st semester</a:t>
            </a:r>
          </a:p>
          <a:p>
            <a:r>
              <a:rPr lang="en-US" sz="1400" b="1" dirty="0"/>
              <a:t>Curricular units 1st </a:t>
            </a:r>
            <a:r>
              <a:rPr lang="en-US" sz="1400" b="1" dirty="0" err="1"/>
              <a:t>sem</a:t>
            </a:r>
            <a:r>
              <a:rPr lang="en-US" sz="1400" b="1" dirty="0"/>
              <a:t> (evaluations)</a:t>
            </a:r>
            <a:r>
              <a:rPr lang="en-US" sz="1400" dirty="0"/>
              <a:t>: Number of evaluations to curricular units in the 1st semester</a:t>
            </a:r>
          </a:p>
          <a:p>
            <a:r>
              <a:rPr lang="en-US" sz="1400" b="1" dirty="0"/>
              <a:t>Curricular units 1st </a:t>
            </a:r>
            <a:r>
              <a:rPr lang="en-US" sz="1400" b="1" dirty="0" err="1"/>
              <a:t>sem</a:t>
            </a:r>
            <a:r>
              <a:rPr lang="en-US" sz="1400" b="1" dirty="0"/>
              <a:t> (approved)</a:t>
            </a:r>
            <a:r>
              <a:rPr lang="en-US" sz="1400" dirty="0"/>
              <a:t>: Number of curricular units approved in the 1st semester</a:t>
            </a:r>
          </a:p>
          <a:p>
            <a:r>
              <a:rPr lang="en-US" sz="1400" b="1" dirty="0"/>
              <a:t>Curricular units 1st </a:t>
            </a:r>
            <a:r>
              <a:rPr lang="en-US" sz="1400" b="1" dirty="0" err="1"/>
              <a:t>sem</a:t>
            </a:r>
            <a:r>
              <a:rPr lang="en-US" sz="1400" b="1" dirty="0"/>
              <a:t> (grade)</a:t>
            </a:r>
            <a:r>
              <a:rPr lang="en-US" sz="1400" dirty="0"/>
              <a:t>: Grade average in the 1st semester (between 0 and 20)</a:t>
            </a:r>
          </a:p>
          <a:p>
            <a:r>
              <a:rPr lang="en-US" sz="1400" b="1" dirty="0"/>
              <a:t>Curricular units 1st </a:t>
            </a:r>
            <a:r>
              <a:rPr lang="en-US" sz="1400" b="1" dirty="0" err="1"/>
              <a:t>sem</a:t>
            </a:r>
            <a:r>
              <a:rPr lang="en-US" sz="1400" b="1" dirty="0"/>
              <a:t> (without evaluations)</a:t>
            </a:r>
            <a:r>
              <a:rPr lang="en-US" sz="1400" dirty="0"/>
              <a:t>: Number of curricular units without </a:t>
            </a:r>
            <a:r>
              <a:rPr lang="en-US" sz="1400" dirty="0" err="1"/>
              <a:t>evalutions</a:t>
            </a:r>
            <a:r>
              <a:rPr lang="en-US" sz="1400" dirty="0"/>
              <a:t> in the 1st semester</a:t>
            </a:r>
          </a:p>
        </p:txBody>
      </p:sp>
      <p:cxnSp>
        <p:nvCxnSpPr>
          <p:cNvPr id="5" name="Google Shape;236;p39">
            <a:extLst>
              <a:ext uri="{FF2B5EF4-FFF2-40B4-BE49-F238E27FC236}">
                <a16:creationId xmlns:a16="http://schemas.microsoft.com/office/drawing/2014/main" id="{6D0FDACF-E491-4FCD-B62B-3C46E52FC34F}"/>
              </a:ext>
            </a:extLst>
          </p:cNvPr>
          <p:cNvCxnSpPr>
            <a:cxnSpLocks/>
          </p:cNvCxnSpPr>
          <p:nvPr/>
        </p:nvCxnSpPr>
        <p:spPr>
          <a:xfrm>
            <a:off x="446567" y="793898"/>
            <a:ext cx="77682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1661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D44B8-CFF2-48A9-9CC3-1B2E1CD76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67" y="184299"/>
            <a:ext cx="7977433" cy="833426"/>
          </a:xfrm>
        </p:spPr>
        <p:txBody>
          <a:bodyPr/>
          <a:lstStyle/>
          <a:p>
            <a:r>
              <a:rPr lang="en-IN" dirty="0"/>
              <a:t>Dataset Description (contd.)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C0E49-A400-4947-AE12-27462241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386" y="878957"/>
            <a:ext cx="8080744" cy="3792279"/>
          </a:xfrm>
        </p:spPr>
        <p:txBody>
          <a:bodyPr/>
          <a:lstStyle/>
          <a:p>
            <a:r>
              <a:rPr lang="en-US" sz="1400" b="1" dirty="0"/>
              <a:t>Curricular units 2nd </a:t>
            </a:r>
            <a:r>
              <a:rPr lang="en-US" sz="1400" b="1" dirty="0" err="1"/>
              <a:t>sem</a:t>
            </a:r>
            <a:r>
              <a:rPr lang="en-US" sz="1400" b="1" dirty="0"/>
              <a:t> (credited)</a:t>
            </a:r>
            <a:r>
              <a:rPr lang="en-US" sz="1400" dirty="0"/>
              <a:t>: Number of curricular units credited in the 2nd semester</a:t>
            </a:r>
            <a:endParaRPr lang="en-US" sz="1400" b="1" dirty="0"/>
          </a:p>
          <a:p>
            <a:r>
              <a:rPr lang="en-US" sz="1400" b="1" dirty="0"/>
              <a:t>Curricular units 2nd </a:t>
            </a:r>
            <a:r>
              <a:rPr lang="en-US" sz="1400" b="1" dirty="0" err="1"/>
              <a:t>sem</a:t>
            </a:r>
            <a:r>
              <a:rPr lang="en-US" sz="1400" b="1" dirty="0"/>
              <a:t> (enrolled)</a:t>
            </a:r>
            <a:r>
              <a:rPr lang="en-US" sz="1400" dirty="0"/>
              <a:t>: Number of curricular units enrolled in the 2nd semester</a:t>
            </a:r>
          </a:p>
          <a:p>
            <a:r>
              <a:rPr lang="en-US" sz="1400" b="1" dirty="0"/>
              <a:t>Curricular units 2nd </a:t>
            </a:r>
            <a:r>
              <a:rPr lang="en-US" sz="1400" b="1" dirty="0" err="1"/>
              <a:t>sem</a:t>
            </a:r>
            <a:r>
              <a:rPr lang="en-US" sz="1400" b="1" dirty="0"/>
              <a:t> (evaluations)</a:t>
            </a:r>
            <a:r>
              <a:rPr lang="en-US" sz="1400" dirty="0"/>
              <a:t>: Number of evaluations to curricular units in the 2nd semester</a:t>
            </a:r>
          </a:p>
          <a:p>
            <a:r>
              <a:rPr lang="en-US" sz="1400" b="1" dirty="0"/>
              <a:t>Curricular units 2nd </a:t>
            </a:r>
            <a:r>
              <a:rPr lang="en-US" sz="1400" b="1" dirty="0" err="1"/>
              <a:t>sem</a:t>
            </a:r>
            <a:r>
              <a:rPr lang="en-US" sz="1400" b="1" dirty="0"/>
              <a:t> (approved)</a:t>
            </a:r>
            <a:r>
              <a:rPr lang="en-US" sz="1400" dirty="0"/>
              <a:t>: Number of curricular units approved in the 2nd semester</a:t>
            </a:r>
          </a:p>
          <a:p>
            <a:r>
              <a:rPr lang="en-US" sz="1400" b="1" dirty="0"/>
              <a:t>Curricular units 2nd </a:t>
            </a:r>
            <a:r>
              <a:rPr lang="en-US" sz="1400" b="1" dirty="0" err="1"/>
              <a:t>sem</a:t>
            </a:r>
            <a:r>
              <a:rPr lang="en-US" sz="1400" b="1" dirty="0"/>
              <a:t> (grade)</a:t>
            </a:r>
            <a:r>
              <a:rPr lang="en-US" sz="1400" dirty="0"/>
              <a:t>: Grade average in the 2nd semester (between 0 and 20)</a:t>
            </a:r>
          </a:p>
          <a:p>
            <a:r>
              <a:rPr lang="en-US" sz="1400" b="1" dirty="0"/>
              <a:t>Curricular units 2nd </a:t>
            </a:r>
            <a:r>
              <a:rPr lang="en-US" sz="1400" b="1" dirty="0" err="1"/>
              <a:t>sem</a:t>
            </a:r>
            <a:r>
              <a:rPr lang="en-US" sz="1400" b="1" dirty="0"/>
              <a:t> (without evaluations)</a:t>
            </a:r>
            <a:r>
              <a:rPr lang="en-US" sz="1400" dirty="0"/>
              <a:t>: Number of curricular units without </a:t>
            </a:r>
            <a:r>
              <a:rPr lang="en-US" sz="1400" dirty="0" err="1"/>
              <a:t>evalutions</a:t>
            </a:r>
            <a:r>
              <a:rPr lang="en-US" sz="1400" dirty="0"/>
              <a:t> in the 2st semester</a:t>
            </a:r>
          </a:p>
          <a:p>
            <a:r>
              <a:rPr lang="en-US" sz="1400" b="1" dirty="0"/>
              <a:t>Unemployment rate</a:t>
            </a:r>
            <a:r>
              <a:rPr lang="en-US" sz="1400" dirty="0"/>
              <a:t>: Unemployment rate (%) of the student's college country</a:t>
            </a:r>
          </a:p>
          <a:p>
            <a:r>
              <a:rPr lang="en-US" sz="1400" b="1" dirty="0"/>
              <a:t>Inflation rate</a:t>
            </a:r>
            <a:r>
              <a:rPr lang="en-US" sz="1400" dirty="0"/>
              <a:t>: Inflation rate (%) in the student's college country</a:t>
            </a:r>
          </a:p>
          <a:p>
            <a:r>
              <a:rPr lang="en-US" sz="1400" b="1" dirty="0"/>
              <a:t>GDP</a:t>
            </a:r>
            <a:r>
              <a:rPr lang="en-US" sz="1400" dirty="0"/>
              <a:t>: Gross Domestic Product in the student's college country</a:t>
            </a:r>
          </a:p>
          <a:p>
            <a:r>
              <a:rPr lang="en-US" sz="1400" b="1" dirty="0"/>
              <a:t>Target</a:t>
            </a:r>
            <a:r>
              <a:rPr lang="en-US" sz="1400" dirty="0"/>
              <a:t>: Three category classification task (dropout, enrolled, and graduate) at the end of the normal duration of the course</a:t>
            </a:r>
          </a:p>
          <a:p>
            <a:pPr marL="152400" indent="0">
              <a:buNone/>
            </a:pPr>
            <a:endParaRPr lang="en-US" sz="800" b="1" dirty="0"/>
          </a:p>
          <a:p>
            <a:pPr marL="152400" indent="0">
              <a:buNone/>
            </a:pPr>
            <a:r>
              <a:rPr lang="en-US" sz="1500" b="1" dirty="0"/>
              <a:t>We will perform a predictive analysis to determine whether a student will graduate, dropout or continue to be enrolled in college.</a:t>
            </a:r>
          </a:p>
          <a:p>
            <a:endParaRPr lang="en-IN" dirty="0"/>
          </a:p>
        </p:txBody>
      </p:sp>
      <p:cxnSp>
        <p:nvCxnSpPr>
          <p:cNvPr id="5" name="Google Shape;236;p39">
            <a:extLst>
              <a:ext uri="{FF2B5EF4-FFF2-40B4-BE49-F238E27FC236}">
                <a16:creationId xmlns:a16="http://schemas.microsoft.com/office/drawing/2014/main" id="{075C6CD4-F4DE-4EF8-9E27-BE7515A608AC}"/>
              </a:ext>
            </a:extLst>
          </p:cNvPr>
          <p:cNvCxnSpPr>
            <a:cxnSpLocks/>
          </p:cNvCxnSpPr>
          <p:nvPr/>
        </p:nvCxnSpPr>
        <p:spPr>
          <a:xfrm>
            <a:off x="446567" y="793898"/>
            <a:ext cx="77682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5600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>
            <a:spLocks noGrp="1"/>
          </p:cNvSpPr>
          <p:nvPr>
            <p:ph type="title"/>
          </p:nvPr>
        </p:nvSpPr>
        <p:spPr>
          <a:xfrm>
            <a:off x="1935366" y="106329"/>
            <a:ext cx="4919089" cy="13822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sz="4000" b="1" dirty="0"/>
              <a:t>Data Acquisition and Filtering</a:t>
            </a:r>
          </a:p>
        </p:txBody>
      </p:sp>
      <p:sp>
        <p:nvSpPr>
          <p:cNvPr id="266" name="Google Shape;266;p41"/>
          <p:cNvSpPr txBox="1">
            <a:spLocks noGrp="1"/>
          </p:cNvSpPr>
          <p:nvPr>
            <p:ph type="title" idx="2"/>
          </p:nvPr>
        </p:nvSpPr>
        <p:spPr>
          <a:xfrm>
            <a:off x="1089078" y="539998"/>
            <a:ext cx="846288" cy="7557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03</a:t>
            </a:r>
            <a:endParaRPr sz="4500" dirty="0"/>
          </a:p>
        </p:txBody>
      </p:sp>
      <p:sp>
        <p:nvSpPr>
          <p:cNvPr id="267" name="Google Shape;267;p41"/>
          <p:cNvSpPr txBox="1">
            <a:spLocks noGrp="1"/>
          </p:cNvSpPr>
          <p:nvPr>
            <p:ph type="subTitle" idx="1"/>
          </p:nvPr>
        </p:nvSpPr>
        <p:spPr>
          <a:xfrm>
            <a:off x="248072" y="1605704"/>
            <a:ext cx="5602828" cy="350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Import the required libraries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400" dirty="0"/>
          </a:p>
          <a:p>
            <a:pPr marL="0" indent="0">
              <a:spcAft>
                <a:spcPts val="1600"/>
              </a:spcAft>
              <a:buSzPts val="1100"/>
            </a:pPr>
            <a:r>
              <a:rPr lang="en-US" dirty="0"/>
              <a:t>Load the dataset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cxnSp>
        <p:nvCxnSpPr>
          <p:cNvPr id="268" name="Google Shape;268;p41"/>
          <p:cNvCxnSpPr>
            <a:cxnSpLocks/>
          </p:cNvCxnSpPr>
          <p:nvPr/>
        </p:nvCxnSpPr>
        <p:spPr>
          <a:xfrm>
            <a:off x="637482" y="1579988"/>
            <a:ext cx="649231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9" name="Google Shape;269;p41"/>
          <p:cNvGrpSpPr/>
          <p:nvPr/>
        </p:nvGrpSpPr>
        <p:grpSpPr>
          <a:xfrm>
            <a:off x="518561" y="355031"/>
            <a:ext cx="402866" cy="369933"/>
            <a:chOff x="6985538" y="307000"/>
            <a:chExt cx="1545325" cy="1419000"/>
          </a:xfrm>
        </p:grpSpPr>
        <p:sp>
          <p:nvSpPr>
            <p:cNvPr id="270" name="Google Shape;270;p41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1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1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1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1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1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6" name="Google Shape;27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29800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1AAD8EE-F272-47FB-BAB7-75A6045A1C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767"/>
          <a:stretch/>
        </p:blipFill>
        <p:spPr>
          <a:xfrm>
            <a:off x="3489771" y="1660355"/>
            <a:ext cx="3454218" cy="9084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DE7DC3-3705-471B-96D4-2A98B0A0CD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1696" b="74497"/>
          <a:stretch/>
        </p:blipFill>
        <p:spPr>
          <a:xfrm>
            <a:off x="2317327" y="2696812"/>
            <a:ext cx="3454217" cy="8359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2" descr="Data Acquisition Icons - Free SVG &amp; PNG Data Acquisition Images - Noun  Project">
            <a:extLst>
              <a:ext uri="{FF2B5EF4-FFF2-40B4-BE49-F238E27FC236}">
                <a16:creationId xmlns:a16="http://schemas.microsoft.com/office/drawing/2014/main" id="{A600A7AA-1CD3-4560-AC59-0F22A624A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960" y="767137"/>
            <a:ext cx="1299029" cy="749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3C5133F-9AFC-3C20-5B54-B24E521C73A0}"/>
              </a:ext>
            </a:extLst>
          </p:cNvPr>
          <p:cNvSpPr/>
          <p:nvPr/>
        </p:nvSpPr>
        <p:spPr>
          <a:xfrm>
            <a:off x="3977685" y="3971110"/>
            <a:ext cx="33345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These missing values are filled as:</a:t>
            </a:r>
            <a:endParaRPr lang="en-US" b="1" dirty="0"/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b="1" dirty="0"/>
              <a:t>'nan’, 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b="1" dirty="0"/>
              <a:t>'Unknown',</a:t>
            </a:r>
            <a:r>
              <a:rPr lang="en-US" dirty="0"/>
              <a:t> or 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b="1" dirty="0"/>
              <a:t>'(blank)'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D836E0-AE22-8A0D-4770-F0D87ABA5DF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8359"/>
          <a:stretch/>
        </p:blipFill>
        <p:spPr>
          <a:xfrm>
            <a:off x="248072" y="4071696"/>
            <a:ext cx="3707479" cy="853521"/>
          </a:xfrm>
          <a:prstGeom prst="rect">
            <a:avLst/>
          </a:prstGeom>
          <a:ln w="9525">
            <a:solidFill>
              <a:schemeClr val="bg2">
                <a:lumMod val="40000"/>
                <a:lumOff val="60000"/>
              </a:schemeClr>
            </a:solidFill>
          </a:ln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D96847F-AA8E-3CE9-24C4-57B3601DC3C3}"/>
              </a:ext>
            </a:extLst>
          </p:cNvPr>
          <p:cNvSpPr txBox="1">
            <a:spLocks/>
          </p:cNvSpPr>
          <p:nvPr/>
        </p:nvSpPr>
        <p:spPr>
          <a:xfrm>
            <a:off x="26190" y="3588811"/>
            <a:ext cx="5349331" cy="482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152400" indent="0"/>
            <a:r>
              <a:rPr lang="en-US" b="1" dirty="0">
                <a:solidFill>
                  <a:schemeClr val="tx1"/>
                </a:solidFill>
              </a:rPr>
              <a:t>Checking the unique values for each column 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A7FD9-D69D-4D7C-A510-A74DB9441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595" y="155945"/>
            <a:ext cx="8055405" cy="4447756"/>
          </a:xfrm>
        </p:spPr>
        <p:txBody>
          <a:bodyPr/>
          <a:lstStyle/>
          <a:p>
            <a:r>
              <a:rPr lang="en-US" sz="1600" b="1" dirty="0"/>
              <a:t>Let's handle these corrupted values</a:t>
            </a: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>
                <a:solidFill>
                  <a:schemeClr val="tx1"/>
                </a:solidFill>
              </a:rPr>
              <a:t>Replace the corrupted data with proper missing values using </a:t>
            </a:r>
            <a:r>
              <a:rPr lang="en-US" sz="1600" b="1" dirty="0" err="1">
                <a:solidFill>
                  <a:schemeClr val="tx1"/>
                </a:solidFill>
              </a:rPr>
              <a:t>Numpy.nan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FEB4D3-AE02-4127-B15B-2B285D91E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20" y="585831"/>
            <a:ext cx="6715702" cy="767989"/>
          </a:xfrm>
          <a:prstGeom prst="rect">
            <a:avLst/>
          </a:prstGeom>
          <a:ln w="9525">
            <a:solidFill>
              <a:schemeClr val="bg2">
                <a:lumMod val="40000"/>
                <a:lumOff val="6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D76F95-6B6B-43D3-997F-05E4C78499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568"/>
          <a:stretch/>
        </p:blipFill>
        <p:spPr>
          <a:xfrm>
            <a:off x="839871" y="1783706"/>
            <a:ext cx="3556426" cy="3199420"/>
          </a:xfrm>
          <a:prstGeom prst="rect">
            <a:avLst/>
          </a:prstGeom>
          <a:ln w="9525">
            <a:solidFill>
              <a:schemeClr val="bg2">
                <a:lumMod val="40000"/>
                <a:lumOff val="6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39C16A-DA2F-4C36-9B4D-585D2AE9EB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" t="58263" r="5201" b="-1509"/>
          <a:stretch/>
        </p:blipFill>
        <p:spPr>
          <a:xfrm>
            <a:off x="4742123" y="1783706"/>
            <a:ext cx="3133059" cy="2575643"/>
          </a:xfrm>
          <a:prstGeom prst="rect">
            <a:avLst/>
          </a:prstGeom>
          <a:ln w="9525">
            <a:solidFill>
              <a:schemeClr val="bg2">
                <a:lumMod val="40000"/>
                <a:lumOff val="60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BEED32-96F5-4FF7-ACA0-8E1CB9BAE8CC}"/>
              </a:ext>
            </a:extLst>
          </p:cNvPr>
          <p:cNvSpPr/>
          <p:nvPr/>
        </p:nvSpPr>
        <p:spPr>
          <a:xfrm>
            <a:off x="4441087" y="4464267"/>
            <a:ext cx="39978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have successfully replaced the corrupted data to count them as missing values </a:t>
            </a:r>
          </a:p>
        </p:txBody>
      </p:sp>
    </p:spTree>
    <p:extLst>
      <p:ext uri="{BB962C8B-B14F-4D97-AF65-F5344CB8AC3E}">
        <p14:creationId xmlns:p14="http://schemas.microsoft.com/office/powerpoint/2010/main" val="80497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5B83A-4D9F-4242-878F-6912C2170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98" y="119755"/>
            <a:ext cx="7675991" cy="414569"/>
          </a:xfrm>
        </p:spPr>
        <p:txBody>
          <a:bodyPr/>
          <a:lstStyle/>
          <a:p>
            <a:pPr marL="285750" indent="-285750"/>
            <a:r>
              <a:rPr lang="en-US" sz="1600" b="1" dirty="0">
                <a:solidFill>
                  <a:schemeClr val="tx1"/>
                </a:solidFill>
              </a:rPr>
              <a:t>Drop the missing values (corrupted data)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346C4-3F58-4FE1-99BC-878EC87A61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44823" b="59483"/>
          <a:stretch/>
        </p:blipFill>
        <p:spPr>
          <a:xfrm>
            <a:off x="4571999" y="158264"/>
            <a:ext cx="3928177" cy="585237"/>
          </a:xfrm>
          <a:prstGeom prst="rect">
            <a:avLst/>
          </a:prstGeom>
          <a:ln w="9525">
            <a:solidFill>
              <a:schemeClr val="bg2">
                <a:lumMod val="40000"/>
                <a:lumOff val="6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5A0883-B715-49B1-9140-A0CE1F2427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273"/>
          <a:stretch/>
        </p:blipFill>
        <p:spPr>
          <a:xfrm>
            <a:off x="2128231" y="2048868"/>
            <a:ext cx="4887536" cy="608156"/>
          </a:xfrm>
          <a:prstGeom prst="rect">
            <a:avLst/>
          </a:prstGeom>
          <a:ln w="9525">
            <a:solidFill>
              <a:schemeClr val="bg2">
                <a:lumMod val="40000"/>
                <a:lumOff val="60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3E15BD-A9D3-4525-B02F-45DF562D22B1}"/>
              </a:ext>
            </a:extLst>
          </p:cNvPr>
          <p:cNvSpPr/>
          <p:nvPr/>
        </p:nvSpPr>
        <p:spPr>
          <a:xfrm>
            <a:off x="6208789" y="3553610"/>
            <a:ext cx="22160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 there are no more missing values, we have successfully acquired and filtered the corrupted data.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CE0FE26-2BF3-489F-F961-A6DC43191733}"/>
              </a:ext>
            </a:extLst>
          </p:cNvPr>
          <p:cNvSpPr txBox="1">
            <a:spLocks/>
          </p:cNvSpPr>
          <p:nvPr/>
        </p:nvSpPr>
        <p:spPr>
          <a:xfrm>
            <a:off x="80998" y="822619"/>
            <a:ext cx="7675991" cy="336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285750" indent="-285750"/>
            <a:r>
              <a:rPr lang="en-US" sz="1600" b="1" dirty="0">
                <a:solidFill>
                  <a:schemeClr val="tx1"/>
                </a:solidFill>
              </a:rPr>
              <a:t>Checking missing values again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540A5-B17C-88E5-4194-1A18E1883F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120" r="51898" b="3728"/>
          <a:stretch/>
        </p:blipFill>
        <p:spPr>
          <a:xfrm>
            <a:off x="3535837" y="906614"/>
            <a:ext cx="3000250" cy="685291"/>
          </a:xfrm>
          <a:prstGeom prst="rect">
            <a:avLst/>
          </a:prstGeom>
          <a:ln w="9525">
            <a:solidFill>
              <a:schemeClr val="bg2">
                <a:lumMod val="40000"/>
                <a:lumOff val="60000"/>
              </a:schemeClr>
            </a:solidFill>
          </a:ln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A2A51AE-2685-B839-8765-4D79BC3F7493}"/>
              </a:ext>
            </a:extLst>
          </p:cNvPr>
          <p:cNvSpPr txBox="1">
            <a:spLocks/>
          </p:cNvSpPr>
          <p:nvPr/>
        </p:nvSpPr>
        <p:spPr>
          <a:xfrm>
            <a:off x="80998" y="1615725"/>
            <a:ext cx="7388315" cy="33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285750" indent="-285750"/>
            <a:r>
              <a:rPr lang="en-US" sz="1600" b="1" dirty="0">
                <a:solidFill>
                  <a:schemeClr val="tx1"/>
                </a:solidFill>
              </a:rPr>
              <a:t>We are left with 4276 rows (down from 4424)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0B22C5-EBB6-1119-A6CB-C383273DFE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2568"/>
          <a:stretch/>
        </p:blipFill>
        <p:spPr>
          <a:xfrm>
            <a:off x="299476" y="2976268"/>
            <a:ext cx="5878490" cy="2105800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F6892A4-802A-D3B9-FADC-9298B18D0EB5}"/>
              </a:ext>
            </a:extLst>
          </p:cNvPr>
          <p:cNvSpPr txBox="1">
            <a:spLocks/>
          </p:cNvSpPr>
          <p:nvPr/>
        </p:nvSpPr>
        <p:spPr>
          <a:xfrm>
            <a:off x="80997" y="2640124"/>
            <a:ext cx="7388315" cy="33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285750" indent="-285750"/>
            <a:r>
              <a:rPr lang="en-US" sz="1600" b="1" dirty="0">
                <a:solidFill>
                  <a:schemeClr val="tx1"/>
                </a:solidFill>
              </a:rPr>
              <a:t>Visualizing our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5615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>
            <a:spLocks noGrp="1"/>
          </p:cNvSpPr>
          <p:nvPr>
            <p:ph type="title"/>
          </p:nvPr>
        </p:nvSpPr>
        <p:spPr>
          <a:xfrm>
            <a:off x="1871330" y="106329"/>
            <a:ext cx="5217190" cy="11341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sz="4500" b="1" dirty="0"/>
              <a:t>Data Extraction</a:t>
            </a:r>
          </a:p>
        </p:txBody>
      </p:sp>
      <p:sp>
        <p:nvSpPr>
          <p:cNvPr id="266" name="Google Shape;266;p41"/>
          <p:cNvSpPr txBox="1">
            <a:spLocks noGrp="1"/>
          </p:cNvSpPr>
          <p:nvPr>
            <p:ph type="title" idx="2"/>
          </p:nvPr>
        </p:nvSpPr>
        <p:spPr>
          <a:xfrm>
            <a:off x="1155484" y="539999"/>
            <a:ext cx="655414" cy="5450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04</a:t>
            </a:r>
            <a:endParaRPr sz="3200" dirty="0"/>
          </a:p>
        </p:txBody>
      </p:sp>
      <p:sp>
        <p:nvSpPr>
          <p:cNvPr id="267" name="Google Shape;267;p41"/>
          <p:cNvSpPr txBox="1">
            <a:spLocks noGrp="1"/>
          </p:cNvSpPr>
          <p:nvPr>
            <p:ph type="subTitle" idx="1"/>
          </p:nvPr>
        </p:nvSpPr>
        <p:spPr>
          <a:xfrm>
            <a:off x="134679" y="1566966"/>
            <a:ext cx="5146158" cy="134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sz="1600" dirty="0"/>
              <a:t>On this stage, we extract disparate data and </a:t>
            </a:r>
          </a:p>
          <a:p>
            <a:pPr marL="139700" indent="0"/>
            <a:r>
              <a:rPr lang="en-US" sz="1600" dirty="0"/>
              <a:t>     transform it into a usable format for the analysis.</a:t>
            </a:r>
          </a:p>
          <a:p>
            <a:pPr marL="139700" indent="0"/>
            <a:endParaRPr lang="en-US" sz="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 this case, we need all the data in a structured tabular format.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4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cxnSp>
        <p:nvCxnSpPr>
          <p:cNvPr id="268" name="Google Shape;268;p41"/>
          <p:cNvCxnSpPr>
            <a:cxnSpLocks/>
          </p:cNvCxnSpPr>
          <p:nvPr/>
        </p:nvCxnSpPr>
        <p:spPr>
          <a:xfrm>
            <a:off x="386657" y="1311665"/>
            <a:ext cx="674314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9" name="Google Shape;269;p41"/>
          <p:cNvGrpSpPr/>
          <p:nvPr/>
        </p:nvGrpSpPr>
        <p:grpSpPr>
          <a:xfrm>
            <a:off x="518561" y="355031"/>
            <a:ext cx="402866" cy="369933"/>
            <a:chOff x="6985538" y="307000"/>
            <a:chExt cx="1545325" cy="1419000"/>
          </a:xfrm>
        </p:grpSpPr>
        <p:sp>
          <p:nvSpPr>
            <p:cNvPr id="270" name="Google Shape;270;p41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1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1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1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1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1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6" name="Google Shape;27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29800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4B5DD5-5107-4474-A3F3-83026C5B0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57" y="3041948"/>
            <a:ext cx="6368563" cy="1903337"/>
          </a:xfrm>
          <a:prstGeom prst="rect">
            <a:avLst/>
          </a:prstGeom>
          <a:ln w="9525">
            <a:solidFill>
              <a:schemeClr val="bg2">
                <a:lumMod val="40000"/>
                <a:lumOff val="6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2" descr="Extracting data color icon Royalty Free Vector Image">
            <a:extLst>
              <a:ext uri="{FF2B5EF4-FFF2-40B4-BE49-F238E27FC236}">
                <a16:creationId xmlns:a16="http://schemas.microsoft.com/office/drawing/2014/main" id="{2E5B8C2A-0D8E-4261-B338-BFF1678FDE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7" t="7768" r="16308" b="25496"/>
          <a:stretch/>
        </p:blipFill>
        <p:spPr bwMode="auto">
          <a:xfrm>
            <a:off x="5322118" y="1563770"/>
            <a:ext cx="1433102" cy="127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239275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sis Consulting by Slidesgo">
  <a:themeElements>
    <a:clrScheme name="Simple Light">
      <a:dk1>
        <a:srgbClr val="000000"/>
      </a:dk1>
      <a:lt1>
        <a:srgbClr val="FFFFFF"/>
      </a:lt1>
      <a:dk2>
        <a:srgbClr val="207368"/>
      </a:dk2>
      <a:lt2>
        <a:srgbClr val="9EC0BE"/>
      </a:lt2>
      <a:accent1>
        <a:srgbClr val="B185B4"/>
      </a:accent1>
      <a:accent2>
        <a:srgbClr val="A6C1D8"/>
      </a:accent2>
      <a:accent3>
        <a:srgbClr val="224141"/>
      </a:accent3>
      <a:accent4>
        <a:srgbClr val="E3E8E8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2198</Words>
  <Application>Microsoft Office PowerPoint</Application>
  <PresentationFormat>On-screen Show (16:9)</PresentationFormat>
  <Paragraphs>309</Paragraphs>
  <Slides>36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Courier New</vt:lpstr>
      <vt:lpstr>Bahnschrift Light</vt:lpstr>
      <vt:lpstr>Arial</vt:lpstr>
      <vt:lpstr>Anybody SemiBold</vt:lpstr>
      <vt:lpstr>Roboto Condensed Light</vt:lpstr>
      <vt:lpstr>Albert Sans</vt:lpstr>
      <vt:lpstr>Data Analysis Consulting by Slidesgo</vt:lpstr>
      <vt:lpstr>“Predicting students Dropout and Academic Success”  Assignment #2</vt:lpstr>
      <vt:lpstr>Group 5 - Members</vt:lpstr>
      <vt:lpstr>Dataset Description</vt:lpstr>
      <vt:lpstr>Dataset Description (contd.)</vt:lpstr>
      <vt:lpstr>Dataset Description (contd.)</vt:lpstr>
      <vt:lpstr>Data Acquisition and Filtering</vt:lpstr>
      <vt:lpstr>PowerPoint Presentation</vt:lpstr>
      <vt:lpstr>PowerPoint Presentation</vt:lpstr>
      <vt:lpstr>Data Extraction</vt:lpstr>
      <vt:lpstr>Data Validation and Cleansing</vt:lpstr>
      <vt:lpstr>PowerPoint Presentation</vt:lpstr>
      <vt:lpstr>PowerPoint Presentation</vt:lpstr>
      <vt:lpstr>Data Aggregation and Representation</vt:lpstr>
      <vt:lpstr>Data Analysis</vt:lpstr>
      <vt:lpstr>7.1 Target variable exploration Target variable explor</vt:lpstr>
      <vt:lpstr>PowerPoint Presentation</vt:lpstr>
      <vt:lpstr>7.2 Numerical Variables Exploration</vt:lpstr>
      <vt:lpstr>PowerPoint Presentation</vt:lpstr>
      <vt:lpstr>PowerPoint Presentation</vt:lpstr>
      <vt:lpstr>7.3 Handling Outliers</vt:lpstr>
      <vt:lpstr>PowerPoint Presentation</vt:lpstr>
      <vt:lpstr>7.4 Standard Scaling, Label encoding,            and One-Hot encoding</vt:lpstr>
      <vt:lpstr>PowerPoint Presentation</vt:lpstr>
      <vt:lpstr>7.5 Correlation between variables </vt:lpstr>
      <vt:lpstr>Calculate the correlation coefficient between all variables and our target</vt:lpstr>
      <vt:lpstr>7.6 Splitting the data - Test        &amp; Train datasets </vt:lpstr>
      <vt:lpstr>7.7 Modelling </vt:lpstr>
      <vt:lpstr>Visualizing the accuracy &amp; log loss from our models</vt:lpstr>
      <vt:lpstr>7.8 Cross Validation</vt:lpstr>
      <vt:lpstr>Best parameters for our Logistic Regression model</vt:lpstr>
      <vt:lpstr>7.9 K-means clustering (Elbow method)</vt:lpstr>
      <vt:lpstr>Results of K-means clustering</vt:lpstr>
      <vt:lpstr>Data Visualization</vt:lpstr>
      <vt:lpstr>PowerPoint Presentation</vt:lpstr>
      <vt:lpstr>Conclusions</vt:lpstr>
      <vt:lpstr>9.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“Predicting students Dropout and Academic Success”  Assignment #2</dc:title>
  <dc:creator>AISHLEE</dc:creator>
  <cp:lastModifiedBy>Ernie Sumoso Vicuna</cp:lastModifiedBy>
  <cp:revision>58</cp:revision>
  <dcterms:modified xsi:type="dcterms:W3CDTF">2023-12-04T18:20:02Z</dcterms:modified>
</cp:coreProperties>
</file>