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31"/>
    <p:restoredTop sz="94656"/>
  </p:normalViewPr>
  <p:slideViewPr>
    <p:cSldViewPr snapToGrid="0">
      <p:cViewPr>
        <p:scale>
          <a:sx n="55" d="100"/>
          <a:sy n="55" d="100"/>
        </p:scale>
        <p:origin x="84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B34D-3340-6C49-9C87-3BCA37B008AB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1A4C-29B3-7841-B764-20844E21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F112-9802-42A7-242F-E1761015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B7AB-DBB7-D736-C0F8-980FB384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E481-D220-7AF4-E9E1-AFEF65E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C74F-EC2C-6068-66A3-48A5F52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372E-2C89-F7C2-F551-E3284B62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CB7D-53C4-5E1C-8801-008640AB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C4DC3-8D72-76FE-82F0-393E7661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9CF5-0257-C5C8-E522-50262646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79F-4A11-34C8-EA41-E5452A11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73B0-5306-AF39-7A45-9FBC2C58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D337F-4564-167F-8B06-FAE68724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5749-EA27-9729-BBB2-11FB93CD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55EA-B204-1F7C-619E-CA09C1C7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7DD3-3D69-C0C5-9E78-025ACF86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026F-5FF8-8393-5117-1A937CD1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7C1C-6FCA-D57D-5706-40CC09A6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CA90-A740-8754-4D67-6AE0381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93BA-58DC-1127-9184-92CDE7A9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7391-BB03-58EA-E75C-CFF34236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C664-6A17-8F2C-BD57-D276818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2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81BC-47CD-377C-4422-C032AAE9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55E1-D158-C445-3E6A-081C9EDC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3AC9-B119-33D7-20BB-AE06B78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92CC-F123-8BEC-552E-23B23689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61B7B-3089-C866-F09E-F263F190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6B4E-DCC1-A893-F0C1-AC60CA6A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3FE0-5D63-4859-B904-8C60E9FC6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1126D-DA0A-F63C-F982-3108F617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A31C3-74D3-4385-2D24-6FFBF556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3078-9E48-A0C8-BD75-22D8AAF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EB625-5EF6-1CDD-7802-3A40BCE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2239-E802-FD3A-888E-680301EF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9E4D-B854-EE5D-DDEA-7DFA1EC0B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E48A7-BF9B-D2EF-6169-118277E1F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D38CD-CBAB-F191-3D18-1EA3BDA4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25F27-BF3A-9B0B-89BA-2FBC37DAE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4B35-FED4-5ADB-E18F-F8FF8CDE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D0EA9-B789-1F83-45A6-7C74A268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BE09-60F4-F2E8-2B41-FFC2332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29E1-86FC-F924-8156-5E0DAC6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8B1E-51F0-BB34-C086-86399A3D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F200-E0A8-53E1-9C53-27B553EE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5F48-E3E4-55DB-E35E-0EC302A8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8474F-A0E2-A842-C219-A45D53C7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F3B3D-2FDA-104F-4DFC-F5E612CE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5C1D-B6BC-520D-EF27-734F443E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EAC8-9624-D9B8-7655-1EE1A788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2410-8B51-F84F-2A89-424487EB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1EA9-803A-967C-12DD-B0071B5F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EB61E-F239-C651-FBA4-7E4E3B21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A9CF-2DEA-66DD-BD48-B763775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2E43C-A712-0319-363C-6BFF549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2E0B-FC44-8437-D4B5-0BB036B2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AE878-D1E5-449B-69AD-2A16EBB8C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A4A18-BF54-46A2-9968-F9F9B1DDF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6A22-1F56-033D-EB15-B627B8BA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2DA0-7FA5-5069-B454-BE6D92B0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54E4-4D5C-2DD4-22BD-654F8012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B7E40-06BE-744C-F30A-51902935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3882-238F-43D0-69AC-CD3B502D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3483-CA56-A84A-D4C7-7DAFFBFF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C2F51-267A-CF42-AB93-6F2252368C4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2C11-1756-E4E1-03CF-FE7B966F5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120B-44C4-BB56-7F12-D119093D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16C58-1853-BD44-B8FE-9F11E15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B66CA-2D36-5F56-52AA-01D6E756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1" r="411" b="9914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Delay 5">
            <a:extLst>
              <a:ext uri="{FF2B5EF4-FFF2-40B4-BE49-F238E27FC236}">
                <a16:creationId xmlns:a16="http://schemas.microsoft.com/office/drawing/2014/main" id="{C828B32C-D812-9846-B2D5-01632A087C43}"/>
              </a:ext>
            </a:extLst>
          </p:cNvPr>
          <p:cNvSpPr/>
          <p:nvPr/>
        </p:nvSpPr>
        <p:spPr>
          <a:xfrm>
            <a:off x="1747645" y="-27123"/>
            <a:ext cx="4036318" cy="6858000"/>
          </a:xfrm>
          <a:prstGeom prst="flowChartDelay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elay 6">
            <a:extLst>
              <a:ext uri="{FF2B5EF4-FFF2-40B4-BE49-F238E27FC236}">
                <a16:creationId xmlns:a16="http://schemas.microsoft.com/office/drawing/2014/main" id="{F666EF65-FB55-F2E9-3333-64338C69993E}"/>
              </a:ext>
            </a:extLst>
          </p:cNvPr>
          <p:cNvSpPr/>
          <p:nvPr/>
        </p:nvSpPr>
        <p:spPr>
          <a:xfrm>
            <a:off x="3242695" y="27123"/>
            <a:ext cx="4036318" cy="6858000"/>
          </a:xfrm>
          <a:prstGeom prst="flowChartDelay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F6DC6-A432-2B76-FB55-AF6766D8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61440"/>
            <a:ext cx="3721405" cy="1044448"/>
          </a:xfrm>
        </p:spPr>
        <p:txBody>
          <a:bodyPr anchor="b">
            <a:noAutofit/>
          </a:bodyPr>
          <a:lstStyle/>
          <a:p>
            <a:r>
              <a:rPr lang="en-US" sz="2400" b="1" dirty="0"/>
              <a:t>Optimizing Garment Manufacturing: Predicting Employee Productivity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277D-5310-8B52-DE5B-E18380DF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92604"/>
            <a:ext cx="4036318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Name: Erning Xu</a:t>
            </a:r>
          </a:p>
          <a:p>
            <a:pPr marL="0" indent="0">
              <a:buNone/>
            </a:pPr>
            <a:r>
              <a:rPr lang="en-US" sz="1700" dirty="0"/>
              <a:t>Institution: Brown University</a:t>
            </a:r>
          </a:p>
          <a:p>
            <a:pPr marL="0" indent="0">
              <a:buNone/>
            </a:pPr>
            <a:r>
              <a:rPr lang="en-US" sz="1700" dirty="0"/>
              <a:t>Date: 2024/10/25</a:t>
            </a:r>
          </a:p>
          <a:p>
            <a:pPr marL="0" indent="0">
              <a:buNone/>
            </a:pPr>
            <a:r>
              <a:rPr lang="en-US" sz="1700" dirty="0"/>
              <a:t>GitHub: https://github.com/ErningXu/Midterm.git</a:t>
            </a:r>
          </a:p>
        </p:txBody>
      </p:sp>
    </p:spTree>
    <p:extLst>
      <p:ext uri="{BB962C8B-B14F-4D97-AF65-F5344CB8AC3E}">
        <p14:creationId xmlns:p14="http://schemas.microsoft.com/office/powerpoint/2010/main" val="61526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1076D-C175-5C91-B484-E17A5A97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7" name="Picture 6" descr="A blue question mark on a white background&#10;&#10;Description automatically generated">
            <a:extLst>
              <a:ext uri="{FF2B5EF4-FFF2-40B4-BE49-F238E27FC236}">
                <a16:creationId xmlns:a16="http://schemas.microsoft.com/office/drawing/2014/main" id="{3008A165-4F29-979F-4DC8-6E52EE2E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89" y="2019541"/>
            <a:ext cx="1472985" cy="1325687"/>
          </a:xfrm>
          <a:prstGeom prst="rect">
            <a:avLst/>
          </a:prstGeom>
        </p:spPr>
      </p:pic>
      <p:pic>
        <p:nvPicPr>
          <p:cNvPr id="11" name="Picture 10" descr="A blue logo with circles and dots&#10;&#10;Description automatically generated">
            <a:extLst>
              <a:ext uri="{FF2B5EF4-FFF2-40B4-BE49-F238E27FC236}">
                <a16:creationId xmlns:a16="http://schemas.microsoft.com/office/drawing/2014/main" id="{0A1294C0-3E50-0828-F7F7-8E2B3C7C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66" y="1875967"/>
            <a:ext cx="1694914" cy="1512750"/>
          </a:xfrm>
          <a:prstGeom prst="rect">
            <a:avLst/>
          </a:prstGeom>
        </p:spPr>
      </p:pic>
      <p:pic>
        <p:nvPicPr>
          <p:cNvPr id="18" name="Picture 17" descr="A blue rectangles on a white background&#10;&#10;Description automatically generated">
            <a:extLst>
              <a:ext uri="{FF2B5EF4-FFF2-40B4-BE49-F238E27FC236}">
                <a16:creationId xmlns:a16="http://schemas.microsoft.com/office/drawing/2014/main" id="{FE8FB3FD-86FA-28A4-A050-477754F21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307" y="2295035"/>
            <a:ext cx="1917700" cy="10501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3B1627-7A13-5D09-DF3A-6ED458A55A1E}"/>
              </a:ext>
            </a:extLst>
          </p:cNvPr>
          <p:cNvSpPr txBox="1"/>
          <p:nvPr/>
        </p:nvSpPr>
        <p:spPr>
          <a:xfrm>
            <a:off x="877804" y="3388717"/>
            <a:ext cx="240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CFA7B8-6237-7699-717C-56655CFAF98B}"/>
              </a:ext>
            </a:extLst>
          </p:cNvPr>
          <p:cNvSpPr txBox="1"/>
          <p:nvPr/>
        </p:nvSpPr>
        <p:spPr>
          <a:xfrm>
            <a:off x="4978237" y="3388717"/>
            <a:ext cx="2539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is this Important?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D1442-E2BF-D6CA-D536-2D46DEAE082E}"/>
              </a:ext>
            </a:extLst>
          </p:cNvPr>
          <p:cNvSpPr txBox="1"/>
          <p:nvPr/>
        </p:nvSpPr>
        <p:spPr>
          <a:xfrm>
            <a:off x="9210721" y="3388717"/>
            <a:ext cx="200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4F8B7-3CA3-68E4-B49F-74CDBCED93C4}"/>
              </a:ext>
            </a:extLst>
          </p:cNvPr>
          <p:cNvSpPr txBox="1"/>
          <p:nvPr/>
        </p:nvSpPr>
        <p:spPr>
          <a:xfrm>
            <a:off x="770177" y="3887340"/>
            <a:ext cx="27324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predicting the productivity of garment employees based on various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Regression problem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variable</a:t>
            </a:r>
            <a:r>
              <a:rPr lang="en-US" dirty="0"/>
              <a:t>: employee productivity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ECB29-59A5-2B65-263D-A69D49C93896}"/>
              </a:ext>
            </a:extLst>
          </p:cNvPr>
          <p:cNvSpPr txBox="1"/>
          <p:nvPr/>
        </p:nvSpPr>
        <p:spPr>
          <a:xfrm>
            <a:off x="8835566" y="4039740"/>
            <a:ext cx="26361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source: </a:t>
            </a:r>
            <a:r>
              <a:rPr lang="en-US" dirty="0"/>
              <a:t>UCI Machine Learning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collected from a garment manufacturing facility in 2015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E0241-9ED5-F137-93AB-C42472CAAA61}"/>
              </a:ext>
            </a:extLst>
          </p:cNvPr>
          <p:cNvSpPr txBox="1"/>
          <p:nvPr/>
        </p:nvSpPr>
        <p:spPr>
          <a:xfrm>
            <a:off x="5034362" y="4039740"/>
            <a:ext cx="26361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Optimizing</a:t>
            </a:r>
            <a:r>
              <a:rPr lang="en-US" dirty="0"/>
              <a:t> 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Improving</a:t>
            </a:r>
            <a:r>
              <a:rPr lang="en-US" dirty="0"/>
              <a:t> operational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Increasing</a:t>
            </a:r>
            <a:r>
              <a:rPr lang="en-US" dirty="0"/>
              <a:t> output without sacrificing quality.</a:t>
            </a:r>
          </a:p>
        </p:txBody>
      </p:sp>
    </p:spTree>
    <p:extLst>
      <p:ext uri="{BB962C8B-B14F-4D97-AF65-F5344CB8AC3E}">
        <p14:creationId xmlns:p14="http://schemas.microsoft.com/office/powerpoint/2010/main" val="7992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30CF4-7ACD-1F6D-9835-E6E786578535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9" name="Picture 1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16CC3D4-F795-FF64-5D56-EF4AC505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8" y="2409102"/>
            <a:ext cx="6205885" cy="3661139"/>
          </a:xfrm>
          <a:prstGeom prst="rect">
            <a:avLst/>
          </a:prstGeom>
        </p:spPr>
      </p:pic>
      <p:pic>
        <p:nvPicPr>
          <p:cNvPr id="7" name="Picture 6" descr="A graph of a comparison of a product&#10;&#10;Description automatically generated with medium confidence">
            <a:extLst>
              <a:ext uri="{FF2B5EF4-FFF2-40B4-BE49-F238E27FC236}">
                <a16:creationId xmlns:a16="http://schemas.microsoft.com/office/drawing/2014/main" id="{26F246C8-AE12-716E-F501-2BFBDD9C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3" y="2409102"/>
            <a:ext cx="5707559" cy="36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77765-4D74-E0B2-181B-972B14B7AC5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3" name="Picture 2" descr="A diagram of a matrix&#10;&#10;Description automatically generated with medium confidence">
            <a:extLst>
              <a:ext uri="{FF2B5EF4-FFF2-40B4-BE49-F238E27FC236}">
                <a16:creationId xmlns:a16="http://schemas.microsoft.com/office/drawing/2014/main" id="{9E50B4C9-CA42-05B2-6321-811F6745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07" y="1683390"/>
            <a:ext cx="6165305" cy="51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9472A0-200C-1855-F003-2B2826769151}"/>
              </a:ext>
            </a:extLst>
          </p:cNvPr>
          <p:cNvSpPr txBox="1"/>
          <p:nvPr/>
        </p:nvSpPr>
        <p:spPr>
          <a:xfrm>
            <a:off x="426491" y="449451"/>
            <a:ext cx="699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Splitting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18A9FA3-0BE1-EB12-DAC1-76F05A14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1" y="1422136"/>
            <a:ext cx="8352785" cy="458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14281-0B1D-273D-5204-A0DB7DBA41E7}"/>
              </a:ext>
            </a:extLst>
          </p:cNvPr>
          <p:cNvSpPr txBox="1"/>
          <p:nvPr/>
        </p:nvSpPr>
        <p:spPr>
          <a:xfrm>
            <a:off x="8954814" y="1422136"/>
            <a:ext cx="297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Series Splitting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ordered chronologically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b="1" dirty="0"/>
              <a:t>earlier data</a:t>
            </a:r>
            <a:r>
              <a:rPr lang="en-US" dirty="0"/>
              <a:t> for training and the </a:t>
            </a:r>
            <a:r>
              <a:rPr lang="en-US" b="1" dirty="0"/>
              <a:t>later data</a:t>
            </a:r>
            <a:r>
              <a:rPr lang="en-US" dirty="0"/>
              <a:t> for testing to avoid data leakage.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47CB6-D9B2-E734-DD9C-EC1872C8197C}"/>
              </a:ext>
            </a:extLst>
          </p:cNvPr>
          <p:cNvSpPr txBox="1"/>
          <p:nvPr/>
        </p:nvSpPr>
        <p:spPr>
          <a:xfrm>
            <a:off x="8954813" y="3690455"/>
            <a:ext cx="29796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Train-Test Split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Data</a:t>
            </a:r>
            <a:r>
              <a:rPr lang="en-US" dirty="0"/>
              <a:t>: The earlier 70%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Data</a:t>
            </a:r>
            <a:r>
              <a:rPr lang="en-US" dirty="0"/>
              <a:t>: The most recent 30% of the data, which helps evaluate the model's performance on unseen future data.</a:t>
            </a:r>
          </a:p>
        </p:txBody>
      </p:sp>
    </p:spTree>
    <p:extLst>
      <p:ext uri="{BB962C8B-B14F-4D97-AF65-F5344CB8AC3E}">
        <p14:creationId xmlns:p14="http://schemas.microsoft.com/office/powerpoint/2010/main" val="39201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3ACC0-29EB-C413-9469-422C93954C7E}"/>
              </a:ext>
            </a:extLst>
          </p:cNvPr>
          <p:cNvSpPr txBox="1"/>
          <p:nvPr/>
        </p:nvSpPr>
        <p:spPr>
          <a:xfrm>
            <a:off x="426491" y="449451"/>
            <a:ext cx="699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Preprocessing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228774CC-53D6-FDFD-B0A5-6E628BB0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1" y="1034226"/>
            <a:ext cx="8214589" cy="5449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7907C-514B-7BDD-17F2-63747C00E8DD}"/>
              </a:ext>
            </a:extLst>
          </p:cNvPr>
          <p:cNvSpPr txBox="1"/>
          <p:nvPr/>
        </p:nvSpPr>
        <p:spPr>
          <a:xfrm>
            <a:off x="8473440" y="871993"/>
            <a:ext cx="3855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Handling Categorical Variables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 like </a:t>
            </a:r>
            <a:r>
              <a:rPr lang="en-US" b="1" dirty="0"/>
              <a:t>department</a:t>
            </a:r>
            <a:r>
              <a:rPr lang="en-US" dirty="0"/>
              <a:t>, </a:t>
            </a:r>
            <a:r>
              <a:rPr lang="en-US" b="1" dirty="0"/>
              <a:t>day</a:t>
            </a:r>
            <a:r>
              <a:rPr lang="en-US" dirty="0"/>
              <a:t>, and </a:t>
            </a:r>
            <a:r>
              <a:rPr lang="en-US" b="1" dirty="0"/>
              <a:t>quarter</a:t>
            </a:r>
            <a:r>
              <a:rPr lang="en-US" dirty="0"/>
              <a:t> were handled using </a:t>
            </a:r>
            <a:r>
              <a:rPr lang="en-US" b="1" dirty="0"/>
              <a:t>one-hot encoding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1F22D-8CD8-5020-0326-A90198CCD572}"/>
              </a:ext>
            </a:extLst>
          </p:cNvPr>
          <p:cNvSpPr txBox="1"/>
          <p:nvPr/>
        </p:nvSpPr>
        <p:spPr>
          <a:xfrm>
            <a:off x="8473440" y="2461038"/>
            <a:ext cx="3718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Standardization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 features like </a:t>
            </a:r>
            <a:r>
              <a:rPr lang="en-US" b="1" dirty="0"/>
              <a:t>idle time</a:t>
            </a:r>
            <a:r>
              <a:rPr lang="en-US" dirty="0"/>
              <a:t>, </a:t>
            </a:r>
            <a:r>
              <a:rPr lang="en-US" b="1" dirty="0"/>
              <a:t>SMV (standard minute value)</a:t>
            </a:r>
            <a:r>
              <a:rPr lang="en-US" dirty="0"/>
              <a:t>, and </a:t>
            </a:r>
            <a:r>
              <a:rPr lang="en-US" b="1" dirty="0"/>
              <a:t>incentives</a:t>
            </a:r>
            <a:r>
              <a:rPr lang="en-US" dirty="0"/>
              <a:t> were scaled using </a:t>
            </a:r>
            <a:r>
              <a:rPr lang="en-US" b="1" dirty="0"/>
              <a:t>StandardScaler</a:t>
            </a:r>
            <a:r>
              <a:rPr lang="en-US" dirty="0"/>
              <a:t> to normalize the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22E7A-9C24-1129-FFE6-830D5A81B0CE}"/>
              </a:ext>
            </a:extLst>
          </p:cNvPr>
          <p:cNvSpPr txBox="1"/>
          <p:nvPr/>
        </p:nvSpPr>
        <p:spPr>
          <a:xfrm>
            <a:off x="8473440" y="4223843"/>
            <a:ext cx="3590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Missing Values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506 missing </a:t>
            </a:r>
            <a:r>
              <a:rPr lang="en-US" b="1" dirty="0"/>
              <a:t>Continuous Values</a:t>
            </a:r>
            <a:r>
              <a:rPr lang="en-US" dirty="0"/>
              <a:t> in wip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D3A26-8530-888F-D7EB-FA31CE313585}"/>
              </a:ext>
            </a:extLst>
          </p:cNvPr>
          <p:cNvSpPr txBox="1"/>
          <p:nvPr/>
        </p:nvSpPr>
        <p:spPr>
          <a:xfrm>
            <a:off x="8473441" y="5383320"/>
            <a:ext cx="4033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Number of Features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Before Preprocessing</a:t>
            </a:r>
            <a:r>
              <a:rPr lang="en-US" dirty="0"/>
              <a:t>: 13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After Preprocessing</a:t>
            </a:r>
            <a:r>
              <a:rPr lang="en-US" dirty="0"/>
              <a:t>: 18</a:t>
            </a:r>
          </a:p>
        </p:txBody>
      </p:sp>
    </p:spTree>
    <p:extLst>
      <p:ext uri="{BB962C8B-B14F-4D97-AF65-F5344CB8AC3E}">
        <p14:creationId xmlns:p14="http://schemas.microsoft.com/office/powerpoint/2010/main" val="9968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228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Optimizing Garment Manufacturing: Predicting Employee Productivity with Machine Learning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Xu, Cass</dc:creator>
  <cp:lastModifiedBy>Xu, Cass</cp:lastModifiedBy>
  <cp:revision>2</cp:revision>
  <dcterms:created xsi:type="dcterms:W3CDTF">2024-10-21T17:10:01Z</dcterms:created>
  <dcterms:modified xsi:type="dcterms:W3CDTF">2024-10-24T19:32:17Z</dcterms:modified>
</cp:coreProperties>
</file>