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6"/>
    <p:sldMasterId id="2147483728" r:id="rId7"/>
  </p:sldMasterIdLst>
  <p:notesMasterIdLst>
    <p:notesMasterId r:id="rId50"/>
  </p:notesMasterIdLst>
  <p:handoutMasterIdLst>
    <p:handoutMasterId r:id="rId51"/>
  </p:handoutMasterIdLst>
  <p:sldIdLst>
    <p:sldId id="256" r:id="rId8"/>
    <p:sldId id="753" r:id="rId9"/>
    <p:sldId id="754" r:id="rId10"/>
    <p:sldId id="290" r:id="rId11"/>
    <p:sldId id="308" r:id="rId12"/>
    <p:sldId id="755" r:id="rId13"/>
    <p:sldId id="289" r:id="rId14"/>
    <p:sldId id="756" r:id="rId15"/>
    <p:sldId id="758" r:id="rId16"/>
    <p:sldId id="759" r:id="rId17"/>
    <p:sldId id="761" r:id="rId18"/>
    <p:sldId id="762" r:id="rId19"/>
    <p:sldId id="763" r:id="rId20"/>
    <p:sldId id="764" r:id="rId21"/>
    <p:sldId id="765" r:id="rId22"/>
    <p:sldId id="766" r:id="rId23"/>
    <p:sldId id="767" r:id="rId24"/>
    <p:sldId id="768" r:id="rId25"/>
    <p:sldId id="760" r:id="rId26"/>
    <p:sldId id="374" r:id="rId27"/>
    <p:sldId id="309" r:id="rId28"/>
    <p:sldId id="769" r:id="rId29"/>
    <p:sldId id="323" r:id="rId30"/>
    <p:sldId id="257" r:id="rId31"/>
    <p:sldId id="692" r:id="rId32"/>
    <p:sldId id="693" r:id="rId33"/>
    <p:sldId id="747" r:id="rId34"/>
    <p:sldId id="750" r:id="rId35"/>
    <p:sldId id="375" r:id="rId36"/>
    <p:sldId id="751" r:id="rId37"/>
    <p:sldId id="259" r:id="rId38"/>
    <p:sldId id="260" r:id="rId39"/>
    <p:sldId id="261" r:id="rId40"/>
    <p:sldId id="262" r:id="rId41"/>
    <p:sldId id="263" r:id="rId42"/>
    <p:sldId id="264" r:id="rId43"/>
    <p:sldId id="752" r:id="rId44"/>
    <p:sldId id="266" r:id="rId45"/>
    <p:sldId id="267" r:id="rId46"/>
    <p:sldId id="268" r:id="rId47"/>
    <p:sldId id="770" r:id="rId48"/>
    <p:sldId id="265"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96" autoAdjust="0"/>
    <p:restoredTop sz="73735" autoAdjust="0"/>
  </p:normalViewPr>
  <p:slideViewPr>
    <p:cSldViewPr>
      <p:cViewPr varScale="1">
        <p:scale>
          <a:sx n="87" d="100"/>
          <a:sy n="87" d="100"/>
        </p:scale>
        <p:origin x="18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customXml" Target="../customXml/item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90573-F9D1-1A49-B4D8-1A2A6C6955DB}"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de-DE"/>
        </a:p>
      </dgm:t>
    </dgm:pt>
    <dgm:pt modelId="{0C00F103-D7F8-0E4F-977E-2CBB401BBBBC}">
      <dgm:prSet phldrT="[Text]"/>
      <dgm:spPr/>
      <dgm:t>
        <a:bodyPr/>
        <a:lstStyle/>
        <a:p>
          <a:r>
            <a:rPr lang="de-DE" dirty="0" err="1"/>
            <a:t>Tenant</a:t>
          </a:r>
          <a:endParaRPr lang="de-DE" dirty="0"/>
        </a:p>
      </dgm:t>
    </dgm:pt>
    <dgm:pt modelId="{EC571B58-3C54-254F-BDAE-967408B2F17A}" type="parTrans" cxnId="{7E2ED8BC-0263-AD44-87AE-376B4258C2F7}">
      <dgm:prSet/>
      <dgm:spPr/>
      <dgm:t>
        <a:bodyPr/>
        <a:lstStyle/>
        <a:p>
          <a:endParaRPr lang="de-DE"/>
        </a:p>
      </dgm:t>
    </dgm:pt>
    <dgm:pt modelId="{38D0A017-64F8-EC43-AD70-384EDF555642}" type="sibTrans" cxnId="{7E2ED8BC-0263-AD44-87AE-376B4258C2F7}">
      <dgm:prSet/>
      <dgm:spPr/>
      <dgm:t>
        <a:bodyPr/>
        <a:lstStyle/>
        <a:p>
          <a:endParaRPr lang="de-DE"/>
        </a:p>
      </dgm:t>
    </dgm:pt>
    <dgm:pt modelId="{9BC0B1A4-35E3-DC4F-977A-275164E5C8DC}" type="asst">
      <dgm:prSet phldrT="[Text]"/>
      <dgm:spPr/>
      <dgm:t>
        <a:bodyPr/>
        <a:lstStyle/>
        <a:p>
          <a:r>
            <a:rPr lang="de-DE" dirty="0"/>
            <a:t>Account</a:t>
          </a:r>
        </a:p>
      </dgm:t>
    </dgm:pt>
    <dgm:pt modelId="{66CB2C7D-A194-0745-8BB8-8000F3BFED2D}" type="parTrans" cxnId="{6291DACF-E17A-184A-A905-85A8A450F5CD}">
      <dgm:prSet/>
      <dgm:spPr/>
      <dgm:t>
        <a:bodyPr/>
        <a:lstStyle/>
        <a:p>
          <a:endParaRPr lang="de-DE"/>
        </a:p>
      </dgm:t>
    </dgm:pt>
    <dgm:pt modelId="{AA993AC8-45F6-E944-AFCB-764F1C134F53}" type="sibTrans" cxnId="{6291DACF-E17A-184A-A905-85A8A450F5CD}">
      <dgm:prSet/>
      <dgm:spPr/>
      <dgm:t>
        <a:bodyPr/>
        <a:lstStyle/>
        <a:p>
          <a:endParaRPr lang="de-DE"/>
        </a:p>
      </dgm:t>
    </dgm:pt>
    <dgm:pt modelId="{DE64D996-387C-EA47-960C-EBFE397E8201}">
      <dgm:prSet phldrT="[Text]"/>
      <dgm:spPr/>
      <dgm:t>
        <a:bodyPr/>
        <a:lstStyle/>
        <a:p>
          <a:r>
            <a:rPr lang="de-DE" dirty="0" err="1"/>
            <a:t>Subscription</a:t>
          </a:r>
          <a:endParaRPr lang="de-DE" dirty="0"/>
        </a:p>
      </dgm:t>
    </dgm:pt>
    <dgm:pt modelId="{F9AB9D07-98F0-A943-A701-3784DDEBEA15}" type="parTrans" cxnId="{B80D8089-1672-D540-82AF-99842F27A5BE}">
      <dgm:prSet/>
      <dgm:spPr/>
      <dgm:t>
        <a:bodyPr/>
        <a:lstStyle/>
        <a:p>
          <a:endParaRPr lang="de-DE"/>
        </a:p>
      </dgm:t>
    </dgm:pt>
    <dgm:pt modelId="{23EB292A-5533-434D-B5D9-7864B17F7C01}" type="sibTrans" cxnId="{B80D8089-1672-D540-82AF-99842F27A5BE}">
      <dgm:prSet/>
      <dgm:spPr/>
      <dgm:t>
        <a:bodyPr/>
        <a:lstStyle/>
        <a:p>
          <a:endParaRPr lang="de-DE"/>
        </a:p>
      </dgm:t>
    </dgm:pt>
    <dgm:pt modelId="{DB393AEE-B4B4-A847-952D-AE4F39004941}">
      <dgm:prSet phldrT="[Text]"/>
      <dgm:spPr/>
      <dgm:t>
        <a:bodyPr/>
        <a:lstStyle/>
        <a:p>
          <a:r>
            <a:rPr lang="de-DE" dirty="0" err="1"/>
            <a:t>Subscription</a:t>
          </a:r>
          <a:endParaRPr lang="de-DE" dirty="0"/>
        </a:p>
      </dgm:t>
    </dgm:pt>
    <dgm:pt modelId="{76636AC0-1A84-664E-B323-0D5B92958B95}" type="parTrans" cxnId="{80595E9A-5370-FB44-8D76-9E41582769F5}">
      <dgm:prSet/>
      <dgm:spPr/>
      <dgm:t>
        <a:bodyPr/>
        <a:lstStyle/>
        <a:p>
          <a:endParaRPr lang="de-DE"/>
        </a:p>
      </dgm:t>
    </dgm:pt>
    <dgm:pt modelId="{1DDAE030-ED8D-654E-986B-F429DD4C55A9}" type="sibTrans" cxnId="{80595E9A-5370-FB44-8D76-9E41582769F5}">
      <dgm:prSet/>
      <dgm:spPr/>
      <dgm:t>
        <a:bodyPr/>
        <a:lstStyle/>
        <a:p>
          <a:endParaRPr lang="de-DE"/>
        </a:p>
      </dgm:t>
    </dgm:pt>
    <dgm:pt modelId="{4993910F-80AB-4142-B57C-26D6EE1FD063}">
      <dgm:prSet phldrT="[Text]"/>
      <dgm:spPr/>
      <dgm:t>
        <a:bodyPr/>
        <a:lstStyle/>
        <a:p>
          <a:r>
            <a:rPr lang="de-DE" dirty="0" err="1"/>
            <a:t>Subscription</a:t>
          </a:r>
          <a:endParaRPr lang="de-DE" dirty="0"/>
        </a:p>
      </dgm:t>
    </dgm:pt>
    <dgm:pt modelId="{FC989AE1-87F0-A147-89A6-DBC51A1E471D}" type="parTrans" cxnId="{F71CE403-16BB-8D42-8947-1B89C5DE2ED3}">
      <dgm:prSet/>
      <dgm:spPr/>
      <dgm:t>
        <a:bodyPr/>
        <a:lstStyle/>
        <a:p>
          <a:endParaRPr lang="de-DE"/>
        </a:p>
      </dgm:t>
    </dgm:pt>
    <dgm:pt modelId="{C607D31D-53DC-4444-9E1A-5483CF06F399}" type="sibTrans" cxnId="{F71CE403-16BB-8D42-8947-1B89C5DE2ED3}">
      <dgm:prSet/>
      <dgm:spPr/>
      <dgm:t>
        <a:bodyPr/>
        <a:lstStyle/>
        <a:p>
          <a:endParaRPr lang="de-DE"/>
        </a:p>
      </dgm:t>
    </dgm:pt>
    <dgm:pt modelId="{477A183D-AC92-174D-AFBC-9E031C6AB481}" type="pres">
      <dgm:prSet presAssocID="{39B90573-F9D1-1A49-B4D8-1A2A6C6955DB}" presName="hierChild1" presStyleCnt="0">
        <dgm:presLayoutVars>
          <dgm:orgChart val="1"/>
          <dgm:chPref val="1"/>
          <dgm:dir/>
          <dgm:animOne val="branch"/>
          <dgm:animLvl val="lvl"/>
          <dgm:resizeHandles/>
        </dgm:presLayoutVars>
      </dgm:prSet>
      <dgm:spPr/>
    </dgm:pt>
    <dgm:pt modelId="{062DFD81-680B-894E-92E5-1C897C3E4048}" type="pres">
      <dgm:prSet presAssocID="{0C00F103-D7F8-0E4F-977E-2CBB401BBBBC}" presName="hierRoot1" presStyleCnt="0">
        <dgm:presLayoutVars>
          <dgm:hierBranch val="init"/>
        </dgm:presLayoutVars>
      </dgm:prSet>
      <dgm:spPr/>
    </dgm:pt>
    <dgm:pt modelId="{606D9AC6-2661-D343-ABA5-B9C6BE5D4B10}" type="pres">
      <dgm:prSet presAssocID="{0C00F103-D7F8-0E4F-977E-2CBB401BBBBC}" presName="rootComposite1" presStyleCnt="0"/>
      <dgm:spPr/>
    </dgm:pt>
    <dgm:pt modelId="{0C7FA2B0-5AEC-C447-9734-24D97F9E513B}" type="pres">
      <dgm:prSet presAssocID="{0C00F103-D7F8-0E4F-977E-2CBB401BBBBC}" presName="rootText1" presStyleLbl="node0" presStyleIdx="0" presStyleCnt="1">
        <dgm:presLayoutVars>
          <dgm:chPref val="3"/>
        </dgm:presLayoutVars>
      </dgm:prSet>
      <dgm:spPr/>
    </dgm:pt>
    <dgm:pt modelId="{E58459BC-8712-A94D-B2E0-6CD49046DBD3}" type="pres">
      <dgm:prSet presAssocID="{0C00F103-D7F8-0E4F-977E-2CBB401BBBBC}" presName="rootConnector1" presStyleLbl="node1" presStyleIdx="0" presStyleCnt="0"/>
      <dgm:spPr/>
    </dgm:pt>
    <dgm:pt modelId="{57AFECC3-B255-164D-B6AD-48F883D2E41F}" type="pres">
      <dgm:prSet presAssocID="{0C00F103-D7F8-0E4F-977E-2CBB401BBBBC}" presName="hierChild2" presStyleCnt="0"/>
      <dgm:spPr/>
    </dgm:pt>
    <dgm:pt modelId="{8056A0B8-0D82-FC4C-913E-8383FDA0B4B2}" type="pres">
      <dgm:prSet presAssocID="{F9AB9D07-98F0-A943-A701-3784DDEBEA15}" presName="Name37" presStyleLbl="parChTrans1D2" presStyleIdx="0" presStyleCnt="4"/>
      <dgm:spPr/>
    </dgm:pt>
    <dgm:pt modelId="{C50B9305-36CC-3A40-9B7E-A0304C5A4576}" type="pres">
      <dgm:prSet presAssocID="{DE64D996-387C-EA47-960C-EBFE397E8201}" presName="hierRoot2" presStyleCnt="0">
        <dgm:presLayoutVars>
          <dgm:hierBranch val="init"/>
        </dgm:presLayoutVars>
      </dgm:prSet>
      <dgm:spPr/>
    </dgm:pt>
    <dgm:pt modelId="{0FF866D7-5CE1-4547-8481-7B44299A9597}" type="pres">
      <dgm:prSet presAssocID="{DE64D996-387C-EA47-960C-EBFE397E8201}" presName="rootComposite" presStyleCnt="0"/>
      <dgm:spPr/>
    </dgm:pt>
    <dgm:pt modelId="{6512CB32-2EDA-9242-88BA-9D01462CFFC4}" type="pres">
      <dgm:prSet presAssocID="{DE64D996-387C-EA47-960C-EBFE397E8201}" presName="rootText" presStyleLbl="node2" presStyleIdx="0" presStyleCnt="3">
        <dgm:presLayoutVars>
          <dgm:chPref val="3"/>
        </dgm:presLayoutVars>
      </dgm:prSet>
      <dgm:spPr/>
    </dgm:pt>
    <dgm:pt modelId="{C399443B-D4A3-3440-BB66-2F0EB8FB6518}" type="pres">
      <dgm:prSet presAssocID="{DE64D996-387C-EA47-960C-EBFE397E8201}" presName="rootConnector" presStyleLbl="node2" presStyleIdx="0" presStyleCnt="3"/>
      <dgm:spPr/>
    </dgm:pt>
    <dgm:pt modelId="{E6B9D0FF-BE6C-A044-8961-A3A9121CF83E}" type="pres">
      <dgm:prSet presAssocID="{DE64D996-387C-EA47-960C-EBFE397E8201}" presName="hierChild4" presStyleCnt="0"/>
      <dgm:spPr/>
    </dgm:pt>
    <dgm:pt modelId="{332AA6C6-9A1C-A84D-B7C1-7F09D64AC8D7}" type="pres">
      <dgm:prSet presAssocID="{DE64D996-387C-EA47-960C-EBFE397E8201}" presName="hierChild5" presStyleCnt="0"/>
      <dgm:spPr/>
    </dgm:pt>
    <dgm:pt modelId="{47759FF6-5EB3-1D4A-8416-12F25E831B57}" type="pres">
      <dgm:prSet presAssocID="{76636AC0-1A84-664E-B323-0D5B92958B95}" presName="Name37" presStyleLbl="parChTrans1D2" presStyleIdx="1" presStyleCnt="4"/>
      <dgm:spPr/>
    </dgm:pt>
    <dgm:pt modelId="{BDCBEA70-1435-D147-A615-F4EEBCD932BF}" type="pres">
      <dgm:prSet presAssocID="{DB393AEE-B4B4-A847-952D-AE4F39004941}" presName="hierRoot2" presStyleCnt="0">
        <dgm:presLayoutVars>
          <dgm:hierBranch val="init"/>
        </dgm:presLayoutVars>
      </dgm:prSet>
      <dgm:spPr/>
    </dgm:pt>
    <dgm:pt modelId="{8A9EF6AA-441E-F948-BE7F-F4260A199E71}" type="pres">
      <dgm:prSet presAssocID="{DB393AEE-B4B4-A847-952D-AE4F39004941}" presName="rootComposite" presStyleCnt="0"/>
      <dgm:spPr/>
    </dgm:pt>
    <dgm:pt modelId="{BC3F7E3E-B7CF-2540-90CD-4A8B17ECE121}" type="pres">
      <dgm:prSet presAssocID="{DB393AEE-B4B4-A847-952D-AE4F39004941}" presName="rootText" presStyleLbl="node2" presStyleIdx="1" presStyleCnt="3">
        <dgm:presLayoutVars>
          <dgm:chPref val="3"/>
        </dgm:presLayoutVars>
      </dgm:prSet>
      <dgm:spPr/>
    </dgm:pt>
    <dgm:pt modelId="{1ACC0BA8-CCF3-114C-850F-80F5D3194C90}" type="pres">
      <dgm:prSet presAssocID="{DB393AEE-B4B4-A847-952D-AE4F39004941}" presName="rootConnector" presStyleLbl="node2" presStyleIdx="1" presStyleCnt="3"/>
      <dgm:spPr/>
    </dgm:pt>
    <dgm:pt modelId="{C5A9DD5C-615B-EE43-8F24-1374DC91B706}" type="pres">
      <dgm:prSet presAssocID="{DB393AEE-B4B4-A847-952D-AE4F39004941}" presName="hierChild4" presStyleCnt="0"/>
      <dgm:spPr/>
    </dgm:pt>
    <dgm:pt modelId="{1A8B1277-32A3-C840-97D0-B7416A37510A}" type="pres">
      <dgm:prSet presAssocID="{DB393AEE-B4B4-A847-952D-AE4F39004941}" presName="hierChild5" presStyleCnt="0"/>
      <dgm:spPr/>
    </dgm:pt>
    <dgm:pt modelId="{10083E7E-D418-9B4F-A1C8-7842BD465961}" type="pres">
      <dgm:prSet presAssocID="{FC989AE1-87F0-A147-89A6-DBC51A1E471D}" presName="Name37" presStyleLbl="parChTrans1D2" presStyleIdx="2" presStyleCnt="4"/>
      <dgm:spPr/>
    </dgm:pt>
    <dgm:pt modelId="{6C8355D7-CB4B-EF4C-85E9-E19858EC3B13}" type="pres">
      <dgm:prSet presAssocID="{4993910F-80AB-4142-B57C-26D6EE1FD063}" presName="hierRoot2" presStyleCnt="0">
        <dgm:presLayoutVars>
          <dgm:hierBranch val="init"/>
        </dgm:presLayoutVars>
      </dgm:prSet>
      <dgm:spPr/>
    </dgm:pt>
    <dgm:pt modelId="{4B205B44-4BB9-6145-9423-FA9A9F284715}" type="pres">
      <dgm:prSet presAssocID="{4993910F-80AB-4142-B57C-26D6EE1FD063}" presName="rootComposite" presStyleCnt="0"/>
      <dgm:spPr/>
    </dgm:pt>
    <dgm:pt modelId="{DBFC1D73-7470-C84B-8ADB-3D882989E65B}" type="pres">
      <dgm:prSet presAssocID="{4993910F-80AB-4142-B57C-26D6EE1FD063}" presName="rootText" presStyleLbl="node2" presStyleIdx="2" presStyleCnt="3">
        <dgm:presLayoutVars>
          <dgm:chPref val="3"/>
        </dgm:presLayoutVars>
      </dgm:prSet>
      <dgm:spPr/>
    </dgm:pt>
    <dgm:pt modelId="{3DC777BD-B838-4C47-AC0B-16684343F291}" type="pres">
      <dgm:prSet presAssocID="{4993910F-80AB-4142-B57C-26D6EE1FD063}" presName="rootConnector" presStyleLbl="node2" presStyleIdx="2" presStyleCnt="3"/>
      <dgm:spPr/>
    </dgm:pt>
    <dgm:pt modelId="{E8218102-F9A6-E544-87DD-149B3CB38DD3}" type="pres">
      <dgm:prSet presAssocID="{4993910F-80AB-4142-B57C-26D6EE1FD063}" presName="hierChild4" presStyleCnt="0"/>
      <dgm:spPr/>
    </dgm:pt>
    <dgm:pt modelId="{67EB6019-28D2-6D42-ACB1-96CB3B11101D}" type="pres">
      <dgm:prSet presAssocID="{4993910F-80AB-4142-B57C-26D6EE1FD063}" presName="hierChild5" presStyleCnt="0"/>
      <dgm:spPr/>
    </dgm:pt>
    <dgm:pt modelId="{757D93D3-7C16-5440-99CF-5AA258BDA084}" type="pres">
      <dgm:prSet presAssocID="{0C00F103-D7F8-0E4F-977E-2CBB401BBBBC}" presName="hierChild3" presStyleCnt="0"/>
      <dgm:spPr/>
    </dgm:pt>
    <dgm:pt modelId="{F15E63F1-0035-9B45-87FC-D05181D7D1FF}" type="pres">
      <dgm:prSet presAssocID="{66CB2C7D-A194-0745-8BB8-8000F3BFED2D}" presName="Name111" presStyleLbl="parChTrans1D2" presStyleIdx="3" presStyleCnt="4"/>
      <dgm:spPr/>
    </dgm:pt>
    <dgm:pt modelId="{9D6DE08E-E348-7D45-A614-2F72DED18A84}" type="pres">
      <dgm:prSet presAssocID="{9BC0B1A4-35E3-DC4F-977A-275164E5C8DC}" presName="hierRoot3" presStyleCnt="0">
        <dgm:presLayoutVars>
          <dgm:hierBranch val="init"/>
        </dgm:presLayoutVars>
      </dgm:prSet>
      <dgm:spPr/>
    </dgm:pt>
    <dgm:pt modelId="{BB1E92FE-CAAE-A642-B2CC-1ECD164DF6A6}" type="pres">
      <dgm:prSet presAssocID="{9BC0B1A4-35E3-DC4F-977A-275164E5C8DC}" presName="rootComposite3" presStyleCnt="0"/>
      <dgm:spPr/>
    </dgm:pt>
    <dgm:pt modelId="{B23D61F3-6A80-4D48-A8AD-4BA959D892E8}" type="pres">
      <dgm:prSet presAssocID="{9BC0B1A4-35E3-DC4F-977A-275164E5C8DC}" presName="rootText3" presStyleLbl="asst1" presStyleIdx="0" presStyleCnt="1">
        <dgm:presLayoutVars>
          <dgm:chPref val="3"/>
        </dgm:presLayoutVars>
      </dgm:prSet>
      <dgm:spPr/>
    </dgm:pt>
    <dgm:pt modelId="{2F26312A-A25B-B948-851F-3BF63D4572DC}" type="pres">
      <dgm:prSet presAssocID="{9BC0B1A4-35E3-DC4F-977A-275164E5C8DC}" presName="rootConnector3" presStyleLbl="asst1" presStyleIdx="0" presStyleCnt="1"/>
      <dgm:spPr/>
    </dgm:pt>
    <dgm:pt modelId="{7BCA77A3-CFF1-8D4A-9D45-8C7C294F999D}" type="pres">
      <dgm:prSet presAssocID="{9BC0B1A4-35E3-DC4F-977A-275164E5C8DC}" presName="hierChild6" presStyleCnt="0"/>
      <dgm:spPr/>
    </dgm:pt>
    <dgm:pt modelId="{C307BDD3-9013-4D4F-987F-6D73B03E880E}" type="pres">
      <dgm:prSet presAssocID="{9BC0B1A4-35E3-DC4F-977A-275164E5C8DC}" presName="hierChild7" presStyleCnt="0"/>
      <dgm:spPr/>
    </dgm:pt>
  </dgm:ptLst>
  <dgm:cxnLst>
    <dgm:cxn modelId="{F71CE403-16BB-8D42-8947-1B89C5DE2ED3}" srcId="{0C00F103-D7F8-0E4F-977E-2CBB401BBBBC}" destId="{4993910F-80AB-4142-B57C-26D6EE1FD063}" srcOrd="3" destOrd="0" parTransId="{FC989AE1-87F0-A147-89A6-DBC51A1E471D}" sibTransId="{C607D31D-53DC-4444-9E1A-5483CF06F399}"/>
    <dgm:cxn modelId="{13B49404-9D7E-844D-903F-A4DA03E5C2F1}" type="presOf" srcId="{DB393AEE-B4B4-A847-952D-AE4F39004941}" destId="{BC3F7E3E-B7CF-2540-90CD-4A8B17ECE121}" srcOrd="0" destOrd="0" presId="urn:microsoft.com/office/officeart/2005/8/layout/orgChart1"/>
    <dgm:cxn modelId="{62B4BB09-FEAA-7348-9E0C-319A82DBE021}" type="presOf" srcId="{DE64D996-387C-EA47-960C-EBFE397E8201}" destId="{C399443B-D4A3-3440-BB66-2F0EB8FB6518}" srcOrd="1" destOrd="0" presId="urn:microsoft.com/office/officeart/2005/8/layout/orgChart1"/>
    <dgm:cxn modelId="{2A2F3F0F-46FD-9341-8371-B2B479750716}" type="presOf" srcId="{F9AB9D07-98F0-A943-A701-3784DDEBEA15}" destId="{8056A0B8-0D82-FC4C-913E-8383FDA0B4B2}" srcOrd="0" destOrd="0" presId="urn:microsoft.com/office/officeart/2005/8/layout/orgChart1"/>
    <dgm:cxn modelId="{B392EC56-DD80-3441-9317-C675AD9F401E}" type="presOf" srcId="{DB393AEE-B4B4-A847-952D-AE4F39004941}" destId="{1ACC0BA8-CCF3-114C-850F-80F5D3194C90}" srcOrd="1" destOrd="0" presId="urn:microsoft.com/office/officeart/2005/8/layout/orgChart1"/>
    <dgm:cxn modelId="{CBA5FB6C-062E-984C-AD10-19D00C3280FC}" type="presOf" srcId="{0C00F103-D7F8-0E4F-977E-2CBB401BBBBC}" destId="{0C7FA2B0-5AEC-C447-9734-24D97F9E513B}" srcOrd="0" destOrd="0" presId="urn:microsoft.com/office/officeart/2005/8/layout/orgChart1"/>
    <dgm:cxn modelId="{9305D970-5DB4-4543-A83E-206F651E2092}" type="presOf" srcId="{4993910F-80AB-4142-B57C-26D6EE1FD063}" destId="{DBFC1D73-7470-C84B-8ADB-3D882989E65B}" srcOrd="0" destOrd="0" presId="urn:microsoft.com/office/officeart/2005/8/layout/orgChart1"/>
    <dgm:cxn modelId="{1DE10971-C55A-7F46-80E9-5B79DEEB412C}" type="presOf" srcId="{66CB2C7D-A194-0745-8BB8-8000F3BFED2D}" destId="{F15E63F1-0035-9B45-87FC-D05181D7D1FF}" srcOrd="0" destOrd="0" presId="urn:microsoft.com/office/officeart/2005/8/layout/orgChart1"/>
    <dgm:cxn modelId="{66897878-8A72-B443-B74E-40EE71762201}" type="presOf" srcId="{39B90573-F9D1-1A49-B4D8-1A2A6C6955DB}" destId="{477A183D-AC92-174D-AFBC-9E031C6AB481}" srcOrd="0" destOrd="0" presId="urn:microsoft.com/office/officeart/2005/8/layout/orgChart1"/>
    <dgm:cxn modelId="{B5DF6B7A-7B7F-5649-83A9-AF4605F6903A}" type="presOf" srcId="{9BC0B1A4-35E3-DC4F-977A-275164E5C8DC}" destId="{2F26312A-A25B-B948-851F-3BF63D4572DC}" srcOrd="1" destOrd="0" presId="urn:microsoft.com/office/officeart/2005/8/layout/orgChart1"/>
    <dgm:cxn modelId="{0DC3D881-F41F-7E4A-A452-649BB5099E22}" type="presOf" srcId="{9BC0B1A4-35E3-DC4F-977A-275164E5C8DC}" destId="{B23D61F3-6A80-4D48-A8AD-4BA959D892E8}" srcOrd="0" destOrd="0" presId="urn:microsoft.com/office/officeart/2005/8/layout/orgChart1"/>
    <dgm:cxn modelId="{B80D8089-1672-D540-82AF-99842F27A5BE}" srcId="{0C00F103-D7F8-0E4F-977E-2CBB401BBBBC}" destId="{DE64D996-387C-EA47-960C-EBFE397E8201}" srcOrd="1" destOrd="0" parTransId="{F9AB9D07-98F0-A943-A701-3784DDEBEA15}" sibTransId="{23EB292A-5533-434D-B5D9-7864B17F7C01}"/>
    <dgm:cxn modelId="{80595E9A-5370-FB44-8D76-9E41582769F5}" srcId="{0C00F103-D7F8-0E4F-977E-2CBB401BBBBC}" destId="{DB393AEE-B4B4-A847-952D-AE4F39004941}" srcOrd="2" destOrd="0" parTransId="{76636AC0-1A84-664E-B323-0D5B92958B95}" sibTransId="{1DDAE030-ED8D-654E-986B-F429DD4C55A9}"/>
    <dgm:cxn modelId="{B5005CB1-B2BE-9C48-A0E5-EA30E87BB9BC}" type="presOf" srcId="{76636AC0-1A84-664E-B323-0D5B92958B95}" destId="{47759FF6-5EB3-1D4A-8416-12F25E831B57}" srcOrd="0" destOrd="0" presId="urn:microsoft.com/office/officeart/2005/8/layout/orgChart1"/>
    <dgm:cxn modelId="{7E2ED8BC-0263-AD44-87AE-376B4258C2F7}" srcId="{39B90573-F9D1-1A49-B4D8-1A2A6C6955DB}" destId="{0C00F103-D7F8-0E4F-977E-2CBB401BBBBC}" srcOrd="0" destOrd="0" parTransId="{EC571B58-3C54-254F-BDAE-967408B2F17A}" sibTransId="{38D0A017-64F8-EC43-AD70-384EDF555642}"/>
    <dgm:cxn modelId="{6291DACF-E17A-184A-A905-85A8A450F5CD}" srcId="{0C00F103-D7F8-0E4F-977E-2CBB401BBBBC}" destId="{9BC0B1A4-35E3-DC4F-977A-275164E5C8DC}" srcOrd="0" destOrd="0" parTransId="{66CB2C7D-A194-0745-8BB8-8000F3BFED2D}" sibTransId="{AA993AC8-45F6-E944-AFCB-764F1C134F53}"/>
    <dgm:cxn modelId="{57261FD6-D19B-1943-824E-667A6FFC775E}" type="presOf" srcId="{FC989AE1-87F0-A147-89A6-DBC51A1E471D}" destId="{10083E7E-D418-9B4F-A1C8-7842BD465961}" srcOrd="0" destOrd="0" presId="urn:microsoft.com/office/officeart/2005/8/layout/orgChart1"/>
    <dgm:cxn modelId="{C319ACD6-A9E1-F54C-924F-9048C6A76C2C}" type="presOf" srcId="{DE64D996-387C-EA47-960C-EBFE397E8201}" destId="{6512CB32-2EDA-9242-88BA-9D01462CFFC4}" srcOrd="0" destOrd="0" presId="urn:microsoft.com/office/officeart/2005/8/layout/orgChart1"/>
    <dgm:cxn modelId="{69E6CFE3-2539-0246-85E6-8BC1047DF4A6}" type="presOf" srcId="{4993910F-80AB-4142-B57C-26D6EE1FD063}" destId="{3DC777BD-B838-4C47-AC0B-16684343F291}" srcOrd="1" destOrd="0" presId="urn:microsoft.com/office/officeart/2005/8/layout/orgChart1"/>
    <dgm:cxn modelId="{9AF438F7-2230-9540-A97A-641FD6F05605}" type="presOf" srcId="{0C00F103-D7F8-0E4F-977E-2CBB401BBBBC}" destId="{E58459BC-8712-A94D-B2E0-6CD49046DBD3}" srcOrd="1" destOrd="0" presId="urn:microsoft.com/office/officeart/2005/8/layout/orgChart1"/>
    <dgm:cxn modelId="{B1764CBF-511C-C741-B715-2979C8A0B742}" type="presParOf" srcId="{477A183D-AC92-174D-AFBC-9E031C6AB481}" destId="{062DFD81-680B-894E-92E5-1C897C3E4048}" srcOrd="0" destOrd="0" presId="urn:microsoft.com/office/officeart/2005/8/layout/orgChart1"/>
    <dgm:cxn modelId="{25829F0D-D9E9-DC44-834A-84E1889DA161}" type="presParOf" srcId="{062DFD81-680B-894E-92E5-1C897C3E4048}" destId="{606D9AC6-2661-D343-ABA5-B9C6BE5D4B10}" srcOrd="0" destOrd="0" presId="urn:microsoft.com/office/officeart/2005/8/layout/orgChart1"/>
    <dgm:cxn modelId="{02BBE56C-7F9E-F640-BC9D-BDD38B58CAD5}" type="presParOf" srcId="{606D9AC6-2661-D343-ABA5-B9C6BE5D4B10}" destId="{0C7FA2B0-5AEC-C447-9734-24D97F9E513B}" srcOrd="0" destOrd="0" presId="urn:microsoft.com/office/officeart/2005/8/layout/orgChart1"/>
    <dgm:cxn modelId="{AE2AD53B-12E7-5847-89CE-05767EC230DD}" type="presParOf" srcId="{606D9AC6-2661-D343-ABA5-B9C6BE5D4B10}" destId="{E58459BC-8712-A94D-B2E0-6CD49046DBD3}" srcOrd="1" destOrd="0" presId="urn:microsoft.com/office/officeart/2005/8/layout/orgChart1"/>
    <dgm:cxn modelId="{7BD04B45-B6FF-614A-94D7-609ED0565B2A}" type="presParOf" srcId="{062DFD81-680B-894E-92E5-1C897C3E4048}" destId="{57AFECC3-B255-164D-B6AD-48F883D2E41F}" srcOrd="1" destOrd="0" presId="urn:microsoft.com/office/officeart/2005/8/layout/orgChart1"/>
    <dgm:cxn modelId="{A6D136FE-7E74-2844-907C-DAF5932C66F1}" type="presParOf" srcId="{57AFECC3-B255-164D-B6AD-48F883D2E41F}" destId="{8056A0B8-0D82-FC4C-913E-8383FDA0B4B2}" srcOrd="0" destOrd="0" presId="urn:microsoft.com/office/officeart/2005/8/layout/orgChart1"/>
    <dgm:cxn modelId="{4252933B-959E-0E4A-816D-D81D8805A886}" type="presParOf" srcId="{57AFECC3-B255-164D-B6AD-48F883D2E41F}" destId="{C50B9305-36CC-3A40-9B7E-A0304C5A4576}" srcOrd="1" destOrd="0" presId="urn:microsoft.com/office/officeart/2005/8/layout/orgChart1"/>
    <dgm:cxn modelId="{B555EC18-D736-2043-B060-F70E0A35C653}" type="presParOf" srcId="{C50B9305-36CC-3A40-9B7E-A0304C5A4576}" destId="{0FF866D7-5CE1-4547-8481-7B44299A9597}" srcOrd="0" destOrd="0" presId="urn:microsoft.com/office/officeart/2005/8/layout/orgChart1"/>
    <dgm:cxn modelId="{5DB3DBBB-4214-6E41-BB9F-9419E292387B}" type="presParOf" srcId="{0FF866D7-5CE1-4547-8481-7B44299A9597}" destId="{6512CB32-2EDA-9242-88BA-9D01462CFFC4}" srcOrd="0" destOrd="0" presId="urn:microsoft.com/office/officeart/2005/8/layout/orgChart1"/>
    <dgm:cxn modelId="{0ABB1A5A-CB75-5541-9437-0A0A98779327}" type="presParOf" srcId="{0FF866D7-5CE1-4547-8481-7B44299A9597}" destId="{C399443B-D4A3-3440-BB66-2F0EB8FB6518}" srcOrd="1" destOrd="0" presId="urn:microsoft.com/office/officeart/2005/8/layout/orgChart1"/>
    <dgm:cxn modelId="{92625877-0E56-AE40-ACEE-03077545F517}" type="presParOf" srcId="{C50B9305-36CC-3A40-9B7E-A0304C5A4576}" destId="{E6B9D0FF-BE6C-A044-8961-A3A9121CF83E}" srcOrd="1" destOrd="0" presId="urn:microsoft.com/office/officeart/2005/8/layout/orgChart1"/>
    <dgm:cxn modelId="{BCC04FF4-E71C-CD4B-9399-E7A6CA21DD3A}" type="presParOf" srcId="{C50B9305-36CC-3A40-9B7E-A0304C5A4576}" destId="{332AA6C6-9A1C-A84D-B7C1-7F09D64AC8D7}" srcOrd="2" destOrd="0" presId="urn:microsoft.com/office/officeart/2005/8/layout/orgChart1"/>
    <dgm:cxn modelId="{1F71DD75-7141-EB4F-9478-CAB50DB5F4F9}" type="presParOf" srcId="{57AFECC3-B255-164D-B6AD-48F883D2E41F}" destId="{47759FF6-5EB3-1D4A-8416-12F25E831B57}" srcOrd="2" destOrd="0" presId="urn:microsoft.com/office/officeart/2005/8/layout/orgChart1"/>
    <dgm:cxn modelId="{37D577DA-7108-4141-94A9-1B5FBD52D76E}" type="presParOf" srcId="{57AFECC3-B255-164D-B6AD-48F883D2E41F}" destId="{BDCBEA70-1435-D147-A615-F4EEBCD932BF}" srcOrd="3" destOrd="0" presId="urn:microsoft.com/office/officeart/2005/8/layout/orgChart1"/>
    <dgm:cxn modelId="{E77E75EF-53B5-A741-B983-98E744589CF2}" type="presParOf" srcId="{BDCBEA70-1435-D147-A615-F4EEBCD932BF}" destId="{8A9EF6AA-441E-F948-BE7F-F4260A199E71}" srcOrd="0" destOrd="0" presId="urn:microsoft.com/office/officeart/2005/8/layout/orgChart1"/>
    <dgm:cxn modelId="{588DD828-AA53-D24C-9AA9-DC669EABBF1B}" type="presParOf" srcId="{8A9EF6AA-441E-F948-BE7F-F4260A199E71}" destId="{BC3F7E3E-B7CF-2540-90CD-4A8B17ECE121}" srcOrd="0" destOrd="0" presId="urn:microsoft.com/office/officeart/2005/8/layout/orgChart1"/>
    <dgm:cxn modelId="{6138B7CB-1134-A64B-95CD-060D4276C92C}" type="presParOf" srcId="{8A9EF6AA-441E-F948-BE7F-F4260A199E71}" destId="{1ACC0BA8-CCF3-114C-850F-80F5D3194C90}" srcOrd="1" destOrd="0" presId="urn:microsoft.com/office/officeart/2005/8/layout/orgChart1"/>
    <dgm:cxn modelId="{8814DF79-44EE-8647-A171-A3E188D38136}" type="presParOf" srcId="{BDCBEA70-1435-D147-A615-F4EEBCD932BF}" destId="{C5A9DD5C-615B-EE43-8F24-1374DC91B706}" srcOrd="1" destOrd="0" presId="urn:microsoft.com/office/officeart/2005/8/layout/orgChart1"/>
    <dgm:cxn modelId="{986257F4-E4D0-7D49-BE48-84BBD166F7B8}" type="presParOf" srcId="{BDCBEA70-1435-D147-A615-F4EEBCD932BF}" destId="{1A8B1277-32A3-C840-97D0-B7416A37510A}" srcOrd="2" destOrd="0" presId="urn:microsoft.com/office/officeart/2005/8/layout/orgChart1"/>
    <dgm:cxn modelId="{5E023A81-BAD0-A14B-AFC4-73D91C14C1DC}" type="presParOf" srcId="{57AFECC3-B255-164D-B6AD-48F883D2E41F}" destId="{10083E7E-D418-9B4F-A1C8-7842BD465961}" srcOrd="4" destOrd="0" presId="urn:microsoft.com/office/officeart/2005/8/layout/orgChart1"/>
    <dgm:cxn modelId="{63BCDA7F-B7E5-294C-B8C3-CDE143210F8D}" type="presParOf" srcId="{57AFECC3-B255-164D-B6AD-48F883D2E41F}" destId="{6C8355D7-CB4B-EF4C-85E9-E19858EC3B13}" srcOrd="5" destOrd="0" presId="urn:microsoft.com/office/officeart/2005/8/layout/orgChart1"/>
    <dgm:cxn modelId="{5D851A86-B8EE-344D-BECA-F74F5EF21C41}" type="presParOf" srcId="{6C8355D7-CB4B-EF4C-85E9-E19858EC3B13}" destId="{4B205B44-4BB9-6145-9423-FA9A9F284715}" srcOrd="0" destOrd="0" presId="urn:microsoft.com/office/officeart/2005/8/layout/orgChart1"/>
    <dgm:cxn modelId="{CC410F33-CB8E-C543-A713-78B3F32A826E}" type="presParOf" srcId="{4B205B44-4BB9-6145-9423-FA9A9F284715}" destId="{DBFC1D73-7470-C84B-8ADB-3D882989E65B}" srcOrd="0" destOrd="0" presId="urn:microsoft.com/office/officeart/2005/8/layout/orgChart1"/>
    <dgm:cxn modelId="{BFCCE897-8C95-B747-9F58-92EA5B071A49}" type="presParOf" srcId="{4B205B44-4BB9-6145-9423-FA9A9F284715}" destId="{3DC777BD-B838-4C47-AC0B-16684343F291}" srcOrd="1" destOrd="0" presId="urn:microsoft.com/office/officeart/2005/8/layout/orgChart1"/>
    <dgm:cxn modelId="{48B41410-6682-6D4D-AD00-7E470612262E}" type="presParOf" srcId="{6C8355D7-CB4B-EF4C-85E9-E19858EC3B13}" destId="{E8218102-F9A6-E544-87DD-149B3CB38DD3}" srcOrd="1" destOrd="0" presId="urn:microsoft.com/office/officeart/2005/8/layout/orgChart1"/>
    <dgm:cxn modelId="{B0CF121D-72DE-C74A-870A-8A365A9D67AB}" type="presParOf" srcId="{6C8355D7-CB4B-EF4C-85E9-E19858EC3B13}" destId="{67EB6019-28D2-6D42-ACB1-96CB3B11101D}" srcOrd="2" destOrd="0" presId="urn:microsoft.com/office/officeart/2005/8/layout/orgChart1"/>
    <dgm:cxn modelId="{63A5B7B1-03A2-C648-848A-A8083DC0B3BA}" type="presParOf" srcId="{062DFD81-680B-894E-92E5-1C897C3E4048}" destId="{757D93D3-7C16-5440-99CF-5AA258BDA084}" srcOrd="2" destOrd="0" presId="urn:microsoft.com/office/officeart/2005/8/layout/orgChart1"/>
    <dgm:cxn modelId="{8D385BEB-CBBD-424A-B1C6-6EAA7F70FDA0}" type="presParOf" srcId="{757D93D3-7C16-5440-99CF-5AA258BDA084}" destId="{F15E63F1-0035-9B45-87FC-D05181D7D1FF}" srcOrd="0" destOrd="0" presId="urn:microsoft.com/office/officeart/2005/8/layout/orgChart1"/>
    <dgm:cxn modelId="{C5FAAEAC-6407-1E47-B0F6-2B01DBE32BEB}" type="presParOf" srcId="{757D93D3-7C16-5440-99CF-5AA258BDA084}" destId="{9D6DE08E-E348-7D45-A614-2F72DED18A84}" srcOrd="1" destOrd="0" presId="urn:microsoft.com/office/officeart/2005/8/layout/orgChart1"/>
    <dgm:cxn modelId="{F4755D63-4883-AE43-9277-1151149904EB}" type="presParOf" srcId="{9D6DE08E-E348-7D45-A614-2F72DED18A84}" destId="{BB1E92FE-CAAE-A642-B2CC-1ECD164DF6A6}" srcOrd="0" destOrd="0" presId="urn:microsoft.com/office/officeart/2005/8/layout/orgChart1"/>
    <dgm:cxn modelId="{4C040B7B-1B59-7A41-BF00-D0D0CF93BA8B}" type="presParOf" srcId="{BB1E92FE-CAAE-A642-B2CC-1ECD164DF6A6}" destId="{B23D61F3-6A80-4D48-A8AD-4BA959D892E8}" srcOrd="0" destOrd="0" presId="urn:microsoft.com/office/officeart/2005/8/layout/orgChart1"/>
    <dgm:cxn modelId="{3DBC0493-4168-B64F-B2B0-D2292547F78E}" type="presParOf" srcId="{BB1E92FE-CAAE-A642-B2CC-1ECD164DF6A6}" destId="{2F26312A-A25B-B948-851F-3BF63D4572DC}" srcOrd="1" destOrd="0" presId="urn:microsoft.com/office/officeart/2005/8/layout/orgChart1"/>
    <dgm:cxn modelId="{FCE69D28-FE77-E04B-87B9-4EE2876DE3F3}" type="presParOf" srcId="{9D6DE08E-E348-7D45-A614-2F72DED18A84}" destId="{7BCA77A3-CFF1-8D4A-9D45-8C7C294F999D}" srcOrd="1" destOrd="0" presId="urn:microsoft.com/office/officeart/2005/8/layout/orgChart1"/>
    <dgm:cxn modelId="{D7B4A90C-F1A5-0D4E-B3C9-66C939369BD9}" type="presParOf" srcId="{9D6DE08E-E348-7D45-A614-2F72DED18A84}" destId="{C307BDD3-9013-4D4F-987F-6D73B03E880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0122C-E3C8-904A-9577-19BBC7D03A3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de-DE"/>
        </a:p>
      </dgm:t>
    </dgm:pt>
    <dgm:pt modelId="{85AAF494-D737-DE45-8B08-2334D2C39057}">
      <dgm:prSet phldrT="[Text]"/>
      <dgm:spPr/>
      <dgm:t>
        <a:bodyPr/>
        <a:lstStyle/>
        <a:p>
          <a:r>
            <a:rPr lang="de-DE" dirty="0" err="1"/>
            <a:t>Subscription</a:t>
          </a:r>
          <a:endParaRPr lang="de-DE" dirty="0"/>
        </a:p>
      </dgm:t>
    </dgm:pt>
    <dgm:pt modelId="{F935EFD0-9E5B-2844-A0D1-8BD1D90FD65C}" type="parTrans" cxnId="{68C601DE-FCFD-A041-AED1-9C7C04CCBA7D}">
      <dgm:prSet/>
      <dgm:spPr/>
      <dgm:t>
        <a:bodyPr/>
        <a:lstStyle/>
        <a:p>
          <a:endParaRPr lang="de-DE"/>
        </a:p>
      </dgm:t>
    </dgm:pt>
    <dgm:pt modelId="{0CFA58D2-9DD5-EC46-9E05-92C00D05248F}" type="sibTrans" cxnId="{68C601DE-FCFD-A041-AED1-9C7C04CCBA7D}">
      <dgm:prSet/>
      <dgm:spPr/>
      <dgm:t>
        <a:bodyPr/>
        <a:lstStyle/>
        <a:p>
          <a:endParaRPr lang="de-DE"/>
        </a:p>
      </dgm:t>
    </dgm:pt>
    <dgm:pt modelId="{580253DD-500C-EB44-889C-3ED9868522A6}">
      <dgm:prSet phldrT="[Text]"/>
      <dgm:spPr/>
      <dgm:t>
        <a:bodyPr/>
        <a:lstStyle/>
        <a:p>
          <a:r>
            <a:rPr lang="de-DE" dirty="0" err="1"/>
            <a:t>Resource</a:t>
          </a:r>
          <a:r>
            <a:rPr lang="de-DE" dirty="0"/>
            <a:t> Group</a:t>
          </a:r>
        </a:p>
      </dgm:t>
    </dgm:pt>
    <dgm:pt modelId="{62AFA799-566D-E14F-9221-51990915CEFB}" type="parTrans" cxnId="{B34B0F09-F5E2-DB41-83D6-851134D53884}">
      <dgm:prSet/>
      <dgm:spPr/>
      <dgm:t>
        <a:bodyPr/>
        <a:lstStyle/>
        <a:p>
          <a:endParaRPr lang="de-DE"/>
        </a:p>
      </dgm:t>
    </dgm:pt>
    <dgm:pt modelId="{905C52D3-295A-584F-9F24-E2F84D120183}" type="sibTrans" cxnId="{B34B0F09-F5E2-DB41-83D6-851134D53884}">
      <dgm:prSet/>
      <dgm:spPr/>
      <dgm:t>
        <a:bodyPr/>
        <a:lstStyle/>
        <a:p>
          <a:endParaRPr lang="de-DE"/>
        </a:p>
      </dgm:t>
    </dgm:pt>
    <dgm:pt modelId="{03EA71FE-70C2-F64B-9CD0-7564EC20A7E0}">
      <dgm:prSet phldrT="[Text]"/>
      <dgm:spPr/>
      <dgm:t>
        <a:bodyPr/>
        <a:lstStyle/>
        <a:p>
          <a:r>
            <a:rPr lang="de-DE" dirty="0" err="1"/>
            <a:t>Resource</a:t>
          </a:r>
          <a:endParaRPr lang="de-DE" dirty="0"/>
        </a:p>
      </dgm:t>
    </dgm:pt>
    <dgm:pt modelId="{24FE71CE-180C-1E46-9486-2665CFF27738}" type="parTrans" cxnId="{2344085A-CE21-C043-ACFC-D435477548CB}">
      <dgm:prSet/>
      <dgm:spPr/>
      <dgm:t>
        <a:bodyPr/>
        <a:lstStyle/>
        <a:p>
          <a:endParaRPr lang="de-DE"/>
        </a:p>
      </dgm:t>
    </dgm:pt>
    <dgm:pt modelId="{1C9C4807-AE5A-5F49-A8A8-A2A6C00F9FC7}" type="sibTrans" cxnId="{2344085A-CE21-C043-ACFC-D435477548CB}">
      <dgm:prSet/>
      <dgm:spPr/>
      <dgm:t>
        <a:bodyPr/>
        <a:lstStyle/>
        <a:p>
          <a:endParaRPr lang="de-DE"/>
        </a:p>
      </dgm:t>
    </dgm:pt>
    <dgm:pt modelId="{305EA64B-6EED-1943-9733-8E9390AB00E2}">
      <dgm:prSet phldrT="[Text]"/>
      <dgm:spPr/>
      <dgm:t>
        <a:bodyPr/>
        <a:lstStyle/>
        <a:p>
          <a:r>
            <a:rPr lang="de-DE" dirty="0" err="1"/>
            <a:t>Resource</a:t>
          </a:r>
          <a:endParaRPr lang="de-DE" dirty="0"/>
        </a:p>
      </dgm:t>
    </dgm:pt>
    <dgm:pt modelId="{94B9BD7A-59F4-7045-92B8-69296B0236BE}" type="parTrans" cxnId="{ADEFDF4F-EF48-7545-8B82-07E6D5FB8019}">
      <dgm:prSet/>
      <dgm:spPr/>
      <dgm:t>
        <a:bodyPr/>
        <a:lstStyle/>
        <a:p>
          <a:endParaRPr lang="de-DE"/>
        </a:p>
      </dgm:t>
    </dgm:pt>
    <dgm:pt modelId="{0B3D5BE4-5F69-2947-83BE-262A9C2CEE91}" type="sibTrans" cxnId="{ADEFDF4F-EF48-7545-8B82-07E6D5FB8019}">
      <dgm:prSet/>
      <dgm:spPr/>
      <dgm:t>
        <a:bodyPr/>
        <a:lstStyle/>
        <a:p>
          <a:endParaRPr lang="de-DE"/>
        </a:p>
      </dgm:t>
    </dgm:pt>
    <dgm:pt modelId="{3982ED1E-A153-7D43-87FF-3E394E3BB807}">
      <dgm:prSet phldrT="[Text]"/>
      <dgm:spPr/>
      <dgm:t>
        <a:bodyPr/>
        <a:lstStyle/>
        <a:p>
          <a:r>
            <a:rPr lang="de-DE" dirty="0" err="1"/>
            <a:t>Resource</a:t>
          </a:r>
          <a:r>
            <a:rPr lang="de-DE" dirty="0"/>
            <a:t> Group</a:t>
          </a:r>
        </a:p>
      </dgm:t>
    </dgm:pt>
    <dgm:pt modelId="{3BA1613E-15AC-3E4F-85D8-5D7A55D2039F}" type="parTrans" cxnId="{C452349C-3308-2C4D-AD73-253E23EF3442}">
      <dgm:prSet/>
      <dgm:spPr/>
      <dgm:t>
        <a:bodyPr/>
        <a:lstStyle/>
        <a:p>
          <a:endParaRPr lang="de-DE"/>
        </a:p>
      </dgm:t>
    </dgm:pt>
    <dgm:pt modelId="{CF90A8B0-B538-ED40-ABE4-19198DFD6EE9}" type="sibTrans" cxnId="{C452349C-3308-2C4D-AD73-253E23EF3442}">
      <dgm:prSet/>
      <dgm:spPr/>
      <dgm:t>
        <a:bodyPr/>
        <a:lstStyle/>
        <a:p>
          <a:endParaRPr lang="de-DE"/>
        </a:p>
      </dgm:t>
    </dgm:pt>
    <dgm:pt modelId="{3776A479-B2C4-144F-B740-327EC386271D}">
      <dgm:prSet phldrT="[Text]"/>
      <dgm:spPr/>
      <dgm:t>
        <a:bodyPr/>
        <a:lstStyle/>
        <a:p>
          <a:r>
            <a:rPr lang="de-DE" dirty="0" err="1"/>
            <a:t>Resource</a:t>
          </a:r>
          <a:endParaRPr lang="de-DE" dirty="0"/>
        </a:p>
      </dgm:t>
    </dgm:pt>
    <dgm:pt modelId="{8AAA9D3D-879D-B14D-8E27-59DA2FAC2E3C}" type="parTrans" cxnId="{F1D8DC11-B5EC-7C46-A454-8AF306EA5A4B}">
      <dgm:prSet/>
      <dgm:spPr/>
      <dgm:t>
        <a:bodyPr/>
        <a:lstStyle/>
        <a:p>
          <a:endParaRPr lang="de-DE"/>
        </a:p>
      </dgm:t>
    </dgm:pt>
    <dgm:pt modelId="{28D3F12E-D62C-E448-8F75-1F7DCEB4016E}" type="sibTrans" cxnId="{F1D8DC11-B5EC-7C46-A454-8AF306EA5A4B}">
      <dgm:prSet/>
      <dgm:spPr/>
      <dgm:t>
        <a:bodyPr/>
        <a:lstStyle/>
        <a:p>
          <a:endParaRPr lang="de-DE"/>
        </a:p>
      </dgm:t>
    </dgm:pt>
    <dgm:pt modelId="{3CD9191C-F8FE-7143-A0B5-8B31C3F74D97}" type="pres">
      <dgm:prSet presAssocID="{4070122C-E3C8-904A-9577-19BBC7D03A35}" presName="hierChild1" presStyleCnt="0">
        <dgm:presLayoutVars>
          <dgm:chPref val="1"/>
          <dgm:dir/>
          <dgm:animOne val="branch"/>
          <dgm:animLvl val="lvl"/>
          <dgm:resizeHandles/>
        </dgm:presLayoutVars>
      </dgm:prSet>
      <dgm:spPr/>
    </dgm:pt>
    <dgm:pt modelId="{C79D74BE-58C6-1848-8CEB-64AF3DDFB184}" type="pres">
      <dgm:prSet presAssocID="{85AAF494-D737-DE45-8B08-2334D2C39057}" presName="hierRoot1" presStyleCnt="0"/>
      <dgm:spPr/>
    </dgm:pt>
    <dgm:pt modelId="{79BEF2A2-38B1-1F44-A990-6587729E740C}" type="pres">
      <dgm:prSet presAssocID="{85AAF494-D737-DE45-8B08-2334D2C39057}" presName="composite" presStyleCnt="0"/>
      <dgm:spPr/>
    </dgm:pt>
    <dgm:pt modelId="{21C2CE76-51BD-3D47-9AB9-DFAA66D76A27}" type="pres">
      <dgm:prSet presAssocID="{85AAF494-D737-DE45-8B08-2334D2C39057}" presName="background" presStyleLbl="node0" presStyleIdx="0" presStyleCnt="1"/>
      <dgm:spPr/>
    </dgm:pt>
    <dgm:pt modelId="{DBB9DDDE-CC70-9E4A-B83B-2800DB5CFECB}" type="pres">
      <dgm:prSet presAssocID="{85AAF494-D737-DE45-8B08-2334D2C39057}" presName="text" presStyleLbl="fgAcc0" presStyleIdx="0" presStyleCnt="1">
        <dgm:presLayoutVars>
          <dgm:chPref val="3"/>
        </dgm:presLayoutVars>
      </dgm:prSet>
      <dgm:spPr/>
    </dgm:pt>
    <dgm:pt modelId="{2C3BF3CB-EA84-DA4F-A214-3C9A51E8D8DD}" type="pres">
      <dgm:prSet presAssocID="{85AAF494-D737-DE45-8B08-2334D2C39057}" presName="hierChild2" presStyleCnt="0"/>
      <dgm:spPr/>
    </dgm:pt>
    <dgm:pt modelId="{1EE956CD-7E8D-C846-AD80-123423A363BE}" type="pres">
      <dgm:prSet presAssocID="{62AFA799-566D-E14F-9221-51990915CEFB}" presName="Name10" presStyleLbl="parChTrans1D2" presStyleIdx="0" presStyleCnt="2"/>
      <dgm:spPr/>
    </dgm:pt>
    <dgm:pt modelId="{4BD40EC5-F0C3-5449-9189-5D747EA02053}" type="pres">
      <dgm:prSet presAssocID="{580253DD-500C-EB44-889C-3ED9868522A6}" presName="hierRoot2" presStyleCnt="0"/>
      <dgm:spPr/>
    </dgm:pt>
    <dgm:pt modelId="{8EA9C888-DFF8-FA4E-96DC-BF3BBDBE46E5}" type="pres">
      <dgm:prSet presAssocID="{580253DD-500C-EB44-889C-3ED9868522A6}" presName="composite2" presStyleCnt="0"/>
      <dgm:spPr/>
    </dgm:pt>
    <dgm:pt modelId="{7D146462-619A-C647-A215-CF2599CDC92D}" type="pres">
      <dgm:prSet presAssocID="{580253DD-500C-EB44-889C-3ED9868522A6}" presName="background2" presStyleLbl="node2" presStyleIdx="0" presStyleCnt="2"/>
      <dgm:spPr/>
    </dgm:pt>
    <dgm:pt modelId="{1C04FBD2-71F8-0043-8797-9C52DE546CD4}" type="pres">
      <dgm:prSet presAssocID="{580253DD-500C-EB44-889C-3ED9868522A6}" presName="text2" presStyleLbl="fgAcc2" presStyleIdx="0" presStyleCnt="2">
        <dgm:presLayoutVars>
          <dgm:chPref val="3"/>
        </dgm:presLayoutVars>
      </dgm:prSet>
      <dgm:spPr/>
    </dgm:pt>
    <dgm:pt modelId="{EA7D991A-2244-1A43-93DD-1446D5303C03}" type="pres">
      <dgm:prSet presAssocID="{580253DD-500C-EB44-889C-3ED9868522A6}" presName="hierChild3" presStyleCnt="0"/>
      <dgm:spPr/>
    </dgm:pt>
    <dgm:pt modelId="{9C122446-1978-6B42-BA71-10D435CFB3C5}" type="pres">
      <dgm:prSet presAssocID="{24FE71CE-180C-1E46-9486-2665CFF27738}" presName="Name17" presStyleLbl="parChTrans1D3" presStyleIdx="0" presStyleCnt="3"/>
      <dgm:spPr/>
    </dgm:pt>
    <dgm:pt modelId="{24204167-D527-4544-8520-83C2613AEA21}" type="pres">
      <dgm:prSet presAssocID="{03EA71FE-70C2-F64B-9CD0-7564EC20A7E0}" presName="hierRoot3" presStyleCnt="0"/>
      <dgm:spPr/>
    </dgm:pt>
    <dgm:pt modelId="{886D92C3-2828-DE45-8CA5-A80B21EBD5E0}" type="pres">
      <dgm:prSet presAssocID="{03EA71FE-70C2-F64B-9CD0-7564EC20A7E0}" presName="composite3" presStyleCnt="0"/>
      <dgm:spPr/>
    </dgm:pt>
    <dgm:pt modelId="{A926BA86-9F2D-714F-8210-1A04057C7DFF}" type="pres">
      <dgm:prSet presAssocID="{03EA71FE-70C2-F64B-9CD0-7564EC20A7E0}" presName="background3" presStyleLbl="node3" presStyleIdx="0" presStyleCnt="3"/>
      <dgm:spPr/>
    </dgm:pt>
    <dgm:pt modelId="{E7B4039B-166D-CF48-BC09-9E012EDA43ED}" type="pres">
      <dgm:prSet presAssocID="{03EA71FE-70C2-F64B-9CD0-7564EC20A7E0}" presName="text3" presStyleLbl="fgAcc3" presStyleIdx="0" presStyleCnt="3">
        <dgm:presLayoutVars>
          <dgm:chPref val="3"/>
        </dgm:presLayoutVars>
      </dgm:prSet>
      <dgm:spPr/>
    </dgm:pt>
    <dgm:pt modelId="{B5BF6864-3213-0941-8D45-14EC71F87AC1}" type="pres">
      <dgm:prSet presAssocID="{03EA71FE-70C2-F64B-9CD0-7564EC20A7E0}" presName="hierChild4" presStyleCnt="0"/>
      <dgm:spPr/>
    </dgm:pt>
    <dgm:pt modelId="{517316B9-A27A-2A41-ACFF-6B4816E6DBAB}" type="pres">
      <dgm:prSet presAssocID="{94B9BD7A-59F4-7045-92B8-69296B0236BE}" presName="Name17" presStyleLbl="parChTrans1D3" presStyleIdx="1" presStyleCnt="3"/>
      <dgm:spPr/>
    </dgm:pt>
    <dgm:pt modelId="{6BE66522-FD09-E84C-80B7-DFE72665E70B}" type="pres">
      <dgm:prSet presAssocID="{305EA64B-6EED-1943-9733-8E9390AB00E2}" presName="hierRoot3" presStyleCnt="0"/>
      <dgm:spPr/>
    </dgm:pt>
    <dgm:pt modelId="{34744BF5-FD1B-9146-B48D-1A201FBB3460}" type="pres">
      <dgm:prSet presAssocID="{305EA64B-6EED-1943-9733-8E9390AB00E2}" presName="composite3" presStyleCnt="0"/>
      <dgm:spPr/>
    </dgm:pt>
    <dgm:pt modelId="{C2D1D147-5960-E34A-A316-98CAA6D59138}" type="pres">
      <dgm:prSet presAssocID="{305EA64B-6EED-1943-9733-8E9390AB00E2}" presName="background3" presStyleLbl="node3" presStyleIdx="1" presStyleCnt="3"/>
      <dgm:spPr/>
    </dgm:pt>
    <dgm:pt modelId="{F25F65CB-1922-7949-8E87-2FA8B1D84D91}" type="pres">
      <dgm:prSet presAssocID="{305EA64B-6EED-1943-9733-8E9390AB00E2}" presName="text3" presStyleLbl="fgAcc3" presStyleIdx="1" presStyleCnt="3">
        <dgm:presLayoutVars>
          <dgm:chPref val="3"/>
        </dgm:presLayoutVars>
      </dgm:prSet>
      <dgm:spPr/>
    </dgm:pt>
    <dgm:pt modelId="{CAD6B52C-CBB7-4445-A276-F9C5103F9CC2}" type="pres">
      <dgm:prSet presAssocID="{305EA64B-6EED-1943-9733-8E9390AB00E2}" presName="hierChild4" presStyleCnt="0"/>
      <dgm:spPr/>
    </dgm:pt>
    <dgm:pt modelId="{AC59A67F-539B-9845-A354-C6668E7A2BB5}" type="pres">
      <dgm:prSet presAssocID="{3BA1613E-15AC-3E4F-85D8-5D7A55D2039F}" presName="Name10" presStyleLbl="parChTrans1D2" presStyleIdx="1" presStyleCnt="2"/>
      <dgm:spPr/>
    </dgm:pt>
    <dgm:pt modelId="{A3E17E07-D7FC-E040-8E0E-74382A1594E9}" type="pres">
      <dgm:prSet presAssocID="{3982ED1E-A153-7D43-87FF-3E394E3BB807}" presName="hierRoot2" presStyleCnt="0"/>
      <dgm:spPr/>
    </dgm:pt>
    <dgm:pt modelId="{9DD5F1F8-93AD-D04B-BE39-AFD5B886EF41}" type="pres">
      <dgm:prSet presAssocID="{3982ED1E-A153-7D43-87FF-3E394E3BB807}" presName="composite2" presStyleCnt="0"/>
      <dgm:spPr/>
    </dgm:pt>
    <dgm:pt modelId="{EFDCDECC-4843-FD46-894A-D1CA5D4147C4}" type="pres">
      <dgm:prSet presAssocID="{3982ED1E-A153-7D43-87FF-3E394E3BB807}" presName="background2" presStyleLbl="node2" presStyleIdx="1" presStyleCnt="2"/>
      <dgm:spPr/>
    </dgm:pt>
    <dgm:pt modelId="{2FEB7AFD-D902-204B-8F43-9CC7F588EB7F}" type="pres">
      <dgm:prSet presAssocID="{3982ED1E-A153-7D43-87FF-3E394E3BB807}" presName="text2" presStyleLbl="fgAcc2" presStyleIdx="1" presStyleCnt="2">
        <dgm:presLayoutVars>
          <dgm:chPref val="3"/>
        </dgm:presLayoutVars>
      </dgm:prSet>
      <dgm:spPr/>
    </dgm:pt>
    <dgm:pt modelId="{96A13F95-3148-D942-8082-0BB43A7AF060}" type="pres">
      <dgm:prSet presAssocID="{3982ED1E-A153-7D43-87FF-3E394E3BB807}" presName="hierChild3" presStyleCnt="0"/>
      <dgm:spPr/>
    </dgm:pt>
    <dgm:pt modelId="{F81AEFE4-548B-CD43-BB7A-41E331316BD3}" type="pres">
      <dgm:prSet presAssocID="{8AAA9D3D-879D-B14D-8E27-59DA2FAC2E3C}" presName="Name17" presStyleLbl="parChTrans1D3" presStyleIdx="2" presStyleCnt="3"/>
      <dgm:spPr/>
    </dgm:pt>
    <dgm:pt modelId="{07A494B2-0626-7747-AEE8-257A7C0FD582}" type="pres">
      <dgm:prSet presAssocID="{3776A479-B2C4-144F-B740-327EC386271D}" presName="hierRoot3" presStyleCnt="0"/>
      <dgm:spPr/>
    </dgm:pt>
    <dgm:pt modelId="{F733ED14-7D7E-444A-B927-E9D7DB935715}" type="pres">
      <dgm:prSet presAssocID="{3776A479-B2C4-144F-B740-327EC386271D}" presName="composite3" presStyleCnt="0"/>
      <dgm:spPr/>
    </dgm:pt>
    <dgm:pt modelId="{8F3531D2-31D8-254F-A692-02E63240C5D2}" type="pres">
      <dgm:prSet presAssocID="{3776A479-B2C4-144F-B740-327EC386271D}" presName="background3" presStyleLbl="node3" presStyleIdx="2" presStyleCnt="3"/>
      <dgm:spPr/>
    </dgm:pt>
    <dgm:pt modelId="{627D3DEB-F99E-4244-9417-6D8F5B091150}" type="pres">
      <dgm:prSet presAssocID="{3776A479-B2C4-144F-B740-327EC386271D}" presName="text3" presStyleLbl="fgAcc3" presStyleIdx="2" presStyleCnt="3">
        <dgm:presLayoutVars>
          <dgm:chPref val="3"/>
        </dgm:presLayoutVars>
      </dgm:prSet>
      <dgm:spPr/>
    </dgm:pt>
    <dgm:pt modelId="{1486118A-25F2-E340-BA53-B2352297F464}" type="pres">
      <dgm:prSet presAssocID="{3776A479-B2C4-144F-B740-327EC386271D}" presName="hierChild4" presStyleCnt="0"/>
      <dgm:spPr/>
    </dgm:pt>
  </dgm:ptLst>
  <dgm:cxnLst>
    <dgm:cxn modelId="{B34B0F09-F5E2-DB41-83D6-851134D53884}" srcId="{85AAF494-D737-DE45-8B08-2334D2C39057}" destId="{580253DD-500C-EB44-889C-3ED9868522A6}" srcOrd="0" destOrd="0" parTransId="{62AFA799-566D-E14F-9221-51990915CEFB}" sibTransId="{905C52D3-295A-584F-9F24-E2F84D120183}"/>
    <dgm:cxn modelId="{F1D8DC11-B5EC-7C46-A454-8AF306EA5A4B}" srcId="{3982ED1E-A153-7D43-87FF-3E394E3BB807}" destId="{3776A479-B2C4-144F-B740-327EC386271D}" srcOrd="0" destOrd="0" parTransId="{8AAA9D3D-879D-B14D-8E27-59DA2FAC2E3C}" sibTransId="{28D3F12E-D62C-E448-8F75-1F7DCEB4016E}"/>
    <dgm:cxn modelId="{56C03A13-2A8D-1447-994E-761D1555336C}" type="presOf" srcId="{3776A479-B2C4-144F-B740-327EC386271D}" destId="{627D3DEB-F99E-4244-9417-6D8F5B091150}" srcOrd="0" destOrd="0" presId="urn:microsoft.com/office/officeart/2005/8/layout/hierarchy1"/>
    <dgm:cxn modelId="{6710B52E-AA3B-5A4B-9589-ED5AC519A260}" type="presOf" srcId="{62AFA799-566D-E14F-9221-51990915CEFB}" destId="{1EE956CD-7E8D-C846-AD80-123423A363BE}" srcOrd="0" destOrd="0" presId="urn:microsoft.com/office/officeart/2005/8/layout/hierarchy1"/>
    <dgm:cxn modelId="{ADEFDF4F-EF48-7545-8B82-07E6D5FB8019}" srcId="{580253DD-500C-EB44-889C-3ED9868522A6}" destId="{305EA64B-6EED-1943-9733-8E9390AB00E2}" srcOrd="1" destOrd="0" parTransId="{94B9BD7A-59F4-7045-92B8-69296B0236BE}" sibTransId="{0B3D5BE4-5F69-2947-83BE-262A9C2CEE91}"/>
    <dgm:cxn modelId="{76C2ED54-5EB2-964D-AD28-E9FF7D1DD148}" type="presOf" srcId="{24FE71CE-180C-1E46-9486-2665CFF27738}" destId="{9C122446-1978-6B42-BA71-10D435CFB3C5}" srcOrd="0" destOrd="0" presId="urn:microsoft.com/office/officeart/2005/8/layout/hierarchy1"/>
    <dgm:cxn modelId="{2344085A-CE21-C043-ACFC-D435477548CB}" srcId="{580253DD-500C-EB44-889C-3ED9868522A6}" destId="{03EA71FE-70C2-F64B-9CD0-7564EC20A7E0}" srcOrd="0" destOrd="0" parTransId="{24FE71CE-180C-1E46-9486-2665CFF27738}" sibTransId="{1C9C4807-AE5A-5F49-A8A8-A2A6C00F9FC7}"/>
    <dgm:cxn modelId="{BA71F972-D57A-E846-847A-65B9AA298E26}" type="presOf" srcId="{94B9BD7A-59F4-7045-92B8-69296B0236BE}" destId="{517316B9-A27A-2A41-ACFF-6B4816E6DBAB}" srcOrd="0" destOrd="0" presId="urn:microsoft.com/office/officeart/2005/8/layout/hierarchy1"/>
    <dgm:cxn modelId="{9D20838B-FEAC-E34B-9475-A2A03BF89BF5}" type="presOf" srcId="{305EA64B-6EED-1943-9733-8E9390AB00E2}" destId="{F25F65CB-1922-7949-8E87-2FA8B1D84D91}" srcOrd="0" destOrd="0" presId="urn:microsoft.com/office/officeart/2005/8/layout/hierarchy1"/>
    <dgm:cxn modelId="{8F40D28E-963D-254A-8B44-E5854D49C78F}" type="presOf" srcId="{4070122C-E3C8-904A-9577-19BBC7D03A35}" destId="{3CD9191C-F8FE-7143-A0B5-8B31C3F74D97}" srcOrd="0" destOrd="0" presId="urn:microsoft.com/office/officeart/2005/8/layout/hierarchy1"/>
    <dgm:cxn modelId="{C452349C-3308-2C4D-AD73-253E23EF3442}" srcId="{85AAF494-D737-DE45-8B08-2334D2C39057}" destId="{3982ED1E-A153-7D43-87FF-3E394E3BB807}" srcOrd="1" destOrd="0" parTransId="{3BA1613E-15AC-3E4F-85D8-5D7A55D2039F}" sibTransId="{CF90A8B0-B538-ED40-ABE4-19198DFD6EE9}"/>
    <dgm:cxn modelId="{B6E075A7-86FD-ED40-8B1E-122589ACB158}" type="presOf" srcId="{85AAF494-D737-DE45-8B08-2334D2C39057}" destId="{DBB9DDDE-CC70-9E4A-B83B-2800DB5CFECB}" srcOrd="0" destOrd="0" presId="urn:microsoft.com/office/officeart/2005/8/layout/hierarchy1"/>
    <dgm:cxn modelId="{FFF2D5A9-3E6F-944F-84F4-0DCDFB24022A}" type="presOf" srcId="{3982ED1E-A153-7D43-87FF-3E394E3BB807}" destId="{2FEB7AFD-D902-204B-8F43-9CC7F588EB7F}" srcOrd="0" destOrd="0" presId="urn:microsoft.com/office/officeart/2005/8/layout/hierarchy1"/>
    <dgm:cxn modelId="{7CA11EAB-24AC-DB4F-90FB-59AD8B8C61D0}" type="presOf" srcId="{8AAA9D3D-879D-B14D-8E27-59DA2FAC2E3C}" destId="{F81AEFE4-548B-CD43-BB7A-41E331316BD3}" srcOrd="0" destOrd="0" presId="urn:microsoft.com/office/officeart/2005/8/layout/hierarchy1"/>
    <dgm:cxn modelId="{628D2CBA-8387-9A42-AD47-8EE4157E0BC7}" type="presOf" srcId="{580253DD-500C-EB44-889C-3ED9868522A6}" destId="{1C04FBD2-71F8-0043-8797-9C52DE546CD4}" srcOrd="0" destOrd="0" presId="urn:microsoft.com/office/officeart/2005/8/layout/hierarchy1"/>
    <dgm:cxn modelId="{68C601DE-FCFD-A041-AED1-9C7C04CCBA7D}" srcId="{4070122C-E3C8-904A-9577-19BBC7D03A35}" destId="{85AAF494-D737-DE45-8B08-2334D2C39057}" srcOrd="0" destOrd="0" parTransId="{F935EFD0-9E5B-2844-A0D1-8BD1D90FD65C}" sibTransId="{0CFA58D2-9DD5-EC46-9E05-92C00D05248F}"/>
    <dgm:cxn modelId="{A259C5E8-8019-A84A-A907-52E4FEA31A0D}" type="presOf" srcId="{3BA1613E-15AC-3E4F-85D8-5D7A55D2039F}" destId="{AC59A67F-539B-9845-A354-C6668E7A2BB5}" srcOrd="0" destOrd="0" presId="urn:microsoft.com/office/officeart/2005/8/layout/hierarchy1"/>
    <dgm:cxn modelId="{B267A3EE-06CE-8A4A-AC04-59F717218424}" type="presOf" srcId="{03EA71FE-70C2-F64B-9CD0-7564EC20A7E0}" destId="{E7B4039B-166D-CF48-BC09-9E012EDA43ED}" srcOrd="0" destOrd="0" presId="urn:microsoft.com/office/officeart/2005/8/layout/hierarchy1"/>
    <dgm:cxn modelId="{AF382BA3-A827-6546-9A33-32566147B89B}" type="presParOf" srcId="{3CD9191C-F8FE-7143-A0B5-8B31C3F74D97}" destId="{C79D74BE-58C6-1848-8CEB-64AF3DDFB184}" srcOrd="0" destOrd="0" presId="urn:microsoft.com/office/officeart/2005/8/layout/hierarchy1"/>
    <dgm:cxn modelId="{17A6537B-A1DB-0E45-9AAE-847F0C0A1605}" type="presParOf" srcId="{C79D74BE-58C6-1848-8CEB-64AF3DDFB184}" destId="{79BEF2A2-38B1-1F44-A990-6587729E740C}" srcOrd="0" destOrd="0" presId="urn:microsoft.com/office/officeart/2005/8/layout/hierarchy1"/>
    <dgm:cxn modelId="{879BDD5B-CBF2-6449-8072-3A4CC52AD38D}" type="presParOf" srcId="{79BEF2A2-38B1-1F44-A990-6587729E740C}" destId="{21C2CE76-51BD-3D47-9AB9-DFAA66D76A27}" srcOrd="0" destOrd="0" presId="urn:microsoft.com/office/officeart/2005/8/layout/hierarchy1"/>
    <dgm:cxn modelId="{7608E45C-CAAA-1547-AEEA-24C827DB5C4B}" type="presParOf" srcId="{79BEF2A2-38B1-1F44-A990-6587729E740C}" destId="{DBB9DDDE-CC70-9E4A-B83B-2800DB5CFECB}" srcOrd="1" destOrd="0" presId="urn:microsoft.com/office/officeart/2005/8/layout/hierarchy1"/>
    <dgm:cxn modelId="{6022C4B6-BB81-2A4A-85BB-4D9D2859312E}" type="presParOf" srcId="{C79D74BE-58C6-1848-8CEB-64AF3DDFB184}" destId="{2C3BF3CB-EA84-DA4F-A214-3C9A51E8D8DD}" srcOrd="1" destOrd="0" presId="urn:microsoft.com/office/officeart/2005/8/layout/hierarchy1"/>
    <dgm:cxn modelId="{A2EDD953-8500-B441-B183-F822B85C87E6}" type="presParOf" srcId="{2C3BF3CB-EA84-DA4F-A214-3C9A51E8D8DD}" destId="{1EE956CD-7E8D-C846-AD80-123423A363BE}" srcOrd="0" destOrd="0" presId="urn:microsoft.com/office/officeart/2005/8/layout/hierarchy1"/>
    <dgm:cxn modelId="{3EFE1C86-E9AE-964E-969F-1E04AC076F2E}" type="presParOf" srcId="{2C3BF3CB-EA84-DA4F-A214-3C9A51E8D8DD}" destId="{4BD40EC5-F0C3-5449-9189-5D747EA02053}" srcOrd="1" destOrd="0" presId="urn:microsoft.com/office/officeart/2005/8/layout/hierarchy1"/>
    <dgm:cxn modelId="{4F4936F2-D215-A140-869A-A6EF2E7495C2}" type="presParOf" srcId="{4BD40EC5-F0C3-5449-9189-5D747EA02053}" destId="{8EA9C888-DFF8-FA4E-96DC-BF3BBDBE46E5}" srcOrd="0" destOrd="0" presId="urn:microsoft.com/office/officeart/2005/8/layout/hierarchy1"/>
    <dgm:cxn modelId="{155D501A-E5CD-DC4B-9222-950BACA07875}" type="presParOf" srcId="{8EA9C888-DFF8-FA4E-96DC-BF3BBDBE46E5}" destId="{7D146462-619A-C647-A215-CF2599CDC92D}" srcOrd="0" destOrd="0" presId="urn:microsoft.com/office/officeart/2005/8/layout/hierarchy1"/>
    <dgm:cxn modelId="{3914A550-360F-C648-9456-ED5DA5DF2A24}" type="presParOf" srcId="{8EA9C888-DFF8-FA4E-96DC-BF3BBDBE46E5}" destId="{1C04FBD2-71F8-0043-8797-9C52DE546CD4}" srcOrd="1" destOrd="0" presId="urn:microsoft.com/office/officeart/2005/8/layout/hierarchy1"/>
    <dgm:cxn modelId="{66997D92-CDAC-0947-A8FA-1298CB39BEBC}" type="presParOf" srcId="{4BD40EC5-F0C3-5449-9189-5D747EA02053}" destId="{EA7D991A-2244-1A43-93DD-1446D5303C03}" srcOrd="1" destOrd="0" presId="urn:microsoft.com/office/officeart/2005/8/layout/hierarchy1"/>
    <dgm:cxn modelId="{4C191BB8-21F5-4849-B133-516984561402}" type="presParOf" srcId="{EA7D991A-2244-1A43-93DD-1446D5303C03}" destId="{9C122446-1978-6B42-BA71-10D435CFB3C5}" srcOrd="0" destOrd="0" presId="urn:microsoft.com/office/officeart/2005/8/layout/hierarchy1"/>
    <dgm:cxn modelId="{A04611AF-083C-2946-8EBD-38DD6CBC1DCC}" type="presParOf" srcId="{EA7D991A-2244-1A43-93DD-1446D5303C03}" destId="{24204167-D527-4544-8520-83C2613AEA21}" srcOrd="1" destOrd="0" presId="urn:microsoft.com/office/officeart/2005/8/layout/hierarchy1"/>
    <dgm:cxn modelId="{F35FA363-BDF6-7C4B-8EA2-6C6639ABB354}" type="presParOf" srcId="{24204167-D527-4544-8520-83C2613AEA21}" destId="{886D92C3-2828-DE45-8CA5-A80B21EBD5E0}" srcOrd="0" destOrd="0" presId="urn:microsoft.com/office/officeart/2005/8/layout/hierarchy1"/>
    <dgm:cxn modelId="{6C1B10F7-0633-9447-9B97-7A13EB655597}" type="presParOf" srcId="{886D92C3-2828-DE45-8CA5-A80B21EBD5E0}" destId="{A926BA86-9F2D-714F-8210-1A04057C7DFF}" srcOrd="0" destOrd="0" presId="urn:microsoft.com/office/officeart/2005/8/layout/hierarchy1"/>
    <dgm:cxn modelId="{8B2D1B82-140F-5641-8AAA-1742494896AC}" type="presParOf" srcId="{886D92C3-2828-DE45-8CA5-A80B21EBD5E0}" destId="{E7B4039B-166D-CF48-BC09-9E012EDA43ED}" srcOrd="1" destOrd="0" presId="urn:microsoft.com/office/officeart/2005/8/layout/hierarchy1"/>
    <dgm:cxn modelId="{4D05723B-5431-3E40-A0D1-296818EADF63}" type="presParOf" srcId="{24204167-D527-4544-8520-83C2613AEA21}" destId="{B5BF6864-3213-0941-8D45-14EC71F87AC1}" srcOrd="1" destOrd="0" presId="urn:microsoft.com/office/officeart/2005/8/layout/hierarchy1"/>
    <dgm:cxn modelId="{051313BC-251D-8442-B94A-71FABED10FBB}" type="presParOf" srcId="{EA7D991A-2244-1A43-93DD-1446D5303C03}" destId="{517316B9-A27A-2A41-ACFF-6B4816E6DBAB}" srcOrd="2" destOrd="0" presId="urn:microsoft.com/office/officeart/2005/8/layout/hierarchy1"/>
    <dgm:cxn modelId="{F3CA80CD-7DF1-2848-9F05-82F0ACC71A59}" type="presParOf" srcId="{EA7D991A-2244-1A43-93DD-1446D5303C03}" destId="{6BE66522-FD09-E84C-80B7-DFE72665E70B}" srcOrd="3" destOrd="0" presId="urn:microsoft.com/office/officeart/2005/8/layout/hierarchy1"/>
    <dgm:cxn modelId="{23C2E2CD-BB28-B04D-B35A-86C08B9CA82F}" type="presParOf" srcId="{6BE66522-FD09-E84C-80B7-DFE72665E70B}" destId="{34744BF5-FD1B-9146-B48D-1A201FBB3460}" srcOrd="0" destOrd="0" presId="urn:microsoft.com/office/officeart/2005/8/layout/hierarchy1"/>
    <dgm:cxn modelId="{CBCCF015-AB29-D745-8EE3-D81F2013B53F}" type="presParOf" srcId="{34744BF5-FD1B-9146-B48D-1A201FBB3460}" destId="{C2D1D147-5960-E34A-A316-98CAA6D59138}" srcOrd="0" destOrd="0" presId="urn:microsoft.com/office/officeart/2005/8/layout/hierarchy1"/>
    <dgm:cxn modelId="{B9C5E470-4BAC-0D48-AF60-59DB3B2FB94D}" type="presParOf" srcId="{34744BF5-FD1B-9146-B48D-1A201FBB3460}" destId="{F25F65CB-1922-7949-8E87-2FA8B1D84D91}" srcOrd="1" destOrd="0" presId="urn:microsoft.com/office/officeart/2005/8/layout/hierarchy1"/>
    <dgm:cxn modelId="{77B04D86-BE7B-6D42-B3BE-5AFC7435B4D0}" type="presParOf" srcId="{6BE66522-FD09-E84C-80B7-DFE72665E70B}" destId="{CAD6B52C-CBB7-4445-A276-F9C5103F9CC2}" srcOrd="1" destOrd="0" presId="urn:microsoft.com/office/officeart/2005/8/layout/hierarchy1"/>
    <dgm:cxn modelId="{62C0EFC4-8DFC-1D42-8B1A-6B565CB4CC08}" type="presParOf" srcId="{2C3BF3CB-EA84-DA4F-A214-3C9A51E8D8DD}" destId="{AC59A67F-539B-9845-A354-C6668E7A2BB5}" srcOrd="2" destOrd="0" presId="urn:microsoft.com/office/officeart/2005/8/layout/hierarchy1"/>
    <dgm:cxn modelId="{E0E78D8A-2853-3A4E-87E8-71249C991DC2}" type="presParOf" srcId="{2C3BF3CB-EA84-DA4F-A214-3C9A51E8D8DD}" destId="{A3E17E07-D7FC-E040-8E0E-74382A1594E9}" srcOrd="3" destOrd="0" presId="urn:microsoft.com/office/officeart/2005/8/layout/hierarchy1"/>
    <dgm:cxn modelId="{ADECCD48-FFFA-0F46-AF5F-A727113CA277}" type="presParOf" srcId="{A3E17E07-D7FC-E040-8E0E-74382A1594E9}" destId="{9DD5F1F8-93AD-D04B-BE39-AFD5B886EF41}" srcOrd="0" destOrd="0" presId="urn:microsoft.com/office/officeart/2005/8/layout/hierarchy1"/>
    <dgm:cxn modelId="{E87E5565-21C8-2141-99B8-A49A3A737307}" type="presParOf" srcId="{9DD5F1F8-93AD-D04B-BE39-AFD5B886EF41}" destId="{EFDCDECC-4843-FD46-894A-D1CA5D4147C4}" srcOrd="0" destOrd="0" presId="urn:microsoft.com/office/officeart/2005/8/layout/hierarchy1"/>
    <dgm:cxn modelId="{0B790E25-D735-CF4D-A94E-DFE9645B9FAD}" type="presParOf" srcId="{9DD5F1F8-93AD-D04B-BE39-AFD5B886EF41}" destId="{2FEB7AFD-D902-204B-8F43-9CC7F588EB7F}" srcOrd="1" destOrd="0" presId="urn:microsoft.com/office/officeart/2005/8/layout/hierarchy1"/>
    <dgm:cxn modelId="{2525192D-13D8-7A42-9AD1-052F4D23EFAC}" type="presParOf" srcId="{A3E17E07-D7FC-E040-8E0E-74382A1594E9}" destId="{96A13F95-3148-D942-8082-0BB43A7AF060}" srcOrd="1" destOrd="0" presId="urn:microsoft.com/office/officeart/2005/8/layout/hierarchy1"/>
    <dgm:cxn modelId="{6BE327CA-793E-1E4B-8B2E-D5C903B1B57E}" type="presParOf" srcId="{96A13F95-3148-D942-8082-0BB43A7AF060}" destId="{F81AEFE4-548B-CD43-BB7A-41E331316BD3}" srcOrd="0" destOrd="0" presId="urn:microsoft.com/office/officeart/2005/8/layout/hierarchy1"/>
    <dgm:cxn modelId="{1E404C42-89B0-254A-A81F-D50754E2FCD2}" type="presParOf" srcId="{96A13F95-3148-D942-8082-0BB43A7AF060}" destId="{07A494B2-0626-7747-AEE8-257A7C0FD582}" srcOrd="1" destOrd="0" presId="urn:microsoft.com/office/officeart/2005/8/layout/hierarchy1"/>
    <dgm:cxn modelId="{64979BE6-9AAD-2240-ADFF-A0B06B0871D0}" type="presParOf" srcId="{07A494B2-0626-7747-AEE8-257A7C0FD582}" destId="{F733ED14-7D7E-444A-B927-E9D7DB935715}" srcOrd="0" destOrd="0" presId="urn:microsoft.com/office/officeart/2005/8/layout/hierarchy1"/>
    <dgm:cxn modelId="{DD27B178-09CC-794E-B2DF-12324883E9B0}" type="presParOf" srcId="{F733ED14-7D7E-444A-B927-E9D7DB935715}" destId="{8F3531D2-31D8-254F-A692-02E63240C5D2}" srcOrd="0" destOrd="0" presId="urn:microsoft.com/office/officeart/2005/8/layout/hierarchy1"/>
    <dgm:cxn modelId="{FB93A5BB-A6EB-984F-A263-2E7242C59283}" type="presParOf" srcId="{F733ED14-7D7E-444A-B927-E9D7DB935715}" destId="{627D3DEB-F99E-4244-9417-6D8F5B091150}" srcOrd="1" destOrd="0" presId="urn:microsoft.com/office/officeart/2005/8/layout/hierarchy1"/>
    <dgm:cxn modelId="{55CD3436-4FE9-DD47-ACCF-60B9A93B63D2}" type="presParOf" srcId="{07A494B2-0626-7747-AEE8-257A7C0FD582}" destId="{1486118A-25F2-E340-BA53-B2352297F4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D29F6A-0A82-4F91-B8A3-292915340DE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5C17698-C505-4F20-9BF6-6645F8340B4F}">
      <dgm:prSet/>
      <dgm:spPr/>
      <dgm:t>
        <a:bodyPr/>
        <a:lstStyle/>
        <a:p>
          <a:r>
            <a:rPr lang="de-DE"/>
            <a:t>physische Sicherheit</a:t>
          </a:r>
          <a:endParaRPr lang="en-US"/>
        </a:p>
      </dgm:t>
    </dgm:pt>
    <dgm:pt modelId="{C6C693FC-C6C6-47E7-B823-C22A1B0B1D33}" type="parTrans" cxnId="{358BB272-001A-4C87-927F-B8311BC43B96}">
      <dgm:prSet/>
      <dgm:spPr/>
      <dgm:t>
        <a:bodyPr/>
        <a:lstStyle/>
        <a:p>
          <a:endParaRPr lang="en-US"/>
        </a:p>
      </dgm:t>
    </dgm:pt>
    <dgm:pt modelId="{3F60AFC1-092F-48CD-BE58-37CD19418FD3}" type="sibTrans" cxnId="{358BB272-001A-4C87-927F-B8311BC43B96}">
      <dgm:prSet/>
      <dgm:spPr/>
      <dgm:t>
        <a:bodyPr/>
        <a:lstStyle/>
        <a:p>
          <a:endParaRPr lang="en-US"/>
        </a:p>
      </dgm:t>
    </dgm:pt>
    <dgm:pt modelId="{25108839-0290-47A1-BA71-77D08DF9CE55}">
      <dgm:prSet/>
      <dgm:spPr/>
      <dgm:t>
        <a:bodyPr/>
        <a:lstStyle/>
        <a:p>
          <a:r>
            <a:rPr lang="de-DE"/>
            <a:t>Verfügbarkeit</a:t>
          </a:r>
          <a:endParaRPr lang="en-US"/>
        </a:p>
      </dgm:t>
    </dgm:pt>
    <dgm:pt modelId="{452E2809-22BF-4264-A059-6D4E668E7B4C}" type="parTrans" cxnId="{A139EB3F-DE39-4C87-8C42-06DF34D2A1B6}">
      <dgm:prSet/>
      <dgm:spPr/>
      <dgm:t>
        <a:bodyPr/>
        <a:lstStyle/>
        <a:p>
          <a:endParaRPr lang="en-US"/>
        </a:p>
      </dgm:t>
    </dgm:pt>
    <dgm:pt modelId="{5004ECBB-72E1-45BB-B8AD-7344A0787616}" type="sibTrans" cxnId="{A139EB3F-DE39-4C87-8C42-06DF34D2A1B6}">
      <dgm:prSet/>
      <dgm:spPr/>
      <dgm:t>
        <a:bodyPr/>
        <a:lstStyle/>
        <a:p>
          <a:endParaRPr lang="en-US"/>
        </a:p>
      </dgm:t>
    </dgm:pt>
    <dgm:pt modelId="{E13CB75C-3A13-47DB-A8B7-D5BF3013E8BC}">
      <dgm:prSet/>
      <dgm:spPr/>
      <dgm:t>
        <a:bodyPr/>
        <a:lstStyle/>
        <a:p>
          <a:r>
            <a:rPr lang="de-DE"/>
            <a:t>Komponenten</a:t>
          </a:r>
          <a:endParaRPr lang="en-US"/>
        </a:p>
      </dgm:t>
    </dgm:pt>
    <dgm:pt modelId="{D18DF746-DDF2-4B9D-871E-89E754BFD7E6}" type="parTrans" cxnId="{2E2BE7D7-6A70-4BD8-8A97-DCE6013D7E94}">
      <dgm:prSet/>
      <dgm:spPr/>
      <dgm:t>
        <a:bodyPr/>
        <a:lstStyle/>
        <a:p>
          <a:endParaRPr lang="en-US"/>
        </a:p>
      </dgm:t>
    </dgm:pt>
    <dgm:pt modelId="{497ACCC3-FEAA-4C0F-AB78-872C8011136B}" type="sibTrans" cxnId="{2E2BE7D7-6A70-4BD8-8A97-DCE6013D7E94}">
      <dgm:prSet/>
      <dgm:spPr/>
      <dgm:t>
        <a:bodyPr/>
        <a:lstStyle/>
        <a:p>
          <a:endParaRPr lang="en-US"/>
        </a:p>
      </dgm:t>
    </dgm:pt>
    <dgm:pt modelId="{6DF4E3B0-E61E-4155-BBFF-48DF16F2D1B7}">
      <dgm:prSet/>
      <dgm:spPr/>
      <dgm:t>
        <a:bodyPr/>
        <a:lstStyle/>
        <a:p>
          <a:r>
            <a:rPr lang="de-DE"/>
            <a:t>Azure SQL-Datenbank</a:t>
          </a:r>
          <a:endParaRPr lang="en-US"/>
        </a:p>
      </dgm:t>
    </dgm:pt>
    <dgm:pt modelId="{7901A5C6-952B-4E46-AF64-8E4698B5EC63}" type="parTrans" cxnId="{68DA44E7-5D9F-4CF6-B1B9-7C6ED4FDB966}">
      <dgm:prSet/>
      <dgm:spPr/>
      <dgm:t>
        <a:bodyPr/>
        <a:lstStyle/>
        <a:p>
          <a:endParaRPr lang="en-US"/>
        </a:p>
      </dgm:t>
    </dgm:pt>
    <dgm:pt modelId="{853D3F9E-D8F9-4F03-90DF-F6D2420D6798}" type="sibTrans" cxnId="{68DA44E7-5D9F-4CF6-B1B9-7C6ED4FDB966}">
      <dgm:prSet/>
      <dgm:spPr/>
      <dgm:t>
        <a:bodyPr/>
        <a:lstStyle/>
        <a:p>
          <a:endParaRPr lang="en-US"/>
        </a:p>
      </dgm:t>
    </dgm:pt>
    <dgm:pt modelId="{6794F1BA-4DC9-4242-B24A-9D58953F0317}">
      <dgm:prSet/>
      <dgm:spPr/>
      <dgm:t>
        <a:bodyPr/>
        <a:lstStyle/>
        <a:p>
          <a:r>
            <a:rPr lang="de-DE"/>
            <a:t>Verwaltung und Betrieb</a:t>
          </a:r>
          <a:endParaRPr lang="en-US"/>
        </a:p>
      </dgm:t>
    </dgm:pt>
    <dgm:pt modelId="{1DF27E9E-B58B-4F9B-AF89-B9F87480D80B}" type="parTrans" cxnId="{40D37711-B484-42CD-8BBF-90745DF5EB10}">
      <dgm:prSet/>
      <dgm:spPr/>
      <dgm:t>
        <a:bodyPr/>
        <a:lstStyle/>
        <a:p>
          <a:endParaRPr lang="en-US"/>
        </a:p>
      </dgm:t>
    </dgm:pt>
    <dgm:pt modelId="{4E139B95-39B1-4DA8-9111-1EEFF2CD59AA}" type="sibTrans" cxnId="{40D37711-B484-42CD-8BBF-90745DF5EB10}">
      <dgm:prSet/>
      <dgm:spPr/>
      <dgm:t>
        <a:bodyPr/>
        <a:lstStyle/>
        <a:p>
          <a:endParaRPr lang="en-US"/>
        </a:p>
      </dgm:t>
    </dgm:pt>
    <dgm:pt modelId="{A5146F76-000C-4286-8358-AAC1FF07F222}">
      <dgm:prSet/>
      <dgm:spPr/>
      <dgm:t>
        <a:bodyPr/>
        <a:lstStyle/>
        <a:p>
          <a:r>
            <a:rPr lang="de-DE"/>
            <a:t>Überwachung</a:t>
          </a:r>
          <a:endParaRPr lang="en-US"/>
        </a:p>
      </dgm:t>
    </dgm:pt>
    <dgm:pt modelId="{24C38843-46AB-4593-9048-90C6D56AEE18}" type="parTrans" cxnId="{AD3D7E81-ADC3-4556-8940-F7D0AA4DF6B1}">
      <dgm:prSet/>
      <dgm:spPr/>
      <dgm:t>
        <a:bodyPr/>
        <a:lstStyle/>
        <a:p>
          <a:endParaRPr lang="en-US"/>
        </a:p>
      </dgm:t>
    </dgm:pt>
    <dgm:pt modelId="{24DCCE6F-0427-4780-A38B-6DEE192C9C8F}" type="sibTrans" cxnId="{AD3D7E81-ADC3-4556-8940-F7D0AA4DF6B1}">
      <dgm:prSet/>
      <dgm:spPr/>
      <dgm:t>
        <a:bodyPr/>
        <a:lstStyle/>
        <a:p>
          <a:endParaRPr lang="en-US"/>
        </a:p>
      </dgm:t>
    </dgm:pt>
    <dgm:pt modelId="{B249A6E7-8C73-4F3F-9BE9-2E79307AB57D}">
      <dgm:prSet/>
      <dgm:spPr/>
      <dgm:t>
        <a:bodyPr/>
        <a:lstStyle/>
        <a:p>
          <a:r>
            <a:rPr lang="de-DE"/>
            <a:t>Integrität</a:t>
          </a:r>
          <a:endParaRPr lang="en-US"/>
        </a:p>
      </dgm:t>
    </dgm:pt>
    <dgm:pt modelId="{AE2F83B5-5269-4858-B375-47671801B6E4}" type="parTrans" cxnId="{17850777-EF89-470B-9564-C578AF73E9CC}">
      <dgm:prSet/>
      <dgm:spPr/>
      <dgm:t>
        <a:bodyPr/>
        <a:lstStyle/>
        <a:p>
          <a:endParaRPr lang="en-US"/>
        </a:p>
      </dgm:t>
    </dgm:pt>
    <dgm:pt modelId="{338C9A68-5369-4C10-B105-ABB553E89F02}" type="sibTrans" cxnId="{17850777-EF89-470B-9564-C578AF73E9CC}">
      <dgm:prSet/>
      <dgm:spPr/>
      <dgm:t>
        <a:bodyPr/>
        <a:lstStyle/>
        <a:p>
          <a:endParaRPr lang="en-US"/>
        </a:p>
      </dgm:t>
    </dgm:pt>
    <dgm:pt modelId="{BC749C60-B624-4B45-9237-B646FB91D255}">
      <dgm:prSet/>
      <dgm:spPr/>
      <dgm:t>
        <a:bodyPr/>
        <a:lstStyle/>
        <a:p>
          <a:r>
            <a:rPr lang="de-DE"/>
            <a:t>Schutz von Daten</a:t>
          </a:r>
          <a:endParaRPr lang="en-US"/>
        </a:p>
      </dgm:t>
    </dgm:pt>
    <dgm:pt modelId="{123CBF4F-BAD1-4FA5-B819-5EDA34FC81F0}" type="parTrans" cxnId="{B32C1B15-7535-4612-BFF8-E46865C19D0A}">
      <dgm:prSet/>
      <dgm:spPr/>
      <dgm:t>
        <a:bodyPr/>
        <a:lstStyle/>
        <a:p>
          <a:endParaRPr lang="en-US"/>
        </a:p>
      </dgm:t>
    </dgm:pt>
    <dgm:pt modelId="{ABAACE14-83D3-4D1D-87C4-70E591976E58}" type="sibTrans" cxnId="{B32C1B15-7535-4612-BFF8-E46865C19D0A}">
      <dgm:prSet/>
      <dgm:spPr/>
      <dgm:t>
        <a:bodyPr/>
        <a:lstStyle/>
        <a:p>
          <a:endParaRPr lang="en-US"/>
        </a:p>
      </dgm:t>
    </dgm:pt>
    <dgm:pt modelId="{21924BEF-776D-BE44-90C2-28B2FCDCC8B8}" type="pres">
      <dgm:prSet presAssocID="{F6D29F6A-0A82-4F91-B8A3-292915340DE3}" presName="vert0" presStyleCnt="0">
        <dgm:presLayoutVars>
          <dgm:dir/>
          <dgm:animOne val="branch"/>
          <dgm:animLvl val="lvl"/>
        </dgm:presLayoutVars>
      </dgm:prSet>
      <dgm:spPr/>
    </dgm:pt>
    <dgm:pt modelId="{CF7A4384-7CEF-1746-B2A9-EAFBA4F2C5D9}" type="pres">
      <dgm:prSet presAssocID="{15C17698-C505-4F20-9BF6-6645F8340B4F}" presName="thickLine" presStyleLbl="alignNode1" presStyleIdx="0" presStyleCnt="8"/>
      <dgm:spPr/>
    </dgm:pt>
    <dgm:pt modelId="{9D130A71-2411-7F40-9404-A0244CDB4688}" type="pres">
      <dgm:prSet presAssocID="{15C17698-C505-4F20-9BF6-6645F8340B4F}" presName="horz1" presStyleCnt="0"/>
      <dgm:spPr/>
    </dgm:pt>
    <dgm:pt modelId="{B31169A3-6160-844B-B07B-AA969A517C6D}" type="pres">
      <dgm:prSet presAssocID="{15C17698-C505-4F20-9BF6-6645F8340B4F}" presName="tx1" presStyleLbl="revTx" presStyleIdx="0" presStyleCnt="8"/>
      <dgm:spPr/>
    </dgm:pt>
    <dgm:pt modelId="{33EC2EC4-1C52-C942-8E96-75A6707F3DA5}" type="pres">
      <dgm:prSet presAssocID="{15C17698-C505-4F20-9BF6-6645F8340B4F}" presName="vert1" presStyleCnt="0"/>
      <dgm:spPr/>
    </dgm:pt>
    <dgm:pt modelId="{98847068-E7B0-0240-AE25-636798060AEF}" type="pres">
      <dgm:prSet presAssocID="{25108839-0290-47A1-BA71-77D08DF9CE55}" presName="thickLine" presStyleLbl="alignNode1" presStyleIdx="1" presStyleCnt="8"/>
      <dgm:spPr/>
    </dgm:pt>
    <dgm:pt modelId="{41FA2975-3235-5A4D-BBA9-0A94DA0815D3}" type="pres">
      <dgm:prSet presAssocID="{25108839-0290-47A1-BA71-77D08DF9CE55}" presName="horz1" presStyleCnt="0"/>
      <dgm:spPr/>
    </dgm:pt>
    <dgm:pt modelId="{9865F232-F5EF-1540-AD79-F9C25552C53D}" type="pres">
      <dgm:prSet presAssocID="{25108839-0290-47A1-BA71-77D08DF9CE55}" presName="tx1" presStyleLbl="revTx" presStyleIdx="1" presStyleCnt="8"/>
      <dgm:spPr/>
    </dgm:pt>
    <dgm:pt modelId="{175024FB-D817-2445-8133-DDCE359DF904}" type="pres">
      <dgm:prSet presAssocID="{25108839-0290-47A1-BA71-77D08DF9CE55}" presName="vert1" presStyleCnt="0"/>
      <dgm:spPr/>
    </dgm:pt>
    <dgm:pt modelId="{E7B293CE-947D-A446-8249-7952CB4CE251}" type="pres">
      <dgm:prSet presAssocID="{E13CB75C-3A13-47DB-A8B7-D5BF3013E8BC}" presName="thickLine" presStyleLbl="alignNode1" presStyleIdx="2" presStyleCnt="8"/>
      <dgm:spPr/>
    </dgm:pt>
    <dgm:pt modelId="{2EBD859A-7AA8-8D42-88EB-7B5FDE807887}" type="pres">
      <dgm:prSet presAssocID="{E13CB75C-3A13-47DB-A8B7-D5BF3013E8BC}" presName="horz1" presStyleCnt="0"/>
      <dgm:spPr/>
    </dgm:pt>
    <dgm:pt modelId="{F7C5E204-C51A-2643-9C22-2C3EF6ECB4DD}" type="pres">
      <dgm:prSet presAssocID="{E13CB75C-3A13-47DB-A8B7-D5BF3013E8BC}" presName="tx1" presStyleLbl="revTx" presStyleIdx="2" presStyleCnt="8"/>
      <dgm:spPr/>
    </dgm:pt>
    <dgm:pt modelId="{CC18AD51-F9ED-3049-BC73-C3E0A6286A6A}" type="pres">
      <dgm:prSet presAssocID="{E13CB75C-3A13-47DB-A8B7-D5BF3013E8BC}" presName="vert1" presStyleCnt="0"/>
      <dgm:spPr/>
    </dgm:pt>
    <dgm:pt modelId="{3E5FCB92-6983-BD4E-A6E6-0C8A197AF14F}" type="pres">
      <dgm:prSet presAssocID="{6DF4E3B0-E61E-4155-BBFF-48DF16F2D1B7}" presName="thickLine" presStyleLbl="alignNode1" presStyleIdx="3" presStyleCnt="8"/>
      <dgm:spPr/>
    </dgm:pt>
    <dgm:pt modelId="{21C418D0-3D78-0949-A635-142157A2CF38}" type="pres">
      <dgm:prSet presAssocID="{6DF4E3B0-E61E-4155-BBFF-48DF16F2D1B7}" presName="horz1" presStyleCnt="0"/>
      <dgm:spPr/>
    </dgm:pt>
    <dgm:pt modelId="{39E9A2FC-1BC7-0645-8F28-92CDD1219FEE}" type="pres">
      <dgm:prSet presAssocID="{6DF4E3B0-E61E-4155-BBFF-48DF16F2D1B7}" presName="tx1" presStyleLbl="revTx" presStyleIdx="3" presStyleCnt="8"/>
      <dgm:spPr/>
    </dgm:pt>
    <dgm:pt modelId="{57EA4349-3681-D041-A9B1-24936DA6C6AE}" type="pres">
      <dgm:prSet presAssocID="{6DF4E3B0-E61E-4155-BBFF-48DF16F2D1B7}" presName="vert1" presStyleCnt="0"/>
      <dgm:spPr/>
    </dgm:pt>
    <dgm:pt modelId="{3850BC29-FE8E-9141-9318-53D7E5418CAE}" type="pres">
      <dgm:prSet presAssocID="{6794F1BA-4DC9-4242-B24A-9D58953F0317}" presName="thickLine" presStyleLbl="alignNode1" presStyleIdx="4" presStyleCnt="8"/>
      <dgm:spPr/>
    </dgm:pt>
    <dgm:pt modelId="{4E431AD3-4880-0447-8735-174BEE364971}" type="pres">
      <dgm:prSet presAssocID="{6794F1BA-4DC9-4242-B24A-9D58953F0317}" presName="horz1" presStyleCnt="0"/>
      <dgm:spPr/>
    </dgm:pt>
    <dgm:pt modelId="{4BAACD29-7053-ED4A-9BE0-EDC242E9065D}" type="pres">
      <dgm:prSet presAssocID="{6794F1BA-4DC9-4242-B24A-9D58953F0317}" presName="tx1" presStyleLbl="revTx" presStyleIdx="4" presStyleCnt="8"/>
      <dgm:spPr/>
    </dgm:pt>
    <dgm:pt modelId="{F216D39E-052D-444B-8C8F-AF9E7A2E52E1}" type="pres">
      <dgm:prSet presAssocID="{6794F1BA-4DC9-4242-B24A-9D58953F0317}" presName="vert1" presStyleCnt="0"/>
      <dgm:spPr/>
    </dgm:pt>
    <dgm:pt modelId="{0DD6986F-460B-FD42-80F0-34248400F3D5}" type="pres">
      <dgm:prSet presAssocID="{A5146F76-000C-4286-8358-AAC1FF07F222}" presName="thickLine" presStyleLbl="alignNode1" presStyleIdx="5" presStyleCnt="8"/>
      <dgm:spPr/>
    </dgm:pt>
    <dgm:pt modelId="{AF67E6D1-C825-5C42-83BB-2857F5DB1D97}" type="pres">
      <dgm:prSet presAssocID="{A5146F76-000C-4286-8358-AAC1FF07F222}" presName="horz1" presStyleCnt="0"/>
      <dgm:spPr/>
    </dgm:pt>
    <dgm:pt modelId="{1435DDF5-7C65-8E4F-A0CB-3635E72B18AC}" type="pres">
      <dgm:prSet presAssocID="{A5146F76-000C-4286-8358-AAC1FF07F222}" presName="tx1" presStyleLbl="revTx" presStyleIdx="5" presStyleCnt="8"/>
      <dgm:spPr/>
    </dgm:pt>
    <dgm:pt modelId="{63CA94E8-E5A9-1F43-AC77-B0C8C860A243}" type="pres">
      <dgm:prSet presAssocID="{A5146F76-000C-4286-8358-AAC1FF07F222}" presName="vert1" presStyleCnt="0"/>
      <dgm:spPr/>
    </dgm:pt>
    <dgm:pt modelId="{6CE7FE74-7201-4F43-AD8B-5D3574C755CC}" type="pres">
      <dgm:prSet presAssocID="{B249A6E7-8C73-4F3F-9BE9-2E79307AB57D}" presName="thickLine" presStyleLbl="alignNode1" presStyleIdx="6" presStyleCnt="8"/>
      <dgm:spPr/>
    </dgm:pt>
    <dgm:pt modelId="{D9DA97FE-14C1-D54A-AF7B-92A6B45927FE}" type="pres">
      <dgm:prSet presAssocID="{B249A6E7-8C73-4F3F-9BE9-2E79307AB57D}" presName="horz1" presStyleCnt="0"/>
      <dgm:spPr/>
    </dgm:pt>
    <dgm:pt modelId="{8023BD71-9C96-614D-B0B7-CFEAD4294684}" type="pres">
      <dgm:prSet presAssocID="{B249A6E7-8C73-4F3F-9BE9-2E79307AB57D}" presName="tx1" presStyleLbl="revTx" presStyleIdx="6" presStyleCnt="8"/>
      <dgm:spPr/>
    </dgm:pt>
    <dgm:pt modelId="{B47F0E0A-98AC-1F48-ABD5-46DDADA622F8}" type="pres">
      <dgm:prSet presAssocID="{B249A6E7-8C73-4F3F-9BE9-2E79307AB57D}" presName="vert1" presStyleCnt="0"/>
      <dgm:spPr/>
    </dgm:pt>
    <dgm:pt modelId="{FA969BD4-B973-E048-AE1C-015F8FB0EC4F}" type="pres">
      <dgm:prSet presAssocID="{BC749C60-B624-4B45-9237-B646FB91D255}" presName="thickLine" presStyleLbl="alignNode1" presStyleIdx="7" presStyleCnt="8"/>
      <dgm:spPr/>
    </dgm:pt>
    <dgm:pt modelId="{07D31C9A-D055-6043-9F7D-8A81CE6B1A74}" type="pres">
      <dgm:prSet presAssocID="{BC749C60-B624-4B45-9237-B646FB91D255}" presName="horz1" presStyleCnt="0"/>
      <dgm:spPr/>
    </dgm:pt>
    <dgm:pt modelId="{F48A4F1A-AA63-2B45-A205-9C4A1E6EBE20}" type="pres">
      <dgm:prSet presAssocID="{BC749C60-B624-4B45-9237-B646FB91D255}" presName="tx1" presStyleLbl="revTx" presStyleIdx="7" presStyleCnt="8"/>
      <dgm:spPr/>
    </dgm:pt>
    <dgm:pt modelId="{38AD25E6-213A-B748-9824-4CCC134BCF48}" type="pres">
      <dgm:prSet presAssocID="{BC749C60-B624-4B45-9237-B646FB91D255}" presName="vert1" presStyleCnt="0"/>
      <dgm:spPr/>
    </dgm:pt>
  </dgm:ptLst>
  <dgm:cxnLst>
    <dgm:cxn modelId="{0550D005-5E27-9642-A501-F29C6F706011}" type="presOf" srcId="{B249A6E7-8C73-4F3F-9BE9-2E79307AB57D}" destId="{8023BD71-9C96-614D-B0B7-CFEAD4294684}" srcOrd="0" destOrd="0" presId="urn:microsoft.com/office/officeart/2008/layout/LinedList"/>
    <dgm:cxn modelId="{40D37711-B484-42CD-8BBF-90745DF5EB10}" srcId="{F6D29F6A-0A82-4F91-B8A3-292915340DE3}" destId="{6794F1BA-4DC9-4242-B24A-9D58953F0317}" srcOrd="4" destOrd="0" parTransId="{1DF27E9E-B58B-4F9B-AF89-B9F87480D80B}" sibTransId="{4E139B95-39B1-4DA8-9111-1EEFF2CD59AA}"/>
    <dgm:cxn modelId="{E59A7712-1CE0-2B43-884B-C8498D6027EE}" type="presOf" srcId="{25108839-0290-47A1-BA71-77D08DF9CE55}" destId="{9865F232-F5EF-1540-AD79-F9C25552C53D}" srcOrd="0" destOrd="0" presId="urn:microsoft.com/office/officeart/2008/layout/LinedList"/>
    <dgm:cxn modelId="{B32C1B15-7535-4612-BFF8-E46865C19D0A}" srcId="{F6D29F6A-0A82-4F91-B8A3-292915340DE3}" destId="{BC749C60-B624-4B45-9237-B646FB91D255}" srcOrd="7" destOrd="0" parTransId="{123CBF4F-BAD1-4FA5-B819-5EDA34FC81F0}" sibTransId="{ABAACE14-83D3-4D1D-87C4-70E591976E58}"/>
    <dgm:cxn modelId="{2C081C3B-E209-584C-AE78-E591FD5F1451}" type="presOf" srcId="{15C17698-C505-4F20-9BF6-6645F8340B4F}" destId="{B31169A3-6160-844B-B07B-AA969A517C6D}" srcOrd="0" destOrd="0" presId="urn:microsoft.com/office/officeart/2008/layout/LinedList"/>
    <dgm:cxn modelId="{A139EB3F-DE39-4C87-8C42-06DF34D2A1B6}" srcId="{F6D29F6A-0A82-4F91-B8A3-292915340DE3}" destId="{25108839-0290-47A1-BA71-77D08DF9CE55}" srcOrd="1" destOrd="0" parTransId="{452E2809-22BF-4264-A059-6D4E668E7B4C}" sibTransId="{5004ECBB-72E1-45BB-B8AD-7344A0787616}"/>
    <dgm:cxn modelId="{6B535B5C-1CF3-B34F-AA10-86EA5AC2C9B2}" type="presOf" srcId="{6DF4E3B0-E61E-4155-BBFF-48DF16F2D1B7}" destId="{39E9A2FC-1BC7-0645-8F28-92CDD1219FEE}" srcOrd="0" destOrd="0" presId="urn:microsoft.com/office/officeart/2008/layout/LinedList"/>
    <dgm:cxn modelId="{358BB272-001A-4C87-927F-B8311BC43B96}" srcId="{F6D29F6A-0A82-4F91-B8A3-292915340DE3}" destId="{15C17698-C505-4F20-9BF6-6645F8340B4F}" srcOrd="0" destOrd="0" parTransId="{C6C693FC-C6C6-47E7-B823-C22A1B0B1D33}" sibTransId="{3F60AFC1-092F-48CD-BE58-37CD19418FD3}"/>
    <dgm:cxn modelId="{17850777-EF89-470B-9564-C578AF73E9CC}" srcId="{F6D29F6A-0A82-4F91-B8A3-292915340DE3}" destId="{B249A6E7-8C73-4F3F-9BE9-2E79307AB57D}" srcOrd="6" destOrd="0" parTransId="{AE2F83B5-5269-4858-B375-47671801B6E4}" sibTransId="{338C9A68-5369-4C10-B105-ABB553E89F02}"/>
    <dgm:cxn modelId="{AD3D7E81-ADC3-4556-8940-F7D0AA4DF6B1}" srcId="{F6D29F6A-0A82-4F91-B8A3-292915340DE3}" destId="{A5146F76-000C-4286-8358-AAC1FF07F222}" srcOrd="5" destOrd="0" parTransId="{24C38843-46AB-4593-9048-90C6D56AEE18}" sibTransId="{24DCCE6F-0427-4780-A38B-6DEE192C9C8F}"/>
    <dgm:cxn modelId="{C34A7795-980A-944F-801E-681A4AA71CE3}" type="presOf" srcId="{6794F1BA-4DC9-4242-B24A-9D58953F0317}" destId="{4BAACD29-7053-ED4A-9BE0-EDC242E9065D}" srcOrd="0" destOrd="0" presId="urn:microsoft.com/office/officeart/2008/layout/LinedList"/>
    <dgm:cxn modelId="{DC0EE7AC-E6CD-C644-9F59-A2775454BA45}" type="presOf" srcId="{BC749C60-B624-4B45-9237-B646FB91D255}" destId="{F48A4F1A-AA63-2B45-A205-9C4A1E6EBE20}" srcOrd="0" destOrd="0" presId="urn:microsoft.com/office/officeart/2008/layout/LinedList"/>
    <dgm:cxn modelId="{16515DB7-61A1-654B-8D0D-8E8BFE699081}" type="presOf" srcId="{E13CB75C-3A13-47DB-A8B7-D5BF3013E8BC}" destId="{F7C5E204-C51A-2643-9C22-2C3EF6ECB4DD}" srcOrd="0" destOrd="0" presId="urn:microsoft.com/office/officeart/2008/layout/LinedList"/>
    <dgm:cxn modelId="{FEFBBDB8-7E5D-3D47-8A2E-2859C119A8EA}" type="presOf" srcId="{F6D29F6A-0A82-4F91-B8A3-292915340DE3}" destId="{21924BEF-776D-BE44-90C2-28B2FCDCC8B8}" srcOrd="0" destOrd="0" presId="urn:microsoft.com/office/officeart/2008/layout/LinedList"/>
    <dgm:cxn modelId="{2E2BE7D7-6A70-4BD8-8A97-DCE6013D7E94}" srcId="{F6D29F6A-0A82-4F91-B8A3-292915340DE3}" destId="{E13CB75C-3A13-47DB-A8B7-D5BF3013E8BC}" srcOrd="2" destOrd="0" parTransId="{D18DF746-DDF2-4B9D-871E-89E754BFD7E6}" sibTransId="{497ACCC3-FEAA-4C0F-AB78-872C8011136B}"/>
    <dgm:cxn modelId="{68DA44E7-5D9F-4CF6-B1B9-7C6ED4FDB966}" srcId="{F6D29F6A-0A82-4F91-B8A3-292915340DE3}" destId="{6DF4E3B0-E61E-4155-BBFF-48DF16F2D1B7}" srcOrd="3" destOrd="0" parTransId="{7901A5C6-952B-4E46-AF64-8E4698B5EC63}" sibTransId="{853D3F9E-D8F9-4F03-90DF-F6D2420D6798}"/>
    <dgm:cxn modelId="{C801C3FB-F0C8-4446-B76B-C0C873A1BE92}" type="presOf" srcId="{A5146F76-000C-4286-8358-AAC1FF07F222}" destId="{1435DDF5-7C65-8E4F-A0CB-3635E72B18AC}" srcOrd="0" destOrd="0" presId="urn:microsoft.com/office/officeart/2008/layout/LinedList"/>
    <dgm:cxn modelId="{75F73C1F-97F7-4D46-A6C5-3917E29B08B3}" type="presParOf" srcId="{21924BEF-776D-BE44-90C2-28B2FCDCC8B8}" destId="{CF7A4384-7CEF-1746-B2A9-EAFBA4F2C5D9}" srcOrd="0" destOrd="0" presId="urn:microsoft.com/office/officeart/2008/layout/LinedList"/>
    <dgm:cxn modelId="{5F068439-4D30-3A42-8A0F-0C7C094F5DD0}" type="presParOf" srcId="{21924BEF-776D-BE44-90C2-28B2FCDCC8B8}" destId="{9D130A71-2411-7F40-9404-A0244CDB4688}" srcOrd="1" destOrd="0" presId="urn:microsoft.com/office/officeart/2008/layout/LinedList"/>
    <dgm:cxn modelId="{A6E398AB-10F0-3945-BDBC-84ED12EECC10}" type="presParOf" srcId="{9D130A71-2411-7F40-9404-A0244CDB4688}" destId="{B31169A3-6160-844B-B07B-AA969A517C6D}" srcOrd="0" destOrd="0" presId="urn:microsoft.com/office/officeart/2008/layout/LinedList"/>
    <dgm:cxn modelId="{B9A9883E-F2E4-AB48-932B-6AB4AFD04A3B}" type="presParOf" srcId="{9D130A71-2411-7F40-9404-A0244CDB4688}" destId="{33EC2EC4-1C52-C942-8E96-75A6707F3DA5}" srcOrd="1" destOrd="0" presId="urn:microsoft.com/office/officeart/2008/layout/LinedList"/>
    <dgm:cxn modelId="{4FD323D5-FCC8-9346-BBED-D2F0F7E329EA}" type="presParOf" srcId="{21924BEF-776D-BE44-90C2-28B2FCDCC8B8}" destId="{98847068-E7B0-0240-AE25-636798060AEF}" srcOrd="2" destOrd="0" presId="urn:microsoft.com/office/officeart/2008/layout/LinedList"/>
    <dgm:cxn modelId="{C8DF3A28-72E0-7548-8801-D4508A9A4003}" type="presParOf" srcId="{21924BEF-776D-BE44-90C2-28B2FCDCC8B8}" destId="{41FA2975-3235-5A4D-BBA9-0A94DA0815D3}" srcOrd="3" destOrd="0" presId="urn:microsoft.com/office/officeart/2008/layout/LinedList"/>
    <dgm:cxn modelId="{C76D58D0-4DDA-244A-97E8-B4D50021A4A3}" type="presParOf" srcId="{41FA2975-3235-5A4D-BBA9-0A94DA0815D3}" destId="{9865F232-F5EF-1540-AD79-F9C25552C53D}" srcOrd="0" destOrd="0" presId="urn:microsoft.com/office/officeart/2008/layout/LinedList"/>
    <dgm:cxn modelId="{87C8D49B-8DF2-E54A-AB2D-54186EC6BED3}" type="presParOf" srcId="{41FA2975-3235-5A4D-BBA9-0A94DA0815D3}" destId="{175024FB-D817-2445-8133-DDCE359DF904}" srcOrd="1" destOrd="0" presId="urn:microsoft.com/office/officeart/2008/layout/LinedList"/>
    <dgm:cxn modelId="{BC3B6BB6-3F84-B745-84B0-6CE8F20EE89D}" type="presParOf" srcId="{21924BEF-776D-BE44-90C2-28B2FCDCC8B8}" destId="{E7B293CE-947D-A446-8249-7952CB4CE251}" srcOrd="4" destOrd="0" presId="urn:microsoft.com/office/officeart/2008/layout/LinedList"/>
    <dgm:cxn modelId="{30E88B39-F4D6-BF4E-9F3A-93E63669066B}" type="presParOf" srcId="{21924BEF-776D-BE44-90C2-28B2FCDCC8B8}" destId="{2EBD859A-7AA8-8D42-88EB-7B5FDE807887}" srcOrd="5" destOrd="0" presId="urn:microsoft.com/office/officeart/2008/layout/LinedList"/>
    <dgm:cxn modelId="{680E129F-B4E2-E748-810C-47B9EE3A5CED}" type="presParOf" srcId="{2EBD859A-7AA8-8D42-88EB-7B5FDE807887}" destId="{F7C5E204-C51A-2643-9C22-2C3EF6ECB4DD}" srcOrd="0" destOrd="0" presId="urn:microsoft.com/office/officeart/2008/layout/LinedList"/>
    <dgm:cxn modelId="{19939EA5-7ACE-C34A-8714-8343D26D8B6A}" type="presParOf" srcId="{2EBD859A-7AA8-8D42-88EB-7B5FDE807887}" destId="{CC18AD51-F9ED-3049-BC73-C3E0A6286A6A}" srcOrd="1" destOrd="0" presId="urn:microsoft.com/office/officeart/2008/layout/LinedList"/>
    <dgm:cxn modelId="{DC505A35-9F6B-AB42-B974-B2A71231FFCB}" type="presParOf" srcId="{21924BEF-776D-BE44-90C2-28B2FCDCC8B8}" destId="{3E5FCB92-6983-BD4E-A6E6-0C8A197AF14F}" srcOrd="6" destOrd="0" presId="urn:microsoft.com/office/officeart/2008/layout/LinedList"/>
    <dgm:cxn modelId="{4F4A262B-9FCA-4149-91B8-69FE308C8D29}" type="presParOf" srcId="{21924BEF-776D-BE44-90C2-28B2FCDCC8B8}" destId="{21C418D0-3D78-0949-A635-142157A2CF38}" srcOrd="7" destOrd="0" presId="urn:microsoft.com/office/officeart/2008/layout/LinedList"/>
    <dgm:cxn modelId="{CD3349D1-183A-7348-953C-895B592147ED}" type="presParOf" srcId="{21C418D0-3D78-0949-A635-142157A2CF38}" destId="{39E9A2FC-1BC7-0645-8F28-92CDD1219FEE}" srcOrd="0" destOrd="0" presId="urn:microsoft.com/office/officeart/2008/layout/LinedList"/>
    <dgm:cxn modelId="{BE562170-BC97-8A40-A33F-CC0D952E1EF1}" type="presParOf" srcId="{21C418D0-3D78-0949-A635-142157A2CF38}" destId="{57EA4349-3681-D041-A9B1-24936DA6C6AE}" srcOrd="1" destOrd="0" presId="urn:microsoft.com/office/officeart/2008/layout/LinedList"/>
    <dgm:cxn modelId="{5E3D0C74-1AAE-ED43-A165-9C60EDB05B9E}" type="presParOf" srcId="{21924BEF-776D-BE44-90C2-28B2FCDCC8B8}" destId="{3850BC29-FE8E-9141-9318-53D7E5418CAE}" srcOrd="8" destOrd="0" presId="urn:microsoft.com/office/officeart/2008/layout/LinedList"/>
    <dgm:cxn modelId="{4BAB92B3-DD88-B442-B7BF-8A6594B0D656}" type="presParOf" srcId="{21924BEF-776D-BE44-90C2-28B2FCDCC8B8}" destId="{4E431AD3-4880-0447-8735-174BEE364971}" srcOrd="9" destOrd="0" presId="urn:microsoft.com/office/officeart/2008/layout/LinedList"/>
    <dgm:cxn modelId="{6E94208E-A5D0-7C4B-9936-944410BDA063}" type="presParOf" srcId="{4E431AD3-4880-0447-8735-174BEE364971}" destId="{4BAACD29-7053-ED4A-9BE0-EDC242E9065D}" srcOrd="0" destOrd="0" presId="urn:microsoft.com/office/officeart/2008/layout/LinedList"/>
    <dgm:cxn modelId="{DE39A4AA-E8D9-8748-8344-252952048CDE}" type="presParOf" srcId="{4E431AD3-4880-0447-8735-174BEE364971}" destId="{F216D39E-052D-444B-8C8F-AF9E7A2E52E1}" srcOrd="1" destOrd="0" presId="urn:microsoft.com/office/officeart/2008/layout/LinedList"/>
    <dgm:cxn modelId="{C3E7121C-EC2E-414B-A002-49706F54BA34}" type="presParOf" srcId="{21924BEF-776D-BE44-90C2-28B2FCDCC8B8}" destId="{0DD6986F-460B-FD42-80F0-34248400F3D5}" srcOrd="10" destOrd="0" presId="urn:microsoft.com/office/officeart/2008/layout/LinedList"/>
    <dgm:cxn modelId="{96B91BC7-420F-624F-9136-38A2D2084300}" type="presParOf" srcId="{21924BEF-776D-BE44-90C2-28B2FCDCC8B8}" destId="{AF67E6D1-C825-5C42-83BB-2857F5DB1D97}" srcOrd="11" destOrd="0" presId="urn:microsoft.com/office/officeart/2008/layout/LinedList"/>
    <dgm:cxn modelId="{64E47904-D796-F849-97AB-624A97647C2E}" type="presParOf" srcId="{AF67E6D1-C825-5C42-83BB-2857F5DB1D97}" destId="{1435DDF5-7C65-8E4F-A0CB-3635E72B18AC}" srcOrd="0" destOrd="0" presId="urn:microsoft.com/office/officeart/2008/layout/LinedList"/>
    <dgm:cxn modelId="{47A93058-9F87-024E-8A2B-8EFA885C1E72}" type="presParOf" srcId="{AF67E6D1-C825-5C42-83BB-2857F5DB1D97}" destId="{63CA94E8-E5A9-1F43-AC77-B0C8C860A243}" srcOrd="1" destOrd="0" presId="urn:microsoft.com/office/officeart/2008/layout/LinedList"/>
    <dgm:cxn modelId="{69635ADA-7A66-214D-B930-9FF44DA714DA}" type="presParOf" srcId="{21924BEF-776D-BE44-90C2-28B2FCDCC8B8}" destId="{6CE7FE74-7201-4F43-AD8B-5D3574C755CC}" srcOrd="12" destOrd="0" presId="urn:microsoft.com/office/officeart/2008/layout/LinedList"/>
    <dgm:cxn modelId="{BB0DEF09-336D-2140-9558-CC110A355447}" type="presParOf" srcId="{21924BEF-776D-BE44-90C2-28B2FCDCC8B8}" destId="{D9DA97FE-14C1-D54A-AF7B-92A6B45927FE}" srcOrd="13" destOrd="0" presId="urn:microsoft.com/office/officeart/2008/layout/LinedList"/>
    <dgm:cxn modelId="{EE750E45-E793-D742-ABA2-FAE712585BC4}" type="presParOf" srcId="{D9DA97FE-14C1-D54A-AF7B-92A6B45927FE}" destId="{8023BD71-9C96-614D-B0B7-CFEAD4294684}" srcOrd="0" destOrd="0" presId="urn:microsoft.com/office/officeart/2008/layout/LinedList"/>
    <dgm:cxn modelId="{FA2F5A86-29C0-244C-BFC8-22B9C99B1FF9}" type="presParOf" srcId="{D9DA97FE-14C1-D54A-AF7B-92A6B45927FE}" destId="{B47F0E0A-98AC-1F48-ABD5-46DDADA622F8}" srcOrd="1" destOrd="0" presId="urn:microsoft.com/office/officeart/2008/layout/LinedList"/>
    <dgm:cxn modelId="{BD126566-B6E0-AE47-BDB0-49B905EA5A87}" type="presParOf" srcId="{21924BEF-776D-BE44-90C2-28B2FCDCC8B8}" destId="{FA969BD4-B973-E048-AE1C-015F8FB0EC4F}" srcOrd="14" destOrd="0" presId="urn:microsoft.com/office/officeart/2008/layout/LinedList"/>
    <dgm:cxn modelId="{D43C36AA-3885-654D-A98B-FAC14C0EE857}" type="presParOf" srcId="{21924BEF-776D-BE44-90C2-28B2FCDCC8B8}" destId="{07D31C9A-D055-6043-9F7D-8A81CE6B1A74}" srcOrd="15" destOrd="0" presId="urn:microsoft.com/office/officeart/2008/layout/LinedList"/>
    <dgm:cxn modelId="{A6B66871-63A0-D345-A89E-954DD4545DAC}" type="presParOf" srcId="{07D31C9A-D055-6043-9F7D-8A81CE6B1A74}" destId="{F48A4F1A-AA63-2B45-A205-9C4A1E6EBE20}" srcOrd="0" destOrd="0" presId="urn:microsoft.com/office/officeart/2008/layout/LinedList"/>
    <dgm:cxn modelId="{F1120445-888F-9943-A5F3-8984748AF93D}" type="presParOf" srcId="{07D31C9A-D055-6043-9F7D-8A81CE6B1A74}" destId="{38AD25E6-213A-B748-9824-4CCC134BCF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E63F1-0035-9B45-87FC-D05181D7D1FF}">
      <dsp:nvSpPr>
        <dsp:cNvPr id="0" name=""/>
        <dsp:cNvSpPr/>
      </dsp:nvSpPr>
      <dsp:spPr>
        <a:xfrm>
          <a:off x="2363014" y="1380246"/>
          <a:ext cx="154567" cy="677153"/>
        </a:xfrm>
        <a:custGeom>
          <a:avLst/>
          <a:gdLst/>
          <a:ahLst/>
          <a:cxnLst/>
          <a:rect l="0" t="0" r="0" b="0"/>
          <a:pathLst>
            <a:path>
              <a:moveTo>
                <a:pt x="154567" y="0"/>
              </a:moveTo>
              <a:lnTo>
                <a:pt x="154567" y="677153"/>
              </a:lnTo>
              <a:lnTo>
                <a:pt x="0" y="67715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083E7E-D418-9B4F-A1C8-7842BD465961}">
      <dsp:nvSpPr>
        <dsp:cNvPr id="0" name=""/>
        <dsp:cNvSpPr/>
      </dsp:nvSpPr>
      <dsp:spPr>
        <a:xfrm>
          <a:off x="2517582" y="1380246"/>
          <a:ext cx="1781207" cy="1354306"/>
        </a:xfrm>
        <a:custGeom>
          <a:avLst/>
          <a:gdLst/>
          <a:ahLst/>
          <a:cxnLst/>
          <a:rect l="0" t="0" r="0" b="0"/>
          <a:pathLst>
            <a:path>
              <a:moveTo>
                <a:pt x="0" y="0"/>
              </a:moveTo>
              <a:lnTo>
                <a:pt x="0" y="1199739"/>
              </a:lnTo>
              <a:lnTo>
                <a:pt x="1781207" y="1199739"/>
              </a:lnTo>
              <a:lnTo>
                <a:pt x="1781207"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7759FF6-5EB3-1D4A-8416-12F25E831B57}">
      <dsp:nvSpPr>
        <dsp:cNvPr id="0" name=""/>
        <dsp:cNvSpPr/>
      </dsp:nvSpPr>
      <dsp:spPr>
        <a:xfrm>
          <a:off x="2471862" y="1380246"/>
          <a:ext cx="91440" cy="1354306"/>
        </a:xfrm>
        <a:custGeom>
          <a:avLst/>
          <a:gdLst/>
          <a:ahLst/>
          <a:cxnLst/>
          <a:rect l="0" t="0" r="0" b="0"/>
          <a:pathLst>
            <a:path>
              <a:moveTo>
                <a:pt x="45720" y="0"/>
              </a:moveTo>
              <a:lnTo>
                <a:pt x="45720"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56A0B8-0D82-FC4C-913E-8383FDA0B4B2}">
      <dsp:nvSpPr>
        <dsp:cNvPr id="0" name=""/>
        <dsp:cNvSpPr/>
      </dsp:nvSpPr>
      <dsp:spPr>
        <a:xfrm>
          <a:off x="736374" y="1380246"/>
          <a:ext cx="1781207" cy="1354306"/>
        </a:xfrm>
        <a:custGeom>
          <a:avLst/>
          <a:gdLst/>
          <a:ahLst/>
          <a:cxnLst/>
          <a:rect l="0" t="0" r="0" b="0"/>
          <a:pathLst>
            <a:path>
              <a:moveTo>
                <a:pt x="1781207" y="0"/>
              </a:moveTo>
              <a:lnTo>
                <a:pt x="1781207" y="1199739"/>
              </a:lnTo>
              <a:lnTo>
                <a:pt x="0" y="1199739"/>
              </a:lnTo>
              <a:lnTo>
                <a:pt x="0"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7FA2B0-5AEC-C447-9734-24D97F9E513B}">
      <dsp:nvSpPr>
        <dsp:cNvPr id="0" name=""/>
        <dsp:cNvSpPr/>
      </dsp:nvSpPr>
      <dsp:spPr>
        <a:xfrm>
          <a:off x="1781545" y="644210"/>
          <a:ext cx="1472072" cy="73603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Tenant</a:t>
          </a:r>
          <a:endParaRPr lang="de-DE" sz="2200" kern="1200" dirty="0"/>
        </a:p>
      </dsp:txBody>
      <dsp:txXfrm>
        <a:off x="1781545" y="644210"/>
        <a:ext cx="1472072" cy="736036"/>
      </dsp:txXfrm>
    </dsp:sp>
    <dsp:sp modelId="{6512CB32-2EDA-9242-88BA-9D01462CFFC4}">
      <dsp:nvSpPr>
        <dsp:cNvPr id="0" name=""/>
        <dsp:cNvSpPr/>
      </dsp:nvSpPr>
      <dsp:spPr>
        <a:xfrm>
          <a:off x="338"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338" y="2734553"/>
        <a:ext cx="1472072" cy="736036"/>
      </dsp:txXfrm>
    </dsp:sp>
    <dsp:sp modelId="{BC3F7E3E-B7CF-2540-90CD-4A8B17ECE121}">
      <dsp:nvSpPr>
        <dsp:cNvPr id="0" name=""/>
        <dsp:cNvSpPr/>
      </dsp:nvSpPr>
      <dsp:spPr>
        <a:xfrm>
          <a:off x="1781545"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1781545" y="2734553"/>
        <a:ext cx="1472072" cy="736036"/>
      </dsp:txXfrm>
    </dsp:sp>
    <dsp:sp modelId="{DBFC1D73-7470-C84B-8ADB-3D882989E65B}">
      <dsp:nvSpPr>
        <dsp:cNvPr id="0" name=""/>
        <dsp:cNvSpPr/>
      </dsp:nvSpPr>
      <dsp:spPr>
        <a:xfrm>
          <a:off x="3562753"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3562753" y="2734553"/>
        <a:ext cx="1472072" cy="736036"/>
      </dsp:txXfrm>
    </dsp:sp>
    <dsp:sp modelId="{B23D61F3-6A80-4D48-A8AD-4BA959D892E8}">
      <dsp:nvSpPr>
        <dsp:cNvPr id="0" name=""/>
        <dsp:cNvSpPr/>
      </dsp:nvSpPr>
      <dsp:spPr>
        <a:xfrm>
          <a:off x="890941" y="1689381"/>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a:t>Account</a:t>
          </a:r>
        </a:p>
      </dsp:txBody>
      <dsp:txXfrm>
        <a:off x="890941" y="1689381"/>
        <a:ext cx="1472072" cy="736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EFE4-548B-CD43-BB7A-41E331316BD3}">
      <dsp:nvSpPr>
        <dsp:cNvPr id="0" name=""/>
        <dsp:cNvSpPr/>
      </dsp:nvSpPr>
      <dsp:spPr>
        <a:xfrm>
          <a:off x="2981340" y="2447818"/>
          <a:ext cx="91440" cy="298993"/>
        </a:xfrm>
        <a:custGeom>
          <a:avLst/>
          <a:gdLst/>
          <a:ahLst/>
          <a:cxnLst/>
          <a:rect l="0" t="0" r="0" b="0"/>
          <a:pathLst>
            <a:path>
              <a:moveTo>
                <a:pt x="45720" y="0"/>
              </a:moveTo>
              <a:lnTo>
                <a:pt x="45720"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59A67F-539B-9845-A354-C6668E7A2BB5}">
      <dsp:nvSpPr>
        <dsp:cNvPr id="0" name=""/>
        <dsp:cNvSpPr/>
      </dsp:nvSpPr>
      <dsp:spPr>
        <a:xfrm>
          <a:off x="2084673" y="1496008"/>
          <a:ext cx="942386" cy="298993"/>
        </a:xfrm>
        <a:custGeom>
          <a:avLst/>
          <a:gdLst/>
          <a:ahLst/>
          <a:cxnLst/>
          <a:rect l="0" t="0" r="0" b="0"/>
          <a:pathLst>
            <a:path>
              <a:moveTo>
                <a:pt x="0" y="0"/>
              </a:moveTo>
              <a:lnTo>
                <a:pt x="0" y="203755"/>
              </a:lnTo>
              <a:lnTo>
                <a:pt x="942386" y="203755"/>
              </a:lnTo>
              <a:lnTo>
                <a:pt x="942386" y="298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7316B9-A27A-2A41-ACFF-6B4816E6DBAB}">
      <dsp:nvSpPr>
        <dsp:cNvPr id="0" name=""/>
        <dsp:cNvSpPr/>
      </dsp:nvSpPr>
      <dsp:spPr>
        <a:xfrm>
          <a:off x="1142286" y="2447818"/>
          <a:ext cx="628257" cy="298993"/>
        </a:xfrm>
        <a:custGeom>
          <a:avLst/>
          <a:gdLst/>
          <a:ahLst/>
          <a:cxnLst/>
          <a:rect l="0" t="0" r="0" b="0"/>
          <a:pathLst>
            <a:path>
              <a:moveTo>
                <a:pt x="0" y="0"/>
              </a:moveTo>
              <a:lnTo>
                <a:pt x="0" y="203755"/>
              </a:lnTo>
              <a:lnTo>
                <a:pt x="628257" y="203755"/>
              </a:lnTo>
              <a:lnTo>
                <a:pt x="628257"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122446-1978-6B42-BA71-10D435CFB3C5}">
      <dsp:nvSpPr>
        <dsp:cNvPr id="0" name=""/>
        <dsp:cNvSpPr/>
      </dsp:nvSpPr>
      <dsp:spPr>
        <a:xfrm>
          <a:off x="514029" y="2447818"/>
          <a:ext cx="628257" cy="298993"/>
        </a:xfrm>
        <a:custGeom>
          <a:avLst/>
          <a:gdLst/>
          <a:ahLst/>
          <a:cxnLst/>
          <a:rect l="0" t="0" r="0" b="0"/>
          <a:pathLst>
            <a:path>
              <a:moveTo>
                <a:pt x="628257" y="0"/>
              </a:moveTo>
              <a:lnTo>
                <a:pt x="628257" y="203755"/>
              </a:lnTo>
              <a:lnTo>
                <a:pt x="0" y="203755"/>
              </a:lnTo>
              <a:lnTo>
                <a:pt x="0"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E956CD-7E8D-C846-AD80-123423A363BE}">
      <dsp:nvSpPr>
        <dsp:cNvPr id="0" name=""/>
        <dsp:cNvSpPr/>
      </dsp:nvSpPr>
      <dsp:spPr>
        <a:xfrm>
          <a:off x="1142286" y="1496008"/>
          <a:ext cx="942386" cy="298993"/>
        </a:xfrm>
        <a:custGeom>
          <a:avLst/>
          <a:gdLst/>
          <a:ahLst/>
          <a:cxnLst/>
          <a:rect l="0" t="0" r="0" b="0"/>
          <a:pathLst>
            <a:path>
              <a:moveTo>
                <a:pt x="942386" y="0"/>
              </a:moveTo>
              <a:lnTo>
                <a:pt x="942386" y="203755"/>
              </a:lnTo>
              <a:lnTo>
                <a:pt x="0" y="203755"/>
              </a:lnTo>
              <a:lnTo>
                <a:pt x="0" y="298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C2CE76-51BD-3D47-9AB9-DFAA66D76A27}">
      <dsp:nvSpPr>
        <dsp:cNvPr id="0" name=""/>
        <dsp:cNvSpPr/>
      </dsp:nvSpPr>
      <dsp:spPr>
        <a:xfrm>
          <a:off x="1570644" y="84319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9DDDE-CC70-9E4A-B83B-2800DB5CFECB}">
      <dsp:nvSpPr>
        <dsp:cNvPr id="0" name=""/>
        <dsp:cNvSpPr/>
      </dsp:nvSpPr>
      <dsp:spPr>
        <a:xfrm>
          <a:off x="1684873" y="951708"/>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Subscription</a:t>
          </a:r>
          <a:endParaRPr lang="de-DE" sz="1300" kern="1200" dirty="0"/>
        </a:p>
      </dsp:txBody>
      <dsp:txXfrm>
        <a:off x="1703993" y="970828"/>
        <a:ext cx="989818" cy="614576"/>
      </dsp:txXfrm>
    </dsp:sp>
    <dsp:sp modelId="{7D146462-619A-C647-A215-CF2599CDC92D}">
      <dsp:nvSpPr>
        <dsp:cNvPr id="0" name=""/>
        <dsp:cNvSpPr/>
      </dsp:nvSpPr>
      <dsp:spPr>
        <a:xfrm>
          <a:off x="628257" y="179500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4FBD2-71F8-0043-8797-9C52DE546CD4}">
      <dsp:nvSpPr>
        <dsp:cNvPr id="0" name=""/>
        <dsp:cNvSpPr/>
      </dsp:nvSpPr>
      <dsp:spPr>
        <a:xfrm>
          <a:off x="742486" y="190351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r>
            <a:rPr lang="de-DE" sz="1300" kern="1200" dirty="0"/>
            <a:t> Group</a:t>
          </a:r>
        </a:p>
      </dsp:txBody>
      <dsp:txXfrm>
        <a:off x="761606" y="1922639"/>
        <a:ext cx="989818" cy="614576"/>
      </dsp:txXfrm>
    </dsp:sp>
    <dsp:sp modelId="{A926BA86-9F2D-714F-8210-1A04057C7DFF}">
      <dsp:nvSpPr>
        <dsp:cNvPr id="0" name=""/>
        <dsp:cNvSpPr/>
      </dsp:nvSpPr>
      <dsp:spPr>
        <a:xfrm>
          <a:off x="0"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4039B-166D-CF48-BC09-9E012EDA43ED}">
      <dsp:nvSpPr>
        <dsp:cNvPr id="0" name=""/>
        <dsp:cNvSpPr/>
      </dsp:nvSpPr>
      <dsp:spPr>
        <a:xfrm>
          <a:off x="114228"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133348" y="2874449"/>
        <a:ext cx="989818" cy="614576"/>
      </dsp:txXfrm>
    </dsp:sp>
    <dsp:sp modelId="{C2D1D147-5960-E34A-A316-98CAA6D59138}">
      <dsp:nvSpPr>
        <dsp:cNvPr id="0" name=""/>
        <dsp:cNvSpPr/>
      </dsp:nvSpPr>
      <dsp:spPr>
        <a:xfrm>
          <a:off x="1256515"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F65CB-1922-7949-8E87-2FA8B1D84D91}">
      <dsp:nvSpPr>
        <dsp:cNvPr id="0" name=""/>
        <dsp:cNvSpPr/>
      </dsp:nvSpPr>
      <dsp:spPr>
        <a:xfrm>
          <a:off x="1370744"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1389864" y="2874449"/>
        <a:ext cx="989818" cy="614576"/>
      </dsp:txXfrm>
    </dsp:sp>
    <dsp:sp modelId="{EFDCDECC-4843-FD46-894A-D1CA5D4147C4}">
      <dsp:nvSpPr>
        <dsp:cNvPr id="0" name=""/>
        <dsp:cNvSpPr/>
      </dsp:nvSpPr>
      <dsp:spPr>
        <a:xfrm>
          <a:off x="2513031" y="179500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B7AFD-D902-204B-8F43-9CC7F588EB7F}">
      <dsp:nvSpPr>
        <dsp:cNvPr id="0" name=""/>
        <dsp:cNvSpPr/>
      </dsp:nvSpPr>
      <dsp:spPr>
        <a:xfrm>
          <a:off x="2627259" y="190351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r>
            <a:rPr lang="de-DE" sz="1300" kern="1200" dirty="0"/>
            <a:t> Group</a:t>
          </a:r>
        </a:p>
      </dsp:txBody>
      <dsp:txXfrm>
        <a:off x="2646379" y="1922639"/>
        <a:ext cx="989818" cy="614576"/>
      </dsp:txXfrm>
    </dsp:sp>
    <dsp:sp modelId="{8F3531D2-31D8-254F-A692-02E63240C5D2}">
      <dsp:nvSpPr>
        <dsp:cNvPr id="0" name=""/>
        <dsp:cNvSpPr/>
      </dsp:nvSpPr>
      <dsp:spPr>
        <a:xfrm>
          <a:off x="2513031"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D3DEB-F99E-4244-9417-6D8F5B091150}">
      <dsp:nvSpPr>
        <dsp:cNvPr id="0" name=""/>
        <dsp:cNvSpPr/>
      </dsp:nvSpPr>
      <dsp:spPr>
        <a:xfrm>
          <a:off x="2627259"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2646379" y="2874449"/>
        <a:ext cx="989818" cy="614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4384-7CEF-1746-B2A9-EAFBA4F2C5D9}">
      <dsp:nvSpPr>
        <dsp:cNvPr id="0" name=""/>
        <dsp:cNvSpPr/>
      </dsp:nvSpPr>
      <dsp:spPr>
        <a:xfrm>
          <a:off x="0" y="0"/>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169A3-6160-844B-B07B-AA969A517C6D}">
      <dsp:nvSpPr>
        <dsp:cNvPr id="0" name=""/>
        <dsp:cNvSpPr/>
      </dsp:nvSpPr>
      <dsp:spPr>
        <a:xfrm>
          <a:off x="0" y="0"/>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physische Sicherheit</a:t>
          </a:r>
          <a:endParaRPr lang="en-US" sz="3200" kern="1200"/>
        </a:p>
      </dsp:txBody>
      <dsp:txXfrm>
        <a:off x="0" y="0"/>
        <a:ext cx="5175384" cy="692017"/>
      </dsp:txXfrm>
    </dsp:sp>
    <dsp:sp modelId="{98847068-E7B0-0240-AE25-636798060AEF}">
      <dsp:nvSpPr>
        <dsp:cNvPr id="0" name=""/>
        <dsp:cNvSpPr/>
      </dsp:nvSpPr>
      <dsp:spPr>
        <a:xfrm>
          <a:off x="0" y="692017"/>
          <a:ext cx="5175384"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5F232-F5EF-1540-AD79-F9C25552C53D}">
      <dsp:nvSpPr>
        <dsp:cNvPr id="0" name=""/>
        <dsp:cNvSpPr/>
      </dsp:nvSpPr>
      <dsp:spPr>
        <a:xfrm>
          <a:off x="0" y="692017"/>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Verfügbarkeit</a:t>
          </a:r>
          <a:endParaRPr lang="en-US" sz="3200" kern="1200"/>
        </a:p>
      </dsp:txBody>
      <dsp:txXfrm>
        <a:off x="0" y="692017"/>
        <a:ext cx="5175384" cy="692017"/>
      </dsp:txXfrm>
    </dsp:sp>
    <dsp:sp modelId="{E7B293CE-947D-A446-8249-7952CB4CE251}">
      <dsp:nvSpPr>
        <dsp:cNvPr id="0" name=""/>
        <dsp:cNvSpPr/>
      </dsp:nvSpPr>
      <dsp:spPr>
        <a:xfrm>
          <a:off x="0" y="1384035"/>
          <a:ext cx="5175384"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5E204-C51A-2643-9C22-2C3EF6ECB4DD}">
      <dsp:nvSpPr>
        <dsp:cNvPr id="0" name=""/>
        <dsp:cNvSpPr/>
      </dsp:nvSpPr>
      <dsp:spPr>
        <a:xfrm>
          <a:off x="0" y="1384035"/>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Komponenten</a:t>
          </a:r>
          <a:endParaRPr lang="en-US" sz="3200" kern="1200"/>
        </a:p>
      </dsp:txBody>
      <dsp:txXfrm>
        <a:off x="0" y="1384035"/>
        <a:ext cx="5175384" cy="692017"/>
      </dsp:txXfrm>
    </dsp:sp>
    <dsp:sp modelId="{3E5FCB92-6983-BD4E-A6E6-0C8A197AF14F}">
      <dsp:nvSpPr>
        <dsp:cNvPr id="0" name=""/>
        <dsp:cNvSpPr/>
      </dsp:nvSpPr>
      <dsp:spPr>
        <a:xfrm>
          <a:off x="0" y="2076052"/>
          <a:ext cx="5175384"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9A2FC-1BC7-0645-8F28-92CDD1219FEE}">
      <dsp:nvSpPr>
        <dsp:cNvPr id="0" name=""/>
        <dsp:cNvSpPr/>
      </dsp:nvSpPr>
      <dsp:spPr>
        <a:xfrm>
          <a:off x="0" y="2076052"/>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Azure SQL-Datenbank</a:t>
          </a:r>
          <a:endParaRPr lang="en-US" sz="3200" kern="1200"/>
        </a:p>
      </dsp:txBody>
      <dsp:txXfrm>
        <a:off x="0" y="2076052"/>
        <a:ext cx="5175384" cy="692017"/>
      </dsp:txXfrm>
    </dsp:sp>
    <dsp:sp modelId="{3850BC29-FE8E-9141-9318-53D7E5418CAE}">
      <dsp:nvSpPr>
        <dsp:cNvPr id="0" name=""/>
        <dsp:cNvSpPr/>
      </dsp:nvSpPr>
      <dsp:spPr>
        <a:xfrm>
          <a:off x="0" y="2768070"/>
          <a:ext cx="5175384"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ACD29-7053-ED4A-9BE0-EDC242E9065D}">
      <dsp:nvSpPr>
        <dsp:cNvPr id="0" name=""/>
        <dsp:cNvSpPr/>
      </dsp:nvSpPr>
      <dsp:spPr>
        <a:xfrm>
          <a:off x="0" y="2768070"/>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Verwaltung und Betrieb</a:t>
          </a:r>
          <a:endParaRPr lang="en-US" sz="3200" kern="1200"/>
        </a:p>
      </dsp:txBody>
      <dsp:txXfrm>
        <a:off x="0" y="2768070"/>
        <a:ext cx="5175384" cy="692017"/>
      </dsp:txXfrm>
    </dsp:sp>
    <dsp:sp modelId="{0DD6986F-460B-FD42-80F0-34248400F3D5}">
      <dsp:nvSpPr>
        <dsp:cNvPr id="0" name=""/>
        <dsp:cNvSpPr/>
      </dsp:nvSpPr>
      <dsp:spPr>
        <a:xfrm>
          <a:off x="0" y="3460088"/>
          <a:ext cx="5175384"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5DDF5-7C65-8E4F-A0CB-3635E72B18AC}">
      <dsp:nvSpPr>
        <dsp:cNvPr id="0" name=""/>
        <dsp:cNvSpPr/>
      </dsp:nvSpPr>
      <dsp:spPr>
        <a:xfrm>
          <a:off x="0" y="3460088"/>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Überwachung</a:t>
          </a:r>
          <a:endParaRPr lang="en-US" sz="3200" kern="1200"/>
        </a:p>
      </dsp:txBody>
      <dsp:txXfrm>
        <a:off x="0" y="3460088"/>
        <a:ext cx="5175384" cy="692017"/>
      </dsp:txXfrm>
    </dsp:sp>
    <dsp:sp modelId="{6CE7FE74-7201-4F43-AD8B-5D3574C755CC}">
      <dsp:nvSpPr>
        <dsp:cNvPr id="0" name=""/>
        <dsp:cNvSpPr/>
      </dsp:nvSpPr>
      <dsp:spPr>
        <a:xfrm>
          <a:off x="0" y="4152105"/>
          <a:ext cx="5175384"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BD71-9C96-614D-B0B7-CFEAD4294684}">
      <dsp:nvSpPr>
        <dsp:cNvPr id="0" name=""/>
        <dsp:cNvSpPr/>
      </dsp:nvSpPr>
      <dsp:spPr>
        <a:xfrm>
          <a:off x="0" y="4152105"/>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Integrität</a:t>
          </a:r>
          <a:endParaRPr lang="en-US" sz="3200" kern="1200"/>
        </a:p>
      </dsp:txBody>
      <dsp:txXfrm>
        <a:off x="0" y="4152105"/>
        <a:ext cx="5175384" cy="692017"/>
      </dsp:txXfrm>
    </dsp:sp>
    <dsp:sp modelId="{FA969BD4-B973-E048-AE1C-015F8FB0EC4F}">
      <dsp:nvSpPr>
        <dsp:cNvPr id="0" name=""/>
        <dsp:cNvSpPr/>
      </dsp:nvSpPr>
      <dsp:spPr>
        <a:xfrm>
          <a:off x="0" y="4844123"/>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A4F1A-AA63-2B45-A205-9C4A1E6EBE20}">
      <dsp:nvSpPr>
        <dsp:cNvPr id="0" name=""/>
        <dsp:cNvSpPr/>
      </dsp:nvSpPr>
      <dsp:spPr>
        <a:xfrm>
          <a:off x="0" y="4844123"/>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Schutz von Daten</a:t>
          </a:r>
          <a:endParaRPr lang="en-US" sz="3200" kern="1200"/>
        </a:p>
      </dsp:txBody>
      <dsp:txXfrm>
        <a:off x="0" y="4844123"/>
        <a:ext cx="5175384" cy="6920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1D6225B0-872A-E06D-6BD2-1BA3F49AAC2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825625"/>
          <a:ext cx="7886700" cy="435133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BD2FE9-F6DE-4E65-9721-F9E571E77F75}" type="slidenum">
              <a:rPr lang="de-DE" smtClean="0"/>
              <a:t>‹Nr.›</a:t>
            </a:fld>
            <a:endParaRPr lang="de-DE"/>
          </a:p>
        </p:txBody>
      </p:sp>
    </p:spTree>
    <p:extLst>
      <p:ext uri="{BB962C8B-B14F-4D97-AF65-F5344CB8AC3E}">
        <p14:creationId xmlns:p14="http://schemas.microsoft.com/office/powerpoint/2010/main" val="208122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1B457-3F2E-4122-9F2F-909BA6E0B6E3}" type="datetimeFigureOut">
              <a:rPr lang="de-DE" smtClean="0"/>
              <a:pPr/>
              <a:t>11.05.25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15944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de-de/azure/expressroute/expressroute-introduc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zure.microsoft.com/global-infrastructure/geographi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chopedia.com/cloud-computing-statis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indowspro.de/thomas-drilling/azure-ad-connect-einricht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18711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physical-security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11</a:t>
            </a:fld>
            <a:endParaRPr lang="de-DE"/>
          </a:p>
        </p:txBody>
      </p:sp>
    </p:spTree>
    <p:extLst>
      <p:ext uri="{BB962C8B-B14F-4D97-AF65-F5344CB8AC3E}">
        <p14:creationId xmlns:p14="http://schemas.microsoft.com/office/powerpoint/2010/main" val="26340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infrastructure-availability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12</a:t>
            </a:fld>
            <a:endParaRPr lang="de-DE"/>
          </a:p>
        </p:txBody>
      </p:sp>
    </p:spTree>
    <p:extLst>
      <p:ext uri="{BB962C8B-B14F-4D97-AF65-F5344CB8AC3E}">
        <p14:creationId xmlns:p14="http://schemas.microsoft.com/office/powerpoint/2010/main" val="17829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Umkreisnetzwerk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Abgrenzungspunkt zwischen Microsoft-Netzwerken und anderen Netzwerken (z. B. Internet, Unternehmensnetzwerk)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Internet- und </a:t>
            </a:r>
            <a:r>
              <a:rPr lang="de-DE" b="0" i="0" u="none" strike="noStrike" dirty="0">
                <a:solidFill>
                  <a:srgbClr val="E6E6E6"/>
                </a:solidFill>
                <a:effectLst/>
                <a:highlight>
                  <a:srgbClr val="171717"/>
                </a:highlight>
                <a:latin typeface="Segoe UI" panose="020B0502040204020203" pitchFamily="34" charset="0"/>
                <a:hlinkClick r:id="rId3"/>
              </a:rPr>
              <a:t>ExpressRoute</a:t>
            </a:r>
            <a:r>
              <a:rPr lang="de-DE" b="0" i="0" dirty="0">
                <a:solidFill>
                  <a:srgbClr val="E6E6E6"/>
                </a:solidFill>
                <a:effectLst/>
                <a:highlight>
                  <a:srgbClr val="171717"/>
                </a:highlight>
                <a:latin typeface="Segoe UI" panose="020B0502040204020203" pitchFamily="34" charset="0"/>
              </a:rPr>
              <a:t>-Peering in Azure</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WAN (Wide Area Network)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Weltweites intelligentes Microsoft-Backbone-Netzwerk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Konnektivität zwischen </a:t>
            </a:r>
            <a:r>
              <a:rPr lang="de-DE" b="0" i="0" u="none" strike="noStrike" dirty="0">
                <a:solidFill>
                  <a:srgbClr val="E6E6E6"/>
                </a:solidFill>
                <a:effectLst/>
                <a:highlight>
                  <a:srgbClr val="171717"/>
                </a:highlight>
                <a:latin typeface="Segoe UI" panose="020B0502040204020203" pitchFamily="34" charset="0"/>
                <a:hlinkClick r:id="rId4"/>
              </a:rPr>
              <a:t>Azure-Regionen</a:t>
            </a:r>
            <a:endParaRPr lang="de-DE" b="0" i="0" dirty="0">
              <a:solidFill>
                <a:srgbClr val="E6E6E6"/>
              </a:solidFill>
              <a:effectLst/>
              <a:highlight>
                <a:srgbClr val="171717"/>
              </a:highlight>
              <a:latin typeface="Segoe UI" panose="020B0502040204020203" pitchFamily="34" charset="0"/>
            </a:endParaRP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Regionales Gateway</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Aggregationspunkt für alle Rechenzentren in einer Azure-Region</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umfassende Konnektivität zwischen Rechenzentren innerhalb einer Azure-Region (z. B. mehrere Hundert Terabit pro Rechenzentrum)</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Rechenzentrumsnetzwerk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Konnektivität zwischen Servern innerhalb des Rechenzentrums mit einer das Abonnement geringfügig überschreitenden Bandbreite</a:t>
            </a:r>
          </a:p>
          <a:p>
            <a:endParaRPr lang="de-DE" dirty="0"/>
          </a:p>
          <a:p>
            <a:endParaRPr lang="de-DE" dirty="0"/>
          </a:p>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r>
              <a:rPr lang="de-DE" dirty="0"/>
              <a:t>-network</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13</a:t>
            </a:fld>
            <a:endParaRPr lang="de-DE"/>
          </a:p>
        </p:txBody>
      </p:sp>
    </p:spTree>
    <p:extLst>
      <p:ext uri="{BB962C8B-B14F-4D97-AF65-F5344CB8AC3E}">
        <p14:creationId xmlns:p14="http://schemas.microsoft.com/office/powerpoint/2010/main" val="212215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infrastructure-sql</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14</a:t>
            </a:fld>
            <a:endParaRPr lang="de-DE"/>
          </a:p>
        </p:txBody>
      </p:sp>
    </p:spTree>
    <p:extLst>
      <p:ext uri="{BB962C8B-B14F-4D97-AF65-F5344CB8AC3E}">
        <p14:creationId xmlns:p14="http://schemas.microsoft.com/office/powerpoint/2010/main" val="373179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infrastructure-operations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15</a:t>
            </a:fld>
            <a:endParaRPr lang="de-DE"/>
          </a:p>
        </p:txBody>
      </p:sp>
    </p:spTree>
    <p:extLst>
      <p:ext uri="{BB962C8B-B14F-4D97-AF65-F5344CB8AC3E}">
        <p14:creationId xmlns:p14="http://schemas.microsoft.com/office/powerpoint/2010/main" val="414486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r>
              <a:rPr lang="de-DE" dirty="0"/>
              <a:t>-monitoring</a:t>
            </a:r>
          </a:p>
        </p:txBody>
      </p:sp>
      <p:sp>
        <p:nvSpPr>
          <p:cNvPr id="4" name="Foliennummernplatzhalter 3"/>
          <p:cNvSpPr>
            <a:spLocks noGrp="1"/>
          </p:cNvSpPr>
          <p:nvPr>
            <p:ph type="sldNum" sz="quarter" idx="5"/>
          </p:nvPr>
        </p:nvSpPr>
        <p:spPr/>
        <p:txBody>
          <a:bodyPr/>
          <a:lstStyle/>
          <a:p>
            <a:fld id="{F6FEE991-81EB-4494-AA83-0C307BABC94D}" type="slidenum">
              <a:rPr lang="de-DE" smtClean="0"/>
              <a:pPr/>
              <a:t>16</a:t>
            </a:fld>
            <a:endParaRPr lang="de-DE"/>
          </a:p>
        </p:txBody>
      </p:sp>
    </p:spTree>
    <p:extLst>
      <p:ext uri="{BB962C8B-B14F-4D97-AF65-F5344CB8AC3E}">
        <p14:creationId xmlns:p14="http://schemas.microsoft.com/office/powerpoint/2010/main" val="311681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infrastructure-integrity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17</a:t>
            </a:fld>
            <a:endParaRPr lang="de-DE"/>
          </a:p>
        </p:txBody>
      </p:sp>
    </p:spTree>
    <p:extLst>
      <p:ext uri="{BB962C8B-B14F-4D97-AF65-F5344CB8AC3E}">
        <p14:creationId xmlns:p14="http://schemas.microsoft.com/office/powerpoint/2010/main" val="391730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protection-customer-data</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18</a:t>
            </a:fld>
            <a:endParaRPr lang="de-DE"/>
          </a:p>
        </p:txBody>
      </p:sp>
    </p:spTree>
    <p:extLst>
      <p:ext uri="{BB962C8B-B14F-4D97-AF65-F5344CB8AC3E}">
        <p14:creationId xmlns:p14="http://schemas.microsoft.com/office/powerpoint/2010/main" val="17942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compliance</a:t>
            </a:r>
            <a:r>
              <a:rPr lang="de-DE" dirty="0"/>
              <a:t>/</a:t>
            </a:r>
            <a:r>
              <a:rPr lang="de-DE" dirty="0" err="1"/>
              <a:t>assurance</a:t>
            </a:r>
            <a:r>
              <a:rPr lang="de-DE" dirty="0"/>
              <a:t>/</a:t>
            </a:r>
            <a:r>
              <a:rPr lang="de-DE" dirty="0" err="1"/>
              <a:t>assurance-datacenter-security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19</a:t>
            </a:fld>
            <a:endParaRPr lang="de-DE"/>
          </a:p>
        </p:txBody>
      </p:sp>
    </p:spTree>
    <p:extLst>
      <p:ext uri="{BB962C8B-B14F-4D97-AF65-F5344CB8AC3E}">
        <p14:creationId xmlns:p14="http://schemas.microsoft.com/office/powerpoint/2010/main" val="286220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Hier</a:t>
            </a:r>
            <a:r>
              <a:rPr lang="en-US" dirty="0"/>
              <a:t> </a:t>
            </a:r>
            <a:r>
              <a:rPr lang="en-US" dirty="0" err="1"/>
              <a:t>auch</a:t>
            </a:r>
            <a:r>
              <a:rPr lang="en-US" dirty="0"/>
              <a:t> </a:t>
            </a:r>
            <a:r>
              <a:rPr lang="en-US" dirty="0" err="1"/>
              <a:t>darauf</a:t>
            </a:r>
            <a:r>
              <a:rPr lang="en-US" dirty="0"/>
              <a:t> </a:t>
            </a:r>
            <a:r>
              <a:rPr lang="en-US" dirty="0" err="1"/>
              <a:t>eingehen</a:t>
            </a:r>
            <a:r>
              <a:rPr lang="en-US" dirty="0"/>
              <a:t>, </a:t>
            </a:r>
            <a:r>
              <a:rPr lang="en-US" dirty="0" err="1"/>
              <a:t>dass</a:t>
            </a:r>
            <a:r>
              <a:rPr lang="en-US" dirty="0"/>
              <a:t> die Wahl des </a:t>
            </a:r>
            <a:r>
              <a:rPr lang="en-US" dirty="0" err="1"/>
              <a:t>Standorts</a:t>
            </a:r>
            <a:endParaRPr lang="en-US" dirty="0"/>
          </a:p>
          <a:p>
            <a:pPr marL="171450" indent="-171450">
              <a:buFontTx/>
              <a:buChar char="-"/>
            </a:pPr>
            <a:r>
              <a:rPr lang="en-US" dirty="0" err="1"/>
              <a:t>Unterschiede</a:t>
            </a:r>
            <a:r>
              <a:rPr lang="en-US" dirty="0"/>
              <a:t> in der Performance </a:t>
            </a:r>
            <a:r>
              <a:rPr lang="en-US" dirty="0" err="1"/>
              <a:t>machen</a:t>
            </a:r>
            <a:r>
              <a:rPr lang="en-US" dirty="0"/>
              <a:t> </a:t>
            </a:r>
            <a:r>
              <a:rPr lang="en-US" dirty="0" err="1"/>
              <a:t>kann</a:t>
            </a:r>
            <a:endParaRPr lang="en-US" dirty="0"/>
          </a:p>
          <a:p>
            <a:pPr marL="171450" indent="-171450">
              <a:buFontTx/>
              <a:buChar char="-"/>
            </a:pPr>
            <a:r>
              <a:rPr lang="en-US" dirty="0" err="1"/>
              <a:t>Mehr</a:t>
            </a:r>
            <a:r>
              <a:rPr lang="en-US" dirty="0"/>
              <a:t> </a:t>
            </a:r>
            <a:r>
              <a:rPr lang="en-US" dirty="0" err="1"/>
              <a:t>oder</a:t>
            </a:r>
            <a:r>
              <a:rPr lang="en-US" dirty="0"/>
              <a:t> </a:t>
            </a:r>
            <a:r>
              <a:rPr lang="en-US" dirty="0" err="1"/>
              <a:t>weniger</a:t>
            </a:r>
            <a:r>
              <a:rPr lang="en-US" dirty="0"/>
              <a:t> Geld </a:t>
            </a:r>
            <a:r>
              <a:rPr lang="en-US" dirty="0" err="1"/>
              <a:t>kostet</a:t>
            </a:r>
            <a:endParaRPr lang="en-US" dirty="0"/>
          </a:p>
          <a:p>
            <a:pPr marL="171450" indent="-171450">
              <a:buFontTx/>
              <a:buChar char="-"/>
            </a:pPr>
            <a:r>
              <a:rPr lang="en-US" dirty="0" err="1"/>
              <a:t>Rechtliche</a:t>
            </a:r>
            <a:r>
              <a:rPr lang="en-US" dirty="0"/>
              <a:t> </a:t>
            </a:r>
            <a:r>
              <a:rPr lang="en-US" dirty="0" err="1"/>
              <a:t>Aspekte</a:t>
            </a:r>
            <a:r>
              <a:rPr lang="en-US" dirty="0"/>
              <a:t> </a:t>
            </a:r>
            <a:r>
              <a:rPr lang="en-US" dirty="0" err="1"/>
              <a:t>haben</a:t>
            </a:r>
            <a:r>
              <a:rPr lang="en-US" dirty="0"/>
              <a:t> </a:t>
            </a:r>
            <a:r>
              <a:rPr lang="en-US" dirty="0" err="1"/>
              <a:t>kann</a:t>
            </a:r>
            <a:endParaRPr lang="en-US" dirty="0"/>
          </a:p>
          <a:p>
            <a:pPr marL="171450" indent="-171450">
              <a:buFontTx/>
              <a:buChar char="-"/>
            </a:pPr>
            <a:endParaRPr lang="en-US" dirty="0"/>
          </a:p>
          <a:p>
            <a:pPr marL="171450" indent="-171450">
              <a:buFontTx/>
              <a:buChar char="-"/>
            </a:pPr>
            <a:r>
              <a:rPr lang="en-US" dirty="0"/>
              <a:t>Nice: https://</a:t>
            </a:r>
            <a:r>
              <a:rPr lang="en-US" dirty="0" err="1"/>
              <a:t>datacenters.microsoft.com</a:t>
            </a:r>
            <a:r>
              <a:rPr lang="en-US" dirty="0"/>
              <a:t>/globe/</a:t>
            </a:r>
            <a:r>
              <a:rPr lang="en-US" dirty="0" err="1"/>
              <a:t>explore?view</a:t>
            </a:r>
            <a:r>
              <a:rPr lang="en-US" dirty="0"/>
              <a:t>=globe</a:t>
            </a:r>
          </a:p>
        </p:txBody>
      </p:sp>
      <p:sp>
        <p:nvSpPr>
          <p:cNvPr id="4" name="Slide Number Placeholder 3"/>
          <p:cNvSpPr>
            <a:spLocks noGrp="1"/>
          </p:cNvSpPr>
          <p:nvPr>
            <p:ph type="sldNum" sz="quarter" idx="10"/>
          </p:nvPr>
        </p:nvSpPr>
        <p:spPr/>
        <p:txBody>
          <a:bodyPr/>
          <a:lstStyle/>
          <a:p>
            <a:fld id="{2214C02C-11C7-4FB3-AE88-745A659E68F2}" type="slidenum">
              <a:rPr lang="en-US" smtClean="0"/>
              <a:t>20</a:t>
            </a:fld>
            <a:endParaRPr lang="en-US"/>
          </a:p>
        </p:txBody>
      </p:sp>
    </p:spTree>
    <p:extLst>
      <p:ext uri="{BB962C8B-B14F-4D97-AF65-F5344CB8AC3E}">
        <p14:creationId xmlns:p14="http://schemas.microsoft.com/office/powerpoint/2010/main" val="214634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b="0" i="0" dirty="0">
                <a:solidFill>
                  <a:srgbClr val="555D87"/>
                </a:solidFill>
                <a:effectLst/>
                <a:highlight>
                  <a:srgbClr val="FFFFFF"/>
                </a:highlight>
                <a:latin typeface="Open Sans" panose="020F0502020204030204" pitchFamily="34" charset="0"/>
              </a:rPr>
              <a:t> Anstatt physische Hardware und Infrastrukturen zu besitzen und zu warten, können Benutzer auf Computing-Ressourcen auf einer Pay-</a:t>
            </a:r>
            <a:r>
              <a:rPr lang="de-DE" b="0" i="0" dirty="0" err="1">
                <a:solidFill>
                  <a:srgbClr val="555D87"/>
                </a:solidFill>
                <a:effectLst/>
                <a:highlight>
                  <a:srgbClr val="FFFFFF"/>
                </a:highlight>
                <a:latin typeface="Open Sans" panose="020F0502020204030204" pitchFamily="34" charset="0"/>
              </a:rPr>
              <a:t>as</a:t>
            </a:r>
            <a:r>
              <a:rPr lang="de-DE" b="0" i="0" dirty="0">
                <a:solidFill>
                  <a:srgbClr val="555D87"/>
                </a:solidFill>
                <a:effectLst/>
                <a:highlight>
                  <a:srgbClr val="FFFFFF"/>
                </a:highlight>
                <a:latin typeface="Open Sans" panose="020F0502020204030204" pitchFamily="34" charset="0"/>
              </a:rPr>
              <a:t>-</a:t>
            </a:r>
            <a:r>
              <a:rPr lang="de-DE" b="0" i="0" dirty="0" err="1">
                <a:solidFill>
                  <a:srgbClr val="555D87"/>
                </a:solidFill>
                <a:effectLst/>
                <a:highlight>
                  <a:srgbClr val="FFFFFF"/>
                </a:highlight>
                <a:latin typeface="Open Sans" panose="020F0502020204030204" pitchFamily="34" charset="0"/>
              </a:rPr>
              <a:t>you</a:t>
            </a:r>
            <a:r>
              <a:rPr lang="de-DE" b="0" i="0" dirty="0">
                <a:solidFill>
                  <a:srgbClr val="555D87"/>
                </a:solidFill>
                <a:effectLst/>
                <a:highlight>
                  <a:srgbClr val="FFFFFF"/>
                </a:highlight>
                <a:latin typeface="Open Sans" panose="020F0502020204030204" pitchFamily="34" charset="0"/>
              </a:rPr>
              <a:t>-</a:t>
            </a:r>
            <a:r>
              <a:rPr lang="de-DE" b="0" i="0" dirty="0" err="1">
                <a:solidFill>
                  <a:srgbClr val="555D87"/>
                </a:solidFill>
                <a:effectLst/>
                <a:highlight>
                  <a:srgbClr val="FFFFFF"/>
                </a:highlight>
                <a:latin typeface="Open Sans" panose="020F0502020204030204" pitchFamily="34" charset="0"/>
              </a:rPr>
              <a:t>go</a:t>
            </a:r>
            <a:r>
              <a:rPr lang="de-DE" b="0" i="0" dirty="0">
                <a:solidFill>
                  <a:srgbClr val="555D87"/>
                </a:solidFill>
                <a:effectLst/>
                <a:highlight>
                  <a:srgbClr val="FFFFFF"/>
                </a:highlight>
                <a:latin typeface="Open Sans" panose="020F0502020204030204" pitchFamily="34" charset="0"/>
              </a:rPr>
              <a:t>-Basis von einem Cloud Service Provider (CSP) zugreifen.</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a:t>
            </a:fld>
            <a:endParaRPr lang="de-DE"/>
          </a:p>
        </p:txBody>
      </p:sp>
    </p:spTree>
    <p:extLst>
      <p:ext uri="{BB962C8B-B14F-4D97-AF65-F5344CB8AC3E}">
        <p14:creationId xmlns:p14="http://schemas.microsoft.com/office/powerpoint/2010/main" val="3751610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21</a:t>
            </a:fld>
            <a:endParaRPr lang="de-DE"/>
          </a:p>
        </p:txBody>
      </p:sp>
    </p:spTree>
    <p:extLst>
      <p:ext uri="{BB962C8B-B14F-4D97-AF65-F5344CB8AC3E}">
        <p14:creationId xmlns:p14="http://schemas.microsoft.com/office/powerpoint/2010/main" val="3739470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azure.microsoft.com</a:t>
            </a:r>
            <a:r>
              <a:rPr lang="de-DE" dirty="0"/>
              <a:t>/de-de/</a:t>
            </a:r>
            <a:r>
              <a:rPr lang="de-DE" dirty="0" err="1"/>
              <a:t>explore</a:t>
            </a:r>
            <a:r>
              <a:rPr lang="de-DE" dirty="0"/>
              <a:t>/</a:t>
            </a:r>
            <a:r>
              <a:rPr lang="de-DE" dirty="0" err="1"/>
              <a:t>trusted-cloud</a:t>
            </a:r>
            <a:r>
              <a:rPr lang="de-DE" dirty="0"/>
              <a:t>/</a:t>
            </a:r>
            <a:r>
              <a:rPr lang="de-DE" dirty="0" err="1"/>
              <a:t>privacy</a:t>
            </a:r>
            <a:r>
              <a:rPr lang="de-DE" dirty="0"/>
              <a:t>#:~:</a:t>
            </a:r>
            <a:r>
              <a:rPr lang="de-DE" dirty="0" err="1"/>
              <a:t>text</a:t>
            </a:r>
            <a:r>
              <a:rPr lang="de-DE" dirty="0"/>
              <a:t>=Azure%20sch%C3%BCtzt%20sowohl%20ruhende%20als%20auch%20%C3%BCbertragene%20Daten&amp;text=Ruhende%20Daten%3A%20Alle%20in%20die,Die%20richtige%20Schl%C3%BCsselverwaltung%20ist%20entscheidend.</a:t>
            </a:r>
          </a:p>
          <a:p>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22</a:t>
            </a:fld>
            <a:endParaRPr lang="de-DE"/>
          </a:p>
        </p:txBody>
      </p:sp>
    </p:spTree>
    <p:extLst>
      <p:ext uri="{BB962C8B-B14F-4D97-AF65-F5344CB8AC3E}">
        <p14:creationId xmlns:p14="http://schemas.microsoft.com/office/powerpoint/2010/main" val="3066477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D98F3-66B1-4734-AFB3-E657E989C9AD}"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770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Have</a:t>
            </a:r>
            <a:r>
              <a:rPr lang="de-DE" dirty="0"/>
              <a:t> a </a:t>
            </a:r>
            <a:r>
              <a:rPr lang="de-DE" dirty="0" err="1"/>
              <a:t>look</a:t>
            </a:r>
            <a:r>
              <a:rPr lang="de-DE" dirty="0"/>
              <a:t> at </a:t>
            </a:r>
            <a:r>
              <a:rPr lang="de-DE" dirty="0" err="1"/>
              <a:t>the</a:t>
            </a:r>
            <a:r>
              <a:rPr lang="de-DE" dirty="0"/>
              <a:t> RG </a:t>
            </a:r>
            <a:r>
              <a:rPr lang="de-DE" dirty="0" err="1"/>
              <a:t>with</a:t>
            </a:r>
            <a:r>
              <a:rPr lang="de-DE" dirty="0"/>
              <a:t> </a:t>
            </a:r>
            <a:r>
              <a:rPr lang="de-DE" dirty="0" err="1"/>
              <a:t>the</a:t>
            </a:r>
            <a:r>
              <a:rPr lang="de-DE" dirty="0"/>
              <a:t> VM</a:t>
            </a:r>
          </a:p>
          <a:p>
            <a:r>
              <a:rPr lang="de-DE" dirty="0" err="1"/>
              <a:t>Observe</a:t>
            </a:r>
            <a:r>
              <a:rPr lang="de-DE" dirty="0"/>
              <a:t> </a:t>
            </a:r>
            <a:r>
              <a:rPr lang="de-DE" dirty="0" err="1"/>
              <a:t>the</a:t>
            </a:r>
            <a:r>
              <a:rPr lang="de-DE" dirty="0"/>
              <a:t> </a:t>
            </a:r>
            <a:r>
              <a:rPr lang="de-DE" dirty="0" err="1"/>
              <a:t>settings</a:t>
            </a:r>
            <a:r>
              <a:rPr lang="de-DE" dirty="0"/>
              <a:t> and </a:t>
            </a:r>
            <a:r>
              <a:rPr lang="de-DE" dirty="0" err="1"/>
              <a:t>the</a:t>
            </a:r>
            <a:r>
              <a:rPr lang="de-DE" dirty="0"/>
              <a:t> </a:t>
            </a:r>
            <a:r>
              <a:rPr lang="de-DE" dirty="0" err="1"/>
              <a:t>disk</a:t>
            </a:r>
            <a:r>
              <a:rPr lang="de-DE" dirty="0"/>
              <a:t> </a:t>
            </a:r>
            <a:r>
              <a:rPr lang="de-DE" dirty="0" err="1"/>
              <a:t>settings</a:t>
            </a:r>
            <a:endParaRPr lang="de-DE" dirty="0"/>
          </a:p>
          <a:p>
            <a:r>
              <a:rPr lang="de-DE" dirty="0"/>
              <a:t>Run </a:t>
            </a:r>
            <a:r>
              <a:rPr lang="de-DE" dirty="0" err="1"/>
              <a:t>the</a:t>
            </a:r>
            <a:r>
              <a:rPr lang="de-DE" dirty="0"/>
              <a:t> VM</a:t>
            </a:r>
          </a:p>
          <a:p>
            <a:r>
              <a:rPr lang="de-DE" dirty="0"/>
              <a:t>Goto VM -&gt; </a:t>
            </a:r>
            <a:r>
              <a:rPr lang="de-DE" dirty="0" err="1"/>
              <a:t>operations</a:t>
            </a:r>
            <a:r>
              <a:rPr lang="de-DE" dirty="0"/>
              <a:t> -&gt; </a:t>
            </a:r>
            <a:r>
              <a:rPr lang="de-DE" dirty="0" err="1"/>
              <a:t>Disaster</a:t>
            </a:r>
            <a:r>
              <a:rPr lang="de-DE" dirty="0"/>
              <a:t> Recovery</a:t>
            </a:r>
          </a:p>
          <a:p>
            <a:endParaRPr lang="de-DE" dirty="0"/>
          </a:p>
          <a:p>
            <a:r>
              <a:rPr lang="de-DE" dirty="0"/>
              <a:t>Resources:</a:t>
            </a:r>
          </a:p>
          <a:p>
            <a:r>
              <a:rPr lang="de-DE" dirty="0"/>
              <a:t>https://</a:t>
            </a:r>
            <a:r>
              <a:rPr lang="de-DE" dirty="0" err="1"/>
              <a:t>learn.microsoft.com</a:t>
            </a:r>
            <a:r>
              <a:rPr lang="de-DE" dirty="0"/>
              <a:t>/en-</a:t>
            </a:r>
            <a:r>
              <a:rPr lang="de-DE" dirty="0" err="1"/>
              <a:t>us</a:t>
            </a:r>
            <a:r>
              <a:rPr lang="de-DE" dirty="0"/>
              <a:t>/</a:t>
            </a:r>
            <a:r>
              <a:rPr lang="de-DE" dirty="0" err="1"/>
              <a:t>azure</a:t>
            </a:r>
            <a:r>
              <a:rPr lang="de-DE" dirty="0"/>
              <a:t>/site-recovery/</a:t>
            </a:r>
            <a:r>
              <a:rPr lang="de-DE" dirty="0" err="1"/>
              <a:t>azure-to-azure-quickstart</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25</a:t>
            </a:fld>
            <a:endParaRPr lang="de-DE"/>
          </a:p>
        </p:txBody>
      </p:sp>
    </p:spTree>
    <p:extLst>
      <p:ext uri="{BB962C8B-B14F-4D97-AF65-F5344CB8AC3E}">
        <p14:creationId xmlns:p14="http://schemas.microsoft.com/office/powerpoint/2010/main" val="405747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Diskussion der Service Pläne:</a:t>
            </a:r>
          </a:p>
          <a:p>
            <a:r>
              <a:rPr lang="de-DE" dirty="0"/>
              <a:t>https://</a:t>
            </a:r>
            <a:r>
              <a:rPr lang="de-DE" dirty="0" err="1"/>
              <a:t>azure.microsoft.com</a:t>
            </a:r>
            <a:r>
              <a:rPr lang="de-DE" dirty="0"/>
              <a:t>/de-de/pricing/</a:t>
            </a:r>
            <a:r>
              <a:rPr lang="de-DE" dirty="0" err="1"/>
              <a:t>details</a:t>
            </a:r>
            <a:r>
              <a:rPr lang="de-DE" dirty="0"/>
              <a:t>/app-service/</a:t>
            </a:r>
            <a:r>
              <a:rPr lang="de-DE" dirty="0" err="1"/>
              <a:t>windows</a:t>
            </a:r>
            <a:r>
              <a:rPr lang="de-DE" dirty="0"/>
              <a:t>/</a:t>
            </a:r>
          </a:p>
          <a:p>
            <a:r>
              <a:rPr lang="de-DE" dirty="0"/>
              <a:t>Zeige </a:t>
            </a:r>
            <a:r>
              <a:rPr lang="de-DE" dirty="0" err="1"/>
              <a:t>Scale</a:t>
            </a:r>
            <a:r>
              <a:rPr lang="de-DE" dirty="0"/>
              <a:t> out und </a:t>
            </a:r>
            <a:r>
              <a:rPr lang="de-DE" dirty="0" err="1"/>
              <a:t>scale</a:t>
            </a:r>
            <a:r>
              <a:rPr lang="de-DE" dirty="0"/>
              <a:t> </a:t>
            </a:r>
            <a:r>
              <a:rPr lang="de-DE" dirty="0" err="1"/>
              <a:t>app</a:t>
            </a:r>
            <a:r>
              <a:rPr lang="de-DE" dirty="0"/>
              <a:t> in Deiner Web App</a:t>
            </a:r>
          </a:p>
        </p:txBody>
      </p:sp>
      <p:sp>
        <p:nvSpPr>
          <p:cNvPr id="4" name="Foliennummernplatzhalter 3"/>
          <p:cNvSpPr>
            <a:spLocks noGrp="1"/>
          </p:cNvSpPr>
          <p:nvPr>
            <p:ph type="sldNum" sz="quarter" idx="5"/>
          </p:nvPr>
        </p:nvSpPr>
        <p:spPr/>
        <p:txBody>
          <a:bodyPr/>
          <a:lstStyle/>
          <a:p>
            <a:fld id="{F6FEE991-81EB-4494-AA83-0C307BABC94D}" type="slidenum">
              <a:rPr lang="de-DE" smtClean="0"/>
              <a:pPr/>
              <a:t>26</a:t>
            </a:fld>
            <a:endParaRPr lang="de-DE"/>
          </a:p>
        </p:txBody>
      </p:sp>
    </p:spTree>
    <p:extLst>
      <p:ext uri="{BB962C8B-B14F-4D97-AF65-F5344CB8AC3E}">
        <p14:creationId xmlns:p14="http://schemas.microsoft.com/office/powerpoint/2010/main" val="397486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23261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89558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 do a quick </a:t>
            </a:r>
            <a:r>
              <a:rPr lang="de-DE" dirty="0" err="1"/>
              <a:t>demo</a:t>
            </a:r>
            <a:r>
              <a:rPr lang="de-DE" dirty="0"/>
              <a:t> </a:t>
            </a:r>
            <a:r>
              <a:rPr lang="de-DE" dirty="0" err="1"/>
              <a:t>into</a:t>
            </a:r>
            <a:r>
              <a:rPr lang="de-DE" dirty="0"/>
              <a:t> </a:t>
            </a:r>
            <a:r>
              <a:rPr lang="de-DE" dirty="0" err="1"/>
              <a:t>my</a:t>
            </a:r>
            <a:r>
              <a:rPr lang="de-DE" dirty="0"/>
              <a:t> </a:t>
            </a:r>
            <a:r>
              <a:rPr lang="de-DE" dirty="0" err="1"/>
              <a:t>DevOps</a:t>
            </a:r>
            <a:r>
              <a:rPr lang="de-DE" dirty="0"/>
              <a:t> </a:t>
            </a:r>
            <a:r>
              <a:rPr lang="de-DE" dirty="0" err="1"/>
              <a:t>pipelines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29</a:t>
            </a:fld>
            <a:endParaRPr lang="de-DE"/>
          </a:p>
        </p:txBody>
      </p:sp>
    </p:spTree>
    <p:extLst>
      <p:ext uri="{BB962C8B-B14F-4D97-AF65-F5344CB8AC3E}">
        <p14:creationId xmlns:p14="http://schemas.microsoft.com/office/powerpoint/2010/main" val="1387067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CapEx</a:t>
            </a:r>
            <a:r>
              <a:rPr lang="de-DE" dirty="0"/>
              <a:t> = Investitionsausgaben:</a:t>
            </a:r>
          </a:p>
          <a:p>
            <a:r>
              <a:rPr lang="de-DE" dirty="0"/>
              <a:t>https://</a:t>
            </a:r>
            <a:r>
              <a:rPr lang="de-DE" dirty="0" err="1"/>
              <a:t>de.wikipedia.org</a:t>
            </a:r>
            <a:r>
              <a:rPr lang="de-DE" dirty="0"/>
              <a:t>/</a:t>
            </a:r>
            <a:r>
              <a:rPr lang="de-DE" dirty="0" err="1"/>
              <a:t>wiki</a:t>
            </a:r>
            <a:r>
              <a:rPr lang="de-DE" dirty="0"/>
              <a:t>/Investitionsausgaben</a:t>
            </a:r>
          </a:p>
        </p:txBody>
      </p:sp>
      <p:sp>
        <p:nvSpPr>
          <p:cNvPr id="4" name="Foliennummernplatzhalter 3"/>
          <p:cNvSpPr>
            <a:spLocks noGrp="1"/>
          </p:cNvSpPr>
          <p:nvPr>
            <p:ph type="sldNum" sz="quarter" idx="5"/>
          </p:nvPr>
        </p:nvSpPr>
        <p:spPr/>
        <p:txBody>
          <a:bodyPr/>
          <a:lstStyle/>
          <a:p>
            <a:fld id="{F6FEE991-81EB-4494-AA83-0C307BABC94D}" type="slidenum">
              <a:rPr lang="de-DE" smtClean="0"/>
              <a:pPr/>
              <a:t>31</a:t>
            </a:fld>
            <a:endParaRPr lang="de-DE"/>
          </a:p>
        </p:txBody>
      </p:sp>
    </p:spTree>
    <p:extLst>
      <p:ext uri="{BB962C8B-B14F-4D97-AF65-F5344CB8AC3E}">
        <p14:creationId xmlns:p14="http://schemas.microsoft.com/office/powerpoint/2010/main" val="188288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A0A0A"/>
                </a:solidFill>
                <a:effectLst/>
                <a:latin typeface="Hind" panose="020B0604020202020204" pitchFamily="34" charset="0"/>
              </a:rPr>
              <a:t>Betriebsausgaben.  Also laufende </a:t>
            </a:r>
            <a:r>
              <a:rPr lang="de-DE" b="0" i="0" dirty="0" err="1">
                <a:solidFill>
                  <a:srgbClr val="0A0A0A"/>
                </a:solidFill>
                <a:effectLst/>
                <a:latin typeface="Hind" panose="020B0604020202020204" pitchFamily="34" charset="0"/>
              </a:rPr>
              <a:t>Auftagen</a:t>
            </a:r>
            <a:r>
              <a:rPr lang="de-DE" b="0" i="0" dirty="0">
                <a:solidFill>
                  <a:srgbClr val="0A0A0A"/>
                </a:solidFill>
                <a:effectLst/>
                <a:latin typeface="Hind" panose="020B0604020202020204" pitchFamily="34" charset="0"/>
              </a:rPr>
              <a:t> für einen Betrieb</a:t>
            </a:r>
          </a:p>
          <a:p>
            <a:r>
              <a:rPr lang="de-DE" b="0" i="0" dirty="0" err="1">
                <a:solidFill>
                  <a:srgbClr val="0A0A0A"/>
                </a:solidFill>
                <a:effectLst/>
                <a:latin typeface="Hind" panose="020B0604020202020204" pitchFamily="34" charset="0"/>
              </a:rPr>
              <a:t>ngl</a:t>
            </a:r>
            <a:r>
              <a:rPr lang="de-DE" b="0" i="0" dirty="0">
                <a:solidFill>
                  <a:srgbClr val="0A0A0A"/>
                </a:solidFill>
                <a:effectLst/>
                <a:latin typeface="Hind" panose="020B0604020202020204" pitchFamily="34" charset="0"/>
              </a:rPr>
              <a:t>. </a:t>
            </a:r>
            <a:r>
              <a:rPr lang="de-DE" b="0" i="1" dirty="0">
                <a:solidFill>
                  <a:srgbClr val="0A0A0A"/>
                </a:solidFill>
                <a:effectLst/>
                <a:latin typeface="Hind" panose="020B0604020202020204" pitchFamily="34" charset="0"/>
              </a:rPr>
              <a:t>operational </a:t>
            </a:r>
            <a:r>
              <a:rPr lang="de-DE" b="0" i="1" dirty="0" err="1">
                <a:solidFill>
                  <a:srgbClr val="0A0A0A"/>
                </a:solidFill>
                <a:effectLst/>
                <a:latin typeface="Hind" panose="020B0604020202020204" pitchFamily="34" charset="0"/>
              </a:rPr>
              <a:t>expenditures</a:t>
            </a:r>
            <a:r>
              <a:rPr lang="de-DE" b="0" i="0" dirty="0">
                <a:solidFill>
                  <a:srgbClr val="0A0A0A"/>
                </a:solidFill>
                <a:effectLst/>
                <a:latin typeface="Hind" panose="020B0604020202020204" pitchFamily="34" charset="0"/>
              </a:rPr>
              <a:t>. </a:t>
            </a:r>
          </a:p>
          <a:p>
            <a:r>
              <a:rPr lang="de-DE" dirty="0"/>
              <a:t>https://</a:t>
            </a:r>
            <a:r>
              <a:rPr lang="de-DE" dirty="0" err="1"/>
              <a:t>wirtschaftslexikon.gabler.de</a:t>
            </a:r>
            <a:r>
              <a:rPr lang="de-DE" dirty="0"/>
              <a:t>/</a:t>
            </a:r>
            <a:r>
              <a:rPr lang="de-DE" dirty="0" err="1"/>
              <a:t>definition</a:t>
            </a:r>
            <a:r>
              <a:rPr lang="de-DE" dirty="0"/>
              <a:t>/opex-52701</a:t>
            </a:r>
          </a:p>
        </p:txBody>
      </p:sp>
      <p:sp>
        <p:nvSpPr>
          <p:cNvPr id="4" name="Foliennummernplatzhalter 3"/>
          <p:cNvSpPr>
            <a:spLocks noGrp="1"/>
          </p:cNvSpPr>
          <p:nvPr>
            <p:ph type="sldNum" sz="quarter" idx="5"/>
          </p:nvPr>
        </p:nvSpPr>
        <p:spPr/>
        <p:txBody>
          <a:bodyPr/>
          <a:lstStyle/>
          <a:p>
            <a:fld id="{F6FEE991-81EB-4494-AA83-0C307BABC94D}" type="slidenum">
              <a:rPr lang="de-DE" smtClean="0"/>
              <a:pPr/>
              <a:t>32</a:t>
            </a:fld>
            <a:endParaRPr lang="de-DE"/>
          </a:p>
        </p:txBody>
      </p:sp>
    </p:spTree>
    <p:extLst>
      <p:ext uri="{BB962C8B-B14F-4D97-AF65-F5344CB8AC3E}">
        <p14:creationId xmlns:p14="http://schemas.microsoft.com/office/powerpoint/2010/main" val="144017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1143000" y="482600"/>
            <a:ext cx="4572000" cy="3429000"/>
          </a:xfrm>
        </p:spPr>
      </p:sp>
      <p:sp>
        <p:nvSpPr>
          <p:cNvPr id="7" name="Notes Placeholder 6"/>
          <p:cNvSpPr>
            <a:spLocks noGrp="1"/>
          </p:cNvSpPr>
          <p:nvPr>
            <p:ph type="body" idx="1"/>
          </p:nvPr>
        </p:nvSpPr>
        <p:spPr/>
        <p:txBody>
          <a:bodyPr>
            <a:normAutofit fontScale="77500" lnSpcReduction="20000"/>
          </a:bodyPr>
          <a:lstStyle/>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IaaS </a:t>
            </a:r>
            <a:r>
              <a:rPr lang="de-DE" sz="1600" b="0" i="0" dirty="0">
                <a:solidFill>
                  <a:srgbClr val="555D87"/>
                </a:solidFill>
                <a:effectLst/>
                <a:highlight>
                  <a:srgbClr val="FFFFFF"/>
                </a:highlight>
                <a:latin typeface="Open Sans" panose="020B0606030504020204" pitchFamily="34" charset="0"/>
              </a:rPr>
              <a:t>beinhaltet, dass der CSP virtualisierte Computing-Ressourcen über das Internet anbietet, darunter virtuelle Maschinen, Speicher und Netzwerke. Die Benutzer können diese Ressourcen mieten und brauchen keine physische Hardware mehr.</a:t>
            </a:r>
          </a:p>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PaaS</a:t>
            </a:r>
            <a:r>
              <a:rPr lang="de-DE" sz="1600" b="0" i="0" dirty="0">
                <a:solidFill>
                  <a:srgbClr val="555D87"/>
                </a:solidFill>
                <a:effectLst/>
                <a:highlight>
                  <a:srgbClr val="FFFFFF"/>
                </a:highlight>
                <a:latin typeface="Open Sans" panose="020B0606030504020204" pitchFamily="34" charset="0"/>
              </a:rPr>
              <a:t> bietet eine Plattform, die es Kunden ermöglicht, Anwendungen zu entwickeln, auszuführen und zu verwalten, ohne sich um die Komplexität des Aufbaus und der Wartung der zugrunde liegenden Infrastruktur kümmern zu müssen. Sie umfasst in der Regel Entwicklungstools, Datenbanken und andere Komponenten, die die Entwicklung von Anwendungen erleichtern.</a:t>
            </a:r>
          </a:p>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SaaS</a:t>
            </a:r>
            <a:r>
              <a:rPr lang="de-DE" sz="1600" b="0" i="0" dirty="0">
                <a:solidFill>
                  <a:srgbClr val="555D87"/>
                </a:solidFill>
                <a:effectLst/>
                <a:highlight>
                  <a:srgbClr val="FFFFFF"/>
                </a:highlight>
                <a:latin typeface="Open Sans" panose="020B0606030504020204" pitchFamily="34" charset="0"/>
              </a:rPr>
              <a:t> liefert Softwareanwendungen über das Internet auf Abonnementbasis. Die Benutzer können über einen Webbrowser auf die Software zugreifen, ohne sie lokal installieren zu müssen. Dies kann zum Beispiel E-Mail-Dienste oder Tools für das Kundenbeziehungsmanagement (CRM) umfassen.</a:t>
            </a:r>
          </a:p>
          <a:p>
            <a:pPr algn="l">
              <a:buFont typeface="Arial" panose="020B0604020202020204" pitchFamily="34" charset="0"/>
              <a:buChar char="•"/>
            </a:pPr>
            <a:r>
              <a:rPr lang="de-DE" sz="2400" b="0" i="0" dirty="0">
                <a:solidFill>
                  <a:srgbClr val="555D87"/>
                </a:solidFill>
                <a:effectLst/>
                <a:highlight>
                  <a:srgbClr val="FFFFFF"/>
                </a:highlight>
                <a:latin typeface="Open Sans" panose="020B0606030504020204" pitchFamily="34" charset="0"/>
              </a:rPr>
              <a:t>Von diesen drei Bereichen wird SaaS im Jahr 2022 die führende Rolle einnehmen und </a:t>
            </a:r>
            <a:r>
              <a:rPr lang="de-DE" sz="2400" b="0" i="0" u="sng" dirty="0">
                <a:solidFill>
                  <a:srgbClr val="2BACDF"/>
                </a:solidFill>
                <a:effectLst/>
                <a:highlight>
                  <a:srgbClr val="FFFFFF"/>
                </a:highlight>
                <a:latin typeface="Open Sans" panose="020B0606030504020204" pitchFamily="34" charset="0"/>
                <a:hlinkClick r:id="rId3"/>
              </a:rPr>
              <a:t>56%</a:t>
            </a:r>
            <a:r>
              <a:rPr lang="de-DE" sz="2400" b="0" i="0" dirty="0">
                <a:solidFill>
                  <a:srgbClr val="555D87"/>
                </a:solidFill>
                <a:effectLst/>
                <a:highlight>
                  <a:srgbClr val="FFFFFF"/>
                </a:highlight>
                <a:latin typeface="Open Sans" panose="020B0606030504020204" pitchFamily="34" charset="0"/>
              </a:rPr>
              <a:t> der Umsatzbeteiligung.</a:t>
            </a:r>
            <a:endParaRPr lang="de-DE" sz="1600" b="0" i="0" dirty="0">
              <a:solidFill>
                <a:srgbClr val="555D87"/>
              </a:solidFill>
              <a:effectLst/>
              <a:highlight>
                <a:srgbClr val="FFFFFF"/>
              </a:highlight>
              <a:latin typeface="Open Sans" panose="020B0606030504020204" pitchFamily="34" charset="0"/>
            </a:endParaRPr>
          </a:p>
          <a:p>
            <a:pPr lvl="1">
              <a:spcAft>
                <a:spcPts val="500"/>
              </a:spcAft>
            </a:pPr>
            <a:endParaRPr lang="en-US" sz="1100" dirty="0"/>
          </a:p>
          <a:p>
            <a:pPr lvl="1">
              <a:spcAft>
                <a:spcPts val="500"/>
              </a:spcAft>
            </a:pPr>
            <a:endParaRPr lang="en-US" sz="1100" dirty="0"/>
          </a:p>
          <a:p>
            <a:pPr lvl="1">
              <a:spcAft>
                <a:spcPts val="500"/>
              </a:spcAft>
            </a:pPr>
            <a:endParaRPr lang="en-US" sz="1100" dirty="0"/>
          </a:p>
          <a:p>
            <a:pPr lvl="1">
              <a:spcAft>
                <a:spcPts val="500"/>
              </a:spcAft>
            </a:pPr>
            <a:r>
              <a:rPr lang="en-US" sz="1100" dirty="0" err="1"/>
              <a:t>Iaas</a:t>
            </a:r>
            <a:r>
              <a:rPr lang="en-US" sz="1100" dirty="0"/>
              <a:t>: VM, Database App Service…</a:t>
            </a:r>
            <a:br>
              <a:rPr lang="en-US" sz="1100" dirty="0"/>
            </a:br>
            <a:r>
              <a:rPr lang="en-US" sz="1100" dirty="0"/>
              <a:t>PaaS: Google APP Engine, Windows Azure, SAP Cloud: </a:t>
            </a:r>
            <a:br>
              <a:rPr lang="en-US" sz="1100" dirty="0"/>
            </a:br>
            <a:r>
              <a:rPr lang="en-US" sz="1100" dirty="0"/>
              <a:t>SaaS: Office 365, Salesforce, Dropbox,..</a:t>
            </a:r>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87928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14710-2B65-4C61-BAB4-C72C87613888}" type="slidenum">
              <a:rPr lang="en-US" smtClean="0"/>
              <a:pPr/>
              <a:t>34</a:t>
            </a:fld>
            <a:endParaRPr lang="en-US"/>
          </a:p>
        </p:txBody>
      </p:sp>
    </p:spTree>
    <p:extLst>
      <p:ext uri="{BB962C8B-B14F-4D97-AF65-F5344CB8AC3E}">
        <p14:creationId xmlns:p14="http://schemas.microsoft.com/office/powerpoint/2010/main" val="2395782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14710-2B65-4C61-BAB4-C72C87613888}" type="slidenum">
              <a:rPr lang="en-US" smtClean="0"/>
              <a:pPr/>
              <a:t>35</a:t>
            </a:fld>
            <a:endParaRPr lang="en-US"/>
          </a:p>
        </p:txBody>
      </p:sp>
    </p:spTree>
    <p:extLst>
      <p:ext uri="{BB962C8B-B14F-4D97-AF65-F5344CB8AC3E}">
        <p14:creationId xmlns:p14="http://schemas.microsoft.com/office/powerpoint/2010/main" val="2534974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36</a:t>
            </a:fld>
            <a:endParaRPr lang="de-DE"/>
          </a:p>
        </p:txBody>
      </p:sp>
    </p:spTree>
    <p:extLst>
      <p:ext uri="{BB962C8B-B14F-4D97-AF65-F5344CB8AC3E}">
        <p14:creationId xmlns:p14="http://schemas.microsoft.com/office/powerpoint/2010/main" val="1017696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cloud</a:t>
            </a:r>
            <a:r>
              <a:rPr lang="de-DE" dirty="0"/>
              <a:t>-adoption-framework/</a:t>
            </a:r>
            <a:r>
              <a:rPr lang="de-DE" dirty="0" err="1"/>
              <a:t>ready</a:t>
            </a:r>
            <a:r>
              <a:rPr lang="de-DE" dirty="0"/>
              <a:t>/</a:t>
            </a:r>
            <a:r>
              <a:rPr lang="de-DE" dirty="0" err="1"/>
              <a:t>landing</a:t>
            </a:r>
            <a:r>
              <a:rPr lang="de-DE" dirty="0"/>
              <a:t>-zone/design-area/</a:t>
            </a:r>
            <a:r>
              <a:rPr lang="de-DE" dirty="0" err="1"/>
              <a:t>resource-org-subscriptions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37</a:t>
            </a:fld>
            <a:endParaRPr lang="de-DE"/>
          </a:p>
        </p:txBody>
      </p:sp>
    </p:spTree>
    <p:extLst>
      <p:ext uri="{BB962C8B-B14F-4D97-AF65-F5344CB8AC3E}">
        <p14:creationId xmlns:p14="http://schemas.microsoft.com/office/powerpoint/2010/main" val="2786833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Allgemeiner Überblick</a:t>
            </a:r>
          </a:p>
          <a:p>
            <a:pPr marL="171450" indent="-171450">
              <a:buFontTx/>
              <a:buChar char="-"/>
            </a:pPr>
            <a:r>
              <a:rPr lang="de-DE" dirty="0"/>
              <a:t>Look &amp; </a:t>
            </a:r>
            <a:r>
              <a:rPr lang="de-DE" dirty="0" err="1"/>
              <a:t>Feel</a:t>
            </a:r>
            <a:r>
              <a:rPr lang="de-DE" dirty="0"/>
              <a:t> einrichten</a:t>
            </a:r>
          </a:p>
          <a:p>
            <a:pPr marL="171450" indent="-171450">
              <a:buFontTx/>
              <a:buChar char="-"/>
            </a:pPr>
            <a:r>
              <a:rPr lang="de-DE" dirty="0"/>
              <a:t>Sprache festlegen</a:t>
            </a:r>
          </a:p>
          <a:p>
            <a:pPr marL="171450" indent="-171450">
              <a:buFontTx/>
              <a:buChar char="-"/>
            </a:pPr>
            <a:r>
              <a:rPr lang="de-DE" dirty="0"/>
              <a:t>Default Dashboard</a:t>
            </a:r>
          </a:p>
          <a:p>
            <a:pPr marL="171450" indent="-171450">
              <a:buFontTx/>
              <a:buChar char="-"/>
            </a:pPr>
            <a:r>
              <a:rPr lang="de-DE" dirty="0"/>
              <a:t>Marketplace</a:t>
            </a:r>
          </a:p>
          <a:p>
            <a:pPr marL="171450" indent="-171450">
              <a:buFontTx/>
              <a:buChar char="-"/>
            </a:pPr>
            <a:r>
              <a:rPr lang="de-DE" dirty="0" err="1"/>
              <a:t>ResourceGruppen</a:t>
            </a:r>
            <a:endParaRPr lang="de-DE" dirty="0"/>
          </a:p>
          <a:p>
            <a:pPr marL="171450" indent="-171450">
              <a:buFontTx/>
              <a:buChar char="-"/>
            </a:pPr>
            <a:r>
              <a:rPr lang="de-DE" dirty="0" err="1"/>
              <a:t>Resourcen</a:t>
            </a:r>
            <a:endParaRPr lang="de-DE" dirty="0"/>
          </a:p>
          <a:p>
            <a:pPr marL="171450" indent="-171450">
              <a:buFontTx/>
              <a:buChar char="-"/>
            </a:pPr>
            <a:r>
              <a:rPr lang="de-DE"/>
              <a:t>Namenskonventionen</a:t>
            </a:r>
          </a:p>
        </p:txBody>
      </p:sp>
      <p:sp>
        <p:nvSpPr>
          <p:cNvPr id="4" name="Foliennummernplatzhalter 3"/>
          <p:cNvSpPr>
            <a:spLocks noGrp="1"/>
          </p:cNvSpPr>
          <p:nvPr>
            <p:ph type="sldNum" sz="quarter" idx="5"/>
          </p:nvPr>
        </p:nvSpPr>
        <p:spPr/>
        <p:txBody>
          <a:bodyPr/>
          <a:lstStyle/>
          <a:p>
            <a:fld id="{F6FEE991-81EB-4494-AA83-0C307BABC94D}" type="slidenum">
              <a:rPr lang="de-DE" smtClean="0"/>
              <a:pPr/>
              <a:t>41</a:t>
            </a:fld>
            <a:endParaRPr lang="de-DE"/>
          </a:p>
        </p:txBody>
      </p:sp>
    </p:spTree>
    <p:extLst>
      <p:ext uri="{BB962C8B-B14F-4D97-AF65-F5344CB8AC3E}">
        <p14:creationId xmlns:p14="http://schemas.microsoft.com/office/powerpoint/2010/main" val="1520560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42</a:t>
            </a:fld>
            <a:endParaRPr lang="de-DE"/>
          </a:p>
        </p:txBody>
      </p:sp>
    </p:spTree>
    <p:extLst>
      <p:ext uri="{BB962C8B-B14F-4D97-AF65-F5344CB8AC3E}">
        <p14:creationId xmlns:p14="http://schemas.microsoft.com/office/powerpoint/2010/main" val="265462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Slide Objectives:</a:t>
            </a:r>
          </a:p>
          <a:p>
            <a:pPr marL="175222" indent="-175222">
              <a:buFont typeface="Arial" pitchFamily="34" charset="0"/>
              <a:buChar char="•"/>
            </a:pPr>
            <a:r>
              <a:rPr lang="en-US" b="0" dirty="0"/>
              <a:t>Explain</a:t>
            </a:r>
            <a:r>
              <a:rPr lang="en-US" b="0" baseline="0" dirty="0"/>
              <a:t> the differences and relationship between </a:t>
            </a:r>
            <a:r>
              <a:rPr lang="en-US" b="0" baseline="0" dirty="0" err="1"/>
              <a:t>IaaS</a:t>
            </a:r>
            <a:r>
              <a:rPr lang="en-US" b="0" baseline="0" dirty="0"/>
              <a:t>, </a:t>
            </a:r>
            <a:r>
              <a:rPr lang="en-US" b="0" baseline="0" dirty="0" err="1"/>
              <a:t>PaaS</a:t>
            </a:r>
            <a:r>
              <a:rPr lang="en-US" b="0" baseline="0" dirty="0"/>
              <a:t>, and </a:t>
            </a:r>
            <a:r>
              <a:rPr lang="en-US" b="0" baseline="0" dirty="0" err="1"/>
              <a:t>SaaS</a:t>
            </a:r>
            <a:r>
              <a:rPr lang="en-US" b="0" baseline="0" dirty="0"/>
              <a:t> in more detail.</a:t>
            </a:r>
            <a:endParaRPr lang="en-US" b="0" dirty="0"/>
          </a:p>
          <a:p>
            <a:endParaRPr lang="en-US" b="1" dirty="0"/>
          </a:p>
          <a:p>
            <a:r>
              <a:rPr lang="en-US" b="1" dirty="0"/>
              <a:t>Speaking Points:</a:t>
            </a:r>
          </a:p>
          <a:p>
            <a:pPr marL="175222" indent="-175222">
              <a:buFont typeface="Arial" pitchFamily="34" charset="0"/>
              <a:buChar char="•"/>
            </a:pPr>
            <a:r>
              <a:rPr lang="en-US" dirty="0"/>
              <a:t>Here’s another</a:t>
            </a:r>
            <a:r>
              <a:rPr lang="en-US" baseline="0" dirty="0"/>
              <a:t> way to look at the cloud services taxonomy and how this taxonomy maps to the components in an IT infrastructure.     </a:t>
            </a:r>
          </a:p>
          <a:p>
            <a:pPr marL="175222" indent="-175222">
              <a:buFont typeface="Arial" pitchFamily="34" charset="0"/>
              <a:buChar char="•"/>
            </a:pPr>
            <a:r>
              <a:rPr lang="en-US" baseline="0" dirty="0"/>
              <a:t>Packaged Software</a:t>
            </a:r>
          </a:p>
          <a:p>
            <a:pPr marL="392889" lvl="1" indent="-175222"/>
            <a:r>
              <a:rPr lang="en-US" baseline="0" dirty="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a:t>IaaS</a:t>
            </a:r>
            <a:endParaRPr lang="en-US" baseline="0" dirty="0"/>
          </a:p>
          <a:p>
            <a:pPr marL="392889" lvl="1" indent="-175222"/>
            <a:r>
              <a:rPr lang="en-US" baseline="0" dirty="0"/>
              <a:t>With Infrastructure as a Service, the lower levels of the stack are managed by a vendor.  Some of these components can be provided by traditional </a:t>
            </a:r>
            <a:r>
              <a:rPr lang="en-US" baseline="0" dirty="0" err="1"/>
              <a:t>hosters</a:t>
            </a:r>
            <a:r>
              <a:rPr lang="en-US" baseline="0" dirty="0"/>
              <a:t> – in fact most of them have moved to having a virtualized offering.  </a:t>
            </a:r>
          </a:p>
          <a:p>
            <a:pPr marL="392889" lvl="1" indent="-175222"/>
            <a:r>
              <a:rPr lang="en-US" baseline="0" dirty="0"/>
              <a:t>Very few actually provide an OS</a:t>
            </a:r>
          </a:p>
          <a:p>
            <a:pPr marL="392889" lvl="1" indent="-175222"/>
            <a:r>
              <a:rPr lang="en-US" baseline="0" dirty="0"/>
              <a:t>The customer is still responsible for managing the OS through the Applications.  </a:t>
            </a:r>
          </a:p>
          <a:p>
            <a:pPr marL="392889" lvl="1" indent="-175222" defTabSz="934479">
              <a:spcAft>
                <a:spcPts val="341"/>
              </a:spcAft>
              <a:defRPr/>
            </a:pPr>
            <a:r>
              <a:rPr lang="en-US" baseline="0" dirty="0"/>
              <a:t>For the developer, an obvious benefit with </a:t>
            </a:r>
            <a:r>
              <a:rPr lang="en-US" baseline="0" dirty="0" err="1"/>
              <a:t>IaaS</a:t>
            </a:r>
            <a:r>
              <a:rPr lang="en-US" baseline="0" dirty="0"/>
              <a:t> is that it frees the developer from many concerns when provisioning physical or virtual machines. </a:t>
            </a:r>
          </a:p>
          <a:p>
            <a:pPr marL="392889" lvl="1" indent="-175222" defTabSz="934479">
              <a:spcAft>
                <a:spcPts val="341"/>
              </a:spcAft>
              <a:defRPr/>
            </a:pPr>
            <a:r>
              <a:rPr lang="en-US" baseline="0" dirty="0"/>
              <a:t>This was one of the earliest and primary use cases for Amazon Web Services Elastic Cloud Compute (</a:t>
            </a:r>
            <a:r>
              <a:rPr lang="en-US" baseline="0" dirty="0" err="1"/>
              <a:t>EC2</a:t>
            </a:r>
            <a:r>
              <a:rPr lang="en-US" baseline="0" dirty="0"/>
              <a:t>). </a:t>
            </a:r>
          </a:p>
          <a:p>
            <a:pPr marL="392889" lvl="1" indent="-175222" defTabSz="934479">
              <a:spcAft>
                <a:spcPts val="341"/>
              </a:spcAft>
              <a:defRPr/>
            </a:pPr>
            <a:r>
              <a:rPr lang="en-US" baseline="0" dirty="0"/>
              <a:t>Developers were able to readily provision virtual machines (</a:t>
            </a:r>
            <a:r>
              <a:rPr lang="en-US" baseline="0" dirty="0" err="1"/>
              <a:t>AMIs</a:t>
            </a:r>
            <a:r>
              <a:rPr lang="en-US" baseline="0" dirty="0"/>
              <a:t>) on </a:t>
            </a:r>
            <a:r>
              <a:rPr lang="en-US" baseline="0" dirty="0" err="1"/>
              <a:t>EC2</a:t>
            </a:r>
            <a:r>
              <a:rPr lang="en-US" baseline="0" dirty="0"/>
              <a:t>, develop and test solutions and, often, run the results ‘in production’. </a:t>
            </a:r>
          </a:p>
          <a:p>
            <a:pPr marL="392889" lvl="1" indent="-175222" defTabSz="934479">
              <a:spcAft>
                <a:spcPts val="341"/>
              </a:spcAft>
              <a:defRPr/>
            </a:pPr>
            <a:r>
              <a:rPr lang="en-US" baseline="0" dirty="0"/>
              <a:t>The only requirement was a credit card to pay for the services.</a:t>
            </a:r>
          </a:p>
          <a:p>
            <a:pPr marL="175222" indent="-175222">
              <a:buFont typeface="Arial" pitchFamily="34" charset="0"/>
              <a:buChar char="•"/>
            </a:pPr>
            <a:r>
              <a:rPr lang="en-US" baseline="0" dirty="0" err="1"/>
              <a:t>PaaS</a:t>
            </a:r>
            <a:endParaRPr lang="en-US" baseline="0" dirty="0"/>
          </a:p>
          <a:p>
            <a:pPr marL="392889" lvl="1" indent="-175222"/>
            <a:r>
              <a:rPr lang="en-US" baseline="0" dirty="0"/>
              <a:t>With Platform as a Service, everything from the network connectivity through the runtime is provided and managed by the platform vendor.  </a:t>
            </a:r>
          </a:p>
          <a:p>
            <a:pPr marL="392889" lvl="1" indent="-175222"/>
            <a:r>
              <a:rPr lang="en-US" baseline="0" dirty="0"/>
              <a:t>The Windows Azure best fits in this category today.  </a:t>
            </a:r>
          </a:p>
          <a:p>
            <a:pPr marL="392889" lvl="1" indent="-175222"/>
            <a:r>
              <a:rPr lang="en-US" baseline="0" dirty="0"/>
              <a:t>In fact because we don’t provide access to the underlying virtualization or operating system today, we’re often referred to as not providing </a:t>
            </a:r>
            <a:r>
              <a:rPr lang="en-US" baseline="0" dirty="0" err="1"/>
              <a:t>IaaS</a:t>
            </a:r>
            <a:r>
              <a:rPr lang="en-US" baseline="0" dirty="0"/>
              <a:t>.</a:t>
            </a:r>
          </a:p>
          <a:p>
            <a:pPr marL="392889" lvl="1" indent="-175222"/>
            <a:r>
              <a:rPr lang="en-US" dirty="0" err="1"/>
              <a:t>PaaS</a:t>
            </a:r>
            <a:r>
              <a:rPr lang="en-US" dirty="0"/>
              <a:t> offerings</a:t>
            </a:r>
            <a:r>
              <a:rPr lang="en-US" baseline="0" dirty="0"/>
              <a:t> further reduce the developer burden by additionally supporting the platform runtime and related application services. </a:t>
            </a:r>
          </a:p>
          <a:p>
            <a:pPr marL="392889" lvl="1" indent="-175222"/>
            <a:r>
              <a:rPr lang="en-US" baseline="0" dirty="0"/>
              <a:t>With </a:t>
            </a:r>
            <a:r>
              <a:rPr lang="en-US" baseline="0" dirty="0" err="1"/>
              <a:t>PaaS</a:t>
            </a:r>
            <a:r>
              <a:rPr lang="en-US" baseline="0" dirty="0"/>
              <a:t>, the developer can, almost immediately, begin creating the business logic for an application. </a:t>
            </a:r>
          </a:p>
          <a:p>
            <a:pPr marL="392889" lvl="1" indent="-175222"/>
            <a:r>
              <a:rPr lang="en-US" baseline="0" dirty="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a:p>
          <a:p>
            <a:pPr marL="175222" indent="-175222">
              <a:buFont typeface="Arial" pitchFamily="34" charset="0"/>
              <a:buChar char="•"/>
            </a:pPr>
            <a:r>
              <a:rPr lang="en-US" baseline="0" dirty="0" err="1"/>
              <a:t>SaaS</a:t>
            </a:r>
            <a:endParaRPr lang="en-US" baseline="0" dirty="0"/>
          </a:p>
          <a:p>
            <a:pPr marL="392889" lvl="1" indent="-175222"/>
            <a:r>
              <a:rPr lang="en-US" dirty="0"/>
              <a:t>Finally, with </a:t>
            </a:r>
            <a:r>
              <a:rPr lang="en-US" dirty="0" err="1"/>
              <a:t>SaaS</a:t>
            </a:r>
            <a:r>
              <a:rPr lang="en-US" dirty="0"/>
              <a:t>,</a:t>
            </a:r>
            <a:r>
              <a:rPr lang="en-US" baseline="0" dirty="0"/>
              <a:t> a vendor provides the application and abstracts you from all of the underlying components.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10462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Glossar:</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Cloud Computing ist eine Technologie, die Benutzern auf Anfrage Zugang zu einem gemeinsamen Pool von Computerressourcen (z.B. Server, Speicherplatz, Anwendungen usw.) bietet.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Ein Cloud-Service-Provider ist ein Unternehmen, das Kunden verschiedene Computing-Dienste anbietet.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Cloud Computing-Dienste werden üblicherweise in IaaS (Infrastructure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PaaS (</a:t>
            </a:r>
            <a:r>
              <a:rPr lang="de-DE" b="0" i="0" dirty="0" err="1">
                <a:solidFill>
                  <a:srgbClr val="555D87"/>
                </a:solidFill>
                <a:effectLst/>
                <a:highlight>
                  <a:srgbClr val="E9F8FF"/>
                </a:highlight>
                <a:latin typeface="Open Sans" panose="020B0606030504020204" pitchFamily="34" charset="0"/>
              </a:rPr>
              <a:t>Platform</a:t>
            </a:r>
            <a:r>
              <a:rPr lang="de-DE" b="0" i="0" dirty="0">
                <a:solidFill>
                  <a:srgbClr val="555D87"/>
                </a:solidFill>
                <a:effectLst/>
                <a:highlight>
                  <a:srgbClr val="E9F8FF"/>
                </a:highlight>
                <a:latin typeface="Open Sans" panose="020B0606030504020204" pitchFamily="34" charset="0"/>
              </a:rPr>
              <a:t>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und SaaS (Software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eingeteilt.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Amazon Web Services (AWS), Microsoft Azure und Google Cloud </a:t>
            </a:r>
            <a:r>
              <a:rPr lang="de-DE" b="0" i="0" dirty="0" err="1">
                <a:solidFill>
                  <a:srgbClr val="555D87"/>
                </a:solidFill>
                <a:effectLst/>
                <a:highlight>
                  <a:srgbClr val="E9F8FF"/>
                </a:highlight>
                <a:latin typeface="Open Sans" panose="020B0606030504020204" pitchFamily="34" charset="0"/>
              </a:rPr>
              <a:t>Platform</a:t>
            </a:r>
            <a:r>
              <a:rPr lang="de-DE" b="0" i="0" dirty="0">
                <a:solidFill>
                  <a:srgbClr val="555D87"/>
                </a:solidFill>
                <a:effectLst/>
                <a:highlight>
                  <a:srgbClr val="E9F8FF"/>
                </a:highlight>
                <a:latin typeface="Open Sans" panose="020B0606030504020204" pitchFamily="34" charset="0"/>
              </a:rPr>
              <a:t> (GCP) halten 65% des globalen Cloud Computing-Marktanteils und sind die führenden Anbieter in der Branche.</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Die drei wichtigsten Arten von Cloud-Anbietern sind Private Cloud-Anbieter, Public Cloud-Anbieter und Hybrid Cloud-Anbieter.</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Weitere namhafte Cloud-Anbieter sind Oracle Cloud, IBM Cloud, Alibaba Cloud, Salesforce Cloud, </a:t>
            </a:r>
            <a:r>
              <a:rPr lang="de-DE" b="0" i="0" dirty="0" err="1">
                <a:solidFill>
                  <a:srgbClr val="555D87"/>
                </a:solidFill>
                <a:effectLst/>
                <a:highlight>
                  <a:srgbClr val="E9F8FF"/>
                </a:highlight>
                <a:latin typeface="Open Sans" panose="020B0606030504020204" pitchFamily="34" charset="0"/>
              </a:rPr>
              <a:t>Rackspace</a:t>
            </a:r>
            <a:r>
              <a:rPr lang="de-DE" b="0" i="0" dirty="0">
                <a:solidFill>
                  <a:srgbClr val="555D87"/>
                </a:solidFill>
                <a:effectLst/>
                <a:highlight>
                  <a:srgbClr val="E9F8FF"/>
                </a:highlight>
                <a:latin typeface="Open Sans" panose="020B0606030504020204" pitchFamily="34" charset="0"/>
              </a:rPr>
              <a:t>, Digital Ocean und </a:t>
            </a:r>
            <a:r>
              <a:rPr lang="de-DE" b="0" i="0" dirty="0" err="1">
                <a:solidFill>
                  <a:srgbClr val="555D87"/>
                </a:solidFill>
                <a:effectLst/>
                <a:highlight>
                  <a:srgbClr val="E9F8FF"/>
                </a:highlight>
                <a:latin typeface="Open Sans" panose="020B0606030504020204" pitchFamily="34" charset="0"/>
              </a:rPr>
              <a:t>OVHCloud</a:t>
            </a:r>
            <a:r>
              <a:rPr lang="de-DE" b="0" i="0" dirty="0">
                <a:solidFill>
                  <a:srgbClr val="555D87"/>
                </a:solidFill>
                <a:effectLst/>
                <a:highlight>
                  <a:srgbClr val="E9F8FF"/>
                </a:highlight>
                <a:latin typeface="Open Sans" panose="020B0606030504020204" pitchFamily="34" charset="0"/>
              </a:rPr>
              <a: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Es wird erwartet, dass die Cloud-Computing-Branche in den nächsten Jahren weiter wachsen wird, wobei maschinelles Lernen und künstliche Intelligenz (KI) die wichtigsten Wachstumsmotoren sind.</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6</a:t>
            </a:fld>
            <a:endParaRPr lang="de-DE"/>
          </a:p>
        </p:txBody>
      </p:sp>
    </p:spTree>
    <p:extLst>
      <p:ext uri="{BB962C8B-B14F-4D97-AF65-F5344CB8AC3E}">
        <p14:creationId xmlns:p14="http://schemas.microsoft.com/office/powerpoint/2010/main" val="23496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33333"/>
                </a:solidFill>
                <a:effectLst/>
                <a:highlight>
                  <a:srgbClr val="FFFFFF"/>
                </a:highlight>
                <a:latin typeface="Verdana" panose="020B0604030504040204" pitchFamily="34" charset="0"/>
              </a:rPr>
              <a:t>Um Microsoft-Cloud-Angebote gleich welcher Art nutzen zu können, benötigen Sie einen Mandanten (</a:t>
            </a:r>
            <a:r>
              <a:rPr lang="de-DE" b="0" i="0" dirty="0" err="1">
                <a:solidFill>
                  <a:srgbClr val="333333"/>
                </a:solidFill>
                <a:effectLst/>
                <a:highlight>
                  <a:srgbClr val="FFFFFF"/>
                </a:highlight>
                <a:latin typeface="Verdana" panose="020B0604030504040204" pitchFamily="34" charset="0"/>
              </a:rPr>
              <a:t>Tenant</a:t>
            </a:r>
            <a:r>
              <a:rPr lang="de-DE" b="0" i="0" dirty="0">
                <a:solidFill>
                  <a:srgbClr val="333333"/>
                </a:solidFill>
                <a:effectLst/>
                <a:highlight>
                  <a:srgbClr val="FFFFFF"/>
                </a:highlight>
                <a:latin typeface="Verdana" panose="020B0604030504040204" pitchFamily="34" charset="0"/>
              </a:rPr>
              <a:t>). Dabei handelt es sich um eine spezifische Instanz im Azure </a:t>
            </a:r>
            <a:r>
              <a:rPr lang="de-DE" b="0" i="0" dirty="0" err="1">
                <a:solidFill>
                  <a:srgbClr val="333333"/>
                </a:solidFill>
                <a:effectLst/>
                <a:highlight>
                  <a:srgbClr val="FFFFFF"/>
                </a:highlight>
                <a:latin typeface="Verdana" panose="020B0604030504040204" pitchFamily="34" charset="0"/>
              </a:rPr>
              <a:t>Active</a:t>
            </a:r>
            <a:r>
              <a:rPr lang="de-DE" b="0" i="0" dirty="0">
                <a:solidFill>
                  <a:srgbClr val="333333"/>
                </a:solidFill>
                <a:effectLst/>
                <a:highlight>
                  <a:srgbClr val="FFFFFF"/>
                </a:highlight>
                <a:latin typeface="Verdana" panose="020B0604030504040204" pitchFamily="34" charset="0"/>
              </a:rPr>
              <a:t> Directory (AAD), in der Benutzer­konten und Gruppen gespeichert werden.</a:t>
            </a:r>
          </a:p>
          <a:p>
            <a:endParaRPr lang="de-DE" b="0" i="0" dirty="0">
              <a:solidFill>
                <a:srgbClr val="333333"/>
              </a:solidFill>
              <a:effectLst/>
              <a:highlight>
                <a:srgbClr val="FFFFFF"/>
              </a:highlight>
              <a:latin typeface="Verdana" panose="020B0604030504040204" pitchFamily="34" charset="0"/>
            </a:endParaRPr>
          </a:p>
          <a:p>
            <a:pPr algn="l"/>
            <a:r>
              <a:rPr lang="de-DE" b="1" i="0" dirty="0" err="1">
                <a:solidFill>
                  <a:srgbClr val="333333"/>
                </a:solidFill>
                <a:effectLst/>
                <a:highlight>
                  <a:srgbClr val="FFFFFF"/>
                </a:highlight>
                <a:latin typeface="Verdana" panose="020B0604030504040204" pitchFamily="34" charset="0"/>
              </a:rPr>
              <a:t>Tenant</a:t>
            </a:r>
            <a:r>
              <a:rPr lang="de-DE" b="1" i="0" dirty="0">
                <a:solidFill>
                  <a:srgbClr val="333333"/>
                </a:solidFill>
                <a:effectLst/>
                <a:highlight>
                  <a:srgbClr val="FFFFFF"/>
                </a:highlight>
                <a:latin typeface="Verdana" panose="020B0604030504040204" pitchFamily="34" charset="0"/>
              </a:rPr>
              <a:t> als Container für Konten und Abos</a:t>
            </a:r>
          </a:p>
          <a:p>
            <a:pPr algn="just"/>
            <a:r>
              <a:rPr lang="de-DE" b="0" i="0" dirty="0">
                <a:solidFill>
                  <a:srgbClr val="333333"/>
                </a:solidFill>
                <a:effectLst/>
                <a:highlight>
                  <a:srgbClr val="FFFFFF"/>
                </a:highlight>
                <a:latin typeface="Verdana" panose="020B0604030504040204" pitchFamily="34" charset="0"/>
              </a:rPr>
              <a:t>Diesen können Sie dann Lizenzen zur Nutzung von Microsofts SaaS-Produkten zuweisen, sofern Sie über entsprechenden Abonnements für Office 365 oder Microsoft 365 verfügen. Microsoft nennt diese in der Cloud existierenden Konten Organisations- oder Schulkonten.</a:t>
            </a:r>
          </a:p>
          <a:p>
            <a:pPr algn="just"/>
            <a:r>
              <a:rPr lang="de-DE" b="0" i="0" dirty="0">
                <a:solidFill>
                  <a:srgbClr val="333333"/>
                </a:solidFill>
                <a:effectLst/>
                <a:highlight>
                  <a:srgbClr val="FFFFFF"/>
                </a:highlight>
                <a:latin typeface="Verdana" panose="020B0604030504040204" pitchFamily="34" charset="0"/>
              </a:rPr>
              <a:t>Sie können aber Ihren Azure AD-Mandanten auch mit vorhandenen </a:t>
            </a:r>
            <a:r>
              <a:rPr lang="de-DE" b="0" i="0" dirty="0" err="1">
                <a:solidFill>
                  <a:srgbClr val="333333"/>
                </a:solidFill>
                <a:effectLst/>
                <a:highlight>
                  <a:srgbClr val="FFFFFF"/>
                </a:highlight>
                <a:latin typeface="Verdana" panose="020B0604030504040204" pitchFamily="34" charset="0"/>
              </a:rPr>
              <a:t>Active</a:t>
            </a:r>
            <a:r>
              <a:rPr lang="de-DE" b="0" i="0" dirty="0">
                <a:solidFill>
                  <a:srgbClr val="333333"/>
                </a:solidFill>
                <a:effectLst/>
                <a:highlight>
                  <a:srgbClr val="FFFFFF"/>
                </a:highlight>
                <a:latin typeface="Verdana" panose="020B0604030504040204" pitchFamily="34" charset="0"/>
              </a:rPr>
              <a:t> Directory Domain Services (AD DS) über </a:t>
            </a:r>
            <a:r>
              <a:rPr lang="de-DE" b="0" i="0" u="sng" dirty="0">
                <a:solidFill>
                  <a:srgbClr val="2A5DB0"/>
                </a:solidFill>
                <a:effectLst/>
                <a:highlight>
                  <a:srgbClr val="FFFFFF"/>
                </a:highlight>
                <a:latin typeface="Verdana" panose="020B0604030504040204" pitchFamily="34" charset="0"/>
                <a:hlinkClick r:id="rId3"/>
              </a:rPr>
              <a:t>Azure AD Connect synchroni­sieren</a:t>
            </a:r>
            <a:r>
              <a:rPr lang="de-DE" b="0" i="0" dirty="0">
                <a:solidFill>
                  <a:srgbClr val="333333"/>
                </a:solidFill>
                <a:effectLst/>
                <a:highlight>
                  <a:srgbClr val="FFFFFF"/>
                </a:highlight>
                <a:latin typeface="Verdana" panose="020B0604030504040204" pitchFamily="34" charset="0"/>
              </a:rPr>
              <a:t>. Auf diese Weise gelangen dann lokale Benutzerkonten in die Cloud, also ins Azure AD (</a:t>
            </a:r>
            <a:r>
              <a:rPr lang="de-DE" b="0" i="0" dirty="0" err="1">
                <a:solidFill>
                  <a:srgbClr val="333333"/>
                </a:solidFill>
                <a:effectLst/>
                <a:highlight>
                  <a:srgbClr val="FFFFFF"/>
                </a:highlight>
                <a:latin typeface="Verdana" panose="020B0604030504040204" pitchFamily="34" charset="0"/>
              </a:rPr>
              <a:t>Entra</a:t>
            </a:r>
            <a:r>
              <a:rPr lang="de-DE" b="0" i="0" dirty="0">
                <a:solidFill>
                  <a:srgbClr val="333333"/>
                </a:solidFill>
                <a:effectLst/>
                <a:highlight>
                  <a:srgbClr val="FFFFFF"/>
                </a:highlight>
                <a:latin typeface="Verdana" panose="020B0604030504040204" pitchFamily="34" charset="0"/>
              </a:rPr>
              <a:t>).</a:t>
            </a:r>
          </a:p>
          <a:p>
            <a:endParaRPr lang="de-DE" b="0" i="0" dirty="0">
              <a:solidFill>
                <a:srgbClr val="333333"/>
              </a:solidFill>
              <a:effectLst/>
              <a:highlight>
                <a:srgbClr val="FFFFFF"/>
              </a:highlight>
              <a:latin typeface="Verdana" panose="020B0604030504040204" pitchFamily="34" charset="0"/>
            </a:endParaRP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7</a:t>
            </a:fld>
            <a:endParaRPr lang="de-DE"/>
          </a:p>
        </p:txBody>
      </p:sp>
    </p:spTree>
    <p:extLst>
      <p:ext uri="{BB962C8B-B14F-4D97-AF65-F5344CB8AC3E}">
        <p14:creationId xmlns:p14="http://schemas.microsoft.com/office/powerpoint/2010/main" val="1502762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Ressourcegruppen</a:t>
            </a:r>
            <a:r>
              <a:rPr lang="de-DE" dirty="0"/>
              <a:t> sind als organisatorische Container zu verstehen.</a:t>
            </a:r>
          </a:p>
          <a:p>
            <a:r>
              <a:rPr lang="de-DE" dirty="0"/>
              <a:t>Eine </a:t>
            </a:r>
            <a:r>
              <a:rPr lang="de-DE" dirty="0" err="1"/>
              <a:t>Ressourcegruppe</a:t>
            </a:r>
            <a:r>
              <a:rPr lang="de-DE" dirty="0"/>
              <a:t> kann keine, eine oder mehrere Ressourcen beinhalten</a:t>
            </a:r>
          </a:p>
          <a:p>
            <a:r>
              <a:rPr lang="de-DE" dirty="0"/>
              <a:t>Eine Ressource ist die eigentliche Arbeitseinheit in Azure (Dienst)</a:t>
            </a:r>
          </a:p>
          <a:p>
            <a:r>
              <a:rPr lang="de-DE" dirty="0"/>
              <a:t>Ressourcen werden in Kategorien unterteilt, sog. </a:t>
            </a:r>
            <a:r>
              <a:rPr lang="de-DE" dirty="0" err="1"/>
              <a:t>Resource</a:t>
            </a:r>
            <a:r>
              <a:rPr lang="de-DE" dirty="0"/>
              <a:t> </a:t>
            </a:r>
            <a:r>
              <a:rPr lang="de-DE" dirty="0" err="1"/>
              <a:t>Types</a:t>
            </a:r>
            <a:r>
              <a:rPr lang="de-DE" dirty="0"/>
              <a:t>.</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8</a:t>
            </a:fld>
            <a:endParaRPr lang="de-DE"/>
          </a:p>
        </p:txBody>
      </p:sp>
    </p:spTree>
    <p:extLst>
      <p:ext uri="{BB962C8B-B14F-4D97-AF65-F5344CB8AC3E}">
        <p14:creationId xmlns:p14="http://schemas.microsoft.com/office/powerpoint/2010/main" val="379338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auch schon mal den Aufbau den Portals erklären, bzw. eine kurze </a:t>
            </a:r>
            <a:r>
              <a:rPr lang="de-DE" dirty="0" err="1"/>
              <a:t>EInführung</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9</a:t>
            </a:fld>
            <a:endParaRPr lang="de-DE"/>
          </a:p>
        </p:txBody>
      </p:sp>
    </p:spTree>
    <p:extLst>
      <p:ext uri="{BB962C8B-B14F-4D97-AF65-F5344CB8AC3E}">
        <p14:creationId xmlns:p14="http://schemas.microsoft.com/office/powerpoint/2010/main" val="401970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10</a:t>
            </a:fld>
            <a:endParaRPr lang="de-DE"/>
          </a:p>
        </p:txBody>
      </p:sp>
    </p:spTree>
    <p:extLst>
      <p:ext uri="{BB962C8B-B14F-4D97-AF65-F5344CB8AC3E}">
        <p14:creationId xmlns:p14="http://schemas.microsoft.com/office/powerpoint/2010/main" val="255671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6000" baseline="0"/>
            </a:lvl1pPr>
          </a:lstStyle>
          <a:p>
            <a:r>
              <a:rPr lang="de-DE" dirty="0"/>
              <a:t>Thema der Präsentation</a:t>
            </a:r>
            <a:endParaRPr lang="en-US" dirty="0"/>
          </a:p>
        </p:txBody>
      </p:sp>
      <p:sp>
        <p:nvSpPr>
          <p:cNvPr id="3" name="Subtitle 2"/>
          <p:cNvSpPr>
            <a:spLocks noGrp="1"/>
          </p:cNvSpPr>
          <p:nvPr>
            <p:ph type="subTitle" idx="1" hasCustomPrompt="1"/>
          </p:nvPr>
        </p:nvSpPr>
        <p:spPr>
          <a:xfrm>
            <a:off x="338666" y="2958571"/>
            <a:ext cx="8466666" cy="1139296"/>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DEVWARE GmbH</a:t>
            </a:r>
          </a:p>
        </p:txBody>
      </p:sp>
    </p:spTree>
    <p:extLst>
      <p:ext uri="{BB962C8B-B14F-4D97-AF65-F5344CB8AC3E}">
        <p14:creationId xmlns:p14="http://schemas.microsoft.com/office/powerpoint/2010/main" val="33204251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553AF74-976A-8242-A012-F62783B45F81}" type="datetimeFigureOut">
              <a:rPr lang="de-DE" smtClean="0"/>
              <a:t>11.05.25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75942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553AF74-976A-8242-A012-F62783B45F81}" type="datetimeFigureOut">
              <a:rPr lang="de-DE" smtClean="0"/>
              <a:t>11.05.25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148151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553AF74-976A-8242-A012-F62783B45F81}" type="datetimeFigureOut">
              <a:rPr lang="de-DE" smtClean="0"/>
              <a:t>11.05.25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101006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226314" y="301752"/>
            <a:ext cx="8455914" cy="685800"/>
          </a:xfrm>
        </p:spPr>
        <p:txBody>
          <a:bodyPr>
            <a:normAutofit/>
          </a:bodyPr>
          <a:lstStyle>
            <a:lvl1pPr>
              <a:defRPr sz="24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5/11/25</a:t>
            </a:fld>
            <a:endParaRPr lang="en-US"/>
          </a:p>
        </p:txBody>
      </p:sp>
      <p:sp>
        <p:nvSpPr>
          <p:cNvPr id="5" name="Slide Number Placeholder 4"/>
          <p:cNvSpPr>
            <a:spLocks noGrp="1"/>
          </p:cNvSpPr>
          <p:nvPr>
            <p:ph type="sldNum" sz="quarter" idx="12"/>
          </p:nvPr>
        </p:nvSpPr>
        <p:spPr>
          <a:xfrm>
            <a:off x="6637972" y="6356351"/>
            <a:ext cx="2057400" cy="365125"/>
          </a:xfrm>
        </p:spPr>
        <p:txBody>
          <a:bodyPr/>
          <a:lstStyle/>
          <a:p>
            <a:fld id="{AFFF257A-30C5-4AFB-911B-BE4CEEA1EA82}" type="slidenum">
              <a:rPr lang="en-US" smtClean="0"/>
              <a:t>‹Nr.›</a:t>
            </a:fld>
            <a:endParaRPr lang="en-US"/>
          </a:p>
        </p:txBody>
      </p:sp>
      <p:sp>
        <p:nvSpPr>
          <p:cNvPr id="7" name="Text Placeholder 6"/>
          <p:cNvSpPr>
            <a:spLocks noGrp="1"/>
          </p:cNvSpPr>
          <p:nvPr>
            <p:ph type="body" sz="quarter" idx="13"/>
          </p:nvPr>
        </p:nvSpPr>
        <p:spPr>
          <a:xfrm>
            <a:off x="301752" y="1143000"/>
            <a:ext cx="8380476" cy="4956048"/>
          </a:xfrm>
        </p:spPr>
        <p:txBody>
          <a:bodyPr/>
          <a:lstStyle>
            <a:lvl1pPr>
              <a:lnSpc>
                <a:spcPct val="114000"/>
              </a:lnSpc>
              <a:spcAft>
                <a:spcPts val="225"/>
              </a:spcAft>
              <a:defRPr/>
            </a:lvl1pPr>
            <a:lvl2pPr>
              <a:lnSpc>
                <a:spcPct val="114000"/>
              </a:lnSpc>
              <a:spcAft>
                <a:spcPts val="225"/>
              </a:spcAft>
              <a:buSzPct val="90000"/>
              <a:defRPr/>
            </a:lvl2pPr>
            <a:lvl3pPr>
              <a:lnSpc>
                <a:spcPct val="114000"/>
              </a:lnSpc>
              <a:spcAft>
                <a:spcPts val="225"/>
              </a:spcAft>
              <a:defRPr/>
            </a:lvl3pPr>
            <a:lvl4pPr>
              <a:lnSpc>
                <a:spcPct val="114000"/>
              </a:lnSpc>
              <a:spcAft>
                <a:spcPts val="225"/>
              </a:spcAft>
              <a:defRPr/>
            </a:lvl4pPr>
            <a:lvl5pPr>
              <a:lnSpc>
                <a:spcPct val="114000"/>
              </a:lnSpc>
              <a:spcAft>
                <a:spcPts val="225"/>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9984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CEF45-6EF0-95FE-5B05-051C16CDD8EC}"/>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E1FE34B-B455-CA9F-94A8-20A51FCC545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664351-6C84-EE8A-6C5D-0E77E923EEF6}"/>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5" name="Fußzeilenplatzhalter 4">
            <a:extLst>
              <a:ext uri="{FF2B5EF4-FFF2-40B4-BE49-F238E27FC236}">
                <a16:creationId xmlns:a16="http://schemas.microsoft.com/office/drawing/2014/main" id="{D3661D19-B2BE-1902-920F-BC586A1A5599}"/>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FA00CD15-34A3-89CA-0D4E-6724EC8B35A4}"/>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5331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F4A9C-4767-2982-6C9F-4135570DB0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6E41E3-D9D9-AF16-67D7-6F212C5066C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0B3D78-2291-179B-2872-ACA69B52AA02}"/>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5" name="Fußzeilenplatzhalter 4">
            <a:extLst>
              <a:ext uri="{FF2B5EF4-FFF2-40B4-BE49-F238E27FC236}">
                <a16:creationId xmlns:a16="http://schemas.microsoft.com/office/drawing/2014/main" id="{E311ECF9-8AC5-902D-9EB0-3F177A34B133}"/>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2C97F09D-5E03-327C-3B89-04FE1F7195FB}"/>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51997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EADF6-EF15-BE50-DE0B-706942BFAA63}"/>
              </a:ext>
            </a:extLst>
          </p:cNvPr>
          <p:cNvSpPr>
            <a:spLocks noGrp="1"/>
          </p:cNvSpPr>
          <p:nvPr>
            <p:ph type="title"/>
          </p:nvPr>
        </p:nvSpPr>
        <p:spPr>
          <a:xfrm>
            <a:off x="623888" y="1709738"/>
            <a:ext cx="78867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537C46E-F120-FBA8-E2EF-30ACF9C5D36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CA838E9-7E06-C4DD-93F0-7CB2B299043C}"/>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5" name="Fußzeilenplatzhalter 4">
            <a:extLst>
              <a:ext uri="{FF2B5EF4-FFF2-40B4-BE49-F238E27FC236}">
                <a16:creationId xmlns:a16="http://schemas.microsoft.com/office/drawing/2014/main" id="{FD2B57D3-FE90-CC0B-2F35-F3A9665F81F7}"/>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4C206BBE-9484-0B4B-A3AA-534CC6303A6E}"/>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701522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C0315-457D-CB71-AB14-B7FCD6419F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D22E1E2-2CE0-E93F-E70E-814C965B1BA0}"/>
              </a:ext>
            </a:extLst>
          </p:cNvPr>
          <p:cNvSpPr>
            <a:spLocks noGrp="1"/>
          </p:cNvSpPr>
          <p:nvPr>
            <p:ph sz="half" idx="1"/>
          </p:nvPr>
        </p:nvSpPr>
        <p:spPr>
          <a:xfrm>
            <a:off x="62865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25D4D2A-4D5D-76C6-152A-A0D6CAD37622}"/>
              </a:ext>
            </a:extLst>
          </p:cNvPr>
          <p:cNvSpPr>
            <a:spLocks noGrp="1"/>
          </p:cNvSpPr>
          <p:nvPr>
            <p:ph sz="half" idx="2"/>
          </p:nvPr>
        </p:nvSpPr>
        <p:spPr>
          <a:xfrm>
            <a:off x="464820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9D45075-9225-206F-9AFA-08A305AEB968}"/>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6" name="Fußzeilenplatzhalter 5">
            <a:extLst>
              <a:ext uri="{FF2B5EF4-FFF2-40B4-BE49-F238E27FC236}">
                <a16:creationId xmlns:a16="http://schemas.microsoft.com/office/drawing/2014/main" id="{5D7F7A4E-111C-0CA8-9C41-8524417D596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B8DDBFE4-633C-9EA2-7D1E-D266688C03BD}"/>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020609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1755B-DE85-5D9B-B8DF-BABEE8E8BF81}"/>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5EFFE4B-465A-2BA0-88AE-3D2FF34347B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EE24365-B9FD-A891-F759-D96BBF6877CA}"/>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70F6C0-0723-A9DB-D2B0-E1740F79D0E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C3F7FFE-FF8B-97FC-0C52-37EB0307AC76}"/>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AC2C82E-9B36-EE55-1A70-676D54F80EC7}"/>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8" name="Fußzeilenplatzhalter 7">
            <a:extLst>
              <a:ext uri="{FF2B5EF4-FFF2-40B4-BE49-F238E27FC236}">
                <a16:creationId xmlns:a16="http://schemas.microsoft.com/office/drawing/2014/main" id="{9BD309E2-3872-2E6A-8A48-7E0D88F47B9E}"/>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63AD5F2F-7895-49AD-ECA2-D2706D5BAAD3}"/>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469474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2331E-D9F9-A368-E7E2-D1D08D5B687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772099D-6964-054E-CC41-20BE1FC94AF0}"/>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4" name="Fußzeilenplatzhalter 3">
            <a:extLst>
              <a:ext uri="{FF2B5EF4-FFF2-40B4-BE49-F238E27FC236}">
                <a16:creationId xmlns:a16="http://schemas.microsoft.com/office/drawing/2014/main" id="{7677A07E-D15B-672B-5244-F2638D064594}"/>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6907D456-82F7-2226-E20F-3D7BB27DE6E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93103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normAutofit/>
          </a:bodyPr>
          <a:lstStyle>
            <a:lvl1pPr algn="l">
              <a:defRPr sz="4000" baseline="0"/>
            </a:lvl1pPr>
          </a:lstStyle>
          <a:p>
            <a:r>
              <a:rPr lang="de-DE" dirty="0"/>
              <a:t>Abschnittstitel</a:t>
            </a:r>
            <a:endParaRPr lang="en-US" dirty="0"/>
          </a:p>
        </p:txBody>
      </p:sp>
      <p:sp>
        <p:nvSpPr>
          <p:cNvPr id="3" name="Subtitle 2"/>
          <p:cNvSpPr>
            <a:spLocks noGrp="1"/>
          </p:cNvSpPr>
          <p:nvPr>
            <p:ph type="subTitle" idx="1" hasCustomPrompt="1"/>
          </p:nvPr>
        </p:nvSpPr>
        <p:spPr>
          <a:xfrm>
            <a:off x="338666" y="3602038"/>
            <a:ext cx="8466666" cy="868362"/>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spTree>
    <p:extLst>
      <p:ext uri="{BB962C8B-B14F-4D97-AF65-F5344CB8AC3E}">
        <p14:creationId xmlns:p14="http://schemas.microsoft.com/office/powerpoint/2010/main" val="859041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EF41490-E70A-FF6E-A33F-F4C026024A7C}"/>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3" name="Fußzeilenplatzhalter 2">
            <a:extLst>
              <a:ext uri="{FF2B5EF4-FFF2-40B4-BE49-F238E27FC236}">
                <a16:creationId xmlns:a16="http://schemas.microsoft.com/office/drawing/2014/main" id="{D630AD13-7FB3-0D21-73F0-63208ACAF2EA}"/>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333043F8-D68E-C277-3758-4C943A68A92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4077705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BB8-C91A-CC3A-3E3D-ADF89742021D}"/>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C3CA6ED-828A-EBAE-C3D0-AA0EC69BC38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AEF1191-1C24-A4B1-4A06-CE6D139203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0EE51A-FC24-4137-928F-8AFA32912D65}"/>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6" name="Fußzeilenplatzhalter 5">
            <a:extLst>
              <a:ext uri="{FF2B5EF4-FFF2-40B4-BE49-F238E27FC236}">
                <a16:creationId xmlns:a16="http://schemas.microsoft.com/office/drawing/2014/main" id="{815006BF-C72A-0B01-57A8-16AF683CEC2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F2B203D0-6C11-B7DD-E953-89767223AAE0}"/>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970865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9CA05-407C-E544-57EC-9874150DF4BC}"/>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95A380B-C041-71CA-AF1A-B8DAA83C5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0D5538E-1821-55D9-4567-BD5D706263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4B38E86-8B33-FCFF-89DA-8E40B7384978}"/>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6" name="Fußzeilenplatzhalter 5">
            <a:extLst>
              <a:ext uri="{FF2B5EF4-FFF2-40B4-BE49-F238E27FC236}">
                <a16:creationId xmlns:a16="http://schemas.microsoft.com/office/drawing/2014/main" id="{728CD718-DD1A-5A3C-632F-5D71E882BC4B}"/>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C0860234-A827-2FAA-B368-3EE1FA4D09A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3177180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EEDD4-2833-EA9D-E35C-1398243223C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F297D4E-978A-CD95-E4B0-1795187D4CD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2FBB79-6546-ADB1-9F5C-122561BF6E77}"/>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5" name="Fußzeilenplatzhalter 4">
            <a:extLst>
              <a:ext uri="{FF2B5EF4-FFF2-40B4-BE49-F238E27FC236}">
                <a16:creationId xmlns:a16="http://schemas.microsoft.com/office/drawing/2014/main" id="{BBA36DEB-C121-FFF1-1EBE-1DAFECC2F76D}"/>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3C07F458-DC11-2FA8-64DE-D86FBA6B5415}"/>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558534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FB985C5-6160-3007-6DA0-7F7DC59796FF}"/>
              </a:ext>
            </a:extLst>
          </p:cNvPr>
          <p:cNvSpPr>
            <a:spLocks noGrp="1"/>
          </p:cNvSpPr>
          <p:nvPr>
            <p:ph type="title" orient="vert"/>
          </p:nvPr>
        </p:nvSpPr>
        <p:spPr>
          <a:xfrm>
            <a:off x="6543675" y="365125"/>
            <a:ext cx="1971675"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644A6E-8339-2956-0A07-976C5240C936}"/>
              </a:ext>
            </a:extLst>
          </p:cNvPr>
          <p:cNvSpPr>
            <a:spLocks noGrp="1"/>
          </p:cNvSpPr>
          <p:nvPr>
            <p:ph type="body" orient="vert" idx="1"/>
          </p:nvPr>
        </p:nvSpPr>
        <p:spPr>
          <a:xfrm>
            <a:off x="628650" y="365125"/>
            <a:ext cx="57626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14C3B3-DE66-B596-D97B-ADACCCF72A53}"/>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11.05.25</a:t>
            </a:fld>
            <a:endParaRPr lang="de-DE"/>
          </a:p>
        </p:txBody>
      </p:sp>
      <p:sp>
        <p:nvSpPr>
          <p:cNvPr id="5" name="Fußzeilenplatzhalter 4">
            <a:extLst>
              <a:ext uri="{FF2B5EF4-FFF2-40B4-BE49-F238E27FC236}">
                <a16:creationId xmlns:a16="http://schemas.microsoft.com/office/drawing/2014/main" id="{868CB9DA-16C4-D21A-B602-5E9CFDDDE733}"/>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B09F25CA-74A4-FE59-1F33-872EC48212D9}"/>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1179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338668" y="1129832"/>
            <a:ext cx="8466665" cy="4953794"/>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9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15" name="Subtitle 2"/>
          <p:cNvSpPr txBox="1">
            <a:spLocks/>
          </p:cNvSpPr>
          <p:nvPr userDrawn="1"/>
        </p:nvSpPr>
        <p:spPr>
          <a:xfrm>
            <a:off x="4665132"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6" name="Subtitle 2"/>
          <p:cNvSpPr txBox="1">
            <a:spLocks/>
          </p:cNvSpPr>
          <p:nvPr userDrawn="1"/>
        </p:nvSpPr>
        <p:spPr>
          <a:xfrm>
            <a:off x="4665131"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1" name="Inhaltsplatzhalter 5"/>
          <p:cNvSpPr>
            <a:spLocks noGrp="1"/>
          </p:cNvSpPr>
          <p:nvPr>
            <p:ph sz="quarter" idx="15"/>
          </p:nvPr>
        </p:nvSpPr>
        <p:spPr>
          <a:xfrm>
            <a:off x="338666"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4665130"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3377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5" name="Inhaltsplatzhalter 5"/>
          <p:cNvSpPr>
            <a:spLocks noGrp="1"/>
          </p:cNvSpPr>
          <p:nvPr>
            <p:ph sz="quarter" idx="16"/>
          </p:nvPr>
        </p:nvSpPr>
        <p:spPr>
          <a:xfrm>
            <a:off x="338668" y="1700808"/>
            <a:ext cx="8466665" cy="4382818"/>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74866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4" name="Inhaltsplatzhalter 5">
            <a:extLst>
              <a:ext uri="{FF2B5EF4-FFF2-40B4-BE49-F238E27FC236}">
                <a16:creationId xmlns:a16="http://schemas.microsoft.com/office/drawing/2014/main" id="{25D15D81-18E0-4000-A3D1-5E1B00E717E7}"/>
              </a:ext>
            </a:extLst>
          </p:cNvPr>
          <p:cNvSpPr>
            <a:spLocks noGrp="1"/>
          </p:cNvSpPr>
          <p:nvPr>
            <p:ph sz="quarter" idx="15"/>
          </p:nvPr>
        </p:nvSpPr>
        <p:spPr>
          <a:xfrm>
            <a:off x="338666"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CB499211-C97D-4435-B62B-BD5DC042EE54}"/>
              </a:ext>
            </a:extLst>
          </p:cNvPr>
          <p:cNvSpPr>
            <a:spLocks noGrp="1"/>
          </p:cNvSpPr>
          <p:nvPr>
            <p:ph sz="quarter" idx="16"/>
          </p:nvPr>
        </p:nvSpPr>
        <p:spPr>
          <a:xfrm>
            <a:off x="4665130"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8314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72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338666" y="2958571"/>
            <a:ext cx="8466666" cy="1139296"/>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a:t>
            </a:r>
            <a:r>
              <a:rPr lang="de-DE" dirty="0" err="1"/>
              <a:t>Devware</a:t>
            </a:r>
            <a:r>
              <a:rPr lang="de-DE" dirty="0"/>
              <a:t> GmbH</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5935133"/>
            <a:ext cx="2836709" cy="648527"/>
          </a:xfrm>
          <a:prstGeom prst="rect">
            <a:avLst/>
          </a:prstGeom>
        </p:spPr>
      </p:pic>
    </p:spTree>
    <p:extLst>
      <p:ext uri="{BB962C8B-B14F-4D97-AF65-F5344CB8AC3E}">
        <p14:creationId xmlns:p14="http://schemas.microsoft.com/office/powerpoint/2010/main" val="11629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el mit Tex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6205926"/>
            <a:ext cx="1762655" cy="402977"/>
          </a:xfrm>
          <a:prstGeom prst="rect">
            <a:avLst/>
          </a:prstGeom>
        </p:spPr>
      </p:pic>
      <p:sp>
        <p:nvSpPr>
          <p:cNvPr id="5" name="Inhaltsplatzhalter 5"/>
          <p:cNvSpPr>
            <a:spLocks noGrp="1"/>
          </p:cNvSpPr>
          <p:nvPr>
            <p:ph sz="quarter" idx="16"/>
          </p:nvPr>
        </p:nvSpPr>
        <p:spPr>
          <a:xfrm>
            <a:off x="338668" y="1129832"/>
            <a:ext cx="8466665"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111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el des Thema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lstStyle>
            <a:lvl1pPr algn="l">
              <a:defRPr sz="6000" baseline="0"/>
            </a:lvl1pPr>
          </a:lstStyle>
          <a:p>
            <a:r>
              <a:rPr lang="de-DE" dirty="0"/>
              <a:t>Unterthema (Text kann angepasst werden)</a:t>
            </a:r>
            <a:endParaRPr lang="en-US" dirty="0"/>
          </a:p>
        </p:txBody>
      </p:sp>
      <p:sp>
        <p:nvSpPr>
          <p:cNvPr id="3" name="Subtitle 2"/>
          <p:cNvSpPr>
            <a:spLocks noGrp="1"/>
          </p:cNvSpPr>
          <p:nvPr>
            <p:ph type="subTitle" idx="1" hasCustomPrompt="1"/>
          </p:nvPr>
        </p:nvSpPr>
        <p:spPr>
          <a:xfrm>
            <a:off x="338666" y="3602038"/>
            <a:ext cx="8466666" cy="868362"/>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6205926"/>
            <a:ext cx="1762655" cy="402977"/>
          </a:xfrm>
          <a:prstGeom prst="rect">
            <a:avLst/>
          </a:prstGeom>
        </p:spPr>
      </p:pic>
    </p:spTree>
    <p:extLst>
      <p:ext uri="{BB962C8B-B14F-4D97-AF65-F5344CB8AC3E}">
        <p14:creationId xmlns:p14="http://schemas.microsoft.com/office/powerpoint/2010/main" val="51218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ustomXml" Target="../../customXml/item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7"/>
            <a:ext cx="7886700" cy="687609"/>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15"/>
            </p:custDataLst>
          </p:nvPr>
        </p:nvSpPr>
        <p:spPr>
          <a:xfrm>
            <a:off x="628650" y="1124744"/>
            <a:ext cx="7886700" cy="5052219"/>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9DE4CB5A-2039-414C-B300-EAD8E3BD162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38666" y="6205926"/>
            <a:ext cx="1756503" cy="413068"/>
          </a:xfrm>
          <a:prstGeom prst="rect">
            <a:avLst/>
          </a:prstGeom>
        </p:spPr>
      </p:pic>
    </p:spTree>
    <p:extLst>
      <p:ext uri="{BB962C8B-B14F-4D97-AF65-F5344CB8AC3E}">
        <p14:creationId xmlns:p14="http://schemas.microsoft.com/office/powerpoint/2010/main" val="4222585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xStyles>
    <p:titleStyle>
      <a:lvl1pPr algn="l" defTabSz="914400" rtl="0" eaLnBrk="1" latinLnBrk="0" hangingPunct="1">
        <a:lnSpc>
          <a:spcPct val="90000"/>
        </a:lnSpc>
        <a:spcBef>
          <a:spcPct val="0"/>
        </a:spcBef>
        <a:buNone/>
        <a:defRPr sz="4000" kern="1200" baseline="0">
          <a:solidFill>
            <a:srgbClr val="00B0F0"/>
          </a:solidFill>
          <a:latin typeface="Arial" panose="020B0604020202020204" pitchFamily="34" charset="0"/>
          <a:ea typeface="Tahoma" panose="020B0604030504040204" pitchFamily="34" charset="0"/>
          <a:cs typeface="Arial" panose="020B0604020202020204" pitchFamily="34" charset="0"/>
        </a:defRPr>
      </a:lvl1pPr>
    </p:titleStyle>
    <p:bodyStyle>
      <a:lvl1pPr marL="457200" indent="-457200" algn="l" defTabSz="914400" rtl="0" eaLnBrk="1" latinLnBrk="0" hangingPunct="1">
        <a:lnSpc>
          <a:spcPct val="90000"/>
        </a:lnSpc>
        <a:spcBef>
          <a:spcPts val="10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vl2pPr marL="9144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2pPr>
      <a:lvl3pPr marL="13716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3pPr>
      <a:lvl4pPr marL="18288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4pPr>
      <a:lvl5pPr marL="22860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5B1DEA3-FF9E-0984-705E-FDEF1916A03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DCABE6B-BFB5-27D8-713D-F5BE641878A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8" name="Grafik 7" descr="Ein Bild, das Logo enthält.&#10;&#10;Automatisch generierte Beschreibung">
            <a:extLst>
              <a:ext uri="{FF2B5EF4-FFF2-40B4-BE49-F238E27FC236}">
                <a16:creationId xmlns:a16="http://schemas.microsoft.com/office/drawing/2014/main" id="{59E1DD31-E4D2-FDC0-4730-7FF5638B30C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24328" y="5912066"/>
            <a:ext cx="1475656" cy="713043"/>
          </a:xfrm>
          <a:prstGeom prst="rect">
            <a:avLst/>
          </a:prstGeom>
        </p:spPr>
      </p:pic>
    </p:spTree>
    <p:extLst>
      <p:ext uri="{BB962C8B-B14F-4D97-AF65-F5344CB8AC3E}">
        <p14:creationId xmlns:p14="http://schemas.microsoft.com/office/powerpoint/2010/main" val="3488760756"/>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zure.microsoft.com/de-de/pricing/calculator/"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30.sv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el 1"/>
          <p:cNvSpPr>
            <a:spLocks noGrp="1"/>
          </p:cNvSpPr>
          <p:nvPr>
            <p:ph type="ctrTitle"/>
          </p:nvPr>
        </p:nvSpPr>
        <p:spPr>
          <a:xfrm>
            <a:off x="4567533" y="1346200"/>
            <a:ext cx="4218089" cy="3284538"/>
          </a:xfrm>
        </p:spPr>
        <p:txBody>
          <a:bodyPr anchor="b">
            <a:normAutofit/>
          </a:bodyPr>
          <a:lstStyle/>
          <a:p>
            <a:pPr algn="l"/>
            <a:r>
              <a:rPr lang="de-DE"/>
              <a:t>Azure Überblick</a:t>
            </a:r>
          </a:p>
        </p:txBody>
      </p:sp>
      <p:sp>
        <p:nvSpPr>
          <p:cNvPr id="3" name="Untertitel 2"/>
          <p:cNvSpPr>
            <a:spLocks noGrp="1"/>
          </p:cNvSpPr>
          <p:nvPr>
            <p:ph type="subTitle" idx="1"/>
          </p:nvPr>
        </p:nvSpPr>
        <p:spPr>
          <a:xfrm>
            <a:off x="4572276" y="4630738"/>
            <a:ext cx="4213346" cy="1150937"/>
          </a:xfrm>
        </p:spPr>
        <p:txBody>
          <a:bodyPr anchor="t">
            <a:normAutofit/>
          </a:bodyPr>
          <a:lstStyle/>
          <a:p>
            <a:pPr algn="l"/>
            <a:r>
              <a:rPr lang="de-DE" sz="2200"/>
              <a:t>Ernst Hutsteiner</a:t>
            </a:r>
          </a:p>
          <a:p>
            <a:pPr algn="l"/>
            <a:r>
              <a:rPr lang="de-DE" sz="2200"/>
              <a:t>Geschäftsführer Hutsteiner IT-Services GmbH</a:t>
            </a:r>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3703" y="0"/>
            <a:ext cx="1897292"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181" y="0"/>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101010 Datenzeilen bis zur Unendlichkeit">
            <a:extLst>
              <a:ext uri="{FF2B5EF4-FFF2-40B4-BE49-F238E27FC236}">
                <a16:creationId xmlns:a16="http://schemas.microsoft.com/office/drawing/2014/main" id="{C75B5553-7F8E-F048-1C67-E33E28D8863B}"/>
              </a:ext>
            </a:extLst>
          </p:cNvPr>
          <p:cNvPicPr>
            <a:picLocks noChangeAspect="1"/>
          </p:cNvPicPr>
          <p:nvPr/>
        </p:nvPicPr>
        <p:blipFill rotWithShape="1">
          <a:blip r:embed="rId3"/>
          <a:srcRect l="33320" r="29816" b="1"/>
          <a:stretch/>
        </p:blipFill>
        <p:spPr>
          <a:xfrm>
            <a:off x="-1130" y="10"/>
            <a:ext cx="3904463"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9304" y="0"/>
            <a:ext cx="2134029"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7ED4C4-5462-58BE-5C05-2180709A330E}"/>
              </a:ext>
            </a:extLst>
          </p:cNvPr>
          <p:cNvSpPr>
            <a:spLocks noGrp="1"/>
          </p:cNvSpPr>
          <p:nvPr>
            <p:ph type="title"/>
          </p:nvPr>
        </p:nvSpPr>
        <p:spPr>
          <a:xfrm>
            <a:off x="476250" y="640823"/>
            <a:ext cx="2563994" cy="5583148"/>
          </a:xfrm>
        </p:spPr>
        <p:txBody>
          <a:bodyPr anchor="ctr">
            <a:normAutofit/>
          </a:bodyPr>
          <a:lstStyle/>
          <a:p>
            <a:r>
              <a:rPr lang="de-DE" sz="2900"/>
              <a:t>Standards für Rechenzentren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E191A539-867D-3426-CB01-0BB7473A3508}"/>
              </a:ext>
            </a:extLst>
          </p:cNvPr>
          <p:cNvGraphicFramePr>
            <a:graphicFrameLocks noGrp="1"/>
          </p:cNvGraphicFramePr>
          <p:nvPr>
            <p:ph idx="1"/>
            <p:extLst>
              <p:ext uri="{D42A27DB-BD31-4B8C-83A1-F6EECF244321}">
                <p14:modId xmlns:p14="http://schemas.microsoft.com/office/powerpoint/2010/main" val="371942218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120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381CC-D4EC-6BB5-AC2C-AB53F2A106D5}"/>
              </a:ext>
            </a:extLst>
          </p:cNvPr>
          <p:cNvSpPr>
            <a:spLocks noGrp="1"/>
          </p:cNvSpPr>
          <p:nvPr>
            <p:ph type="title"/>
          </p:nvPr>
        </p:nvSpPr>
        <p:spPr/>
        <p:txBody>
          <a:bodyPr/>
          <a:lstStyle/>
          <a:p>
            <a:r>
              <a:rPr lang="de-DE" dirty="0"/>
              <a:t>Physische Sicherheit</a:t>
            </a:r>
          </a:p>
        </p:txBody>
      </p:sp>
      <p:sp>
        <p:nvSpPr>
          <p:cNvPr id="3" name="Inhaltsplatzhalter 2">
            <a:extLst>
              <a:ext uri="{FF2B5EF4-FFF2-40B4-BE49-F238E27FC236}">
                <a16:creationId xmlns:a16="http://schemas.microsoft.com/office/drawing/2014/main" id="{342F3440-53AF-768E-C7B4-F7F95215DA68}"/>
              </a:ext>
            </a:extLst>
          </p:cNvPr>
          <p:cNvSpPr>
            <a:spLocks noGrp="1"/>
          </p:cNvSpPr>
          <p:nvPr>
            <p:ph idx="1"/>
          </p:nvPr>
        </p:nvSpPr>
        <p:spPr/>
        <p:txBody>
          <a:bodyPr>
            <a:normAutofit lnSpcReduction="10000"/>
          </a:bodyPr>
          <a:lstStyle/>
          <a:p>
            <a:r>
              <a:rPr lang="de-DE" dirty="0"/>
              <a:t>Globale Verteilung und Regionen</a:t>
            </a:r>
          </a:p>
          <a:p>
            <a:r>
              <a:rPr lang="de-DE" dirty="0"/>
              <a:t>Zugangsgenehmigung und Kontrolle</a:t>
            </a:r>
          </a:p>
          <a:p>
            <a:r>
              <a:rPr lang="de-DE" dirty="0"/>
              <a:t>Grundstücksgrenze (Zäune, Stahl, Beton)</a:t>
            </a:r>
          </a:p>
          <a:p>
            <a:r>
              <a:rPr lang="de-DE" dirty="0"/>
              <a:t>Sicherheitspersonal (speziell geschult)</a:t>
            </a:r>
          </a:p>
          <a:p>
            <a:r>
              <a:rPr lang="de-DE" dirty="0"/>
              <a:t>Zweistufige biometrische Authentifizierung von Personen</a:t>
            </a:r>
          </a:p>
          <a:p>
            <a:r>
              <a:rPr lang="de-DE" dirty="0"/>
              <a:t>Mehrstufige Zugangsbeschränkung (Zonen)</a:t>
            </a:r>
          </a:p>
          <a:p>
            <a:r>
              <a:rPr lang="de-DE" dirty="0"/>
              <a:t>Überwachung und Kontrolle</a:t>
            </a:r>
          </a:p>
          <a:p>
            <a:r>
              <a:rPr lang="de-DE" dirty="0"/>
              <a:t>Geplante Datenvernichtung (e.g. alte Platten)</a:t>
            </a:r>
          </a:p>
        </p:txBody>
      </p:sp>
    </p:spTree>
    <p:extLst>
      <p:ext uri="{BB962C8B-B14F-4D97-AF65-F5344CB8AC3E}">
        <p14:creationId xmlns:p14="http://schemas.microsoft.com/office/powerpoint/2010/main" val="128892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E6FC3-3ABB-9041-5631-9A13890E72E0}"/>
              </a:ext>
            </a:extLst>
          </p:cNvPr>
          <p:cNvSpPr>
            <a:spLocks noGrp="1"/>
          </p:cNvSpPr>
          <p:nvPr>
            <p:ph type="title"/>
          </p:nvPr>
        </p:nvSpPr>
        <p:spPr/>
        <p:txBody>
          <a:bodyPr/>
          <a:lstStyle/>
          <a:p>
            <a:r>
              <a:rPr lang="de-DE" dirty="0"/>
              <a:t>Verfügbarkeit</a:t>
            </a:r>
          </a:p>
        </p:txBody>
      </p:sp>
      <p:sp>
        <p:nvSpPr>
          <p:cNvPr id="3" name="Inhaltsplatzhalter 2">
            <a:extLst>
              <a:ext uri="{FF2B5EF4-FFF2-40B4-BE49-F238E27FC236}">
                <a16:creationId xmlns:a16="http://schemas.microsoft.com/office/drawing/2014/main" id="{ABA93155-798B-7CC6-4E82-5B23D08223BC}"/>
              </a:ext>
            </a:extLst>
          </p:cNvPr>
          <p:cNvSpPr>
            <a:spLocks noGrp="1"/>
          </p:cNvSpPr>
          <p:nvPr>
            <p:ph idx="1"/>
          </p:nvPr>
        </p:nvSpPr>
        <p:spPr/>
        <p:txBody>
          <a:bodyPr/>
          <a:lstStyle/>
          <a:p>
            <a:r>
              <a:rPr lang="de-DE" dirty="0"/>
              <a:t>Temporäre Ausfälle und Naturkatastrophen</a:t>
            </a:r>
          </a:p>
          <a:p>
            <a:pPr lvl="1"/>
            <a:r>
              <a:rPr lang="de-DE" dirty="0"/>
              <a:t>Notstrom, Batterien, Georedundanz</a:t>
            </a:r>
          </a:p>
          <a:p>
            <a:r>
              <a:rPr lang="de-DE" dirty="0"/>
              <a:t>Notfallwiederherstellung</a:t>
            </a:r>
          </a:p>
          <a:p>
            <a:pPr lvl="1"/>
            <a:r>
              <a:rPr lang="de-DE" dirty="0"/>
              <a:t>Dauerhafte </a:t>
            </a:r>
            <a:r>
              <a:rPr lang="de-DE" dirty="0" err="1"/>
              <a:t>Sichererung</a:t>
            </a:r>
            <a:r>
              <a:rPr lang="de-DE" dirty="0"/>
              <a:t> an zwei Orten</a:t>
            </a:r>
          </a:p>
          <a:p>
            <a:r>
              <a:rPr lang="de-DE" dirty="0"/>
              <a:t>Datenbankverfügbarkeit</a:t>
            </a:r>
          </a:p>
          <a:p>
            <a:pPr lvl="1"/>
            <a:r>
              <a:rPr lang="de-DE" dirty="0"/>
              <a:t>Integrität und Status alle 5min</a:t>
            </a:r>
          </a:p>
          <a:p>
            <a:r>
              <a:rPr lang="de-DE" dirty="0"/>
              <a:t>Speicherverfügbarkeit</a:t>
            </a:r>
          </a:p>
          <a:p>
            <a:pPr lvl="1"/>
            <a:r>
              <a:rPr lang="de-DE" dirty="0"/>
              <a:t>Verarbeitung mit Transaktionsintegrität</a:t>
            </a:r>
          </a:p>
        </p:txBody>
      </p:sp>
    </p:spTree>
    <p:extLst>
      <p:ext uri="{BB962C8B-B14F-4D97-AF65-F5344CB8AC3E}">
        <p14:creationId xmlns:p14="http://schemas.microsoft.com/office/powerpoint/2010/main" val="21318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393546-CCF5-74D6-74B2-47CA6181DD66}"/>
              </a:ext>
            </a:extLst>
          </p:cNvPr>
          <p:cNvSpPr>
            <a:spLocks noGrp="1"/>
          </p:cNvSpPr>
          <p:nvPr>
            <p:ph type="title"/>
          </p:nvPr>
        </p:nvSpPr>
        <p:spPr/>
        <p:txBody>
          <a:bodyPr/>
          <a:lstStyle/>
          <a:p>
            <a:r>
              <a:rPr lang="de-DE" dirty="0"/>
              <a:t>Netzwerk</a:t>
            </a:r>
          </a:p>
        </p:txBody>
      </p:sp>
      <p:sp>
        <p:nvSpPr>
          <p:cNvPr id="3" name="Inhaltsplatzhalter 2">
            <a:extLst>
              <a:ext uri="{FF2B5EF4-FFF2-40B4-BE49-F238E27FC236}">
                <a16:creationId xmlns:a16="http://schemas.microsoft.com/office/drawing/2014/main" id="{4253FD2B-8469-1392-5446-BD63FC65BB0C}"/>
              </a:ext>
            </a:extLst>
          </p:cNvPr>
          <p:cNvSpPr>
            <a:spLocks noGrp="1"/>
          </p:cNvSpPr>
          <p:nvPr>
            <p:ph idx="1"/>
          </p:nvPr>
        </p:nvSpPr>
        <p:spPr/>
        <p:txBody>
          <a:bodyPr/>
          <a:lstStyle/>
          <a:p>
            <a:r>
              <a:rPr lang="de-DE" dirty="0"/>
              <a:t>Komponenten</a:t>
            </a:r>
          </a:p>
          <a:p>
            <a:pPr lvl="1"/>
            <a:r>
              <a:rPr lang="de-DE" dirty="0"/>
              <a:t>Umkreisnetzwerk</a:t>
            </a:r>
          </a:p>
          <a:p>
            <a:pPr lvl="1"/>
            <a:r>
              <a:rPr lang="de-DE" dirty="0"/>
              <a:t>WAN</a:t>
            </a:r>
          </a:p>
          <a:p>
            <a:pPr lvl="1"/>
            <a:r>
              <a:rPr lang="de-DE" dirty="0"/>
              <a:t>Netzwerk der regionalen Gateways</a:t>
            </a:r>
          </a:p>
          <a:p>
            <a:pPr lvl="1"/>
            <a:r>
              <a:rPr lang="de-DE" dirty="0"/>
              <a:t>Rechenzentrumsnetzwerk</a:t>
            </a:r>
          </a:p>
        </p:txBody>
      </p:sp>
    </p:spTree>
    <p:extLst>
      <p:ext uri="{BB962C8B-B14F-4D97-AF65-F5344CB8AC3E}">
        <p14:creationId xmlns:p14="http://schemas.microsoft.com/office/powerpoint/2010/main" val="410767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66FA78-EBB1-7FD5-20A2-91E33984E766}"/>
              </a:ext>
            </a:extLst>
          </p:cNvPr>
          <p:cNvSpPr>
            <a:spLocks noGrp="1"/>
          </p:cNvSpPr>
          <p:nvPr>
            <p:ph type="title"/>
          </p:nvPr>
        </p:nvSpPr>
        <p:spPr/>
        <p:txBody>
          <a:bodyPr/>
          <a:lstStyle/>
          <a:p>
            <a:r>
              <a:rPr lang="de-DE" dirty="0"/>
              <a:t>SQL Datenbank</a:t>
            </a:r>
          </a:p>
        </p:txBody>
      </p:sp>
      <p:sp>
        <p:nvSpPr>
          <p:cNvPr id="3" name="Inhaltsplatzhalter 2">
            <a:extLst>
              <a:ext uri="{FF2B5EF4-FFF2-40B4-BE49-F238E27FC236}">
                <a16:creationId xmlns:a16="http://schemas.microsoft.com/office/drawing/2014/main" id="{6F162939-D2AF-6FA8-E3BA-C83AA3586F51}"/>
              </a:ext>
            </a:extLst>
          </p:cNvPr>
          <p:cNvSpPr>
            <a:spLocks noGrp="1"/>
          </p:cNvSpPr>
          <p:nvPr>
            <p:ph idx="1"/>
          </p:nvPr>
        </p:nvSpPr>
        <p:spPr/>
        <p:txBody>
          <a:bodyPr/>
          <a:lstStyle/>
          <a:p>
            <a:r>
              <a:rPr lang="de-DE" dirty="0"/>
              <a:t>TDS Protokoll</a:t>
            </a:r>
          </a:p>
          <a:p>
            <a:r>
              <a:rPr lang="de-DE" dirty="0"/>
              <a:t>Firewall</a:t>
            </a:r>
          </a:p>
          <a:p>
            <a:r>
              <a:rPr lang="de-DE" dirty="0" err="1"/>
              <a:t>DOSGuard</a:t>
            </a:r>
            <a:endParaRPr lang="de-DE" dirty="0"/>
          </a:p>
          <a:p>
            <a:r>
              <a:rPr lang="de-DE" dirty="0"/>
              <a:t>…</a:t>
            </a:r>
          </a:p>
        </p:txBody>
      </p:sp>
    </p:spTree>
    <p:extLst>
      <p:ext uri="{BB962C8B-B14F-4D97-AF65-F5344CB8AC3E}">
        <p14:creationId xmlns:p14="http://schemas.microsoft.com/office/powerpoint/2010/main" val="54544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4A0EFC-7675-B71E-7657-97807EDA7C55}"/>
              </a:ext>
            </a:extLst>
          </p:cNvPr>
          <p:cNvSpPr>
            <a:spLocks noGrp="1"/>
          </p:cNvSpPr>
          <p:nvPr>
            <p:ph type="title"/>
          </p:nvPr>
        </p:nvSpPr>
        <p:spPr/>
        <p:txBody>
          <a:bodyPr/>
          <a:lstStyle/>
          <a:p>
            <a:r>
              <a:rPr lang="de-DE" dirty="0"/>
              <a:t>Betrieb</a:t>
            </a:r>
          </a:p>
        </p:txBody>
      </p:sp>
      <p:sp>
        <p:nvSpPr>
          <p:cNvPr id="3" name="Inhaltsplatzhalter 2">
            <a:extLst>
              <a:ext uri="{FF2B5EF4-FFF2-40B4-BE49-F238E27FC236}">
                <a16:creationId xmlns:a16="http://schemas.microsoft.com/office/drawing/2014/main" id="{3A7137BE-726E-1D7E-5B49-CECFCED7195C}"/>
              </a:ext>
            </a:extLst>
          </p:cNvPr>
          <p:cNvSpPr>
            <a:spLocks noGrp="1"/>
          </p:cNvSpPr>
          <p:nvPr>
            <p:ph idx="1"/>
          </p:nvPr>
        </p:nvSpPr>
        <p:spPr/>
        <p:txBody>
          <a:bodyPr/>
          <a:lstStyle/>
          <a:p>
            <a:r>
              <a:rPr lang="de-DE" dirty="0"/>
              <a:t>Mehrstufiges Monitoring, Protokollierung und Berichterstellung</a:t>
            </a:r>
          </a:p>
          <a:p>
            <a:r>
              <a:rPr lang="de-DE" dirty="0"/>
              <a:t>Mehrstufige Bereitstellungsdienste</a:t>
            </a:r>
          </a:p>
          <a:p>
            <a:r>
              <a:rPr lang="de-DE" dirty="0"/>
              <a:t>Integritätsüberwachung</a:t>
            </a:r>
          </a:p>
          <a:p>
            <a:r>
              <a:rPr lang="de-DE" dirty="0"/>
              <a:t>Automatische Reparaturen</a:t>
            </a:r>
          </a:p>
          <a:p>
            <a:r>
              <a:rPr lang="de-DE" dirty="0"/>
              <a:t>Echtzeitmonitoring</a:t>
            </a:r>
          </a:p>
          <a:p>
            <a:r>
              <a:rPr lang="de-DE" dirty="0"/>
              <a:t>U.v.m.</a:t>
            </a:r>
          </a:p>
          <a:p>
            <a:endParaRPr lang="de-DE" dirty="0"/>
          </a:p>
        </p:txBody>
      </p:sp>
    </p:spTree>
    <p:extLst>
      <p:ext uri="{BB962C8B-B14F-4D97-AF65-F5344CB8AC3E}">
        <p14:creationId xmlns:p14="http://schemas.microsoft.com/office/powerpoint/2010/main" val="307993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AD61C-7D02-DF7A-6981-F506917F406F}"/>
              </a:ext>
            </a:extLst>
          </p:cNvPr>
          <p:cNvSpPr>
            <a:spLocks noGrp="1"/>
          </p:cNvSpPr>
          <p:nvPr>
            <p:ph type="title"/>
          </p:nvPr>
        </p:nvSpPr>
        <p:spPr/>
        <p:txBody>
          <a:bodyPr/>
          <a:lstStyle/>
          <a:p>
            <a:r>
              <a:rPr lang="de-DE" dirty="0"/>
              <a:t>Infrastrukturüberwachung</a:t>
            </a:r>
          </a:p>
        </p:txBody>
      </p:sp>
      <p:sp>
        <p:nvSpPr>
          <p:cNvPr id="3" name="Inhaltsplatzhalter 2">
            <a:extLst>
              <a:ext uri="{FF2B5EF4-FFF2-40B4-BE49-F238E27FC236}">
                <a16:creationId xmlns:a16="http://schemas.microsoft.com/office/drawing/2014/main" id="{7507D729-9715-9406-8A00-D89D5D4FE115}"/>
              </a:ext>
            </a:extLst>
          </p:cNvPr>
          <p:cNvSpPr>
            <a:spLocks noGrp="1"/>
          </p:cNvSpPr>
          <p:nvPr>
            <p:ph idx="1"/>
          </p:nvPr>
        </p:nvSpPr>
        <p:spPr/>
        <p:txBody>
          <a:bodyPr/>
          <a:lstStyle/>
          <a:p>
            <a:r>
              <a:rPr lang="de-DE" dirty="0"/>
              <a:t>Jährliche Überprüfung von Konfiguration der Hardware, Software und des Netzwerks.</a:t>
            </a:r>
          </a:p>
          <a:p>
            <a:r>
              <a:rPr lang="de-DE" dirty="0"/>
              <a:t>Change Management bei Änderungen</a:t>
            </a:r>
          </a:p>
          <a:p>
            <a:r>
              <a:rPr lang="de-DE" dirty="0"/>
              <a:t>Sicherheitsrisiken werden rund um die Uhr überwacht</a:t>
            </a:r>
          </a:p>
          <a:p>
            <a:r>
              <a:rPr lang="de-DE" dirty="0"/>
              <a:t>Vorbeugende Überwachung</a:t>
            </a:r>
          </a:p>
          <a:p>
            <a:r>
              <a:rPr lang="de-DE" dirty="0" err="1"/>
              <a:t>Incident</a:t>
            </a:r>
            <a:r>
              <a:rPr lang="de-DE" dirty="0"/>
              <a:t> Management</a:t>
            </a:r>
          </a:p>
        </p:txBody>
      </p:sp>
    </p:spTree>
    <p:extLst>
      <p:ext uri="{BB962C8B-B14F-4D97-AF65-F5344CB8AC3E}">
        <p14:creationId xmlns:p14="http://schemas.microsoft.com/office/powerpoint/2010/main" val="201796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9C5A-9F9E-D40D-A389-B814197DBFFA}"/>
              </a:ext>
            </a:extLst>
          </p:cNvPr>
          <p:cNvSpPr>
            <a:spLocks noGrp="1"/>
          </p:cNvSpPr>
          <p:nvPr>
            <p:ph type="title"/>
          </p:nvPr>
        </p:nvSpPr>
        <p:spPr/>
        <p:txBody>
          <a:bodyPr/>
          <a:lstStyle/>
          <a:p>
            <a:r>
              <a:rPr lang="de-DE" dirty="0"/>
              <a:t>Integrität	</a:t>
            </a:r>
          </a:p>
        </p:txBody>
      </p:sp>
      <p:sp>
        <p:nvSpPr>
          <p:cNvPr id="3" name="Inhaltsplatzhalter 2">
            <a:extLst>
              <a:ext uri="{FF2B5EF4-FFF2-40B4-BE49-F238E27FC236}">
                <a16:creationId xmlns:a16="http://schemas.microsoft.com/office/drawing/2014/main" id="{34208C19-3E5C-C9BE-8C55-F4E8F9ACDFDC}"/>
              </a:ext>
            </a:extLst>
          </p:cNvPr>
          <p:cNvSpPr>
            <a:spLocks noGrp="1"/>
          </p:cNvSpPr>
          <p:nvPr>
            <p:ph idx="1"/>
          </p:nvPr>
        </p:nvSpPr>
        <p:spPr/>
        <p:txBody>
          <a:bodyPr/>
          <a:lstStyle/>
          <a:p>
            <a:r>
              <a:rPr lang="de-DE" dirty="0"/>
              <a:t>Softwareinstallation gem. Microsoft SDL-Prozess</a:t>
            </a:r>
          </a:p>
          <a:p>
            <a:r>
              <a:rPr lang="de-DE" dirty="0"/>
              <a:t>Virenscans auf </a:t>
            </a:r>
            <a:r>
              <a:rPr lang="de-DE" dirty="0" err="1"/>
              <a:t>Builds</a:t>
            </a:r>
            <a:endParaRPr lang="de-DE" dirty="0"/>
          </a:p>
          <a:p>
            <a:r>
              <a:rPr lang="de-DE" dirty="0"/>
              <a:t>Geschlossene und gesperrte Umgebung</a:t>
            </a:r>
          </a:p>
        </p:txBody>
      </p:sp>
    </p:spTree>
    <p:extLst>
      <p:ext uri="{BB962C8B-B14F-4D97-AF65-F5344CB8AC3E}">
        <p14:creationId xmlns:p14="http://schemas.microsoft.com/office/powerpoint/2010/main" val="429427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4F6954-48A0-7BCB-17E6-F2C2FE6ED04F}"/>
              </a:ext>
            </a:extLst>
          </p:cNvPr>
          <p:cNvSpPr>
            <a:spLocks noGrp="1"/>
          </p:cNvSpPr>
          <p:nvPr>
            <p:ph type="title"/>
          </p:nvPr>
        </p:nvSpPr>
        <p:spPr/>
        <p:txBody>
          <a:bodyPr/>
          <a:lstStyle/>
          <a:p>
            <a:r>
              <a:rPr lang="de-DE" dirty="0"/>
              <a:t>Schutz von Daten</a:t>
            </a:r>
          </a:p>
        </p:txBody>
      </p:sp>
      <p:sp>
        <p:nvSpPr>
          <p:cNvPr id="3" name="Inhaltsplatzhalter 2">
            <a:extLst>
              <a:ext uri="{FF2B5EF4-FFF2-40B4-BE49-F238E27FC236}">
                <a16:creationId xmlns:a16="http://schemas.microsoft.com/office/drawing/2014/main" id="{D087BAEA-4C54-CF32-4185-A2E442C68D3B}"/>
              </a:ext>
            </a:extLst>
          </p:cNvPr>
          <p:cNvSpPr>
            <a:spLocks noGrp="1"/>
          </p:cNvSpPr>
          <p:nvPr>
            <p:ph idx="1"/>
          </p:nvPr>
        </p:nvSpPr>
        <p:spPr/>
        <p:txBody>
          <a:bodyPr>
            <a:normAutofit lnSpcReduction="10000"/>
          </a:bodyPr>
          <a:lstStyle/>
          <a:p>
            <a:r>
              <a:rPr lang="de-DE" dirty="0"/>
              <a:t>Support hat keinen Zugriff auf Kundendaten (</a:t>
            </a:r>
            <a:r>
              <a:rPr lang="de-DE" dirty="0" err="1"/>
              <a:t>default</a:t>
            </a:r>
            <a:r>
              <a:rPr lang="de-DE" dirty="0"/>
              <a:t>)</a:t>
            </a:r>
          </a:p>
          <a:p>
            <a:r>
              <a:rPr lang="de-DE" dirty="0"/>
              <a:t>Keine User- oder Admin Konten auf VMs</a:t>
            </a:r>
          </a:p>
          <a:p>
            <a:r>
              <a:rPr lang="de-DE" dirty="0"/>
              <a:t>Least possible </a:t>
            </a:r>
            <a:r>
              <a:rPr lang="de-DE" dirty="0" err="1"/>
              <a:t>privledges</a:t>
            </a:r>
            <a:endParaRPr lang="de-DE" dirty="0"/>
          </a:p>
          <a:p>
            <a:r>
              <a:rPr lang="de-DE" dirty="0"/>
              <a:t>Logische Isolierung von Kundendaten</a:t>
            </a:r>
          </a:p>
          <a:p>
            <a:r>
              <a:rPr lang="de-DE" dirty="0"/>
              <a:t>TLS 1.2 (Übertragung)</a:t>
            </a:r>
          </a:p>
          <a:p>
            <a:r>
              <a:rPr lang="de-DE" dirty="0"/>
              <a:t>Datenredundanz</a:t>
            </a:r>
          </a:p>
          <a:p>
            <a:r>
              <a:rPr lang="de-DE" dirty="0"/>
              <a:t>Datenvernichtung bei Löschung durch Kunden</a:t>
            </a:r>
          </a:p>
          <a:p>
            <a:r>
              <a:rPr lang="de-DE" dirty="0"/>
              <a:t>Dateneigentümer ist der Kunde</a:t>
            </a:r>
          </a:p>
        </p:txBody>
      </p:sp>
    </p:spTree>
    <p:extLst>
      <p:ext uri="{BB962C8B-B14F-4D97-AF65-F5344CB8AC3E}">
        <p14:creationId xmlns:p14="http://schemas.microsoft.com/office/powerpoint/2010/main" val="380884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D2673-D9EF-ED5B-862A-79C39C194C2C}"/>
              </a:ext>
            </a:extLst>
          </p:cNvPr>
          <p:cNvSpPr>
            <a:spLocks noGrp="1"/>
          </p:cNvSpPr>
          <p:nvPr>
            <p:ph type="title"/>
          </p:nvPr>
        </p:nvSpPr>
        <p:spPr/>
        <p:txBody>
          <a:bodyPr/>
          <a:lstStyle/>
          <a:p>
            <a:r>
              <a:rPr lang="de-DE" dirty="0"/>
              <a:t>Zertifikate</a:t>
            </a:r>
          </a:p>
        </p:txBody>
      </p:sp>
      <p:sp>
        <p:nvSpPr>
          <p:cNvPr id="3" name="Inhaltsplatzhalter 2">
            <a:extLst>
              <a:ext uri="{FF2B5EF4-FFF2-40B4-BE49-F238E27FC236}">
                <a16:creationId xmlns:a16="http://schemas.microsoft.com/office/drawing/2014/main" id="{23DBA16A-3F8E-6450-27C8-9755884ACA8C}"/>
              </a:ext>
            </a:extLst>
          </p:cNvPr>
          <p:cNvSpPr>
            <a:spLocks noGrp="1"/>
          </p:cNvSpPr>
          <p:nvPr>
            <p:ph idx="1"/>
          </p:nvPr>
        </p:nvSpPr>
        <p:spPr/>
        <p:txBody>
          <a:bodyPr/>
          <a:lstStyle/>
          <a:p>
            <a:r>
              <a:rPr lang="de-DE" dirty="0"/>
              <a:t>ISO 27001/27002 (Azure)</a:t>
            </a:r>
          </a:p>
          <a:p>
            <a:r>
              <a:rPr lang="de-DE" dirty="0"/>
              <a:t>SOC 1 (Azure)</a:t>
            </a:r>
          </a:p>
          <a:p>
            <a:r>
              <a:rPr lang="de-DE" dirty="0"/>
              <a:t>SOC 2 (Azure)</a:t>
            </a:r>
          </a:p>
        </p:txBody>
      </p:sp>
    </p:spTree>
    <p:extLst>
      <p:ext uri="{BB962C8B-B14F-4D97-AF65-F5344CB8AC3E}">
        <p14:creationId xmlns:p14="http://schemas.microsoft.com/office/powerpoint/2010/main" val="35985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FAD49A8-2711-84D4-DB10-F97C800003DE}"/>
              </a:ext>
            </a:extLst>
          </p:cNvPr>
          <p:cNvSpPr>
            <a:spLocks noGrp="1"/>
          </p:cNvSpPr>
          <p:nvPr>
            <p:ph type="title"/>
          </p:nvPr>
        </p:nvSpPr>
        <p:spPr>
          <a:xfrm>
            <a:off x="630936" y="548640"/>
            <a:ext cx="2700645" cy="5431536"/>
          </a:xfrm>
        </p:spPr>
        <p:txBody>
          <a:bodyPr>
            <a:normAutofit/>
          </a:bodyPr>
          <a:lstStyle/>
          <a:p>
            <a:r>
              <a:rPr lang="de-DE" sz="4300"/>
              <a:t>Cloud Computing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74B3ACB-2952-C530-0558-76346F211A12}"/>
              </a:ext>
            </a:extLst>
          </p:cNvPr>
          <p:cNvSpPr>
            <a:spLocks noGrp="1"/>
          </p:cNvSpPr>
          <p:nvPr>
            <p:ph idx="1"/>
          </p:nvPr>
        </p:nvSpPr>
        <p:spPr>
          <a:xfrm>
            <a:off x="3844813" y="552091"/>
            <a:ext cx="4668251" cy="5431536"/>
          </a:xfrm>
        </p:spPr>
        <p:txBody>
          <a:bodyPr anchor="ctr">
            <a:normAutofit/>
          </a:bodyPr>
          <a:lstStyle/>
          <a:p>
            <a:pPr marL="0" indent="0">
              <a:buNone/>
            </a:pPr>
            <a:r>
              <a:rPr lang="de-DE" sz="1900"/>
              <a:t>„Cloud Computing ist ein Technologiemodell, das einen bequemen, bedarfsgerechten Zugang zu einem gemeinsamen Pool von konfigurierbaren Computerressourcen (wie Netzwerke, Server, Speicher, Anwendungen und Dienste) über das Internet ermöglicht.“</a:t>
            </a:r>
          </a:p>
        </p:txBody>
      </p:sp>
    </p:spTree>
    <p:extLst>
      <p:ext uri="{BB962C8B-B14F-4D97-AF65-F5344CB8AC3E}">
        <p14:creationId xmlns:p14="http://schemas.microsoft.com/office/powerpoint/2010/main" val="151009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chor="ctr">
            <a:normAutofit/>
          </a:bodyPr>
          <a:lstStyle/>
          <a:p>
            <a:r>
              <a:rPr lang="en-US" dirty="0"/>
              <a:t>Azure </a:t>
            </a:r>
            <a:r>
              <a:rPr lang="en-US" dirty="0" err="1"/>
              <a:t>Standorte</a:t>
            </a:r>
            <a:r>
              <a:rPr lang="en-US" dirty="0"/>
              <a:t> (Mai 2025)</a:t>
            </a:r>
          </a:p>
        </p:txBody>
      </p:sp>
      <p:pic>
        <p:nvPicPr>
          <p:cNvPr id="5" name="Inhaltsplatzhalter 4">
            <a:extLst>
              <a:ext uri="{FF2B5EF4-FFF2-40B4-BE49-F238E27FC236}">
                <a16:creationId xmlns:a16="http://schemas.microsoft.com/office/drawing/2014/main" id="{DAE46135-53F3-D013-4032-16EE623D3ECF}"/>
              </a:ext>
            </a:extLst>
          </p:cNvPr>
          <p:cNvPicPr>
            <a:picLocks noGrp="1" noChangeAspect="1"/>
          </p:cNvPicPr>
          <p:nvPr>
            <p:ph idx="1"/>
          </p:nvPr>
        </p:nvPicPr>
        <p:blipFill>
          <a:blip r:embed="rId3"/>
          <a:stretch>
            <a:fillRect/>
          </a:stretch>
        </p:blipFill>
        <p:spPr>
          <a:xfrm>
            <a:off x="628650" y="2345087"/>
            <a:ext cx="7886700" cy="3312413"/>
          </a:xfrm>
          <a:prstGeom prst="rect">
            <a:avLst/>
          </a:prstGeom>
          <a:noFill/>
        </p:spPr>
      </p:pic>
    </p:spTree>
    <p:extLst>
      <p:ext uri="{BB962C8B-B14F-4D97-AF65-F5344CB8AC3E}">
        <p14:creationId xmlns:p14="http://schemas.microsoft.com/office/powerpoint/2010/main" val="150982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Computing Data Center </a:t>
            </a:r>
          </a:p>
        </p:txBody>
      </p:sp>
      <p:sp>
        <p:nvSpPr>
          <p:cNvPr id="3" name="Inhaltsplatzhalter 2">
            <a:extLst>
              <a:ext uri="{FF2B5EF4-FFF2-40B4-BE49-F238E27FC236}">
                <a16:creationId xmlns:a16="http://schemas.microsoft.com/office/drawing/2014/main" id="{C8584106-CFB6-B4A1-1E6A-6D664F0484C6}"/>
              </a:ext>
            </a:extLst>
          </p:cNvPr>
          <p:cNvSpPr>
            <a:spLocks noGrp="1"/>
          </p:cNvSpPr>
          <p:nvPr>
            <p:ph idx="1"/>
          </p:nvPr>
        </p:nvSpPr>
        <p:spPr/>
        <p:txBody>
          <a:bodyPr/>
          <a:lstStyle/>
          <a:p>
            <a:endParaRPr lang="de-DE"/>
          </a:p>
        </p:txBody>
      </p:sp>
      <p:pic>
        <p:nvPicPr>
          <p:cNvPr id="8" name="Picture 7" descr="objCAK3VG4K.jpg"/>
          <p:cNvPicPr>
            <a:picLocks noChangeAspect="1"/>
          </p:cNvPicPr>
          <p:nvPr/>
        </p:nvPicPr>
        <p:blipFill>
          <a:blip r:embed="rId3"/>
          <a:stretch>
            <a:fillRect/>
          </a:stretch>
        </p:blipFill>
        <p:spPr>
          <a:xfrm>
            <a:off x="1064561" y="1718041"/>
            <a:ext cx="3376299" cy="2406867"/>
          </a:xfrm>
          <a:prstGeom prst="rect">
            <a:avLst/>
          </a:prstGeom>
        </p:spPr>
      </p:pic>
      <p:pic>
        <p:nvPicPr>
          <p:cNvPr id="9" name="Picture 8" descr="objCAP0J727.jpg"/>
          <p:cNvPicPr>
            <a:picLocks noChangeAspect="1"/>
          </p:cNvPicPr>
          <p:nvPr/>
        </p:nvPicPr>
        <p:blipFill>
          <a:blip r:embed="rId4"/>
          <a:stretch>
            <a:fillRect/>
          </a:stretch>
        </p:blipFill>
        <p:spPr>
          <a:xfrm>
            <a:off x="1379935" y="3547318"/>
            <a:ext cx="3750888" cy="2277009"/>
          </a:xfrm>
          <a:prstGeom prst="rect">
            <a:avLst/>
          </a:prstGeom>
        </p:spPr>
      </p:pic>
      <p:pic>
        <p:nvPicPr>
          <p:cNvPr id="10" name="Picture 9" descr="objCAWW81F9.jpg"/>
          <p:cNvPicPr>
            <a:picLocks noChangeAspect="1"/>
          </p:cNvPicPr>
          <p:nvPr/>
        </p:nvPicPr>
        <p:blipFill>
          <a:blip r:embed="rId5"/>
          <a:stretch>
            <a:fillRect/>
          </a:stretch>
        </p:blipFill>
        <p:spPr>
          <a:xfrm>
            <a:off x="4387328" y="2061037"/>
            <a:ext cx="3278584" cy="2460867"/>
          </a:xfrm>
          <a:prstGeom prst="rect">
            <a:avLst/>
          </a:prstGeom>
        </p:spPr>
      </p:pic>
    </p:spTree>
    <p:extLst>
      <p:ext uri="{BB962C8B-B14F-4D97-AF65-F5344CB8AC3E}">
        <p14:creationId xmlns:p14="http://schemas.microsoft.com/office/powerpoint/2010/main" val="210347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677BA9-14C2-FD70-9790-F2C0790C35AF}"/>
              </a:ext>
            </a:extLst>
          </p:cNvPr>
          <p:cNvSpPr>
            <a:spLocks noGrp="1"/>
          </p:cNvSpPr>
          <p:nvPr>
            <p:ph type="title"/>
          </p:nvPr>
        </p:nvSpPr>
        <p:spPr>
          <a:xfrm>
            <a:off x="630936" y="548640"/>
            <a:ext cx="2700645" cy="5431536"/>
          </a:xfrm>
        </p:spPr>
        <p:txBody>
          <a:bodyPr>
            <a:normAutofit/>
          </a:bodyPr>
          <a:lstStyle/>
          <a:p>
            <a:r>
              <a:rPr lang="de-DE" sz="3600"/>
              <a:t>Datenschutz</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94386A5-C60D-BBF0-B049-E015E66F47AB}"/>
              </a:ext>
            </a:extLst>
          </p:cNvPr>
          <p:cNvSpPr>
            <a:spLocks noGrp="1"/>
          </p:cNvSpPr>
          <p:nvPr>
            <p:ph idx="1"/>
          </p:nvPr>
        </p:nvSpPr>
        <p:spPr>
          <a:xfrm>
            <a:off x="3844813" y="552091"/>
            <a:ext cx="4668251" cy="5431536"/>
          </a:xfrm>
        </p:spPr>
        <p:txBody>
          <a:bodyPr anchor="ctr">
            <a:normAutofit/>
          </a:bodyPr>
          <a:lstStyle/>
          <a:p>
            <a:r>
              <a:rPr lang="de-DE" sz="1900"/>
              <a:t>Kontrolle über die Daten hat der Kunde</a:t>
            </a:r>
          </a:p>
          <a:p>
            <a:r>
              <a:rPr lang="de-DE" sz="1900"/>
              <a:t>Kein Data-Mining, Weitergabe, etc. durch MSFT</a:t>
            </a:r>
          </a:p>
          <a:p>
            <a:r>
              <a:rPr lang="de-DE" sz="1900"/>
              <a:t>Strenge Löschkriterien bei Beendigung</a:t>
            </a:r>
          </a:p>
          <a:p>
            <a:r>
              <a:rPr lang="de-DE" sz="1900"/>
              <a:t>Kunde bestimmt den Speicherort</a:t>
            </a:r>
          </a:p>
          <a:p>
            <a:r>
              <a:rPr lang="de-DE" sz="1900"/>
              <a:t>Ruhende Daten: AES-256</a:t>
            </a:r>
          </a:p>
          <a:p>
            <a:r>
              <a:rPr lang="de-DE" sz="1900"/>
              <a:t>Übertragene Daten: TLS und IPSec</a:t>
            </a:r>
          </a:p>
          <a:p>
            <a:r>
              <a:rPr lang="de-DE" sz="1900"/>
              <a:t>Azure erfüllt diverse Datenschutzstandards</a:t>
            </a:r>
          </a:p>
          <a:p>
            <a:pPr marL="0" indent="0">
              <a:buNone/>
            </a:pPr>
            <a:endParaRPr lang="de-DE" sz="1900"/>
          </a:p>
        </p:txBody>
      </p:sp>
    </p:spTree>
    <p:extLst>
      <p:ext uri="{BB962C8B-B14F-4D97-AF65-F5344CB8AC3E}">
        <p14:creationId xmlns:p14="http://schemas.microsoft.com/office/powerpoint/2010/main" val="4159274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628650" y="451381"/>
            <a:ext cx="7884414" cy="4066540"/>
          </a:xfrm>
        </p:spPr>
        <p:txBody>
          <a:bodyPr anchor="b">
            <a:normAutofit/>
          </a:bodyPr>
          <a:lstStyle/>
          <a:p>
            <a:pPr algn="l"/>
            <a:r>
              <a:rPr lang="de-DE" sz="5700"/>
              <a:t>Überblick der Dienste</a:t>
            </a:r>
          </a:p>
        </p:txBody>
      </p:sp>
      <p:sp>
        <p:nvSpPr>
          <p:cNvPr id="4" name="Untertitel 3">
            <a:extLst>
              <a:ext uri="{FF2B5EF4-FFF2-40B4-BE49-F238E27FC236}">
                <a16:creationId xmlns:a16="http://schemas.microsoft.com/office/drawing/2014/main" id="{989E3367-0BC9-4C85-4E8D-81D074D72262}"/>
              </a:ext>
            </a:extLst>
          </p:cNvPr>
          <p:cNvSpPr>
            <a:spLocks noGrp="1"/>
          </p:cNvSpPr>
          <p:nvPr>
            <p:ph type="subTitle" idx="1"/>
          </p:nvPr>
        </p:nvSpPr>
        <p:spPr>
          <a:xfrm>
            <a:off x="628649" y="4983276"/>
            <a:ext cx="7884414" cy="1126680"/>
          </a:xfrm>
        </p:spPr>
        <p:txBody>
          <a:bodyPr>
            <a:normAutofit/>
          </a:bodyPr>
          <a:lstStyle/>
          <a:p>
            <a:pPr algn="l"/>
            <a:r>
              <a:rPr lang="de-DE" dirty="0"/>
              <a:t>….aus 30.000 </a:t>
            </a:r>
            <a:r>
              <a:rPr lang="de-DE" dirty="0" err="1"/>
              <a:t>ft</a:t>
            </a:r>
            <a:r>
              <a:rPr lang="de-DE" dirty="0"/>
              <a:t> Flughöhe</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6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3735" y="4653006"/>
            <a:ext cx="2264569" cy="1228725"/>
          </a:xfrm>
          <a:prstGeom prst="rect">
            <a:avLst/>
          </a:prstGeom>
        </p:spPr>
      </p:pic>
      <p:pic>
        <p:nvPicPr>
          <p:cNvPr id="8" name="Picture 7"/>
          <p:cNvPicPr>
            <a:picLocks noChangeAspect="1"/>
          </p:cNvPicPr>
          <p:nvPr/>
        </p:nvPicPr>
        <p:blipFill>
          <a:blip r:embed="rId4"/>
          <a:stretch>
            <a:fillRect/>
          </a:stretch>
        </p:blipFill>
        <p:spPr>
          <a:xfrm>
            <a:off x="710284" y="3037043"/>
            <a:ext cx="2232422" cy="1582341"/>
          </a:xfrm>
          <a:prstGeom prst="rect">
            <a:avLst/>
          </a:prstGeom>
        </p:spPr>
      </p:pic>
      <p:pic>
        <p:nvPicPr>
          <p:cNvPr id="9" name="Picture 8"/>
          <p:cNvPicPr>
            <a:picLocks noChangeAspect="1"/>
          </p:cNvPicPr>
          <p:nvPr/>
        </p:nvPicPr>
        <p:blipFill>
          <a:blip r:embed="rId5"/>
          <a:stretch>
            <a:fillRect/>
          </a:stretch>
        </p:blipFill>
        <p:spPr>
          <a:xfrm>
            <a:off x="719809" y="1471342"/>
            <a:ext cx="2218135" cy="1571625"/>
          </a:xfrm>
          <a:prstGeom prst="rect">
            <a:avLst/>
          </a:prstGeom>
        </p:spPr>
      </p:pic>
      <p:pic>
        <p:nvPicPr>
          <p:cNvPr id="23" name="Picture 22"/>
          <p:cNvPicPr>
            <a:picLocks noChangeAspect="1"/>
          </p:cNvPicPr>
          <p:nvPr/>
        </p:nvPicPr>
        <p:blipFill rotWithShape="1">
          <a:blip r:embed="rId6"/>
          <a:srcRect b="7848"/>
          <a:stretch/>
        </p:blipFill>
        <p:spPr>
          <a:xfrm>
            <a:off x="708497" y="5948410"/>
            <a:ext cx="7690247" cy="523361"/>
          </a:xfrm>
          <a:prstGeom prst="rect">
            <a:avLst/>
          </a:prstGeom>
        </p:spPr>
      </p:pic>
      <p:pic>
        <p:nvPicPr>
          <p:cNvPr id="19" name="Picture 18"/>
          <p:cNvPicPr>
            <a:picLocks noChangeAspect="1"/>
          </p:cNvPicPr>
          <p:nvPr/>
        </p:nvPicPr>
        <p:blipFill>
          <a:blip r:embed="rId7"/>
          <a:stretch>
            <a:fillRect/>
          </a:stretch>
        </p:blipFill>
        <p:spPr>
          <a:xfrm>
            <a:off x="6150249" y="1443670"/>
            <a:ext cx="2218135" cy="1571625"/>
          </a:xfrm>
          <a:prstGeom prst="rect">
            <a:avLst/>
          </a:prstGeom>
        </p:spPr>
      </p:pic>
      <p:pic>
        <p:nvPicPr>
          <p:cNvPr id="20" name="Picture 19"/>
          <p:cNvPicPr>
            <a:picLocks noChangeAspect="1"/>
          </p:cNvPicPr>
          <p:nvPr/>
        </p:nvPicPr>
        <p:blipFill>
          <a:blip r:embed="rId8"/>
          <a:stretch>
            <a:fillRect/>
          </a:stretch>
        </p:blipFill>
        <p:spPr>
          <a:xfrm>
            <a:off x="6155011" y="3045348"/>
            <a:ext cx="2264569" cy="1246585"/>
          </a:xfrm>
          <a:prstGeom prst="rect">
            <a:avLst/>
          </a:prstGeom>
        </p:spPr>
      </p:pic>
      <p:pic>
        <p:nvPicPr>
          <p:cNvPr id="21" name="Picture 20"/>
          <p:cNvPicPr>
            <a:picLocks noChangeAspect="1"/>
          </p:cNvPicPr>
          <p:nvPr/>
        </p:nvPicPr>
        <p:blipFill>
          <a:blip r:embed="rId9"/>
          <a:stretch>
            <a:fillRect/>
          </a:stretch>
        </p:blipFill>
        <p:spPr>
          <a:xfrm>
            <a:off x="6167958" y="4325929"/>
            <a:ext cx="2207419" cy="1585913"/>
          </a:xfrm>
          <a:prstGeom prst="rect">
            <a:avLst/>
          </a:prstGeom>
        </p:spPr>
      </p:pic>
      <p:pic>
        <p:nvPicPr>
          <p:cNvPr id="14" name="Picture 13"/>
          <p:cNvPicPr>
            <a:picLocks noChangeAspect="1"/>
          </p:cNvPicPr>
          <p:nvPr/>
        </p:nvPicPr>
        <p:blipFill>
          <a:blip r:embed="rId10"/>
          <a:stretch>
            <a:fillRect/>
          </a:stretch>
        </p:blipFill>
        <p:spPr>
          <a:xfrm>
            <a:off x="3457575" y="1448189"/>
            <a:ext cx="2228850" cy="1600200"/>
          </a:xfrm>
          <a:prstGeom prst="rect">
            <a:avLst/>
          </a:prstGeom>
        </p:spPr>
      </p:pic>
      <p:pic>
        <p:nvPicPr>
          <p:cNvPr id="15" name="Picture 14"/>
          <p:cNvPicPr>
            <a:picLocks noChangeAspect="1"/>
          </p:cNvPicPr>
          <p:nvPr/>
        </p:nvPicPr>
        <p:blipFill>
          <a:blip r:embed="rId11"/>
          <a:stretch>
            <a:fillRect/>
          </a:stretch>
        </p:blipFill>
        <p:spPr>
          <a:xfrm>
            <a:off x="3461147" y="3043626"/>
            <a:ext cx="2221706" cy="1268016"/>
          </a:xfrm>
          <a:prstGeom prst="rect">
            <a:avLst/>
          </a:prstGeom>
        </p:spPr>
      </p:pic>
      <p:pic>
        <p:nvPicPr>
          <p:cNvPr id="18" name="Picture 17"/>
          <p:cNvPicPr>
            <a:picLocks noChangeAspect="1"/>
          </p:cNvPicPr>
          <p:nvPr/>
        </p:nvPicPr>
        <p:blipFill>
          <a:blip r:embed="rId12"/>
          <a:stretch>
            <a:fillRect/>
          </a:stretch>
        </p:blipFill>
        <p:spPr>
          <a:xfrm>
            <a:off x="3456384" y="4306880"/>
            <a:ext cx="2235994" cy="1603772"/>
          </a:xfrm>
          <a:prstGeom prst="rect">
            <a:avLst/>
          </a:prstGeom>
        </p:spPr>
      </p:pic>
      <p:sp>
        <p:nvSpPr>
          <p:cNvPr id="2" name="Titel 1">
            <a:extLst>
              <a:ext uri="{FF2B5EF4-FFF2-40B4-BE49-F238E27FC236}">
                <a16:creationId xmlns:a16="http://schemas.microsoft.com/office/drawing/2014/main" id="{1189C8FA-FFE2-4134-B272-048465FD60EE}"/>
              </a:ext>
            </a:extLst>
          </p:cNvPr>
          <p:cNvSpPr>
            <a:spLocks noGrp="1"/>
          </p:cNvSpPr>
          <p:nvPr>
            <p:ph type="title"/>
          </p:nvPr>
        </p:nvSpPr>
        <p:spPr/>
        <p:txBody>
          <a:bodyPr/>
          <a:lstStyle/>
          <a:p>
            <a:r>
              <a:rPr lang="de-DE" dirty="0"/>
              <a:t>Azure Services</a:t>
            </a:r>
          </a:p>
        </p:txBody>
      </p:sp>
    </p:spTree>
    <p:extLst>
      <p:ext uri="{BB962C8B-B14F-4D97-AF65-F5344CB8AC3E}">
        <p14:creationId xmlns:p14="http://schemas.microsoft.com/office/powerpoint/2010/main" val="1530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015B4C7-82FB-4CE4-AB4E-1E215602DECC}"/>
              </a:ext>
            </a:extLst>
          </p:cNvPr>
          <p:cNvSpPr>
            <a:spLocks noGrp="1"/>
          </p:cNvSpPr>
          <p:nvPr>
            <p:ph type="title"/>
          </p:nvPr>
        </p:nvSpPr>
        <p:spPr/>
        <p:txBody>
          <a:bodyPr/>
          <a:lstStyle/>
          <a:p>
            <a:r>
              <a:rPr lang="de-DE" dirty="0"/>
              <a:t>Demo</a:t>
            </a:r>
          </a:p>
        </p:txBody>
      </p:sp>
      <p:sp>
        <p:nvSpPr>
          <p:cNvPr id="4" name="Inhaltsplatzhalter 3">
            <a:extLst>
              <a:ext uri="{FF2B5EF4-FFF2-40B4-BE49-F238E27FC236}">
                <a16:creationId xmlns:a16="http://schemas.microsoft.com/office/drawing/2014/main" id="{457A4DE7-3C62-5C13-E4C3-92A0657EAD5B}"/>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23175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05FA82A-B611-4A78-BC68-6A7A1399DC87}"/>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7F1D2DD6-90B3-2924-9D41-5FFA2D20166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92401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6396751" y="1962721"/>
            <a:ext cx="2144555" cy="1483429"/>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solidFill>
                <a:schemeClr val="tx1"/>
              </a:solidFill>
            </a:endParaRPr>
          </a:p>
        </p:txBody>
      </p:sp>
      <p:sp>
        <p:nvSpPr>
          <p:cNvPr id="22" name="Title 21"/>
          <p:cNvSpPr>
            <a:spLocks noGrp="1"/>
          </p:cNvSpPr>
          <p:nvPr>
            <p:ph type="title"/>
          </p:nvPr>
        </p:nvSpPr>
        <p:spPr/>
        <p:txBody>
          <a:bodyPr/>
          <a:lstStyle/>
          <a:p>
            <a:r>
              <a:rPr lang="en-US"/>
              <a:t>Dev/Ops Workflow</a:t>
            </a:r>
            <a:endParaRPr lang="en-US" dirty="0"/>
          </a:p>
        </p:txBody>
      </p:sp>
      <p:sp>
        <p:nvSpPr>
          <p:cNvPr id="3" name="Inhaltsplatzhalter 2">
            <a:extLst>
              <a:ext uri="{FF2B5EF4-FFF2-40B4-BE49-F238E27FC236}">
                <a16:creationId xmlns:a16="http://schemas.microsoft.com/office/drawing/2014/main" id="{DCF27774-E696-8C04-0D16-713C4A24D46A}"/>
              </a:ext>
            </a:extLst>
          </p:cNvPr>
          <p:cNvSpPr>
            <a:spLocks noGrp="1"/>
          </p:cNvSpPr>
          <p:nvPr>
            <p:ph idx="1"/>
          </p:nvPr>
        </p:nvSpPr>
        <p:spPr/>
        <p:txBody>
          <a:bodyPr/>
          <a:lstStyle/>
          <a:p>
            <a:endParaRPr lang="de-DE"/>
          </a:p>
        </p:txBody>
      </p:sp>
      <p:grpSp>
        <p:nvGrpSpPr>
          <p:cNvPr id="2" name="Group 1"/>
          <p:cNvGrpSpPr/>
          <p:nvPr/>
        </p:nvGrpSpPr>
        <p:grpSpPr>
          <a:xfrm>
            <a:off x="2473681" y="2018016"/>
            <a:ext cx="4196635" cy="2856268"/>
            <a:chOff x="307537" y="1744610"/>
            <a:chExt cx="7290833" cy="4755720"/>
          </a:xfrm>
        </p:grpSpPr>
        <p:sp>
          <p:nvSpPr>
            <p:cNvPr id="4" name="Oval 3"/>
            <p:cNvSpPr/>
            <p:nvPr/>
          </p:nvSpPr>
          <p:spPr bwMode="auto">
            <a:xfrm>
              <a:off x="1808382" y="2412227"/>
              <a:ext cx="4055165" cy="330277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solidFill>
                  <a:schemeClr val="tx1"/>
                </a:solidFill>
              </a:endParaRPr>
            </a:p>
          </p:txBody>
        </p:sp>
        <p:sp>
          <p:nvSpPr>
            <p:cNvPr id="5" name="TextBox 4"/>
            <p:cNvSpPr txBox="1"/>
            <p:nvPr/>
          </p:nvSpPr>
          <p:spPr>
            <a:xfrm>
              <a:off x="2963105" y="1744610"/>
              <a:ext cx="1782897"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Develop</a:t>
              </a:r>
            </a:p>
          </p:txBody>
        </p:sp>
        <p:sp>
          <p:nvSpPr>
            <p:cNvPr id="11" name="TextBox 10"/>
            <p:cNvSpPr txBox="1"/>
            <p:nvPr/>
          </p:nvSpPr>
          <p:spPr>
            <a:xfrm>
              <a:off x="6077923" y="3628951"/>
              <a:ext cx="1520447"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Deploy</a:t>
              </a:r>
            </a:p>
          </p:txBody>
        </p:sp>
        <p:sp>
          <p:nvSpPr>
            <p:cNvPr id="12" name="TextBox 11"/>
            <p:cNvSpPr txBox="1"/>
            <p:nvPr/>
          </p:nvSpPr>
          <p:spPr>
            <a:xfrm>
              <a:off x="3113951" y="5946669"/>
              <a:ext cx="1768970"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Operate</a:t>
              </a:r>
            </a:p>
          </p:txBody>
        </p:sp>
        <p:sp>
          <p:nvSpPr>
            <p:cNvPr id="13" name="TextBox 12"/>
            <p:cNvSpPr txBox="1"/>
            <p:nvPr/>
          </p:nvSpPr>
          <p:spPr>
            <a:xfrm>
              <a:off x="307537" y="3657504"/>
              <a:ext cx="1217004"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Learn</a:t>
              </a:r>
            </a:p>
          </p:txBody>
        </p:sp>
        <p:cxnSp>
          <p:nvCxnSpPr>
            <p:cNvPr id="28" name="Straight Connector 27"/>
            <p:cNvCxnSpPr>
              <a:stCxn id="4" idx="7"/>
            </p:cNvCxnSpPr>
            <p:nvPr/>
          </p:nvCxnSpPr>
          <p:spPr>
            <a:xfrm flipV="1">
              <a:off x="5269682" y="2583180"/>
              <a:ext cx="0" cy="312727"/>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0" name="Straight Connector 29"/>
            <p:cNvCxnSpPr>
              <a:stCxn id="4" idx="7"/>
            </p:cNvCxnSpPr>
            <p:nvPr/>
          </p:nvCxnSpPr>
          <p:spPr>
            <a:xfrm flipH="1">
              <a:off x="4934240" y="2895907"/>
              <a:ext cx="335442"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3" name="Straight Connector 32"/>
            <p:cNvCxnSpPr/>
            <p:nvPr/>
          </p:nvCxnSpPr>
          <p:spPr>
            <a:xfrm>
              <a:off x="5269682" y="5261484"/>
              <a:ext cx="323274"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4" name="Straight Connector 33"/>
            <p:cNvCxnSpPr/>
            <p:nvPr/>
          </p:nvCxnSpPr>
          <p:spPr>
            <a:xfrm flipH="1" flipV="1">
              <a:off x="5269682" y="4907280"/>
              <a:ext cx="9626" cy="354204"/>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2" name="Straight Connector 51"/>
            <p:cNvCxnSpPr/>
            <p:nvPr/>
          </p:nvCxnSpPr>
          <p:spPr>
            <a:xfrm>
              <a:off x="2297963" y="5124324"/>
              <a:ext cx="147868" cy="327786"/>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3" name="Straight Connector 52"/>
            <p:cNvCxnSpPr/>
            <p:nvPr/>
          </p:nvCxnSpPr>
          <p:spPr>
            <a:xfrm flipV="1">
              <a:off x="2307589" y="5084382"/>
              <a:ext cx="292119" cy="39942"/>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8" name="Straight Connector 57"/>
            <p:cNvCxnSpPr/>
            <p:nvPr/>
          </p:nvCxnSpPr>
          <p:spPr>
            <a:xfrm flipH="1">
              <a:off x="2061204" y="2895907"/>
              <a:ext cx="301068"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9" name="Straight Connector 58"/>
            <p:cNvCxnSpPr/>
            <p:nvPr/>
          </p:nvCxnSpPr>
          <p:spPr>
            <a:xfrm>
              <a:off x="2371897" y="2895907"/>
              <a:ext cx="60595" cy="258773"/>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spTree>
    <p:extLst>
      <p:ext uri="{BB962C8B-B14F-4D97-AF65-F5344CB8AC3E}">
        <p14:creationId xmlns:p14="http://schemas.microsoft.com/office/powerpoint/2010/main" val="21788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DevOps</a:t>
            </a:r>
          </a:p>
        </p:txBody>
      </p:sp>
      <p:sp>
        <p:nvSpPr>
          <p:cNvPr id="8" name="Text Placeholder 1"/>
          <p:cNvSpPr>
            <a:spLocks noGrp="1"/>
          </p:cNvSpPr>
          <p:nvPr>
            <p:ph idx="1"/>
          </p:nvPr>
        </p:nvSpPr>
        <p:spPr/>
        <p:txBody>
          <a:bodyPr/>
          <a:lstStyle/>
          <a:p>
            <a:r>
              <a:rPr lang="en-US" dirty="0"/>
              <a:t>TFS and Git support</a:t>
            </a:r>
          </a:p>
          <a:p>
            <a:r>
              <a:rPr lang="en-US" dirty="0"/>
              <a:t>Elastic Build Service</a:t>
            </a:r>
          </a:p>
          <a:p>
            <a:r>
              <a:rPr lang="en-US" dirty="0"/>
              <a:t>Continuous Integration</a:t>
            </a:r>
          </a:p>
          <a:p>
            <a:r>
              <a:rPr lang="en-US" dirty="0"/>
              <a:t>Continuous Delivery</a:t>
            </a:r>
          </a:p>
          <a:p>
            <a:r>
              <a:rPr lang="en-US" dirty="0"/>
              <a:t>Load Testing Support</a:t>
            </a:r>
          </a:p>
          <a:p>
            <a:r>
              <a:rPr lang="en-US" dirty="0"/>
              <a:t>Team Room Collaboration</a:t>
            </a:r>
          </a:p>
          <a:p>
            <a:r>
              <a:rPr lang="en-US" dirty="0"/>
              <a:t>Agile Project Management</a:t>
            </a:r>
          </a:p>
        </p:txBody>
      </p:sp>
      <p:pic>
        <p:nvPicPr>
          <p:cNvPr id="2" name="Picture 1"/>
          <p:cNvPicPr>
            <a:picLocks noChangeAspect="1"/>
          </p:cNvPicPr>
          <p:nvPr/>
        </p:nvPicPr>
        <p:blipFill>
          <a:blip r:embed="rId3"/>
          <a:stretch>
            <a:fillRect/>
          </a:stretch>
        </p:blipFill>
        <p:spPr>
          <a:xfrm>
            <a:off x="4716017" y="1340768"/>
            <a:ext cx="4305254" cy="2736304"/>
          </a:xfrm>
          <a:prstGeom prst="rect">
            <a:avLst/>
          </a:prstGeom>
        </p:spPr>
      </p:pic>
    </p:spTree>
    <p:extLst>
      <p:ext uri="{BB962C8B-B14F-4D97-AF65-F5344CB8AC3E}">
        <p14:creationId xmlns:p14="http://schemas.microsoft.com/office/powerpoint/2010/main" val="286726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FCD2A-84A1-45FC-AF32-4091F645717E}"/>
              </a:ext>
            </a:extLst>
          </p:cNvPr>
          <p:cNvSpPr>
            <a:spLocks noGrp="1"/>
          </p:cNvSpPr>
          <p:nvPr>
            <p:ph type="title"/>
          </p:nvPr>
        </p:nvSpPr>
        <p:spPr/>
        <p:txBody>
          <a:bodyPr/>
          <a:lstStyle/>
          <a:p>
            <a:r>
              <a:rPr lang="de-DE" dirty="0"/>
              <a:t>Demo</a:t>
            </a:r>
          </a:p>
        </p:txBody>
      </p:sp>
      <p:sp>
        <p:nvSpPr>
          <p:cNvPr id="4" name="Inhaltsplatzhalter 3">
            <a:extLst>
              <a:ext uri="{FF2B5EF4-FFF2-40B4-BE49-F238E27FC236}">
                <a16:creationId xmlns:a16="http://schemas.microsoft.com/office/drawing/2014/main" id="{4EBEDDE3-6D65-81D0-58F9-8159AC728E6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0187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1EB89B-013D-EDBC-91D7-D7CC125A389F}"/>
              </a:ext>
            </a:extLst>
          </p:cNvPr>
          <p:cNvSpPr>
            <a:spLocks noGrp="1"/>
          </p:cNvSpPr>
          <p:nvPr>
            <p:ph type="title"/>
          </p:nvPr>
        </p:nvSpPr>
        <p:spPr/>
        <p:txBody>
          <a:bodyPr/>
          <a:lstStyle/>
          <a:p>
            <a:r>
              <a:rPr lang="de-DE" dirty="0"/>
              <a:t>Cloud Service Provider (Cloud-Anbieter)</a:t>
            </a:r>
          </a:p>
        </p:txBody>
      </p:sp>
      <p:sp>
        <p:nvSpPr>
          <p:cNvPr id="3" name="Inhaltsplatzhalter 2">
            <a:extLst>
              <a:ext uri="{FF2B5EF4-FFF2-40B4-BE49-F238E27FC236}">
                <a16:creationId xmlns:a16="http://schemas.microsoft.com/office/drawing/2014/main" id="{B3253AFC-3DFE-E441-7F9C-565B87088D10}"/>
              </a:ext>
            </a:extLst>
          </p:cNvPr>
          <p:cNvSpPr>
            <a:spLocks noGrp="1"/>
          </p:cNvSpPr>
          <p:nvPr>
            <p:ph idx="1"/>
          </p:nvPr>
        </p:nvSpPr>
        <p:spPr/>
        <p:txBody>
          <a:bodyPr/>
          <a:lstStyle/>
          <a:p>
            <a:r>
              <a:rPr lang="de-DE" dirty="0"/>
              <a:t>Ein Cloud-Service-Provider (CSP)</a:t>
            </a:r>
          </a:p>
          <a:p>
            <a:pPr lvl="1"/>
            <a:r>
              <a:rPr lang="de-DE" dirty="0"/>
              <a:t>Unternehmen das Computing-Dienste über das Internet anbietet</a:t>
            </a:r>
          </a:p>
          <a:p>
            <a:pPr lvl="1"/>
            <a:r>
              <a:rPr lang="de-DE" dirty="0"/>
              <a:t>Ermöglichen Nutzung von Computer-Ressourcen ohne eigene Hardware</a:t>
            </a:r>
          </a:p>
          <a:p>
            <a:pPr lvl="1"/>
            <a:r>
              <a:rPr lang="de-DE" dirty="0"/>
              <a:t>Unterteilung der Dienste in IaaS, PaaS und SaaS</a:t>
            </a:r>
          </a:p>
        </p:txBody>
      </p:sp>
    </p:spTree>
    <p:extLst>
      <p:ext uri="{BB962C8B-B14F-4D97-AF65-F5344CB8AC3E}">
        <p14:creationId xmlns:p14="http://schemas.microsoft.com/office/powerpoint/2010/main" val="377861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3F6AD0-A784-4C58-9DCE-50A19463B6C2}"/>
              </a:ext>
            </a:extLst>
          </p:cNvPr>
          <p:cNvSpPr>
            <a:spLocks noGrp="1"/>
          </p:cNvSpPr>
          <p:nvPr>
            <p:ph type="title"/>
          </p:nvPr>
        </p:nvSpPr>
        <p:spPr>
          <a:xfrm>
            <a:off x="628650" y="451381"/>
            <a:ext cx="7884414" cy="4066540"/>
          </a:xfrm>
        </p:spPr>
        <p:txBody>
          <a:bodyPr vert="horz" lIns="91440" tIns="45720" rIns="91440" bIns="45720" rtlCol="0" anchor="b">
            <a:normAutofit/>
          </a:bodyPr>
          <a:lstStyle/>
          <a:p>
            <a:r>
              <a:rPr lang="en-US" sz="5700" kern="1200">
                <a:solidFill>
                  <a:schemeClr val="tx1"/>
                </a:solidFill>
                <a:latin typeface="+mj-lt"/>
                <a:ea typeface="+mj-ea"/>
                <a:cs typeface="+mj-cs"/>
              </a:rPr>
              <a:t>Azure Preismodell</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74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lumMod val="65000"/>
                <a:lumOff val="35000"/>
              </a:schemeClr>
            </a:solidFill>
          </a:ln>
        </p:spPr>
        <p:txBody>
          <a:bodyPr>
            <a:normAutofit/>
          </a:bodyPr>
          <a:lstStyle/>
          <a:p>
            <a:r>
              <a:rPr lang="nl-BE" dirty="0"/>
              <a:t>CapEx (classic investment model)</a:t>
            </a:r>
            <a:endParaRPr lang="en-US" dirty="0"/>
          </a:p>
        </p:txBody>
      </p:sp>
      <p:sp>
        <p:nvSpPr>
          <p:cNvPr id="5" name="Inhaltsplatzhalter 4">
            <a:extLst>
              <a:ext uri="{FF2B5EF4-FFF2-40B4-BE49-F238E27FC236}">
                <a16:creationId xmlns:a16="http://schemas.microsoft.com/office/drawing/2014/main" id="{1FEB7F2A-EA2B-E4CD-5B70-7DB53D7FF033}"/>
              </a:ext>
            </a:extLst>
          </p:cNvPr>
          <p:cNvSpPr>
            <a:spLocks noGrp="1"/>
          </p:cNvSpPr>
          <p:nvPr>
            <p:ph idx="1"/>
          </p:nvPr>
        </p:nvSpPr>
        <p:spPr/>
        <p:txBody>
          <a:bodyPr/>
          <a:lstStyle/>
          <a:p>
            <a:endParaRPr lang="de-DE"/>
          </a:p>
        </p:txBody>
      </p:sp>
      <p:cxnSp>
        <p:nvCxnSpPr>
          <p:cNvPr id="36" name="Gerade Verbindung 59"/>
          <p:cNvCxnSpPr/>
          <p:nvPr/>
        </p:nvCxnSpPr>
        <p:spPr>
          <a:xfrm>
            <a:off x="5765947" y="2532985"/>
            <a:ext cx="1214446"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Freihandform 49"/>
          <p:cNvSpPr/>
          <p:nvPr/>
        </p:nvSpPr>
        <p:spPr>
          <a:xfrm>
            <a:off x="4362851" y="3012826"/>
            <a:ext cx="355337" cy="548298"/>
          </a:xfrm>
          <a:custGeom>
            <a:avLst/>
            <a:gdLst>
              <a:gd name="connsiteX0" fmla="*/ 343325 w 403945"/>
              <a:gd name="connsiteY0" fmla="*/ 545014 h 643025"/>
              <a:gd name="connsiteX1" fmla="*/ 346724 w 403945"/>
              <a:gd name="connsiteY1" fmla="*/ 1133 h 643025"/>
              <a:gd name="connsiteX2" fmla="*/ 0 w 403945"/>
              <a:gd name="connsiteY2" fmla="*/ 551812 h 643025"/>
              <a:gd name="connsiteX3" fmla="*/ 343325 w 403945"/>
              <a:gd name="connsiteY3" fmla="*/ 545014 h 643025"/>
              <a:gd name="connsiteX0" fmla="*/ 343325 w 403945"/>
              <a:gd name="connsiteY0" fmla="*/ 545014 h 636794"/>
              <a:gd name="connsiteX1" fmla="*/ 346724 w 403945"/>
              <a:gd name="connsiteY1" fmla="*/ 1133 h 636794"/>
              <a:gd name="connsiteX2" fmla="*/ 0 w 403945"/>
              <a:gd name="connsiteY2" fmla="*/ 551812 h 636794"/>
              <a:gd name="connsiteX3" fmla="*/ 343325 w 403945"/>
              <a:gd name="connsiteY3" fmla="*/ 545014 h 636794"/>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356356"/>
              <a:gd name="connsiteY0" fmla="*/ 543881 h 550679"/>
              <a:gd name="connsiteX1" fmla="*/ 346724 w 356356"/>
              <a:gd name="connsiteY1" fmla="*/ 0 h 550679"/>
              <a:gd name="connsiteX2" fmla="*/ 0 w 356356"/>
              <a:gd name="connsiteY2" fmla="*/ 550679 h 550679"/>
              <a:gd name="connsiteX3" fmla="*/ 343325 w 356356"/>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0943 w 350575"/>
              <a:gd name="connsiteY0" fmla="*/ 543881 h 550679"/>
              <a:gd name="connsiteX1" fmla="*/ 344342 w 350575"/>
              <a:gd name="connsiteY1" fmla="*/ 0 h 550679"/>
              <a:gd name="connsiteX2" fmla="*/ 0 w 350575"/>
              <a:gd name="connsiteY2" fmla="*/ 550679 h 550679"/>
              <a:gd name="connsiteX3" fmla="*/ 340943 w 350575"/>
              <a:gd name="connsiteY3" fmla="*/ 543881 h 550679"/>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51476"/>
              <a:gd name="connsiteX1" fmla="*/ 344342 w 350575"/>
              <a:gd name="connsiteY1" fmla="*/ 0 h 551476"/>
              <a:gd name="connsiteX2" fmla="*/ 0 w 350575"/>
              <a:gd name="connsiteY2" fmla="*/ 548298 h 551476"/>
              <a:gd name="connsiteX3" fmla="*/ 340943 w 350575"/>
              <a:gd name="connsiteY3" fmla="*/ 543881 h 551476"/>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44342"/>
              <a:gd name="connsiteY0" fmla="*/ 543881 h 548298"/>
              <a:gd name="connsiteX1" fmla="*/ 344342 w 344342"/>
              <a:gd name="connsiteY1" fmla="*/ 0 h 548298"/>
              <a:gd name="connsiteX2" fmla="*/ 0 w 344342"/>
              <a:gd name="connsiteY2" fmla="*/ 548298 h 548298"/>
              <a:gd name="connsiteX3" fmla="*/ 340943 w 344342"/>
              <a:gd name="connsiteY3" fmla="*/ 543881 h 548298"/>
            </a:gdLst>
            <a:ahLst/>
            <a:cxnLst>
              <a:cxn ang="0">
                <a:pos x="connsiteX0" y="connsiteY0"/>
              </a:cxn>
              <a:cxn ang="0">
                <a:pos x="connsiteX1" y="connsiteY1"/>
              </a:cxn>
              <a:cxn ang="0">
                <a:pos x="connsiteX2" y="connsiteY2"/>
              </a:cxn>
              <a:cxn ang="0">
                <a:pos x="connsiteX3" y="connsiteY3"/>
              </a:cxn>
            </a:cxnLst>
            <a:rect l="l" t="t" r="r" b="b"/>
            <a:pathLst>
              <a:path w="344342" h="548298">
                <a:moveTo>
                  <a:pt x="340943" y="543881"/>
                </a:moveTo>
                <a:cubicBezTo>
                  <a:pt x="338562" y="398023"/>
                  <a:pt x="343431" y="117841"/>
                  <a:pt x="344342" y="0"/>
                </a:cubicBezTo>
                <a:cubicBezTo>
                  <a:pt x="247693" y="31745"/>
                  <a:pt x="38100" y="299922"/>
                  <a:pt x="0" y="548298"/>
                </a:cubicBezTo>
                <a:lnTo>
                  <a:pt x="340943" y="543881"/>
                </a:lnTo>
                <a:close/>
              </a:path>
            </a:pathLst>
          </a:custGeom>
          <a:solidFill>
            <a:srgbClr val="0098ED">
              <a:alpha val="39000"/>
            </a:srgb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8347E"/>
              </a:solidFill>
            </a:endParaRPr>
          </a:p>
        </p:txBody>
      </p:sp>
      <p:sp>
        <p:nvSpPr>
          <p:cNvPr id="38" name="Freihandform 56"/>
          <p:cNvSpPr/>
          <p:nvPr/>
        </p:nvSpPr>
        <p:spPr>
          <a:xfrm>
            <a:off x="1687290" y="3549784"/>
            <a:ext cx="2649897" cy="2357454"/>
          </a:xfrm>
          <a:custGeom>
            <a:avLst/>
            <a:gdLst>
              <a:gd name="connsiteX0" fmla="*/ 279400 w 2960687"/>
              <a:gd name="connsiteY0" fmla="*/ 2633662 h 2762249"/>
              <a:gd name="connsiteX1" fmla="*/ 317500 w 2960687"/>
              <a:gd name="connsiteY1" fmla="*/ 2547937 h 2762249"/>
              <a:gd name="connsiteX2" fmla="*/ 317500 w 2960687"/>
              <a:gd name="connsiteY2" fmla="*/ 1347787 h 2762249"/>
              <a:gd name="connsiteX3" fmla="*/ 1793875 w 2960687"/>
              <a:gd name="connsiteY3" fmla="*/ 1347787 h 2762249"/>
              <a:gd name="connsiteX4" fmla="*/ 1793875 w 2960687"/>
              <a:gd name="connsiteY4" fmla="*/ 280987 h 2762249"/>
              <a:gd name="connsiteX5" fmla="*/ 2927350 w 2960687"/>
              <a:gd name="connsiteY5" fmla="*/ 280987 h 2762249"/>
              <a:gd name="connsiteX6" fmla="*/ 1993900 w 2960687"/>
              <a:gd name="connsiteY6" fmla="*/ 1966912 h 2762249"/>
              <a:gd name="connsiteX7" fmla="*/ 279400 w 2960687"/>
              <a:gd name="connsiteY7" fmla="*/ 2633662 h 2762249"/>
              <a:gd name="connsiteX0" fmla="*/ 279400 w 2960687"/>
              <a:gd name="connsiteY0" fmla="*/ 2633662 h 2736849"/>
              <a:gd name="connsiteX1" fmla="*/ 317500 w 2960687"/>
              <a:gd name="connsiteY1" fmla="*/ 1347787 h 2736849"/>
              <a:gd name="connsiteX2" fmla="*/ 1793875 w 2960687"/>
              <a:gd name="connsiteY2" fmla="*/ 1347787 h 2736849"/>
              <a:gd name="connsiteX3" fmla="*/ 1793875 w 2960687"/>
              <a:gd name="connsiteY3" fmla="*/ 280987 h 2736849"/>
              <a:gd name="connsiteX4" fmla="*/ 2927350 w 2960687"/>
              <a:gd name="connsiteY4" fmla="*/ 280987 h 2736849"/>
              <a:gd name="connsiteX5" fmla="*/ 1993900 w 2960687"/>
              <a:gd name="connsiteY5" fmla="*/ 1966912 h 2736849"/>
              <a:gd name="connsiteX6" fmla="*/ 279400 w 2960687"/>
              <a:gd name="connsiteY6" fmla="*/ 2633662 h 2736849"/>
              <a:gd name="connsiteX0" fmla="*/ 214313 w 2895600"/>
              <a:gd name="connsiteY0" fmla="*/ 2633662 h 2736849"/>
              <a:gd name="connsiteX1" fmla="*/ 252413 w 2895600"/>
              <a:gd name="connsiteY1" fmla="*/ 1347787 h 2736849"/>
              <a:gd name="connsiteX2" fmla="*/ 1728788 w 2895600"/>
              <a:gd name="connsiteY2" fmla="*/ 1347787 h 2736849"/>
              <a:gd name="connsiteX3" fmla="*/ 1728788 w 2895600"/>
              <a:gd name="connsiteY3" fmla="*/ 280987 h 2736849"/>
              <a:gd name="connsiteX4" fmla="*/ 2862263 w 2895600"/>
              <a:gd name="connsiteY4" fmla="*/ 280987 h 2736849"/>
              <a:gd name="connsiteX5" fmla="*/ 1928813 w 2895600"/>
              <a:gd name="connsiteY5" fmla="*/ 1966912 h 2736849"/>
              <a:gd name="connsiteX6" fmla="*/ 214313 w 2895600"/>
              <a:gd name="connsiteY6" fmla="*/ 2633662 h 2736849"/>
              <a:gd name="connsiteX0" fmla="*/ 252434 w 2933721"/>
              <a:gd name="connsiteY0" fmla="*/ 2633662 h 2736849"/>
              <a:gd name="connsiteX1" fmla="*/ 252413 w 2933721"/>
              <a:gd name="connsiteY1" fmla="*/ 1328745 h 2736849"/>
              <a:gd name="connsiteX2" fmla="*/ 1766909 w 2933721"/>
              <a:gd name="connsiteY2" fmla="*/ 1347787 h 2736849"/>
              <a:gd name="connsiteX3" fmla="*/ 1766909 w 2933721"/>
              <a:gd name="connsiteY3" fmla="*/ 280987 h 2736849"/>
              <a:gd name="connsiteX4" fmla="*/ 2900384 w 2933721"/>
              <a:gd name="connsiteY4" fmla="*/ 280987 h 2736849"/>
              <a:gd name="connsiteX5" fmla="*/ 1966934 w 2933721"/>
              <a:gd name="connsiteY5" fmla="*/ 1966912 h 2736849"/>
              <a:gd name="connsiteX6" fmla="*/ 252434 w 2933721"/>
              <a:gd name="connsiteY6" fmla="*/ 2633662 h 2736849"/>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6691 w 2687998"/>
              <a:gd name="connsiteY0" fmla="*/ 2614629 h 2717816"/>
              <a:gd name="connsiteX1" fmla="*/ 6690 w 2687998"/>
              <a:gd name="connsiteY1" fmla="*/ 1328745 h 2717816"/>
              <a:gd name="connsiteX2" fmla="*/ 1521186 w 2687998"/>
              <a:gd name="connsiteY2" fmla="*/ 1347787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357454 h 2460641"/>
              <a:gd name="connsiteX1" fmla="*/ 6690 w 2690381"/>
              <a:gd name="connsiteY1" fmla="*/ 1071570 h 2460641"/>
              <a:gd name="connsiteX2" fmla="*/ 1506889 w 2690381"/>
              <a:gd name="connsiteY2" fmla="*/ 1071570 h 2460641"/>
              <a:gd name="connsiteX3" fmla="*/ 1506889 w 2690381"/>
              <a:gd name="connsiteY3" fmla="*/ 0 h 2460641"/>
              <a:gd name="connsiteX4" fmla="*/ 2654661 w 2690381"/>
              <a:gd name="connsiteY4" fmla="*/ 23812 h 2460641"/>
              <a:gd name="connsiteX5" fmla="*/ 1721211 w 2690381"/>
              <a:gd name="connsiteY5" fmla="*/ 1709737 h 2460641"/>
              <a:gd name="connsiteX6" fmla="*/ 6691 w 2690381"/>
              <a:gd name="connsiteY6" fmla="*/ 2357454 h 2460641"/>
              <a:gd name="connsiteX0" fmla="*/ 6691 w 2685617"/>
              <a:gd name="connsiteY0" fmla="*/ 2357454 h 2460641"/>
              <a:gd name="connsiteX1" fmla="*/ 6690 w 2685617"/>
              <a:gd name="connsiteY1" fmla="*/ 1071570 h 2460641"/>
              <a:gd name="connsiteX2" fmla="*/ 1506889 w 2685617"/>
              <a:gd name="connsiteY2" fmla="*/ 1071570 h 2460641"/>
              <a:gd name="connsiteX3" fmla="*/ 1506889 w 2685617"/>
              <a:gd name="connsiteY3" fmla="*/ 0 h 2460641"/>
              <a:gd name="connsiteX4" fmla="*/ 2649897 w 2685617"/>
              <a:gd name="connsiteY4" fmla="*/ 1 h 2460641"/>
              <a:gd name="connsiteX5" fmla="*/ 1721211 w 2685617"/>
              <a:gd name="connsiteY5" fmla="*/ 1709737 h 2460641"/>
              <a:gd name="connsiteX6" fmla="*/ 6691 w 268561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373674"/>
              <a:gd name="connsiteX1" fmla="*/ 6690 w 2649897"/>
              <a:gd name="connsiteY1" fmla="*/ 1071570 h 2373674"/>
              <a:gd name="connsiteX2" fmla="*/ 1506889 w 2649897"/>
              <a:gd name="connsiteY2" fmla="*/ 1071570 h 2373674"/>
              <a:gd name="connsiteX3" fmla="*/ 1506889 w 2649897"/>
              <a:gd name="connsiteY3" fmla="*/ 0 h 2373674"/>
              <a:gd name="connsiteX4" fmla="*/ 2649897 w 2649897"/>
              <a:gd name="connsiteY4" fmla="*/ 1 h 2373674"/>
              <a:gd name="connsiteX5" fmla="*/ 1721211 w 2649897"/>
              <a:gd name="connsiteY5" fmla="*/ 1709737 h 2373674"/>
              <a:gd name="connsiteX6" fmla="*/ 6691 w 2649897"/>
              <a:gd name="connsiteY6" fmla="*/ 2357454 h 237367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649765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897" h="2357454">
                <a:moveTo>
                  <a:pt x="6691" y="2357454"/>
                </a:moveTo>
                <a:cubicBezTo>
                  <a:pt x="0" y="1934619"/>
                  <a:pt x="4123" y="1339442"/>
                  <a:pt x="6690" y="1071570"/>
                </a:cubicBezTo>
                <a:lnTo>
                  <a:pt x="1506889" y="1071570"/>
                </a:lnTo>
                <a:cubicBezTo>
                  <a:pt x="1507853" y="605472"/>
                  <a:pt x="1505833" y="345666"/>
                  <a:pt x="1506889" y="0"/>
                </a:cubicBezTo>
                <a:lnTo>
                  <a:pt x="2649897" y="1"/>
                </a:lnTo>
                <a:cubicBezTo>
                  <a:pt x="2518661" y="540221"/>
                  <a:pt x="2259990" y="1256952"/>
                  <a:pt x="1792913" y="1633278"/>
                </a:cubicBezTo>
                <a:cubicBezTo>
                  <a:pt x="1269659" y="2024948"/>
                  <a:pt x="553829" y="2210324"/>
                  <a:pt x="6691" y="2357454"/>
                </a:cubicBezTo>
                <a:close/>
              </a:path>
            </a:pathLst>
          </a:custGeom>
          <a:solidFill>
            <a:schemeClr val="accent1">
              <a:alpha val="19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28347E"/>
              </a:solidFill>
            </a:endParaRPr>
          </a:p>
        </p:txBody>
      </p:sp>
      <p:cxnSp>
        <p:nvCxnSpPr>
          <p:cNvPr id="60" name="Gerade Verbindung 20"/>
          <p:cNvCxnSpPr/>
          <p:nvPr/>
        </p:nvCxnSpPr>
        <p:spPr>
          <a:xfrm rot="5400000" flipH="1" flipV="1">
            <a:off x="1051039" y="5264296"/>
            <a:ext cx="1285884"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Gerade Verbindung 21"/>
          <p:cNvCxnSpPr/>
          <p:nvPr/>
        </p:nvCxnSpPr>
        <p:spPr>
          <a:xfrm>
            <a:off x="1684457" y="4621354"/>
            <a:ext cx="1500198"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Gerade Verbindung 23"/>
          <p:cNvCxnSpPr/>
          <p:nvPr/>
        </p:nvCxnSpPr>
        <p:spPr>
          <a:xfrm rot="5400000" flipH="1" flipV="1">
            <a:off x="2648870" y="4095093"/>
            <a:ext cx="107157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Gerade Verbindung 26"/>
          <p:cNvCxnSpPr/>
          <p:nvPr/>
        </p:nvCxnSpPr>
        <p:spPr>
          <a:xfrm>
            <a:off x="3178612" y="3549784"/>
            <a:ext cx="1539548" cy="6923"/>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Gerade Verbindung 28"/>
          <p:cNvCxnSpPr/>
          <p:nvPr/>
        </p:nvCxnSpPr>
        <p:spPr>
          <a:xfrm rot="5400000" flipH="1" flipV="1">
            <a:off x="4193840" y="3035907"/>
            <a:ext cx="102488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Gerade Verbindung 30"/>
          <p:cNvCxnSpPr/>
          <p:nvPr/>
        </p:nvCxnSpPr>
        <p:spPr>
          <a:xfrm>
            <a:off x="4699138" y="2532983"/>
            <a:ext cx="109728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Gerade Verbindung 37"/>
          <p:cNvCxnSpPr/>
          <p:nvPr/>
        </p:nvCxnSpPr>
        <p:spPr>
          <a:xfrm rot="5400000" flipH="1" flipV="1">
            <a:off x="5421608" y="2174368"/>
            <a:ext cx="73152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7" name="Gerade Verbindung 42"/>
          <p:cNvCxnSpPr/>
          <p:nvPr/>
        </p:nvCxnSpPr>
        <p:spPr>
          <a:xfrm>
            <a:off x="5777852" y="1818605"/>
            <a:ext cx="1643074"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Gerade Verbindung mit Pfeil 5"/>
          <p:cNvCxnSpPr/>
          <p:nvPr/>
        </p:nvCxnSpPr>
        <p:spPr>
          <a:xfrm>
            <a:off x="1622543" y="5978676"/>
            <a:ext cx="7072362" cy="1588"/>
          </a:xfrm>
          <a:prstGeom prst="straightConnector1">
            <a:avLst/>
          </a:prstGeom>
          <a:ln w="12700">
            <a:solidFill>
              <a:schemeClr val="tx1">
                <a:lumMod val="65000"/>
                <a:lumOff val="3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7"/>
          <p:cNvCxnSpPr/>
          <p:nvPr/>
        </p:nvCxnSpPr>
        <p:spPr>
          <a:xfrm rot="5400000" flipH="1" flipV="1">
            <a:off x="-699987" y="3656941"/>
            <a:ext cx="4643470" cy="1588"/>
          </a:xfrm>
          <a:prstGeom prst="straightConnector1">
            <a:avLst/>
          </a:prstGeom>
          <a:ln w="12700">
            <a:solidFill>
              <a:schemeClr val="tx1">
                <a:lumMod val="65000"/>
                <a:lumOff val="3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42" name="Textfeld 11"/>
          <p:cNvSpPr txBox="1"/>
          <p:nvPr/>
        </p:nvSpPr>
        <p:spPr>
          <a:xfrm>
            <a:off x="4480063" y="6011996"/>
            <a:ext cx="1357322" cy="369332"/>
          </a:xfrm>
          <a:prstGeom prst="rect">
            <a:avLst/>
          </a:prstGeom>
          <a:noFill/>
          <a:ln>
            <a:solidFill>
              <a:schemeClr val="tx1">
                <a:lumMod val="65000"/>
                <a:lumOff val="35000"/>
              </a:schemeClr>
            </a:solidFill>
          </a:ln>
        </p:spPr>
        <p:txBody>
          <a:bodyPr wrap="none" rtlCol="0">
            <a:noAutofit/>
          </a:bodyPr>
          <a:lstStyle/>
          <a:p>
            <a:pPr algn="ctr"/>
            <a:r>
              <a:rPr lang="de-DE" b="1" dirty="0">
                <a:solidFill>
                  <a:srgbClr val="0098ED"/>
                </a:solidFill>
              </a:rPr>
              <a:t>TIME</a:t>
            </a:r>
          </a:p>
        </p:txBody>
      </p:sp>
      <p:sp>
        <p:nvSpPr>
          <p:cNvPr id="43" name="Textfeld 12"/>
          <p:cNvSpPr txBox="1"/>
          <p:nvPr/>
        </p:nvSpPr>
        <p:spPr>
          <a:xfrm rot="16200000">
            <a:off x="770287" y="3470450"/>
            <a:ext cx="1204474" cy="374571"/>
          </a:xfrm>
          <a:prstGeom prst="rect">
            <a:avLst/>
          </a:prstGeom>
          <a:noFill/>
          <a:ln>
            <a:solidFill>
              <a:schemeClr val="tx1">
                <a:lumMod val="65000"/>
                <a:lumOff val="35000"/>
              </a:schemeClr>
            </a:solidFill>
          </a:ln>
        </p:spPr>
        <p:txBody>
          <a:bodyPr wrap="none" rtlCol="0">
            <a:noAutofit/>
          </a:bodyPr>
          <a:lstStyle/>
          <a:p>
            <a:pPr algn="ctr"/>
            <a:r>
              <a:rPr lang="de-DE" b="1" dirty="0">
                <a:solidFill>
                  <a:srgbClr val="0098ED"/>
                </a:solidFill>
              </a:rPr>
              <a:t>IT CAPACITY</a:t>
            </a:r>
          </a:p>
        </p:txBody>
      </p:sp>
      <p:cxnSp>
        <p:nvCxnSpPr>
          <p:cNvPr id="44" name="Gerade Verbindung mit Pfeil 15"/>
          <p:cNvCxnSpPr/>
          <p:nvPr/>
        </p:nvCxnSpPr>
        <p:spPr>
          <a:xfrm flipV="1">
            <a:off x="1693981" y="1763834"/>
            <a:ext cx="6000792" cy="4143404"/>
          </a:xfrm>
          <a:prstGeom prst="straightConnector1">
            <a:avLst/>
          </a:prstGeom>
          <a:ln w="12700">
            <a:solidFill>
              <a:schemeClr val="tx1">
                <a:lumMod val="65000"/>
                <a:lumOff val="35000"/>
              </a:schemeClr>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5" name="Geschweifte Klammer links 54"/>
          <p:cNvSpPr/>
          <p:nvPr/>
        </p:nvSpPr>
        <p:spPr>
          <a:xfrm>
            <a:off x="1346927" y="4621354"/>
            <a:ext cx="236306" cy="1285884"/>
          </a:xfrm>
          <a:prstGeom prst="leftBrace">
            <a:avLst>
              <a:gd name="adj1" fmla="val 55395"/>
              <a:gd name="adj2" fmla="val 50000"/>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Textfeld 60"/>
          <p:cNvSpPr txBox="1"/>
          <p:nvPr/>
        </p:nvSpPr>
        <p:spPr>
          <a:xfrm>
            <a:off x="3644171" y="5192858"/>
            <a:ext cx="1185869" cy="374571"/>
          </a:xfrm>
          <a:prstGeom prst="roundRect">
            <a:avLst/>
          </a:prstGeom>
          <a:noFill/>
          <a:ln w="6350">
            <a:solidFill>
              <a:schemeClr val="tx1">
                <a:lumMod val="65000"/>
                <a:lumOff val="35000"/>
              </a:schemeClr>
            </a:solidFill>
          </a:ln>
        </p:spPr>
        <p:txBody>
          <a:bodyPr wrap="square" lIns="0" rIns="0" rtlCol="0">
            <a:spAutoFit/>
          </a:bodyPr>
          <a:lstStyle/>
          <a:p>
            <a:pPr algn="ctr"/>
            <a:r>
              <a:rPr lang="de-DE" sz="1600" dirty="0" err="1">
                <a:latin typeface="Segoe Semibold"/>
              </a:rPr>
              <a:t>Actual</a:t>
            </a:r>
            <a:r>
              <a:rPr lang="de-DE" sz="1600" dirty="0">
                <a:latin typeface="Segoe Semibold"/>
              </a:rPr>
              <a:t> </a:t>
            </a:r>
            <a:r>
              <a:rPr lang="de-DE" sz="1600" dirty="0" err="1">
                <a:latin typeface="Segoe Semibold"/>
              </a:rPr>
              <a:t>Load</a:t>
            </a:r>
            <a:endParaRPr lang="de-DE" sz="1600" dirty="0">
              <a:latin typeface="Segoe Semibold"/>
            </a:endParaRPr>
          </a:p>
        </p:txBody>
      </p:sp>
      <p:sp>
        <p:nvSpPr>
          <p:cNvPr id="48" name="Textfeld 61"/>
          <p:cNvSpPr txBox="1"/>
          <p:nvPr/>
        </p:nvSpPr>
        <p:spPr>
          <a:xfrm>
            <a:off x="4408625" y="1620958"/>
            <a:ext cx="1304925" cy="584557"/>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Allocated </a:t>
            </a:r>
            <a:br>
              <a:rPr lang="de-DE" sz="1600" dirty="0">
                <a:latin typeface="Segoe Semibold"/>
              </a:rPr>
            </a:br>
            <a:r>
              <a:rPr lang="de-DE" sz="1600" dirty="0">
                <a:latin typeface="Segoe Semibold"/>
              </a:rPr>
              <a:t>IT-capacities</a:t>
            </a:r>
          </a:p>
        </p:txBody>
      </p:sp>
      <p:cxnSp>
        <p:nvCxnSpPr>
          <p:cNvPr id="49" name="Gerade Verbindung mit Pfeil 68"/>
          <p:cNvCxnSpPr>
            <a:stCxn id="52" idx="1"/>
          </p:cNvCxnSpPr>
          <p:nvPr/>
        </p:nvCxnSpPr>
        <p:spPr>
          <a:xfrm rot="10800000">
            <a:off x="6723213" y="2563955"/>
            <a:ext cx="542933" cy="635167"/>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feld 62"/>
          <p:cNvSpPr txBox="1"/>
          <p:nvPr/>
        </p:nvSpPr>
        <p:spPr>
          <a:xfrm>
            <a:off x="1693982" y="2906842"/>
            <a:ext cx="1457344" cy="343356"/>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Overcapacity</a:t>
            </a:r>
          </a:p>
        </p:txBody>
      </p:sp>
      <p:sp>
        <p:nvSpPr>
          <p:cNvPr id="51" name="Textfeld 65"/>
          <p:cNvSpPr txBox="1"/>
          <p:nvPr/>
        </p:nvSpPr>
        <p:spPr>
          <a:xfrm>
            <a:off x="2541711" y="2035300"/>
            <a:ext cx="1485914" cy="343356"/>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Undercapacity</a:t>
            </a:r>
          </a:p>
        </p:txBody>
      </p:sp>
      <p:sp>
        <p:nvSpPr>
          <p:cNvPr id="52" name="Textfeld 67"/>
          <p:cNvSpPr txBox="1"/>
          <p:nvPr/>
        </p:nvSpPr>
        <p:spPr>
          <a:xfrm>
            <a:off x="7266145" y="2906842"/>
            <a:ext cx="1371580" cy="584557"/>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Fixed cost of IT-capacities</a:t>
            </a:r>
          </a:p>
        </p:txBody>
      </p:sp>
      <p:cxnSp>
        <p:nvCxnSpPr>
          <p:cNvPr id="53" name="Gerade Verbindung mit Pfeil 66"/>
          <p:cNvCxnSpPr>
            <a:stCxn id="51" idx="2"/>
          </p:cNvCxnSpPr>
          <p:nvPr/>
        </p:nvCxnSpPr>
        <p:spPr>
          <a:xfrm>
            <a:off x="3284668" y="2378656"/>
            <a:ext cx="1266833" cy="1028251"/>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4" name="Gerade Verbindung mit Pfeil 64"/>
          <p:cNvCxnSpPr>
            <a:stCxn id="50" idx="2"/>
          </p:cNvCxnSpPr>
          <p:nvPr/>
        </p:nvCxnSpPr>
        <p:spPr>
          <a:xfrm>
            <a:off x="2422654" y="3250198"/>
            <a:ext cx="985841" cy="799645"/>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76864" y="1652748"/>
            <a:ext cx="1371600" cy="749885"/>
          </a:xfrm>
          <a:prstGeom prst="rect">
            <a:avLst/>
          </a:prstGeom>
          <a:noFill/>
          <a:ln>
            <a:solidFill>
              <a:schemeClr val="tx1">
                <a:lumMod val="65000"/>
                <a:lumOff val="35000"/>
              </a:schemeClr>
            </a:solidFill>
          </a:ln>
        </p:spPr>
        <p:txBody>
          <a:bodyPr wrap="square" rtlCol="0">
            <a:spAutoFit/>
          </a:bodyPr>
          <a:lstStyle/>
          <a:p>
            <a:pPr algn="ctr">
              <a:lnSpc>
                <a:spcPts val="1700"/>
              </a:lnSpc>
            </a:pPr>
            <a:r>
              <a:rPr lang="de-DE" sz="1600" dirty="0">
                <a:latin typeface="Segoe Semibold"/>
              </a:rPr>
              <a:t>Load Forecast</a:t>
            </a:r>
          </a:p>
          <a:p>
            <a:pPr algn="ctr">
              <a:lnSpc>
                <a:spcPts val="1700"/>
              </a:lnSpc>
            </a:pPr>
            <a:endParaRPr lang="en-US" sz="1600" dirty="0">
              <a:latin typeface="Segoe Semibold"/>
            </a:endParaRPr>
          </a:p>
        </p:txBody>
      </p:sp>
      <p:sp>
        <p:nvSpPr>
          <p:cNvPr id="70" name="TextBox 69"/>
          <p:cNvSpPr txBox="1"/>
          <p:nvPr/>
        </p:nvSpPr>
        <p:spPr>
          <a:xfrm>
            <a:off x="203288" y="4665302"/>
            <a:ext cx="1371600" cy="310341"/>
          </a:xfrm>
          <a:prstGeom prst="rect">
            <a:avLst/>
          </a:prstGeom>
          <a:noFill/>
          <a:ln>
            <a:solidFill>
              <a:schemeClr val="tx1">
                <a:lumMod val="65000"/>
                <a:lumOff val="35000"/>
              </a:schemeClr>
            </a:solidFill>
          </a:ln>
        </p:spPr>
        <p:txBody>
          <a:bodyPr wrap="square" rtlCol="0">
            <a:spAutoFit/>
          </a:bodyPr>
          <a:lstStyle/>
          <a:p>
            <a:pPr algn="ctr">
              <a:lnSpc>
                <a:spcPts val="1700"/>
              </a:lnSpc>
            </a:pPr>
            <a:r>
              <a:rPr lang="de-DE" sz="1600" dirty="0">
                <a:latin typeface="Segoe Semibold"/>
              </a:rPr>
              <a:t>Investment</a:t>
            </a:r>
            <a:endParaRPr lang="en-US" sz="1600" dirty="0">
              <a:latin typeface="Segoe Semibold"/>
            </a:endParaRPr>
          </a:p>
        </p:txBody>
      </p:sp>
      <p:grpSp>
        <p:nvGrpSpPr>
          <p:cNvPr id="3" name="Gruppieren 53"/>
          <p:cNvGrpSpPr/>
          <p:nvPr/>
        </p:nvGrpSpPr>
        <p:grpSpPr>
          <a:xfrm>
            <a:off x="1682791" y="2021021"/>
            <a:ext cx="5514440" cy="3894869"/>
            <a:chOff x="1848386" y="1971675"/>
            <a:chExt cx="5514440" cy="3894869"/>
          </a:xfrm>
        </p:grpSpPr>
        <p:sp>
          <p:nvSpPr>
            <p:cNvPr id="77" name="Freihandform 4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78" name="Freihandform 4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79" name="Freihandform 49"/>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80" name="Freihandform 51"/>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spTree>
    <p:extLst>
      <p:ext uri="{BB962C8B-B14F-4D97-AF65-F5344CB8AC3E}">
        <p14:creationId xmlns:p14="http://schemas.microsoft.com/office/powerpoint/2010/main" val="405915344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OpEx (“pay for use”)</a:t>
            </a:r>
            <a:endParaRPr lang="en-US" dirty="0"/>
          </a:p>
        </p:txBody>
      </p:sp>
      <p:sp>
        <p:nvSpPr>
          <p:cNvPr id="30" name="Inhaltsplatzhalter 29">
            <a:extLst>
              <a:ext uri="{FF2B5EF4-FFF2-40B4-BE49-F238E27FC236}">
                <a16:creationId xmlns:a16="http://schemas.microsoft.com/office/drawing/2014/main" id="{74C3B193-B38C-A811-C392-76AEEF65C0B2}"/>
              </a:ext>
            </a:extLst>
          </p:cNvPr>
          <p:cNvSpPr>
            <a:spLocks noGrp="1"/>
          </p:cNvSpPr>
          <p:nvPr>
            <p:ph idx="1"/>
          </p:nvPr>
        </p:nvSpPr>
        <p:spPr/>
        <p:txBody>
          <a:bodyPr/>
          <a:lstStyle/>
          <a:p>
            <a:endParaRPr lang="de-DE"/>
          </a:p>
        </p:txBody>
      </p:sp>
      <p:cxnSp>
        <p:nvCxnSpPr>
          <p:cNvPr id="3" name="Gerade Verbindung mit Pfeil 15"/>
          <p:cNvCxnSpPr/>
          <p:nvPr/>
        </p:nvCxnSpPr>
        <p:spPr>
          <a:xfrm flipV="1">
            <a:off x="1531516" y="1763834"/>
            <a:ext cx="6000792" cy="4143404"/>
          </a:xfrm>
          <a:prstGeom prst="straightConnector1">
            <a:avLst/>
          </a:prstGeom>
          <a:ln w="12700">
            <a:solidFill>
              <a:schemeClr val="bg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 name="Textfeld 60"/>
          <p:cNvSpPr txBox="1"/>
          <p:nvPr/>
        </p:nvSpPr>
        <p:spPr>
          <a:xfrm>
            <a:off x="3317466" y="5192858"/>
            <a:ext cx="1500198" cy="374571"/>
          </a:xfrm>
          <a:prstGeom prst="roundRect">
            <a:avLst/>
          </a:prstGeom>
          <a:noFill/>
          <a:ln w="6350">
            <a:noFill/>
          </a:ln>
        </p:spPr>
        <p:txBody>
          <a:bodyPr wrap="square" lIns="0" rIns="0" rtlCol="0">
            <a:spAutoFit/>
          </a:bodyPr>
          <a:lstStyle/>
          <a:p>
            <a:pPr algn="ctr"/>
            <a:r>
              <a:rPr lang="de-DE" sz="1600" dirty="0" err="1">
                <a:latin typeface="Segoe Semibold"/>
              </a:rPr>
              <a:t>Actual</a:t>
            </a:r>
            <a:r>
              <a:rPr lang="de-DE" sz="1600" dirty="0">
                <a:latin typeface="Segoe Semibold"/>
              </a:rPr>
              <a:t> </a:t>
            </a:r>
            <a:r>
              <a:rPr lang="de-DE" sz="1600" dirty="0" err="1">
                <a:latin typeface="Segoe Semibold"/>
              </a:rPr>
              <a:t>Load</a:t>
            </a:r>
            <a:endParaRPr lang="de-DE" sz="1600" dirty="0">
              <a:latin typeface="Segoe Semibold"/>
            </a:endParaRPr>
          </a:p>
        </p:txBody>
      </p:sp>
      <p:sp>
        <p:nvSpPr>
          <p:cNvPr id="5" name="Textfeld 34"/>
          <p:cNvSpPr txBox="1"/>
          <p:nvPr/>
        </p:nvSpPr>
        <p:spPr>
          <a:xfrm>
            <a:off x="4246160" y="1914777"/>
            <a:ext cx="1291936" cy="578882"/>
          </a:xfrm>
          <a:prstGeom prst="roundRect">
            <a:avLst/>
          </a:prstGeom>
          <a:noFill/>
          <a:ln w="6350">
            <a:noFill/>
          </a:ln>
        </p:spPr>
        <p:txBody>
          <a:bodyPr wrap="square" lIns="0" rIns="0" rtlCol="0">
            <a:spAutoFit/>
          </a:bodyPr>
          <a:lstStyle/>
          <a:p>
            <a:pPr algn="ctr"/>
            <a:r>
              <a:rPr lang="de-DE" sz="1400" dirty="0"/>
              <a:t>Allocated IT capacities</a:t>
            </a:r>
          </a:p>
        </p:txBody>
      </p:sp>
      <p:sp>
        <p:nvSpPr>
          <p:cNvPr id="6" name="Textfeld 24"/>
          <p:cNvSpPr txBox="1"/>
          <p:nvPr/>
        </p:nvSpPr>
        <p:spPr>
          <a:xfrm>
            <a:off x="128759" y="4593679"/>
            <a:ext cx="1293239" cy="789667"/>
          </a:xfrm>
          <a:prstGeom prst="roundRect">
            <a:avLst>
              <a:gd name="adj" fmla="val 10381"/>
            </a:avLst>
          </a:prstGeom>
          <a:noFill/>
          <a:ln w="6350">
            <a:noFill/>
          </a:ln>
        </p:spPr>
        <p:txBody>
          <a:bodyPr wrap="square" lIns="0" rIns="0" rtlCol="0" anchor="ctr" anchorCtr="0">
            <a:spAutoFit/>
          </a:bodyPr>
          <a:lstStyle/>
          <a:p>
            <a:pPr algn="ctr">
              <a:lnSpc>
                <a:spcPts val="1700"/>
              </a:lnSpc>
            </a:pPr>
            <a:r>
              <a:rPr lang="de-DE" sz="1600" dirty="0">
                <a:latin typeface="Segoe Semibold"/>
              </a:rPr>
              <a:t>Reduction </a:t>
            </a:r>
            <a:br>
              <a:rPr lang="de-DE" sz="1600" dirty="0">
                <a:latin typeface="Segoe Semibold"/>
              </a:rPr>
            </a:br>
            <a:r>
              <a:rPr lang="de-DE" sz="1600" dirty="0">
                <a:latin typeface="Segoe Semibold"/>
              </a:rPr>
              <a:t>of initial investments</a:t>
            </a:r>
          </a:p>
        </p:txBody>
      </p:sp>
      <p:sp>
        <p:nvSpPr>
          <p:cNvPr id="7" name="Textfeld 25"/>
          <p:cNvSpPr txBox="1"/>
          <p:nvPr/>
        </p:nvSpPr>
        <p:spPr>
          <a:xfrm>
            <a:off x="1996740" y="3764098"/>
            <a:ext cx="1355568" cy="584557"/>
          </a:xfrm>
          <a:prstGeom prst="roundRect">
            <a:avLst/>
          </a:prstGeom>
          <a:noFill/>
          <a:ln w="6350">
            <a:noFill/>
          </a:ln>
        </p:spPr>
        <p:txBody>
          <a:bodyPr wrap="square" lIns="0" rIns="0" rtlCol="0">
            <a:spAutoFit/>
          </a:bodyPr>
          <a:lstStyle/>
          <a:p>
            <a:pPr algn="ctr">
              <a:lnSpc>
                <a:spcPts val="1700"/>
              </a:lnSpc>
            </a:pPr>
            <a:r>
              <a:rPr lang="de-DE" sz="1600" dirty="0">
                <a:latin typeface="Segoe Semibold"/>
              </a:rPr>
              <a:t>Reduction of overcapacity</a:t>
            </a:r>
          </a:p>
        </p:txBody>
      </p:sp>
      <p:cxnSp>
        <p:nvCxnSpPr>
          <p:cNvPr id="8" name="Gerade Verbindung mit Pfeil 26"/>
          <p:cNvCxnSpPr>
            <a:stCxn id="7" idx="2"/>
          </p:cNvCxnSpPr>
          <p:nvPr/>
        </p:nvCxnSpPr>
        <p:spPr>
          <a:xfrm>
            <a:off x="2674524" y="4348655"/>
            <a:ext cx="571505" cy="55844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 name="Textfeld 28"/>
          <p:cNvSpPr txBox="1"/>
          <p:nvPr/>
        </p:nvSpPr>
        <p:spPr>
          <a:xfrm>
            <a:off x="1903310" y="2608948"/>
            <a:ext cx="2038050" cy="374571"/>
          </a:xfrm>
          <a:prstGeom prst="roundRect">
            <a:avLst/>
          </a:prstGeom>
          <a:noFill/>
          <a:ln w="6350">
            <a:noFill/>
          </a:ln>
        </p:spPr>
        <p:txBody>
          <a:bodyPr wrap="square" lIns="0" rIns="0" rtlCol="0">
            <a:spAutoFit/>
          </a:bodyPr>
          <a:lstStyle/>
          <a:p>
            <a:pPr algn="ctr"/>
            <a:r>
              <a:rPr lang="de-DE" sz="1600" dirty="0">
                <a:latin typeface="Segoe Semibold"/>
              </a:rPr>
              <a:t>No undercapacity</a:t>
            </a:r>
          </a:p>
        </p:txBody>
      </p:sp>
      <p:cxnSp>
        <p:nvCxnSpPr>
          <p:cNvPr id="10" name="Gerade Verbindung mit Pfeil 30"/>
          <p:cNvCxnSpPr>
            <a:stCxn id="9" idx="2"/>
          </p:cNvCxnSpPr>
          <p:nvPr/>
        </p:nvCxnSpPr>
        <p:spPr>
          <a:xfrm rot="16200000" flipH="1">
            <a:off x="3301115" y="2604739"/>
            <a:ext cx="423388" cy="118094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feld 33"/>
          <p:cNvSpPr txBox="1"/>
          <p:nvPr/>
        </p:nvSpPr>
        <p:spPr>
          <a:xfrm>
            <a:off x="6999633" y="3800694"/>
            <a:ext cx="1397287" cy="1250985"/>
          </a:xfrm>
          <a:prstGeom prst="roundRect">
            <a:avLst>
              <a:gd name="adj" fmla="val 9854"/>
            </a:avLst>
          </a:prstGeom>
          <a:noFill/>
          <a:ln w="6350">
            <a:noFill/>
          </a:ln>
        </p:spPr>
        <p:txBody>
          <a:bodyPr wrap="square" lIns="0" rIns="0" rtlCol="0">
            <a:spAutoFit/>
          </a:bodyPr>
          <a:lstStyle/>
          <a:p>
            <a:pPr algn="ctr">
              <a:lnSpc>
                <a:spcPts val="1700"/>
              </a:lnSpc>
            </a:pPr>
            <a:r>
              <a:rPr lang="de-DE" sz="1600" dirty="0">
                <a:latin typeface="Segoe Semibold"/>
              </a:rPr>
              <a:t>Possible reduction of IT-capacities in case of reduced load</a:t>
            </a:r>
          </a:p>
        </p:txBody>
      </p:sp>
      <p:cxnSp>
        <p:nvCxnSpPr>
          <p:cNvPr id="12" name="Gerade Verbindung mit Pfeil 35"/>
          <p:cNvCxnSpPr>
            <a:stCxn id="11" idx="0"/>
          </p:cNvCxnSpPr>
          <p:nvPr/>
        </p:nvCxnSpPr>
        <p:spPr>
          <a:xfrm rot="16200000" flipV="1">
            <a:off x="6489708" y="2592125"/>
            <a:ext cx="822410" cy="159472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Gerade Verbindung mit Pfeil 36"/>
          <p:cNvCxnSpPr>
            <a:stCxn id="6" idx="2"/>
          </p:cNvCxnSpPr>
          <p:nvPr/>
        </p:nvCxnSpPr>
        <p:spPr>
          <a:xfrm>
            <a:off x="775379" y="5383346"/>
            <a:ext cx="646619" cy="333336"/>
          </a:xfrm>
          <a:prstGeom prst="straightConnector1">
            <a:avLst/>
          </a:prstGeom>
          <a:ln w="19050">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nvGrpSpPr>
          <p:cNvPr id="14" name="Gruppieren 53"/>
          <p:cNvGrpSpPr/>
          <p:nvPr/>
        </p:nvGrpSpPr>
        <p:grpSpPr>
          <a:xfrm>
            <a:off x="1522546" y="2021021"/>
            <a:ext cx="5514440" cy="3894869"/>
            <a:chOff x="1848386" y="1971675"/>
            <a:chExt cx="5514440" cy="3894869"/>
          </a:xfrm>
        </p:grpSpPr>
        <p:sp>
          <p:nvSpPr>
            <p:cNvPr id="15" name="Freihandform 4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6" name="Freihandform 4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7" name="Freihandform 49"/>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8" name="Freihandform 51"/>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grpSp>
        <p:nvGrpSpPr>
          <p:cNvPr id="19" name="Gruppieren 54"/>
          <p:cNvGrpSpPr/>
          <p:nvPr/>
        </p:nvGrpSpPr>
        <p:grpSpPr>
          <a:xfrm>
            <a:off x="1531516" y="1835272"/>
            <a:ext cx="5514440" cy="3894869"/>
            <a:chOff x="1848386" y="1971675"/>
            <a:chExt cx="5514440" cy="3894869"/>
          </a:xfrm>
        </p:grpSpPr>
        <p:sp>
          <p:nvSpPr>
            <p:cNvPr id="20" name="Freihandform 5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1" name="Freihandform 5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2" name="Freihandform 57"/>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3" name="Freihandform 58"/>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sp>
        <p:nvSpPr>
          <p:cNvPr id="24" name="Textfeld 12"/>
          <p:cNvSpPr txBox="1"/>
          <p:nvPr/>
        </p:nvSpPr>
        <p:spPr>
          <a:xfrm rot="16200000">
            <a:off x="607822" y="3470450"/>
            <a:ext cx="1204474" cy="374571"/>
          </a:xfrm>
          <a:prstGeom prst="rect">
            <a:avLst/>
          </a:prstGeom>
          <a:noFill/>
        </p:spPr>
        <p:txBody>
          <a:bodyPr wrap="none" rtlCol="0">
            <a:noAutofit/>
          </a:bodyPr>
          <a:lstStyle/>
          <a:p>
            <a:pPr algn="ctr"/>
            <a:r>
              <a:rPr lang="de-DE" b="1" dirty="0">
                <a:solidFill>
                  <a:srgbClr val="3BA2DB"/>
                </a:solidFill>
              </a:rPr>
              <a:t>IT CAPACITY</a:t>
            </a:r>
          </a:p>
        </p:txBody>
      </p:sp>
      <p:cxnSp>
        <p:nvCxnSpPr>
          <p:cNvPr id="25" name="Gerade Verbindung mit Pfeil 5"/>
          <p:cNvCxnSpPr/>
          <p:nvPr/>
        </p:nvCxnSpPr>
        <p:spPr>
          <a:xfrm>
            <a:off x="1460078" y="5978676"/>
            <a:ext cx="7072362"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Gerade Verbindung mit Pfeil 7"/>
          <p:cNvCxnSpPr/>
          <p:nvPr/>
        </p:nvCxnSpPr>
        <p:spPr>
          <a:xfrm rot="5400000" flipH="1" flipV="1">
            <a:off x="-862452" y="3656941"/>
            <a:ext cx="4643470"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70360" y="1649546"/>
            <a:ext cx="1066800" cy="528350"/>
          </a:xfrm>
          <a:prstGeom prst="rect">
            <a:avLst/>
          </a:prstGeom>
          <a:noFill/>
        </p:spPr>
        <p:txBody>
          <a:bodyPr wrap="square" rtlCol="0">
            <a:spAutoFit/>
          </a:bodyPr>
          <a:lstStyle/>
          <a:p>
            <a:pPr algn="ctr">
              <a:lnSpc>
                <a:spcPts val="1700"/>
              </a:lnSpc>
            </a:pPr>
            <a:r>
              <a:rPr lang="de-DE" sz="1600" dirty="0">
                <a:latin typeface="Segoe Semibold"/>
              </a:rPr>
              <a:t>Load Forecast</a:t>
            </a:r>
            <a:endParaRPr lang="en-US" sz="1600" dirty="0">
              <a:latin typeface="Segoe Semibold"/>
            </a:endParaRPr>
          </a:p>
        </p:txBody>
      </p:sp>
      <p:sp>
        <p:nvSpPr>
          <p:cNvPr id="28" name="Textfeld 11"/>
          <p:cNvSpPr txBox="1"/>
          <p:nvPr/>
        </p:nvSpPr>
        <p:spPr>
          <a:xfrm>
            <a:off x="4319818" y="6011996"/>
            <a:ext cx="1357322" cy="369332"/>
          </a:xfrm>
          <a:prstGeom prst="rect">
            <a:avLst/>
          </a:prstGeom>
          <a:noFill/>
        </p:spPr>
        <p:txBody>
          <a:bodyPr wrap="none" rtlCol="0">
            <a:noAutofit/>
          </a:bodyPr>
          <a:lstStyle/>
          <a:p>
            <a:pPr algn="ctr"/>
            <a:r>
              <a:rPr lang="de-DE" b="1" dirty="0">
                <a:solidFill>
                  <a:srgbClr val="0098ED"/>
                </a:solidFill>
              </a:rPr>
              <a:t>TIME</a:t>
            </a:r>
          </a:p>
        </p:txBody>
      </p:sp>
    </p:spTree>
    <p:extLst>
      <p:ext uri="{BB962C8B-B14F-4D97-AF65-F5344CB8AC3E}">
        <p14:creationId xmlns:p14="http://schemas.microsoft.com/office/powerpoint/2010/main" val="817139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2000"/>
                                        <p:tgtEl>
                                          <p:spTgt spid="1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nl-BE" dirty="0"/>
              <a:t>Sie zahlen für...</a:t>
            </a:r>
            <a:endParaRPr lang="en-US" dirty="0"/>
          </a:p>
        </p:txBody>
      </p:sp>
      <p:sp>
        <p:nvSpPr>
          <p:cNvPr id="3" name="Inhaltsplatzhalter 2">
            <a:extLst>
              <a:ext uri="{FF2B5EF4-FFF2-40B4-BE49-F238E27FC236}">
                <a16:creationId xmlns:a16="http://schemas.microsoft.com/office/drawing/2014/main" id="{6ED4A769-F588-6BE7-EC64-A4E300996ED1}"/>
              </a:ext>
            </a:extLst>
          </p:cNvPr>
          <p:cNvSpPr>
            <a:spLocks noGrp="1"/>
          </p:cNvSpPr>
          <p:nvPr>
            <p:ph idx="1"/>
          </p:nvPr>
        </p:nvSpPr>
        <p:spPr/>
        <p:txBody>
          <a:bodyPr/>
          <a:lstStyle/>
          <a:p>
            <a:endParaRPr lang="de-DE"/>
          </a:p>
        </p:txBody>
      </p:sp>
      <p:sp>
        <p:nvSpPr>
          <p:cNvPr id="8" name="Rounded Rectangle 7"/>
          <p:cNvSpPr/>
          <p:nvPr/>
        </p:nvSpPr>
        <p:spPr>
          <a:xfrm>
            <a:off x="467544" y="1658417"/>
            <a:ext cx="3096344"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Windows Azure</a:t>
            </a:r>
            <a:endParaRPr kumimoji="0" lang="en-US" sz="1800" b="0" i="0" u="none" strike="noStrike" kern="0" cap="none" spc="0" normalizeH="0" baseline="0" noProof="0" dirty="0">
              <a:ln>
                <a:noFill/>
              </a:ln>
              <a:effectLst/>
              <a:uLnTx/>
              <a:uFillTx/>
              <a:latin typeface="+mj-lt"/>
              <a:ea typeface="+mn-ea"/>
              <a:cs typeface="+mn-cs"/>
            </a:endParaRPr>
          </a:p>
        </p:txBody>
      </p:sp>
      <p:sp>
        <p:nvSpPr>
          <p:cNvPr id="9" name="Rounded Rectangle 8"/>
          <p:cNvSpPr/>
          <p:nvPr/>
        </p:nvSpPr>
        <p:spPr>
          <a:xfrm>
            <a:off x="4067944" y="1658417"/>
            <a:ext cx="194421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SQL Azure</a:t>
            </a:r>
            <a:endParaRPr kumimoji="0" lang="en-US" sz="1800" b="0" i="0" u="none" strike="noStrike" kern="0" cap="none" spc="0" normalizeH="0" baseline="0" noProof="0" dirty="0">
              <a:ln>
                <a:noFill/>
              </a:ln>
              <a:effectLst/>
              <a:uLnTx/>
              <a:uFillTx/>
              <a:latin typeface="+mj-lt"/>
              <a:ea typeface="+mn-ea"/>
              <a:cs typeface="+mn-cs"/>
            </a:endParaRPr>
          </a:p>
        </p:txBody>
      </p:sp>
      <p:sp>
        <p:nvSpPr>
          <p:cNvPr id="10" name="Rounded Rectangle 9"/>
          <p:cNvSpPr/>
          <p:nvPr/>
        </p:nvSpPr>
        <p:spPr>
          <a:xfrm>
            <a:off x="6444208" y="1658417"/>
            <a:ext cx="230425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Azure AppFabric</a:t>
            </a:r>
            <a:endParaRPr kumimoji="0" lang="en-US" sz="1800" b="0" i="0" u="none" strike="noStrike" kern="0" cap="none" spc="0" normalizeH="0" baseline="0" noProof="0" dirty="0">
              <a:ln>
                <a:noFill/>
              </a:ln>
              <a:effectLst/>
              <a:uLnTx/>
              <a:uFillTx/>
              <a:latin typeface="+mj-lt"/>
              <a:ea typeface="+mn-ea"/>
              <a:cs typeface="+mn-cs"/>
            </a:endParaRPr>
          </a:p>
        </p:txBody>
      </p:sp>
      <p:sp>
        <p:nvSpPr>
          <p:cNvPr id="11" name="TextBox 10"/>
          <p:cNvSpPr txBox="1"/>
          <p:nvPr/>
        </p:nvSpPr>
        <p:spPr>
          <a:xfrm>
            <a:off x="644599" y="1157510"/>
            <a:ext cx="3621248" cy="461665"/>
          </a:xfrm>
          <a:prstGeom prst="rect">
            <a:avLst/>
          </a:prstGeom>
          <a:noFill/>
        </p:spPr>
        <p:txBody>
          <a:bodyPr wrap="none" rtlCol="0">
            <a:spAutoFit/>
          </a:bodyPr>
          <a:lstStyle/>
          <a:p>
            <a:r>
              <a:rPr lang="nl-BE" sz="2400" dirty="0"/>
              <a:t>Dienste die genutzt werden</a:t>
            </a:r>
            <a:endParaRPr lang="en-US" sz="2400" dirty="0"/>
          </a:p>
        </p:txBody>
      </p:sp>
      <p:sp>
        <p:nvSpPr>
          <p:cNvPr id="12" name="TextBox 11"/>
          <p:cNvSpPr txBox="1"/>
          <p:nvPr/>
        </p:nvSpPr>
        <p:spPr>
          <a:xfrm>
            <a:off x="467544" y="3727485"/>
            <a:ext cx="3903633" cy="461665"/>
          </a:xfrm>
          <a:prstGeom prst="rect">
            <a:avLst/>
          </a:prstGeom>
          <a:noFill/>
        </p:spPr>
        <p:txBody>
          <a:bodyPr wrap="none" rtlCol="0">
            <a:spAutoFit/>
          </a:bodyPr>
          <a:lstStyle/>
          <a:p>
            <a:r>
              <a:rPr lang="nl-BE" sz="2400" dirty="0"/>
              <a:t>+ the data transfer consumed</a:t>
            </a:r>
            <a:endParaRPr lang="en-US" sz="2400" dirty="0"/>
          </a:p>
        </p:txBody>
      </p:sp>
      <p:sp>
        <p:nvSpPr>
          <p:cNvPr id="13" name="Rounded Rectangle 12"/>
          <p:cNvSpPr/>
          <p:nvPr/>
        </p:nvSpPr>
        <p:spPr>
          <a:xfrm>
            <a:off x="5940152" y="4466729"/>
            <a:ext cx="230425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1" u="none" strike="noStrike" kern="0" cap="none" spc="0" normalizeH="0" baseline="0" noProof="0" dirty="0">
                <a:ln>
                  <a:noFill/>
                </a:ln>
                <a:effectLst/>
                <a:uLnTx/>
                <a:uFillTx/>
                <a:latin typeface="+mj-lt"/>
                <a:ea typeface="+mn-ea"/>
                <a:cs typeface="+mn-cs"/>
              </a:rPr>
              <a:t>DataCenter</a:t>
            </a:r>
            <a:endParaRPr kumimoji="0" lang="en-US" sz="1800" b="0" i="1" u="none" strike="noStrike" kern="0" cap="none" spc="0" normalizeH="0" baseline="0" noProof="0" dirty="0">
              <a:ln>
                <a:noFill/>
              </a:ln>
              <a:effectLst/>
              <a:uLnTx/>
              <a:uFillTx/>
              <a:latin typeface="+mj-lt"/>
              <a:ea typeface="+mn-ea"/>
              <a:cs typeface="+mn-cs"/>
            </a:endParaRPr>
          </a:p>
        </p:txBody>
      </p:sp>
      <p:sp>
        <p:nvSpPr>
          <p:cNvPr id="15" name="Right Arrow 14"/>
          <p:cNvSpPr/>
          <p:nvPr/>
        </p:nvSpPr>
        <p:spPr>
          <a:xfrm>
            <a:off x="3569198" y="4682753"/>
            <a:ext cx="2232248" cy="50250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6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7. ingress</a:t>
            </a:r>
            <a:endParaRPr kumimoji="0" lang="en-US" sz="16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6" name="Cloud 15"/>
          <p:cNvSpPr/>
          <p:nvPr/>
        </p:nvSpPr>
        <p:spPr>
          <a:xfrm>
            <a:off x="827584" y="4466729"/>
            <a:ext cx="2520280" cy="1440160"/>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1" u="none" strike="noStrike" kern="0" cap="none" spc="0" normalizeH="0" baseline="0" noProof="0" dirty="0">
                <a:ln>
                  <a:noFill/>
                </a:ln>
                <a:effectLst/>
                <a:uLnTx/>
                <a:uFillTx/>
                <a:latin typeface="+mj-lt"/>
                <a:ea typeface="+mn-ea"/>
                <a:cs typeface="+mn-cs"/>
              </a:rPr>
              <a:t>Outside the datacenter</a:t>
            </a:r>
            <a:endParaRPr kumimoji="0" lang="en-US" sz="1800" b="0" i="1" u="none" strike="noStrike" kern="0" cap="none" spc="0" normalizeH="0" baseline="0" noProof="0" dirty="0">
              <a:ln>
                <a:noFill/>
              </a:ln>
              <a:effectLst/>
              <a:uLnTx/>
              <a:uFillTx/>
              <a:latin typeface="+mj-lt"/>
              <a:ea typeface="+mn-ea"/>
              <a:cs typeface="+mn-cs"/>
            </a:endParaRPr>
          </a:p>
        </p:txBody>
      </p:sp>
      <p:sp>
        <p:nvSpPr>
          <p:cNvPr id="17" name="Rounded Rectangle 16"/>
          <p:cNvSpPr/>
          <p:nvPr/>
        </p:nvSpPr>
        <p:spPr>
          <a:xfrm>
            <a:off x="179512" y="2666530"/>
            <a:ext cx="1287760" cy="72007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1.</a:t>
            </a:r>
            <a:r>
              <a:rPr kumimoji="0" lang="nl-BE" sz="1400" b="1" i="0" u="none" strike="noStrike" kern="0" cap="none" spc="0" normalizeH="0" noProof="0" dirty="0">
                <a:ln>
                  <a:noFill/>
                </a:ln>
                <a:effectLst>
                  <a:outerShdw blurRad="38100" dist="38100" dir="2700000" algn="tl">
                    <a:srgbClr val="000000">
                      <a:alpha val="43137"/>
                    </a:srgbClr>
                  </a:outerShdw>
                </a:effectLst>
                <a:uLnTx/>
                <a:uFillTx/>
                <a:latin typeface="+mj-lt"/>
                <a:ea typeface="+mn-ea"/>
                <a:cs typeface="+mn-cs"/>
              </a:rPr>
              <a:t> </a:t>
            </a: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Compute</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8" name="Rounded Rectangle 17"/>
          <p:cNvSpPr/>
          <p:nvPr/>
        </p:nvSpPr>
        <p:spPr>
          <a:xfrm>
            <a:off x="1341834" y="2666529"/>
            <a:ext cx="1287760" cy="72007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2. Storage</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9" name="Rounded Rectangle 18"/>
          <p:cNvSpPr/>
          <p:nvPr/>
        </p:nvSpPr>
        <p:spPr>
          <a:xfrm>
            <a:off x="2426056" y="2666529"/>
            <a:ext cx="1402190"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3. Storage</a:t>
            </a:r>
            <a:b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b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Transactions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20" name="Rounded Rectangle 19"/>
          <p:cNvSpPr/>
          <p:nvPr/>
        </p:nvSpPr>
        <p:spPr>
          <a:xfrm>
            <a:off x="6228184" y="2666529"/>
            <a:ext cx="1489488"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5. Access Control Transactions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21" name="Rounded Rectangle 20"/>
          <p:cNvSpPr/>
          <p:nvPr/>
        </p:nvSpPr>
        <p:spPr>
          <a:xfrm>
            <a:off x="7634076" y="2666529"/>
            <a:ext cx="1489488"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6. Service Bus Connections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grpSp>
        <p:nvGrpSpPr>
          <p:cNvPr id="2" name="Group 1"/>
          <p:cNvGrpSpPr/>
          <p:nvPr/>
        </p:nvGrpSpPr>
        <p:grpSpPr>
          <a:xfrm>
            <a:off x="3491881" y="5186807"/>
            <a:ext cx="2232248" cy="504057"/>
            <a:chOff x="3491881" y="5229198"/>
            <a:chExt cx="2232248" cy="504057"/>
          </a:xfrm>
        </p:grpSpPr>
        <p:sp>
          <p:nvSpPr>
            <p:cNvPr id="14" name="Right Arrow 13"/>
            <p:cNvSpPr/>
            <p:nvPr/>
          </p:nvSpPr>
          <p:spPr>
            <a:xfrm rot="10800000">
              <a:off x="3491881" y="5229198"/>
              <a:ext cx="2232248" cy="50405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a typeface="+mn-ea"/>
                <a:cs typeface="+mn-cs"/>
              </a:endParaRPr>
            </a:p>
          </p:txBody>
        </p:sp>
        <p:sp>
          <p:nvSpPr>
            <p:cNvPr id="22" name="TextBox 21"/>
            <p:cNvSpPr txBox="1"/>
            <p:nvPr/>
          </p:nvSpPr>
          <p:spPr>
            <a:xfrm>
              <a:off x="4181480" y="5292214"/>
              <a:ext cx="930063" cy="338554"/>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600" b="1" i="0" u="none" strike="noStrike" kern="0" cap="none" spc="0" normalizeH="0" baseline="0" noProof="0" dirty="0">
                  <a:ln>
                    <a:noFill/>
                  </a:ln>
                  <a:uLnTx/>
                  <a:uFillTx/>
                  <a:latin typeface="+mj-lt"/>
                </a:rPr>
                <a:t>8. egress</a:t>
              </a:r>
              <a:endParaRPr kumimoji="0" lang="en-US" sz="1600" b="1" i="0" u="none" strike="noStrike" kern="0" cap="none" spc="0" normalizeH="0" baseline="0" noProof="0" dirty="0">
                <a:ln>
                  <a:noFill/>
                </a:ln>
                <a:uLnTx/>
                <a:uFillTx/>
                <a:latin typeface="+mj-lt"/>
              </a:endParaRPr>
            </a:p>
          </p:txBody>
        </p:sp>
      </p:grpSp>
      <p:sp>
        <p:nvSpPr>
          <p:cNvPr id="23" name="Rounded Rectangle 22"/>
          <p:cNvSpPr/>
          <p:nvPr/>
        </p:nvSpPr>
        <p:spPr>
          <a:xfrm>
            <a:off x="4399256" y="2666529"/>
            <a:ext cx="1402190"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4. DB</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Tree>
    <p:extLst>
      <p:ext uri="{BB962C8B-B14F-4D97-AF65-F5344CB8AC3E}">
        <p14:creationId xmlns:p14="http://schemas.microsoft.com/office/powerpoint/2010/main" val="25560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animBg="1"/>
      <p:bldP spid="15" grpId="0" animBg="1"/>
      <p:bldP spid="16" grpId="0" animBg="1"/>
      <p:bldP spid="17" grpId="0" animBg="1"/>
      <p:bldP spid="18" grpId="0" animBg="1"/>
      <p:bldP spid="19" grpId="0" animBg="1"/>
      <p:bldP spid="20" grpId="0" animBg="1"/>
      <p:bldP spid="21"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8 verschiedene Parameter???</a:t>
            </a:r>
            <a:endParaRPr lang="en-US" dirty="0"/>
          </a:p>
        </p:txBody>
      </p:sp>
      <p:sp>
        <p:nvSpPr>
          <p:cNvPr id="6" name="Content Placeholder 5"/>
          <p:cNvSpPr>
            <a:spLocks noGrp="1"/>
          </p:cNvSpPr>
          <p:nvPr>
            <p:ph idx="1"/>
          </p:nvPr>
        </p:nvSpPr>
        <p:spPr/>
        <p:txBody>
          <a:bodyPr/>
          <a:lstStyle/>
          <a:p>
            <a:r>
              <a:rPr lang="nl-BE" dirty="0"/>
              <a:t>Typischerweise ca. 4-5:</a:t>
            </a:r>
          </a:p>
          <a:p>
            <a:pPr lvl="1"/>
            <a:r>
              <a:rPr lang="nl-BE" dirty="0"/>
              <a:t>Compute hours</a:t>
            </a:r>
          </a:p>
          <a:p>
            <a:pPr lvl="1"/>
            <a:r>
              <a:rPr lang="nl-BE" dirty="0"/>
              <a:t>SQL Azure database</a:t>
            </a:r>
          </a:p>
          <a:p>
            <a:pPr lvl="1"/>
            <a:r>
              <a:rPr lang="nl-BE" dirty="0"/>
              <a:t>Storage</a:t>
            </a:r>
          </a:p>
          <a:p>
            <a:pPr lvl="1"/>
            <a:r>
              <a:rPr lang="nl-BE" dirty="0"/>
              <a:t>Data transfer in</a:t>
            </a:r>
          </a:p>
          <a:p>
            <a:pPr lvl="1"/>
            <a:r>
              <a:rPr lang="nl-BE" dirty="0"/>
              <a:t>Data transfer out</a:t>
            </a:r>
          </a:p>
        </p:txBody>
      </p:sp>
    </p:spTree>
    <p:extLst>
      <p:ext uri="{BB962C8B-B14F-4D97-AF65-F5344CB8AC3E}">
        <p14:creationId xmlns:p14="http://schemas.microsoft.com/office/powerpoint/2010/main" val="152151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Kompliziert?</a:t>
            </a:r>
            <a:endParaRPr lang="en-US" dirty="0"/>
          </a:p>
        </p:txBody>
      </p:sp>
      <p:sp>
        <p:nvSpPr>
          <p:cNvPr id="6" name="Content Placeholder 5"/>
          <p:cNvSpPr>
            <a:spLocks noGrp="1"/>
          </p:cNvSpPr>
          <p:nvPr>
            <p:ph idx="1"/>
          </p:nvPr>
        </p:nvSpPr>
        <p:spPr>
          <a:xfrm>
            <a:off x="611802" y="1465064"/>
            <a:ext cx="7886700" cy="451247"/>
          </a:xfrm>
        </p:spPr>
        <p:txBody>
          <a:bodyPr>
            <a:normAutofit lnSpcReduction="10000"/>
          </a:bodyPr>
          <a:lstStyle/>
          <a:p>
            <a:pPr marL="118872" indent="0">
              <a:buNone/>
            </a:pPr>
            <a:r>
              <a:rPr lang="nl-BE" sz="2800" dirty="0"/>
              <a:t>So sieht es im eigenen Rechenzentrum aus:</a:t>
            </a:r>
          </a:p>
        </p:txBody>
      </p:sp>
      <p:sp>
        <p:nvSpPr>
          <p:cNvPr id="5" name="TextBox 4"/>
          <p:cNvSpPr txBox="1"/>
          <p:nvPr/>
        </p:nvSpPr>
        <p:spPr>
          <a:xfrm>
            <a:off x="899592" y="1988840"/>
            <a:ext cx="7776864" cy="5262979"/>
          </a:xfrm>
          <a:prstGeom prst="rect">
            <a:avLst/>
          </a:prstGeom>
          <a:noFill/>
        </p:spPr>
        <p:txBody>
          <a:bodyPr wrap="square" numCol="2" rtlCol="0">
            <a:spAutoFit/>
          </a:bodyPr>
          <a:lstStyle/>
          <a:p>
            <a:pPr marL="171450" indent="-171450">
              <a:buFont typeface="Arial" pitchFamily="34" charset="0"/>
              <a:buChar char="•"/>
            </a:pPr>
            <a:r>
              <a:rPr lang="nl-BE" sz="1400" dirty="0"/>
              <a:t>Licenses</a:t>
            </a:r>
          </a:p>
          <a:p>
            <a:pPr marL="628650" lvl="1" indent="-171450">
              <a:buFont typeface="Arial" pitchFamily="34" charset="0"/>
              <a:buChar char="•"/>
            </a:pPr>
            <a:r>
              <a:rPr lang="nl-BE" sz="1400" dirty="0"/>
              <a:t>OS License</a:t>
            </a:r>
          </a:p>
          <a:p>
            <a:pPr marL="628650" lvl="1" indent="-171450">
              <a:buFont typeface="Arial" pitchFamily="34" charset="0"/>
              <a:buChar char="•"/>
            </a:pPr>
            <a:r>
              <a:rPr lang="nl-BE" sz="1400" dirty="0"/>
              <a:t>SQL Server License		</a:t>
            </a:r>
          </a:p>
          <a:p>
            <a:pPr marL="171450" indent="-171450">
              <a:buFont typeface="Arial" pitchFamily="34" charset="0"/>
              <a:buChar char="•"/>
            </a:pPr>
            <a:r>
              <a:rPr lang="nl-BE" sz="1400" dirty="0"/>
              <a:t>Hardware investment</a:t>
            </a:r>
          </a:p>
          <a:p>
            <a:pPr marL="628650" lvl="1" indent="-171450">
              <a:buFont typeface="Arial" pitchFamily="34" charset="0"/>
              <a:buChar char="•"/>
            </a:pPr>
            <a:r>
              <a:rPr lang="nl-BE" sz="1400" dirty="0"/>
              <a:t>Server</a:t>
            </a:r>
          </a:p>
          <a:p>
            <a:pPr marL="628650" lvl="1" indent="-171450">
              <a:buFont typeface="Arial" pitchFamily="34" charset="0"/>
              <a:buChar char="•"/>
            </a:pPr>
            <a:r>
              <a:rPr lang="nl-BE" sz="1400" dirty="0"/>
              <a:t>Disks</a:t>
            </a:r>
          </a:p>
          <a:p>
            <a:pPr marL="628650" lvl="1" indent="-171450">
              <a:buFont typeface="Arial" pitchFamily="34" charset="0"/>
              <a:buChar char="•"/>
            </a:pPr>
            <a:r>
              <a:rPr lang="nl-BE" sz="1400" dirty="0"/>
              <a:t>Racks</a:t>
            </a:r>
          </a:p>
          <a:p>
            <a:pPr marL="628650" lvl="1" indent="-171450">
              <a:buFont typeface="Arial" pitchFamily="34" charset="0"/>
              <a:buChar char="•"/>
            </a:pPr>
            <a:r>
              <a:rPr lang="nl-BE" sz="1400" dirty="0"/>
              <a:t>Switches</a:t>
            </a:r>
          </a:p>
          <a:p>
            <a:pPr marL="628650" lvl="1" indent="-171450">
              <a:buFont typeface="Arial" pitchFamily="34" charset="0"/>
              <a:buChar char="•"/>
            </a:pPr>
            <a:r>
              <a:rPr lang="nl-BE" sz="1400" dirty="0"/>
              <a:t>UPS</a:t>
            </a:r>
          </a:p>
          <a:p>
            <a:pPr marL="628650" lvl="1" indent="-171450">
              <a:buFont typeface="Arial" pitchFamily="34" charset="0"/>
              <a:buChar char="•"/>
            </a:pPr>
            <a:r>
              <a:rPr lang="nl-BE" sz="1400" dirty="0"/>
              <a:t>Network cables </a:t>
            </a:r>
          </a:p>
          <a:p>
            <a:pPr marL="171450" indent="-171450">
              <a:buFont typeface="Arial" pitchFamily="34" charset="0"/>
              <a:buChar char="•"/>
            </a:pPr>
            <a:r>
              <a:rPr lang="nl-BE" sz="1400" dirty="0"/>
              <a:t>Hardware maintanance</a:t>
            </a:r>
          </a:p>
          <a:p>
            <a:pPr marL="171450" indent="-171450">
              <a:buFont typeface="Arial" pitchFamily="34" charset="0"/>
              <a:buChar char="•"/>
            </a:pPr>
            <a:r>
              <a:rPr lang="nl-BE" sz="1400" dirty="0"/>
              <a:t>Power consumption of hardware</a:t>
            </a:r>
          </a:p>
          <a:p>
            <a:pPr marL="628650" lvl="1" indent="-171450">
              <a:buFont typeface="Arial" pitchFamily="34" charset="0"/>
              <a:buChar char="•"/>
            </a:pPr>
            <a:r>
              <a:rPr lang="nl-BE" sz="1400" dirty="0"/>
              <a:t>Server</a:t>
            </a:r>
          </a:p>
          <a:p>
            <a:pPr marL="628650" lvl="1" indent="-171450">
              <a:buFont typeface="Arial" pitchFamily="34" charset="0"/>
              <a:buChar char="•"/>
            </a:pPr>
            <a:r>
              <a:rPr lang="nl-BE" sz="1400" dirty="0"/>
              <a:t>Disk</a:t>
            </a:r>
          </a:p>
          <a:p>
            <a:pPr marL="628650" lvl="1" indent="-171450">
              <a:buFont typeface="Arial" pitchFamily="34" charset="0"/>
              <a:buChar char="•"/>
            </a:pPr>
            <a:r>
              <a:rPr lang="nl-BE" sz="1400" dirty="0"/>
              <a:t>Racks</a:t>
            </a:r>
          </a:p>
          <a:p>
            <a:pPr marL="628650" lvl="1" indent="-171450">
              <a:buFont typeface="Arial" pitchFamily="34" charset="0"/>
              <a:buChar char="•"/>
            </a:pPr>
            <a:r>
              <a:rPr lang="nl-BE" sz="1400" dirty="0"/>
              <a:t>Swithes</a:t>
            </a:r>
          </a:p>
          <a:p>
            <a:pPr marL="171450" indent="-171450">
              <a:buFont typeface="Arial" pitchFamily="34" charset="0"/>
              <a:buChar char="•"/>
            </a:pPr>
            <a:r>
              <a:rPr lang="nl-BE" sz="1400" dirty="0"/>
              <a:t>Insurance of hardware</a:t>
            </a:r>
          </a:p>
          <a:p>
            <a:pPr marL="171450" indent="-171450">
              <a:buFont typeface="Arial" pitchFamily="34" charset="0"/>
              <a:buChar char="•"/>
            </a:pPr>
            <a:r>
              <a:rPr lang="nl-BE" sz="1400" dirty="0"/>
              <a:t>Insurance on server room</a:t>
            </a:r>
          </a:p>
          <a:p>
            <a:endParaRPr lang="nl-BE" sz="1400" dirty="0"/>
          </a:p>
          <a:p>
            <a:pPr marL="171450" indent="-171450">
              <a:buFont typeface="Arial" pitchFamily="34" charset="0"/>
              <a:buChar char="•"/>
            </a:pPr>
            <a:r>
              <a:rPr lang="nl-BE" sz="1400" dirty="0"/>
              <a:t>Server room</a:t>
            </a:r>
          </a:p>
          <a:p>
            <a:pPr marL="628650" lvl="1" indent="-171450">
              <a:buFont typeface="Arial" pitchFamily="34" charset="0"/>
              <a:buChar char="•"/>
            </a:pPr>
            <a:r>
              <a:rPr lang="nl-BE" sz="1400" dirty="0"/>
              <a:t>Rent</a:t>
            </a:r>
          </a:p>
          <a:p>
            <a:pPr marL="628650" lvl="1" indent="-171450">
              <a:buFont typeface="Arial" pitchFamily="34" charset="0"/>
              <a:buChar char="•"/>
            </a:pPr>
            <a:r>
              <a:rPr lang="nl-BE" sz="1400" dirty="0"/>
              <a:t>Cooling</a:t>
            </a:r>
          </a:p>
          <a:p>
            <a:pPr marL="628650" lvl="1" indent="-171450">
              <a:buFont typeface="Arial" pitchFamily="34" charset="0"/>
              <a:buChar char="•"/>
            </a:pPr>
            <a:r>
              <a:rPr lang="nl-BE" sz="1400" dirty="0"/>
              <a:t>Lighting</a:t>
            </a:r>
          </a:p>
          <a:p>
            <a:pPr marL="628650" lvl="1" indent="-171450">
              <a:buFont typeface="Arial" pitchFamily="34" charset="0"/>
              <a:buChar char="•"/>
            </a:pPr>
            <a:r>
              <a:rPr lang="nl-BE" sz="1400" dirty="0"/>
              <a:t>Cleaning</a:t>
            </a:r>
          </a:p>
          <a:p>
            <a:pPr marL="628650" lvl="1" indent="-171450">
              <a:buFont typeface="Arial" pitchFamily="34" charset="0"/>
              <a:buChar char="•"/>
            </a:pPr>
            <a:r>
              <a:rPr lang="nl-BE" sz="1400" dirty="0"/>
              <a:t>Smoke detectors</a:t>
            </a:r>
          </a:p>
          <a:p>
            <a:pPr marL="171450" indent="-171450">
              <a:buFont typeface="Arial" pitchFamily="34" charset="0"/>
              <a:buChar char="•"/>
            </a:pPr>
            <a:r>
              <a:rPr lang="nl-BE" sz="1400" dirty="0"/>
              <a:t>Tapes for backup</a:t>
            </a:r>
          </a:p>
          <a:p>
            <a:pPr marL="171450" indent="-171450">
              <a:buFont typeface="Arial" pitchFamily="34" charset="0"/>
              <a:buChar char="•"/>
            </a:pPr>
            <a:r>
              <a:rPr lang="nl-BE" sz="1400" dirty="0"/>
              <a:t>Salary for admin people</a:t>
            </a:r>
          </a:p>
          <a:p>
            <a:pPr marL="628650" lvl="1" indent="-171450">
              <a:buFont typeface="Arial" pitchFamily="34" charset="0"/>
              <a:buChar char="•"/>
            </a:pPr>
            <a:r>
              <a:rPr lang="nl-BE" sz="1400" dirty="0"/>
              <a:t>Install hardware</a:t>
            </a:r>
          </a:p>
          <a:p>
            <a:pPr marL="628650" lvl="1" indent="-171450">
              <a:buFont typeface="Arial" pitchFamily="34" charset="0"/>
              <a:buChar char="•"/>
            </a:pPr>
            <a:r>
              <a:rPr lang="nl-BE" sz="1400" dirty="0"/>
              <a:t>Maintain hardware</a:t>
            </a:r>
          </a:p>
          <a:p>
            <a:pPr marL="628650" lvl="1" indent="-171450">
              <a:buFont typeface="Arial" pitchFamily="34" charset="0"/>
              <a:buChar char="•"/>
            </a:pPr>
            <a:r>
              <a:rPr lang="nl-BE" sz="1400" dirty="0"/>
              <a:t>Apply OS patches</a:t>
            </a:r>
          </a:p>
          <a:p>
            <a:pPr marL="628650" lvl="1" indent="-171450">
              <a:buFont typeface="Arial" pitchFamily="34" charset="0"/>
              <a:buChar char="•"/>
            </a:pPr>
            <a:r>
              <a:rPr lang="nl-BE" sz="1400" dirty="0"/>
              <a:t>Backup/Restore operations</a:t>
            </a:r>
          </a:p>
          <a:p>
            <a:pPr marL="628650" lvl="1" indent="-171450">
              <a:buFont typeface="Arial" pitchFamily="34" charset="0"/>
              <a:buChar char="•"/>
            </a:pPr>
            <a:r>
              <a:rPr lang="nl-BE" sz="1400" dirty="0"/>
              <a:t>Firewall/DMZ configuration</a:t>
            </a:r>
          </a:p>
          <a:p>
            <a:pPr marL="628650" lvl="1" indent="-171450">
              <a:buFont typeface="Arial" pitchFamily="34" charset="0"/>
              <a:buChar char="•"/>
            </a:pPr>
            <a:r>
              <a:rPr lang="nl-BE" sz="1400" dirty="0"/>
              <a:t>Clear logfiles</a:t>
            </a:r>
          </a:p>
          <a:p>
            <a:pPr marL="171450" indent="-171450">
              <a:buFont typeface="Arial" pitchFamily="34" charset="0"/>
              <a:buChar char="•"/>
            </a:pPr>
            <a:r>
              <a:rPr lang="nl-BE" sz="1400" dirty="0"/>
              <a:t>Taxes on Salaries</a:t>
            </a:r>
          </a:p>
          <a:p>
            <a:pPr marL="171450" indent="-171450">
              <a:buFont typeface="Arial" pitchFamily="34" charset="0"/>
              <a:buChar char="•"/>
            </a:pPr>
            <a:r>
              <a:rPr lang="nl-BE" sz="1400" dirty="0"/>
              <a:t>Time spent on procurement cycle of hardware / Licenses</a:t>
            </a:r>
          </a:p>
          <a:p>
            <a:pPr marL="171450" indent="-171450">
              <a:buFont typeface="Arial" pitchFamily="34" charset="0"/>
              <a:buChar char="•"/>
            </a:pPr>
            <a:r>
              <a:rPr lang="nl-BE" sz="1400" dirty="0"/>
              <a:t>...</a:t>
            </a:r>
          </a:p>
        </p:txBody>
      </p:sp>
    </p:spTree>
    <p:extLst>
      <p:ext uri="{BB962C8B-B14F-4D97-AF65-F5344CB8AC3E}">
        <p14:creationId xmlns:p14="http://schemas.microsoft.com/office/powerpoint/2010/main" val="3281476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p:cNvSpPr>
            <a:spLocks noGrp="1"/>
          </p:cNvSpPr>
          <p:nvPr>
            <p:ph type="title"/>
          </p:nvPr>
        </p:nvSpPr>
        <p:spPr>
          <a:xfrm>
            <a:off x="628650" y="451381"/>
            <a:ext cx="7884414" cy="4066540"/>
          </a:xfrm>
        </p:spPr>
        <p:txBody>
          <a:bodyPr vert="horz" lIns="91440" tIns="45720" rIns="91440" bIns="45720" rtlCol="0" anchor="b">
            <a:normAutofit/>
          </a:bodyPr>
          <a:lstStyle/>
          <a:p>
            <a:r>
              <a:rPr lang="en-US" sz="5700" kern="1200">
                <a:solidFill>
                  <a:schemeClr val="tx1"/>
                </a:solidFill>
                <a:latin typeface="+mj-lt"/>
                <a:ea typeface="+mj-ea"/>
                <a:cs typeface="+mj-cs"/>
              </a:rPr>
              <a:t>Azure Abo-Arten</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638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Arten</a:t>
            </a:r>
          </a:p>
        </p:txBody>
      </p:sp>
      <p:sp>
        <p:nvSpPr>
          <p:cNvPr id="5" name="Inhaltsplatzhalter 4"/>
          <p:cNvSpPr>
            <a:spLocks noGrp="1"/>
          </p:cNvSpPr>
          <p:nvPr>
            <p:ph idx="1"/>
          </p:nvPr>
        </p:nvSpPr>
        <p:spPr/>
        <p:txBody>
          <a:bodyPr/>
          <a:lstStyle/>
          <a:p>
            <a:r>
              <a:rPr lang="de-DE" dirty="0"/>
              <a:t>Abonnements mit nutzungsbasierter Bezahlung</a:t>
            </a:r>
          </a:p>
          <a:p>
            <a:r>
              <a:rPr lang="de-DE" dirty="0"/>
              <a:t>MSDN-Abonnent</a:t>
            </a:r>
          </a:p>
          <a:p>
            <a:r>
              <a:rPr lang="de-DE" dirty="0"/>
              <a:t>Prepaid </a:t>
            </a:r>
            <a:r>
              <a:rPr lang="de-DE" dirty="0" err="1"/>
              <a:t>Subscriptions</a:t>
            </a:r>
            <a:endParaRPr lang="de-DE" dirty="0"/>
          </a:p>
          <a:p>
            <a:r>
              <a:rPr lang="de-DE" dirty="0"/>
              <a:t>Microsoft-Reseller</a:t>
            </a:r>
          </a:p>
          <a:p>
            <a:r>
              <a:rPr lang="de-DE" dirty="0"/>
              <a:t>Enterprise Agreements</a:t>
            </a:r>
          </a:p>
        </p:txBody>
      </p:sp>
    </p:spTree>
    <p:extLst>
      <p:ext uri="{BB962C8B-B14F-4D97-AF65-F5344CB8AC3E}">
        <p14:creationId xmlns:p14="http://schemas.microsoft.com/office/powerpoint/2010/main" val="212168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Allgemeines</a:t>
            </a:r>
          </a:p>
        </p:txBody>
      </p:sp>
      <p:sp>
        <p:nvSpPr>
          <p:cNvPr id="3" name="Inhaltsplatzhalter 2"/>
          <p:cNvSpPr>
            <a:spLocks noGrp="1"/>
          </p:cNvSpPr>
          <p:nvPr>
            <p:ph idx="1"/>
          </p:nvPr>
        </p:nvSpPr>
        <p:spPr/>
        <p:txBody>
          <a:bodyPr/>
          <a:lstStyle/>
          <a:p>
            <a:r>
              <a:rPr lang="de-DE" dirty="0"/>
              <a:t>Abrechnung nach Zeit</a:t>
            </a:r>
          </a:p>
          <a:p>
            <a:r>
              <a:rPr lang="de-DE" dirty="0"/>
              <a:t>Nur Dienste die gestartet sind, verursachen Kosten</a:t>
            </a:r>
          </a:p>
          <a:p>
            <a:r>
              <a:rPr lang="de-DE" dirty="0"/>
              <a:t>Kosten gestaffelt nach Leistungspaketen</a:t>
            </a:r>
          </a:p>
        </p:txBody>
      </p:sp>
    </p:spTree>
    <p:extLst>
      <p:ext uri="{BB962C8B-B14F-4D97-AF65-F5344CB8AC3E}">
        <p14:creationId xmlns:p14="http://schemas.microsoft.com/office/powerpoint/2010/main" val="699318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473202" y="640080"/>
            <a:ext cx="3614166" cy="1481328"/>
          </a:xfrm>
        </p:spPr>
        <p:txBody>
          <a:bodyPr anchor="b">
            <a:normAutofit/>
          </a:bodyPr>
          <a:lstStyle/>
          <a:p>
            <a:r>
              <a:rPr lang="de-DE" sz="4700"/>
              <a:t>Der Preisrechner</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p:cNvSpPr>
            <a:spLocks noGrp="1"/>
          </p:cNvSpPr>
          <p:nvPr>
            <p:ph idx="1"/>
          </p:nvPr>
        </p:nvSpPr>
        <p:spPr>
          <a:xfrm>
            <a:off x="473202" y="2660904"/>
            <a:ext cx="3614166" cy="3547872"/>
          </a:xfrm>
        </p:spPr>
        <p:txBody>
          <a:bodyPr anchor="t">
            <a:normAutofit/>
          </a:bodyPr>
          <a:lstStyle/>
          <a:p>
            <a:r>
              <a:rPr lang="de-DE" sz="1900">
                <a:hlinkClick r:id="rId2"/>
              </a:rPr>
              <a:t>https://azure.microsoft.com/de-de/pricing/calculator/</a:t>
            </a:r>
            <a:r>
              <a:rPr lang="de-DE" sz="1900"/>
              <a:t> </a:t>
            </a:r>
          </a:p>
          <a:p>
            <a:endParaRPr lang="de-DE" sz="1900"/>
          </a:p>
        </p:txBody>
      </p:sp>
      <p:pic>
        <p:nvPicPr>
          <p:cNvPr id="5" name="Grafik 4"/>
          <p:cNvPicPr>
            <a:picLocks noChangeAspect="1"/>
          </p:cNvPicPr>
          <p:nvPr/>
        </p:nvPicPr>
        <p:blipFill>
          <a:blip r:embed="rId3"/>
          <a:stretch>
            <a:fillRect/>
          </a:stretch>
        </p:blipFill>
        <p:spPr>
          <a:xfrm>
            <a:off x="4574286" y="2062552"/>
            <a:ext cx="4094226" cy="2732895"/>
          </a:xfrm>
          <a:prstGeom prst="rect">
            <a:avLst/>
          </a:prstGeom>
        </p:spPr>
      </p:pic>
    </p:spTree>
    <p:extLst>
      <p:ext uri="{BB962C8B-B14F-4D97-AF65-F5344CB8AC3E}">
        <p14:creationId xmlns:p14="http://schemas.microsoft.com/office/powerpoint/2010/main" val="66225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0425" y="2195318"/>
            <a:ext cx="6642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2" name="Title 1"/>
          <p:cNvSpPr>
            <a:spLocks noGrp="1"/>
          </p:cNvSpPr>
          <p:nvPr>
            <p:ph type="title"/>
          </p:nvPr>
        </p:nvSpPr>
        <p:spPr/>
        <p:txBody>
          <a:bodyPr>
            <a:normAutofit/>
          </a:bodyPr>
          <a:lstStyle/>
          <a:p>
            <a:r>
              <a:rPr lang="de-DE" dirty="0"/>
              <a:t>IaaS, PaaS und SaaS?</a:t>
            </a:r>
            <a:endParaRPr lang="en-US" dirty="0"/>
          </a:p>
        </p:txBody>
      </p:sp>
      <p:sp>
        <p:nvSpPr>
          <p:cNvPr id="3" name="Inhaltsplatzhalter 2">
            <a:extLst>
              <a:ext uri="{FF2B5EF4-FFF2-40B4-BE49-F238E27FC236}">
                <a16:creationId xmlns:a16="http://schemas.microsoft.com/office/drawing/2014/main" id="{85F06028-7BB1-3B62-33C0-B990AC96F65B}"/>
              </a:ext>
            </a:extLst>
          </p:cNvPr>
          <p:cNvSpPr>
            <a:spLocks noGrp="1"/>
          </p:cNvSpPr>
          <p:nvPr>
            <p:ph idx="1"/>
          </p:nvPr>
        </p:nvSpPr>
        <p:spPr/>
        <p:txBody>
          <a:bodyPr/>
          <a:lstStyle/>
          <a:p>
            <a:endParaRPr lang="de-DE"/>
          </a:p>
        </p:txBody>
      </p:sp>
      <p:grpSp>
        <p:nvGrpSpPr>
          <p:cNvPr id="62" name="Group 61"/>
          <p:cNvGrpSpPr/>
          <p:nvPr/>
        </p:nvGrpSpPr>
        <p:grpSpPr>
          <a:xfrm>
            <a:off x="5814506" y="2230791"/>
            <a:ext cx="2103621" cy="2093188"/>
            <a:chOff x="8115303" y="1446213"/>
            <a:chExt cx="3560760" cy="3987024"/>
          </a:xfrm>
        </p:grpSpPr>
        <p:sp>
          <p:nvSpPr>
            <p:cNvPr id="63" name="Rectangle 62"/>
            <p:cNvSpPr/>
            <p:nvPr/>
          </p:nvSpPr>
          <p:spPr bwMode="auto">
            <a:xfrm>
              <a:off x="8115303"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ln>
              <a:noFill/>
            </a:ln>
            <a:effectLst/>
          </p:spPr>
        </p:pic>
        <p:sp>
          <p:nvSpPr>
            <p:cNvPr id="66" name="Rectangle 65"/>
            <p:cNvSpPr/>
            <p:nvPr/>
          </p:nvSpPr>
          <p:spPr>
            <a:xfrm>
              <a:off x="8234183" y="4158734"/>
              <a:ext cx="3322996" cy="433086"/>
            </a:xfrm>
            <a:prstGeom prst="rect">
              <a:avLst/>
            </a:prstGeom>
            <a:ln>
              <a:noFill/>
            </a:ln>
          </p:spPr>
          <p:txBody>
            <a:bodyPr wrap="square">
              <a:spAutoFit/>
            </a:bodyPr>
            <a:lstStyle/>
            <a:p>
              <a:pPr algn="ctr" defTabSz="737156">
                <a:lnSpc>
                  <a:spcPct val="90000"/>
                </a:lnSpc>
                <a:defRPr/>
              </a:pPr>
              <a:r>
                <a:rPr lang="en-US" sz="975" kern="0" dirty="0">
                  <a:solidFill>
                    <a:srgbClr val="DDDDDD">
                      <a:lumMod val="50000"/>
                      <a:alpha val="99000"/>
                    </a:srgbClr>
                  </a:solidFill>
                </a:rPr>
                <a:t>Software as a Service</a:t>
              </a:r>
            </a:p>
          </p:txBody>
        </p:sp>
        <p:sp>
          <p:nvSpPr>
            <p:cNvPr id="67" name="TextBox 66"/>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914378">
                <a:defRPr/>
              </a:pPr>
              <a:r>
                <a:rPr lang="en-US" sz="2400" kern="0" dirty="0">
                  <a:solidFill>
                    <a:srgbClr val="FFFFFF">
                      <a:alpha val="99000"/>
                    </a:srgbClr>
                  </a:solidFill>
                </a:rPr>
                <a:t>C</a:t>
              </a:r>
              <a:r>
                <a:rPr lang="en-US" sz="2400" kern="0" dirty="0" err="1">
                  <a:solidFill>
                    <a:srgbClr val="FFFFFF">
                      <a:alpha val="99000"/>
                    </a:srgbClr>
                  </a:solidFill>
                </a:rPr>
                <a:t>onsume</a:t>
              </a:r>
              <a:endParaRPr lang="en-US" sz="2400" kern="0" dirty="0">
                <a:solidFill>
                  <a:srgbClr val="FFFFFF">
                    <a:alpha val="99000"/>
                  </a:srgbClr>
                </a:solidFill>
              </a:endParaRPr>
            </a:p>
          </p:txBody>
        </p:sp>
        <p:sp>
          <p:nvSpPr>
            <p:cNvPr id="68" name="TextBox 67"/>
            <p:cNvSpPr txBox="1"/>
            <p:nvPr/>
          </p:nvSpPr>
          <p:spPr>
            <a:xfrm>
              <a:off x="9197986" y="3342039"/>
              <a:ext cx="1343608" cy="879331"/>
            </a:xfrm>
            <a:prstGeom prst="rect">
              <a:avLst/>
            </a:prstGeom>
            <a:noFill/>
            <a:ln>
              <a:noFill/>
            </a:ln>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pPr defTabSz="914378">
                <a:defRPr/>
              </a:pPr>
              <a:r>
                <a:rPr lang="en-US" sz="2400" kern="0" dirty="0" err="1">
                  <a:solidFill>
                    <a:srgbClr val="00AEEF">
                      <a:alpha val="99000"/>
                    </a:srgbClr>
                  </a:solidFill>
                  <a:latin typeface="Segoe UI Light" pitchFamily="34" charset="0"/>
                </a:rPr>
                <a:t>SaaS</a:t>
              </a:r>
              <a:endParaRPr lang="en-US" sz="2400" kern="0" dirty="0">
                <a:solidFill>
                  <a:srgbClr val="00AEEF">
                    <a:alpha val="99000"/>
                  </a:srgbClr>
                </a:solidFill>
                <a:latin typeface="Segoe UI Light" pitchFamily="34" charset="0"/>
              </a:endParaRPr>
            </a:p>
          </p:txBody>
        </p:sp>
      </p:grpSp>
      <p:grpSp>
        <p:nvGrpSpPr>
          <p:cNvPr id="69" name="Group 68"/>
          <p:cNvGrpSpPr/>
          <p:nvPr/>
        </p:nvGrpSpPr>
        <p:grpSpPr>
          <a:xfrm>
            <a:off x="3570202" y="2230791"/>
            <a:ext cx="2103621" cy="2093188"/>
            <a:chOff x="4316414" y="1446213"/>
            <a:chExt cx="3560760" cy="3987024"/>
          </a:xfrm>
        </p:grpSpPr>
        <p:sp>
          <p:nvSpPr>
            <p:cNvPr id="70" name="Rectangle 69"/>
            <p:cNvSpPr/>
            <p:nvPr/>
          </p:nvSpPr>
          <p:spPr bwMode="auto">
            <a:xfrm>
              <a:off x="4316414"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a:ln>
              <a:noFill/>
            </a:ln>
          </p:spPr>
        </p:pic>
        <p:sp>
          <p:nvSpPr>
            <p:cNvPr id="73" name="Rectangle 72"/>
            <p:cNvSpPr/>
            <p:nvPr/>
          </p:nvSpPr>
          <p:spPr>
            <a:xfrm>
              <a:off x="4430162" y="4158734"/>
              <a:ext cx="3333264" cy="433086"/>
            </a:xfrm>
            <a:prstGeom prst="rect">
              <a:avLst/>
            </a:prstGeom>
            <a:ln>
              <a:noFill/>
            </a:ln>
          </p:spPr>
          <p:txBody>
            <a:bodyPr wrap="square">
              <a:spAutoFit/>
            </a:bodyPr>
            <a:lstStyle/>
            <a:p>
              <a:pPr algn="ctr" defTabSz="737156">
                <a:lnSpc>
                  <a:spcPct val="90000"/>
                </a:lnSpc>
                <a:defRPr/>
              </a:pPr>
              <a:r>
                <a:rPr lang="en-US" sz="975" kern="0" dirty="0">
                  <a:solidFill>
                    <a:srgbClr val="DDDDDD">
                      <a:lumMod val="50000"/>
                      <a:alpha val="99000"/>
                    </a:srgbClr>
                  </a:solidFill>
                </a:rPr>
                <a:t>Platform as a Service</a:t>
              </a:r>
            </a:p>
          </p:txBody>
        </p:sp>
        <p:sp>
          <p:nvSpPr>
            <p:cNvPr id="74" name="TextBox 73"/>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914378">
                <a:defRPr/>
              </a:pPr>
              <a:r>
                <a:rPr lang="en-US" sz="2400" kern="0" dirty="0">
                  <a:solidFill>
                    <a:srgbClr val="FFFFFF">
                      <a:alpha val="99000"/>
                    </a:srgbClr>
                  </a:solidFill>
                </a:rPr>
                <a:t>B</a:t>
              </a:r>
              <a:r>
                <a:rPr lang="en-US" sz="2400" kern="0" dirty="0" err="1">
                  <a:solidFill>
                    <a:srgbClr val="FFFFFF">
                      <a:alpha val="99000"/>
                    </a:srgbClr>
                  </a:solidFill>
                </a:rPr>
                <a:t>uild</a:t>
              </a:r>
              <a:endParaRPr lang="en-US" sz="2400" kern="0" dirty="0">
                <a:solidFill>
                  <a:srgbClr val="FFFFFF">
                    <a:alpha val="99000"/>
                  </a:srgbClr>
                </a:solidFill>
              </a:endParaRPr>
            </a:p>
          </p:txBody>
        </p:sp>
        <p:sp>
          <p:nvSpPr>
            <p:cNvPr id="75" name="TextBox 74"/>
            <p:cNvSpPr txBox="1"/>
            <p:nvPr/>
          </p:nvSpPr>
          <p:spPr>
            <a:xfrm>
              <a:off x="5267224" y="3144443"/>
              <a:ext cx="1536257" cy="989251"/>
            </a:xfrm>
            <a:prstGeom prst="rect">
              <a:avLst/>
            </a:prstGeom>
            <a:noFill/>
            <a:ln>
              <a:noFill/>
            </a:ln>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pPr defTabSz="914378">
                <a:defRPr/>
              </a:pPr>
              <a:r>
                <a:rPr lang="en-US" sz="2775" kern="0" dirty="0" err="1">
                  <a:solidFill>
                    <a:srgbClr val="00AEEF">
                      <a:alpha val="99000"/>
                    </a:srgbClr>
                  </a:solidFill>
                  <a:latin typeface="Segoe UI Light" pitchFamily="34" charset="0"/>
                </a:rPr>
                <a:t>PaaS</a:t>
              </a:r>
              <a:endParaRPr lang="en-US" sz="2775" kern="0" dirty="0">
                <a:solidFill>
                  <a:srgbClr val="00AEEF">
                    <a:alpha val="99000"/>
                  </a:srgbClr>
                </a:solidFill>
                <a:latin typeface="Segoe UI Light" pitchFamily="34" charset="0"/>
              </a:endParaRPr>
            </a:p>
          </p:txBody>
        </p:sp>
      </p:grpSp>
      <p:grpSp>
        <p:nvGrpSpPr>
          <p:cNvPr id="76" name="Group 75"/>
          <p:cNvGrpSpPr/>
          <p:nvPr/>
        </p:nvGrpSpPr>
        <p:grpSpPr>
          <a:xfrm>
            <a:off x="1325900" y="2230791"/>
            <a:ext cx="2103621" cy="2093188"/>
            <a:chOff x="517525" y="1446213"/>
            <a:chExt cx="3560760" cy="3987024"/>
          </a:xfrm>
        </p:grpSpPr>
        <p:sp>
          <p:nvSpPr>
            <p:cNvPr id="77" name="Rectangle 76"/>
            <p:cNvSpPr/>
            <p:nvPr/>
          </p:nvSpPr>
          <p:spPr bwMode="auto">
            <a:xfrm>
              <a:off x="517525"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368089" y="2184050"/>
              <a:ext cx="1859633" cy="1027297"/>
            </a:xfrm>
            <a:prstGeom prst="rect">
              <a:avLst/>
            </a:prstGeom>
            <a:noFill/>
            <a:ln>
              <a:noFill/>
            </a:ln>
          </p:spPr>
        </p:pic>
        <p:sp>
          <p:nvSpPr>
            <p:cNvPr id="80" name="Rectangle 79"/>
            <p:cNvSpPr/>
            <p:nvPr/>
          </p:nvSpPr>
          <p:spPr>
            <a:xfrm>
              <a:off x="675858" y="4158734"/>
              <a:ext cx="3244093" cy="472657"/>
            </a:xfrm>
            <a:prstGeom prst="rect">
              <a:avLst/>
            </a:prstGeom>
            <a:ln>
              <a:noFill/>
            </a:ln>
          </p:spPr>
          <p:txBody>
            <a:bodyPr wrap="square">
              <a:spAutoFit/>
            </a:bodyPr>
            <a:lstStyle/>
            <a:p>
              <a:pPr algn="ctr" defTabSz="737156">
                <a:lnSpc>
                  <a:spcPct val="90000"/>
                </a:lnSpc>
                <a:defRPr/>
              </a:pPr>
              <a:r>
                <a:rPr lang="en-US" sz="1125" kern="0" dirty="0">
                  <a:solidFill>
                    <a:srgbClr val="DDDDDD">
                      <a:lumMod val="50000"/>
                      <a:alpha val="99000"/>
                    </a:srgbClr>
                  </a:solidFill>
                </a:rPr>
                <a:t>Infrastructure as a Service</a:t>
              </a: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914378">
                <a:defRPr/>
              </a:pPr>
              <a:r>
                <a:rPr lang="en-US" sz="2400" kern="0" dirty="0">
                  <a:solidFill>
                    <a:srgbClr val="FFFFFF">
                      <a:alpha val="99000"/>
                    </a:srgbClr>
                  </a:solidFill>
                </a:rPr>
                <a:t>H</a:t>
              </a:r>
              <a:r>
                <a:rPr lang="en-US" sz="2400" kern="0" dirty="0" err="1">
                  <a:solidFill>
                    <a:srgbClr val="FFFFFF">
                      <a:alpha val="99000"/>
                    </a:srgbClr>
                  </a:solidFill>
                </a:rPr>
                <a:t>ost</a:t>
              </a:r>
              <a:endParaRPr lang="en-US" sz="975" kern="0" dirty="0">
                <a:solidFill>
                  <a:srgbClr val="FFFFFF">
                    <a:alpha val="99000"/>
                  </a:srgbClr>
                </a:solidFill>
              </a:endParaRPr>
            </a:p>
          </p:txBody>
        </p:sp>
        <p:sp>
          <p:nvSpPr>
            <p:cNvPr id="82" name="TextBox 81"/>
            <p:cNvSpPr txBox="1"/>
            <p:nvPr/>
          </p:nvSpPr>
          <p:spPr>
            <a:xfrm>
              <a:off x="1566806" y="3337070"/>
              <a:ext cx="1205226" cy="879331"/>
            </a:xfrm>
            <a:prstGeom prst="rect">
              <a:avLst/>
            </a:prstGeom>
            <a:noFill/>
            <a:ln>
              <a:noFill/>
            </a:ln>
          </p:spPr>
          <p:txBody>
            <a:bodyPr wrap="none" lIns="91424" tIns="45712" rIns="91424" bIns="45712" rtlCol="0">
              <a:spAutoFit/>
            </a:bodyPr>
            <a:lstStyle/>
            <a:p>
              <a:pPr defTabSz="914378">
                <a:defRPr/>
              </a:pPr>
              <a:r>
                <a:rPr lang="en-US" sz="2400" kern="0" dirty="0" err="1">
                  <a:solidFill>
                    <a:srgbClr val="00AEEF">
                      <a:alpha val="99000"/>
                    </a:srgbClr>
                  </a:solidFill>
                  <a:latin typeface="Segoe UI Light" pitchFamily="34" charset="0"/>
                </a:rPr>
                <a:t>IaaS</a:t>
              </a:r>
              <a:endParaRPr lang="en-US" sz="2400" kern="0" dirty="0">
                <a:solidFill>
                  <a:srgbClr val="00AEEF">
                    <a:alpha val="99000"/>
                  </a:srgbClr>
                </a:solidFill>
                <a:latin typeface="Segoe UI Light" pitchFamily="34" charset="0"/>
              </a:endParaRPr>
            </a:p>
          </p:txBody>
        </p:sp>
      </p:gr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25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628650" y="1122362"/>
            <a:ext cx="4711446" cy="4135437"/>
          </a:xfrm>
        </p:spPr>
        <p:txBody>
          <a:bodyPr vert="horz" lIns="91440" tIns="45720" rIns="91440" bIns="45720" rtlCol="0" anchor="b">
            <a:normAutofit/>
          </a:bodyPr>
          <a:lstStyle/>
          <a:p>
            <a:r>
              <a:rPr lang="en-US" sz="5700" kern="1200">
                <a:solidFill>
                  <a:schemeClr val="tx1"/>
                </a:solidFill>
                <a:latin typeface="+mj-lt"/>
                <a:ea typeface="+mj-ea"/>
                <a:cs typeface="+mj-cs"/>
              </a:rPr>
              <a:t>Demo</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9604" y="1031284"/>
            <a:ext cx="2735746" cy="4436126"/>
          </a:xfrm>
          <a:custGeom>
            <a:avLst/>
            <a:gdLst>
              <a:gd name="connsiteX0" fmla="*/ 0 w 2735746"/>
              <a:gd name="connsiteY0" fmla="*/ 0 h 4436126"/>
              <a:gd name="connsiteX1" fmla="*/ 601864 w 2735746"/>
              <a:gd name="connsiteY1" fmla="*/ 0 h 4436126"/>
              <a:gd name="connsiteX2" fmla="*/ 1203728 w 2735746"/>
              <a:gd name="connsiteY2" fmla="*/ 0 h 4436126"/>
              <a:gd name="connsiteX3" fmla="*/ 1860307 w 2735746"/>
              <a:gd name="connsiteY3" fmla="*/ 0 h 4436126"/>
              <a:gd name="connsiteX4" fmla="*/ 2735746 w 2735746"/>
              <a:gd name="connsiteY4" fmla="*/ 0 h 4436126"/>
              <a:gd name="connsiteX5" fmla="*/ 2735746 w 2735746"/>
              <a:gd name="connsiteY5" fmla="*/ 722455 h 4436126"/>
              <a:gd name="connsiteX6" fmla="*/ 2735746 w 2735746"/>
              <a:gd name="connsiteY6" fmla="*/ 1400548 h 4436126"/>
              <a:gd name="connsiteX7" fmla="*/ 2735746 w 2735746"/>
              <a:gd name="connsiteY7" fmla="*/ 2123003 h 4436126"/>
              <a:gd name="connsiteX8" fmla="*/ 2735746 w 2735746"/>
              <a:gd name="connsiteY8" fmla="*/ 2623652 h 4436126"/>
              <a:gd name="connsiteX9" fmla="*/ 2735746 w 2735746"/>
              <a:gd name="connsiteY9" fmla="*/ 3346106 h 4436126"/>
              <a:gd name="connsiteX10" fmla="*/ 2735746 w 2735746"/>
              <a:gd name="connsiteY10" fmla="*/ 4436126 h 4436126"/>
              <a:gd name="connsiteX11" fmla="*/ 2106524 w 2735746"/>
              <a:gd name="connsiteY11" fmla="*/ 4436126 h 4436126"/>
              <a:gd name="connsiteX12" fmla="*/ 1449945 w 2735746"/>
              <a:gd name="connsiteY12" fmla="*/ 4436126 h 4436126"/>
              <a:gd name="connsiteX13" fmla="*/ 793366 w 2735746"/>
              <a:gd name="connsiteY13" fmla="*/ 4436126 h 4436126"/>
              <a:gd name="connsiteX14" fmla="*/ 0 w 2735746"/>
              <a:gd name="connsiteY14" fmla="*/ 4436126 h 4436126"/>
              <a:gd name="connsiteX15" fmla="*/ 0 w 2735746"/>
              <a:gd name="connsiteY15" fmla="*/ 3713671 h 4436126"/>
              <a:gd name="connsiteX16" fmla="*/ 0 w 2735746"/>
              <a:gd name="connsiteY16" fmla="*/ 3124300 h 4436126"/>
              <a:gd name="connsiteX17" fmla="*/ 0 w 2735746"/>
              <a:gd name="connsiteY17" fmla="*/ 2446207 h 4436126"/>
              <a:gd name="connsiteX18" fmla="*/ 0 w 2735746"/>
              <a:gd name="connsiteY18" fmla="*/ 1856836 h 4436126"/>
              <a:gd name="connsiteX19" fmla="*/ 0 w 2735746"/>
              <a:gd name="connsiteY19" fmla="*/ 1178742 h 4436126"/>
              <a:gd name="connsiteX20" fmla="*/ 0 w 2735746"/>
              <a:gd name="connsiteY20" fmla="*/ 678094 h 4436126"/>
              <a:gd name="connsiteX21" fmla="*/ 0 w 2735746"/>
              <a:gd name="connsiteY21"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35746" h="4436126" fill="none" extrusionOk="0">
                <a:moveTo>
                  <a:pt x="0" y="0"/>
                </a:moveTo>
                <a:cubicBezTo>
                  <a:pt x="179540" y="26169"/>
                  <a:pt x="438012" y="23230"/>
                  <a:pt x="601864" y="0"/>
                </a:cubicBezTo>
                <a:cubicBezTo>
                  <a:pt x="765716" y="-23230"/>
                  <a:pt x="955038" y="-5127"/>
                  <a:pt x="1203728" y="0"/>
                </a:cubicBezTo>
                <a:cubicBezTo>
                  <a:pt x="1452418" y="5127"/>
                  <a:pt x="1646417" y="-25974"/>
                  <a:pt x="1860307" y="0"/>
                </a:cubicBezTo>
                <a:cubicBezTo>
                  <a:pt x="2074197" y="25974"/>
                  <a:pt x="2430568" y="-26480"/>
                  <a:pt x="2735746" y="0"/>
                </a:cubicBezTo>
                <a:cubicBezTo>
                  <a:pt x="2706048" y="340749"/>
                  <a:pt x="2740838" y="495871"/>
                  <a:pt x="2735746" y="722455"/>
                </a:cubicBezTo>
                <a:cubicBezTo>
                  <a:pt x="2730654" y="949039"/>
                  <a:pt x="2752433" y="1198388"/>
                  <a:pt x="2735746" y="1400548"/>
                </a:cubicBezTo>
                <a:cubicBezTo>
                  <a:pt x="2719059" y="1602708"/>
                  <a:pt x="2715247" y="1770847"/>
                  <a:pt x="2735746" y="2123003"/>
                </a:cubicBezTo>
                <a:cubicBezTo>
                  <a:pt x="2756245" y="2475160"/>
                  <a:pt x="2751062" y="2522091"/>
                  <a:pt x="2735746" y="2623652"/>
                </a:cubicBezTo>
                <a:cubicBezTo>
                  <a:pt x="2720430" y="2725213"/>
                  <a:pt x="2753604" y="3142493"/>
                  <a:pt x="2735746" y="3346106"/>
                </a:cubicBezTo>
                <a:cubicBezTo>
                  <a:pt x="2717888" y="3549719"/>
                  <a:pt x="2748400" y="4025565"/>
                  <a:pt x="2735746" y="4436126"/>
                </a:cubicBezTo>
                <a:cubicBezTo>
                  <a:pt x="2455834" y="4434463"/>
                  <a:pt x="2336666" y="4425166"/>
                  <a:pt x="2106524" y="4436126"/>
                </a:cubicBezTo>
                <a:cubicBezTo>
                  <a:pt x="1876382" y="4447086"/>
                  <a:pt x="1601121" y="4420147"/>
                  <a:pt x="1449945" y="4436126"/>
                </a:cubicBezTo>
                <a:cubicBezTo>
                  <a:pt x="1298769" y="4452105"/>
                  <a:pt x="950963" y="4404014"/>
                  <a:pt x="793366" y="4436126"/>
                </a:cubicBezTo>
                <a:cubicBezTo>
                  <a:pt x="635769" y="4468238"/>
                  <a:pt x="300146" y="4462205"/>
                  <a:pt x="0" y="4436126"/>
                </a:cubicBezTo>
                <a:cubicBezTo>
                  <a:pt x="25833" y="4232419"/>
                  <a:pt x="3486" y="4019021"/>
                  <a:pt x="0" y="3713671"/>
                </a:cubicBezTo>
                <a:cubicBezTo>
                  <a:pt x="-3486" y="3408322"/>
                  <a:pt x="-27541" y="3277286"/>
                  <a:pt x="0" y="3124300"/>
                </a:cubicBezTo>
                <a:cubicBezTo>
                  <a:pt x="27541" y="2971314"/>
                  <a:pt x="31162" y="2762025"/>
                  <a:pt x="0" y="2446207"/>
                </a:cubicBezTo>
                <a:cubicBezTo>
                  <a:pt x="-31162" y="2130389"/>
                  <a:pt x="9656" y="2027375"/>
                  <a:pt x="0" y="1856836"/>
                </a:cubicBezTo>
                <a:cubicBezTo>
                  <a:pt x="-9656" y="1686297"/>
                  <a:pt x="-14688" y="1512539"/>
                  <a:pt x="0" y="1178742"/>
                </a:cubicBezTo>
                <a:cubicBezTo>
                  <a:pt x="14688" y="844945"/>
                  <a:pt x="2890" y="917816"/>
                  <a:pt x="0" y="678094"/>
                </a:cubicBezTo>
                <a:cubicBezTo>
                  <a:pt x="-2890" y="438372"/>
                  <a:pt x="5448" y="207647"/>
                  <a:pt x="0" y="0"/>
                </a:cubicBezTo>
                <a:close/>
              </a:path>
              <a:path w="2735746" h="4436126" stroke="0" extrusionOk="0">
                <a:moveTo>
                  <a:pt x="0" y="0"/>
                </a:moveTo>
                <a:cubicBezTo>
                  <a:pt x="209894" y="16338"/>
                  <a:pt x="375877" y="-31334"/>
                  <a:pt x="629222" y="0"/>
                </a:cubicBezTo>
                <a:cubicBezTo>
                  <a:pt x="882567" y="31334"/>
                  <a:pt x="997255" y="-29736"/>
                  <a:pt x="1258443" y="0"/>
                </a:cubicBezTo>
                <a:cubicBezTo>
                  <a:pt x="1519631" y="29736"/>
                  <a:pt x="1769008" y="-24969"/>
                  <a:pt x="1942380" y="0"/>
                </a:cubicBezTo>
                <a:cubicBezTo>
                  <a:pt x="2115752" y="24969"/>
                  <a:pt x="2487652" y="32052"/>
                  <a:pt x="2735746" y="0"/>
                </a:cubicBezTo>
                <a:cubicBezTo>
                  <a:pt x="2751518" y="246908"/>
                  <a:pt x="2711283" y="325094"/>
                  <a:pt x="2735746" y="589371"/>
                </a:cubicBezTo>
                <a:cubicBezTo>
                  <a:pt x="2760209" y="853648"/>
                  <a:pt x="2718833" y="972107"/>
                  <a:pt x="2735746" y="1090020"/>
                </a:cubicBezTo>
                <a:cubicBezTo>
                  <a:pt x="2752659" y="1207933"/>
                  <a:pt x="2729992" y="1582062"/>
                  <a:pt x="2735746" y="1812474"/>
                </a:cubicBezTo>
                <a:cubicBezTo>
                  <a:pt x="2741500" y="2042886"/>
                  <a:pt x="2707628" y="2235903"/>
                  <a:pt x="2735746" y="2401845"/>
                </a:cubicBezTo>
                <a:cubicBezTo>
                  <a:pt x="2763864" y="2567787"/>
                  <a:pt x="2758150" y="2913761"/>
                  <a:pt x="2735746" y="3124300"/>
                </a:cubicBezTo>
                <a:cubicBezTo>
                  <a:pt x="2713342" y="3334839"/>
                  <a:pt x="2720989" y="3582863"/>
                  <a:pt x="2735746" y="3758032"/>
                </a:cubicBezTo>
                <a:cubicBezTo>
                  <a:pt x="2750503" y="3933201"/>
                  <a:pt x="2736802" y="4250321"/>
                  <a:pt x="2735746" y="4436126"/>
                </a:cubicBezTo>
                <a:cubicBezTo>
                  <a:pt x="2480396" y="4409468"/>
                  <a:pt x="2193035" y="4433672"/>
                  <a:pt x="2051810" y="4436126"/>
                </a:cubicBezTo>
                <a:cubicBezTo>
                  <a:pt x="1910585" y="4438580"/>
                  <a:pt x="1557696" y="4442846"/>
                  <a:pt x="1422588" y="4436126"/>
                </a:cubicBezTo>
                <a:cubicBezTo>
                  <a:pt x="1287480" y="4429406"/>
                  <a:pt x="1114403" y="4428562"/>
                  <a:pt x="820724" y="4436126"/>
                </a:cubicBezTo>
                <a:cubicBezTo>
                  <a:pt x="527045" y="4443690"/>
                  <a:pt x="375914" y="4447757"/>
                  <a:pt x="0" y="4436126"/>
                </a:cubicBezTo>
                <a:cubicBezTo>
                  <a:pt x="-31538" y="4174476"/>
                  <a:pt x="-31250" y="4099935"/>
                  <a:pt x="0" y="3802394"/>
                </a:cubicBezTo>
                <a:cubicBezTo>
                  <a:pt x="31250" y="3504853"/>
                  <a:pt x="9806" y="3349077"/>
                  <a:pt x="0" y="3213023"/>
                </a:cubicBezTo>
                <a:cubicBezTo>
                  <a:pt x="-9806" y="3076969"/>
                  <a:pt x="-22953" y="2900441"/>
                  <a:pt x="0" y="2712374"/>
                </a:cubicBezTo>
                <a:cubicBezTo>
                  <a:pt x="22953" y="2524307"/>
                  <a:pt x="-35854" y="2231517"/>
                  <a:pt x="0" y="1989919"/>
                </a:cubicBezTo>
                <a:cubicBezTo>
                  <a:pt x="35854" y="1748321"/>
                  <a:pt x="1945" y="1519865"/>
                  <a:pt x="0" y="1400548"/>
                </a:cubicBezTo>
                <a:cubicBezTo>
                  <a:pt x="-1945" y="1281231"/>
                  <a:pt x="-11601" y="971726"/>
                  <a:pt x="0" y="811177"/>
                </a:cubicBezTo>
                <a:cubicBezTo>
                  <a:pt x="11601" y="650628"/>
                  <a:pt x="34125" y="210794"/>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p:cNvSpPr>
            <a:spLocks noGrp="1"/>
          </p:cNvSpPr>
          <p:nvPr>
            <p:ph idx="1"/>
          </p:nvPr>
        </p:nvSpPr>
        <p:spPr>
          <a:xfrm>
            <a:off x="5946085" y="1232452"/>
            <a:ext cx="2400300" cy="3850919"/>
          </a:xfrm>
        </p:spPr>
        <p:txBody>
          <a:bodyPr vert="horz" lIns="91440" tIns="45720" rIns="91440" bIns="45720" rtlCol="0" anchor="b">
            <a:normAutofit/>
          </a:bodyPr>
          <a:lstStyle/>
          <a:p>
            <a:pPr marL="0" indent="0">
              <a:buNone/>
            </a:pPr>
            <a:r>
              <a:rPr lang="en-US" sz="2400" kern="1200">
                <a:solidFill>
                  <a:srgbClr val="FFFFFF"/>
                </a:solidFill>
                <a:latin typeface="+mn-lt"/>
                <a:ea typeface="+mn-ea"/>
                <a:cs typeface="+mn-cs"/>
              </a:rPr>
              <a:t>Demo Fallbeispiel berechnen</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49" y="5439978"/>
            <a:ext cx="4711446" cy="18288"/>
          </a:xfrm>
          <a:custGeom>
            <a:avLst/>
            <a:gdLst>
              <a:gd name="connsiteX0" fmla="*/ 0 w 4711446"/>
              <a:gd name="connsiteY0" fmla="*/ 0 h 18288"/>
              <a:gd name="connsiteX1" fmla="*/ 625949 w 4711446"/>
              <a:gd name="connsiteY1" fmla="*/ 0 h 18288"/>
              <a:gd name="connsiteX2" fmla="*/ 1157670 w 4711446"/>
              <a:gd name="connsiteY2" fmla="*/ 0 h 18288"/>
              <a:gd name="connsiteX3" fmla="*/ 1736504 w 4711446"/>
              <a:gd name="connsiteY3" fmla="*/ 0 h 18288"/>
              <a:gd name="connsiteX4" fmla="*/ 2456683 w 4711446"/>
              <a:gd name="connsiteY4" fmla="*/ 0 h 18288"/>
              <a:gd name="connsiteX5" fmla="*/ 3082632 w 4711446"/>
              <a:gd name="connsiteY5" fmla="*/ 0 h 18288"/>
              <a:gd name="connsiteX6" fmla="*/ 3661467 w 4711446"/>
              <a:gd name="connsiteY6" fmla="*/ 0 h 18288"/>
              <a:gd name="connsiteX7" fmla="*/ 4711446 w 4711446"/>
              <a:gd name="connsiteY7" fmla="*/ 0 h 18288"/>
              <a:gd name="connsiteX8" fmla="*/ 4711446 w 4711446"/>
              <a:gd name="connsiteY8" fmla="*/ 18288 h 18288"/>
              <a:gd name="connsiteX9" fmla="*/ 4038382 w 4711446"/>
              <a:gd name="connsiteY9" fmla="*/ 18288 h 18288"/>
              <a:gd name="connsiteX10" fmla="*/ 3459547 w 4711446"/>
              <a:gd name="connsiteY10" fmla="*/ 18288 h 18288"/>
              <a:gd name="connsiteX11" fmla="*/ 2692255 w 4711446"/>
              <a:gd name="connsiteY11" fmla="*/ 18288 h 18288"/>
              <a:gd name="connsiteX12" fmla="*/ 2066306 w 4711446"/>
              <a:gd name="connsiteY12" fmla="*/ 18288 h 18288"/>
              <a:gd name="connsiteX13" fmla="*/ 1534585 w 4711446"/>
              <a:gd name="connsiteY13" fmla="*/ 18288 h 18288"/>
              <a:gd name="connsiteX14" fmla="*/ 814407 w 4711446"/>
              <a:gd name="connsiteY14" fmla="*/ 18288 h 18288"/>
              <a:gd name="connsiteX15" fmla="*/ 0 w 4711446"/>
              <a:gd name="connsiteY15" fmla="*/ 18288 h 18288"/>
              <a:gd name="connsiteX16" fmla="*/ 0 w 471144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11446" h="18288" fill="none" extrusionOk="0">
                <a:moveTo>
                  <a:pt x="0" y="0"/>
                </a:moveTo>
                <a:cubicBezTo>
                  <a:pt x="275996" y="-6775"/>
                  <a:pt x="430270" y="12128"/>
                  <a:pt x="625949" y="0"/>
                </a:cubicBezTo>
                <a:cubicBezTo>
                  <a:pt x="821628" y="-12128"/>
                  <a:pt x="953153" y="2170"/>
                  <a:pt x="1157670" y="0"/>
                </a:cubicBezTo>
                <a:cubicBezTo>
                  <a:pt x="1362187" y="-2170"/>
                  <a:pt x="1508708" y="24986"/>
                  <a:pt x="1736504" y="0"/>
                </a:cubicBezTo>
                <a:cubicBezTo>
                  <a:pt x="1964300" y="-24986"/>
                  <a:pt x="2114331" y="-14747"/>
                  <a:pt x="2456683" y="0"/>
                </a:cubicBezTo>
                <a:cubicBezTo>
                  <a:pt x="2799035" y="14747"/>
                  <a:pt x="2904885" y="27883"/>
                  <a:pt x="3082632" y="0"/>
                </a:cubicBezTo>
                <a:cubicBezTo>
                  <a:pt x="3260379" y="-27883"/>
                  <a:pt x="3449277" y="21284"/>
                  <a:pt x="3661467" y="0"/>
                </a:cubicBezTo>
                <a:cubicBezTo>
                  <a:pt x="3873658" y="-21284"/>
                  <a:pt x="4403906" y="12447"/>
                  <a:pt x="4711446" y="0"/>
                </a:cubicBezTo>
                <a:cubicBezTo>
                  <a:pt x="4711844" y="7429"/>
                  <a:pt x="4711426" y="10822"/>
                  <a:pt x="4711446" y="18288"/>
                </a:cubicBezTo>
                <a:cubicBezTo>
                  <a:pt x="4441704" y="14143"/>
                  <a:pt x="4312170" y="5146"/>
                  <a:pt x="4038382" y="18288"/>
                </a:cubicBezTo>
                <a:cubicBezTo>
                  <a:pt x="3764594" y="31430"/>
                  <a:pt x="3716634" y="24680"/>
                  <a:pt x="3459547" y="18288"/>
                </a:cubicBezTo>
                <a:cubicBezTo>
                  <a:pt x="3202460" y="11896"/>
                  <a:pt x="2879854" y="19674"/>
                  <a:pt x="2692255" y="18288"/>
                </a:cubicBezTo>
                <a:cubicBezTo>
                  <a:pt x="2504656" y="16902"/>
                  <a:pt x="2223731" y="-2796"/>
                  <a:pt x="2066306" y="18288"/>
                </a:cubicBezTo>
                <a:cubicBezTo>
                  <a:pt x="1908881" y="39372"/>
                  <a:pt x="1781464" y="10855"/>
                  <a:pt x="1534585" y="18288"/>
                </a:cubicBezTo>
                <a:cubicBezTo>
                  <a:pt x="1287706" y="25721"/>
                  <a:pt x="979966" y="-15294"/>
                  <a:pt x="814407" y="18288"/>
                </a:cubicBezTo>
                <a:cubicBezTo>
                  <a:pt x="648848" y="51870"/>
                  <a:pt x="195527" y="13986"/>
                  <a:pt x="0" y="18288"/>
                </a:cubicBezTo>
                <a:cubicBezTo>
                  <a:pt x="-591" y="13205"/>
                  <a:pt x="-663" y="6329"/>
                  <a:pt x="0" y="0"/>
                </a:cubicBezTo>
                <a:close/>
              </a:path>
              <a:path w="4711446" h="18288" stroke="0" extrusionOk="0">
                <a:moveTo>
                  <a:pt x="0" y="0"/>
                </a:moveTo>
                <a:cubicBezTo>
                  <a:pt x="225644" y="-29218"/>
                  <a:pt x="321824" y="-13505"/>
                  <a:pt x="625949" y="0"/>
                </a:cubicBezTo>
                <a:cubicBezTo>
                  <a:pt x="930074" y="13505"/>
                  <a:pt x="1040728" y="23682"/>
                  <a:pt x="1157670" y="0"/>
                </a:cubicBezTo>
                <a:cubicBezTo>
                  <a:pt x="1274612" y="-23682"/>
                  <a:pt x="1732715" y="-38127"/>
                  <a:pt x="1924962" y="0"/>
                </a:cubicBezTo>
                <a:cubicBezTo>
                  <a:pt x="2117209" y="38127"/>
                  <a:pt x="2299261" y="17383"/>
                  <a:pt x="2550911" y="0"/>
                </a:cubicBezTo>
                <a:cubicBezTo>
                  <a:pt x="2802561" y="-17383"/>
                  <a:pt x="2873352" y="-24010"/>
                  <a:pt x="3176861" y="0"/>
                </a:cubicBezTo>
                <a:cubicBezTo>
                  <a:pt x="3480370" y="24010"/>
                  <a:pt x="3597961" y="-9070"/>
                  <a:pt x="3944153" y="0"/>
                </a:cubicBezTo>
                <a:cubicBezTo>
                  <a:pt x="4290345" y="9070"/>
                  <a:pt x="4345995" y="26854"/>
                  <a:pt x="4711446" y="0"/>
                </a:cubicBezTo>
                <a:cubicBezTo>
                  <a:pt x="4710560" y="5429"/>
                  <a:pt x="4712267" y="14046"/>
                  <a:pt x="4711446" y="18288"/>
                </a:cubicBezTo>
                <a:cubicBezTo>
                  <a:pt x="4574282" y="23897"/>
                  <a:pt x="4363770" y="43566"/>
                  <a:pt x="4132611" y="18288"/>
                </a:cubicBezTo>
                <a:cubicBezTo>
                  <a:pt x="3901452" y="-6990"/>
                  <a:pt x="3795359" y="-7327"/>
                  <a:pt x="3459547" y="18288"/>
                </a:cubicBezTo>
                <a:cubicBezTo>
                  <a:pt x="3123735" y="43903"/>
                  <a:pt x="3000502" y="-9998"/>
                  <a:pt x="2786484" y="18288"/>
                </a:cubicBezTo>
                <a:cubicBezTo>
                  <a:pt x="2572466" y="46574"/>
                  <a:pt x="2424773" y="17766"/>
                  <a:pt x="2160535" y="18288"/>
                </a:cubicBezTo>
                <a:cubicBezTo>
                  <a:pt x="1896297" y="18810"/>
                  <a:pt x="1673486" y="-6557"/>
                  <a:pt x="1393242" y="18288"/>
                </a:cubicBezTo>
                <a:cubicBezTo>
                  <a:pt x="1112998" y="43133"/>
                  <a:pt x="887393" y="39122"/>
                  <a:pt x="625949" y="18288"/>
                </a:cubicBezTo>
                <a:cubicBezTo>
                  <a:pt x="364505" y="-2546"/>
                  <a:pt x="251092" y="19641"/>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93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1107D9C-6DF7-D111-A6F7-DDBF38D58C3E}"/>
              </a:ext>
            </a:extLst>
          </p:cNvPr>
          <p:cNvSpPr>
            <a:spLocks noGrp="1"/>
          </p:cNvSpPr>
          <p:nvPr>
            <p:ph type="title"/>
          </p:nvPr>
        </p:nvSpPr>
        <p:spPr>
          <a:xfrm>
            <a:off x="4942996" y="4267832"/>
            <a:ext cx="3604497" cy="1297115"/>
          </a:xfrm>
        </p:spPr>
        <p:txBody>
          <a:bodyPr vert="horz" lIns="91440" tIns="45720" rIns="91440" bIns="45720" rtlCol="0" anchor="t">
            <a:normAutofit/>
          </a:bodyPr>
          <a:lstStyle/>
          <a:p>
            <a:r>
              <a:rPr lang="en-US" sz="3500" kern="1200">
                <a:solidFill>
                  <a:schemeClr val="tx2"/>
                </a:solidFill>
                <a:latin typeface="+mj-lt"/>
                <a:ea typeface="+mj-ea"/>
                <a:cs typeface="+mj-cs"/>
              </a:rPr>
              <a:t>Das Azure Portal</a:t>
            </a:r>
          </a:p>
        </p:txBody>
      </p:sp>
      <p:sp>
        <p:nvSpPr>
          <p:cNvPr id="3" name="Inhaltsplatzhalter 2">
            <a:extLst>
              <a:ext uri="{FF2B5EF4-FFF2-40B4-BE49-F238E27FC236}">
                <a16:creationId xmlns:a16="http://schemas.microsoft.com/office/drawing/2014/main" id="{B86C60C2-DD12-7CF4-3ED2-0FC18413C5DC}"/>
              </a:ext>
            </a:extLst>
          </p:cNvPr>
          <p:cNvSpPr>
            <a:spLocks noGrp="1"/>
          </p:cNvSpPr>
          <p:nvPr>
            <p:ph idx="1"/>
          </p:nvPr>
        </p:nvSpPr>
        <p:spPr>
          <a:xfrm>
            <a:off x="4943224" y="3428999"/>
            <a:ext cx="3604268" cy="838831"/>
          </a:xfrm>
        </p:spPr>
        <p:txBody>
          <a:bodyPr vert="horz" lIns="91440" tIns="45720" rIns="91440" bIns="45720" rtlCol="0" anchor="b">
            <a:normAutofit/>
          </a:bodyPr>
          <a:lstStyle/>
          <a:p>
            <a:pPr marL="0" indent="0">
              <a:buNone/>
            </a:pPr>
            <a:r>
              <a:rPr lang="en-US" sz="1700" kern="1200" dirty="0">
                <a:solidFill>
                  <a:schemeClr val="tx2"/>
                </a:solidFill>
                <a:latin typeface="+mn-lt"/>
                <a:ea typeface="+mn-ea"/>
                <a:cs typeface="+mn-cs"/>
              </a:rPr>
              <a:t>Let‘s check it out! </a:t>
            </a:r>
            <a:r>
              <a:rPr lang="en-US" sz="1700" kern="1200" dirty="0">
                <a:solidFill>
                  <a:schemeClr val="tx2"/>
                </a:solidFill>
                <a:latin typeface="+mn-lt"/>
                <a:ea typeface="+mn-ea"/>
                <a:cs typeface="+mn-cs"/>
                <a:sym typeface="Wingdings" pitchFamily="2" charset="2"/>
              </a:rPr>
              <a:t></a:t>
            </a:r>
            <a:endParaRPr lang="en-US" sz="1700" kern="1200" dirty="0">
              <a:solidFill>
                <a:schemeClr val="tx2"/>
              </a:solidFill>
              <a:latin typeface="+mn-lt"/>
              <a:ea typeface="+mn-ea"/>
              <a:cs typeface="+mn-cs"/>
            </a:endParaRPr>
          </a:p>
        </p:txBody>
      </p:sp>
      <p:pic>
        <p:nvPicPr>
          <p:cNvPr id="7" name="Graphic 6" descr="Cloud">
            <a:extLst>
              <a:ext uri="{FF2B5EF4-FFF2-40B4-BE49-F238E27FC236}">
                <a16:creationId xmlns:a16="http://schemas.microsoft.com/office/drawing/2014/main" id="{17A1E785-4654-2923-A6CE-F00356B855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453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FAQ</a:t>
            </a:r>
          </a:p>
        </p:txBody>
      </p:sp>
      <p:pic>
        <p:nvPicPr>
          <p:cNvPr id="7" name="Inhaltsplatzhalter 6" descr="Hilfe mit einfarbiger Füllung">
            <a:extLst>
              <a:ext uri="{FF2B5EF4-FFF2-40B4-BE49-F238E27FC236}">
                <a16:creationId xmlns:a16="http://schemas.microsoft.com/office/drawing/2014/main" id="{9C0B1C5D-CDB9-E82F-AA77-C91297312BF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1526" y="1690688"/>
            <a:ext cx="3360948" cy="3360948"/>
          </a:xfr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Modelle</a:t>
            </a:r>
            <a:r>
              <a:rPr lang="en-US" dirty="0"/>
              <a:t> </a:t>
            </a:r>
          </a:p>
        </p:txBody>
      </p:sp>
      <p:grpSp>
        <p:nvGrpSpPr>
          <p:cNvPr id="94" name="Group 93"/>
          <p:cNvGrpSpPr/>
          <p:nvPr/>
        </p:nvGrpSpPr>
        <p:grpSpPr>
          <a:xfrm>
            <a:off x="148818" y="171640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4" y="1716401"/>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Infrastructure</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1716402"/>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Platform</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1716401"/>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Software</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39044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E2B68-C88D-B8EB-B1FE-1FB9DB263DDC}"/>
              </a:ext>
            </a:extLst>
          </p:cNvPr>
          <p:cNvSpPr>
            <a:spLocks noGrp="1"/>
          </p:cNvSpPr>
          <p:nvPr>
            <p:ph type="title"/>
          </p:nvPr>
        </p:nvSpPr>
        <p:spPr/>
        <p:txBody>
          <a:bodyPr/>
          <a:lstStyle/>
          <a:p>
            <a:r>
              <a:rPr lang="de-DE" dirty="0"/>
              <a:t>Die Großen 3</a:t>
            </a:r>
          </a:p>
        </p:txBody>
      </p:sp>
      <p:graphicFrame>
        <p:nvGraphicFramePr>
          <p:cNvPr id="4" name="Inhaltsplatzhalter 3">
            <a:extLst>
              <a:ext uri="{FF2B5EF4-FFF2-40B4-BE49-F238E27FC236}">
                <a16:creationId xmlns:a16="http://schemas.microsoft.com/office/drawing/2014/main" id="{0DA20445-3DEC-8E28-7EE3-4ED41CC72C65}"/>
              </a:ext>
            </a:extLst>
          </p:cNvPr>
          <p:cNvGraphicFramePr>
            <a:graphicFrameLocks noGrp="1"/>
          </p:cNvGraphicFramePr>
          <p:nvPr>
            <p:ph idx="1"/>
            <p:extLst>
              <p:ext uri="{D42A27DB-BD31-4B8C-83A1-F6EECF244321}">
                <p14:modId xmlns:p14="http://schemas.microsoft.com/office/powerpoint/2010/main" val="1724384515"/>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feld 4">
            <a:extLst>
              <a:ext uri="{FF2B5EF4-FFF2-40B4-BE49-F238E27FC236}">
                <a16:creationId xmlns:a16="http://schemas.microsoft.com/office/drawing/2014/main" id="{F2D60160-E2C2-98C0-88D5-295E6DB5B74D}"/>
              </a:ext>
            </a:extLst>
          </p:cNvPr>
          <p:cNvSpPr txBox="1"/>
          <p:nvPr/>
        </p:nvSpPr>
        <p:spPr>
          <a:xfrm>
            <a:off x="467544" y="6311900"/>
            <a:ext cx="3680175" cy="369332"/>
          </a:xfrm>
          <a:prstGeom prst="rect">
            <a:avLst/>
          </a:prstGeom>
          <a:noFill/>
        </p:spPr>
        <p:txBody>
          <a:bodyPr wrap="none" rtlCol="0">
            <a:spAutoFit/>
          </a:bodyPr>
          <a:lstStyle/>
          <a:p>
            <a:r>
              <a:rPr lang="de-DE" dirty="0"/>
              <a:t>Quelle: </a:t>
            </a:r>
            <a:r>
              <a:rPr lang="de-DE" dirty="0" err="1"/>
              <a:t>Statista.com</a:t>
            </a:r>
            <a:r>
              <a:rPr lang="de-DE" dirty="0"/>
              <a:t> , Stand QIV 2024</a:t>
            </a:r>
          </a:p>
        </p:txBody>
      </p:sp>
    </p:spTree>
    <p:extLst>
      <p:ext uri="{BB962C8B-B14F-4D97-AF65-F5344CB8AC3E}">
        <p14:creationId xmlns:p14="http://schemas.microsoft.com/office/powerpoint/2010/main" val="118879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p:cNvSpPr>
            <a:spLocks noGrp="1"/>
          </p:cNvSpPr>
          <p:nvPr>
            <p:ph type="title"/>
          </p:nvPr>
        </p:nvSpPr>
        <p:spPr>
          <a:xfrm>
            <a:off x="429369" y="238539"/>
            <a:ext cx="8285260" cy="1434415"/>
          </a:xfrm>
        </p:spPr>
        <p:txBody>
          <a:bodyPr vert="horz" lIns="91440" tIns="45720" rIns="91440" bIns="45720" rtlCol="0" anchor="b">
            <a:normAutofit/>
          </a:bodyPr>
          <a:lstStyle/>
          <a:p>
            <a:r>
              <a:rPr lang="en-US" sz="4700"/>
              <a:t>Was ist Azure?</a:t>
            </a:r>
          </a:p>
        </p:txBody>
      </p:sp>
      <p:sp>
        <p:nvSpPr>
          <p:cNvPr id="2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767709"/>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1">
            <a:extLst>
              <a:ext uri="{FF2B5EF4-FFF2-40B4-BE49-F238E27FC236}">
                <a16:creationId xmlns:a16="http://schemas.microsoft.com/office/drawing/2014/main" id="{A2AFA9DD-F722-7A69-3A52-384A05815A9D}"/>
              </a:ext>
            </a:extLst>
          </p:cNvPr>
          <p:cNvSpPr>
            <a:spLocks/>
          </p:cNvSpPr>
          <p:nvPr/>
        </p:nvSpPr>
        <p:spPr>
          <a:xfrm>
            <a:off x="483042" y="2802789"/>
            <a:ext cx="4211242" cy="2998654"/>
          </a:xfrm>
          <a:prstGeom prst="rect">
            <a:avLst/>
          </a:prstGeom>
        </p:spPr>
        <p:txBody>
          <a:bodyPr/>
          <a:lstStyle/>
          <a:p>
            <a:pPr defTabSz="877824">
              <a:spcAft>
                <a:spcPts val="600"/>
              </a:spcAft>
            </a:pPr>
            <a:r>
              <a:rPr lang="de-DE" sz="1728" kern="1200" dirty="0">
                <a:solidFill>
                  <a:schemeClr val="tx1"/>
                </a:solidFill>
                <a:latin typeface="+mn-lt"/>
                <a:ea typeface="+mn-ea"/>
                <a:cs typeface="+mn-cs"/>
              </a:rPr>
              <a:t>Ist die Cloud-Plattform von Microsoft</a:t>
            </a:r>
          </a:p>
          <a:p>
            <a:pPr defTabSz="877824">
              <a:spcAft>
                <a:spcPts val="600"/>
              </a:spcAft>
            </a:pPr>
            <a:r>
              <a:rPr lang="de-DE" sz="1728" kern="1200" dirty="0">
                <a:solidFill>
                  <a:schemeClr val="tx1"/>
                </a:solidFill>
                <a:latin typeface="+mn-lt"/>
                <a:ea typeface="+mn-ea"/>
                <a:cs typeface="+mn-cs"/>
              </a:rPr>
              <a:t>Besteht aktuell aus über 200 Produkten und Diensten</a:t>
            </a:r>
          </a:p>
          <a:p>
            <a:pPr defTabSz="877824">
              <a:spcAft>
                <a:spcPts val="600"/>
              </a:spcAft>
            </a:pPr>
            <a:r>
              <a:rPr lang="de-DE" sz="1728" kern="1200" dirty="0">
                <a:solidFill>
                  <a:schemeClr val="tx1"/>
                </a:solidFill>
                <a:latin typeface="+mn-lt"/>
                <a:ea typeface="+mn-ea"/>
                <a:cs typeface="+mn-cs"/>
              </a:rPr>
              <a:t>Nutzung benötigt einen </a:t>
            </a:r>
            <a:r>
              <a:rPr lang="de-DE" sz="1728" kern="1200" dirty="0" err="1">
                <a:solidFill>
                  <a:schemeClr val="tx1"/>
                </a:solidFill>
                <a:latin typeface="+mn-lt"/>
                <a:ea typeface="+mn-ea"/>
                <a:cs typeface="+mn-cs"/>
              </a:rPr>
              <a:t>Tentant</a:t>
            </a:r>
            <a:r>
              <a:rPr lang="de-DE" sz="1728" kern="1200" dirty="0">
                <a:solidFill>
                  <a:schemeClr val="tx1"/>
                </a:solidFill>
                <a:latin typeface="+mn-lt"/>
                <a:ea typeface="+mn-ea"/>
                <a:cs typeface="+mn-cs"/>
              </a:rPr>
              <a:t> (Mandanten)</a:t>
            </a:r>
            <a:endParaRPr lang="de-DE" dirty="0"/>
          </a:p>
        </p:txBody>
      </p:sp>
      <p:graphicFrame>
        <p:nvGraphicFramePr>
          <p:cNvPr id="7" name="Diagramm 6">
            <a:extLst>
              <a:ext uri="{FF2B5EF4-FFF2-40B4-BE49-F238E27FC236}">
                <a16:creationId xmlns:a16="http://schemas.microsoft.com/office/drawing/2014/main" id="{4452548B-5348-6200-E768-3DC117E50A0B}"/>
              </a:ext>
            </a:extLst>
          </p:cNvPr>
          <p:cNvGraphicFramePr/>
          <p:nvPr>
            <p:extLst>
              <p:ext uri="{D42A27DB-BD31-4B8C-83A1-F6EECF244321}">
                <p14:modId xmlns:p14="http://schemas.microsoft.com/office/powerpoint/2010/main" val="2321241434"/>
              </p:ext>
            </p:extLst>
          </p:nvPr>
        </p:nvGraphicFramePr>
        <p:xfrm>
          <a:off x="3679466" y="2071316"/>
          <a:ext cx="5035164"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40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0D72C-177B-50EC-DC0F-E2425079AB42}"/>
              </a:ext>
            </a:extLst>
          </p:cNvPr>
          <p:cNvSpPr>
            <a:spLocks noGrp="1"/>
          </p:cNvSpPr>
          <p:nvPr>
            <p:ph type="title"/>
          </p:nvPr>
        </p:nvSpPr>
        <p:spPr/>
        <p:txBody>
          <a:bodyPr/>
          <a:lstStyle/>
          <a:p>
            <a:r>
              <a:rPr lang="de-DE" dirty="0"/>
              <a:t>Azure Komponenten</a:t>
            </a:r>
          </a:p>
        </p:txBody>
      </p:sp>
      <p:sp>
        <p:nvSpPr>
          <p:cNvPr id="3" name="Inhaltsplatzhalter 2">
            <a:extLst>
              <a:ext uri="{FF2B5EF4-FFF2-40B4-BE49-F238E27FC236}">
                <a16:creationId xmlns:a16="http://schemas.microsoft.com/office/drawing/2014/main" id="{E48103E1-4394-45FF-62E0-B21A4722D9B0}"/>
              </a:ext>
            </a:extLst>
          </p:cNvPr>
          <p:cNvSpPr>
            <a:spLocks noGrp="1"/>
          </p:cNvSpPr>
          <p:nvPr>
            <p:ph idx="1"/>
          </p:nvPr>
        </p:nvSpPr>
        <p:spPr>
          <a:xfrm>
            <a:off x="628650" y="1844824"/>
            <a:ext cx="3655318" cy="4351338"/>
          </a:xfrm>
        </p:spPr>
        <p:txBody>
          <a:bodyPr/>
          <a:lstStyle/>
          <a:p>
            <a:r>
              <a:rPr lang="de-DE" dirty="0" err="1"/>
              <a:t>Resourcen</a:t>
            </a:r>
            <a:r>
              <a:rPr lang="de-DE" dirty="0"/>
              <a:t> Gruppen (</a:t>
            </a:r>
            <a:r>
              <a:rPr lang="de-DE" dirty="0" err="1"/>
              <a:t>rescouce</a:t>
            </a:r>
            <a:r>
              <a:rPr lang="de-DE" dirty="0"/>
              <a:t> </a:t>
            </a:r>
            <a:r>
              <a:rPr lang="de-DE" dirty="0" err="1"/>
              <a:t>groups</a:t>
            </a:r>
            <a:r>
              <a:rPr lang="de-DE" dirty="0"/>
              <a:t>)</a:t>
            </a:r>
          </a:p>
          <a:p>
            <a:r>
              <a:rPr lang="de-DE" dirty="0"/>
              <a:t>Ressourcen (</a:t>
            </a:r>
            <a:r>
              <a:rPr lang="de-DE" dirty="0" err="1"/>
              <a:t>resource</a:t>
            </a:r>
            <a:r>
              <a:rPr lang="de-DE" dirty="0"/>
              <a:t>)</a:t>
            </a:r>
          </a:p>
        </p:txBody>
      </p:sp>
      <p:graphicFrame>
        <p:nvGraphicFramePr>
          <p:cNvPr id="5" name="Diagramm 4">
            <a:extLst>
              <a:ext uri="{FF2B5EF4-FFF2-40B4-BE49-F238E27FC236}">
                <a16:creationId xmlns:a16="http://schemas.microsoft.com/office/drawing/2014/main" id="{9FF553F2-52D6-F085-5E36-A2AD3792C076}"/>
              </a:ext>
            </a:extLst>
          </p:cNvPr>
          <p:cNvGraphicFramePr/>
          <p:nvPr>
            <p:extLst>
              <p:ext uri="{D42A27DB-BD31-4B8C-83A1-F6EECF244321}">
                <p14:modId xmlns:p14="http://schemas.microsoft.com/office/powerpoint/2010/main" val="1030693256"/>
              </p:ext>
            </p:extLst>
          </p:nvPr>
        </p:nvGraphicFramePr>
        <p:xfrm>
          <a:off x="4860032" y="1838609"/>
          <a:ext cx="365531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62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r radiologische Umriss eines Skeletts">
            <a:extLst>
              <a:ext uri="{FF2B5EF4-FFF2-40B4-BE49-F238E27FC236}">
                <a16:creationId xmlns:a16="http://schemas.microsoft.com/office/drawing/2014/main" id="{B7815695-41E6-F9AF-ECAA-AAB63F0F2D13}"/>
              </a:ext>
            </a:extLst>
          </p:cNvPr>
          <p:cNvPicPr>
            <a:picLocks noChangeAspect="1"/>
          </p:cNvPicPr>
          <p:nvPr/>
        </p:nvPicPr>
        <p:blipFill rotWithShape="1">
          <a:blip r:embed="rId3"/>
          <a:srcRect l="39748" t="6484" r="1520" b="2"/>
          <a:stretch/>
        </p:blipFill>
        <p:spPr>
          <a:xfrm>
            <a:off x="2642616" y="10"/>
            <a:ext cx="6501384" cy="6857990"/>
          </a:xfrm>
          <a:prstGeom prst="rect">
            <a:avLst/>
          </a:prstGeom>
        </p:spPr>
      </p:pic>
      <p:sp>
        <p:nvSpPr>
          <p:cNvPr id="18" name="Rectangle 1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0EDC2C8-2BBF-E5D0-8115-B915F188F15F}"/>
              </a:ext>
            </a:extLst>
          </p:cNvPr>
          <p:cNvSpPr>
            <a:spLocks noGrp="1"/>
          </p:cNvSpPr>
          <p:nvPr>
            <p:ph type="title"/>
          </p:nvPr>
        </p:nvSpPr>
        <p:spPr>
          <a:xfrm>
            <a:off x="278320" y="1161288"/>
            <a:ext cx="2578608" cy="1124712"/>
          </a:xfrm>
        </p:spPr>
        <p:txBody>
          <a:bodyPr anchor="b">
            <a:normAutofit/>
          </a:bodyPr>
          <a:lstStyle/>
          <a:p>
            <a:r>
              <a:rPr lang="de-DE" sz="2400"/>
              <a:t>Demo</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4764A01B-EA22-0AF3-7F0C-77F6E1FDFF5C}"/>
              </a:ext>
            </a:extLst>
          </p:cNvPr>
          <p:cNvSpPr>
            <a:spLocks noGrp="1"/>
          </p:cNvSpPr>
          <p:nvPr>
            <p:ph idx="1"/>
          </p:nvPr>
        </p:nvSpPr>
        <p:spPr>
          <a:xfrm>
            <a:off x="278320" y="2718054"/>
            <a:ext cx="2579180" cy="3207258"/>
          </a:xfrm>
        </p:spPr>
        <p:txBody>
          <a:bodyPr anchor="t">
            <a:normAutofit/>
          </a:bodyPr>
          <a:lstStyle/>
          <a:p>
            <a:r>
              <a:rPr lang="de-DE" sz="1500" dirty="0"/>
              <a:t>Anatomie von</a:t>
            </a:r>
          </a:p>
          <a:p>
            <a:pPr lvl="1"/>
            <a:r>
              <a:rPr lang="de-DE" sz="1500" dirty="0" err="1"/>
              <a:t>Resource</a:t>
            </a:r>
            <a:r>
              <a:rPr lang="de-DE" sz="1500" dirty="0"/>
              <a:t> Groups</a:t>
            </a:r>
          </a:p>
          <a:p>
            <a:pPr lvl="1"/>
            <a:r>
              <a:rPr lang="de-DE" sz="1500" dirty="0"/>
              <a:t>Resources</a:t>
            </a:r>
          </a:p>
        </p:txBody>
      </p:sp>
    </p:spTree>
    <p:extLst>
      <p:ext uri="{BB962C8B-B14F-4D97-AF65-F5344CB8AC3E}">
        <p14:creationId xmlns:p14="http://schemas.microsoft.com/office/powerpoint/2010/main" val="36261962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orlage_DEVWARE_Presentation20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terfolie_DEVWARE_Praesentation.pptx" id="{5E2CE1C4-2580-4D65-8AFF-1909C5CACA98}" vid="{24459CEB-1E66-402B-9A12-EF6F32D4A05D}"/>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71DE681CD9386488F3B73B952864319" ma:contentTypeVersion="2" ma:contentTypeDescription="Ein neues Dokument erstellen." ma:contentTypeScope="" ma:versionID="550c675347f51bd06a426c3cd402bd83">
  <xsd:schema xmlns:xsd="http://www.w3.org/2001/XMLSchema" xmlns:xs="http://www.w3.org/2001/XMLSchema" xmlns:p="http://schemas.microsoft.com/office/2006/metadata/properties" xmlns:ns2="cffbfc3b-6b69-42ac-8a83-31a62ae0d5a8" targetNamespace="http://schemas.microsoft.com/office/2006/metadata/properties" ma:root="true" ma:fieldsID="d065a53709def6fd0aecca9d51d5499b" ns2:_="">
    <xsd:import namespace="cffbfc3b-6b69-42ac-8a83-31a62ae0d5a8"/>
    <xsd:element name="properties">
      <xsd:complexType>
        <xsd:sequence>
          <xsd:element name="documentManagement">
            <xsd:complexType>
              <xsd:all>
                <xsd:element ref="ns2:CRMProduk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bfc3b-6b69-42ac-8a83-31a62ae0d5a8" elementFormDefault="qualified">
    <xsd:import namespace="http://schemas.microsoft.com/office/2006/documentManagement/types"/>
    <xsd:import namespace="http://schemas.microsoft.com/office/infopath/2007/PartnerControls"/>
    <xsd:element name="CRMProduktID" ma:index="8" nillable="true" ma:displayName="CRMProduktID" ma:internalName="CRMProdukt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RMProduktID xmlns="cffbfc3b-6b69-42ac-8a83-31a62ae0d5a8" xsi:nil="true"/>
  </documentManagement>
</p:properties>
</file>

<file path=customXml/item4.xml><?xml version="1.0" encoding="utf-8"?>
<Control xmlns="http://schemas.microsoft.com/VisualStudio/2011/storyboarding/control">
  <Id Name="0eeb7cd6-0ce7-493d-a937-fc0f06537b83" Revision="1" Stencil="System.MyShapes" StencilVersion="1.0"/>
</Control>
</file>

<file path=customXml/item5.xml><?xml version="1.0" encoding="utf-8"?>
<Control xmlns="http://schemas.microsoft.com/VisualStudio/2011/storyboarding/control">
  <Id Name="0eeb7cd6-0ce7-493d-a937-fc0f06537b83" Revision="1" Stencil="System.MyShapes" StencilVersion="1.0"/>
</Control>
</file>

<file path=customXml/itemProps1.xml><?xml version="1.0" encoding="utf-8"?>
<ds:datastoreItem xmlns:ds="http://schemas.openxmlformats.org/officeDocument/2006/customXml" ds:itemID="{7A038AE5-8C92-4FC4-A773-50AA3753C348}">
  <ds:schemaRefs>
    <ds:schemaRef ds:uri="http://schemas.microsoft.com/office/2006/metadata/contentType"/>
    <ds:schemaRef ds:uri="http://schemas.microsoft.com/office/2006/metadata/properties/metaAttributes"/>
    <ds:schemaRef ds:uri="http://www.w3.org/2000/xmlns/"/>
    <ds:schemaRef ds:uri="http://www.w3.org/2001/XMLSchema"/>
    <ds:schemaRef ds:uri="cffbfc3b-6b69-42ac-8a83-31a62ae0d5a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B5D9DC-2E6E-4726-8C8C-ED9AA45305D5}">
  <ds:schemaRefs>
    <ds:schemaRef ds:uri="http://schemas.microsoft.com/sharepoint/v3/contenttype/forms"/>
  </ds:schemaRefs>
</ds:datastoreItem>
</file>

<file path=customXml/itemProps3.xml><?xml version="1.0" encoding="utf-8"?>
<ds:datastoreItem xmlns:ds="http://schemas.openxmlformats.org/officeDocument/2006/customXml" ds:itemID="{9BCC6D4A-7057-405F-9B74-B09C5C1481A5}">
  <ds:schemaRefs>
    <ds:schemaRef ds:uri="http://schemas.microsoft.com/office/2006/metadata/properties"/>
    <ds:schemaRef ds:uri="http://www.w3.org/2000/xmlns/"/>
    <ds:schemaRef ds:uri="cffbfc3b-6b69-42ac-8a83-31a62ae0d5a8"/>
    <ds:schemaRef ds:uri="http://www.w3.org/2001/XMLSchema-instance"/>
    <ds:schemaRef ds:uri="http://schemas.microsoft.com/office/infopath/2007/PartnerControls"/>
  </ds:schemaRefs>
</ds:datastoreItem>
</file>

<file path=customXml/itemProps4.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customXml/itemProps5.xml><?xml version="1.0" encoding="utf-8"?>
<ds:datastoreItem xmlns:ds="http://schemas.openxmlformats.org/officeDocument/2006/customXml" ds:itemID="{EF5FF34F-179B-4022-BDE3-4CCD9A402AD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2381</Words>
  <Application>Microsoft Macintosh PowerPoint</Application>
  <PresentationFormat>Bildschirmpräsentation (4:3)</PresentationFormat>
  <Paragraphs>438</Paragraphs>
  <Slides>42</Slides>
  <Notes>35</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42</vt:i4>
      </vt:variant>
    </vt:vector>
  </HeadingPairs>
  <TitlesOfParts>
    <vt:vector size="54" baseType="lpstr">
      <vt:lpstr>Meiryo</vt:lpstr>
      <vt:lpstr>Arial</vt:lpstr>
      <vt:lpstr>Calibri</vt:lpstr>
      <vt:lpstr>Calibri Light</vt:lpstr>
      <vt:lpstr>Hind</vt:lpstr>
      <vt:lpstr>Open Sans</vt:lpstr>
      <vt:lpstr>Segoe Semibold</vt:lpstr>
      <vt:lpstr>Segoe UI</vt:lpstr>
      <vt:lpstr>Segoe UI Light</vt:lpstr>
      <vt:lpstr>Verdana</vt:lpstr>
      <vt:lpstr>Vorlage_DEVWARE_Presentation2012</vt:lpstr>
      <vt:lpstr>Benutzerdefiniertes Design</vt:lpstr>
      <vt:lpstr>Azure Überblick</vt:lpstr>
      <vt:lpstr>Cloud Computing</vt:lpstr>
      <vt:lpstr>Cloud Service Provider (Cloud-Anbieter)</vt:lpstr>
      <vt:lpstr>IaaS, PaaS und SaaS?</vt:lpstr>
      <vt:lpstr>Cloud Modelle </vt:lpstr>
      <vt:lpstr>Die Großen 3</vt:lpstr>
      <vt:lpstr>Was ist Azure?</vt:lpstr>
      <vt:lpstr>Azure Komponenten</vt:lpstr>
      <vt:lpstr>Demo</vt:lpstr>
      <vt:lpstr>Standards für Rechenzentren</vt:lpstr>
      <vt:lpstr>Physische Sicherheit</vt:lpstr>
      <vt:lpstr>Verfügbarkeit</vt:lpstr>
      <vt:lpstr>Netzwerk</vt:lpstr>
      <vt:lpstr>SQL Datenbank</vt:lpstr>
      <vt:lpstr>Betrieb</vt:lpstr>
      <vt:lpstr>Infrastrukturüberwachung</vt:lpstr>
      <vt:lpstr>Integrität </vt:lpstr>
      <vt:lpstr>Schutz von Daten</vt:lpstr>
      <vt:lpstr>Zertifikate</vt:lpstr>
      <vt:lpstr>Azure Standorte (Mai 2025)</vt:lpstr>
      <vt:lpstr>Cloud Computing Data Center </vt:lpstr>
      <vt:lpstr>Datenschutz</vt:lpstr>
      <vt:lpstr>Überblick der Dienste</vt:lpstr>
      <vt:lpstr>Azure Services</vt:lpstr>
      <vt:lpstr>Demo</vt:lpstr>
      <vt:lpstr>Demo</vt:lpstr>
      <vt:lpstr>Dev/Ops Workflow</vt:lpstr>
      <vt:lpstr>Azure DevOps</vt:lpstr>
      <vt:lpstr>Demo</vt:lpstr>
      <vt:lpstr>Azure Preismodell</vt:lpstr>
      <vt:lpstr>CapEx (classic investment model)</vt:lpstr>
      <vt:lpstr>OpEx (“pay for use”)</vt:lpstr>
      <vt:lpstr>Sie zahlen für...</vt:lpstr>
      <vt:lpstr>8 verschiedene Parameter???</vt:lpstr>
      <vt:lpstr>Kompliziert?</vt:lpstr>
      <vt:lpstr>Azure Abo-Arten</vt:lpstr>
      <vt:lpstr>Arten</vt:lpstr>
      <vt:lpstr>Allgemeines</vt:lpstr>
      <vt:lpstr>Der Preisrechner</vt:lpstr>
      <vt:lpstr>Demo</vt:lpstr>
      <vt:lpstr>Das Azure Portal</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Ernst Hutsteiner</cp:lastModifiedBy>
  <cp:revision>124</cp:revision>
  <dcterms:created xsi:type="dcterms:W3CDTF">2007-09-30T18:14:31Z</dcterms:created>
  <dcterms:modified xsi:type="dcterms:W3CDTF">2025-05-11T11:16:07Z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0x010100971DE681CD9386488F3B73B952864319</vt:lpwstr>
  </property>
</Properties>
</file>