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6"/>
    <p:sldMasterId id="2147483726" r:id="rId7"/>
  </p:sldMasterIdLst>
  <p:notesMasterIdLst>
    <p:notesMasterId r:id="rId32"/>
  </p:notesMasterIdLst>
  <p:handoutMasterIdLst>
    <p:handoutMasterId r:id="rId33"/>
  </p:handoutMasterIdLst>
  <p:sldIdLst>
    <p:sldId id="256" r:id="rId8"/>
    <p:sldId id="275" r:id="rId9"/>
    <p:sldId id="306" r:id="rId10"/>
    <p:sldId id="304" r:id="rId11"/>
    <p:sldId id="305" r:id="rId12"/>
    <p:sldId id="307" r:id="rId13"/>
    <p:sldId id="310" r:id="rId14"/>
    <p:sldId id="311" r:id="rId15"/>
    <p:sldId id="312" r:id="rId16"/>
    <p:sldId id="308" r:id="rId17"/>
    <p:sldId id="309" r:id="rId18"/>
    <p:sldId id="313" r:id="rId19"/>
    <p:sldId id="314" r:id="rId20"/>
    <p:sldId id="315" r:id="rId21"/>
    <p:sldId id="316" r:id="rId22"/>
    <p:sldId id="318" r:id="rId23"/>
    <p:sldId id="319" r:id="rId24"/>
    <p:sldId id="320" r:id="rId25"/>
    <p:sldId id="322" r:id="rId26"/>
    <p:sldId id="321" r:id="rId27"/>
    <p:sldId id="323" r:id="rId28"/>
    <p:sldId id="317" r:id="rId29"/>
    <p:sldId id="303" r:id="rId30"/>
    <p:sldId id="265" r:id="rId31"/>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9036" autoAdjust="0"/>
    <p:restoredTop sz="82097" autoAdjust="0"/>
  </p:normalViewPr>
  <p:slideViewPr>
    <p:cSldViewPr>
      <p:cViewPr varScale="1">
        <p:scale>
          <a:sx n="107" d="100"/>
          <a:sy n="107" d="100"/>
        </p:scale>
        <p:origin x="1712" y="1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8" d="100"/>
          <a:sy n="88" d="100"/>
        </p:scale>
        <p:origin x="-3822"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21" Type="http://schemas.openxmlformats.org/officeDocument/2006/relationships/slide" Target="slides/slide14.xml"/><Relationship Id="rId34" Type="http://schemas.openxmlformats.org/officeDocument/2006/relationships/presProps" Target="presProps.xml"/><Relationship Id="rId7" Type="http://schemas.openxmlformats.org/officeDocument/2006/relationships/slideMaster" Target="slideMasters/slideMaster2.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customXml" Target="../customXml/item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viewProps" Target="viewProps.xml"/><Relationship Id="rId8" Type="http://schemas.openxmlformats.org/officeDocument/2006/relationships/slide" Target="slides/slide1.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endParaRPr lang="de-DE" dirty="0"/>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DBD2FE9-F6DE-4E65-9721-F9E571E77F75}" type="slidenum">
              <a:rPr lang="de-DE" smtClean="0"/>
              <a:t>‹Nr.›</a:t>
            </a:fld>
            <a:endParaRPr lang="de-DE"/>
          </a:p>
        </p:txBody>
      </p:sp>
    </p:spTree>
    <p:extLst>
      <p:ext uri="{BB962C8B-B14F-4D97-AF65-F5344CB8AC3E}">
        <p14:creationId xmlns:p14="http://schemas.microsoft.com/office/powerpoint/2010/main" val="20812242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F91B457-3F2E-4122-9F2F-909BA6E0B6E3}" type="datetimeFigureOut">
              <a:rPr lang="de-DE" smtClean="0"/>
              <a:pPr/>
              <a:t>24.04.24</a:t>
            </a:fld>
            <a:endParaRPr lang="de-DE"/>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FEE991-81EB-4494-AA83-0C307BABC94D}" type="slidenum">
              <a:rPr lang="de-DE" smtClean="0"/>
              <a:pPr/>
              <a:t>‹Nr.›</a:t>
            </a:fld>
            <a:endParaRPr lang="de-DE"/>
          </a:p>
        </p:txBody>
      </p:sp>
    </p:spTree>
    <p:extLst>
      <p:ext uri="{BB962C8B-B14F-4D97-AF65-F5344CB8AC3E}">
        <p14:creationId xmlns:p14="http://schemas.microsoft.com/office/powerpoint/2010/main" val="1594404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learn.microsoft.com/de-de/entra/identity-platform/access-tokens" TargetMode="External"/><Relationship Id="rId2" Type="http://schemas.openxmlformats.org/officeDocument/2006/relationships/slide" Target="../slides/slide21.xml"/><Relationship Id="rId1" Type="http://schemas.openxmlformats.org/officeDocument/2006/relationships/notesMaster" Target="../notesMasters/notesMaster1.xml"/><Relationship Id="rId5" Type="http://schemas.openxmlformats.org/officeDocument/2006/relationships/hyperlink" Target="https://learn.microsoft.com/de-de/entra/identity-platform/id-tokens" TargetMode="External"/><Relationship Id="rId4" Type="http://schemas.openxmlformats.org/officeDocument/2006/relationships/hyperlink" Target="https://learn.microsoft.com/de-de/entra/identity-platform/refresh-tokens" TargetMode="Externa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checkpoint.com/de/solutions/cloud-security/"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checkpoint.com/de/products/public-cloud-compliance-governance/"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43000" y="685800"/>
            <a:ext cx="4572000" cy="3429000"/>
          </a:xfrm>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F6FEE991-81EB-4494-AA83-0C307BABC94D}" type="slidenum">
              <a:rPr lang="de-DE" smtClean="0"/>
              <a:pPr/>
              <a:t>1</a:t>
            </a:fld>
            <a:endParaRPr lang="de-DE"/>
          </a:p>
        </p:txBody>
      </p:sp>
    </p:spTree>
    <p:extLst>
      <p:ext uri="{BB962C8B-B14F-4D97-AF65-F5344CB8AC3E}">
        <p14:creationId xmlns:p14="http://schemas.microsoft.com/office/powerpoint/2010/main" val="13082994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0" i="0" dirty="0">
                <a:solidFill>
                  <a:srgbClr val="E6E6E6"/>
                </a:solidFill>
                <a:effectLst/>
                <a:highlight>
                  <a:srgbClr val="171717"/>
                </a:highlight>
                <a:latin typeface="Segoe UI" panose="020B0502040204020203" pitchFamily="34" charset="0"/>
              </a:rPr>
              <a:t>Die FIDO-Allianz (Fast </a:t>
            </a:r>
            <a:r>
              <a:rPr lang="de-DE" b="0" i="0" dirty="0" err="1">
                <a:solidFill>
                  <a:srgbClr val="E6E6E6"/>
                </a:solidFill>
                <a:effectLst/>
                <a:highlight>
                  <a:srgbClr val="171717"/>
                </a:highlight>
                <a:latin typeface="Segoe UI" panose="020B0502040204020203" pitchFamily="34" charset="0"/>
              </a:rPr>
              <a:t>IDentity</a:t>
            </a:r>
            <a:r>
              <a:rPr lang="de-DE" b="0" i="0" dirty="0">
                <a:solidFill>
                  <a:srgbClr val="E6E6E6"/>
                </a:solidFill>
                <a:effectLst/>
                <a:highlight>
                  <a:srgbClr val="171717"/>
                </a:highlight>
                <a:latin typeface="Segoe UI" panose="020B0502040204020203" pitchFamily="34" charset="0"/>
              </a:rPr>
              <a:t> Online) fördert offene Standards für die Authentifizierung und trägt zur Reduzierung der Verwendung von Kennwörtern als Authentifizierungsmethode bei. FIDO2 ist der aktuelle Standard, der den Webauthentifizierungsstandard (</a:t>
            </a:r>
            <a:r>
              <a:rPr lang="de-DE" b="0" i="0" dirty="0" err="1">
                <a:solidFill>
                  <a:srgbClr val="E6E6E6"/>
                </a:solidFill>
                <a:effectLst/>
                <a:highlight>
                  <a:srgbClr val="171717"/>
                </a:highlight>
                <a:latin typeface="Segoe UI" panose="020B0502040204020203" pitchFamily="34" charset="0"/>
              </a:rPr>
              <a:t>WebAuthn</a:t>
            </a:r>
            <a:r>
              <a:rPr lang="de-DE" b="0" i="0" dirty="0">
                <a:solidFill>
                  <a:srgbClr val="E6E6E6"/>
                </a:solidFill>
                <a:effectLst/>
                <a:highlight>
                  <a:srgbClr val="171717"/>
                </a:highlight>
                <a:latin typeface="Segoe UI" panose="020B0502040204020203" pitchFamily="34" charset="0"/>
              </a:rPr>
              <a:t>) beinhaltet.</a:t>
            </a:r>
            <a:endParaRPr lang="de-DE" dirty="0"/>
          </a:p>
        </p:txBody>
      </p:sp>
      <p:sp>
        <p:nvSpPr>
          <p:cNvPr id="4" name="Foliennummernplatzhalter 3"/>
          <p:cNvSpPr>
            <a:spLocks noGrp="1"/>
          </p:cNvSpPr>
          <p:nvPr>
            <p:ph type="sldNum" sz="quarter" idx="5"/>
          </p:nvPr>
        </p:nvSpPr>
        <p:spPr/>
        <p:txBody>
          <a:bodyPr/>
          <a:lstStyle/>
          <a:p>
            <a:fld id="{F6FEE991-81EB-4494-AA83-0C307BABC94D}" type="slidenum">
              <a:rPr lang="de-DE" smtClean="0"/>
              <a:pPr/>
              <a:t>13</a:t>
            </a:fld>
            <a:endParaRPr lang="de-DE"/>
          </a:p>
        </p:txBody>
      </p:sp>
    </p:spTree>
    <p:extLst>
      <p:ext uri="{BB962C8B-B14F-4D97-AF65-F5344CB8AC3E}">
        <p14:creationId xmlns:p14="http://schemas.microsoft.com/office/powerpoint/2010/main" val="25641086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buFont typeface="+mj-lt"/>
              <a:buAutoNum type="arabicPeriod"/>
            </a:pPr>
            <a:r>
              <a:rPr lang="de-DE" b="0" i="0" dirty="0">
                <a:solidFill>
                  <a:srgbClr val="E6E6E6"/>
                </a:solidFill>
                <a:effectLst/>
                <a:highlight>
                  <a:srgbClr val="171717"/>
                </a:highlight>
                <a:latin typeface="Segoe UI" panose="020B0502040204020203" pitchFamily="34" charset="0"/>
              </a:rPr>
              <a:t>Der Benutzer steckt den FIDO2-Sicherheitsschlüssel in seinen Computer.</a:t>
            </a:r>
          </a:p>
          <a:p>
            <a:pPr algn="l">
              <a:buFont typeface="+mj-lt"/>
              <a:buAutoNum type="arabicPeriod"/>
            </a:pPr>
            <a:r>
              <a:rPr lang="de-DE" b="0" i="0" dirty="0">
                <a:solidFill>
                  <a:srgbClr val="E6E6E6"/>
                </a:solidFill>
                <a:effectLst/>
                <a:highlight>
                  <a:srgbClr val="171717"/>
                </a:highlight>
                <a:latin typeface="Segoe UI" panose="020B0502040204020203" pitchFamily="34" charset="0"/>
              </a:rPr>
              <a:t>Windows erkennt den FIDO2-Sicherheitsschlüssel.</a:t>
            </a:r>
          </a:p>
          <a:p>
            <a:pPr algn="l">
              <a:buFont typeface="+mj-lt"/>
              <a:buAutoNum type="arabicPeriod"/>
            </a:pPr>
            <a:r>
              <a:rPr lang="de-DE" b="0" i="0" dirty="0">
                <a:solidFill>
                  <a:srgbClr val="E6E6E6"/>
                </a:solidFill>
                <a:effectLst/>
                <a:highlight>
                  <a:srgbClr val="171717"/>
                </a:highlight>
                <a:latin typeface="Segoe UI" panose="020B0502040204020203" pitchFamily="34" charset="0"/>
              </a:rPr>
              <a:t>Windows sendet eine Authentifizierungsanforderung.</a:t>
            </a:r>
          </a:p>
          <a:p>
            <a:pPr algn="l">
              <a:buFont typeface="+mj-lt"/>
              <a:buAutoNum type="arabicPeriod"/>
            </a:pPr>
            <a:r>
              <a:rPr lang="de-DE" b="0" i="0" dirty="0">
                <a:solidFill>
                  <a:srgbClr val="E6E6E6"/>
                </a:solidFill>
                <a:effectLst/>
                <a:highlight>
                  <a:srgbClr val="171717"/>
                </a:highlight>
                <a:latin typeface="Segoe UI" panose="020B0502040204020203" pitchFamily="34" charset="0"/>
              </a:rPr>
              <a:t>Microsoft </a:t>
            </a:r>
            <a:r>
              <a:rPr lang="de-DE" b="0" i="0" dirty="0" err="1">
                <a:solidFill>
                  <a:srgbClr val="E6E6E6"/>
                </a:solidFill>
                <a:effectLst/>
                <a:highlight>
                  <a:srgbClr val="171717"/>
                </a:highlight>
                <a:latin typeface="Segoe UI" panose="020B0502040204020203" pitchFamily="34" charset="0"/>
              </a:rPr>
              <a:t>Entra</a:t>
            </a:r>
            <a:r>
              <a:rPr lang="de-DE" b="0" i="0" dirty="0">
                <a:solidFill>
                  <a:srgbClr val="E6E6E6"/>
                </a:solidFill>
                <a:effectLst/>
                <a:highlight>
                  <a:srgbClr val="171717"/>
                </a:highlight>
                <a:latin typeface="Segoe UI" panose="020B0502040204020203" pitchFamily="34" charset="0"/>
              </a:rPr>
              <a:t> ID sendet eine </a:t>
            </a:r>
            <a:r>
              <a:rPr lang="de-DE" b="0" i="0" dirty="0" err="1">
                <a:solidFill>
                  <a:srgbClr val="E6E6E6"/>
                </a:solidFill>
                <a:effectLst/>
                <a:highlight>
                  <a:srgbClr val="171717"/>
                </a:highlight>
                <a:latin typeface="Segoe UI" panose="020B0502040204020203" pitchFamily="34" charset="0"/>
              </a:rPr>
              <a:t>Nonce</a:t>
            </a:r>
            <a:r>
              <a:rPr lang="de-DE" b="0" i="0" dirty="0">
                <a:solidFill>
                  <a:srgbClr val="E6E6E6"/>
                </a:solidFill>
                <a:effectLst/>
                <a:highlight>
                  <a:srgbClr val="171717"/>
                </a:highlight>
                <a:latin typeface="Segoe UI" panose="020B0502040204020203" pitchFamily="34" charset="0"/>
              </a:rPr>
              <a:t> zurück.</a:t>
            </a:r>
          </a:p>
          <a:p>
            <a:pPr algn="l">
              <a:buFont typeface="+mj-lt"/>
              <a:buAutoNum type="arabicPeriod"/>
            </a:pPr>
            <a:r>
              <a:rPr lang="de-DE" b="0" i="0" dirty="0">
                <a:solidFill>
                  <a:srgbClr val="E6E6E6"/>
                </a:solidFill>
                <a:effectLst/>
                <a:highlight>
                  <a:srgbClr val="171717"/>
                </a:highlight>
                <a:latin typeface="Segoe UI" panose="020B0502040204020203" pitchFamily="34" charset="0"/>
              </a:rPr>
              <a:t>Der Benutzer führt eine Geste aus, um den privaten Schlüssel freizuschalten, der in der sicheren </a:t>
            </a:r>
            <a:r>
              <a:rPr lang="de-DE" b="0" i="0" dirty="0" err="1">
                <a:solidFill>
                  <a:srgbClr val="E6E6E6"/>
                </a:solidFill>
                <a:effectLst/>
                <a:highlight>
                  <a:srgbClr val="171717"/>
                </a:highlight>
                <a:latin typeface="Segoe UI" panose="020B0502040204020203" pitchFamily="34" charset="0"/>
              </a:rPr>
              <a:t>Enclave</a:t>
            </a:r>
            <a:r>
              <a:rPr lang="de-DE" b="0" i="0" dirty="0">
                <a:solidFill>
                  <a:srgbClr val="E6E6E6"/>
                </a:solidFill>
                <a:effectLst/>
                <a:highlight>
                  <a:srgbClr val="171717"/>
                </a:highlight>
                <a:latin typeface="Segoe UI" panose="020B0502040204020203" pitchFamily="34" charset="0"/>
              </a:rPr>
              <a:t> des FIDO2-Sicherheitsschlüssels gespeichert ist.</a:t>
            </a:r>
          </a:p>
          <a:p>
            <a:pPr algn="l">
              <a:buFont typeface="+mj-lt"/>
              <a:buAutoNum type="arabicPeriod"/>
            </a:pPr>
            <a:r>
              <a:rPr lang="de-DE" b="0" i="0" dirty="0">
                <a:solidFill>
                  <a:srgbClr val="E6E6E6"/>
                </a:solidFill>
                <a:effectLst/>
                <a:highlight>
                  <a:srgbClr val="171717"/>
                </a:highlight>
                <a:latin typeface="Segoe UI" panose="020B0502040204020203" pitchFamily="34" charset="0"/>
              </a:rPr>
              <a:t>Der FIDO2-Sicherheitsschlüssel signiert die </a:t>
            </a:r>
            <a:r>
              <a:rPr lang="de-DE" b="0" i="0" dirty="0" err="1">
                <a:solidFill>
                  <a:srgbClr val="E6E6E6"/>
                </a:solidFill>
                <a:effectLst/>
                <a:highlight>
                  <a:srgbClr val="171717"/>
                </a:highlight>
                <a:latin typeface="Segoe UI" panose="020B0502040204020203" pitchFamily="34" charset="0"/>
              </a:rPr>
              <a:t>Nonce</a:t>
            </a:r>
            <a:r>
              <a:rPr lang="de-DE" b="0" i="0" dirty="0">
                <a:solidFill>
                  <a:srgbClr val="E6E6E6"/>
                </a:solidFill>
                <a:effectLst/>
                <a:highlight>
                  <a:srgbClr val="171717"/>
                </a:highlight>
                <a:latin typeface="Segoe UI" panose="020B0502040204020203" pitchFamily="34" charset="0"/>
              </a:rPr>
              <a:t> mit dem privaten Schlüssel.</a:t>
            </a:r>
          </a:p>
          <a:p>
            <a:pPr algn="l">
              <a:buFont typeface="+mj-lt"/>
              <a:buAutoNum type="arabicPeriod"/>
            </a:pPr>
            <a:r>
              <a:rPr lang="de-DE" b="0" i="0" dirty="0">
                <a:solidFill>
                  <a:srgbClr val="E6E6E6"/>
                </a:solidFill>
                <a:effectLst/>
                <a:highlight>
                  <a:srgbClr val="171717"/>
                </a:highlight>
                <a:latin typeface="Segoe UI" panose="020B0502040204020203" pitchFamily="34" charset="0"/>
              </a:rPr>
              <a:t>Die Anforderung des primären Aktualisierungstokens (PRT) mit signierter </a:t>
            </a:r>
            <a:r>
              <a:rPr lang="de-DE" b="0" i="0" dirty="0" err="1">
                <a:solidFill>
                  <a:srgbClr val="E6E6E6"/>
                </a:solidFill>
                <a:effectLst/>
                <a:highlight>
                  <a:srgbClr val="171717"/>
                </a:highlight>
                <a:latin typeface="Segoe UI" panose="020B0502040204020203" pitchFamily="34" charset="0"/>
              </a:rPr>
              <a:t>Nonce</a:t>
            </a:r>
            <a:r>
              <a:rPr lang="de-DE" b="0" i="0" dirty="0">
                <a:solidFill>
                  <a:srgbClr val="E6E6E6"/>
                </a:solidFill>
                <a:effectLst/>
                <a:highlight>
                  <a:srgbClr val="171717"/>
                </a:highlight>
                <a:latin typeface="Segoe UI" panose="020B0502040204020203" pitchFamily="34" charset="0"/>
              </a:rPr>
              <a:t> wird an Microsoft </a:t>
            </a:r>
            <a:r>
              <a:rPr lang="de-DE" b="0" i="0" dirty="0" err="1">
                <a:solidFill>
                  <a:srgbClr val="E6E6E6"/>
                </a:solidFill>
                <a:effectLst/>
                <a:highlight>
                  <a:srgbClr val="171717"/>
                </a:highlight>
                <a:latin typeface="Segoe UI" panose="020B0502040204020203" pitchFamily="34" charset="0"/>
              </a:rPr>
              <a:t>Entra</a:t>
            </a:r>
            <a:r>
              <a:rPr lang="de-DE" b="0" i="0" dirty="0">
                <a:solidFill>
                  <a:srgbClr val="E6E6E6"/>
                </a:solidFill>
                <a:effectLst/>
                <a:highlight>
                  <a:srgbClr val="171717"/>
                </a:highlight>
                <a:latin typeface="Segoe UI" panose="020B0502040204020203" pitchFamily="34" charset="0"/>
              </a:rPr>
              <a:t> ID gesendet.</a:t>
            </a:r>
          </a:p>
          <a:p>
            <a:pPr algn="l">
              <a:buFont typeface="+mj-lt"/>
              <a:buAutoNum type="arabicPeriod"/>
            </a:pPr>
            <a:r>
              <a:rPr lang="de-DE" b="0" i="0" dirty="0">
                <a:solidFill>
                  <a:srgbClr val="E6E6E6"/>
                </a:solidFill>
                <a:effectLst/>
                <a:highlight>
                  <a:srgbClr val="171717"/>
                </a:highlight>
                <a:latin typeface="Segoe UI" panose="020B0502040204020203" pitchFamily="34" charset="0"/>
              </a:rPr>
              <a:t>Microsoft </a:t>
            </a:r>
            <a:r>
              <a:rPr lang="de-DE" b="0" i="0" dirty="0" err="1">
                <a:solidFill>
                  <a:srgbClr val="E6E6E6"/>
                </a:solidFill>
                <a:effectLst/>
                <a:highlight>
                  <a:srgbClr val="171717"/>
                </a:highlight>
                <a:latin typeface="Segoe UI" panose="020B0502040204020203" pitchFamily="34" charset="0"/>
              </a:rPr>
              <a:t>Entra</a:t>
            </a:r>
            <a:r>
              <a:rPr lang="de-DE" b="0" i="0" dirty="0">
                <a:solidFill>
                  <a:srgbClr val="E6E6E6"/>
                </a:solidFill>
                <a:effectLst/>
                <a:highlight>
                  <a:srgbClr val="171717"/>
                </a:highlight>
                <a:latin typeface="Segoe UI" panose="020B0502040204020203" pitchFamily="34" charset="0"/>
              </a:rPr>
              <a:t> ID überprüft die signierte </a:t>
            </a:r>
            <a:r>
              <a:rPr lang="de-DE" b="0" i="0" dirty="0" err="1">
                <a:solidFill>
                  <a:srgbClr val="E6E6E6"/>
                </a:solidFill>
                <a:effectLst/>
                <a:highlight>
                  <a:srgbClr val="171717"/>
                </a:highlight>
                <a:latin typeface="Segoe UI" panose="020B0502040204020203" pitchFamily="34" charset="0"/>
              </a:rPr>
              <a:t>Nonce</a:t>
            </a:r>
            <a:r>
              <a:rPr lang="de-DE" b="0" i="0" dirty="0">
                <a:solidFill>
                  <a:srgbClr val="E6E6E6"/>
                </a:solidFill>
                <a:effectLst/>
                <a:highlight>
                  <a:srgbClr val="171717"/>
                </a:highlight>
                <a:latin typeface="Segoe UI" panose="020B0502040204020203" pitchFamily="34" charset="0"/>
              </a:rPr>
              <a:t> mit dem öffentlichen FIDO2-Schlüssel.</a:t>
            </a:r>
          </a:p>
          <a:p>
            <a:pPr algn="l">
              <a:buFont typeface="+mj-lt"/>
              <a:buAutoNum type="arabicPeriod"/>
            </a:pPr>
            <a:r>
              <a:rPr lang="de-DE" b="0" i="0" dirty="0">
                <a:solidFill>
                  <a:srgbClr val="E6E6E6"/>
                </a:solidFill>
                <a:effectLst/>
                <a:highlight>
                  <a:srgbClr val="171717"/>
                </a:highlight>
                <a:latin typeface="Segoe UI" panose="020B0502040204020203" pitchFamily="34" charset="0"/>
              </a:rPr>
              <a:t>Microsoft </a:t>
            </a:r>
            <a:r>
              <a:rPr lang="de-DE" b="0" i="0" dirty="0" err="1">
                <a:solidFill>
                  <a:srgbClr val="E6E6E6"/>
                </a:solidFill>
                <a:effectLst/>
                <a:highlight>
                  <a:srgbClr val="171717"/>
                </a:highlight>
                <a:latin typeface="Segoe UI" panose="020B0502040204020203" pitchFamily="34" charset="0"/>
              </a:rPr>
              <a:t>Entra</a:t>
            </a:r>
            <a:r>
              <a:rPr lang="de-DE" b="0" i="0" dirty="0">
                <a:solidFill>
                  <a:srgbClr val="E6E6E6"/>
                </a:solidFill>
                <a:effectLst/>
                <a:highlight>
                  <a:srgbClr val="171717"/>
                </a:highlight>
                <a:latin typeface="Segoe UI" panose="020B0502040204020203" pitchFamily="34" charset="0"/>
              </a:rPr>
              <a:t> ID gibt das PRT zurück, um den Zugriff auf lokale Ressourcen zu ermöglichen.</a:t>
            </a:r>
          </a:p>
          <a:p>
            <a:endParaRPr lang="de-DE" dirty="0"/>
          </a:p>
        </p:txBody>
      </p:sp>
      <p:sp>
        <p:nvSpPr>
          <p:cNvPr id="4" name="Foliennummernplatzhalter 3"/>
          <p:cNvSpPr>
            <a:spLocks noGrp="1"/>
          </p:cNvSpPr>
          <p:nvPr>
            <p:ph type="sldNum" sz="quarter" idx="5"/>
          </p:nvPr>
        </p:nvSpPr>
        <p:spPr/>
        <p:txBody>
          <a:bodyPr/>
          <a:lstStyle/>
          <a:p>
            <a:fld id="{F6FEE991-81EB-4494-AA83-0C307BABC94D}" type="slidenum">
              <a:rPr lang="de-DE" smtClean="0"/>
              <a:pPr/>
              <a:t>14</a:t>
            </a:fld>
            <a:endParaRPr lang="de-DE"/>
          </a:p>
        </p:txBody>
      </p:sp>
    </p:spTree>
    <p:extLst>
      <p:ext uri="{BB962C8B-B14F-4D97-AF65-F5344CB8AC3E}">
        <p14:creationId xmlns:p14="http://schemas.microsoft.com/office/powerpoint/2010/main" val="18230790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F6FEE991-81EB-4494-AA83-0C307BABC94D}" type="slidenum">
              <a:rPr lang="de-DE" smtClean="0"/>
              <a:pPr/>
              <a:t>17</a:t>
            </a:fld>
            <a:endParaRPr lang="de-DE"/>
          </a:p>
        </p:txBody>
      </p:sp>
    </p:spTree>
    <p:extLst>
      <p:ext uri="{BB962C8B-B14F-4D97-AF65-F5344CB8AC3E}">
        <p14:creationId xmlns:p14="http://schemas.microsoft.com/office/powerpoint/2010/main" val="19423566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0" i="0" dirty="0">
                <a:solidFill>
                  <a:srgbClr val="E6E6E6"/>
                </a:solidFill>
                <a:effectLst/>
                <a:highlight>
                  <a:srgbClr val="171717"/>
                </a:highlight>
                <a:latin typeface="Segoe UI" panose="020B0502040204020203" pitchFamily="34" charset="0"/>
              </a:rPr>
              <a:t>OATH TOTP-Hardwaretoken sind in der Regel mit einem geheimen, im Token vorprogrammierten Schlüssel oder Anfangswert versehen. Diese Schlüssel müssen in Microsoft </a:t>
            </a:r>
            <a:r>
              <a:rPr lang="de-DE" b="0" i="0" dirty="0" err="1">
                <a:solidFill>
                  <a:srgbClr val="E6E6E6"/>
                </a:solidFill>
                <a:effectLst/>
                <a:highlight>
                  <a:srgbClr val="171717"/>
                </a:highlight>
                <a:latin typeface="Segoe UI" panose="020B0502040204020203" pitchFamily="34" charset="0"/>
              </a:rPr>
              <a:t>Entra</a:t>
            </a:r>
            <a:r>
              <a:rPr lang="de-DE" b="0" i="0" dirty="0">
                <a:solidFill>
                  <a:srgbClr val="E6E6E6"/>
                </a:solidFill>
                <a:effectLst/>
                <a:highlight>
                  <a:srgbClr val="171717"/>
                </a:highlight>
                <a:latin typeface="Segoe UI" panose="020B0502040204020203" pitchFamily="34" charset="0"/>
              </a:rPr>
              <a:t> ID eingegeben werden, wie in den folgenden Schritten beschrieben. Geheime Schlüssel sind auf 128 Zeichen beschränkt, was nicht mit allen Token kompatibel ist. Der geheime Schlüssel darf nur die Zeichen </a:t>
            </a:r>
            <a:r>
              <a:rPr lang="de-DE" b="0" i="1" dirty="0">
                <a:solidFill>
                  <a:srgbClr val="E6E6E6"/>
                </a:solidFill>
                <a:effectLst/>
                <a:highlight>
                  <a:srgbClr val="171717"/>
                </a:highlight>
                <a:latin typeface="Segoe UI" panose="020B0502040204020203" pitchFamily="34" charset="0"/>
              </a:rPr>
              <a:t>a-</a:t>
            </a:r>
            <a:r>
              <a:rPr lang="de-DE" b="0" i="1" dirty="0" err="1">
                <a:solidFill>
                  <a:srgbClr val="E6E6E6"/>
                </a:solidFill>
                <a:effectLst/>
                <a:highlight>
                  <a:srgbClr val="171717"/>
                </a:highlight>
                <a:latin typeface="Segoe UI" panose="020B0502040204020203" pitchFamily="34" charset="0"/>
              </a:rPr>
              <a:t>z</a:t>
            </a:r>
            <a:r>
              <a:rPr lang="de-DE" b="0" i="0" dirty="0">
                <a:solidFill>
                  <a:srgbClr val="E6E6E6"/>
                </a:solidFill>
                <a:effectLst/>
                <a:highlight>
                  <a:srgbClr val="171717"/>
                </a:highlight>
                <a:latin typeface="Segoe UI" panose="020B0502040204020203" pitchFamily="34" charset="0"/>
              </a:rPr>
              <a:t> oder </a:t>
            </a:r>
            <a:r>
              <a:rPr lang="de-DE" b="0" i="1" dirty="0">
                <a:solidFill>
                  <a:srgbClr val="E6E6E6"/>
                </a:solidFill>
                <a:effectLst/>
                <a:highlight>
                  <a:srgbClr val="171717"/>
                </a:highlight>
                <a:latin typeface="Segoe UI" panose="020B0502040204020203" pitchFamily="34" charset="0"/>
              </a:rPr>
              <a:t>A-Z</a:t>
            </a:r>
            <a:r>
              <a:rPr lang="de-DE" b="0" i="0" dirty="0">
                <a:solidFill>
                  <a:srgbClr val="E6E6E6"/>
                </a:solidFill>
                <a:effectLst/>
                <a:highlight>
                  <a:srgbClr val="171717"/>
                </a:highlight>
                <a:latin typeface="Segoe UI" panose="020B0502040204020203" pitchFamily="34" charset="0"/>
              </a:rPr>
              <a:t> und die Ziffern </a:t>
            </a:r>
            <a:r>
              <a:rPr lang="de-DE" b="0" i="1" dirty="0">
                <a:solidFill>
                  <a:srgbClr val="E6E6E6"/>
                </a:solidFill>
                <a:effectLst/>
                <a:highlight>
                  <a:srgbClr val="171717"/>
                </a:highlight>
                <a:latin typeface="Segoe UI" panose="020B0502040204020203" pitchFamily="34" charset="0"/>
              </a:rPr>
              <a:t>2-7</a:t>
            </a:r>
            <a:r>
              <a:rPr lang="de-DE" b="0" i="0" dirty="0">
                <a:solidFill>
                  <a:srgbClr val="E6E6E6"/>
                </a:solidFill>
                <a:effectLst/>
                <a:highlight>
                  <a:srgbClr val="171717"/>
                </a:highlight>
                <a:latin typeface="Segoe UI" panose="020B0502040204020203" pitchFamily="34" charset="0"/>
              </a:rPr>
              <a:t> enthalten und muss in </a:t>
            </a:r>
            <a:r>
              <a:rPr lang="de-DE" b="0" i="1" dirty="0">
                <a:solidFill>
                  <a:srgbClr val="E6E6E6"/>
                </a:solidFill>
                <a:effectLst/>
                <a:highlight>
                  <a:srgbClr val="171717"/>
                </a:highlight>
                <a:latin typeface="Segoe UI" panose="020B0502040204020203" pitchFamily="34" charset="0"/>
              </a:rPr>
              <a:t>Base32</a:t>
            </a:r>
            <a:r>
              <a:rPr lang="de-DE" b="0" i="0" dirty="0">
                <a:solidFill>
                  <a:srgbClr val="E6E6E6"/>
                </a:solidFill>
                <a:effectLst/>
                <a:highlight>
                  <a:srgbClr val="171717"/>
                </a:highlight>
                <a:latin typeface="Segoe UI" panose="020B0502040204020203" pitchFamily="34" charset="0"/>
              </a:rPr>
              <a:t> codiert sein.</a:t>
            </a:r>
          </a:p>
          <a:p>
            <a:endParaRPr lang="de-DE" dirty="0"/>
          </a:p>
          <a:p>
            <a:r>
              <a:rPr lang="de-DE" dirty="0"/>
              <a:t>https://</a:t>
            </a:r>
            <a:r>
              <a:rPr lang="de-DE" dirty="0" err="1"/>
              <a:t>learn.microsoft.com</a:t>
            </a:r>
            <a:r>
              <a:rPr lang="de-DE" dirty="0"/>
              <a:t>/de-de/</a:t>
            </a:r>
            <a:r>
              <a:rPr lang="de-DE" dirty="0" err="1"/>
              <a:t>entra</a:t>
            </a:r>
            <a:r>
              <a:rPr lang="de-DE" dirty="0"/>
              <a:t>/</a:t>
            </a:r>
            <a:r>
              <a:rPr lang="de-DE" dirty="0" err="1"/>
              <a:t>identity</a:t>
            </a:r>
            <a:r>
              <a:rPr lang="de-DE" dirty="0"/>
              <a:t>/</a:t>
            </a:r>
            <a:r>
              <a:rPr lang="de-DE" dirty="0" err="1"/>
              <a:t>authentication</a:t>
            </a:r>
            <a:r>
              <a:rPr lang="de-DE" dirty="0"/>
              <a:t>/</a:t>
            </a:r>
            <a:r>
              <a:rPr lang="de-DE" dirty="0" err="1"/>
              <a:t>concept</a:t>
            </a:r>
            <a:r>
              <a:rPr lang="de-DE" dirty="0"/>
              <a:t>-</a:t>
            </a:r>
            <a:r>
              <a:rPr lang="de-DE" dirty="0" err="1"/>
              <a:t>authentication</a:t>
            </a:r>
            <a:r>
              <a:rPr lang="de-DE" dirty="0"/>
              <a:t>-</a:t>
            </a:r>
            <a:r>
              <a:rPr lang="de-DE" dirty="0" err="1"/>
              <a:t>oath</a:t>
            </a:r>
            <a:r>
              <a:rPr lang="de-DE" dirty="0"/>
              <a:t>-tokens</a:t>
            </a:r>
          </a:p>
          <a:p>
            <a:endParaRPr lang="de-DE" dirty="0"/>
          </a:p>
        </p:txBody>
      </p:sp>
      <p:sp>
        <p:nvSpPr>
          <p:cNvPr id="4" name="Foliennummernplatzhalter 3"/>
          <p:cNvSpPr>
            <a:spLocks noGrp="1"/>
          </p:cNvSpPr>
          <p:nvPr>
            <p:ph type="sldNum" sz="quarter" idx="5"/>
          </p:nvPr>
        </p:nvSpPr>
        <p:spPr/>
        <p:txBody>
          <a:bodyPr/>
          <a:lstStyle/>
          <a:p>
            <a:fld id="{F6FEE991-81EB-4494-AA83-0C307BABC94D}" type="slidenum">
              <a:rPr lang="de-DE" smtClean="0"/>
              <a:pPr/>
              <a:t>18</a:t>
            </a:fld>
            <a:endParaRPr lang="de-DE"/>
          </a:p>
        </p:txBody>
      </p:sp>
    </p:spTree>
    <p:extLst>
      <p:ext uri="{BB962C8B-B14F-4D97-AF65-F5344CB8AC3E}">
        <p14:creationId xmlns:p14="http://schemas.microsoft.com/office/powerpoint/2010/main" val="3042472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F6FEE991-81EB-4494-AA83-0C307BABC94D}" type="slidenum">
              <a:rPr lang="de-DE" smtClean="0"/>
              <a:pPr/>
              <a:t>19</a:t>
            </a:fld>
            <a:endParaRPr lang="de-DE"/>
          </a:p>
        </p:txBody>
      </p:sp>
    </p:spTree>
    <p:extLst>
      <p:ext uri="{BB962C8B-B14F-4D97-AF65-F5344CB8AC3E}">
        <p14:creationId xmlns:p14="http://schemas.microsoft.com/office/powerpoint/2010/main" val="23431429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F6FEE991-81EB-4494-AA83-0C307BABC94D}" type="slidenum">
              <a:rPr lang="de-DE" smtClean="0"/>
              <a:pPr/>
              <a:t>20</a:t>
            </a:fld>
            <a:endParaRPr lang="de-DE"/>
          </a:p>
        </p:txBody>
      </p:sp>
    </p:spTree>
    <p:extLst>
      <p:ext uri="{BB962C8B-B14F-4D97-AF65-F5344CB8AC3E}">
        <p14:creationId xmlns:p14="http://schemas.microsoft.com/office/powerpoint/2010/main" val="16935815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algn="l">
              <a:buFont typeface="Arial" panose="020B0604020202020204" pitchFamily="34" charset="0"/>
              <a:buChar char="•"/>
            </a:pPr>
            <a:r>
              <a:rPr lang="de-DE" b="1" i="0" dirty="0">
                <a:solidFill>
                  <a:srgbClr val="E6E6E6"/>
                </a:solidFill>
                <a:effectLst/>
                <a:highlight>
                  <a:srgbClr val="171717"/>
                </a:highlight>
                <a:latin typeface="Segoe UI" panose="020B0502040204020203" pitchFamily="34" charset="0"/>
              </a:rPr>
              <a:t>Zugriffstoken</a:t>
            </a:r>
            <a:r>
              <a:rPr lang="de-DE" b="0" i="0" dirty="0">
                <a:solidFill>
                  <a:srgbClr val="E6E6E6"/>
                </a:solidFill>
                <a:effectLst/>
                <a:highlight>
                  <a:srgbClr val="171717"/>
                </a:highlight>
                <a:latin typeface="Segoe UI" panose="020B0502040204020203" pitchFamily="34" charset="0"/>
              </a:rPr>
              <a:t>: Ein Zugriffstoken hat Informationen zum Benutzer und zu der Ressource, für die das Token vorgesehen ist. Die Informationen können für den Zugriff auf Web-APIs und andere geschützte Ressourcen verwendet werden. Ressourcen validieren Zugriffstoken, um den Zugriff auf eine Client-Anwendung zu gewähren. Weitere Informationen finden Sie unter </a:t>
            </a:r>
            <a:r>
              <a:rPr lang="de-DE" b="0" i="0" u="none" strike="noStrike" dirty="0">
                <a:solidFill>
                  <a:srgbClr val="E6E6E6"/>
                </a:solidFill>
                <a:effectLst/>
                <a:highlight>
                  <a:srgbClr val="171717"/>
                </a:highlight>
                <a:latin typeface="Segoe UI" panose="020B0502040204020203" pitchFamily="34" charset="0"/>
                <a:hlinkClick r:id="rId3"/>
              </a:rPr>
              <a:t>Zugriffstoken in der Microsoft Identitätsplattform</a:t>
            </a:r>
            <a:r>
              <a:rPr lang="de-DE" b="0" i="0" dirty="0">
                <a:solidFill>
                  <a:srgbClr val="E6E6E6"/>
                </a:solidFill>
                <a:effectLst/>
                <a:highlight>
                  <a:srgbClr val="171717"/>
                </a:highlight>
                <a:latin typeface="Segoe UI" panose="020B0502040204020203" pitchFamily="34" charset="0"/>
              </a:rPr>
              <a:t>.</a:t>
            </a:r>
          </a:p>
          <a:p>
            <a:pPr algn="l">
              <a:buFont typeface="Arial" panose="020B0604020202020204" pitchFamily="34" charset="0"/>
              <a:buChar char="•"/>
            </a:pPr>
            <a:r>
              <a:rPr lang="de-DE" b="1" i="0" dirty="0">
                <a:solidFill>
                  <a:srgbClr val="E6E6E6"/>
                </a:solidFill>
                <a:effectLst/>
                <a:highlight>
                  <a:srgbClr val="171717"/>
                </a:highlight>
                <a:latin typeface="Segoe UI" panose="020B0502040204020203" pitchFamily="34" charset="0"/>
              </a:rPr>
              <a:t>Aktualisierungstoken</a:t>
            </a:r>
            <a:r>
              <a:rPr lang="de-DE" b="0" i="0" dirty="0">
                <a:solidFill>
                  <a:srgbClr val="E6E6E6"/>
                </a:solidFill>
                <a:effectLst/>
                <a:highlight>
                  <a:srgbClr val="171717"/>
                </a:highlight>
                <a:latin typeface="Segoe UI" panose="020B0502040204020203" pitchFamily="34" charset="0"/>
              </a:rPr>
              <a:t>: Da Zugriffstoken nur für einen kurzen Zeitraum gültig sind, stellen Autorisierungsserver manchmal gleichzeitig mit dem Zugriffstoken ein Aktualisierungstoken aus. Die Clientanwendung kann dann dieses Aktualisierungstoken bei Bedarf gegen ein neues Zugriffstoken austauschen. Weitere Informationen finden Sie unter </a:t>
            </a:r>
            <a:r>
              <a:rPr lang="de-DE" b="0" i="0" u="none" strike="noStrike" dirty="0">
                <a:solidFill>
                  <a:srgbClr val="E6E6E6"/>
                </a:solidFill>
                <a:effectLst/>
                <a:highlight>
                  <a:srgbClr val="171717"/>
                </a:highlight>
                <a:latin typeface="Segoe UI" panose="020B0502040204020203" pitchFamily="34" charset="0"/>
                <a:hlinkClick r:id="rId4"/>
              </a:rPr>
              <a:t>Aktualisierungstoken in der Microsoft Identitätsplattform</a:t>
            </a:r>
            <a:r>
              <a:rPr lang="de-DE" b="0" i="0" dirty="0">
                <a:solidFill>
                  <a:srgbClr val="E6E6E6"/>
                </a:solidFill>
                <a:effectLst/>
                <a:highlight>
                  <a:srgbClr val="171717"/>
                </a:highlight>
                <a:latin typeface="Segoe UI" panose="020B0502040204020203" pitchFamily="34" charset="0"/>
              </a:rPr>
              <a:t>.</a:t>
            </a:r>
          </a:p>
          <a:p>
            <a:pPr algn="l">
              <a:buFont typeface="Arial" panose="020B0604020202020204" pitchFamily="34" charset="0"/>
              <a:buChar char="•"/>
            </a:pPr>
            <a:r>
              <a:rPr lang="de-DE" b="1" i="0" dirty="0">
                <a:solidFill>
                  <a:srgbClr val="E6E6E6"/>
                </a:solidFill>
                <a:effectLst/>
                <a:highlight>
                  <a:srgbClr val="171717"/>
                </a:highlight>
                <a:latin typeface="Segoe UI" panose="020B0502040204020203" pitchFamily="34" charset="0"/>
              </a:rPr>
              <a:t>ID-Token:</a:t>
            </a:r>
            <a:r>
              <a:rPr lang="de-DE" b="0" i="0" dirty="0">
                <a:solidFill>
                  <a:srgbClr val="E6E6E6"/>
                </a:solidFill>
                <a:effectLst/>
                <a:highlight>
                  <a:srgbClr val="171717"/>
                </a:highlight>
                <a:latin typeface="Segoe UI" panose="020B0502040204020203" pitchFamily="34" charset="0"/>
              </a:rPr>
              <a:t> ID-Token werden als Teil eines </a:t>
            </a:r>
            <a:r>
              <a:rPr lang="de-DE" b="0" i="0" dirty="0" err="1">
                <a:solidFill>
                  <a:srgbClr val="E6E6E6"/>
                </a:solidFill>
                <a:effectLst/>
                <a:highlight>
                  <a:srgbClr val="171717"/>
                </a:highlight>
                <a:latin typeface="Segoe UI" panose="020B0502040204020203" pitchFamily="34" charset="0"/>
              </a:rPr>
              <a:t>OpenID</a:t>
            </a:r>
            <a:r>
              <a:rPr lang="de-DE" b="0" i="0" dirty="0">
                <a:solidFill>
                  <a:srgbClr val="E6E6E6"/>
                </a:solidFill>
                <a:effectLst/>
                <a:highlight>
                  <a:srgbClr val="171717"/>
                </a:highlight>
                <a:latin typeface="Segoe UI" panose="020B0502040204020203" pitchFamily="34" charset="0"/>
              </a:rPr>
              <a:t> Connect-</a:t>
            </a:r>
            <a:r>
              <a:rPr lang="de-DE" b="0" i="0" dirty="0" err="1">
                <a:solidFill>
                  <a:srgbClr val="E6E6E6"/>
                </a:solidFill>
                <a:effectLst/>
                <a:highlight>
                  <a:srgbClr val="171717"/>
                </a:highlight>
                <a:latin typeface="Segoe UI" panose="020B0502040204020203" pitchFamily="34" charset="0"/>
              </a:rPr>
              <a:t>Flows</a:t>
            </a:r>
            <a:r>
              <a:rPr lang="de-DE" b="0" i="0" dirty="0">
                <a:solidFill>
                  <a:srgbClr val="E6E6E6"/>
                </a:solidFill>
                <a:effectLst/>
                <a:highlight>
                  <a:srgbClr val="171717"/>
                </a:highlight>
                <a:latin typeface="Segoe UI" panose="020B0502040204020203" pitchFamily="34" charset="0"/>
              </a:rPr>
              <a:t> an die Clientanwendung gesendet. Sie können zusammen mit einem Zugriffstoken oder anstelle dessen gesendet werden. Mithilfe des ID-Tokens authentifiziert der Client den Benutzer. Weitere Informationen darüber, wie die Microsoft-Identitätsplattform ID-Token ausstellt, finden Sie unter </a:t>
            </a:r>
            <a:r>
              <a:rPr lang="de-DE" b="0" i="0" u="none" strike="noStrike" dirty="0">
                <a:solidFill>
                  <a:srgbClr val="E6E6E6"/>
                </a:solidFill>
                <a:effectLst/>
                <a:highlight>
                  <a:srgbClr val="171717"/>
                </a:highlight>
                <a:latin typeface="Segoe UI" panose="020B0502040204020203" pitchFamily="34" charset="0"/>
                <a:hlinkClick r:id="rId5"/>
              </a:rPr>
              <a:t>ID-Token in der Microsoft-Identitätsplattform</a:t>
            </a:r>
            <a:r>
              <a:rPr lang="de-DE" b="0" i="0" dirty="0">
                <a:solidFill>
                  <a:srgbClr val="E6E6E6"/>
                </a:solidFill>
                <a:effectLst/>
                <a:highlight>
                  <a:srgbClr val="171717"/>
                </a:highlight>
                <a:latin typeface="Segoe UI" panose="020B0502040204020203" pitchFamily="34" charset="0"/>
              </a:rPr>
              <a:t>.</a:t>
            </a:r>
          </a:p>
          <a:p>
            <a:pPr algn="l">
              <a:buFont typeface="Arial" panose="020B0604020202020204" pitchFamily="34" charset="0"/>
              <a:buChar char="•"/>
            </a:pPr>
            <a:endParaRPr lang="de-DE" b="0" i="0" dirty="0">
              <a:solidFill>
                <a:srgbClr val="E6E6E6"/>
              </a:solidFill>
              <a:effectLst/>
              <a:highlight>
                <a:srgbClr val="171717"/>
              </a:highlight>
              <a:latin typeface="Segoe UI" panose="020B0502040204020203" pitchFamily="34" charset="0"/>
            </a:endParaRPr>
          </a:p>
          <a:p>
            <a:pPr algn="l">
              <a:buFont typeface="Arial" panose="020B0604020202020204" pitchFamily="34" charset="0"/>
              <a:buChar char="•"/>
            </a:pPr>
            <a:r>
              <a:rPr lang="de-DE" b="0" i="0" dirty="0">
                <a:solidFill>
                  <a:srgbClr val="E6E6E6"/>
                </a:solidFill>
                <a:effectLst/>
                <a:highlight>
                  <a:srgbClr val="171717"/>
                </a:highlight>
                <a:latin typeface="Segoe UI" panose="020B0502040204020203" pitchFamily="34" charset="0"/>
              </a:rPr>
              <a:t>https://</a:t>
            </a:r>
            <a:r>
              <a:rPr lang="de-DE" b="0" i="0" dirty="0" err="1">
                <a:solidFill>
                  <a:srgbClr val="E6E6E6"/>
                </a:solidFill>
                <a:effectLst/>
                <a:highlight>
                  <a:srgbClr val="171717"/>
                </a:highlight>
                <a:latin typeface="Segoe UI" panose="020B0502040204020203" pitchFamily="34" charset="0"/>
              </a:rPr>
              <a:t>learn.microsoft.com</a:t>
            </a:r>
            <a:r>
              <a:rPr lang="de-DE" b="0" i="0" dirty="0">
                <a:solidFill>
                  <a:srgbClr val="E6E6E6"/>
                </a:solidFill>
                <a:effectLst/>
                <a:highlight>
                  <a:srgbClr val="171717"/>
                </a:highlight>
                <a:latin typeface="Segoe UI" panose="020B0502040204020203" pitchFamily="34" charset="0"/>
              </a:rPr>
              <a:t>/de-de/</a:t>
            </a:r>
            <a:r>
              <a:rPr lang="de-DE" b="0" i="0" dirty="0" err="1">
                <a:solidFill>
                  <a:srgbClr val="E6E6E6"/>
                </a:solidFill>
                <a:effectLst/>
                <a:highlight>
                  <a:srgbClr val="171717"/>
                </a:highlight>
                <a:latin typeface="Segoe UI" panose="020B0502040204020203" pitchFamily="34" charset="0"/>
              </a:rPr>
              <a:t>entra</a:t>
            </a:r>
            <a:r>
              <a:rPr lang="de-DE" b="0" i="0" dirty="0">
                <a:solidFill>
                  <a:srgbClr val="E6E6E6"/>
                </a:solidFill>
                <a:effectLst/>
                <a:highlight>
                  <a:srgbClr val="171717"/>
                </a:highlight>
                <a:latin typeface="Segoe UI" panose="020B0502040204020203" pitchFamily="34" charset="0"/>
              </a:rPr>
              <a:t>/</a:t>
            </a:r>
            <a:r>
              <a:rPr lang="de-DE" b="0" i="0" dirty="0" err="1">
                <a:solidFill>
                  <a:srgbClr val="E6E6E6"/>
                </a:solidFill>
                <a:effectLst/>
                <a:highlight>
                  <a:srgbClr val="171717"/>
                </a:highlight>
                <a:latin typeface="Segoe UI" panose="020B0502040204020203" pitchFamily="34" charset="0"/>
              </a:rPr>
              <a:t>identity-platform</a:t>
            </a:r>
            <a:r>
              <a:rPr lang="de-DE" b="0" i="0" dirty="0">
                <a:solidFill>
                  <a:srgbClr val="E6E6E6"/>
                </a:solidFill>
                <a:effectLst/>
                <a:highlight>
                  <a:srgbClr val="171717"/>
                </a:highlight>
                <a:latin typeface="Segoe UI" panose="020B0502040204020203" pitchFamily="34" charset="0"/>
              </a:rPr>
              <a:t>/</a:t>
            </a:r>
            <a:r>
              <a:rPr lang="de-DE" b="0" i="0" dirty="0" err="1">
                <a:solidFill>
                  <a:srgbClr val="E6E6E6"/>
                </a:solidFill>
                <a:effectLst/>
                <a:highlight>
                  <a:srgbClr val="171717"/>
                </a:highlight>
                <a:latin typeface="Segoe UI" panose="020B0502040204020203" pitchFamily="34" charset="0"/>
              </a:rPr>
              <a:t>security</a:t>
            </a:r>
            <a:r>
              <a:rPr lang="de-DE" b="0" i="0" dirty="0">
                <a:solidFill>
                  <a:srgbClr val="E6E6E6"/>
                </a:solidFill>
                <a:effectLst/>
                <a:highlight>
                  <a:srgbClr val="171717"/>
                </a:highlight>
                <a:latin typeface="Segoe UI" panose="020B0502040204020203" pitchFamily="34" charset="0"/>
              </a:rPr>
              <a:t>-tokens</a:t>
            </a:r>
          </a:p>
          <a:p>
            <a:endParaRPr lang="de-DE" dirty="0"/>
          </a:p>
        </p:txBody>
      </p:sp>
      <p:sp>
        <p:nvSpPr>
          <p:cNvPr id="4" name="Foliennummernplatzhalter 3"/>
          <p:cNvSpPr>
            <a:spLocks noGrp="1"/>
          </p:cNvSpPr>
          <p:nvPr>
            <p:ph type="sldNum" sz="quarter" idx="5"/>
          </p:nvPr>
        </p:nvSpPr>
        <p:spPr/>
        <p:txBody>
          <a:bodyPr/>
          <a:lstStyle/>
          <a:p>
            <a:fld id="{F6FEE991-81EB-4494-AA83-0C307BABC94D}" type="slidenum">
              <a:rPr lang="de-DE" smtClean="0"/>
              <a:pPr/>
              <a:t>21</a:t>
            </a:fld>
            <a:endParaRPr lang="de-DE"/>
          </a:p>
        </p:txBody>
      </p:sp>
    </p:spTree>
    <p:extLst>
      <p:ext uri="{BB962C8B-B14F-4D97-AF65-F5344CB8AC3E}">
        <p14:creationId xmlns:p14="http://schemas.microsoft.com/office/powerpoint/2010/main" val="13107382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F6FEE991-81EB-4494-AA83-0C307BABC94D}" type="slidenum">
              <a:rPr lang="de-DE" smtClean="0"/>
              <a:pPr/>
              <a:t>22</a:t>
            </a:fld>
            <a:endParaRPr lang="de-DE"/>
          </a:p>
        </p:txBody>
      </p:sp>
    </p:spTree>
    <p:extLst>
      <p:ext uri="{BB962C8B-B14F-4D97-AF65-F5344CB8AC3E}">
        <p14:creationId xmlns:p14="http://schemas.microsoft.com/office/powerpoint/2010/main" val="36735588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1143000" y="685800"/>
            <a:ext cx="4572000" cy="3429000"/>
          </a:xfrm>
        </p:spPr>
      </p:sp>
      <p:sp>
        <p:nvSpPr>
          <p:cNvPr id="3" name="Notizenplatzhalter 2"/>
          <p:cNvSpPr>
            <a:spLocks noGrp="1"/>
          </p:cNvSpPr>
          <p:nvPr>
            <p:ph type="body" idx="1"/>
          </p:nvPr>
        </p:nvSpPr>
        <p:spPr/>
        <p:txBody>
          <a:bodyPr>
            <a:normAutofit/>
          </a:bodyPr>
          <a:lstStyle/>
          <a:p>
            <a:endParaRPr lang="de-DE"/>
          </a:p>
        </p:txBody>
      </p:sp>
      <p:sp>
        <p:nvSpPr>
          <p:cNvPr id="4" name="Foliennummernplatzhalter 3"/>
          <p:cNvSpPr>
            <a:spLocks noGrp="1"/>
          </p:cNvSpPr>
          <p:nvPr>
            <p:ph type="sldNum" sz="quarter" idx="10"/>
          </p:nvPr>
        </p:nvSpPr>
        <p:spPr/>
        <p:txBody>
          <a:bodyPr/>
          <a:lstStyle/>
          <a:p>
            <a:fld id="{F6FEE991-81EB-4494-AA83-0C307BABC94D}" type="slidenum">
              <a:rPr lang="de-DE" smtClean="0"/>
              <a:pPr/>
              <a:t>24</a:t>
            </a:fld>
            <a:endParaRPr lang="de-DE"/>
          </a:p>
        </p:txBody>
      </p:sp>
    </p:spTree>
    <p:extLst>
      <p:ext uri="{BB962C8B-B14F-4D97-AF65-F5344CB8AC3E}">
        <p14:creationId xmlns:p14="http://schemas.microsoft.com/office/powerpoint/2010/main" val="441222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lienbildplatzhalter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32771" name="Notizenplatzhalter 2"/>
          <p:cNvSpPr>
            <a:spLocks noGrp="1"/>
          </p:cNvSpPr>
          <p:nvPr>
            <p:ph type="body" idx="1"/>
          </p:nvPr>
        </p:nvSpPr>
        <p:spPr bwMode="auto">
          <a:noFill/>
        </p:spPr>
        <p:txBody>
          <a:bodyPr wrap="square" numCol="1" anchor="t" anchorCtr="0" compatLnSpc="1">
            <a:prstTxWarp prst="textNoShape">
              <a:avLst/>
            </a:prstTxWarp>
          </a:bodyPr>
          <a:lstStyle/>
          <a:p>
            <a:pPr marL="171450" indent="-171450">
              <a:spcBef>
                <a:spcPct val="0"/>
              </a:spcBef>
              <a:buFontTx/>
              <a:buChar char="-"/>
            </a:pPr>
            <a:r>
              <a:rPr lang="de-DE" dirty="0"/>
              <a:t>Wir machen einen kurzen Überflug über </a:t>
            </a:r>
            <a:r>
              <a:rPr lang="de-DE" dirty="0" err="1"/>
              <a:t>Entra</a:t>
            </a:r>
            <a:endParaRPr lang="de-DE" dirty="0"/>
          </a:p>
          <a:p>
            <a:pPr marL="171450" indent="-171450">
              <a:spcBef>
                <a:spcPct val="0"/>
              </a:spcBef>
              <a:buFontTx/>
              <a:buChar char="-"/>
            </a:pPr>
            <a:r>
              <a:rPr lang="de-DE" dirty="0"/>
              <a:t>Erläuterung von Benutzer und Gruppen</a:t>
            </a:r>
          </a:p>
          <a:p>
            <a:pPr marL="171450" indent="-171450">
              <a:spcBef>
                <a:spcPct val="0"/>
              </a:spcBef>
              <a:buFontTx/>
              <a:buChar char="-"/>
            </a:pPr>
            <a:r>
              <a:rPr lang="de-DE" dirty="0"/>
              <a:t>Wir erstellen Benutzer</a:t>
            </a:r>
          </a:p>
          <a:p>
            <a:pPr marL="171450" indent="-171450">
              <a:spcBef>
                <a:spcPct val="0"/>
              </a:spcBef>
              <a:buFontTx/>
              <a:buChar char="-"/>
            </a:pPr>
            <a:r>
              <a:rPr lang="de-DE" dirty="0"/>
              <a:t>Wir </a:t>
            </a:r>
            <a:r>
              <a:rPr lang="de-DE" dirty="0" err="1"/>
              <a:t>gehne</a:t>
            </a:r>
            <a:r>
              <a:rPr lang="de-DE" dirty="0"/>
              <a:t> in die Authentication Methods (via </a:t>
            </a:r>
            <a:r>
              <a:rPr lang="de-DE" dirty="0" err="1"/>
              <a:t>Overview</a:t>
            </a:r>
            <a:r>
              <a:rPr lang="de-DE" dirty="0"/>
              <a:t>)</a:t>
            </a:r>
          </a:p>
          <a:p>
            <a:pPr marL="171450" indent="-171450">
              <a:spcBef>
                <a:spcPct val="0"/>
              </a:spcBef>
              <a:buFontTx/>
              <a:buChar char="-"/>
            </a:pPr>
            <a:r>
              <a:rPr lang="de-DE" dirty="0"/>
              <a:t>Wir </a:t>
            </a:r>
            <a:r>
              <a:rPr lang="de-DE" dirty="0" err="1"/>
              <a:t>enablen</a:t>
            </a:r>
            <a:r>
              <a:rPr lang="de-DE" dirty="0"/>
              <a:t> MFA via Authenticator als Policy</a:t>
            </a:r>
          </a:p>
          <a:p>
            <a:pPr marL="171450" indent="-171450">
              <a:spcBef>
                <a:spcPct val="0"/>
              </a:spcBef>
              <a:buFontTx/>
              <a:buChar char="-"/>
            </a:pPr>
            <a:r>
              <a:rPr lang="de-DE" dirty="0" err="1"/>
              <a:t>Logon</a:t>
            </a:r>
            <a:r>
              <a:rPr lang="de-DE" dirty="0"/>
              <a:t> </a:t>
            </a:r>
            <a:r>
              <a:rPr lang="de-DE" dirty="0" err="1"/>
              <a:t>to</a:t>
            </a:r>
            <a:r>
              <a:rPr lang="de-DE" dirty="0"/>
              <a:t> Portal (wir </a:t>
            </a:r>
            <a:r>
              <a:rPr lang="de-DE"/>
              <a:t>sehen nichts</a:t>
            </a:r>
            <a:endParaRPr lang="de-DE" dirty="0"/>
          </a:p>
          <a:p>
            <a:pPr marL="171450" indent="-171450">
              <a:spcBef>
                <a:spcPct val="0"/>
              </a:spcBef>
              <a:buFontTx/>
              <a:buChar char="-"/>
            </a:pPr>
            <a:r>
              <a:rPr lang="de-DE" dirty="0" err="1"/>
              <a:t>Assign</a:t>
            </a:r>
            <a:r>
              <a:rPr lang="de-DE" dirty="0"/>
              <a:t> </a:t>
            </a:r>
            <a:r>
              <a:rPr lang="de-DE" dirty="0" err="1"/>
              <a:t>role</a:t>
            </a:r>
            <a:r>
              <a:rPr lang="de-DE" dirty="0"/>
              <a:t> (RBAC) </a:t>
            </a:r>
            <a:r>
              <a:rPr lang="de-DE" dirty="0" err="1"/>
              <a:t>to</a:t>
            </a:r>
            <a:r>
              <a:rPr lang="de-DE" dirty="0"/>
              <a:t> </a:t>
            </a:r>
            <a:r>
              <a:rPr lang="de-DE" dirty="0" err="1"/>
              <a:t>Subscription</a:t>
            </a:r>
            <a:endParaRPr lang="de-DE" dirty="0"/>
          </a:p>
        </p:txBody>
      </p:sp>
      <p:sp>
        <p:nvSpPr>
          <p:cNvPr id="32772" name="Foliennummernplatzhalt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64ABB3D-9A1D-46F2-8431-37850344F39B}" type="slidenum">
              <a:rPr lang="de-DE"/>
              <a:pPr fontAlgn="base">
                <a:spcBef>
                  <a:spcPct val="0"/>
                </a:spcBef>
                <a:spcAft>
                  <a:spcPct val="0"/>
                </a:spcAft>
              </a:pPr>
              <a:t>2</a:t>
            </a:fld>
            <a:endParaRPr lang="de-DE"/>
          </a:p>
        </p:txBody>
      </p:sp>
    </p:spTree>
    <p:extLst>
      <p:ext uri="{BB962C8B-B14F-4D97-AF65-F5344CB8AC3E}">
        <p14:creationId xmlns:p14="http://schemas.microsoft.com/office/powerpoint/2010/main" val="3365156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fontScale="55000" lnSpcReduction="20000"/>
          </a:bodyPr>
          <a:lstStyle/>
          <a:p>
            <a:pPr algn="l"/>
            <a:r>
              <a:rPr lang="de-DE" b="1" i="0" dirty="0">
                <a:solidFill>
                  <a:srgbClr val="333333"/>
                </a:solidFill>
                <a:effectLst/>
                <a:latin typeface="DIN" pitchFamily="2" charset="0"/>
              </a:rPr>
              <a:t>Fehlkonfiguration</a:t>
            </a:r>
          </a:p>
          <a:p>
            <a:pPr marL="171450" indent="-171450" algn="l">
              <a:buFontTx/>
              <a:buChar char="-"/>
            </a:pPr>
            <a:r>
              <a:rPr lang="de-DE" b="0" i="0" dirty="0">
                <a:solidFill>
                  <a:srgbClr val="333333"/>
                </a:solidFill>
                <a:effectLst/>
                <a:latin typeface="DIN" pitchFamily="2" charset="0"/>
              </a:rPr>
              <a:t>eine der Hauptursachen für Cloud-Datenverstöße</a:t>
            </a:r>
          </a:p>
          <a:p>
            <a:pPr marL="171450" indent="-171450" algn="l">
              <a:buFontTx/>
              <a:buChar char="-"/>
            </a:pPr>
            <a:r>
              <a:rPr lang="de-DE" b="0" i="0" dirty="0">
                <a:solidFill>
                  <a:srgbClr val="333333"/>
                </a:solidFill>
                <a:effectLst/>
                <a:latin typeface="DIN" pitchFamily="2" charset="0"/>
              </a:rPr>
              <a:t>Unternehmen sind oft zu wenig vertraut mit den </a:t>
            </a:r>
            <a:r>
              <a:rPr lang="de-DE" b="0" i="0" dirty="0" err="1">
                <a:solidFill>
                  <a:srgbClr val="333333"/>
                </a:solidFill>
                <a:effectLst/>
                <a:latin typeface="DIN" pitchFamily="2" charset="0"/>
              </a:rPr>
              <a:t>Sicherheitskkonzepten</a:t>
            </a:r>
            <a:r>
              <a:rPr lang="de-DE" b="0" i="0" dirty="0">
                <a:solidFill>
                  <a:srgbClr val="333333"/>
                </a:solidFill>
                <a:effectLst/>
                <a:latin typeface="DIN" pitchFamily="2" charset="0"/>
              </a:rPr>
              <a:t> in der Cloud</a:t>
            </a:r>
          </a:p>
          <a:p>
            <a:endParaRPr lang="de-DE" dirty="0"/>
          </a:p>
          <a:p>
            <a:pPr algn="l"/>
            <a:r>
              <a:rPr lang="de-DE" b="1" i="0" dirty="0">
                <a:solidFill>
                  <a:srgbClr val="333333"/>
                </a:solidFill>
                <a:effectLst/>
                <a:latin typeface="DIN" pitchFamily="2" charset="0"/>
              </a:rPr>
              <a:t>Unautorisierter Zugriff</a:t>
            </a:r>
          </a:p>
          <a:p>
            <a:pPr marL="171450" indent="-171450" algn="l">
              <a:buFontTx/>
              <a:buChar char="-"/>
            </a:pPr>
            <a:r>
              <a:rPr lang="de-DE" b="0" i="0" dirty="0">
                <a:solidFill>
                  <a:srgbClr val="333333"/>
                </a:solidFill>
                <a:effectLst/>
                <a:latin typeface="DIN" pitchFamily="2" charset="0"/>
              </a:rPr>
              <a:t>Im Gegensatz zur lokalen Infrastruktur einer Organisation erfolgt ihre cloudbasierte Bereitstellung außerhalb des Netzwerkperimeters und ist direkt über das öffentliche Internet zugänglich. </a:t>
            </a:r>
          </a:p>
          <a:p>
            <a:pPr marL="171450" indent="-171450" algn="l">
              <a:buFontTx/>
              <a:buChar char="-"/>
            </a:pPr>
            <a:r>
              <a:rPr lang="de-DE" b="0" i="0" dirty="0">
                <a:solidFill>
                  <a:srgbClr val="333333"/>
                </a:solidFill>
                <a:effectLst/>
                <a:latin typeface="DIN" pitchFamily="2" charset="0"/>
              </a:rPr>
              <a:t>Gut für Mitarbeiter und Kunden, </a:t>
            </a:r>
          </a:p>
          <a:p>
            <a:pPr marL="171450" indent="-171450" algn="l">
              <a:buFontTx/>
              <a:buChar char="-"/>
            </a:pPr>
            <a:r>
              <a:rPr lang="de-DE" b="0" i="0" dirty="0">
                <a:solidFill>
                  <a:srgbClr val="333333"/>
                </a:solidFill>
                <a:effectLst/>
                <a:latin typeface="DIN" pitchFamily="2" charset="0"/>
              </a:rPr>
              <a:t>erleichtert es einem Angreifer aber auch</a:t>
            </a:r>
          </a:p>
          <a:p>
            <a:pPr marL="171450" indent="-171450" algn="l">
              <a:buFontTx/>
              <a:buChar char="-"/>
            </a:pPr>
            <a:r>
              <a:rPr lang="de-DE" b="0" i="0" dirty="0">
                <a:solidFill>
                  <a:srgbClr val="333333"/>
                </a:solidFill>
                <a:effectLst/>
                <a:latin typeface="DIN" pitchFamily="2" charset="0"/>
              </a:rPr>
              <a:t>Falsch konfigurierte Sicherheitsmaßnahmen oder kompromittierte Anmeldedaten können machen es Angreifern oft einfach</a:t>
            </a:r>
          </a:p>
          <a:p>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b="1" i="0" dirty="0">
                <a:solidFill>
                  <a:srgbClr val="333333"/>
                </a:solidFill>
                <a:effectLst/>
                <a:latin typeface="DIN" pitchFamily="2" charset="0"/>
              </a:rPr>
              <a:t>Unsichere Schnittstellen/API</a:t>
            </a:r>
          </a:p>
          <a:p>
            <a:pPr marL="171450" indent="-171450">
              <a:buFontTx/>
              <a:buChar char="-"/>
            </a:pPr>
            <a:r>
              <a:rPr lang="de-DE" dirty="0"/>
              <a:t>APIs sind oft gut dokumentiert und von daher leicht zugänglich</a:t>
            </a:r>
          </a:p>
          <a:p>
            <a:pPr marL="171450" indent="-171450">
              <a:buFontTx/>
              <a:buChar char="-"/>
            </a:pPr>
            <a:endParaRPr lang="de-DE" dirty="0"/>
          </a:p>
          <a:p>
            <a:pPr algn="l"/>
            <a:r>
              <a:rPr lang="de-DE" b="1" i="0" dirty="0">
                <a:solidFill>
                  <a:srgbClr val="333333"/>
                </a:solidFill>
                <a:effectLst/>
                <a:latin typeface="DIN" pitchFamily="2" charset="0"/>
              </a:rPr>
              <a:t>Account </a:t>
            </a:r>
            <a:r>
              <a:rPr lang="de-DE" b="1" i="0" dirty="0" err="1">
                <a:solidFill>
                  <a:srgbClr val="333333"/>
                </a:solidFill>
                <a:effectLst/>
                <a:latin typeface="DIN" pitchFamily="2" charset="0"/>
              </a:rPr>
              <a:t>Capturing</a:t>
            </a:r>
            <a:endParaRPr lang="de-DE" b="1" i="0" dirty="0">
              <a:solidFill>
                <a:srgbClr val="333333"/>
              </a:solidFill>
              <a:effectLst/>
              <a:latin typeface="DIN" pitchFamily="2" charset="0"/>
            </a:endParaRPr>
          </a:p>
          <a:p>
            <a:pPr marL="171450" indent="-171450" algn="l">
              <a:buFontTx/>
              <a:buChar char="-"/>
            </a:pPr>
            <a:r>
              <a:rPr lang="de-DE" b="0" i="0" dirty="0">
                <a:solidFill>
                  <a:srgbClr val="333333"/>
                </a:solidFill>
                <a:effectLst/>
                <a:latin typeface="DIN" pitchFamily="2" charset="0"/>
              </a:rPr>
              <a:t>Viele Menschen haben eine extrem schwache Passwortsicherheit </a:t>
            </a:r>
          </a:p>
          <a:p>
            <a:pPr marL="171450" indent="-171450" algn="l">
              <a:buFontTx/>
              <a:buChar char="-"/>
            </a:pPr>
            <a:r>
              <a:rPr lang="de-DE" b="0" i="0" dirty="0">
                <a:solidFill>
                  <a:srgbClr val="333333"/>
                </a:solidFill>
                <a:effectLst/>
                <a:latin typeface="DIN" pitchFamily="2" charset="0"/>
              </a:rPr>
              <a:t>… nehmen auch immer ein und dasselbe PW</a:t>
            </a:r>
          </a:p>
          <a:p>
            <a:pPr marL="171450" indent="-171450" algn="l">
              <a:buFontTx/>
              <a:buChar char="-"/>
            </a:pPr>
            <a:r>
              <a:rPr lang="de-DE" b="0" i="0" dirty="0">
                <a:solidFill>
                  <a:srgbClr val="333333"/>
                </a:solidFill>
                <a:effectLst/>
                <a:latin typeface="DIN" pitchFamily="2" charset="0"/>
              </a:rPr>
              <a:t>Account-Hijacking ist eines der schwerwiegenderen Probleme der Cloud-Sicherheit man erkennt es oft nicht</a:t>
            </a:r>
          </a:p>
          <a:p>
            <a:pPr marL="171450" indent="-171450" algn="l">
              <a:buFontTx/>
              <a:buChar char="-"/>
            </a:pPr>
            <a:endParaRPr lang="de-DE" b="0" i="0" dirty="0">
              <a:solidFill>
                <a:srgbClr val="333333"/>
              </a:solidFill>
              <a:effectLst/>
              <a:latin typeface="DIN" pitchFamily="2" charset="0"/>
            </a:endParaRPr>
          </a:p>
          <a:p>
            <a:pPr algn="l"/>
            <a:r>
              <a:rPr lang="de-DE" b="1" i="0" dirty="0">
                <a:solidFill>
                  <a:srgbClr val="333333"/>
                </a:solidFill>
                <a:effectLst/>
                <a:latin typeface="DIN" pitchFamily="2" charset="0"/>
              </a:rPr>
              <a:t>Mangelnde Sichtbarkeit</a:t>
            </a:r>
          </a:p>
          <a:p>
            <a:pPr algn="l"/>
            <a:r>
              <a:rPr lang="de-DE" b="0" i="0" dirty="0">
                <a:solidFill>
                  <a:srgbClr val="333333"/>
                </a:solidFill>
                <a:effectLst/>
                <a:latin typeface="DIN" pitchFamily="2" charset="0"/>
              </a:rPr>
              <a:t>Die Cloud-basierten Ressourcen einer Organisation befinden sich außerhalb des Unternehmensnetzwerks und laufen auf einer Infrastruktur, die das Unternehmen nicht besitzt. Daher sind viele herkömmliche Tools zur Erzielung von Netzwerktransparenz für Cloud-Umgebungen nicht effektiv, und einigen Unternehmen mangelt es an </a:t>
            </a:r>
            <a:r>
              <a:rPr lang="de-DE" b="0" i="0" u="none" strike="noStrike" dirty="0">
                <a:solidFill>
                  <a:srgbClr val="D61A69"/>
                </a:solidFill>
                <a:effectLst/>
                <a:latin typeface="DIN" pitchFamily="2" charset="0"/>
                <a:hlinkClick r:id="rId3"/>
              </a:rPr>
              <a:t>Cloud-fokussierten Sicherheitstools</a:t>
            </a:r>
            <a:r>
              <a:rPr lang="de-DE" b="0" i="0" dirty="0">
                <a:solidFill>
                  <a:srgbClr val="333333"/>
                </a:solidFill>
                <a:effectLst/>
                <a:latin typeface="DIN" pitchFamily="2" charset="0"/>
              </a:rPr>
              <a:t>. Dies kann die Fähigkeit eines Unternehmens einschränken, seine Cloud-basierten Ressourcen zu überwachen und sie vor Angriffen zu schützen.</a:t>
            </a:r>
          </a:p>
          <a:p>
            <a:pPr marL="171450" indent="-171450" algn="l">
              <a:buFontTx/>
              <a:buChar char="-"/>
            </a:pPr>
            <a:endParaRPr lang="de-DE" dirty="0"/>
          </a:p>
          <a:p>
            <a:pPr marL="171450" indent="-171450" algn="l">
              <a:buFontTx/>
              <a:buChar char="-"/>
            </a:pPr>
            <a:endParaRPr lang="de-DE" dirty="0"/>
          </a:p>
          <a:p>
            <a:pPr algn="l"/>
            <a:r>
              <a:rPr lang="de-DE" b="1" i="0" dirty="0">
                <a:solidFill>
                  <a:srgbClr val="333333"/>
                </a:solidFill>
                <a:effectLst/>
                <a:latin typeface="DIN" pitchFamily="2" charset="0"/>
              </a:rPr>
              <a:t>Externe Weitergabe von Daten</a:t>
            </a:r>
          </a:p>
          <a:p>
            <a:pPr algn="l"/>
            <a:r>
              <a:rPr lang="de-DE" b="0" i="0" dirty="0">
                <a:solidFill>
                  <a:srgbClr val="333333"/>
                </a:solidFill>
                <a:effectLst/>
                <a:latin typeface="DIN" pitchFamily="2" charset="0"/>
              </a:rPr>
              <a:t>Die Cloud ist darauf ausgelegt, den Datenaustausch zu vereinfachen. Oft gibt es die Möglichkeit, einen Mitarbeiter explizit per E-Mail einzuladen oder einen Link zu teilen, der es jedem mit der URL ermöglicht, auf die freigegebene Ressource zuzugreifen.</a:t>
            </a:r>
          </a:p>
          <a:p>
            <a:pPr algn="l"/>
            <a:r>
              <a:rPr lang="de-DE" b="0" i="0" dirty="0">
                <a:solidFill>
                  <a:srgbClr val="333333"/>
                </a:solidFill>
                <a:effectLst/>
                <a:latin typeface="DIN" pitchFamily="2" charset="0"/>
              </a:rPr>
              <a:t> </a:t>
            </a:r>
          </a:p>
          <a:p>
            <a:pPr algn="l"/>
            <a:r>
              <a:rPr lang="de-DE" b="0" i="0" dirty="0">
                <a:solidFill>
                  <a:srgbClr val="333333"/>
                </a:solidFill>
                <a:effectLst/>
                <a:latin typeface="DIN" pitchFamily="2" charset="0"/>
              </a:rPr>
              <a:t>Die Verwendung der linkbasierten Freigabe – eine beliebte Option, da sie einfacher ist, als jeden einzelnen gewünschten Mitarbeiter explizit einzuladen – erschwert die Kontrolle des Zugriffs auf die freigegebene Ressource. Der freigegebene Link kann an eine andere Person weitergeleitet, im Rahmen eines Cyberangriffs gestohlen oder von einem Cyberkriminellen erraten werden, wodurch unbefugter Zugriff auf die freigegebene Ressource ermöglicht wird. Darüber hinaus ist es beim linkbasierten Teilen unmöglich, nur einem einzelnen Empfänger des geteilten Links den Zugriff zu entziehen.</a:t>
            </a:r>
          </a:p>
          <a:p>
            <a:pPr algn="l"/>
            <a:endParaRPr lang="de-DE" b="0" i="0" dirty="0">
              <a:solidFill>
                <a:srgbClr val="333333"/>
              </a:solidFill>
              <a:effectLst/>
              <a:latin typeface="DIN" pitchFamily="2" charset="0"/>
            </a:endParaRPr>
          </a:p>
          <a:p>
            <a:pPr algn="l"/>
            <a:r>
              <a:rPr lang="de-DE" b="1" i="0" dirty="0">
                <a:solidFill>
                  <a:srgbClr val="333333"/>
                </a:solidFill>
                <a:effectLst/>
                <a:latin typeface="DIN" pitchFamily="2" charset="0"/>
              </a:rPr>
              <a:t>Cyberangriffen</a:t>
            </a:r>
          </a:p>
          <a:p>
            <a:pPr algn="l"/>
            <a:r>
              <a:rPr lang="de-DE" b="0" i="0" dirty="0">
                <a:solidFill>
                  <a:srgbClr val="333333"/>
                </a:solidFill>
                <a:effectLst/>
                <a:latin typeface="DIN" pitchFamily="2" charset="0"/>
              </a:rPr>
              <a:t>Cyberkriminalität ist ein Geschäft, und Cyberkriminelle wählen ihre Ziele auf der Grundlage der erwarteten Rentabilität ihrer Angriffe aus. Cloud-basierte Infrastrukturen sind direkt über das öffentliche Internet zugänglich, häufig unzureichend gesichert und enthalten viele sensible und wertvolle Daten. Darüber hinaus wird die Cloud von vielen verschiedenen Unternehmen genutzt, sodass ein erfolgreicher Angriff mit hoher Wahrscheinlichkeit viele Male wiederholt werden kann. Daher ist die Cloud-Bereitstellung von Unternehmen ein häufiges Ziel von Cyberangriffen.</a:t>
            </a:r>
          </a:p>
          <a:p>
            <a:pPr algn="l"/>
            <a:endParaRPr lang="de-DE" b="0" i="0" dirty="0">
              <a:solidFill>
                <a:srgbClr val="333333"/>
              </a:solidFill>
              <a:effectLst/>
              <a:latin typeface="DIN" pitchFamily="2" charset="0"/>
            </a:endParaRPr>
          </a:p>
          <a:p>
            <a:pPr algn="l"/>
            <a:endParaRPr lang="de-DE" b="0" i="0" dirty="0">
              <a:solidFill>
                <a:srgbClr val="333333"/>
              </a:solidFill>
              <a:effectLst/>
              <a:latin typeface="DIN" pitchFamily="2" charset="0"/>
            </a:endParaRPr>
          </a:p>
          <a:p>
            <a:pPr algn="l"/>
            <a:r>
              <a:rPr lang="de-DE" b="1" i="0" dirty="0" err="1">
                <a:solidFill>
                  <a:srgbClr val="333333"/>
                </a:solidFill>
                <a:effectLst/>
                <a:latin typeface="DIN" pitchFamily="2" charset="0"/>
              </a:rPr>
              <a:t>Denial</a:t>
            </a:r>
            <a:r>
              <a:rPr lang="de-DE" b="1" i="0" dirty="0">
                <a:solidFill>
                  <a:srgbClr val="333333"/>
                </a:solidFill>
                <a:effectLst/>
                <a:latin typeface="DIN" pitchFamily="2" charset="0"/>
              </a:rPr>
              <a:t>-</a:t>
            </a:r>
            <a:r>
              <a:rPr lang="de-DE" b="1" i="0" dirty="0" err="1">
                <a:solidFill>
                  <a:srgbClr val="333333"/>
                </a:solidFill>
                <a:effectLst/>
                <a:latin typeface="DIN" pitchFamily="2" charset="0"/>
              </a:rPr>
              <a:t>of</a:t>
            </a:r>
            <a:r>
              <a:rPr lang="de-DE" b="1" i="0" dirty="0">
                <a:solidFill>
                  <a:srgbClr val="333333"/>
                </a:solidFill>
                <a:effectLst/>
                <a:latin typeface="DIN" pitchFamily="2" charset="0"/>
              </a:rPr>
              <a:t>-Service-Angriffe</a:t>
            </a:r>
          </a:p>
          <a:p>
            <a:pPr algn="l"/>
            <a:r>
              <a:rPr lang="de-DE" b="0" i="0" dirty="0">
                <a:solidFill>
                  <a:srgbClr val="333333"/>
                </a:solidFill>
                <a:effectLst/>
                <a:latin typeface="DIN" pitchFamily="2" charset="0"/>
              </a:rPr>
              <a:t>Die Cloud ist für die Geschäftsfähigkeit vieler Unternehmen von entscheidender Bedeutung. Sie nutzen die Cloud, um geschäftskritische Daten zu speichern und wichtige interne und kundenorientierte Anwendungen auszuführen.</a:t>
            </a:r>
          </a:p>
          <a:p>
            <a:pPr marL="171450" indent="-171450" algn="l">
              <a:buFontTx/>
              <a:buChar char="-"/>
            </a:pPr>
            <a:endParaRPr lang="de-DE" dirty="0"/>
          </a:p>
          <a:p>
            <a:endParaRPr lang="de-DE" dirty="0"/>
          </a:p>
        </p:txBody>
      </p:sp>
      <p:sp>
        <p:nvSpPr>
          <p:cNvPr id="4" name="Foliennummernplatzhalter 3"/>
          <p:cNvSpPr>
            <a:spLocks noGrp="1"/>
          </p:cNvSpPr>
          <p:nvPr>
            <p:ph type="sldNum" sz="quarter" idx="5"/>
          </p:nvPr>
        </p:nvSpPr>
        <p:spPr/>
        <p:txBody>
          <a:bodyPr/>
          <a:lstStyle/>
          <a:p>
            <a:fld id="{F6FEE991-81EB-4494-AA83-0C307BABC94D}" type="slidenum">
              <a:rPr lang="de-DE" smtClean="0"/>
              <a:pPr/>
              <a:t>4</a:t>
            </a:fld>
            <a:endParaRPr lang="de-DE"/>
          </a:p>
        </p:txBody>
      </p:sp>
    </p:spTree>
    <p:extLst>
      <p:ext uri="{BB962C8B-B14F-4D97-AF65-F5344CB8AC3E}">
        <p14:creationId xmlns:p14="http://schemas.microsoft.com/office/powerpoint/2010/main" val="22736121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fontScale="70000" lnSpcReduction="20000"/>
          </a:bodyPr>
          <a:lstStyle/>
          <a:p>
            <a:pPr algn="l"/>
            <a:r>
              <a:rPr lang="de-DE" b="1" i="0" dirty="0">
                <a:solidFill>
                  <a:srgbClr val="333333"/>
                </a:solidFill>
                <a:effectLst/>
                <a:latin typeface="DIN" pitchFamily="2" charset="0"/>
              </a:rPr>
              <a:t>Datenschutz/Vertraulichkeit</a:t>
            </a:r>
          </a:p>
          <a:p>
            <a:pPr algn="l"/>
            <a:r>
              <a:rPr lang="de-DE" b="0" i="0" dirty="0">
                <a:solidFill>
                  <a:srgbClr val="333333"/>
                </a:solidFill>
                <a:effectLst/>
                <a:latin typeface="DIN" pitchFamily="2" charset="0"/>
              </a:rPr>
              <a:t>Datenschutz und Vertraulichkeit sind für viele Unternehmen ein wichtiges Anliegen. Datenschutzbestimmungen wie die EU-Datenschutz-Grundverordnung (DSGVO), der Health Insurance </a:t>
            </a:r>
            <a:r>
              <a:rPr lang="de-DE" b="0" i="0" dirty="0" err="1">
                <a:solidFill>
                  <a:srgbClr val="333333"/>
                </a:solidFill>
                <a:effectLst/>
                <a:latin typeface="DIN" pitchFamily="2" charset="0"/>
              </a:rPr>
              <a:t>Portability</a:t>
            </a:r>
            <a:r>
              <a:rPr lang="de-DE" b="0" i="0" dirty="0">
                <a:solidFill>
                  <a:srgbClr val="333333"/>
                </a:solidFill>
                <a:effectLst/>
                <a:latin typeface="DIN" pitchFamily="2" charset="0"/>
              </a:rPr>
              <a:t> and </a:t>
            </a:r>
            <a:r>
              <a:rPr lang="de-DE" b="0" i="0" dirty="0" err="1">
                <a:solidFill>
                  <a:srgbClr val="333333"/>
                </a:solidFill>
                <a:effectLst/>
                <a:latin typeface="DIN" pitchFamily="2" charset="0"/>
              </a:rPr>
              <a:t>Accessibility</a:t>
            </a:r>
            <a:r>
              <a:rPr lang="de-DE" b="0" i="0" dirty="0">
                <a:solidFill>
                  <a:srgbClr val="333333"/>
                </a:solidFill>
                <a:effectLst/>
                <a:latin typeface="DIN" pitchFamily="2" charset="0"/>
              </a:rPr>
              <a:t> Act (HIPAA), der Payment Card Industry Data Security Standard (PCI DSS) und viele mehr schreiben den Schutz von Kundendaten vor und sehen strenge Strafen vor Sicherheitsmängel. Darüber hinaus verfügen Unternehmen über eine große Menge interner Daten, die für die Aufrechterhaltung eines Wettbewerbsvorteils unerlässlich sind.</a:t>
            </a:r>
          </a:p>
          <a:p>
            <a:pPr algn="l"/>
            <a:r>
              <a:rPr lang="de-DE" b="0" i="0" dirty="0">
                <a:solidFill>
                  <a:srgbClr val="333333"/>
                </a:solidFill>
                <a:effectLst/>
                <a:latin typeface="DIN" pitchFamily="2" charset="0"/>
              </a:rPr>
              <a:t> </a:t>
            </a:r>
          </a:p>
          <a:p>
            <a:pPr algn="l"/>
            <a:r>
              <a:rPr lang="de-DE" b="0" i="0" dirty="0">
                <a:solidFill>
                  <a:srgbClr val="333333"/>
                </a:solidFill>
                <a:effectLst/>
                <a:latin typeface="DIN" pitchFamily="2" charset="0"/>
              </a:rPr>
              <a:t>Die Speicherung dieser Daten in der Cloud hat zwar Vorteile, führt aber bei 66 % der Unternehmen auch zu großen Sicherheitsbedenken. Viele Unternehmen haben Cloud Computing eingeführt, verfügen jedoch nicht über das Wissen, um sicherzustellen, dass sie und ihre Mitarbeiter es sicher nutzen. Dadurch besteht die Gefahr, dass sensible Daten offengelegt werden – wie eine große Zahl von Cloud-Datenverstößen zeigt.</a:t>
            </a:r>
          </a:p>
          <a:p>
            <a:endParaRPr lang="de-DE" dirty="0"/>
          </a:p>
          <a:p>
            <a:pPr algn="l"/>
            <a:r>
              <a:rPr lang="de-DE" b="1" i="0" dirty="0" err="1">
                <a:solidFill>
                  <a:srgbClr val="333333"/>
                </a:solidFill>
                <a:effectLst/>
                <a:latin typeface="DIN" pitchFamily="2" charset="0"/>
              </a:rPr>
              <a:t>Compliancegesetzlicher</a:t>
            </a:r>
            <a:r>
              <a:rPr lang="de-DE" b="1" i="0" dirty="0">
                <a:solidFill>
                  <a:srgbClr val="333333"/>
                </a:solidFill>
                <a:effectLst/>
                <a:latin typeface="DIN" pitchFamily="2" charset="0"/>
              </a:rPr>
              <a:t> und behördlicher Vorschriften</a:t>
            </a:r>
          </a:p>
          <a:p>
            <a:pPr algn="l"/>
            <a:r>
              <a:rPr lang="de-DE" b="0" i="0" dirty="0">
                <a:solidFill>
                  <a:srgbClr val="333333"/>
                </a:solidFill>
                <a:effectLst/>
                <a:latin typeface="DIN" pitchFamily="2" charset="0"/>
              </a:rPr>
              <a:t>Datenschutzbestimmungen wie PCI DSS und HIPAA verlangen von Organisationen den Nachweis, dass sie den Zugriff auf die geschützten Informationen (Kreditkartendaten, Patientenakten im Gesundheitswesen usw.) beschränken. Dies könnte die Schaffung eines physisch oder logisch isolierten Teils des Netzwerks der Organisation erfordern, der nur Mitarbeitern zugänglich ist, die einen legitimen Zugriff auf diese Daten benötigen.</a:t>
            </a:r>
          </a:p>
          <a:p>
            <a:pPr algn="l"/>
            <a:r>
              <a:rPr lang="de-DE" b="0" i="0" dirty="0">
                <a:solidFill>
                  <a:srgbClr val="333333"/>
                </a:solidFill>
                <a:effectLst/>
                <a:latin typeface="DIN" pitchFamily="2" charset="0"/>
              </a:rPr>
              <a:t> </a:t>
            </a:r>
          </a:p>
          <a:p>
            <a:pPr algn="l"/>
            <a:r>
              <a:rPr lang="de-DE" b="0" i="0" dirty="0">
                <a:solidFill>
                  <a:srgbClr val="333333"/>
                </a:solidFill>
                <a:effectLst/>
                <a:latin typeface="DIN" pitchFamily="2" charset="0"/>
              </a:rPr>
              <a:t>Die meisten Cloud-Anbieter verfügen über mehrere geografisch verteilte Rechenzentren. Dies trägt dazu bei, die Zugänglichkeit und Leistung von Cloud-basierten Ressourcen zu verbessern und erleichtert es CSPs, sicherzustellen, dass sie in der Lage sind, Service Level Agreements auch bei geschäftsstörenden Ereignissen wie Naturkatastrophen, Stromausfällen usw. einzuhalten.</a:t>
            </a:r>
          </a:p>
          <a:p>
            <a:pPr algn="l"/>
            <a:r>
              <a:rPr lang="de-DE" b="0" i="0" dirty="0">
                <a:solidFill>
                  <a:srgbClr val="333333"/>
                </a:solidFill>
                <a:effectLst/>
                <a:latin typeface="DIN" pitchFamily="2" charset="0"/>
              </a:rPr>
              <a:t> </a:t>
            </a:r>
          </a:p>
          <a:p>
            <a:pPr algn="l"/>
            <a:r>
              <a:rPr lang="de-DE" b="0" i="0" dirty="0">
                <a:solidFill>
                  <a:srgbClr val="333333"/>
                </a:solidFill>
                <a:effectLst/>
                <a:latin typeface="DIN" pitchFamily="2" charset="0"/>
              </a:rPr>
              <a:t>Organisationen, die ihre Daten in der Cloud speichern, haben oft keine Ahnung, wo ihre Daten tatsächlich im Rechenzentrum eines CSP gespeichert sind. Dies führt bei 37 % der Unternehmen zu großen Bedenken hinsichtlich der Datensouveränität, des Speicherorts und der Datenkontrolle. Da Datenschutzbestimmungen wie die DSGVO einschränken, wohin Daten von EU-Bürgern gesendet werden dürfen, könnte die Nutzung einer Cloud-Plattform mit Rechenzentrum außerhalb der genehmigten Bereiche eine Organisation in einen Zustand </a:t>
            </a:r>
            <a:r>
              <a:rPr lang="de-DE" b="0" i="0" dirty="0" err="1">
                <a:solidFill>
                  <a:srgbClr val="333333"/>
                </a:solidFill>
                <a:effectLst/>
                <a:latin typeface="DIN" pitchFamily="2" charset="0"/>
              </a:rPr>
              <a:t>derCompliance</a:t>
            </a:r>
            <a:r>
              <a:rPr lang="de-DE" b="0" i="0" dirty="0">
                <a:solidFill>
                  <a:srgbClr val="333333"/>
                </a:solidFill>
                <a:effectLst/>
                <a:latin typeface="DIN" pitchFamily="2" charset="0"/>
              </a:rPr>
              <a:t> von Vorschriften versetzen. Darüber hinaus gelten in verschiedenen Gerichtsbarkeiten unterschiedliche Gesetze zum Zugriff auf Daten für die Strafverfolgung und die nationale Sicherheit, was sich auf den Datenschutz und die Sicherheit der Kunden einer Organisation auswirken kann.</a:t>
            </a:r>
          </a:p>
          <a:p>
            <a:pPr algn="l"/>
            <a:endParaRPr lang="de-DE" b="0" i="0" dirty="0">
              <a:solidFill>
                <a:srgbClr val="333333"/>
              </a:solidFill>
              <a:effectLst/>
              <a:latin typeface="DIN" pitchFamily="2" charset="0"/>
            </a:endParaRPr>
          </a:p>
          <a:p>
            <a:pPr algn="l"/>
            <a:r>
              <a:rPr lang="de-DE" b="0" i="0" dirty="0">
                <a:solidFill>
                  <a:srgbClr val="333333"/>
                </a:solidFill>
                <a:effectLst/>
                <a:latin typeface="DIN" pitchFamily="2" charset="0"/>
              </a:rPr>
              <a:t>Wenn Daten, die durch diese und ähnliche Vorschriften geschützt sind, in die Cloud verschoben werden, kann es schwieriger sein, Compliance gesetzlicher Vorschriften zu erreichen und nachzuweisen. Bei einer Cloud-Bereitstellung haben Unternehmen nur Einblick und Kontrolle über einige Schichten ihrer Infrastruktur. Daher wird die Einhaltung gesetzlicher und behördlicher Vorschriften von 42 % der Unternehmen als großes Cloud-Sicherheitsproblem angesehen und erfordert spezielle </a:t>
            </a:r>
            <a:r>
              <a:rPr lang="de-DE" b="0" i="0" u="none" strike="noStrike" dirty="0">
                <a:solidFill>
                  <a:srgbClr val="D61A69"/>
                </a:solidFill>
                <a:effectLst/>
                <a:latin typeface="DIN" pitchFamily="2" charset="0"/>
                <a:hlinkClick r:id="rId3"/>
              </a:rPr>
              <a:t>Cloud-Compliance-Lösungen</a:t>
            </a:r>
            <a:r>
              <a:rPr lang="de-DE" b="0" i="0" dirty="0">
                <a:solidFill>
                  <a:srgbClr val="333333"/>
                </a:solidFill>
                <a:effectLst/>
                <a:latin typeface="DIN" pitchFamily="2" charset="0"/>
              </a:rPr>
              <a:t>.</a:t>
            </a:r>
          </a:p>
          <a:p>
            <a:endParaRPr lang="de-DE" dirty="0"/>
          </a:p>
          <a:p>
            <a:endParaRPr lang="de-DE" dirty="0"/>
          </a:p>
          <a:p>
            <a:endParaRPr lang="de-DE" dirty="0"/>
          </a:p>
        </p:txBody>
      </p:sp>
      <p:sp>
        <p:nvSpPr>
          <p:cNvPr id="4" name="Foliennummernplatzhalter 3"/>
          <p:cNvSpPr>
            <a:spLocks noGrp="1"/>
          </p:cNvSpPr>
          <p:nvPr>
            <p:ph type="sldNum" sz="quarter" idx="5"/>
          </p:nvPr>
        </p:nvSpPr>
        <p:spPr/>
        <p:txBody>
          <a:bodyPr/>
          <a:lstStyle/>
          <a:p>
            <a:fld id="{F6FEE991-81EB-4494-AA83-0C307BABC94D}" type="slidenum">
              <a:rPr lang="de-DE" smtClean="0"/>
              <a:pPr/>
              <a:t>5</a:t>
            </a:fld>
            <a:endParaRPr lang="de-DE"/>
          </a:p>
        </p:txBody>
      </p:sp>
    </p:spTree>
    <p:extLst>
      <p:ext uri="{BB962C8B-B14F-4D97-AF65-F5344CB8AC3E}">
        <p14:creationId xmlns:p14="http://schemas.microsoft.com/office/powerpoint/2010/main" val="13156887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0" i="0" dirty="0">
                <a:solidFill>
                  <a:srgbClr val="E6E6E6"/>
                </a:solidFill>
                <a:effectLst/>
                <a:highlight>
                  <a:srgbClr val="171717"/>
                </a:highlight>
                <a:latin typeface="Segoe UI" panose="020B0502040204020203" pitchFamily="34" charset="0"/>
              </a:rPr>
              <a:t>Microsoft empfiehlt kennwortlose Authentifizierungsmethoden wie Windows Hello, </a:t>
            </a:r>
            <a:r>
              <a:rPr lang="de-DE" b="0" i="0" dirty="0" err="1">
                <a:solidFill>
                  <a:srgbClr val="E6E6E6"/>
                </a:solidFill>
                <a:effectLst/>
                <a:highlight>
                  <a:srgbClr val="171717"/>
                </a:highlight>
                <a:latin typeface="Segoe UI" panose="020B0502040204020203" pitchFamily="34" charset="0"/>
              </a:rPr>
              <a:t>Passkeys</a:t>
            </a:r>
            <a:r>
              <a:rPr lang="de-DE" b="0" i="0" dirty="0">
                <a:solidFill>
                  <a:srgbClr val="E6E6E6"/>
                </a:solidFill>
                <a:effectLst/>
                <a:highlight>
                  <a:srgbClr val="171717"/>
                </a:highlight>
                <a:latin typeface="Segoe UI" panose="020B0502040204020203" pitchFamily="34" charset="0"/>
              </a:rPr>
              <a:t> (FIDO2) und die Microsoft Authenticator-App, weil sie die sicherste Umgebung für Anmeldungen bieten. Obwohl sich ein Benutzer mit anderen gängigen Methoden wie „Benutzername“ und „Kennwort“ anmelden kann, sollten Kennwörter durch sicherere Authentifizierungsmethoden ersetzt werden.</a:t>
            </a:r>
            <a:endParaRPr lang="de-DE" dirty="0"/>
          </a:p>
        </p:txBody>
      </p:sp>
      <p:sp>
        <p:nvSpPr>
          <p:cNvPr id="4" name="Foliennummernplatzhalter 3"/>
          <p:cNvSpPr>
            <a:spLocks noGrp="1"/>
          </p:cNvSpPr>
          <p:nvPr>
            <p:ph type="sldNum" sz="quarter" idx="5"/>
          </p:nvPr>
        </p:nvSpPr>
        <p:spPr/>
        <p:txBody>
          <a:bodyPr/>
          <a:lstStyle/>
          <a:p>
            <a:fld id="{F6FEE991-81EB-4494-AA83-0C307BABC94D}" type="slidenum">
              <a:rPr lang="de-DE" smtClean="0"/>
              <a:pPr/>
              <a:t>6</a:t>
            </a:fld>
            <a:endParaRPr lang="de-DE"/>
          </a:p>
        </p:txBody>
      </p:sp>
    </p:spTree>
    <p:extLst>
      <p:ext uri="{BB962C8B-B14F-4D97-AF65-F5344CB8AC3E}">
        <p14:creationId xmlns:p14="http://schemas.microsoft.com/office/powerpoint/2010/main" val="12861135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F6FEE991-81EB-4494-AA83-0C307BABC94D}" type="slidenum">
              <a:rPr lang="de-DE" smtClean="0"/>
              <a:pPr/>
              <a:t>7</a:t>
            </a:fld>
            <a:endParaRPr lang="de-DE"/>
          </a:p>
        </p:txBody>
      </p:sp>
    </p:spTree>
    <p:extLst>
      <p:ext uri="{BB962C8B-B14F-4D97-AF65-F5344CB8AC3E}">
        <p14:creationId xmlns:p14="http://schemas.microsoft.com/office/powerpoint/2010/main" val="6380110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b="0" i="0" dirty="0">
                <a:solidFill>
                  <a:srgbClr val="E6E6E6"/>
                </a:solidFill>
                <a:effectLst/>
                <a:highlight>
                  <a:srgbClr val="171717"/>
                </a:highlight>
                <a:latin typeface="Segoe UI" panose="020B0502040204020203" pitchFamily="34" charset="0"/>
              </a:rPr>
              <a:t>Windows Hello </a:t>
            </a:r>
            <a:r>
              <a:rPr lang="de-DE" b="0" i="0" dirty="0" err="1">
                <a:solidFill>
                  <a:srgbClr val="E6E6E6"/>
                </a:solidFill>
                <a:effectLst/>
                <a:highlight>
                  <a:srgbClr val="171717"/>
                </a:highlight>
                <a:latin typeface="Segoe UI" panose="020B0502040204020203" pitchFamily="34" charset="0"/>
              </a:rPr>
              <a:t>for</a:t>
            </a:r>
            <a:r>
              <a:rPr lang="de-DE" b="0" i="0" dirty="0">
                <a:solidFill>
                  <a:srgbClr val="E6E6E6"/>
                </a:solidFill>
                <a:effectLst/>
                <a:highlight>
                  <a:srgbClr val="171717"/>
                </a:highlight>
                <a:latin typeface="Segoe UI" panose="020B0502040204020203" pitchFamily="34" charset="0"/>
              </a:rPr>
              <a:t> Business eignet sich ideal für Information-</a:t>
            </a:r>
            <a:r>
              <a:rPr lang="de-DE" b="0" i="0" dirty="0" err="1">
                <a:solidFill>
                  <a:srgbClr val="E6E6E6"/>
                </a:solidFill>
                <a:effectLst/>
                <a:highlight>
                  <a:srgbClr val="171717"/>
                </a:highlight>
                <a:latin typeface="Segoe UI" panose="020B0502040204020203" pitchFamily="34" charset="0"/>
              </a:rPr>
              <a:t>Worker</a:t>
            </a:r>
            <a:r>
              <a:rPr lang="de-DE" b="0" i="0" dirty="0">
                <a:solidFill>
                  <a:srgbClr val="E6E6E6"/>
                </a:solidFill>
                <a:effectLst/>
                <a:highlight>
                  <a:srgbClr val="171717"/>
                </a:highlight>
                <a:latin typeface="Segoe UI" panose="020B0502040204020203" pitchFamily="34" charset="0"/>
              </a:rPr>
              <a:t>, die über einen eigenen Windows-PC verfügen. Die biometrischen und PIN-basierten Anmeldeinformationen sind direkt mit dem PC des Benutzers verknüpft, wodurch verhindert wird, dass jemand anderes als der Eigentümer Zugriff erhält. Mit PKI-Integration (Public Key-Infrastruktur) und integrierter Unterstützung für einmaliges Anmelden (Single </a:t>
            </a:r>
            <a:r>
              <a:rPr lang="de-DE" b="0" i="0" dirty="0" err="1">
                <a:solidFill>
                  <a:srgbClr val="E6E6E6"/>
                </a:solidFill>
                <a:effectLst/>
                <a:highlight>
                  <a:srgbClr val="171717"/>
                </a:highlight>
                <a:latin typeface="Segoe UI" panose="020B0502040204020203" pitchFamily="34" charset="0"/>
              </a:rPr>
              <a:t>Sign</a:t>
            </a:r>
            <a:r>
              <a:rPr lang="de-DE" b="0" i="0" dirty="0">
                <a:solidFill>
                  <a:srgbClr val="E6E6E6"/>
                </a:solidFill>
                <a:effectLst/>
                <a:highlight>
                  <a:srgbClr val="171717"/>
                </a:highlight>
                <a:latin typeface="Segoe UI" panose="020B0502040204020203" pitchFamily="34" charset="0"/>
              </a:rPr>
              <a:t>-On, SSO) bietet Windows Hello </a:t>
            </a:r>
            <a:r>
              <a:rPr lang="de-DE" b="0" i="0" dirty="0" err="1">
                <a:solidFill>
                  <a:srgbClr val="E6E6E6"/>
                </a:solidFill>
                <a:effectLst/>
                <a:highlight>
                  <a:srgbClr val="171717"/>
                </a:highlight>
                <a:latin typeface="Segoe UI" panose="020B0502040204020203" pitchFamily="34" charset="0"/>
              </a:rPr>
              <a:t>for</a:t>
            </a:r>
            <a:r>
              <a:rPr lang="de-DE" b="0" i="0" dirty="0">
                <a:solidFill>
                  <a:srgbClr val="E6E6E6"/>
                </a:solidFill>
                <a:effectLst/>
                <a:highlight>
                  <a:srgbClr val="171717"/>
                </a:highlight>
                <a:latin typeface="Segoe UI" panose="020B0502040204020203" pitchFamily="34" charset="0"/>
              </a:rPr>
              <a:t> Business eine praktische Methode für den nahtlosen Zugriff auf Unternehmensressourcen lokal und in der Cloud</a:t>
            </a:r>
            <a:endParaRPr lang="de-DE" dirty="0"/>
          </a:p>
        </p:txBody>
      </p:sp>
      <p:sp>
        <p:nvSpPr>
          <p:cNvPr id="4" name="Foliennummernplatzhalter 3"/>
          <p:cNvSpPr>
            <a:spLocks noGrp="1"/>
          </p:cNvSpPr>
          <p:nvPr>
            <p:ph type="sldNum" sz="quarter" idx="5"/>
          </p:nvPr>
        </p:nvSpPr>
        <p:spPr/>
        <p:txBody>
          <a:bodyPr/>
          <a:lstStyle/>
          <a:p>
            <a:fld id="{F6FEE991-81EB-4494-AA83-0C307BABC94D}" type="slidenum">
              <a:rPr lang="de-DE" smtClean="0"/>
              <a:pPr/>
              <a:t>9</a:t>
            </a:fld>
            <a:endParaRPr lang="de-DE"/>
          </a:p>
        </p:txBody>
      </p:sp>
    </p:spTree>
    <p:extLst>
      <p:ext uri="{BB962C8B-B14F-4D97-AF65-F5344CB8AC3E}">
        <p14:creationId xmlns:p14="http://schemas.microsoft.com/office/powerpoint/2010/main" val="11732443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fontScale="92500" lnSpcReduction="10000"/>
          </a:bodyPr>
          <a:lstStyle/>
          <a:p>
            <a:pPr algn="l">
              <a:buFont typeface="+mj-lt"/>
              <a:buAutoNum type="arabicPeriod"/>
            </a:pPr>
            <a:r>
              <a:rPr lang="de-DE" b="0" i="0" dirty="0">
                <a:solidFill>
                  <a:srgbClr val="E6E6E6"/>
                </a:solidFill>
                <a:effectLst/>
                <a:highlight>
                  <a:srgbClr val="171717"/>
                </a:highlight>
                <a:latin typeface="Segoe UI" panose="020B0502040204020203" pitchFamily="34" charset="0"/>
              </a:rPr>
              <a:t>Ein Benutzer meldet sich bei Windows mit biometrischer Geste oder PIN an. Die Geste entsperrt den privaten Schlüssel von Windows Hello </a:t>
            </a:r>
            <a:r>
              <a:rPr lang="de-DE" b="0" i="0" dirty="0" err="1">
                <a:solidFill>
                  <a:srgbClr val="E6E6E6"/>
                </a:solidFill>
                <a:effectLst/>
                <a:highlight>
                  <a:srgbClr val="171717"/>
                </a:highlight>
                <a:latin typeface="Segoe UI" panose="020B0502040204020203" pitchFamily="34" charset="0"/>
              </a:rPr>
              <a:t>for</a:t>
            </a:r>
            <a:r>
              <a:rPr lang="de-DE" b="0" i="0" dirty="0">
                <a:solidFill>
                  <a:srgbClr val="E6E6E6"/>
                </a:solidFill>
                <a:effectLst/>
                <a:highlight>
                  <a:srgbClr val="171717"/>
                </a:highlight>
                <a:latin typeface="Segoe UI" panose="020B0502040204020203" pitchFamily="34" charset="0"/>
              </a:rPr>
              <a:t> Business, und die Daten werden an den Security Support Provider für Cloudauthentifizierung gesendet, auch als </a:t>
            </a:r>
            <a:r>
              <a:rPr lang="de-DE" b="0" i="1" dirty="0">
                <a:solidFill>
                  <a:srgbClr val="E6E6E6"/>
                </a:solidFill>
                <a:effectLst/>
                <a:highlight>
                  <a:srgbClr val="171717"/>
                </a:highlight>
                <a:latin typeface="Segoe UI" panose="020B0502040204020203" pitchFamily="34" charset="0"/>
              </a:rPr>
              <a:t>Cloudauthentifizierungsanbieter</a:t>
            </a:r>
            <a:r>
              <a:rPr lang="de-DE" b="0" i="0" dirty="0">
                <a:solidFill>
                  <a:srgbClr val="E6E6E6"/>
                </a:solidFill>
                <a:effectLst/>
                <a:highlight>
                  <a:srgbClr val="171717"/>
                </a:highlight>
                <a:latin typeface="Segoe UI" panose="020B0502040204020203" pitchFamily="34" charset="0"/>
              </a:rPr>
              <a:t> bezeichnet.</a:t>
            </a:r>
          </a:p>
          <a:p>
            <a:pPr algn="l">
              <a:buFont typeface="+mj-lt"/>
              <a:buAutoNum type="arabicPeriod"/>
            </a:pPr>
            <a:r>
              <a:rPr lang="de-DE" b="0" i="0" dirty="0">
                <a:solidFill>
                  <a:srgbClr val="E6E6E6"/>
                </a:solidFill>
                <a:effectLst/>
                <a:highlight>
                  <a:srgbClr val="171717"/>
                </a:highlight>
                <a:latin typeface="Segoe UI" panose="020B0502040204020203" pitchFamily="34" charset="0"/>
              </a:rPr>
              <a:t>Der Cloudauthentifizierungsanbieter fordert eine </a:t>
            </a:r>
            <a:r>
              <a:rPr lang="de-DE" b="0" i="0" dirty="0" err="1">
                <a:solidFill>
                  <a:srgbClr val="E6E6E6"/>
                </a:solidFill>
                <a:effectLst/>
                <a:highlight>
                  <a:srgbClr val="171717"/>
                </a:highlight>
                <a:latin typeface="Segoe UI" panose="020B0502040204020203" pitchFamily="34" charset="0"/>
              </a:rPr>
              <a:t>Nonce</a:t>
            </a:r>
            <a:r>
              <a:rPr lang="de-DE" b="0" i="0" dirty="0">
                <a:solidFill>
                  <a:srgbClr val="E6E6E6"/>
                </a:solidFill>
                <a:effectLst/>
                <a:highlight>
                  <a:srgbClr val="171717"/>
                </a:highlight>
                <a:latin typeface="Segoe UI" panose="020B0502040204020203" pitchFamily="34" charset="0"/>
              </a:rPr>
              <a:t> (eine beliebige Zufallszahl, die nur einmal verwendet werden kann) von Microsoft </a:t>
            </a:r>
            <a:r>
              <a:rPr lang="de-DE" b="0" i="0" dirty="0" err="1">
                <a:solidFill>
                  <a:srgbClr val="E6E6E6"/>
                </a:solidFill>
                <a:effectLst/>
                <a:highlight>
                  <a:srgbClr val="171717"/>
                </a:highlight>
                <a:latin typeface="Segoe UI" panose="020B0502040204020203" pitchFamily="34" charset="0"/>
              </a:rPr>
              <a:t>Entra</a:t>
            </a:r>
            <a:r>
              <a:rPr lang="de-DE" b="0" i="0" dirty="0">
                <a:solidFill>
                  <a:srgbClr val="E6E6E6"/>
                </a:solidFill>
                <a:effectLst/>
                <a:highlight>
                  <a:srgbClr val="171717"/>
                </a:highlight>
                <a:latin typeface="Segoe UI" panose="020B0502040204020203" pitchFamily="34" charset="0"/>
              </a:rPr>
              <a:t> ID an.</a:t>
            </a:r>
          </a:p>
          <a:p>
            <a:pPr algn="l">
              <a:buFont typeface="+mj-lt"/>
              <a:buAutoNum type="arabicPeriod"/>
            </a:pPr>
            <a:r>
              <a:rPr lang="de-DE" b="0" i="0" dirty="0">
                <a:solidFill>
                  <a:srgbClr val="E6E6E6"/>
                </a:solidFill>
                <a:effectLst/>
                <a:highlight>
                  <a:srgbClr val="171717"/>
                </a:highlight>
                <a:latin typeface="Segoe UI" panose="020B0502040204020203" pitchFamily="34" charset="0"/>
              </a:rPr>
              <a:t>Microsoft </a:t>
            </a:r>
            <a:r>
              <a:rPr lang="de-DE" b="0" i="0" dirty="0" err="1">
                <a:solidFill>
                  <a:srgbClr val="E6E6E6"/>
                </a:solidFill>
                <a:effectLst/>
                <a:highlight>
                  <a:srgbClr val="171717"/>
                </a:highlight>
                <a:latin typeface="Segoe UI" panose="020B0502040204020203" pitchFamily="34" charset="0"/>
              </a:rPr>
              <a:t>Entra</a:t>
            </a:r>
            <a:r>
              <a:rPr lang="de-DE" b="0" i="0" dirty="0">
                <a:solidFill>
                  <a:srgbClr val="E6E6E6"/>
                </a:solidFill>
                <a:effectLst/>
                <a:highlight>
                  <a:srgbClr val="171717"/>
                </a:highlight>
                <a:latin typeface="Segoe UI" panose="020B0502040204020203" pitchFamily="34" charset="0"/>
              </a:rPr>
              <a:t> ID gibt eine </a:t>
            </a:r>
            <a:r>
              <a:rPr lang="de-DE" b="0" i="0" dirty="0" err="1">
                <a:solidFill>
                  <a:srgbClr val="E6E6E6"/>
                </a:solidFill>
                <a:effectLst/>
                <a:highlight>
                  <a:srgbClr val="171717"/>
                </a:highlight>
                <a:latin typeface="Segoe UI" panose="020B0502040204020203" pitchFamily="34" charset="0"/>
              </a:rPr>
              <a:t>Nonce</a:t>
            </a:r>
            <a:r>
              <a:rPr lang="de-DE" b="0" i="0" dirty="0">
                <a:solidFill>
                  <a:srgbClr val="E6E6E6"/>
                </a:solidFill>
                <a:effectLst/>
                <a:highlight>
                  <a:srgbClr val="171717"/>
                </a:highlight>
                <a:latin typeface="Segoe UI" panose="020B0502040204020203" pitchFamily="34" charset="0"/>
              </a:rPr>
              <a:t> zurück, die 5 Minuten lang gültig ist.</a:t>
            </a:r>
          </a:p>
          <a:p>
            <a:pPr algn="l">
              <a:buFont typeface="+mj-lt"/>
              <a:buAutoNum type="arabicPeriod"/>
            </a:pPr>
            <a:r>
              <a:rPr lang="de-DE" b="0" i="0" dirty="0">
                <a:solidFill>
                  <a:srgbClr val="E6E6E6"/>
                </a:solidFill>
                <a:effectLst/>
                <a:highlight>
                  <a:srgbClr val="171717"/>
                </a:highlight>
                <a:latin typeface="Segoe UI" panose="020B0502040204020203" pitchFamily="34" charset="0"/>
              </a:rPr>
              <a:t>Der Cloudauthentifizierungsanbieter signiert die </a:t>
            </a:r>
            <a:r>
              <a:rPr lang="de-DE" b="0" i="0" dirty="0" err="1">
                <a:solidFill>
                  <a:srgbClr val="E6E6E6"/>
                </a:solidFill>
                <a:effectLst/>
                <a:highlight>
                  <a:srgbClr val="171717"/>
                </a:highlight>
                <a:latin typeface="Segoe UI" panose="020B0502040204020203" pitchFamily="34" charset="0"/>
              </a:rPr>
              <a:t>Nonce</a:t>
            </a:r>
            <a:r>
              <a:rPr lang="de-DE" b="0" i="0" dirty="0">
                <a:solidFill>
                  <a:srgbClr val="E6E6E6"/>
                </a:solidFill>
                <a:effectLst/>
                <a:highlight>
                  <a:srgbClr val="171717"/>
                </a:highlight>
                <a:latin typeface="Segoe UI" panose="020B0502040204020203" pitchFamily="34" charset="0"/>
              </a:rPr>
              <a:t> mit dem privaten Schlüssel der Benutzerin/des Benutzers und gibt die signierte </a:t>
            </a:r>
            <a:r>
              <a:rPr lang="de-DE" b="0" i="0" dirty="0" err="1">
                <a:solidFill>
                  <a:srgbClr val="E6E6E6"/>
                </a:solidFill>
                <a:effectLst/>
                <a:highlight>
                  <a:srgbClr val="171717"/>
                </a:highlight>
                <a:latin typeface="Segoe UI" panose="020B0502040204020203" pitchFamily="34" charset="0"/>
              </a:rPr>
              <a:t>Nonce</a:t>
            </a:r>
            <a:r>
              <a:rPr lang="de-DE" b="0" i="0" dirty="0">
                <a:solidFill>
                  <a:srgbClr val="E6E6E6"/>
                </a:solidFill>
                <a:effectLst/>
                <a:highlight>
                  <a:srgbClr val="171717"/>
                </a:highlight>
                <a:latin typeface="Segoe UI" panose="020B0502040204020203" pitchFamily="34" charset="0"/>
              </a:rPr>
              <a:t> an Microsoft </a:t>
            </a:r>
            <a:r>
              <a:rPr lang="de-DE" b="0" i="0" dirty="0" err="1">
                <a:solidFill>
                  <a:srgbClr val="E6E6E6"/>
                </a:solidFill>
                <a:effectLst/>
                <a:highlight>
                  <a:srgbClr val="171717"/>
                </a:highlight>
                <a:latin typeface="Segoe UI" panose="020B0502040204020203" pitchFamily="34" charset="0"/>
              </a:rPr>
              <a:t>Entra</a:t>
            </a:r>
            <a:r>
              <a:rPr lang="de-DE" b="0" i="0" dirty="0">
                <a:solidFill>
                  <a:srgbClr val="E6E6E6"/>
                </a:solidFill>
                <a:effectLst/>
                <a:highlight>
                  <a:srgbClr val="171717"/>
                </a:highlight>
                <a:latin typeface="Segoe UI" panose="020B0502040204020203" pitchFamily="34" charset="0"/>
              </a:rPr>
              <a:t> ID zurück.</a:t>
            </a:r>
          </a:p>
          <a:p>
            <a:pPr algn="l">
              <a:buFont typeface="+mj-lt"/>
              <a:buAutoNum type="arabicPeriod"/>
            </a:pPr>
            <a:r>
              <a:rPr lang="de-DE" b="0" i="0" dirty="0">
                <a:solidFill>
                  <a:srgbClr val="E6E6E6"/>
                </a:solidFill>
                <a:effectLst/>
                <a:highlight>
                  <a:srgbClr val="171717"/>
                </a:highlight>
                <a:latin typeface="Segoe UI" panose="020B0502040204020203" pitchFamily="34" charset="0"/>
              </a:rPr>
              <a:t>Microsoft </a:t>
            </a:r>
            <a:r>
              <a:rPr lang="de-DE" b="0" i="0" dirty="0" err="1">
                <a:solidFill>
                  <a:srgbClr val="E6E6E6"/>
                </a:solidFill>
                <a:effectLst/>
                <a:highlight>
                  <a:srgbClr val="171717"/>
                </a:highlight>
                <a:latin typeface="Segoe UI" panose="020B0502040204020203" pitchFamily="34" charset="0"/>
              </a:rPr>
              <a:t>Entra</a:t>
            </a:r>
            <a:r>
              <a:rPr lang="de-DE" b="0" i="0" dirty="0">
                <a:solidFill>
                  <a:srgbClr val="E6E6E6"/>
                </a:solidFill>
                <a:effectLst/>
                <a:highlight>
                  <a:srgbClr val="171717"/>
                </a:highlight>
                <a:latin typeface="Segoe UI" panose="020B0502040204020203" pitchFamily="34" charset="0"/>
              </a:rPr>
              <a:t> ID überprüft die signierte </a:t>
            </a:r>
            <a:r>
              <a:rPr lang="de-DE" b="0" i="0" dirty="0" err="1">
                <a:solidFill>
                  <a:srgbClr val="E6E6E6"/>
                </a:solidFill>
                <a:effectLst/>
                <a:highlight>
                  <a:srgbClr val="171717"/>
                </a:highlight>
                <a:latin typeface="Segoe UI" panose="020B0502040204020203" pitchFamily="34" charset="0"/>
              </a:rPr>
              <a:t>Nonce</a:t>
            </a:r>
            <a:r>
              <a:rPr lang="de-DE" b="0" i="0" dirty="0">
                <a:solidFill>
                  <a:srgbClr val="E6E6E6"/>
                </a:solidFill>
                <a:effectLst/>
                <a:highlight>
                  <a:srgbClr val="171717"/>
                </a:highlight>
                <a:latin typeface="Segoe UI" panose="020B0502040204020203" pitchFamily="34" charset="0"/>
              </a:rPr>
              <a:t>, indem der Dienst den sicher registrierten öffentlichen Schlüssel des Benutzers mit der </a:t>
            </a:r>
            <a:r>
              <a:rPr lang="de-DE" b="0" i="0" dirty="0" err="1">
                <a:solidFill>
                  <a:srgbClr val="E6E6E6"/>
                </a:solidFill>
                <a:effectLst/>
                <a:highlight>
                  <a:srgbClr val="171717"/>
                </a:highlight>
                <a:latin typeface="Segoe UI" panose="020B0502040204020203" pitchFamily="34" charset="0"/>
              </a:rPr>
              <a:t>Nonce</a:t>
            </a:r>
            <a:r>
              <a:rPr lang="de-DE" b="0" i="0" dirty="0">
                <a:solidFill>
                  <a:srgbClr val="E6E6E6"/>
                </a:solidFill>
                <a:effectLst/>
                <a:highlight>
                  <a:srgbClr val="171717"/>
                </a:highlight>
                <a:latin typeface="Segoe UI" panose="020B0502040204020203" pitchFamily="34" charset="0"/>
              </a:rPr>
              <a:t>-Signatur abgleicht. Microsoft </a:t>
            </a:r>
            <a:r>
              <a:rPr lang="de-DE" b="0" i="0" dirty="0" err="1">
                <a:solidFill>
                  <a:srgbClr val="E6E6E6"/>
                </a:solidFill>
                <a:effectLst/>
                <a:highlight>
                  <a:srgbClr val="171717"/>
                </a:highlight>
                <a:latin typeface="Segoe UI" panose="020B0502040204020203" pitchFamily="34" charset="0"/>
              </a:rPr>
              <a:t>Entra</a:t>
            </a:r>
            <a:r>
              <a:rPr lang="de-DE" b="0" i="0" dirty="0">
                <a:solidFill>
                  <a:srgbClr val="E6E6E6"/>
                </a:solidFill>
                <a:effectLst/>
                <a:highlight>
                  <a:srgbClr val="171717"/>
                </a:highlight>
                <a:latin typeface="Segoe UI" panose="020B0502040204020203" pitchFamily="34" charset="0"/>
              </a:rPr>
              <a:t> ID überprüft die Signatur und dann die zurückgegebene signierte </a:t>
            </a:r>
            <a:r>
              <a:rPr lang="de-DE" b="0" i="0" dirty="0" err="1">
                <a:solidFill>
                  <a:srgbClr val="E6E6E6"/>
                </a:solidFill>
                <a:effectLst/>
                <a:highlight>
                  <a:srgbClr val="171717"/>
                </a:highlight>
                <a:latin typeface="Segoe UI" panose="020B0502040204020203" pitchFamily="34" charset="0"/>
              </a:rPr>
              <a:t>Nonce</a:t>
            </a:r>
            <a:r>
              <a:rPr lang="de-DE" b="0" i="0" dirty="0">
                <a:solidFill>
                  <a:srgbClr val="E6E6E6"/>
                </a:solidFill>
                <a:effectLst/>
                <a:highlight>
                  <a:srgbClr val="171717"/>
                </a:highlight>
                <a:latin typeface="Segoe UI" panose="020B0502040204020203" pitchFamily="34" charset="0"/>
              </a:rPr>
              <a:t>. Nach der Überprüfung der </a:t>
            </a:r>
            <a:r>
              <a:rPr lang="de-DE" b="0" i="0" dirty="0" err="1">
                <a:solidFill>
                  <a:srgbClr val="E6E6E6"/>
                </a:solidFill>
                <a:effectLst/>
                <a:highlight>
                  <a:srgbClr val="171717"/>
                </a:highlight>
                <a:latin typeface="Segoe UI" panose="020B0502040204020203" pitchFamily="34" charset="0"/>
              </a:rPr>
              <a:t>Nonce</a:t>
            </a:r>
            <a:r>
              <a:rPr lang="de-DE" b="0" i="0" dirty="0">
                <a:solidFill>
                  <a:srgbClr val="E6E6E6"/>
                </a:solidFill>
                <a:effectLst/>
                <a:highlight>
                  <a:srgbClr val="171717"/>
                </a:highlight>
                <a:latin typeface="Segoe UI" panose="020B0502040204020203" pitchFamily="34" charset="0"/>
              </a:rPr>
              <a:t> erstellt Microsoft </a:t>
            </a:r>
            <a:r>
              <a:rPr lang="de-DE" b="0" i="0" dirty="0" err="1">
                <a:solidFill>
                  <a:srgbClr val="E6E6E6"/>
                </a:solidFill>
                <a:effectLst/>
                <a:highlight>
                  <a:srgbClr val="171717"/>
                </a:highlight>
                <a:latin typeface="Segoe UI" panose="020B0502040204020203" pitchFamily="34" charset="0"/>
              </a:rPr>
              <a:t>Entra</a:t>
            </a:r>
            <a:r>
              <a:rPr lang="de-DE" b="0" i="0" dirty="0">
                <a:solidFill>
                  <a:srgbClr val="E6E6E6"/>
                </a:solidFill>
                <a:effectLst/>
                <a:highlight>
                  <a:srgbClr val="171717"/>
                </a:highlight>
                <a:latin typeface="Segoe UI" panose="020B0502040204020203" pitchFamily="34" charset="0"/>
              </a:rPr>
              <a:t> ID ein primäres Aktualisierungstoken (Primary Refresh Token, PRT) mit Sitzungsschlüssel, das mit dem Transportschlüssel des Geräts verschlüsselt ist, und gibt es an den Cloudauthentifizierungsanbieter zurück.</a:t>
            </a:r>
          </a:p>
          <a:p>
            <a:pPr algn="l">
              <a:buFont typeface="+mj-lt"/>
              <a:buAutoNum type="arabicPeriod"/>
            </a:pPr>
            <a:r>
              <a:rPr lang="de-DE" b="0" i="0" dirty="0">
                <a:solidFill>
                  <a:srgbClr val="E6E6E6"/>
                </a:solidFill>
                <a:effectLst/>
                <a:highlight>
                  <a:srgbClr val="171717"/>
                </a:highlight>
                <a:latin typeface="Segoe UI" panose="020B0502040204020203" pitchFamily="34" charset="0"/>
              </a:rPr>
              <a:t>Der Cloud-AP-Anbieter erhält das verschlüsselte PRT mit Sitzungsschlüssel. Der Cloud-AP-Anbieter entschlüsselt mithilfe des privaten Transportschlüssels des Geräts den Sitzungsschlüssel und schützt den Sitzungsschlüssel mit dem </a:t>
            </a:r>
            <a:r>
              <a:rPr lang="de-DE" b="0" i="0" dirty="0" err="1">
                <a:solidFill>
                  <a:srgbClr val="E6E6E6"/>
                </a:solidFill>
                <a:effectLst/>
                <a:highlight>
                  <a:srgbClr val="171717"/>
                </a:highlight>
                <a:latin typeface="Segoe UI" panose="020B0502040204020203" pitchFamily="34" charset="0"/>
              </a:rPr>
              <a:t>Trusted</a:t>
            </a:r>
            <a:r>
              <a:rPr lang="de-DE" b="0" i="0" dirty="0">
                <a:solidFill>
                  <a:srgbClr val="E6E6E6"/>
                </a:solidFill>
                <a:effectLst/>
                <a:highlight>
                  <a:srgbClr val="171717"/>
                </a:highlight>
                <a:latin typeface="Segoe UI" panose="020B0502040204020203" pitchFamily="34" charset="0"/>
              </a:rPr>
              <a:t> </a:t>
            </a:r>
            <a:r>
              <a:rPr lang="de-DE" b="0" i="0" dirty="0" err="1">
                <a:solidFill>
                  <a:srgbClr val="E6E6E6"/>
                </a:solidFill>
                <a:effectLst/>
                <a:highlight>
                  <a:srgbClr val="171717"/>
                </a:highlight>
                <a:latin typeface="Segoe UI" panose="020B0502040204020203" pitchFamily="34" charset="0"/>
              </a:rPr>
              <a:t>Platform</a:t>
            </a:r>
            <a:r>
              <a:rPr lang="de-DE" b="0" i="0" dirty="0">
                <a:solidFill>
                  <a:srgbClr val="E6E6E6"/>
                </a:solidFill>
                <a:effectLst/>
                <a:highlight>
                  <a:srgbClr val="171717"/>
                </a:highlight>
                <a:latin typeface="Segoe UI" panose="020B0502040204020203" pitchFamily="34" charset="0"/>
              </a:rPr>
              <a:t> Module (TPM) des Geräts.</a:t>
            </a:r>
          </a:p>
          <a:p>
            <a:pPr algn="l">
              <a:buFont typeface="+mj-lt"/>
              <a:buAutoNum type="arabicPeriod"/>
            </a:pPr>
            <a:r>
              <a:rPr lang="de-DE" b="0" i="0" dirty="0">
                <a:solidFill>
                  <a:srgbClr val="E6E6E6"/>
                </a:solidFill>
                <a:effectLst/>
                <a:highlight>
                  <a:srgbClr val="171717"/>
                </a:highlight>
                <a:latin typeface="Segoe UI" panose="020B0502040204020203" pitchFamily="34" charset="0"/>
              </a:rPr>
              <a:t>Der Cloudauthentifizierungsanbieter gibt als Antwort an Windows zurück, dass die Authentifizierung erfolgreich war. Benutzer und Benutzerinnen können nun sowohl auf Windows-Anwendungen als auch auf Cloudanwendungen und lokale Anwendungen zugreifen, ohne sich erneut authentifizieren zu müssen (SSO).</a:t>
            </a:r>
          </a:p>
        </p:txBody>
      </p:sp>
      <p:sp>
        <p:nvSpPr>
          <p:cNvPr id="4" name="Foliennummernplatzhalter 3"/>
          <p:cNvSpPr>
            <a:spLocks noGrp="1"/>
          </p:cNvSpPr>
          <p:nvPr>
            <p:ph type="sldNum" sz="quarter" idx="5"/>
          </p:nvPr>
        </p:nvSpPr>
        <p:spPr/>
        <p:txBody>
          <a:bodyPr/>
          <a:lstStyle/>
          <a:p>
            <a:fld id="{F6FEE991-81EB-4494-AA83-0C307BABC94D}" type="slidenum">
              <a:rPr lang="de-DE" smtClean="0"/>
              <a:pPr/>
              <a:t>10</a:t>
            </a:fld>
            <a:endParaRPr lang="de-DE"/>
          </a:p>
        </p:txBody>
      </p:sp>
    </p:spTree>
    <p:extLst>
      <p:ext uri="{BB962C8B-B14F-4D97-AF65-F5344CB8AC3E}">
        <p14:creationId xmlns:p14="http://schemas.microsoft.com/office/powerpoint/2010/main" val="3636644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lnSpcReduction="10000"/>
          </a:bodyPr>
          <a:lstStyle/>
          <a:p>
            <a:r>
              <a:rPr lang="de-DE" b="0" i="0" dirty="0">
                <a:solidFill>
                  <a:srgbClr val="E6E6E6"/>
                </a:solidFill>
                <a:effectLst/>
                <a:highlight>
                  <a:srgbClr val="171717"/>
                </a:highlight>
                <a:latin typeface="Segoe UI" panose="020B0502040204020203" pitchFamily="34" charset="0"/>
              </a:rPr>
              <a:t>Das Grundprinzip der kennwortlosen Authentifizierung mit der Authenticator-App ist dasselbe wie bei Windows Hello </a:t>
            </a:r>
            <a:r>
              <a:rPr lang="de-DE" b="0" i="0" dirty="0" err="1">
                <a:solidFill>
                  <a:srgbClr val="E6E6E6"/>
                </a:solidFill>
                <a:effectLst/>
                <a:highlight>
                  <a:srgbClr val="171717"/>
                </a:highlight>
                <a:latin typeface="Segoe UI" panose="020B0502040204020203" pitchFamily="34" charset="0"/>
              </a:rPr>
              <a:t>for</a:t>
            </a:r>
            <a:r>
              <a:rPr lang="de-DE" b="0" i="0" dirty="0">
                <a:solidFill>
                  <a:srgbClr val="E6E6E6"/>
                </a:solidFill>
                <a:effectLst/>
                <a:highlight>
                  <a:srgbClr val="171717"/>
                </a:highlight>
                <a:latin typeface="Segoe UI" panose="020B0502040204020203" pitchFamily="34" charset="0"/>
              </a:rPr>
              <a:t> Business. Sie ist etwas komplizierter, da die*der Benutzer*in identifiziert werden muss, damit Microsoft </a:t>
            </a:r>
            <a:r>
              <a:rPr lang="de-DE" b="0" i="0" dirty="0" err="1">
                <a:solidFill>
                  <a:srgbClr val="E6E6E6"/>
                </a:solidFill>
                <a:effectLst/>
                <a:highlight>
                  <a:srgbClr val="171717"/>
                </a:highlight>
                <a:latin typeface="Segoe UI" panose="020B0502040204020203" pitchFamily="34" charset="0"/>
              </a:rPr>
              <a:t>Entra</a:t>
            </a:r>
            <a:r>
              <a:rPr lang="de-DE" b="0" i="0" dirty="0">
                <a:solidFill>
                  <a:srgbClr val="E6E6E6"/>
                </a:solidFill>
                <a:effectLst/>
                <a:highlight>
                  <a:srgbClr val="171717"/>
                </a:highlight>
                <a:latin typeface="Segoe UI" panose="020B0502040204020203" pitchFamily="34" charset="0"/>
              </a:rPr>
              <a:t> ID die verwendete Version der Authenticator-App herausfinden kann:</a:t>
            </a:r>
          </a:p>
          <a:p>
            <a:endParaRPr lang="de-DE" b="0" i="0" dirty="0">
              <a:solidFill>
                <a:srgbClr val="E6E6E6"/>
              </a:solidFill>
              <a:effectLst/>
              <a:highlight>
                <a:srgbClr val="171717"/>
              </a:highlight>
              <a:latin typeface="Segoe UI" panose="020B0502040204020203" pitchFamily="34" charset="0"/>
            </a:endParaRPr>
          </a:p>
          <a:p>
            <a:pPr algn="l">
              <a:buFont typeface="+mj-lt"/>
              <a:buAutoNum type="arabicPeriod"/>
            </a:pPr>
            <a:r>
              <a:rPr lang="de-DE" b="0" i="0" dirty="0">
                <a:solidFill>
                  <a:srgbClr val="E6E6E6"/>
                </a:solidFill>
                <a:effectLst/>
                <a:highlight>
                  <a:srgbClr val="171717"/>
                </a:highlight>
                <a:latin typeface="Segoe UI" panose="020B0502040204020203" pitchFamily="34" charset="0"/>
              </a:rPr>
              <a:t>Der Benutzer gibt seinen Benutzernamen ein.</a:t>
            </a:r>
          </a:p>
          <a:p>
            <a:pPr algn="l">
              <a:buFont typeface="+mj-lt"/>
              <a:buAutoNum type="arabicPeriod"/>
            </a:pPr>
            <a:r>
              <a:rPr lang="de-DE" b="0" i="0" dirty="0">
                <a:solidFill>
                  <a:srgbClr val="E6E6E6"/>
                </a:solidFill>
                <a:effectLst/>
                <a:highlight>
                  <a:srgbClr val="171717"/>
                </a:highlight>
                <a:latin typeface="Segoe UI" panose="020B0502040204020203" pitchFamily="34" charset="0"/>
              </a:rPr>
              <a:t>Microsoft </a:t>
            </a:r>
            <a:r>
              <a:rPr lang="de-DE" b="0" i="0" dirty="0" err="1">
                <a:solidFill>
                  <a:srgbClr val="E6E6E6"/>
                </a:solidFill>
                <a:effectLst/>
                <a:highlight>
                  <a:srgbClr val="171717"/>
                </a:highlight>
                <a:latin typeface="Segoe UI" panose="020B0502040204020203" pitchFamily="34" charset="0"/>
              </a:rPr>
              <a:t>Entra</a:t>
            </a:r>
            <a:r>
              <a:rPr lang="de-DE" b="0" i="0" dirty="0">
                <a:solidFill>
                  <a:srgbClr val="E6E6E6"/>
                </a:solidFill>
                <a:effectLst/>
                <a:highlight>
                  <a:srgbClr val="171717"/>
                </a:highlight>
                <a:latin typeface="Segoe UI" panose="020B0502040204020203" pitchFamily="34" charset="0"/>
              </a:rPr>
              <a:t> ID erkennt, dass die*der Benutzer*in über sichere Anmeldeinformationen verfügt, und startet den Strong </a:t>
            </a:r>
            <a:r>
              <a:rPr lang="de-DE" b="0" i="0" dirty="0" err="1">
                <a:solidFill>
                  <a:srgbClr val="E6E6E6"/>
                </a:solidFill>
                <a:effectLst/>
                <a:highlight>
                  <a:srgbClr val="171717"/>
                </a:highlight>
                <a:latin typeface="Segoe UI" panose="020B0502040204020203" pitchFamily="34" charset="0"/>
              </a:rPr>
              <a:t>Credential</a:t>
            </a:r>
            <a:r>
              <a:rPr lang="de-DE" b="0" i="0" dirty="0">
                <a:solidFill>
                  <a:srgbClr val="E6E6E6"/>
                </a:solidFill>
                <a:effectLst/>
                <a:highlight>
                  <a:srgbClr val="171717"/>
                </a:highlight>
                <a:latin typeface="Segoe UI" panose="020B0502040204020203" pitchFamily="34" charset="0"/>
              </a:rPr>
              <a:t>-Flow (Ablauf für sichere Anmeldeinformationen).</a:t>
            </a:r>
          </a:p>
          <a:p>
            <a:pPr algn="l">
              <a:buFont typeface="+mj-lt"/>
              <a:buAutoNum type="arabicPeriod"/>
            </a:pPr>
            <a:r>
              <a:rPr lang="de-DE" b="0" i="0" dirty="0">
                <a:solidFill>
                  <a:srgbClr val="E6E6E6"/>
                </a:solidFill>
                <a:effectLst/>
                <a:highlight>
                  <a:srgbClr val="171717"/>
                </a:highlight>
                <a:latin typeface="Segoe UI" panose="020B0502040204020203" pitchFamily="34" charset="0"/>
              </a:rPr>
              <a:t>Über den Apple Push </a:t>
            </a:r>
            <a:r>
              <a:rPr lang="de-DE" b="0" i="0" dirty="0" err="1">
                <a:solidFill>
                  <a:srgbClr val="E6E6E6"/>
                </a:solidFill>
                <a:effectLst/>
                <a:highlight>
                  <a:srgbClr val="171717"/>
                </a:highlight>
                <a:latin typeface="Segoe UI" panose="020B0502040204020203" pitchFamily="34" charset="0"/>
              </a:rPr>
              <a:t>Notification</a:t>
            </a:r>
            <a:r>
              <a:rPr lang="de-DE" b="0" i="0" dirty="0">
                <a:solidFill>
                  <a:srgbClr val="E6E6E6"/>
                </a:solidFill>
                <a:effectLst/>
                <a:highlight>
                  <a:srgbClr val="171717"/>
                </a:highlight>
                <a:latin typeface="Segoe UI" panose="020B0502040204020203" pitchFamily="34" charset="0"/>
              </a:rPr>
              <a:t> Service (APNS) bei iOS-Geräten bzw. </a:t>
            </a:r>
            <a:r>
              <a:rPr lang="de-DE" b="0" i="0" dirty="0" err="1">
                <a:solidFill>
                  <a:srgbClr val="E6E6E6"/>
                </a:solidFill>
                <a:effectLst/>
                <a:highlight>
                  <a:srgbClr val="171717"/>
                </a:highlight>
                <a:latin typeface="Segoe UI" panose="020B0502040204020203" pitchFamily="34" charset="0"/>
              </a:rPr>
              <a:t>Firebase</a:t>
            </a:r>
            <a:r>
              <a:rPr lang="de-DE" b="0" i="0" dirty="0">
                <a:solidFill>
                  <a:srgbClr val="E6E6E6"/>
                </a:solidFill>
                <a:effectLst/>
                <a:highlight>
                  <a:srgbClr val="171717"/>
                </a:highlight>
                <a:latin typeface="Segoe UI" panose="020B0502040204020203" pitchFamily="34" charset="0"/>
              </a:rPr>
              <a:t> Cloud Messaging (FCM) bei Android-Geräten wird eine Benachrichtigung an die App gesendet.</a:t>
            </a:r>
          </a:p>
          <a:p>
            <a:pPr algn="l">
              <a:buFont typeface="+mj-lt"/>
              <a:buAutoNum type="arabicPeriod"/>
            </a:pPr>
            <a:r>
              <a:rPr lang="de-DE" b="0" i="0" dirty="0">
                <a:solidFill>
                  <a:srgbClr val="E6E6E6"/>
                </a:solidFill>
                <a:effectLst/>
                <a:highlight>
                  <a:srgbClr val="171717"/>
                </a:highlight>
                <a:latin typeface="Segoe UI" panose="020B0502040204020203" pitchFamily="34" charset="0"/>
              </a:rPr>
              <a:t>Der Benutzer erhält die </a:t>
            </a:r>
            <a:r>
              <a:rPr lang="de-DE" b="0" i="0" dirty="0" err="1">
                <a:solidFill>
                  <a:srgbClr val="E6E6E6"/>
                </a:solidFill>
                <a:effectLst/>
                <a:highlight>
                  <a:srgbClr val="171717"/>
                </a:highlight>
                <a:latin typeface="Segoe UI" panose="020B0502040204020203" pitchFamily="34" charset="0"/>
              </a:rPr>
              <a:t>Pushbenachrichtigung</a:t>
            </a:r>
            <a:r>
              <a:rPr lang="de-DE" b="0" i="0" dirty="0">
                <a:solidFill>
                  <a:srgbClr val="E6E6E6"/>
                </a:solidFill>
                <a:effectLst/>
                <a:highlight>
                  <a:srgbClr val="171717"/>
                </a:highlight>
                <a:latin typeface="Segoe UI" panose="020B0502040204020203" pitchFamily="34" charset="0"/>
              </a:rPr>
              <a:t> und öffnet die App.</a:t>
            </a:r>
          </a:p>
          <a:p>
            <a:pPr algn="l">
              <a:buFont typeface="+mj-lt"/>
              <a:buAutoNum type="arabicPeriod"/>
            </a:pPr>
            <a:r>
              <a:rPr lang="de-DE" b="0" i="0" dirty="0">
                <a:solidFill>
                  <a:srgbClr val="E6E6E6"/>
                </a:solidFill>
                <a:effectLst/>
                <a:highlight>
                  <a:srgbClr val="171717"/>
                </a:highlight>
                <a:latin typeface="Segoe UI" panose="020B0502040204020203" pitchFamily="34" charset="0"/>
              </a:rPr>
              <a:t>Die App ruft Microsoft </a:t>
            </a:r>
            <a:r>
              <a:rPr lang="de-DE" b="0" i="0" dirty="0" err="1">
                <a:solidFill>
                  <a:srgbClr val="E6E6E6"/>
                </a:solidFill>
                <a:effectLst/>
                <a:highlight>
                  <a:srgbClr val="171717"/>
                </a:highlight>
                <a:latin typeface="Segoe UI" panose="020B0502040204020203" pitchFamily="34" charset="0"/>
              </a:rPr>
              <a:t>Entra</a:t>
            </a:r>
            <a:r>
              <a:rPr lang="de-DE" b="0" i="0" dirty="0">
                <a:solidFill>
                  <a:srgbClr val="E6E6E6"/>
                </a:solidFill>
                <a:effectLst/>
                <a:highlight>
                  <a:srgbClr val="171717"/>
                </a:highlight>
                <a:latin typeface="Segoe UI" panose="020B0502040204020203" pitchFamily="34" charset="0"/>
              </a:rPr>
              <a:t> ID auf und erhält eine Proof-</a:t>
            </a:r>
            <a:r>
              <a:rPr lang="de-DE" b="0" i="0" dirty="0" err="1">
                <a:solidFill>
                  <a:srgbClr val="E6E6E6"/>
                </a:solidFill>
                <a:effectLst/>
                <a:highlight>
                  <a:srgbClr val="171717"/>
                </a:highlight>
                <a:latin typeface="Segoe UI" panose="020B0502040204020203" pitchFamily="34" charset="0"/>
              </a:rPr>
              <a:t>of</a:t>
            </a:r>
            <a:r>
              <a:rPr lang="de-DE" b="0" i="0" dirty="0">
                <a:solidFill>
                  <a:srgbClr val="E6E6E6"/>
                </a:solidFill>
                <a:effectLst/>
                <a:highlight>
                  <a:srgbClr val="171717"/>
                </a:highlight>
                <a:latin typeface="Segoe UI" panose="020B0502040204020203" pitchFamily="34" charset="0"/>
              </a:rPr>
              <a:t>-Presence-Abfrage sowie eine </a:t>
            </a:r>
            <a:r>
              <a:rPr lang="de-DE" b="0" i="0" dirty="0" err="1">
                <a:solidFill>
                  <a:srgbClr val="E6E6E6"/>
                </a:solidFill>
                <a:effectLst/>
                <a:highlight>
                  <a:srgbClr val="171717"/>
                </a:highlight>
                <a:latin typeface="Segoe UI" panose="020B0502040204020203" pitchFamily="34" charset="0"/>
              </a:rPr>
              <a:t>Nonce</a:t>
            </a:r>
            <a:r>
              <a:rPr lang="de-DE" b="0" i="0" dirty="0">
                <a:solidFill>
                  <a:srgbClr val="E6E6E6"/>
                </a:solidFill>
                <a:effectLst/>
                <a:highlight>
                  <a:srgbClr val="171717"/>
                </a:highlight>
                <a:latin typeface="Segoe UI" panose="020B0502040204020203" pitchFamily="34" charset="0"/>
              </a:rPr>
              <a:t>.</a:t>
            </a:r>
          </a:p>
          <a:p>
            <a:pPr algn="l">
              <a:buFont typeface="+mj-lt"/>
              <a:buAutoNum type="arabicPeriod"/>
            </a:pPr>
            <a:r>
              <a:rPr lang="de-DE" b="0" i="0" dirty="0">
                <a:solidFill>
                  <a:srgbClr val="E6E6E6"/>
                </a:solidFill>
                <a:effectLst/>
                <a:highlight>
                  <a:srgbClr val="171717"/>
                </a:highlight>
                <a:latin typeface="Segoe UI" panose="020B0502040204020203" pitchFamily="34" charset="0"/>
              </a:rPr>
              <a:t>Der Benutzer beantwortet die Abfrage durch Eingabe von biometrischen Daten oder einer PIN, um den privaten Schlüssel zu entsperren.</a:t>
            </a:r>
          </a:p>
          <a:p>
            <a:pPr algn="l">
              <a:buFont typeface="+mj-lt"/>
              <a:buAutoNum type="arabicPeriod"/>
            </a:pPr>
            <a:r>
              <a:rPr lang="de-DE" b="0" i="0" dirty="0">
                <a:solidFill>
                  <a:srgbClr val="E6E6E6"/>
                </a:solidFill>
                <a:effectLst/>
                <a:highlight>
                  <a:srgbClr val="171717"/>
                </a:highlight>
                <a:latin typeface="Segoe UI" panose="020B0502040204020203" pitchFamily="34" charset="0"/>
              </a:rPr>
              <a:t>Die </a:t>
            </a:r>
            <a:r>
              <a:rPr lang="de-DE" b="0" i="0" dirty="0" err="1">
                <a:solidFill>
                  <a:srgbClr val="E6E6E6"/>
                </a:solidFill>
                <a:effectLst/>
                <a:highlight>
                  <a:srgbClr val="171717"/>
                </a:highlight>
                <a:latin typeface="Segoe UI" panose="020B0502040204020203" pitchFamily="34" charset="0"/>
              </a:rPr>
              <a:t>Nonce</a:t>
            </a:r>
            <a:r>
              <a:rPr lang="de-DE" b="0" i="0" dirty="0">
                <a:solidFill>
                  <a:srgbClr val="E6E6E6"/>
                </a:solidFill>
                <a:effectLst/>
                <a:highlight>
                  <a:srgbClr val="171717"/>
                </a:highlight>
                <a:latin typeface="Segoe UI" panose="020B0502040204020203" pitchFamily="34" charset="0"/>
              </a:rPr>
              <a:t> wird mit dem privaten Schlüssel signiert und an Microsoft </a:t>
            </a:r>
            <a:r>
              <a:rPr lang="de-DE" b="0" i="0" dirty="0" err="1">
                <a:solidFill>
                  <a:srgbClr val="E6E6E6"/>
                </a:solidFill>
                <a:effectLst/>
                <a:highlight>
                  <a:srgbClr val="171717"/>
                </a:highlight>
                <a:latin typeface="Segoe UI" panose="020B0502040204020203" pitchFamily="34" charset="0"/>
              </a:rPr>
              <a:t>Entra</a:t>
            </a:r>
            <a:r>
              <a:rPr lang="de-DE" b="0" i="0" dirty="0">
                <a:solidFill>
                  <a:srgbClr val="E6E6E6"/>
                </a:solidFill>
                <a:effectLst/>
                <a:highlight>
                  <a:srgbClr val="171717"/>
                </a:highlight>
                <a:latin typeface="Segoe UI" panose="020B0502040204020203" pitchFamily="34" charset="0"/>
              </a:rPr>
              <a:t> ID zurückgesendet.</a:t>
            </a:r>
          </a:p>
          <a:p>
            <a:pPr algn="l">
              <a:buFont typeface="+mj-lt"/>
              <a:buAutoNum type="arabicPeriod"/>
            </a:pPr>
            <a:r>
              <a:rPr lang="de-DE" b="0" i="0" dirty="0">
                <a:solidFill>
                  <a:srgbClr val="E6E6E6"/>
                </a:solidFill>
                <a:effectLst/>
                <a:highlight>
                  <a:srgbClr val="171717"/>
                </a:highlight>
                <a:latin typeface="Segoe UI" panose="020B0502040204020203" pitchFamily="34" charset="0"/>
              </a:rPr>
              <a:t>Microsoft </a:t>
            </a:r>
            <a:r>
              <a:rPr lang="de-DE" b="0" i="0" dirty="0" err="1">
                <a:solidFill>
                  <a:srgbClr val="E6E6E6"/>
                </a:solidFill>
                <a:effectLst/>
                <a:highlight>
                  <a:srgbClr val="171717"/>
                </a:highlight>
                <a:latin typeface="Segoe UI" panose="020B0502040204020203" pitchFamily="34" charset="0"/>
              </a:rPr>
              <a:t>Entra</a:t>
            </a:r>
            <a:r>
              <a:rPr lang="de-DE" b="0" i="0" dirty="0">
                <a:solidFill>
                  <a:srgbClr val="E6E6E6"/>
                </a:solidFill>
                <a:effectLst/>
                <a:highlight>
                  <a:srgbClr val="171717"/>
                </a:highlight>
                <a:latin typeface="Segoe UI" panose="020B0502040204020203" pitchFamily="34" charset="0"/>
              </a:rPr>
              <a:t> ID überprüft den öffentlichen/privaten Schlüssel und gibt ein Token zurück.</a:t>
            </a:r>
          </a:p>
          <a:p>
            <a:br>
              <a:rPr lang="de-DE" dirty="0"/>
            </a:br>
            <a:endParaRPr lang="de-DE" dirty="0"/>
          </a:p>
        </p:txBody>
      </p:sp>
      <p:sp>
        <p:nvSpPr>
          <p:cNvPr id="4" name="Foliennummernplatzhalter 3"/>
          <p:cNvSpPr>
            <a:spLocks noGrp="1"/>
          </p:cNvSpPr>
          <p:nvPr>
            <p:ph type="sldNum" sz="quarter" idx="5"/>
          </p:nvPr>
        </p:nvSpPr>
        <p:spPr/>
        <p:txBody>
          <a:bodyPr/>
          <a:lstStyle/>
          <a:p>
            <a:fld id="{F6FEE991-81EB-4494-AA83-0C307BABC94D}" type="slidenum">
              <a:rPr lang="de-DE" smtClean="0"/>
              <a:pPr/>
              <a:t>12</a:t>
            </a:fld>
            <a:endParaRPr lang="de-DE"/>
          </a:p>
        </p:txBody>
      </p:sp>
    </p:spTree>
    <p:extLst>
      <p:ext uri="{BB962C8B-B14F-4D97-AF65-F5344CB8AC3E}">
        <p14:creationId xmlns:p14="http://schemas.microsoft.com/office/powerpoint/2010/main" val="28600801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38666" y="313267"/>
            <a:ext cx="8466666" cy="2548467"/>
          </a:xfrm>
        </p:spPr>
        <p:txBody>
          <a:bodyPr anchor="b" anchorCtr="0">
            <a:noAutofit/>
          </a:bodyPr>
          <a:lstStyle>
            <a:lvl1pPr algn="l">
              <a:defRPr sz="6000" baseline="0"/>
            </a:lvl1pPr>
          </a:lstStyle>
          <a:p>
            <a:r>
              <a:rPr lang="de-DE" dirty="0"/>
              <a:t>Thema der Präsentation</a:t>
            </a:r>
            <a:endParaRPr lang="en-US" dirty="0"/>
          </a:p>
        </p:txBody>
      </p:sp>
      <p:sp>
        <p:nvSpPr>
          <p:cNvPr id="3" name="Subtitle 2"/>
          <p:cNvSpPr>
            <a:spLocks noGrp="1"/>
          </p:cNvSpPr>
          <p:nvPr>
            <p:ph type="subTitle" idx="1" hasCustomPrompt="1"/>
          </p:nvPr>
        </p:nvSpPr>
        <p:spPr>
          <a:xfrm>
            <a:off x="338666" y="2958571"/>
            <a:ext cx="8466666" cy="1139296"/>
          </a:xfrm>
        </p:spPr>
        <p:txBody>
          <a:bodyPr>
            <a:normAutofit/>
          </a:bodyPr>
          <a:lstStyle>
            <a:lvl1pPr marL="0" indent="0" algn="l">
              <a:buNone/>
              <a:defRPr sz="20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&lt;&lt;Vorname&gt;&gt; &lt;&lt;Nachname&gt;&gt; &lt;&lt;Position&gt;&gt;, DEVWARE GmbH</a:t>
            </a:r>
          </a:p>
        </p:txBody>
      </p:sp>
    </p:spTree>
    <p:extLst>
      <p:ext uri="{BB962C8B-B14F-4D97-AF65-F5344CB8AC3E}">
        <p14:creationId xmlns:p14="http://schemas.microsoft.com/office/powerpoint/2010/main" val="279130516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01930" y="1189176"/>
            <a:ext cx="4033911" cy="2150910"/>
          </a:xfrm>
        </p:spPr>
        <p:txBody>
          <a:bodyPr wrap="square">
            <a:spAutoFit/>
          </a:bodyPr>
          <a:lstStyle>
            <a:lvl1pPr marL="211280" indent="-211280">
              <a:spcBef>
                <a:spcPts val="900"/>
              </a:spcBef>
              <a:buClr>
                <a:schemeClr val="tx1"/>
              </a:buClr>
              <a:buFontTx/>
              <a:buBlip>
                <a:blip r:embed="rId2"/>
              </a:buBlip>
              <a:defRPr sz="2647"/>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4908161" y="1189176"/>
            <a:ext cx="4033911" cy="2150910"/>
          </a:xfrm>
        </p:spPr>
        <p:txBody>
          <a:bodyPr wrap="square">
            <a:spAutoFit/>
          </a:bodyPr>
          <a:lstStyle>
            <a:lvl1pPr marL="211280" indent="-211280">
              <a:spcBef>
                <a:spcPts val="900"/>
              </a:spcBef>
              <a:buClr>
                <a:schemeClr val="tx1"/>
              </a:buClr>
              <a:buFontTx/>
              <a:buBlip>
                <a:blip r:embed="rId2"/>
              </a:buBlip>
              <a:defRPr sz="2647"/>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004463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B3B8CE-600A-8B8F-5438-DECE55241C59}"/>
              </a:ext>
            </a:extLst>
          </p:cNvPr>
          <p:cNvSpPr>
            <a:spLocks noGrp="1"/>
          </p:cNvSpPr>
          <p:nvPr>
            <p:ph type="ctrTitle"/>
          </p:nvPr>
        </p:nvSpPr>
        <p:spPr>
          <a:xfrm>
            <a:off x="1143000" y="1122363"/>
            <a:ext cx="6858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F38EA600-CBC6-A8F2-D440-F68A1510BB0C}"/>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96927C4B-970D-2C0B-B1B2-D898A436F2E7}"/>
              </a:ext>
            </a:extLst>
          </p:cNvPr>
          <p:cNvSpPr>
            <a:spLocks noGrp="1"/>
          </p:cNvSpPr>
          <p:nvPr>
            <p:ph type="dt" sz="half" idx="10"/>
          </p:nvPr>
        </p:nvSpPr>
        <p:spPr>
          <a:xfrm>
            <a:off x="628650" y="6356350"/>
            <a:ext cx="2057400" cy="365125"/>
          </a:xfrm>
          <a:prstGeom prst="rect">
            <a:avLst/>
          </a:prstGeom>
        </p:spPr>
        <p:txBody>
          <a:bodyPr/>
          <a:lstStyle/>
          <a:p>
            <a:fld id="{BB48F2B1-6F8B-154F-97D7-E022D65D318E}" type="datetimeFigureOut">
              <a:rPr lang="de-DE" smtClean="0"/>
              <a:t>24.04.24</a:t>
            </a:fld>
            <a:endParaRPr lang="de-DE"/>
          </a:p>
        </p:txBody>
      </p:sp>
      <p:sp>
        <p:nvSpPr>
          <p:cNvPr id="5" name="Fußzeilenplatzhalter 4">
            <a:extLst>
              <a:ext uri="{FF2B5EF4-FFF2-40B4-BE49-F238E27FC236}">
                <a16:creationId xmlns:a16="http://schemas.microsoft.com/office/drawing/2014/main" id="{AA73DD07-EA3C-6272-A7F0-C618B5E3A9BE}"/>
              </a:ext>
            </a:extLst>
          </p:cNvPr>
          <p:cNvSpPr>
            <a:spLocks noGrp="1"/>
          </p:cNvSpPr>
          <p:nvPr>
            <p:ph type="ftr" sz="quarter" idx="11"/>
          </p:nvPr>
        </p:nvSpPr>
        <p:spPr>
          <a:xfrm>
            <a:off x="3028950" y="6356350"/>
            <a:ext cx="3086100" cy="365125"/>
          </a:xfrm>
          <a:prstGeom prst="rect">
            <a:avLst/>
          </a:prstGeom>
        </p:spPr>
        <p:txBody>
          <a:bodyPr/>
          <a:lstStyle/>
          <a:p>
            <a:endParaRPr lang="de-DE"/>
          </a:p>
        </p:txBody>
      </p:sp>
      <p:sp>
        <p:nvSpPr>
          <p:cNvPr id="6" name="Foliennummernplatzhalter 5">
            <a:extLst>
              <a:ext uri="{FF2B5EF4-FFF2-40B4-BE49-F238E27FC236}">
                <a16:creationId xmlns:a16="http://schemas.microsoft.com/office/drawing/2014/main" id="{70EC8728-C5B8-034B-0F1F-99E559160175}"/>
              </a:ext>
            </a:extLst>
          </p:cNvPr>
          <p:cNvSpPr>
            <a:spLocks noGrp="1"/>
          </p:cNvSpPr>
          <p:nvPr>
            <p:ph type="sldNum" sz="quarter" idx="12"/>
          </p:nvPr>
        </p:nvSpPr>
        <p:spPr>
          <a:xfrm>
            <a:off x="6457950" y="6356350"/>
            <a:ext cx="2057400" cy="365125"/>
          </a:xfrm>
          <a:prstGeom prst="rect">
            <a:avLst/>
          </a:prstGeom>
        </p:spPr>
        <p:txBody>
          <a:bodyPr/>
          <a:lstStyle/>
          <a:p>
            <a:fld id="{FB91812E-AD49-D34B-9A59-002AF8B5BF05}" type="slidenum">
              <a:rPr lang="de-DE" smtClean="0"/>
              <a:t>‹Nr.›</a:t>
            </a:fld>
            <a:endParaRPr lang="de-DE"/>
          </a:p>
        </p:txBody>
      </p:sp>
    </p:spTree>
    <p:extLst>
      <p:ext uri="{BB962C8B-B14F-4D97-AF65-F5344CB8AC3E}">
        <p14:creationId xmlns:p14="http://schemas.microsoft.com/office/powerpoint/2010/main" val="42381242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25561FB-DC03-72BD-6DF6-D8AB6C0C29AD}"/>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8E6756D3-4E42-7491-1D4B-B167235496E5}"/>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CF91221-7E19-7887-9762-86DCED8C9A74}"/>
              </a:ext>
            </a:extLst>
          </p:cNvPr>
          <p:cNvSpPr>
            <a:spLocks noGrp="1"/>
          </p:cNvSpPr>
          <p:nvPr>
            <p:ph type="dt" sz="half" idx="10"/>
          </p:nvPr>
        </p:nvSpPr>
        <p:spPr>
          <a:xfrm>
            <a:off x="628650" y="6356350"/>
            <a:ext cx="2057400" cy="365125"/>
          </a:xfrm>
          <a:prstGeom prst="rect">
            <a:avLst/>
          </a:prstGeom>
        </p:spPr>
        <p:txBody>
          <a:bodyPr/>
          <a:lstStyle/>
          <a:p>
            <a:fld id="{BB48F2B1-6F8B-154F-97D7-E022D65D318E}" type="datetimeFigureOut">
              <a:rPr lang="de-DE" smtClean="0"/>
              <a:t>24.04.24</a:t>
            </a:fld>
            <a:endParaRPr lang="de-DE"/>
          </a:p>
        </p:txBody>
      </p:sp>
      <p:sp>
        <p:nvSpPr>
          <p:cNvPr id="5" name="Fußzeilenplatzhalter 4">
            <a:extLst>
              <a:ext uri="{FF2B5EF4-FFF2-40B4-BE49-F238E27FC236}">
                <a16:creationId xmlns:a16="http://schemas.microsoft.com/office/drawing/2014/main" id="{1947FDE7-EB92-0325-275B-FD854C40F4A0}"/>
              </a:ext>
            </a:extLst>
          </p:cNvPr>
          <p:cNvSpPr>
            <a:spLocks noGrp="1"/>
          </p:cNvSpPr>
          <p:nvPr>
            <p:ph type="ftr" sz="quarter" idx="11"/>
          </p:nvPr>
        </p:nvSpPr>
        <p:spPr>
          <a:xfrm>
            <a:off x="3028950" y="6356350"/>
            <a:ext cx="3086100" cy="365125"/>
          </a:xfrm>
          <a:prstGeom prst="rect">
            <a:avLst/>
          </a:prstGeom>
        </p:spPr>
        <p:txBody>
          <a:bodyPr/>
          <a:lstStyle/>
          <a:p>
            <a:endParaRPr lang="de-DE"/>
          </a:p>
        </p:txBody>
      </p:sp>
      <p:sp>
        <p:nvSpPr>
          <p:cNvPr id="6" name="Foliennummernplatzhalter 5">
            <a:extLst>
              <a:ext uri="{FF2B5EF4-FFF2-40B4-BE49-F238E27FC236}">
                <a16:creationId xmlns:a16="http://schemas.microsoft.com/office/drawing/2014/main" id="{C9A9E9D3-95D3-87E5-57AF-50938CC719E8}"/>
              </a:ext>
            </a:extLst>
          </p:cNvPr>
          <p:cNvSpPr>
            <a:spLocks noGrp="1"/>
          </p:cNvSpPr>
          <p:nvPr>
            <p:ph type="sldNum" sz="quarter" idx="12"/>
          </p:nvPr>
        </p:nvSpPr>
        <p:spPr>
          <a:xfrm>
            <a:off x="6457950" y="6356350"/>
            <a:ext cx="2057400" cy="365125"/>
          </a:xfrm>
          <a:prstGeom prst="rect">
            <a:avLst/>
          </a:prstGeom>
        </p:spPr>
        <p:txBody>
          <a:bodyPr/>
          <a:lstStyle/>
          <a:p>
            <a:fld id="{FB91812E-AD49-D34B-9A59-002AF8B5BF05}" type="slidenum">
              <a:rPr lang="de-DE" smtClean="0"/>
              <a:t>‹Nr.›</a:t>
            </a:fld>
            <a:endParaRPr lang="de-DE"/>
          </a:p>
        </p:txBody>
      </p:sp>
    </p:spTree>
    <p:extLst>
      <p:ext uri="{BB962C8B-B14F-4D97-AF65-F5344CB8AC3E}">
        <p14:creationId xmlns:p14="http://schemas.microsoft.com/office/powerpoint/2010/main" val="38025689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94B867D-B71B-3BF9-B0D7-79631DC0D5D5}"/>
              </a:ext>
            </a:extLst>
          </p:cNvPr>
          <p:cNvSpPr>
            <a:spLocks noGrp="1"/>
          </p:cNvSpPr>
          <p:nvPr>
            <p:ph type="title"/>
          </p:nvPr>
        </p:nvSpPr>
        <p:spPr>
          <a:xfrm>
            <a:off x="623888" y="1709738"/>
            <a:ext cx="78867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056C2EC1-7C17-63EA-0CE6-5385192B89B9}"/>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CD642290-7EEF-A882-3F99-CD335ED2A308}"/>
              </a:ext>
            </a:extLst>
          </p:cNvPr>
          <p:cNvSpPr>
            <a:spLocks noGrp="1"/>
          </p:cNvSpPr>
          <p:nvPr>
            <p:ph type="dt" sz="half" idx="10"/>
          </p:nvPr>
        </p:nvSpPr>
        <p:spPr>
          <a:xfrm>
            <a:off x="628650" y="6356350"/>
            <a:ext cx="2057400" cy="365125"/>
          </a:xfrm>
          <a:prstGeom prst="rect">
            <a:avLst/>
          </a:prstGeom>
        </p:spPr>
        <p:txBody>
          <a:bodyPr/>
          <a:lstStyle/>
          <a:p>
            <a:fld id="{BB48F2B1-6F8B-154F-97D7-E022D65D318E}" type="datetimeFigureOut">
              <a:rPr lang="de-DE" smtClean="0"/>
              <a:t>24.04.24</a:t>
            </a:fld>
            <a:endParaRPr lang="de-DE"/>
          </a:p>
        </p:txBody>
      </p:sp>
      <p:sp>
        <p:nvSpPr>
          <p:cNvPr id="5" name="Fußzeilenplatzhalter 4">
            <a:extLst>
              <a:ext uri="{FF2B5EF4-FFF2-40B4-BE49-F238E27FC236}">
                <a16:creationId xmlns:a16="http://schemas.microsoft.com/office/drawing/2014/main" id="{292A59E4-C608-95F8-EC7E-C020735FAFA0}"/>
              </a:ext>
            </a:extLst>
          </p:cNvPr>
          <p:cNvSpPr>
            <a:spLocks noGrp="1"/>
          </p:cNvSpPr>
          <p:nvPr>
            <p:ph type="ftr" sz="quarter" idx="11"/>
          </p:nvPr>
        </p:nvSpPr>
        <p:spPr>
          <a:xfrm>
            <a:off x="3028950" y="6356350"/>
            <a:ext cx="3086100" cy="365125"/>
          </a:xfrm>
          <a:prstGeom prst="rect">
            <a:avLst/>
          </a:prstGeom>
        </p:spPr>
        <p:txBody>
          <a:bodyPr/>
          <a:lstStyle/>
          <a:p>
            <a:endParaRPr lang="de-DE"/>
          </a:p>
        </p:txBody>
      </p:sp>
      <p:sp>
        <p:nvSpPr>
          <p:cNvPr id="6" name="Foliennummernplatzhalter 5">
            <a:extLst>
              <a:ext uri="{FF2B5EF4-FFF2-40B4-BE49-F238E27FC236}">
                <a16:creationId xmlns:a16="http://schemas.microsoft.com/office/drawing/2014/main" id="{FB659437-9B89-9BF7-3830-B43B1AAD3E4E}"/>
              </a:ext>
            </a:extLst>
          </p:cNvPr>
          <p:cNvSpPr>
            <a:spLocks noGrp="1"/>
          </p:cNvSpPr>
          <p:nvPr>
            <p:ph type="sldNum" sz="quarter" idx="12"/>
          </p:nvPr>
        </p:nvSpPr>
        <p:spPr>
          <a:xfrm>
            <a:off x="6457950" y="6356350"/>
            <a:ext cx="2057400" cy="365125"/>
          </a:xfrm>
          <a:prstGeom prst="rect">
            <a:avLst/>
          </a:prstGeom>
        </p:spPr>
        <p:txBody>
          <a:bodyPr/>
          <a:lstStyle/>
          <a:p>
            <a:fld id="{FB91812E-AD49-D34B-9A59-002AF8B5BF05}" type="slidenum">
              <a:rPr lang="de-DE" smtClean="0"/>
              <a:t>‹Nr.›</a:t>
            </a:fld>
            <a:endParaRPr lang="de-DE"/>
          </a:p>
        </p:txBody>
      </p:sp>
    </p:spTree>
    <p:extLst>
      <p:ext uri="{BB962C8B-B14F-4D97-AF65-F5344CB8AC3E}">
        <p14:creationId xmlns:p14="http://schemas.microsoft.com/office/powerpoint/2010/main" val="15191931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4FD8DB7-680D-7E28-3F5A-07FF03A824DD}"/>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95C8FFFB-AF89-385D-4DB2-FC357062FF80}"/>
              </a:ext>
            </a:extLst>
          </p:cNvPr>
          <p:cNvSpPr>
            <a:spLocks noGrp="1"/>
          </p:cNvSpPr>
          <p:nvPr>
            <p:ph sz="half" idx="1"/>
          </p:nvPr>
        </p:nvSpPr>
        <p:spPr>
          <a:xfrm>
            <a:off x="628650" y="1825625"/>
            <a:ext cx="38671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3412E667-6FF8-282C-3625-1D133F687D27}"/>
              </a:ext>
            </a:extLst>
          </p:cNvPr>
          <p:cNvSpPr>
            <a:spLocks noGrp="1"/>
          </p:cNvSpPr>
          <p:nvPr>
            <p:ph sz="half" idx="2"/>
          </p:nvPr>
        </p:nvSpPr>
        <p:spPr>
          <a:xfrm>
            <a:off x="4648200" y="1825625"/>
            <a:ext cx="38671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DF4FED58-0FDA-3E1B-3525-CA7569FA4596}"/>
              </a:ext>
            </a:extLst>
          </p:cNvPr>
          <p:cNvSpPr>
            <a:spLocks noGrp="1"/>
          </p:cNvSpPr>
          <p:nvPr>
            <p:ph type="dt" sz="half" idx="10"/>
          </p:nvPr>
        </p:nvSpPr>
        <p:spPr>
          <a:xfrm>
            <a:off x="628650" y="6356350"/>
            <a:ext cx="2057400" cy="365125"/>
          </a:xfrm>
          <a:prstGeom prst="rect">
            <a:avLst/>
          </a:prstGeom>
        </p:spPr>
        <p:txBody>
          <a:bodyPr/>
          <a:lstStyle/>
          <a:p>
            <a:fld id="{BB48F2B1-6F8B-154F-97D7-E022D65D318E}" type="datetimeFigureOut">
              <a:rPr lang="de-DE" smtClean="0"/>
              <a:t>24.04.24</a:t>
            </a:fld>
            <a:endParaRPr lang="de-DE"/>
          </a:p>
        </p:txBody>
      </p:sp>
      <p:sp>
        <p:nvSpPr>
          <p:cNvPr id="6" name="Fußzeilenplatzhalter 5">
            <a:extLst>
              <a:ext uri="{FF2B5EF4-FFF2-40B4-BE49-F238E27FC236}">
                <a16:creationId xmlns:a16="http://schemas.microsoft.com/office/drawing/2014/main" id="{3BF34192-0DD1-1CD8-8D4C-1054FC75F799}"/>
              </a:ext>
            </a:extLst>
          </p:cNvPr>
          <p:cNvSpPr>
            <a:spLocks noGrp="1"/>
          </p:cNvSpPr>
          <p:nvPr>
            <p:ph type="ftr" sz="quarter" idx="11"/>
          </p:nvPr>
        </p:nvSpPr>
        <p:spPr>
          <a:xfrm>
            <a:off x="3028950" y="6356350"/>
            <a:ext cx="3086100" cy="365125"/>
          </a:xfrm>
          <a:prstGeom prst="rect">
            <a:avLst/>
          </a:prstGeom>
        </p:spPr>
        <p:txBody>
          <a:bodyPr/>
          <a:lstStyle/>
          <a:p>
            <a:endParaRPr lang="de-DE"/>
          </a:p>
        </p:txBody>
      </p:sp>
      <p:sp>
        <p:nvSpPr>
          <p:cNvPr id="7" name="Foliennummernplatzhalter 6">
            <a:extLst>
              <a:ext uri="{FF2B5EF4-FFF2-40B4-BE49-F238E27FC236}">
                <a16:creationId xmlns:a16="http://schemas.microsoft.com/office/drawing/2014/main" id="{6F0E57B1-1A1C-410D-1492-61118A85764D}"/>
              </a:ext>
            </a:extLst>
          </p:cNvPr>
          <p:cNvSpPr>
            <a:spLocks noGrp="1"/>
          </p:cNvSpPr>
          <p:nvPr>
            <p:ph type="sldNum" sz="quarter" idx="12"/>
          </p:nvPr>
        </p:nvSpPr>
        <p:spPr>
          <a:xfrm>
            <a:off x="6457950" y="6356350"/>
            <a:ext cx="2057400" cy="365125"/>
          </a:xfrm>
          <a:prstGeom prst="rect">
            <a:avLst/>
          </a:prstGeom>
        </p:spPr>
        <p:txBody>
          <a:bodyPr/>
          <a:lstStyle/>
          <a:p>
            <a:fld id="{FB91812E-AD49-D34B-9A59-002AF8B5BF05}" type="slidenum">
              <a:rPr lang="de-DE" smtClean="0"/>
              <a:t>‹Nr.›</a:t>
            </a:fld>
            <a:endParaRPr lang="de-DE"/>
          </a:p>
        </p:txBody>
      </p:sp>
    </p:spTree>
    <p:extLst>
      <p:ext uri="{BB962C8B-B14F-4D97-AF65-F5344CB8AC3E}">
        <p14:creationId xmlns:p14="http://schemas.microsoft.com/office/powerpoint/2010/main" val="23171944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1BA5F62-8E35-B3A6-FE3A-06124CAC4C87}"/>
              </a:ext>
            </a:extLst>
          </p:cNvPr>
          <p:cNvSpPr>
            <a:spLocks noGrp="1"/>
          </p:cNvSpPr>
          <p:nvPr>
            <p:ph type="title"/>
          </p:nvPr>
        </p:nvSpPr>
        <p:spPr>
          <a:xfrm>
            <a:off x="630238" y="365125"/>
            <a:ext cx="78867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9FF1D22A-2B9A-EF91-FCD6-5A523E1C8EA6}"/>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C46B185B-7A80-D923-5CD5-A8AFA9F4EB01}"/>
              </a:ext>
            </a:extLst>
          </p:cNvPr>
          <p:cNvSpPr>
            <a:spLocks noGrp="1"/>
          </p:cNvSpPr>
          <p:nvPr>
            <p:ph sz="half" idx="2"/>
          </p:nvPr>
        </p:nvSpPr>
        <p:spPr>
          <a:xfrm>
            <a:off x="630238" y="2505075"/>
            <a:ext cx="386873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B977B158-CA6B-B666-5022-DB93F96F5D5C}"/>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7266D450-9ADD-B510-A5B6-750E966DCECF}"/>
              </a:ext>
            </a:extLst>
          </p:cNvPr>
          <p:cNvSpPr>
            <a:spLocks noGrp="1"/>
          </p:cNvSpPr>
          <p:nvPr>
            <p:ph sz="quarter" idx="4"/>
          </p:nvPr>
        </p:nvSpPr>
        <p:spPr>
          <a:xfrm>
            <a:off x="4629150" y="2505075"/>
            <a:ext cx="38877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535BAC65-23E2-3FF1-E973-2DCAEA0DC1D2}"/>
              </a:ext>
            </a:extLst>
          </p:cNvPr>
          <p:cNvSpPr>
            <a:spLocks noGrp="1"/>
          </p:cNvSpPr>
          <p:nvPr>
            <p:ph type="dt" sz="half" idx="10"/>
          </p:nvPr>
        </p:nvSpPr>
        <p:spPr>
          <a:xfrm>
            <a:off x="628650" y="6356350"/>
            <a:ext cx="2057400" cy="365125"/>
          </a:xfrm>
          <a:prstGeom prst="rect">
            <a:avLst/>
          </a:prstGeom>
        </p:spPr>
        <p:txBody>
          <a:bodyPr/>
          <a:lstStyle/>
          <a:p>
            <a:fld id="{BB48F2B1-6F8B-154F-97D7-E022D65D318E}" type="datetimeFigureOut">
              <a:rPr lang="de-DE" smtClean="0"/>
              <a:t>24.04.24</a:t>
            </a:fld>
            <a:endParaRPr lang="de-DE"/>
          </a:p>
        </p:txBody>
      </p:sp>
      <p:sp>
        <p:nvSpPr>
          <p:cNvPr id="8" name="Fußzeilenplatzhalter 7">
            <a:extLst>
              <a:ext uri="{FF2B5EF4-FFF2-40B4-BE49-F238E27FC236}">
                <a16:creationId xmlns:a16="http://schemas.microsoft.com/office/drawing/2014/main" id="{FC99ADD9-F7E9-5EFC-2B61-A20DF3D20EB2}"/>
              </a:ext>
            </a:extLst>
          </p:cNvPr>
          <p:cNvSpPr>
            <a:spLocks noGrp="1"/>
          </p:cNvSpPr>
          <p:nvPr>
            <p:ph type="ftr" sz="quarter" idx="11"/>
          </p:nvPr>
        </p:nvSpPr>
        <p:spPr>
          <a:xfrm>
            <a:off x="3028950" y="6356350"/>
            <a:ext cx="3086100" cy="365125"/>
          </a:xfrm>
          <a:prstGeom prst="rect">
            <a:avLst/>
          </a:prstGeom>
        </p:spPr>
        <p:txBody>
          <a:bodyPr/>
          <a:lstStyle/>
          <a:p>
            <a:endParaRPr lang="de-DE"/>
          </a:p>
        </p:txBody>
      </p:sp>
      <p:sp>
        <p:nvSpPr>
          <p:cNvPr id="9" name="Foliennummernplatzhalter 8">
            <a:extLst>
              <a:ext uri="{FF2B5EF4-FFF2-40B4-BE49-F238E27FC236}">
                <a16:creationId xmlns:a16="http://schemas.microsoft.com/office/drawing/2014/main" id="{041A25CF-CEE0-E81C-0FE9-D014CDA4683F}"/>
              </a:ext>
            </a:extLst>
          </p:cNvPr>
          <p:cNvSpPr>
            <a:spLocks noGrp="1"/>
          </p:cNvSpPr>
          <p:nvPr>
            <p:ph type="sldNum" sz="quarter" idx="12"/>
          </p:nvPr>
        </p:nvSpPr>
        <p:spPr>
          <a:xfrm>
            <a:off x="6457950" y="6356350"/>
            <a:ext cx="2057400" cy="365125"/>
          </a:xfrm>
          <a:prstGeom prst="rect">
            <a:avLst/>
          </a:prstGeom>
        </p:spPr>
        <p:txBody>
          <a:bodyPr/>
          <a:lstStyle/>
          <a:p>
            <a:fld id="{FB91812E-AD49-D34B-9A59-002AF8B5BF05}" type="slidenum">
              <a:rPr lang="de-DE" smtClean="0"/>
              <a:t>‹Nr.›</a:t>
            </a:fld>
            <a:endParaRPr lang="de-DE"/>
          </a:p>
        </p:txBody>
      </p:sp>
    </p:spTree>
    <p:extLst>
      <p:ext uri="{BB962C8B-B14F-4D97-AF65-F5344CB8AC3E}">
        <p14:creationId xmlns:p14="http://schemas.microsoft.com/office/powerpoint/2010/main" val="10945412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7395585-7A2F-AC11-4EA9-59D5792D8CDC}"/>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DBFD56A5-EB40-42F6-B037-4967DDFFF9D6}"/>
              </a:ext>
            </a:extLst>
          </p:cNvPr>
          <p:cNvSpPr>
            <a:spLocks noGrp="1"/>
          </p:cNvSpPr>
          <p:nvPr>
            <p:ph type="dt" sz="half" idx="10"/>
          </p:nvPr>
        </p:nvSpPr>
        <p:spPr>
          <a:xfrm>
            <a:off x="628650" y="6356350"/>
            <a:ext cx="2057400" cy="365125"/>
          </a:xfrm>
          <a:prstGeom prst="rect">
            <a:avLst/>
          </a:prstGeom>
        </p:spPr>
        <p:txBody>
          <a:bodyPr/>
          <a:lstStyle/>
          <a:p>
            <a:fld id="{BB48F2B1-6F8B-154F-97D7-E022D65D318E}" type="datetimeFigureOut">
              <a:rPr lang="de-DE" smtClean="0"/>
              <a:t>24.04.24</a:t>
            </a:fld>
            <a:endParaRPr lang="de-DE"/>
          </a:p>
        </p:txBody>
      </p:sp>
      <p:sp>
        <p:nvSpPr>
          <p:cNvPr id="4" name="Fußzeilenplatzhalter 3">
            <a:extLst>
              <a:ext uri="{FF2B5EF4-FFF2-40B4-BE49-F238E27FC236}">
                <a16:creationId xmlns:a16="http://schemas.microsoft.com/office/drawing/2014/main" id="{7F9061C2-D4F9-2365-48BC-706E484FD410}"/>
              </a:ext>
            </a:extLst>
          </p:cNvPr>
          <p:cNvSpPr>
            <a:spLocks noGrp="1"/>
          </p:cNvSpPr>
          <p:nvPr>
            <p:ph type="ftr" sz="quarter" idx="11"/>
          </p:nvPr>
        </p:nvSpPr>
        <p:spPr>
          <a:xfrm>
            <a:off x="3028950" y="6356350"/>
            <a:ext cx="3086100" cy="365125"/>
          </a:xfrm>
          <a:prstGeom prst="rect">
            <a:avLst/>
          </a:prstGeom>
        </p:spPr>
        <p:txBody>
          <a:bodyPr/>
          <a:lstStyle/>
          <a:p>
            <a:endParaRPr lang="de-DE"/>
          </a:p>
        </p:txBody>
      </p:sp>
      <p:sp>
        <p:nvSpPr>
          <p:cNvPr id="5" name="Foliennummernplatzhalter 4">
            <a:extLst>
              <a:ext uri="{FF2B5EF4-FFF2-40B4-BE49-F238E27FC236}">
                <a16:creationId xmlns:a16="http://schemas.microsoft.com/office/drawing/2014/main" id="{473F0B93-9D7B-69D4-8053-8A2699DCF793}"/>
              </a:ext>
            </a:extLst>
          </p:cNvPr>
          <p:cNvSpPr>
            <a:spLocks noGrp="1"/>
          </p:cNvSpPr>
          <p:nvPr>
            <p:ph type="sldNum" sz="quarter" idx="12"/>
          </p:nvPr>
        </p:nvSpPr>
        <p:spPr>
          <a:xfrm>
            <a:off x="6457950" y="6356350"/>
            <a:ext cx="2057400" cy="365125"/>
          </a:xfrm>
          <a:prstGeom prst="rect">
            <a:avLst/>
          </a:prstGeom>
        </p:spPr>
        <p:txBody>
          <a:bodyPr/>
          <a:lstStyle/>
          <a:p>
            <a:fld id="{FB91812E-AD49-D34B-9A59-002AF8B5BF05}" type="slidenum">
              <a:rPr lang="de-DE" smtClean="0"/>
              <a:t>‹Nr.›</a:t>
            </a:fld>
            <a:endParaRPr lang="de-DE"/>
          </a:p>
        </p:txBody>
      </p:sp>
    </p:spTree>
    <p:extLst>
      <p:ext uri="{BB962C8B-B14F-4D97-AF65-F5344CB8AC3E}">
        <p14:creationId xmlns:p14="http://schemas.microsoft.com/office/powerpoint/2010/main" val="9217957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542F0D27-77D3-8701-369D-A9B046C3C3F8}"/>
              </a:ext>
            </a:extLst>
          </p:cNvPr>
          <p:cNvSpPr>
            <a:spLocks noGrp="1"/>
          </p:cNvSpPr>
          <p:nvPr>
            <p:ph type="dt" sz="half" idx="10"/>
          </p:nvPr>
        </p:nvSpPr>
        <p:spPr>
          <a:xfrm>
            <a:off x="628650" y="6356350"/>
            <a:ext cx="2057400" cy="365125"/>
          </a:xfrm>
          <a:prstGeom prst="rect">
            <a:avLst/>
          </a:prstGeom>
        </p:spPr>
        <p:txBody>
          <a:bodyPr/>
          <a:lstStyle/>
          <a:p>
            <a:fld id="{BB48F2B1-6F8B-154F-97D7-E022D65D318E}" type="datetimeFigureOut">
              <a:rPr lang="de-DE" smtClean="0"/>
              <a:t>24.04.24</a:t>
            </a:fld>
            <a:endParaRPr lang="de-DE"/>
          </a:p>
        </p:txBody>
      </p:sp>
      <p:sp>
        <p:nvSpPr>
          <p:cNvPr id="3" name="Fußzeilenplatzhalter 2">
            <a:extLst>
              <a:ext uri="{FF2B5EF4-FFF2-40B4-BE49-F238E27FC236}">
                <a16:creationId xmlns:a16="http://schemas.microsoft.com/office/drawing/2014/main" id="{F6108BB1-05C2-3699-1CFD-DE73D96977E8}"/>
              </a:ext>
            </a:extLst>
          </p:cNvPr>
          <p:cNvSpPr>
            <a:spLocks noGrp="1"/>
          </p:cNvSpPr>
          <p:nvPr>
            <p:ph type="ftr" sz="quarter" idx="11"/>
          </p:nvPr>
        </p:nvSpPr>
        <p:spPr>
          <a:xfrm>
            <a:off x="3028950" y="6356350"/>
            <a:ext cx="3086100" cy="365125"/>
          </a:xfrm>
          <a:prstGeom prst="rect">
            <a:avLst/>
          </a:prstGeom>
        </p:spPr>
        <p:txBody>
          <a:bodyPr/>
          <a:lstStyle/>
          <a:p>
            <a:endParaRPr lang="de-DE"/>
          </a:p>
        </p:txBody>
      </p:sp>
      <p:sp>
        <p:nvSpPr>
          <p:cNvPr id="4" name="Foliennummernplatzhalter 3">
            <a:extLst>
              <a:ext uri="{FF2B5EF4-FFF2-40B4-BE49-F238E27FC236}">
                <a16:creationId xmlns:a16="http://schemas.microsoft.com/office/drawing/2014/main" id="{F61D1592-FB2A-FEB8-E394-2A3E1191EA2F}"/>
              </a:ext>
            </a:extLst>
          </p:cNvPr>
          <p:cNvSpPr>
            <a:spLocks noGrp="1"/>
          </p:cNvSpPr>
          <p:nvPr>
            <p:ph type="sldNum" sz="quarter" idx="12"/>
          </p:nvPr>
        </p:nvSpPr>
        <p:spPr>
          <a:xfrm>
            <a:off x="6457950" y="6356350"/>
            <a:ext cx="2057400" cy="365125"/>
          </a:xfrm>
          <a:prstGeom prst="rect">
            <a:avLst/>
          </a:prstGeom>
        </p:spPr>
        <p:txBody>
          <a:bodyPr/>
          <a:lstStyle/>
          <a:p>
            <a:fld id="{FB91812E-AD49-D34B-9A59-002AF8B5BF05}" type="slidenum">
              <a:rPr lang="de-DE" smtClean="0"/>
              <a:t>‹Nr.›</a:t>
            </a:fld>
            <a:endParaRPr lang="de-DE"/>
          </a:p>
        </p:txBody>
      </p:sp>
    </p:spTree>
    <p:extLst>
      <p:ext uri="{BB962C8B-B14F-4D97-AF65-F5344CB8AC3E}">
        <p14:creationId xmlns:p14="http://schemas.microsoft.com/office/powerpoint/2010/main" val="34940668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425DD81-0C25-AE25-909E-CC5A5008D55F}"/>
              </a:ext>
            </a:extLst>
          </p:cNvPr>
          <p:cNvSpPr>
            <a:spLocks noGrp="1"/>
          </p:cNvSpPr>
          <p:nvPr>
            <p:ph type="title"/>
          </p:nvPr>
        </p:nvSpPr>
        <p:spPr>
          <a:xfrm>
            <a:off x="630238" y="457200"/>
            <a:ext cx="2949575"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5FDC9F65-C1B8-0460-C866-E2225B4E174D}"/>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A79A61CF-BF88-1C58-5C50-EE2E069A3803}"/>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836D612E-7926-2E65-0DAC-A85991E67409}"/>
              </a:ext>
            </a:extLst>
          </p:cNvPr>
          <p:cNvSpPr>
            <a:spLocks noGrp="1"/>
          </p:cNvSpPr>
          <p:nvPr>
            <p:ph type="dt" sz="half" idx="10"/>
          </p:nvPr>
        </p:nvSpPr>
        <p:spPr>
          <a:xfrm>
            <a:off x="628650" y="6356350"/>
            <a:ext cx="2057400" cy="365125"/>
          </a:xfrm>
          <a:prstGeom prst="rect">
            <a:avLst/>
          </a:prstGeom>
        </p:spPr>
        <p:txBody>
          <a:bodyPr/>
          <a:lstStyle/>
          <a:p>
            <a:fld id="{BB48F2B1-6F8B-154F-97D7-E022D65D318E}" type="datetimeFigureOut">
              <a:rPr lang="de-DE" smtClean="0"/>
              <a:t>24.04.24</a:t>
            </a:fld>
            <a:endParaRPr lang="de-DE"/>
          </a:p>
        </p:txBody>
      </p:sp>
      <p:sp>
        <p:nvSpPr>
          <p:cNvPr id="6" name="Fußzeilenplatzhalter 5">
            <a:extLst>
              <a:ext uri="{FF2B5EF4-FFF2-40B4-BE49-F238E27FC236}">
                <a16:creationId xmlns:a16="http://schemas.microsoft.com/office/drawing/2014/main" id="{918DE13E-B5B2-7B65-C30A-67058ECA6E7E}"/>
              </a:ext>
            </a:extLst>
          </p:cNvPr>
          <p:cNvSpPr>
            <a:spLocks noGrp="1"/>
          </p:cNvSpPr>
          <p:nvPr>
            <p:ph type="ftr" sz="quarter" idx="11"/>
          </p:nvPr>
        </p:nvSpPr>
        <p:spPr>
          <a:xfrm>
            <a:off x="3028950" y="6356350"/>
            <a:ext cx="3086100" cy="365125"/>
          </a:xfrm>
          <a:prstGeom prst="rect">
            <a:avLst/>
          </a:prstGeom>
        </p:spPr>
        <p:txBody>
          <a:bodyPr/>
          <a:lstStyle/>
          <a:p>
            <a:endParaRPr lang="de-DE"/>
          </a:p>
        </p:txBody>
      </p:sp>
      <p:sp>
        <p:nvSpPr>
          <p:cNvPr id="7" name="Foliennummernplatzhalter 6">
            <a:extLst>
              <a:ext uri="{FF2B5EF4-FFF2-40B4-BE49-F238E27FC236}">
                <a16:creationId xmlns:a16="http://schemas.microsoft.com/office/drawing/2014/main" id="{90631047-D6A8-8036-239D-2FDA91E7B057}"/>
              </a:ext>
            </a:extLst>
          </p:cNvPr>
          <p:cNvSpPr>
            <a:spLocks noGrp="1"/>
          </p:cNvSpPr>
          <p:nvPr>
            <p:ph type="sldNum" sz="quarter" idx="12"/>
          </p:nvPr>
        </p:nvSpPr>
        <p:spPr>
          <a:xfrm>
            <a:off x="6457950" y="6356350"/>
            <a:ext cx="2057400" cy="365125"/>
          </a:xfrm>
          <a:prstGeom prst="rect">
            <a:avLst/>
          </a:prstGeom>
        </p:spPr>
        <p:txBody>
          <a:bodyPr/>
          <a:lstStyle/>
          <a:p>
            <a:fld id="{FB91812E-AD49-D34B-9A59-002AF8B5BF05}" type="slidenum">
              <a:rPr lang="de-DE" smtClean="0"/>
              <a:t>‹Nr.›</a:t>
            </a:fld>
            <a:endParaRPr lang="de-DE"/>
          </a:p>
        </p:txBody>
      </p:sp>
    </p:spTree>
    <p:extLst>
      <p:ext uri="{BB962C8B-B14F-4D97-AF65-F5344CB8AC3E}">
        <p14:creationId xmlns:p14="http://schemas.microsoft.com/office/powerpoint/2010/main" val="5126541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39A4F4-5729-615D-3DF3-BEB1EDCD1081}"/>
              </a:ext>
            </a:extLst>
          </p:cNvPr>
          <p:cNvSpPr>
            <a:spLocks noGrp="1"/>
          </p:cNvSpPr>
          <p:nvPr>
            <p:ph type="title"/>
          </p:nvPr>
        </p:nvSpPr>
        <p:spPr>
          <a:xfrm>
            <a:off x="630238" y="457200"/>
            <a:ext cx="2949575"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DC2E5504-2163-7334-5A53-7B59D4F26F50}"/>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04BB7B71-9046-CE59-9908-1F6DF4950D3C}"/>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AB265430-4D0C-39F3-6D3D-BE97A67071D5}"/>
              </a:ext>
            </a:extLst>
          </p:cNvPr>
          <p:cNvSpPr>
            <a:spLocks noGrp="1"/>
          </p:cNvSpPr>
          <p:nvPr>
            <p:ph type="dt" sz="half" idx="10"/>
          </p:nvPr>
        </p:nvSpPr>
        <p:spPr>
          <a:xfrm>
            <a:off x="628650" y="6356350"/>
            <a:ext cx="2057400" cy="365125"/>
          </a:xfrm>
          <a:prstGeom prst="rect">
            <a:avLst/>
          </a:prstGeom>
        </p:spPr>
        <p:txBody>
          <a:bodyPr/>
          <a:lstStyle/>
          <a:p>
            <a:fld id="{BB48F2B1-6F8B-154F-97D7-E022D65D318E}" type="datetimeFigureOut">
              <a:rPr lang="de-DE" smtClean="0"/>
              <a:t>24.04.24</a:t>
            </a:fld>
            <a:endParaRPr lang="de-DE"/>
          </a:p>
        </p:txBody>
      </p:sp>
      <p:sp>
        <p:nvSpPr>
          <p:cNvPr id="6" name="Fußzeilenplatzhalter 5">
            <a:extLst>
              <a:ext uri="{FF2B5EF4-FFF2-40B4-BE49-F238E27FC236}">
                <a16:creationId xmlns:a16="http://schemas.microsoft.com/office/drawing/2014/main" id="{FA240D13-177A-32AA-15E6-2FE3E607E864}"/>
              </a:ext>
            </a:extLst>
          </p:cNvPr>
          <p:cNvSpPr>
            <a:spLocks noGrp="1"/>
          </p:cNvSpPr>
          <p:nvPr>
            <p:ph type="ftr" sz="quarter" idx="11"/>
          </p:nvPr>
        </p:nvSpPr>
        <p:spPr>
          <a:xfrm>
            <a:off x="3028950" y="6356350"/>
            <a:ext cx="3086100" cy="365125"/>
          </a:xfrm>
          <a:prstGeom prst="rect">
            <a:avLst/>
          </a:prstGeom>
        </p:spPr>
        <p:txBody>
          <a:bodyPr/>
          <a:lstStyle/>
          <a:p>
            <a:endParaRPr lang="de-DE"/>
          </a:p>
        </p:txBody>
      </p:sp>
      <p:sp>
        <p:nvSpPr>
          <p:cNvPr id="7" name="Foliennummernplatzhalter 6">
            <a:extLst>
              <a:ext uri="{FF2B5EF4-FFF2-40B4-BE49-F238E27FC236}">
                <a16:creationId xmlns:a16="http://schemas.microsoft.com/office/drawing/2014/main" id="{1A38EEAE-EA0F-F963-CD50-09DDE0A2339A}"/>
              </a:ext>
            </a:extLst>
          </p:cNvPr>
          <p:cNvSpPr>
            <a:spLocks noGrp="1"/>
          </p:cNvSpPr>
          <p:nvPr>
            <p:ph type="sldNum" sz="quarter" idx="12"/>
          </p:nvPr>
        </p:nvSpPr>
        <p:spPr>
          <a:xfrm>
            <a:off x="6457950" y="6356350"/>
            <a:ext cx="2057400" cy="365125"/>
          </a:xfrm>
          <a:prstGeom prst="rect">
            <a:avLst/>
          </a:prstGeom>
        </p:spPr>
        <p:txBody>
          <a:bodyPr/>
          <a:lstStyle/>
          <a:p>
            <a:fld id="{FB91812E-AD49-D34B-9A59-002AF8B5BF05}" type="slidenum">
              <a:rPr lang="de-DE" smtClean="0"/>
              <a:t>‹Nr.›</a:t>
            </a:fld>
            <a:endParaRPr lang="de-DE"/>
          </a:p>
        </p:txBody>
      </p:sp>
    </p:spTree>
    <p:extLst>
      <p:ext uri="{BB962C8B-B14F-4D97-AF65-F5344CB8AC3E}">
        <p14:creationId xmlns:p14="http://schemas.microsoft.com/office/powerpoint/2010/main" val="674367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569A22B-3ADE-7024-1AE8-A9ECC4960FE7}"/>
              </a:ext>
            </a:extLst>
          </p:cNvPr>
          <p:cNvSpPr>
            <a:spLocks noGrp="1"/>
          </p:cNvSpPr>
          <p:nvPr>
            <p:ph type="title"/>
          </p:nvPr>
        </p:nvSpPr>
        <p:spPr/>
        <p:txBody>
          <a:bodyPr/>
          <a:lstStyle/>
          <a:p>
            <a:r>
              <a:rPr lang="de-DE"/>
              <a:t>Mastertitelformat bearbeiten</a:t>
            </a:r>
          </a:p>
        </p:txBody>
      </p:sp>
    </p:spTree>
    <p:extLst>
      <p:ext uri="{BB962C8B-B14F-4D97-AF65-F5344CB8AC3E}">
        <p14:creationId xmlns:p14="http://schemas.microsoft.com/office/powerpoint/2010/main" val="35637446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FF05FA-8DC9-4574-2623-8A61ADEF0D2D}"/>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F7C9BC33-4FA3-F996-6DCB-0E0C0BC5B7BE}"/>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381E976B-1106-027C-17AC-C935BE2CC127}"/>
              </a:ext>
            </a:extLst>
          </p:cNvPr>
          <p:cNvSpPr>
            <a:spLocks noGrp="1"/>
          </p:cNvSpPr>
          <p:nvPr>
            <p:ph type="dt" sz="half" idx="10"/>
          </p:nvPr>
        </p:nvSpPr>
        <p:spPr>
          <a:xfrm>
            <a:off x="628650" y="6356350"/>
            <a:ext cx="2057400" cy="365125"/>
          </a:xfrm>
          <a:prstGeom prst="rect">
            <a:avLst/>
          </a:prstGeom>
        </p:spPr>
        <p:txBody>
          <a:bodyPr/>
          <a:lstStyle/>
          <a:p>
            <a:fld id="{BB48F2B1-6F8B-154F-97D7-E022D65D318E}" type="datetimeFigureOut">
              <a:rPr lang="de-DE" smtClean="0"/>
              <a:t>24.04.24</a:t>
            </a:fld>
            <a:endParaRPr lang="de-DE"/>
          </a:p>
        </p:txBody>
      </p:sp>
      <p:sp>
        <p:nvSpPr>
          <p:cNvPr id="5" name="Fußzeilenplatzhalter 4">
            <a:extLst>
              <a:ext uri="{FF2B5EF4-FFF2-40B4-BE49-F238E27FC236}">
                <a16:creationId xmlns:a16="http://schemas.microsoft.com/office/drawing/2014/main" id="{F37B448A-EDE5-FE60-9CC2-F2AF5E43AA1D}"/>
              </a:ext>
            </a:extLst>
          </p:cNvPr>
          <p:cNvSpPr>
            <a:spLocks noGrp="1"/>
          </p:cNvSpPr>
          <p:nvPr>
            <p:ph type="ftr" sz="quarter" idx="11"/>
          </p:nvPr>
        </p:nvSpPr>
        <p:spPr>
          <a:xfrm>
            <a:off x="3028950" y="6356350"/>
            <a:ext cx="3086100" cy="365125"/>
          </a:xfrm>
          <a:prstGeom prst="rect">
            <a:avLst/>
          </a:prstGeom>
        </p:spPr>
        <p:txBody>
          <a:bodyPr/>
          <a:lstStyle/>
          <a:p>
            <a:endParaRPr lang="de-DE"/>
          </a:p>
        </p:txBody>
      </p:sp>
      <p:sp>
        <p:nvSpPr>
          <p:cNvPr id="6" name="Foliennummernplatzhalter 5">
            <a:extLst>
              <a:ext uri="{FF2B5EF4-FFF2-40B4-BE49-F238E27FC236}">
                <a16:creationId xmlns:a16="http://schemas.microsoft.com/office/drawing/2014/main" id="{49A41CC9-1827-54BA-EC80-30CEE85647F0}"/>
              </a:ext>
            </a:extLst>
          </p:cNvPr>
          <p:cNvSpPr>
            <a:spLocks noGrp="1"/>
          </p:cNvSpPr>
          <p:nvPr>
            <p:ph type="sldNum" sz="quarter" idx="12"/>
          </p:nvPr>
        </p:nvSpPr>
        <p:spPr>
          <a:xfrm>
            <a:off x="6457950" y="6356350"/>
            <a:ext cx="2057400" cy="365125"/>
          </a:xfrm>
          <a:prstGeom prst="rect">
            <a:avLst/>
          </a:prstGeom>
        </p:spPr>
        <p:txBody>
          <a:bodyPr/>
          <a:lstStyle/>
          <a:p>
            <a:fld id="{FB91812E-AD49-D34B-9A59-002AF8B5BF05}" type="slidenum">
              <a:rPr lang="de-DE" smtClean="0"/>
              <a:t>‹Nr.›</a:t>
            </a:fld>
            <a:endParaRPr lang="de-DE"/>
          </a:p>
        </p:txBody>
      </p:sp>
    </p:spTree>
    <p:extLst>
      <p:ext uri="{BB962C8B-B14F-4D97-AF65-F5344CB8AC3E}">
        <p14:creationId xmlns:p14="http://schemas.microsoft.com/office/powerpoint/2010/main" val="3491249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C4B314A0-CE03-EE82-8173-83198498BD44}"/>
              </a:ext>
            </a:extLst>
          </p:cNvPr>
          <p:cNvSpPr>
            <a:spLocks noGrp="1"/>
          </p:cNvSpPr>
          <p:nvPr>
            <p:ph type="title" orient="vert"/>
          </p:nvPr>
        </p:nvSpPr>
        <p:spPr>
          <a:xfrm>
            <a:off x="6543675" y="365125"/>
            <a:ext cx="1971675"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39C26957-47B7-41AC-B9E6-615889CF2CAD}"/>
              </a:ext>
            </a:extLst>
          </p:cNvPr>
          <p:cNvSpPr>
            <a:spLocks noGrp="1"/>
          </p:cNvSpPr>
          <p:nvPr>
            <p:ph type="body" orient="vert" idx="1"/>
          </p:nvPr>
        </p:nvSpPr>
        <p:spPr>
          <a:xfrm>
            <a:off x="628650" y="365125"/>
            <a:ext cx="5762625"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DCF610E3-531F-E5DF-6B24-EBB63C66DBE7}"/>
              </a:ext>
            </a:extLst>
          </p:cNvPr>
          <p:cNvSpPr>
            <a:spLocks noGrp="1"/>
          </p:cNvSpPr>
          <p:nvPr>
            <p:ph type="dt" sz="half" idx="10"/>
          </p:nvPr>
        </p:nvSpPr>
        <p:spPr>
          <a:xfrm>
            <a:off x="628650" y="6356350"/>
            <a:ext cx="2057400" cy="365125"/>
          </a:xfrm>
          <a:prstGeom prst="rect">
            <a:avLst/>
          </a:prstGeom>
        </p:spPr>
        <p:txBody>
          <a:bodyPr/>
          <a:lstStyle/>
          <a:p>
            <a:fld id="{BB48F2B1-6F8B-154F-97D7-E022D65D318E}" type="datetimeFigureOut">
              <a:rPr lang="de-DE" smtClean="0"/>
              <a:t>24.04.24</a:t>
            </a:fld>
            <a:endParaRPr lang="de-DE"/>
          </a:p>
        </p:txBody>
      </p:sp>
      <p:sp>
        <p:nvSpPr>
          <p:cNvPr id="5" name="Fußzeilenplatzhalter 4">
            <a:extLst>
              <a:ext uri="{FF2B5EF4-FFF2-40B4-BE49-F238E27FC236}">
                <a16:creationId xmlns:a16="http://schemas.microsoft.com/office/drawing/2014/main" id="{FEB9B104-C77D-0459-E339-CE0E2DD32AA6}"/>
              </a:ext>
            </a:extLst>
          </p:cNvPr>
          <p:cNvSpPr>
            <a:spLocks noGrp="1"/>
          </p:cNvSpPr>
          <p:nvPr>
            <p:ph type="ftr" sz="quarter" idx="11"/>
          </p:nvPr>
        </p:nvSpPr>
        <p:spPr>
          <a:xfrm>
            <a:off x="3028950" y="6356350"/>
            <a:ext cx="3086100" cy="365125"/>
          </a:xfrm>
          <a:prstGeom prst="rect">
            <a:avLst/>
          </a:prstGeom>
        </p:spPr>
        <p:txBody>
          <a:bodyPr/>
          <a:lstStyle/>
          <a:p>
            <a:endParaRPr lang="de-DE"/>
          </a:p>
        </p:txBody>
      </p:sp>
      <p:sp>
        <p:nvSpPr>
          <p:cNvPr id="6" name="Foliennummernplatzhalter 5">
            <a:extLst>
              <a:ext uri="{FF2B5EF4-FFF2-40B4-BE49-F238E27FC236}">
                <a16:creationId xmlns:a16="http://schemas.microsoft.com/office/drawing/2014/main" id="{F1DD8E1D-A00A-EEE9-71BC-47DFE6C26C60}"/>
              </a:ext>
            </a:extLst>
          </p:cNvPr>
          <p:cNvSpPr>
            <a:spLocks noGrp="1"/>
          </p:cNvSpPr>
          <p:nvPr>
            <p:ph type="sldNum" sz="quarter" idx="12"/>
          </p:nvPr>
        </p:nvSpPr>
        <p:spPr>
          <a:xfrm>
            <a:off x="6457950" y="6356350"/>
            <a:ext cx="2057400" cy="365125"/>
          </a:xfrm>
          <a:prstGeom prst="rect">
            <a:avLst/>
          </a:prstGeom>
        </p:spPr>
        <p:txBody>
          <a:bodyPr/>
          <a:lstStyle/>
          <a:p>
            <a:fld id="{FB91812E-AD49-D34B-9A59-002AF8B5BF05}" type="slidenum">
              <a:rPr lang="de-DE" smtClean="0"/>
              <a:t>‹Nr.›</a:t>
            </a:fld>
            <a:endParaRPr lang="de-DE"/>
          </a:p>
        </p:txBody>
      </p:sp>
    </p:spTree>
    <p:extLst>
      <p:ext uri="{BB962C8B-B14F-4D97-AF65-F5344CB8AC3E}">
        <p14:creationId xmlns:p14="http://schemas.microsoft.com/office/powerpoint/2010/main" val="2391047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schnittsüberschrift">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38666" y="1122363"/>
            <a:ext cx="8466666" cy="2387600"/>
          </a:xfrm>
        </p:spPr>
        <p:txBody>
          <a:bodyPr anchor="b">
            <a:normAutofit/>
          </a:bodyPr>
          <a:lstStyle>
            <a:lvl1pPr algn="l">
              <a:defRPr sz="4000" baseline="0"/>
            </a:lvl1pPr>
          </a:lstStyle>
          <a:p>
            <a:r>
              <a:rPr lang="de-DE" dirty="0"/>
              <a:t>Abschnittstitel</a:t>
            </a:r>
            <a:endParaRPr lang="en-US" dirty="0"/>
          </a:p>
        </p:txBody>
      </p:sp>
      <p:sp>
        <p:nvSpPr>
          <p:cNvPr id="3" name="Subtitle 2"/>
          <p:cNvSpPr>
            <a:spLocks noGrp="1"/>
          </p:cNvSpPr>
          <p:nvPr>
            <p:ph type="subTitle" idx="1" hasCustomPrompt="1"/>
          </p:nvPr>
        </p:nvSpPr>
        <p:spPr>
          <a:xfrm>
            <a:off x="338666" y="3602038"/>
            <a:ext cx="8466666" cy="868362"/>
          </a:xfrm>
        </p:spPr>
        <p:txBody>
          <a:bodyPr>
            <a:normAutofit/>
          </a:bodyPr>
          <a:lstStyle>
            <a:lvl1pPr marL="0" indent="0" algn="l">
              <a:buNone/>
              <a:defRPr sz="20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Hier kommt ein Untertitel hin</a:t>
            </a:r>
            <a:endParaRPr lang="en-US" dirty="0"/>
          </a:p>
        </p:txBody>
      </p:sp>
    </p:spTree>
    <p:extLst>
      <p:ext uri="{BB962C8B-B14F-4D97-AF65-F5344CB8AC3E}">
        <p14:creationId xmlns:p14="http://schemas.microsoft.com/office/powerpoint/2010/main" val="354380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11" name="Titel 1"/>
          <p:cNvSpPr>
            <a:spLocks noGrp="1"/>
          </p:cNvSpPr>
          <p:nvPr>
            <p:ph type="title" hasCustomPrompt="1"/>
          </p:nvPr>
        </p:nvSpPr>
        <p:spPr>
          <a:xfrm>
            <a:off x="338666" y="348194"/>
            <a:ext cx="8466667" cy="659339"/>
          </a:xfrm>
        </p:spPr>
        <p:txBody>
          <a:bodyPr/>
          <a:lstStyle>
            <a:lvl1pPr>
              <a:defRPr baseline="0"/>
            </a:lvl1pPr>
          </a:lstStyle>
          <a:p>
            <a:r>
              <a:rPr lang="de-DE" dirty="0"/>
              <a:t>Einzeiligen Titel einfügen</a:t>
            </a:r>
          </a:p>
        </p:txBody>
      </p:sp>
      <p:sp>
        <p:nvSpPr>
          <p:cNvPr id="5" name="Inhaltsplatzhalter 5"/>
          <p:cNvSpPr>
            <a:spLocks noGrp="1"/>
          </p:cNvSpPr>
          <p:nvPr>
            <p:ph sz="quarter" idx="16"/>
          </p:nvPr>
        </p:nvSpPr>
        <p:spPr>
          <a:xfrm>
            <a:off x="338668" y="1129832"/>
            <a:ext cx="8466665" cy="4953794"/>
          </a:xfrm>
        </p:spPr>
        <p:txBody>
          <a:bodyPr/>
          <a:lstStyle>
            <a:lvl1pPr>
              <a:defRPr/>
            </a:lvl1pPr>
            <a:lvl2pPr>
              <a:defRPr/>
            </a:lvl2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2804516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338666" y="348194"/>
            <a:ext cx="8466667" cy="659339"/>
          </a:xfrm>
        </p:spPr>
        <p:txBody>
          <a:bodyPr/>
          <a:lstStyle>
            <a:lvl1pPr>
              <a:defRPr baseline="0"/>
            </a:lvl1pPr>
          </a:lstStyle>
          <a:p>
            <a:r>
              <a:rPr lang="de-DE" dirty="0"/>
              <a:t>Einzeiligen Titel einfügen</a:t>
            </a:r>
          </a:p>
        </p:txBody>
      </p:sp>
      <p:sp>
        <p:nvSpPr>
          <p:cNvPr id="15" name="Subtitle 2"/>
          <p:cNvSpPr txBox="1">
            <a:spLocks/>
          </p:cNvSpPr>
          <p:nvPr userDrawn="1"/>
        </p:nvSpPr>
        <p:spPr>
          <a:xfrm>
            <a:off x="4665132" y="1863461"/>
            <a:ext cx="4140201" cy="425873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SzPct val="70000"/>
              <a:buFont typeface="Arial" panose="020B0604020202020204" pitchFamily="34" charset="0"/>
              <a:buNone/>
              <a:defRPr sz="2400" kern="1200" baseline="0">
                <a:solidFill>
                  <a:schemeClr val="tx1">
                    <a:lumMod val="75000"/>
                    <a:lumOff val="25000"/>
                  </a:schemeClr>
                </a:solidFill>
                <a:latin typeface="HelveticaNeue LT 45 Light" panose="020B0403020202020204" pitchFamily="34" charset="0"/>
                <a:ea typeface="+mn-ea"/>
                <a:cs typeface="+mn-cs"/>
              </a:defRPr>
            </a:lvl1pPr>
            <a:lvl2pPr marL="457200" indent="0" algn="ctr" defTabSz="914400" rtl="0" eaLnBrk="1" latinLnBrk="0" hangingPunct="1">
              <a:lnSpc>
                <a:spcPct val="90000"/>
              </a:lnSpc>
              <a:spcBef>
                <a:spcPts val="500"/>
              </a:spcBef>
              <a:buSzPct val="70000"/>
              <a:buFontTx/>
              <a:buNone/>
              <a:defRPr sz="2000" kern="1200" baseline="0">
                <a:solidFill>
                  <a:schemeClr val="tx1">
                    <a:lumMod val="75000"/>
                    <a:lumOff val="25000"/>
                  </a:schemeClr>
                </a:solidFill>
                <a:latin typeface="HelveticaNeue LT 45 Light" panose="020B0403020202020204" pitchFamily="34" charset="0"/>
                <a:ea typeface="+mn-ea"/>
                <a:cs typeface="+mn-cs"/>
              </a:defRPr>
            </a:lvl2pPr>
            <a:lvl3pPr marL="914400" indent="0" algn="ctr" defTabSz="914400" rtl="0" eaLnBrk="1" latinLnBrk="0" hangingPunct="1">
              <a:lnSpc>
                <a:spcPct val="90000"/>
              </a:lnSpc>
              <a:spcBef>
                <a:spcPts val="500"/>
              </a:spcBef>
              <a:buSzPct val="70000"/>
              <a:buFontTx/>
              <a:buNone/>
              <a:defRPr sz="1800" kern="1200" baseline="0">
                <a:solidFill>
                  <a:schemeClr val="tx1">
                    <a:lumMod val="75000"/>
                    <a:lumOff val="25000"/>
                  </a:schemeClr>
                </a:solidFill>
                <a:latin typeface="HelveticaNeue LT 45 Light" panose="020B0403020202020204" pitchFamily="34" charset="0"/>
                <a:ea typeface="+mn-ea"/>
                <a:cs typeface="+mn-cs"/>
              </a:defRPr>
            </a:lvl3pPr>
            <a:lvl4pPr marL="1371600" indent="0" algn="ctr" defTabSz="914400" rtl="0" eaLnBrk="1" latinLnBrk="0" hangingPunct="1">
              <a:lnSpc>
                <a:spcPct val="90000"/>
              </a:lnSpc>
              <a:spcBef>
                <a:spcPts val="500"/>
              </a:spcBef>
              <a:buSzPct val="70000"/>
              <a:buFontTx/>
              <a:buNone/>
              <a:defRPr sz="1600" kern="1200" baseline="0">
                <a:solidFill>
                  <a:schemeClr val="tx1">
                    <a:lumMod val="75000"/>
                    <a:lumOff val="25000"/>
                  </a:schemeClr>
                </a:solidFill>
                <a:latin typeface="HelveticaNeue LT 45 Light" panose="020B0403020202020204" pitchFamily="34" charset="0"/>
                <a:ea typeface="+mn-ea"/>
                <a:cs typeface="+mn-cs"/>
              </a:defRPr>
            </a:lvl4pPr>
            <a:lvl5pPr marL="1828800" indent="0" algn="ctr" defTabSz="914400" rtl="0" eaLnBrk="1" latinLnBrk="0" hangingPunct="1">
              <a:lnSpc>
                <a:spcPct val="90000"/>
              </a:lnSpc>
              <a:spcBef>
                <a:spcPts val="500"/>
              </a:spcBef>
              <a:buSzPct val="70000"/>
              <a:buFontTx/>
              <a:buNone/>
              <a:defRPr sz="1600" kern="1200" baseline="0">
                <a:solidFill>
                  <a:schemeClr val="tx1">
                    <a:lumMod val="75000"/>
                    <a:lumOff val="25000"/>
                  </a:schemeClr>
                </a:solidFill>
                <a:latin typeface="HelveticaNeue LT 45 Light" panose="020B0403020202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16" name="Subtitle 2"/>
          <p:cNvSpPr txBox="1">
            <a:spLocks/>
          </p:cNvSpPr>
          <p:nvPr userDrawn="1"/>
        </p:nvSpPr>
        <p:spPr>
          <a:xfrm>
            <a:off x="4665131" y="1863461"/>
            <a:ext cx="4140201" cy="425873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SzPct val="70000"/>
              <a:buFont typeface="Arial" panose="020B0604020202020204" pitchFamily="34" charset="0"/>
              <a:buNone/>
              <a:defRPr sz="2400" kern="1200" baseline="0">
                <a:solidFill>
                  <a:schemeClr val="tx1">
                    <a:lumMod val="75000"/>
                    <a:lumOff val="25000"/>
                  </a:schemeClr>
                </a:solidFill>
                <a:latin typeface="HelveticaNeue LT 45 Light" panose="020B0403020202020204" pitchFamily="34" charset="0"/>
                <a:ea typeface="+mn-ea"/>
                <a:cs typeface="+mn-cs"/>
              </a:defRPr>
            </a:lvl1pPr>
            <a:lvl2pPr marL="457200" indent="0" algn="ctr" defTabSz="914400" rtl="0" eaLnBrk="1" latinLnBrk="0" hangingPunct="1">
              <a:lnSpc>
                <a:spcPct val="90000"/>
              </a:lnSpc>
              <a:spcBef>
                <a:spcPts val="500"/>
              </a:spcBef>
              <a:buSzPct val="70000"/>
              <a:buFontTx/>
              <a:buNone/>
              <a:defRPr sz="2000" kern="1200" baseline="0">
                <a:solidFill>
                  <a:schemeClr val="tx1">
                    <a:lumMod val="75000"/>
                    <a:lumOff val="25000"/>
                  </a:schemeClr>
                </a:solidFill>
                <a:latin typeface="HelveticaNeue LT 45 Light" panose="020B0403020202020204" pitchFamily="34" charset="0"/>
                <a:ea typeface="+mn-ea"/>
                <a:cs typeface="+mn-cs"/>
              </a:defRPr>
            </a:lvl2pPr>
            <a:lvl3pPr marL="914400" indent="0" algn="ctr" defTabSz="914400" rtl="0" eaLnBrk="1" latinLnBrk="0" hangingPunct="1">
              <a:lnSpc>
                <a:spcPct val="90000"/>
              </a:lnSpc>
              <a:spcBef>
                <a:spcPts val="500"/>
              </a:spcBef>
              <a:buSzPct val="70000"/>
              <a:buFontTx/>
              <a:buNone/>
              <a:defRPr sz="1800" kern="1200" baseline="0">
                <a:solidFill>
                  <a:schemeClr val="tx1">
                    <a:lumMod val="75000"/>
                    <a:lumOff val="25000"/>
                  </a:schemeClr>
                </a:solidFill>
                <a:latin typeface="HelveticaNeue LT 45 Light" panose="020B0403020202020204" pitchFamily="34" charset="0"/>
                <a:ea typeface="+mn-ea"/>
                <a:cs typeface="+mn-cs"/>
              </a:defRPr>
            </a:lvl3pPr>
            <a:lvl4pPr marL="1371600" indent="0" algn="ctr" defTabSz="914400" rtl="0" eaLnBrk="1" latinLnBrk="0" hangingPunct="1">
              <a:lnSpc>
                <a:spcPct val="90000"/>
              </a:lnSpc>
              <a:spcBef>
                <a:spcPts val="500"/>
              </a:spcBef>
              <a:buSzPct val="70000"/>
              <a:buFontTx/>
              <a:buNone/>
              <a:defRPr sz="1600" kern="1200" baseline="0">
                <a:solidFill>
                  <a:schemeClr val="tx1">
                    <a:lumMod val="75000"/>
                    <a:lumOff val="25000"/>
                  </a:schemeClr>
                </a:solidFill>
                <a:latin typeface="HelveticaNeue LT 45 Light" panose="020B0403020202020204" pitchFamily="34" charset="0"/>
                <a:ea typeface="+mn-ea"/>
                <a:cs typeface="+mn-cs"/>
              </a:defRPr>
            </a:lvl4pPr>
            <a:lvl5pPr marL="1828800" indent="0" algn="ctr" defTabSz="914400" rtl="0" eaLnBrk="1" latinLnBrk="0" hangingPunct="1">
              <a:lnSpc>
                <a:spcPct val="90000"/>
              </a:lnSpc>
              <a:spcBef>
                <a:spcPts val="500"/>
              </a:spcBef>
              <a:buSzPct val="70000"/>
              <a:buFontTx/>
              <a:buNone/>
              <a:defRPr sz="1600" kern="1200" baseline="0">
                <a:solidFill>
                  <a:schemeClr val="tx1">
                    <a:lumMod val="75000"/>
                    <a:lumOff val="25000"/>
                  </a:schemeClr>
                </a:solidFill>
                <a:latin typeface="HelveticaNeue LT 45 Light" panose="020B040302020202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11" name="Inhaltsplatzhalter 5"/>
          <p:cNvSpPr>
            <a:spLocks noGrp="1"/>
          </p:cNvSpPr>
          <p:nvPr>
            <p:ph sz="quarter" idx="15"/>
          </p:nvPr>
        </p:nvSpPr>
        <p:spPr>
          <a:xfrm>
            <a:off x="338666" y="1168400"/>
            <a:ext cx="4140200" cy="495379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12" name="Inhaltsplatzhalter 5"/>
          <p:cNvSpPr>
            <a:spLocks noGrp="1"/>
          </p:cNvSpPr>
          <p:nvPr>
            <p:ph sz="quarter" idx="16"/>
          </p:nvPr>
        </p:nvSpPr>
        <p:spPr>
          <a:xfrm>
            <a:off x="4665130" y="1168400"/>
            <a:ext cx="4140200" cy="495379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983640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el und Inhalt">
    <p:spTree>
      <p:nvGrpSpPr>
        <p:cNvPr id="1" name=""/>
        <p:cNvGrpSpPr/>
        <p:nvPr/>
      </p:nvGrpSpPr>
      <p:grpSpPr>
        <a:xfrm>
          <a:off x="0" y="0"/>
          <a:ext cx="0" cy="0"/>
          <a:chOff x="0" y="0"/>
          <a:chExt cx="0" cy="0"/>
        </a:xfrm>
      </p:grpSpPr>
      <p:sp>
        <p:nvSpPr>
          <p:cNvPr id="11" name="Titel 1"/>
          <p:cNvSpPr>
            <a:spLocks noGrp="1"/>
          </p:cNvSpPr>
          <p:nvPr>
            <p:ph type="title" hasCustomPrompt="1"/>
          </p:nvPr>
        </p:nvSpPr>
        <p:spPr>
          <a:xfrm>
            <a:off x="338666" y="348195"/>
            <a:ext cx="8466667" cy="1208598"/>
          </a:xfrm>
        </p:spPr>
        <p:txBody>
          <a:bodyPr/>
          <a:lstStyle>
            <a:lvl1pPr>
              <a:defRPr baseline="0"/>
            </a:lvl1pPr>
          </a:lstStyle>
          <a:p>
            <a:r>
              <a:rPr lang="de-DE" dirty="0"/>
              <a:t>Zweizeiligen Titel einfügen</a:t>
            </a:r>
            <a:br>
              <a:rPr lang="de-DE" dirty="0"/>
            </a:br>
            <a:r>
              <a:rPr lang="de-DE" dirty="0"/>
              <a:t>Zweizeiligen Titel einfügen</a:t>
            </a:r>
            <a:br>
              <a:rPr lang="de-DE" dirty="0"/>
            </a:br>
            <a:endParaRPr lang="de-DE" dirty="0"/>
          </a:p>
        </p:txBody>
      </p:sp>
      <p:sp>
        <p:nvSpPr>
          <p:cNvPr id="5" name="Inhaltsplatzhalter 5"/>
          <p:cNvSpPr>
            <a:spLocks noGrp="1"/>
          </p:cNvSpPr>
          <p:nvPr>
            <p:ph sz="quarter" idx="16"/>
          </p:nvPr>
        </p:nvSpPr>
        <p:spPr>
          <a:xfrm>
            <a:off x="338668" y="1700808"/>
            <a:ext cx="8466665" cy="4382818"/>
          </a:xfrm>
        </p:spPr>
        <p:txBody>
          <a:bodyPr/>
          <a:lstStyle>
            <a:lvl1pPr>
              <a:defRPr/>
            </a:lvl1pPr>
            <a:lvl2pPr>
              <a:defRPr/>
            </a:lvl2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Tree>
    <p:extLst>
      <p:ext uri="{BB962C8B-B14F-4D97-AF65-F5344CB8AC3E}">
        <p14:creationId xmlns:p14="http://schemas.microsoft.com/office/powerpoint/2010/main" val="152235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el und Inhalt">
    <p:spTree>
      <p:nvGrpSpPr>
        <p:cNvPr id="1" name=""/>
        <p:cNvGrpSpPr/>
        <p:nvPr/>
      </p:nvGrpSpPr>
      <p:grpSpPr>
        <a:xfrm>
          <a:off x="0" y="0"/>
          <a:ext cx="0" cy="0"/>
          <a:chOff x="0" y="0"/>
          <a:chExt cx="0" cy="0"/>
        </a:xfrm>
      </p:grpSpPr>
      <p:sp>
        <p:nvSpPr>
          <p:cNvPr id="11" name="Titel 1"/>
          <p:cNvSpPr>
            <a:spLocks noGrp="1"/>
          </p:cNvSpPr>
          <p:nvPr>
            <p:ph type="title" hasCustomPrompt="1"/>
          </p:nvPr>
        </p:nvSpPr>
        <p:spPr>
          <a:xfrm>
            <a:off x="338666" y="348195"/>
            <a:ext cx="8466667" cy="1208598"/>
          </a:xfrm>
        </p:spPr>
        <p:txBody>
          <a:bodyPr/>
          <a:lstStyle>
            <a:lvl1pPr>
              <a:defRPr baseline="0"/>
            </a:lvl1pPr>
          </a:lstStyle>
          <a:p>
            <a:r>
              <a:rPr lang="de-DE" dirty="0"/>
              <a:t>Zweizeiligen Titel einfügen</a:t>
            </a:r>
            <a:br>
              <a:rPr lang="de-DE" dirty="0"/>
            </a:br>
            <a:r>
              <a:rPr lang="de-DE" dirty="0"/>
              <a:t>Zweizeiligen Titel einfügen</a:t>
            </a:r>
            <a:br>
              <a:rPr lang="de-DE" dirty="0"/>
            </a:br>
            <a:endParaRPr lang="de-DE" dirty="0"/>
          </a:p>
        </p:txBody>
      </p:sp>
      <p:sp>
        <p:nvSpPr>
          <p:cNvPr id="4" name="Inhaltsplatzhalter 5">
            <a:extLst>
              <a:ext uri="{FF2B5EF4-FFF2-40B4-BE49-F238E27FC236}">
                <a16:creationId xmlns:a16="http://schemas.microsoft.com/office/drawing/2014/main" id="{25D15D81-18E0-4000-A3D1-5E1B00E717E7}"/>
              </a:ext>
            </a:extLst>
          </p:cNvPr>
          <p:cNvSpPr>
            <a:spLocks noGrp="1"/>
          </p:cNvSpPr>
          <p:nvPr>
            <p:ph sz="quarter" idx="15"/>
          </p:nvPr>
        </p:nvSpPr>
        <p:spPr>
          <a:xfrm>
            <a:off x="338666" y="1700808"/>
            <a:ext cx="4140200" cy="4421386"/>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Inhaltsplatzhalter 5">
            <a:extLst>
              <a:ext uri="{FF2B5EF4-FFF2-40B4-BE49-F238E27FC236}">
                <a16:creationId xmlns:a16="http://schemas.microsoft.com/office/drawing/2014/main" id="{CB499211-C97D-4435-B62B-BD5DC042EE54}"/>
              </a:ext>
            </a:extLst>
          </p:cNvPr>
          <p:cNvSpPr>
            <a:spLocks noGrp="1"/>
          </p:cNvSpPr>
          <p:nvPr>
            <p:ph sz="quarter" idx="16"/>
          </p:nvPr>
        </p:nvSpPr>
        <p:spPr>
          <a:xfrm>
            <a:off x="4665130" y="1700808"/>
            <a:ext cx="4140200" cy="4421386"/>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3511606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el der Präsi">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38666" y="313267"/>
            <a:ext cx="8466666" cy="2548467"/>
          </a:xfrm>
        </p:spPr>
        <p:txBody>
          <a:bodyPr anchor="b" anchorCtr="0">
            <a:noAutofit/>
          </a:bodyPr>
          <a:lstStyle>
            <a:lvl1pPr algn="l">
              <a:defRPr sz="7200" baseline="0"/>
            </a:lvl1pPr>
          </a:lstStyle>
          <a:p>
            <a:r>
              <a:rPr lang="de-DE" dirty="0"/>
              <a:t>Thema (Text kann angepasst werden)</a:t>
            </a:r>
            <a:endParaRPr lang="en-US" dirty="0"/>
          </a:p>
        </p:txBody>
      </p:sp>
      <p:sp>
        <p:nvSpPr>
          <p:cNvPr id="3" name="Subtitle 2"/>
          <p:cNvSpPr>
            <a:spLocks noGrp="1"/>
          </p:cNvSpPr>
          <p:nvPr>
            <p:ph type="subTitle" idx="1" hasCustomPrompt="1"/>
          </p:nvPr>
        </p:nvSpPr>
        <p:spPr>
          <a:xfrm>
            <a:off x="338666" y="2958571"/>
            <a:ext cx="8466666" cy="1139296"/>
          </a:xfrm>
        </p:spPr>
        <p:txBody>
          <a:bodyPr/>
          <a:lstStyle>
            <a:lvl1pPr marL="0" indent="0" algn="l">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&lt;&lt;Vorname&gt;&gt; &lt;&lt;Nachname&gt;&gt; &lt;&lt;Position&gt;&gt;, </a:t>
            </a:r>
            <a:r>
              <a:rPr lang="de-DE" dirty="0" err="1"/>
              <a:t>Devware</a:t>
            </a:r>
            <a:r>
              <a:rPr lang="de-DE" dirty="0"/>
              <a:t> GmbH</a:t>
            </a:r>
          </a:p>
        </p:txBody>
      </p:sp>
      <p:pic>
        <p:nvPicPr>
          <p:cNvPr id="13" name="Grafik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38666" y="5935133"/>
            <a:ext cx="2836709" cy="648527"/>
          </a:xfrm>
          <a:prstGeom prst="rect">
            <a:avLst/>
          </a:prstGeom>
        </p:spPr>
      </p:pic>
    </p:spTree>
    <p:extLst>
      <p:ext uri="{BB962C8B-B14F-4D97-AF65-F5344CB8AC3E}">
        <p14:creationId xmlns:p14="http://schemas.microsoft.com/office/powerpoint/2010/main" val="57959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951870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customXml" Target="../../customXml/item5.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image" Target="../media/image3.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image" Target="../media/image6.pn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Grafik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628650" y="365127"/>
            <a:ext cx="7886700" cy="687609"/>
          </a:xfrm>
          <a:prstGeom prst="rect">
            <a:avLst/>
          </a:prstGeom>
        </p:spPr>
        <p:txBody>
          <a:bodyPr vert="horz" lIns="91440" tIns="45720" rIns="91440" bIns="45720" rtlCol="0" anchor="t" anchorCtr="0">
            <a:normAutofit/>
          </a:bodyPr>
          <a:lstStyle/>
          <a:p>
            <a:endParaRPr lang="en-US" dirty="0"/>
          </a:p>
        </p:txBody>
      </p:sp>
      <p:sp>
        <p:nvSpPr>
          <p:cNvPr id="3" name="Text Placeholder 2"/>
          <p:cNvSpPr>
            <a:spLocks noGrp="1"/>
          </p:cNvSpPr>
          <p:nvPr>
            <p:ph type="body" idx="1"/>
            <p:custDataLst>
              <p:custData r:id="rId12"/>
            </p:custDataLst>
          </p:nvPr>
        </p:nvSpPr>
        <p:spPr>
          <a:xfrm>
            <a:off x="628650" y="1124744"/>
            <a:ext cx="7886700" cy="5052219"/>
          </a:xfrm>
          <a:prstGeom prst="rect">
            <a:avLst/>
          </a:prstGeom>
          <a:noFill/>
        </p:spPr>
        <p:txBody>
          <a:bodyPr vert="horz" lIns="91440" tIns="45720" rIns="91440" bIns="45720" rtlCol="0">
            <a:normAutofit/>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pic>
        <p:nvPicPr>
          <p:cNvPr id="5" name="Grafik 4">
            <a:extLst>
              <a:ext uri="{FF2B5EF4-FFF2-40B4-BE49-F238E27FC236}">
                <a16:creationId xmlns:a16="http://schemas.microsoft.com/office/drawing/2014/main" id="{9DE4CB5A-2039-414C-B300-EAD8E3BD1625}"/>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338666" y="6205926"/>
            <a:ext cx="1756503" cy="413068"/>
          </a:xfrm>
          <a:prstGeom prst="rect">
            <a:avLst/>
          </a:prstGeom>
        </p:spPr>
      </p:pic>
    </p:spTree>
    <p:extLst>
      <p:ext uri="{BB962C8B-B14F-4D97-AF65-F5344CB8AC3E}">
        <p14:creationId xmlns:p14="http://schemas.microsoft.com/office/powerpoint/2010/main" val="894048385"/>
      </p:ext>
    </p:extLst>
  </p:cSld>
  <p:clrMap bg1="lt1" tx1="dk1" bg2="lt2" tx2="dk2" accent1="accent1" accent2="accent2" accent3="accent3" accent4="accent4" accent5="accent5" accent6="accent6" hlink="hlink" folHlink="folHlink"/>
  <p:sldLayoutIdLst>
    <p:sldLayoutId id="2147483715" r:id="rId1"/>
    <p:sldLayoutId id="2147483725" r:id="rId2"/>
    <p:sldLayoutId id="2147483716" r:id="rId3"/>
    <p:sldLayoutId id="2147483717" r:id="rId4"/>
    <p:sldLayoutId id="2147483718" r:id="rId5"/>
    <p:sldLayoutId id="2147483719" r:id="rId6"/>
    <p:sldLayoutId id="2147483720" r:id="rId7"/>
    <p:sldLayoutId id="2147483721" r:id="rId8"/>
    <p:sldLayoutId id="2147483723" r:id="rId9"/>
    <p:sldLayoutId id="2147483724" r:id="rId10"/>
  </p:sldLayoutIdLst>
  <p:txStyles>
    <p:titleStyle>
      <a:lvl1pPr algn="l" defTabSz="914400" rtl="0" eaLnBrk="1" latinLnBrk="0" hangingPunct="1">
        <a:lnSpc>
          <a:spcPct val="90000"/>
        </a:lnSpc>
        <a:spcBef>
          <a:spcPct val="0"/>
        </a:spcBef>
        <a:buNone/>
        <a:defRPr sz="4000" kern="1200" baseline="0">
          <a:solidFill>
            <a:srgbClr val="00B0F0"/>
          </a:solidFill>
          <a:latin typeface="Arial" panose="020B0604020202020204" pitchFamily="34" charset="0"/>
          <a:ea typeface="Tahoma" panose="020B0604030504040204" pitchFamily="34" charset="0"/>
          <a:cs typeface="Arial" panose="020B0604020202020204" pitchFamily="34" charset="0"/>
        </a:defRPr>
      </a:lvl1pPr>
    </p:titleStyle>
    <p:bodyStyle>
      <a:lvl1pPr marL="457200" indent="-457200" algn="l" defTabSz="914400" rtl="0" eaLnBrk="1" latinLnBrk="0" hangingPunct="1">
        <a:lnSpc>
          <a:spcPct val="90000"/>
        </a:lnSpc>
        <a:spcBef>
          <a:spcPts val="1000"/>
        </a:spcBef>
        <a:buSzPct val="70000"/>
        <a:buFontTx/>
        <a:buBlip>
          <a:blip r:embed="rId15"/>
        </a:buBlip>
        <a:defRPr sz="2400" kern="1200" baseline="0">
          <a:solidFill>
            <a:schemeClr val="tx1">
              <a:lumMod val="75000"/>
              <a:lumOff val="25000"/>
            </a:schemeClr>
          </a:solidFill>
          <a:latin typeface="Arial" panose="020B0604020202020204" pitchFamily="34" charset="0"/>
          <a:ea typeface="Tahoma" panose="020B0604030504040204" pitchFamily="34" charset="0"/>
          <a:cs typeface="Arial" panose="020B0604020202020204" pitchFamily="34" charset="0"/>
        </a:defRPr>
      </a:lvl1pPr>
      <a:lvl2pPr marL="914400" indent="-457200" algn="l" defTabSz="914400" rtl="0" eaLnBrk="1" latinLnBrk="0" hangingPunct="1">
        <a:lnSpc>
          <a:spcPct val="90000"/>
        </a:lnSpc>
        <a:spcBef>
          <a:spcPts val="500"/>
        </a:spcBef>
        <a:buSzPct val="70000"/>
        <a:buFontTx/>
        <a:buBlip>
          <a:blip r:embed="rId15"/>
        </a:buBlip>
        <a:defRPr sz="2400" kern="1200" baseline="0">
          <a:solidFill>
            <a:schemeClr val="tx1">
              <a:lumMod val="75000"/>
              <a:lumOff val="25000"/>
            </a:schemeClr>
          </a:solidFill>
          <a:latin typeface="Arial" panose="020B0604020202020204" pitchFamily="34" charset="0"/>
          <a:ea typeface="Tahoma" panose="020B0604030504040204" pitchFamily="34" charset="0"/>
          <a:cs typeface="Arial" panose="020B0604020202020204" pitchFamily="34" charset="0"/>
        </a:defRPr>
      </a:lvl2pPr>
      <a:lvl3pPr marL="1371600" indent="-457200" algn="l" defTabSz="914400" rtl="0" eaLnBrk="1" latinLnBrk="0" hangingPunct="1">
        <a:lnSpc>
          <a:spcPct val="90000"/>
        </a:lnSpc>
        <a:spcBef>
          <a:spcPts val="500"/>
        </a:spcBef>
        <a:buSzPct val="70000"/>
        <a:buFontTx/>
        <a:buBlip>
          <a:blip r:embed="rId15"/>
        </a:buBlip>
        <a:defRPr sz="2400" kern="1200" baseline="0">
          <a:solidFill>
            <a:schemeClr val="tx1">
              <a:lumMod val="75000"/>
              <a:lumOff val="25000"/>
            </a:schemeClr>
          </a:solidFill>
          <a:latin typeface="Arial" panose="020B0604020202020204" pitchFamily="34" charset="0"/>
          <a:ea typeface="Tahoma" panose="020B0604030504040204" pitchFamily="34" charset="0"/>
          <a:cs typeface="Arial" panose="020B0604020202020204" pitchFamily="34" charset="0"/>
        </a:defRPr>
      </a:lvl3pPr>
      <a:lvl4pPr marL="1828800" indent="-457200" algn="l" defTabSz="914400" rtl="0" eaLnBrk="1" latinLnBrk="0" hangingPunct="1">
        <a:lnSpc>
          <a:spcPct val="90000"/>
        </a:lnSpc>
        <a:spcBef>
          <a:spcPts val="500"/>
        </a:spcBef>
        <a:buSzPct val="70000"/>
        <a:buFontTx/>
        <a:buBlip>
          <a:blip r:embed="rId15"/>
        </a:buBlip>
        <a:defRPr sz="2400" kern="1200" baseline="0">
          <a:solidFill>
            <a:schemeClr val="tx1">
              <a:lumMod val="75000"/>
              <a:lumOff val="25000"/>
            </a:schemeClr>
          </a:solidFill>
          <a:latin typeface="Arial" panose="020B0604020202020204" pitchFamily="34" charset="0"/>
          <a:ea typeface="Tahoma" panose="020B0604030504040204" pitchFamily="34" charset="0"/>
          <a:cs typeface="Arial" panose="020B0604020202020204" pitchFamily="34" charset="0"/>
        </a:defRPr>
      </a:lvl4pPr>
      <a:lvl5pPr marL="2286000" indent="-457200" algn="l" defTabSz="914400" rtl="0" eaLnBrk="1" latinLnBrk="0" hangingPunct="1">
        <a:lnSpc>
          <a:spcPct val="90000"/>
        </a:lnSpc>
        <a:spcBef>
          <a:spcPts val="500"/>
        </a:spcBef>
        <a:buSzPct val="70000"/>
        <a:buFontTx/>
        <a:buBlip>
          <a:blip r:embed="rId15"/>
        </a:buBlip>
        <a:defRPr sz="2400" kern="1200" baseline="0">
          <a:solidFill>
            <a:schemeClr val="tx1">
              <a:lumMod val="75000"/>
              <a:lumOff val="25000"/>
            </a:schemeClr>
          </a:solidFill>
          <a:latin typeface="Arial" panose="020B0604020202020204" pitchFamily="34" charset="0"/>
          <a:ea typeface="Tahoma" panose="020B0604030504040204" pitchFamily="34"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2">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1F257316-AAED-2A4B-851D-AC66C66886EE}"/>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384C83B5-1B23-EF01-0103-9652D75C37FB}"/>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pic>
        <p:nvPicPr>
          <p:cNvPr id="8" name="Grafik 7" descr="Ein Bild, das Logo enthält.&#10;&#10;Automatisch generierte Beschreibung">
            <a:extLst>
              <a:ext uri="{FF2B5EF4-FFF2-40B4-BE49-F238E27FC236}">
                <a16:creationId xmlns:a16="http://schemas.microsoft.com/office/drawing/2014/main" id="{0D1F69B9-15C9-C97E-623B-0F6297A413EA}"/>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524328" y="5837792"/>
            <a:ext cx="1355709" cy="655084"/>
          </a:xfrm>
          <a:prstGeom prst="rect">
            <a:avLst/>
          </a:prstGeom>
        </p:spPr>
      </p:pic>
    </p:spTree>
    <p:extLst>
      <p:ext uri="{BB962C8B-B14F-4D97-AF65-F5344CB8AC3E}">
        <p14:creationId xmlns:p14="http://schemas.microsoft.com/office/powerpoint/2010/main" val="936294466"/>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9D8E934-6ED1-6CC4-4B26-4C92D7E29423}"/>
              </a:ext>
            </a:extLst>
          </p:cNvPr>
          <p:cNvPicPr>
            <a:picLocks noChangeAspect="1"/>
          </p:cNvPicPr>
          <p:nvPr/>
        </p:nvPicPr>
        <p:blipFill rotWithShape="1">
          <a:blip r:embed="rId3">
            <a:alphaModFix amt="50000"/>
          </a:blip>
          <a:srcRect l="8157" r="2842" b="-2"/>
          <a:stretch/>
        </p:blipFill>
        <p:spPr>
          <a:xfrm>
            <a:off x="20" y="1"/>
            <a:ext cx="9143980" cy="6857999"/>
          </a:xfrm>
          <a:prstGeom prst="rect">
            <a:avLst/>
          </a:prstGeom>
        </p:spPr>
      </p:pic>
      <p:sp>
        <p:nvSpPr>
          <p:cNvPr id="2" name="Titel 1"/>
          <p:cNvSpPr>
            <a:spLocks noGrp="1"/>
          </p:cNvSpPr>
          <p:nvPr>
            <p:ph type="ctrTitle"/>
          </p:nvPr>
        </p:nvSpPr>
        <p:spPr>
          <a:xfrm>
            <a:off x="1143000" y="1122362"/>
            <a:ext cx="6858000" cy="2900518"/>
          </a:xfrm>
        </p:spPr>
        <p:txBody>
          <a:bodyPr>
            <a:normAutofit/>
          </a:bodyPr>
          <a:lstStyle/>
          <a:p>
            <a:r>
              <a:rPr lang="de-DE" dirty="0">
                <a:solidFill>
                  <a:srgbClr val="FFFFFF"/>
                </a:solidFill>
              </a:rPr>
              <a:t>Cloud </a:t>
            </a:r>
            <a:r>
              <a:rPr lang="de-DE" dirty="0" err="1">
                <a:solidFill>
                  <a:srgbClr val="FFFFFF"/>
                </a:solidFill>
              </a:rPr>
              <a:t>Securtiy</a:t>
            </a:r>
            <a:endParaRPr lang="de-DE" dirty="0">
              <a:solidFill>
                <a:srgbClr val="FFFFFF"/>
              </a:solidFill>
            </a:endParaRPr>
          </a:p>
        </p:txBody>
      </p:sp>
      <p:sp>
        <p:nvSpPr>
          <p:cNvPr id="3" name="Untertitel 2"/>
          <p:cNvSpPr>
            <a:spLocks noGrp="1"/>
          </p:cNvSpPr>
          <p:nvPr>
            <p:ph type="subTitle" idx="1"/>
          </p:nvPr>
        </p:nvSpPr>
        <p:spPr>
          <a:xfrm>
            <a:off x="1143000" y="4159404"/>
            <a:ext cx="6858000" cy="1098395"/>
          </a:xfrm>
        </p:spPr>
        <p:txBody>
          <a:bodyPr>
            <a:normAutofit/>
          </a:bodyPr>
          <a:lstStyle/>
          <a:p>
            <a:r>
              <a:rPr lang="de-DE">
                <a:solidFill>
                  <a:srgbClr val="FFFFFF"/>
                </a:solidFill>
              </a:rPr>
              <a:t>Ernst Hutsteiner</a:t>
            </a:r>
          </a:p>
          <a:p>
            <a:r>
              <a:rPr lang="de-DE">
                <a:solidFill>
                  <a:srgbClr val="FFFFFF"/>
                </a:solidFill>
              </a:rPr>
              <a:t>Geschäftsführer Hutsteiner IT-Services GmbH</a:t>
            </a:r>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81" name="Flowchart: Document 3078">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631" y="0"/>
            <a:ext cx="2436019"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A60E51F2-C40B-6033-2653-CCC980775807}"/>
              </a:ext>
            </a:extLst>
          </p:cNvPr>
          <p:cNvSpPr>
            <a:spLocks noGrp="1"/>
          </p:cNvSpPr>
          <p:nvPr>
            <p:ph type="title"/>
          </p:nvPr>
        </p:nvSpPr>
        <p:spPr>
          <a:xfrm>
            <a:off x="628650" y="171162"/>
            <a:ext cx="2130136" cy="2371148"/>
          </a:xfrm>
        </p:spPr>
        <p:txBody>
          <a:bodyPr vert="horz" lIns="91440" tIns="45720" rIns="91440" bIns="45720" rtlCol="0" anchor="ctr">
            <a:normAutofit/>
          </a:bodyPr>
          <a:lstStyle/>
          <a:p>
            <a:r>
              <a:rPr lang="en-US" sz="2800" kern="1200" dirty="0">
                <a:solidFill>
                  <a:srgbClr val="FFFFFF"/>
                </a:solidFill>
                <a:latin typeface="+mj-lt"/>
                <a:ea typeface="+mj-ea"/>
                <a:cs typeface="+mj-cs"/>
              </a:rPr>
              <a:t>Windows Hello - </a:t>
            </a:r>
            <a:r>
              <a:rPr lang="en-US" sz="2800" kern="1200" dirty="0" err="1">
                <a:solidFill>
                  <a:srgbClr val="FFFFFF"/>
                </a:solidFill>
                <a:latin typeface="+mj-lt"/>
                <a:ea typeface="+mj-ea"/>
                <a:cs typeface="+mj-cs"/>
              </a:rPr>
              <a:t>Anmeldung</a:t>
            </a:r>
            <a:endParaRPr lang="en-US" sz="2800" kern="1200" dirty="0">
              <a:solidFill>
                <a:srgbClr val="FFFFFF"/>
              </a:solidFill>
              <a:latin typeface="+mj-lt"/>
              <a:ea typeface="+mj-ea"/>
              <a:cs typeface="+mj-cs"/>
            </a:endParaRPr>
          </a:p>
        </p:txBody>
      </p:sp>
      <p:pic>
        <p:nvPicPr>
          <p:cNvPr id="3074" name="Picture 2" descr="Diagramm mit Übersicht über die Schritte bei der Benutzeranmeldung mit Windows Hello for Business">
            <a:extLst>
              <a:ext uri="{FF2B5EF4-FFF2-40B4-BE49-F238E27FC236}">
                <a16:creationId xmlns:a16="http://schemas.microsoft.com/office/drawing/2014/main" id="{690D51C8-93D7-D64B-A112-A801E9B0365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3399487" y="640080"/>
            <a:ext cx="5023576" cy="5578816"/>
          </a:xfrm>
          <a:prstGeom prst="rect">
            <a:avLst/>
          </a:prstGeom>
          <a:noFill/>
          <a:extLst>
            <a:ext uri="{909E8E84-426E-40DD-AFC4-6F175D3DCCD1}">
              <a14:hiddenFill xmlns:a14="http://schemas.microsoft.com/office/drawing/2010/main">
                <a:solidFill>
                  <a:srgbClr val="FFFFFF"/>
                </a:solidFill>
              </a14:hiddenFill>
            </a:ext>
          </a:extLst>
        </p:spPr>
      </p:pic>
      <p:sp>
        <p:nvSpPr>
          <p:cNvPr id="4" name="Textfeld 3">
            <a:extLst>
              <a:ext uri="{FF2B5EF4-FFF2-40B4-BE49-F238E27FC236}">
                <a16:creationId xmlns:a16="http://schemas.microsoft.com/office/drawing/2014/main" id="{9ADDB5A7-D4DC-2B87-FBFE-03191F1B9CD0}"/>
              </a:ext>
            </a:extLst>
          </p:cNvPr>
          <p:cNvSpPr txBox="1"/>
          <p:nvPr/>
        </p:nvSpPr>
        <p:spPr>
          <a:xfrm>
            <a:off x="179512" y="6317506"/>
            <a:ext cx="7114512" cy="276999"/>
          </a:xfrm>
          <a:prstGeom prst="rect">
            <a:avLst/>
          </a:prstGeom>
          <a:noFill/>
        </p:spPr>
        <p:txBody>
          <a:bodyPr wrap="none" rtlCol="0">
            <a:spAutoFit/>
          </a:bodyPr>
          <a:lstStyle/>
          <a:p>
            <a:r>
              <a:rPr lang="de-DE" sz="1200" dirty="0"/>
              <a:t>Quelle: https://</a:t>
            </a:r>
            <a:r>
              <a:rPr lang="de-DE" sz="1200" dirty="0" err="1"/>
              <a:t>learn.microsoft.com</a:t>
            </a:r>
            <a:r>
              <a:rPr lang="de-DE" sz="1200" dirty="0"/>
              <a:t>/de-de/</a:t>
            </a:r>
            <a:r>
              <a:rPr lang="de-DE" sz="1200" dirty="0" err="1"/>
              <a:t>entra</a:t>
            </a:r>
            <a:r>
              <a:rPr lang="de-DE" sz="1200" dirty="0"/>
              <a:t>/</a:t>
            </a:r>
            <a:r>
              <a:rPr lang="de-DE" sz="1200" dirty="0" err="1"/>
              <a:t>identity</a:t>
            </a:r>
            <a:r>
              <a:rPr lang="de-DE" sz="1200" dirty="0"/>
              <a:t>/</a:t>
            </a:r>
            <a:r>
              <a:rPr lang="de-DE" sz="1200" dirty="0" err="1"/>
              <a:t>authentication</a:t>
            </a:r>
            <a:r>
              <a:rPr lang="de-DE" sz="1200" dirty="0"/>
              <a:t>/</a:t>
            </a:r>
            <a:r>
              <a:rPr lang="de-DE" sz="1200" dirty="0" err="1"/>
              <a:t>concept-authentication-passwordless</a:t>
            </a:r>
            <a:endParaRPr lang="de-DE" sz="1200" dirty="0"/>
          </a:p>
        </p:txBody>
      </p:sp>
    </p:spTree>
    <p:extLst>
      <p:ext uri="{BB962C8B-B14F-4D97-AF65-F5344CB8AC3E}">
        <p14:creationId xmlns:p14="http://schemas.microsoft.com/office/powerpoint/2010/main" val="3206988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3B3F8A-CB10-06A6-4E34-3CBB38159BD4}"/>
              </a:ext>
            </a:extLst>
          </p:cNvPr>
          <p:cNvSpPr>
            <a:spLocks noGrp="1"/>
          </p:cNvSpPr>
          <p:nvPr>
            <p:ph type="title"/>
          </p:nvPr>
        </p:nvSpPr>
        <p:spPr/>
        <p:txBody>
          <a:bodyPr/>
          <a:lstStyle/>
          <a:p>
            <a:r>
              <a:rPr lang="de-DE" dirty="0"/>
              <a:t>Authenticator</a:t>
            </a:r>
          </a:p>
        </p:txBody>
      </p:sp>
      <p:sp>
        <p:nvSpPr>
          <p:cNvPr id="3" name="Inhaltsplatzhalter 2">
            <a:extLst>
              <a:ext uri="{FF2B5EF4-FFF2-40B4-BE49-F238E27FC236}">
                <a16:creationId xmlns:a16="http://schemas.microsoft.com/office/drawing/2014/main" id="{1E6C97F0-303A-1DC5-337C-79719CE3246B}"/>
              </a:ext>
            </a:extLst>
          </p:cNvPr>
          <p:cNvSpPr>
            <a:spLocks noGrp="1"/>
          </p:cNvSpPr>
          <p:nvPr>
            <p:ph idx="1"/>
          </p:nvPr>
        </p:nvSpPr>
        <p:spPr/>
        <p:txBody>
          <a:bodyPr>
            <a:normAutofit lnSpcReduction="10000"/>
          </a:bodyPr>
          <a:lstStyle/>
          <a:p>
            <a:r>
              <a:rPr lang="de-DE" dirty="0"/>
              <a:t>Smartphones als kennwortlose Authentifizierungsmethode</a:t>
            </a:r>
          </a:p>
          <a:p>
            <a:r>
              <a:rPr lang="de-DE" dirty="0"/>
              <a:t>Die Authenticator-App als komfortable MFA-Option zum Kennwort</a:t>
            </a:r>
          </a:p>
          <a:p>
            <a:r>
              <a:rPr lang="de-DE" dirty="0"/>
              <a:t>Die Authenticator-App als kennwortlose Option</a:t>
            </a:r>
          </a:p>
          <a:p>
            <a:r>
              <a:rPr lang="de-DE" dirty="0"/>
              <a:t>Benutzer erhalten eine Benachrichtigung am Smartphone</a:t>
            </a:r>
          </a:p>
          <a:p>
            <a:r>
              <a:rPr lang="de-DE" dirty="0"/>
              <a:t>Bestätigung unter Verwendung ihrer biometrischen Daten (Berührung oder Gesicht) oder PIN bestätigen.</a:t>
            </a:r>
          </a:p>
          <a:p>
            <a:pPr marL="0" indent="0">
              <a:buNone/>
            </a:pPr>
            <a:endParaRPr lang="de-DE" dirty="0"/>
          </a:p>
        </p:txBody>
      </p:sp>
    </p:spTree>
    <p:extLst>
      <p:ext uri="{BB962C8B-B14F-4D97-AF65-F5344CB8AC3E}">
        <p14:creationId xmlns:p14="http://schemas.microsoft.com/office/powerpoint/2010/main" val="20271667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3" name="Flowchart: Document 4102">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631" y="0"/>
            <a:ext cx="2436019" cy="3400426"/>
          </a:xfrm>
          <a:prstGeom prst="flowChartDocument">
            <a:avLst/>
          </a:prstGeom>
          <a:solidFill>
            <a:srgbClr val="3F49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F1E46E24-FD04-580C-F491-15ADE8F387D2}"/>
              </a:ext>
            </a:extLst>
          </p:cNvPr>
          <p:cNvSpPr>
            <a:spLocks noGrp="1"/>
          </p:cNvSpPr>
          <p:nvPr>
            <p:ph type="title"/>
          </p:nvPr>
        </p:nvSpPr>
        <p:spPr>
          <a:xfrm>
            <a:off x="628650" y="171162"/>
            <a:ext cx="2130136" cy="2371148"/>
          </a:xfrm>
        </p:spPr>
        <p:txBody>
          <a:bodyPr vert="horz" lIns="91440" tIns="45720" rIns="91440" bIns="45720" rtlCol="0" anchor="ctr">
            <a:normAutofit/>
          </a:bodyPr>
          <a:lstStyle/>
          <a:p>
            <a:r>
              <a:rPr lang="en-US" sz="2600" kern="1200">
                <a:solidFill>
                  <a:srgbClr val="FFFFFF"/>
                </a:solidFill>
                <a:latin typeface="+mj-lt"/>
                <a:ea typeface="+mj-ea"/>
                <a:cs typeface="+mj-cs"/>
              </a:rPr>
              <a:t>Authenticator - Anmeldung</a:t>
            </a:r>
          </a:p>
        </p:txBody>
      </p:sp>
      <p:pic>
        <p:nvPicPr>
          <p:cNvPr id="4098" name="Picture 2" descr="Diagramm mit Übersicht über die Schritte bei der Benutzeranmeldung mit der Microsoft Authenticator-App">
            <a:extLst>
              <a:ext uri="{FF2B5EF4-FFF2-40B4-BE49-F238E27FC236}">
                <a16:creationId xmlns:a16="http://schemas.microsoft.com/office/drawing/2014/main" id="{CF3526EA-0D8E-4E69-D577-8F3772D9B8F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3421729" y="640080"/>
            <a:ext cx="4979093" cy="5578816"/>
          </a:xfrm>
          <a:prstGeom prst="rect">
            <a:avLst/>
          </a:prstGeom>
          <a:noFill/>
          <a:extLst>
            <a:ext uri="{909E8E84-426E-40DD-AFC4-6F175D3DCCD1}">
              <a14:hiddenFill xmlns:a14="http://schemas.microsoft.com/office/drawing/2010/main">
                <a:solidFill>
                  <a:srgbClr val="FFFFFF"/>
                </a:solidFill>
              </a14:hiddenFill>
            </a:ext>
          </a:extLst>
        </p:spPr>
      </p:pic>
      <p:sp>
        <p:nvSpPr>
          <p:cNvPr id="4" name="Textfeld 3">
            <a:extLst>
              <a:ext uri="{FF2B5EF4-FFF2-40B4-BE49-F238E27FC236}">
                <a16:creationId xmlns:a16="http://schemas.microsoft.com/office/drawing/2014/main" id="{FC365EDA-C01E-41E3-1C88-A3EF809615BB}"/>
              </a:ext>
            </a:extLst>
          </p:cNvPr>
          <p:cNvSpPr txBox="1"/>
          <p:nvPr/>
        </p:nvSpPr>
        <p:spPr>
          <a:xfrm>
            <a:off x="179512" y="6317506"/>
            <a:ext cx="7114512" cy="276999"/>
          </a:xfrm>
          <a:prstGeom prst="rect">
            <a:avLst/>
          </a:prstGeom>
          <a:noFill/>
        </p:spPr>
        <p:txBody>
          <a:bodyPr wrap="none" rtlCol="0">
            <a:spAutoFit/>
          </a:bodyPr>
          <a:lstStyle/>
          <a:p>
            <a:r>
              <a:rPr lang="de-DE" sz="1200" dirty="0"/>
              <a:t>Quelle: https://</a:t>
            </a:r>
            <a:r>
              <a:rPr lang="de-DE" sz="1200" dirty="0" err="1"/>
              <a:t>learn.microsoft.com</a:t>
            </a:r>
            <a:r>
              <a:rPr lang="de-DE" sz="1200" dirty="0"/>
              <a:t>/de-de/</a:t>
            </a:r>
            <a:r>
              <a:rPr lang="de-DE" sz="1200" dirty="0" err="1"/>
              <a:t>entra</a:t>
            </a:r>
            <a:r>
              <a:rPr lang="de-DE" sz="1200" dirty="0"/>
              <a:t>/</a:t>
            </a:r>
            <a:r>
              <a:rPr lang="de-DE" sz="1200" dirty="0" err="1"/>
              <a:t>identity</a:t>
            </a:r>
            <a:r>
              <a:rPr lang="de-DE" sz="1200" dirty="0"/>
              <a:t>/</a:t>
            </a:r>
            <a:r>
              <a:rPr lang="de-DE" sz="1200" dirty="0" err="1"/>
              <a:t>authentication</a:t>
            </a:r>
            <a:r>
              <a:rPr lang="de-DE" sz="1200" dirty="0"/>
              <a:t>/</a:t>
            </a:r>
            <a:r>
              <a:rPr lang="de-DE" sz="1200" dirty="0" err="1"/>
              <a:t>concept-authentication-passwordless</a:t>
            </a:r>
            <a:endParaRPr lang="de-DE" sz="1200" dirty="0"/>
          </a:p>
        </p:txBody>
      </p:sp>
    </p:spTree>
    <p:extLst>
      <p:ext uri="{BB962C8B-B14F-4D97-AF65-F5344CB8AC3E}">
        <p14:creationId xmlns:p14="http://schemas.microsoft.com/office/powerpoint/2010/main" val="40679425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67B052-97B1-9953-D19A-0571486586EE}"/>
              </a:ext>
            </a:extLst>
          </p:cNvPr>
          <p:cNvSpPr>
            <a:spLocks noGrp="1"/>
          </p:cNvSpPr>
          <p:nvPr>
            <p:ph type="title"/>
          </p:nvPr>
        </p:nvSpPr>
        <p:spPr/>
        <p:txBody>
          <a:bodyPr/>
          <a:lstStyle/>
          <a:p>
            <a:r>
              <a:rPr lang="de-DE" dirty="0" err="1"/>
              <a:t>Passkeys</a:t>
            </a:r>
            <a:r>
              <a:rPr lang="de-DE" dirty="0"/>
              <a:t> (FIDO2)</a:t>
            </a:r>
          </a:p>
        </p:txBody>
      </p:sp>
      <p:sp>
        <p:nvSpPr>
          <p:cNvPr id="3" name="Inhaltsplatzhalter 2">
            <a:extLst>
              <a:ext uri="{FF2B5EF4-FFF2-40B4-BE49-F238E27FC236}">
                <a16:creationId xmlns:a16="http://schemas.microsoft.com/office/drawing/2014/main" id="{BC1DA478-62D6-34A8-0F94-49763C780778}"/>
              </a:ext>
            </a:extLst>
          </p:cNvPr>
          <p:cNvSpPr>
            <a:spLocks noGrp="1"/>
          </p:cNvSpPr>
          <p:nvPr>
            <p:ph idx="1"/>
          </p:nvPr>
        </p:nvSpPr>
        <p:spPr/>
        <p:txBody>
          <a:bodyPr/>
          <a:lstStyle/>
          <a:p>
            <a:r>
              <a:rPr lang="de-DE" dirty="0"/>
              <a:t>FIDO-Allianz (Fast Identity Online)</a:t>
            </a:r>
          </a:p>
          <a:p>
            <a:r>
              <a:rPr lang="de-DE" dirty="0"/>
              <a:t>Sicherheitsschlüssel sind </a:t>
            </a:r>
            <a:r>
              <a:rPr lang="de-DE" dirty="0" err="1"/>
              <a:t>Pishing</a:t>
            </a:r>
            <a:r>
              <a:rPr lang="de-DE" dirty="0"/>
              <a:t>-Resistent</a:t>
            </a:r>
          </a:p>
          <a:p>
            <a:r>
              <a:rPr lang="de-DE" dirty="0"/>
              <a:t>Anmeldung via externen Sicherheitsschlüssel oder im Gerät integrierten Plattformschlüssel</a:t>
            </a:r>
          </a:p>
          <a:p>
            <a:r>
              <a:rPr lang="de-DE" dirty="0"/>
              <a:t>FIDO2-Sicherheitsschlüssel sind in der Regel USB-Devices</a:t>
            </a:r>
          </a:p>
          <a:p>
            <a:r>
              <a:rPr lang="de-DE" dirty="0"/>
              <a:t>Gut anwendbar, wenn Smartphone nicht als 2ter Faktor möglich</a:t>
            </a:r>
          </a:p>
        </p:txBody>
      </p:sp>
    </p:spTree>
    <p:extLst>
      <p:ext uri="{BB962C8B-B14F-4D97-AF65-F5344CB8AC3E}">
        <p14:creationId xmlns:p14="http://schemas.microsoft.com/office/powerpoint/2010/main" val="35481456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7" name="Flowchart: Document 5126">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631" y="0"/>
            <a:ext cx="2436019" cy="3400426"/>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692C3A10-4FE6-8B89-0FB4-FDA56E897082}"/>
              </a:ext>
            </a:extLst>
          </p:cNvPr>
          <p:cNvSpPr>
            <a:spLocks noGrp="1"/>
          </p:cNvSpPr>
          <p:nvPr>
            <p:ph type="title"/>
          </p:nvPr>
        </p:nvSpPr>
        <p:spPr>
          <a:xfrm>
            <a:off x="628650" y="171162"/>
            <a:ext cx="2130136" cy="2371148"/>
          </a:xfrm>
        </p:spPr>
        <p:txBody>
          <a:bodyPr vert="horz" lIns="91440" tIns="45720" rIns="91440" bIns="45720" rtlCol="0" anchor="ctr">
            <a:normAutofit/>
          </a:bodyPr>
          <a:lstStyle/>
          <a:p>
            <a:r>
              <a:rPr lang="en-US" sz="2800" kern="1200">
                <a:solidFill>
                  <a:srgbClr val="FFFFFF"/>
                </a:solidFill>
                <a:latin typeface="+mj-lt"/>
                <a:ea typeface="+mj-ea"/>
                <a:cs typeface="+mj-cs"/>
              </a:rPr>
              <a:t>Fido Anmeldung</a:t>
            </a:r>
          </a:p>
        </p:txBody>
      </p:sp>
      <p:pic>
        <p:nvPicPr>
          <p:cNvPr id="5122" name="Picture 2" descr="Diagramm mit Übersicht über die Schritte bei der Benutzeranmeldung mit einem FIDO2-Sicherheitsschlüssel">
            <a:extLst>
              <a:ext uri="{FF2B5EF4-FFF2-40B4-BE49-F238E27FC236}">
                <a16:creationId xmlns:a16="http://schemas.microsoft.com/office/drawing/2014/main" id="{FB98ABE0-D1C7-95D6-DE9F-0F7FC185FD81}"/>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3254696" y="640080"/>
            <a:ext cx="5313158" cy="5578816"/>
          </a:xfrm>
          <a:prstGeom prst="rect">
            <a:avLst/>
          </a:prstGeom>
          <a:noFill/>
          <a:extLst>
            <a:ext uri="{909E8E84-426E-40DD-AFC4-6F175D3DCCD1}">
              <a14:hiddenFill xmlns:a14="http://schemas.microsoft.com/office/drawing/2010/main">
                <a:solidFill>
                  <a:srgbClr val="FFFFFF"/>
                </a:solidFill>
              </a14:hiddenFill>
            </a:ext>
          </a:extLst>
        </p:spPr>
      </p:pic>
      <p:sp>
        <p:nvSpPr>
          <p:cNvPr id="4" name="Textfeld 3">
            <a:extLst>
              <a:ext uri="{FF2B5EF4-FFF2-40B4-BE49-F238E27FC236}">
                <a16:creationId xmlns:a16="http://schemas.microsoft.com/office/drawing/2014/main" id="{D3F7B9A3-34C2-5D7C-FC04-0A65EC5FD4FC}"/>
              </a:ext>
            </a:extLst>
          </p:cNvPr>
          <p:cNvSpPr txBox="1"/>
          <p:nvPr/>
        </p:nvSpPr>
        <p:spPr>
          <a:xfrm>
            <a:off x="179512" y="6409839"/>
            <a:ext cx="7114512" cy="276999"/>
          </a:xfrm>
          <a:prstGeom prst="rect">
            <a:avLst/>
          </a:prstGeom>
          <a:noFill/>
        </p:spPr>
        <p:txBody>
          <a:bodyPr wrap="none" rtlCol="0">
            <a:spAutoFit/>
          </a:bodyPr>
          <a:lstStyle/>
          <a:p>
            <a:r>
              <a:rPr lang="de-DE" sz="1200" dirty="0"/>
              <a:t>Quelle: https://</a:t>
            </a:r>
            <a:r>
              <a:rPr lang="de-DE" sz="1200" dirty="0" err="1"/>
              <a:t>learn.microsoft.com</a:t>
            </a:r>
            <a:r>
              <a:rPr lang="de-DE" sz="1200" dirty="0"/>
              <a:t>/de-de/</a:t>
            </a:r>
            <a:r>
              <a:rPr lang="de-DE" sz="1200" dirty="0" err="1"/>
              <a:t>entra</a:t>
            </a:r>
            <a:r>
              <a:rPr lang="de-DE" sz="1200" dirty="0"/>
              <a:t>/</a:t>
            </a:r>
            <a:r>
              <a:rPr lang="de-DE" sz="1200" dirty="0" err="1"/>
              <a:t>identity</a:t>
            </a:r>
            <a:r>
              <a:rPr lang="de-DE" sz="1200" dirty="0"/>
              <a:t>/</a:t>
            </a:r>
            <a:r>
              <a:rPr lang="de-DE" sz="1200" dirty="0" err="1"/>
              <a:t>authentication</a:t>
            </a:r>
            <a:r>
              <a:rPr lang="de-DE" sz="1200" dirty="0"/>
              <a:t>/</a:t>
            </a:r>
            <a:r>
              <a:rPr lang="de-DE" sz="1200" dirty="0" err="1"/>
              <a:t>concept-authentication-passwordless</a:t>
            </a:r>
            <a:endParaRPr lang="de-DE" sz="1200" dirty="0"/>
          </a:p>
        </p:txBody>
      </p:sp>
    </p:spTree>
    <p:extLst>
      <p:ext uri="{BB962C8B-B14F-4D97-AF65-F5344CB8AC3E}">
        <p14:creationId xmlns:p14="http://schemas.microsoft.com/office/powerpoint/2010/main" val="1157247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51" name="Rectangle 6150">
            <a:extLst>
              <a:ext uri="{FF2B5EF4-FFF2-40B4-BE49-F238E27FC236}">
                <a16:creationId xmlns:a16="http://schemas.microsoft.com/office/drawing/2014/main" id="{73C994B4-9721-4148-9EEC-6793CECDE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42" y="-1"/>
            <a:ext cx="914171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153" name="Rectangle 6152">
            <a:extLst>
              <a:ext uri="{FF2B5EF4-FFF2-40B4-BE49-F238E27FC236}">
                <a16:creationId xmlns:a16="http://schemas.microsoft.com/office/drawing/2014/main" id="{F9D95E49-763A-4886-B038-82F7347405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155" name="Rectangle 6154">
            <a:extLst>
              <a:ext uri="{FF2B5EF4-FFF2-40B4-BE49-F238E27FC236}">
                <a16:creationId xmlns:a16="http://schemas.microsoft.com/office/drawing/2014/main" id="{405FF9F9-2976-47BF-9D5B-059E893A76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8743" y="699899"/>
            <a:ext cx="8035257"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8E347A9D-47EB-FE08-B396-DD88B8B234CC}"/>
              </a:ext>
            </a:extLst>
          </p:cNvPr>
          <p:cNvSpPr>
            <a:spLocks noGrp="1"/>
          </p:cNvSpPr>
          <p:nvPr>
            <p:ph type="title"/>
          </p:nvPr>
        </p:nvSpPr>
        <p:spPr>
          <a:xfrm>
            <a:off x="317173" y="3388098"/>
            <a:ext cx="3801236" cy="2573122"/>
          </a:xfrm>
        </p:spPr>
        <p:txBody>
          <a:bodyPr anchor="t">
            <a:normAutofit/>
          </a:bodyPr>
          <a:lstStyle/>
          <a:p>
            <a:r>
              <a:rPr lang="de-DE" sz="3900"/>
              <a:t>Zertifikate - (Certificate-Based Authentication, CBA) </a:t>
            </a:r>
          </a:p>
        </p:txBody>
      </p:sp>
      <p:pic>
        <p:nvPicPr>
          <p:cNvPr id="6146" name="Picture 2" descr="Diagramm der zertifikatbasierten Microsoft Entra-Authentifizierung.">
            <a:extLst>
              <a:ext uri="{FF2B5EF4-FFF2-40B4-BE49-F238E27FC236}">
                <a16:creationId xmlns:a16="http://schemas.microsoft.com/office/drawing/2014/main" id="{1EC6F1EC-139B-CD79-19E1-ADE60058302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08743" y="717270"/>
            <a:ext cx="7415746" cy="2484273"/>
          </a:xfrm>
          <a:prstGeom prst="rect">
            <a:avLst/>
          </a:prstGeom>
          <a:noFill/>
          <a:extLst>
            <a:ext uri="{909E8E84-426E-40DD-AFC4-6F175D3DCCD1}">
              <a14:hiddenFill xmlns:a14="http://schemas.microsoft.com/office/drawing/2010/main">
                <a:solidFill>
                  <a:srgbClr val="FFFFFF"/>
                </a:solidFill>
              </a14:hiddenFill>
            </a:ext>
          </a:extLst>
        </p:spPr>
      </p:pic>
      <p:sp>
        <p:nvSpPr>
          <p:cNvPr id="3" name="Inhaltsplatzhalter 2">
            <a:extLst>
              <a:ext uri="{FF2B5EF4-FFF2-40B4-BE49-F238E27FC236}">
                <a16:creationId xmlns:a16="http://schemas.microsoft.com/office/drawing/2014/main" id="{63CBB39D-B8AE-C79E-4EEA-3493AA74B115}"/>
              </a:ext>
            </a:extLst>
          </p:cNvPr>
          <p:cNvSpPr>
            <a:spLocks noGrp="1"/>
          </p:cNvSpPr>
          <p:nvPr>
            <p:ph idx="1"/>
          </p:nvPr>
        </p:nvSpPr>
        <p:spPr>
          <a:xfrm>
            <a:off x="4342196" y="3388097"/>
            <a:ext cx="4058644" cy="2573122"/>
          </a:xfrm>
        </p:spPr>
        <p:txBody>
          <a:bodyPr anchor="t">
            <a:normAutofit/>
          </a:bodyPr>
          <a:lstStyle/>
          <a:p>
            <a:r>
              <a:rPr lang="de-DE" sz="1600"/>
              <a:t>Bei der Anmeldung wird ein ein X.509 Zertifikat angefordert</a:t>
            </a:r>
          </a:p>
          <a:p>
            <a:r>
              <a:rPr lang="de-DE" sz="1600"/>
              <a:t>Vorteile</a:t>
            </a:r>
          </a:p>
          <a:p>
            <a:pPr lvl="1"/>
            <a:r>
              <a:rPr lang="de-DE" sz="1600"/>
              <a:t>Pishing resistent</a:t>
            </a:r>
          </a:p>
          <a:p>
            <a:pPr lvl="1"/>
            <a:r>
              <a:rPr lang="de-DE" sz="1600"/>
              <a:t>Benutzerfreundlich</a:t>
            </a:r>
          </a:p>
          <a:p>
            <a:pPr lvl="1"/>
            <a:r>
              <a:rPr lang="de-DE" sz="1600"/>
              <a:t>Einfaches bereitstellen</a:t>
            </a:r>
          </a:p>
          <a:p>
            <a:pPr lvl="1"/>
            <a:r>
              <a:rPr lang="de-DE" sz="1600"/>
              <a:t>sicher</a:t>
            </a:r>
          </a:p>
        </p:txBody>
      </p:sp>
      <p:cxnSp>
        <p:nvCxnSpPr>
          <p:cNvPr id="6157" name="Straight Connector 6156">
            <a:extLst>
              <a:ext uri="{FF2B5EF4-FFF2-40B4-BE49-F238E27FC236}">
                <a16:creationId xmlns:a16="http://schemas.microsoft.com/office/drawing/2014/main" id="{BA0504EE-683F-4FE2-A169-83C71FAA35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524492"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6159" name="Straight Connector 6158">
            <a:extLst>
              <a:ext uri="{FF2B5EF4-FFF2-40B4-BE49-F238E27FC236}">
                <a16:creationId xmlns:a16="http://schemas.microsoft.com/office/drawing/2014/main" id="{80A61CFF-0E76-478B-B02B-73692D891E7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18001"/>
            <a:ext cx="9144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7793316"/>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0AA434D6-A303-16D4-357D-08C7EF4EAEC7}"/>
              </a:ext>
            </a:extLst>
          </p:cNvPr>
          <p:cNvSpPr>
            <a:spLocks noGrp="1"/>
          </p:cNvSpPr>
          <p:nvPr>
            <p:ph type="title"/>
          </p:nvPr>
        </p:nvSpPr>
        <p:spPr>
          <a:xfrm>
            <a:off x="480060" y="325369"/>
            <a:ext cx="3276451" cy="1956841"/>
          </a:xfrm>
        </p:spPr>
        <p:txBody>
          <a:bodyPr anchor="b">
            <a:normAutofit/>
          </a:bodyPr>
          <a:lstStyle/>
          <a:p>
            <a:r>
              <a:rPr lang="de-DE" sz="4700"/>
              <a:t>OATH - Token</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60" y="2586994"/>
            <a:ext cx="2606040" cy="18288"/>
          </a:xfrm>
          <a:custGeom>
            <a:avLst/>
            <a:gdLst>
              <a:gd name="connsiteX0" fmla="*/ 0 w 2606040"/>
              <a:gd name="connsiteY0" fmla="*/ 0 h 18288"/>
              <a:gd name="connsiteX1" fmla="*/ 625450 w 2606040"/>
              <a:gd name="connsiteY1" fmla="*/ 0 h 18288"/>
              <a:gd name="connsiteX2" fmla="*/ 1224839 w 2606040"/>
              <a:gd name="connsiteY2" fmla="*/ 0 h 18288"/>
              <a:gd name="connsiteX3" fmla="*/ 1824228 w 2606040"/>
              <a:gd name="connsiteY3" fmla="*/ 0 h 18288"/>
              <a:gd name="connsiteX4" fmla="*/ 2606040 w 2606040"/>
              <a:gd name="connsiteY4" fmla="*/ 0 h 18288"/>
              <a:gd name="connsiteX5" fmla="*/ 2606040 w 2606040"/>
              <a:gd name="connsiteY5" fmla="*/ 18288 h 18288"/>
              <a:gd name="connsiteX6" fmla="*/ 1902409 w 2606040"/>
              <a:gd name="connsiteY6" fmla="*/ 18288 h 18288"/>
              <a:gd name="connsiteX7" fmla="*/ 1276960 w 2606040"/>
              <a:gd name="connsiteY7" fmla="*/ 18288 h 18288"/>
              <a:gd name="connsiteX8" fmla="*/ 677570 w 2606040"/>
              <a:gd name="connsiteY8" fmla="*/ 18288 h 18288"/>
              <a:gd name="connsiteX9" fmla="*/ 0 w 2606040"/>
              <a:gd name="connsiteY9" fmla="*/ 18288 h 18288"/>
              <a:gd name="connsiteX10" fmla="*/ 0 w 2606040"/>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6040" h="18288" fill="none" extrusionOk="0">
                <a:moveTo>
                  <a:pt x="0" y="0"/>
                </a:moveTo>
                <a:cubicBezTo>
                  <a:pt x="266776" y="-600"/>
                  <a:pt x="322756" y="3201"/>
                  <a:pt x="625450" y="0"/>
                </a:cubicBezTo>
                <a:cubicBezTo>
                  <a:pt x="928144" y="-3201"/>
                  <a:pt x="968141" y="9269"/>
                  <a:pt x="1224839" y="0"/>
                </a:cubicBezTo>
                <a:cubicBezTo>
                  <a:pt x="1481537" y="-9269"/>
                  <a:pt x="1569059" y="21947"/>
                  <a:pt x="1824228" y="0"/>
                </a:cubicBezTo>
                <a:cubicBezTo>
                  <a:pt x="2079397" y="-21947"/>
                  <a:pt x="2326053" y="-10194"/>
                  <a:pt x="2606040" y="0"/>
                </a:cubicBezTo>
                <a:cubicBezTo>
                  <a:pt x="2605462" y="4771"/>
                  <a:pt x="2606793" y="12323"/>
                  <a:pt x="2606040" y="18288"/>
                </a:cubicBezTo>
                <a:cubicBezTo>
                  <a:pt x="2256758" y="31410"/>
                  <a:pt x="2173673" y="-12878"/>
                  <a:pt x="1902409" y="18288"/>
                </a:cubicBezTo>
                <a:cubicBezTo>
                  <a:pt x="1631145" y="49454"/>
                  <a:pt x="1461378" y="5466"/>
                  <a:pt x="1276960" y="18288"/>
                </a:cubicBezTo>
                <a:cubicBezTo>
                  <a:pt x="1092542" y="31110"/>
                  <a:pt x="890442" y="13213"/>
                  <a:pt x="677570" y="18288"/>
                </a:cubicBezTo>
                <a:cubicBezTo>
                  <a:pt x="464698" y="23364"/>
                  <a:pt x="187648" y="35837"/>
                  <a:pt x="0" y="18288"/>
                </a:cubicBezTo>
                <a:cubicBezTo>
                  <a:pt x="841" y="12879"/>
                  <a:pt x="-726" y="3977"/>
                  <a:pt x="0" y="0"/>
                </a:cubicBezTo>
                <a:close/>
              </a:path>
              <a:path w="2606040" h="18288" stroke="0" extrusionOk="0">
                <a:moveTo>
                  <a:pt x="0" y="0"/>
                </a:moveTo>
                <a:cubicBezTo>
                  <a:pt x="197231" y="3803"/>
                  <a:pt x="358914" y="-9291"/>
                  <a:pt x="599389" y="0"/>
                </a:cubicBezTo>
                <a:cubicBezTo>
                  <a:pt x="839864" y="9291"/>
                  <a:pt x="979371" y="8509"/>
                  <a:pt x="1303020" y="0"/>
                </a:cubicBezTo>
                <a:cubicBezTo>
                  <a:pt x="1626669" y="-8509"/>
                  <a:pt x="1726300" y="7440"/>
                  <a:pt x="1876349" y="0"/>
                </a:cubicBezTo>
                <a:cubicBezTo>
                  <a:pt x="2026398" y="-7440"/>
                  <a:pt x="2430712" y="17957"/>
                  <a:pt x="2606040" y="0"/>
                </a:cubicBezTo>
                <a:cubicBezTo>
                  <a:pt x="2605426" y="8857"/>
                  <a:pt x="2606544" y="13619"/>
                  <a:pt x="2606040" y="18288"/>
                </a:cubicBezTo>
                <a:cubicBezTo>
                  <a:pt x="2393024" y="2241"/>
                  <a:pt x="2191161" y="39259"/>
                  <a:pt x="1980590" y="18288"/>
                </a:cubicBezTo>
                <a:cubicBezTo>
                  <a:pt x="1770019" y="-2683"/>
                  <a:pt x="1476440" y="36114"/>
                  <a:pt x="1276960" y="18288"/>
                </a:cubicBezTo>
                <a:cubicBezTo>
                  <a:pt x="1077480" y="463"/>
                  <a:pt x="880988" y="42125"/>
                  <a:pt x="651510" y="18288"/>
                </a:cubicBezTo>
                <a:cubicBezTo>
                  <a:pt x="422032" y="-5549"/>
                  <a:pt x="130744" y="-1947"/>
                  <a:pt x="0" y="18288"/>
                </a:cubicBezTo>
                <a:cubicBezTo>
                  <a:pt x="-487" y="10816"/>
                  <a:pt x="-839" y="6058"/>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763680A7-BB20-CD3B-B9C7-4AF1E3DF0EF7}"/>
              </a:ext>
            </a:extLst>
          </p:cNvPr>
          <p:cNvSpPr>
            <a:spLocks noGrp="1"/>
          </p:cNvSpPr>
          <p:nvPr>
            <p:ph idx="1"/>
          </p:nvPr>
        </p:nvSpPr>
        <p:spPr>
          <a:xfrm>
            <a:off x="480060" y="2872899"/>
            <a:ext cx="3182691" cy="3320668"/>
          </a:xfrm>
        </p:spPr>
        <p:txBody>
          <a:bodyPr>
            <a:normAutofit/>
          </a:bodyPr>
          <a:lstStyle/>
          <a:p>
            <a:r>
              <a:rPr lang="de-DE" sz="1600"/>
              <a:t>OATH TOTP (Time-based One Time Password) ist ein offener Standard</a:t>
            </a:r>
          </a:p>
          <a:p>
            <a:r>
              <a:rPr lang="de-DE" sz="1600"/>
              <a:t>Gibt an wie wie Einmalkennwortcodes (One-Time Password, OTP) generiert werden</a:t>
            </a:r>
          </a:p>
          <a:p>
            <a:r>
              <a:rPr lang="de-DE" sz="1600"/>
              <a:t>OATH TOTP kann entweder mit Hardware oder Software generiert werden</a:t>
            </a:r>
          </a:p>
          <a:p>
            <a:r>
              <a:rPr lang="de-DE" sz="1600"/>
              <a:t>OATH HOTP wird in Entra ID nicht unterstützt</a:t>
            </a:r>
          </a:p>
          <a:p>
            <a:endParaRPr lang="de-DE" sz="1600"/>
          </a:p>
        </p:txBody>
      </p:sp>
      <p:pic>
        <p:nvPicPr>
          <p:cNvPr id="5" name="Picture 4" descr="Technologischer Hintergrund">
            <a:extLst>
              <a:ext uri="{FF2B5EF4-FFF2-40B4-BE49-F238E27FC236}">
                <a16:creationId xmlns:a16="http://schemas.microsoft.com/office/drawing/2014/main" id="{7F8E9761-41F8-2319-9449-5042413A4455}"/>
              </a:ext>
            </a:extLst>
          </p:cNvPr>
          <p:cNvPicPr>
            <a:picLocks noChangeAspect="1"/>
          </p:cNvPicPr>
          <p:nvPr/>
        </p:nvPicPr>
        <p:blipFill rotWithShape="1">
          <a:blip r:embed="rId2"/>
          <a:srcRect l="17425" r="32360" b="-1"/>
          <a:stretch/>
        </p:blipFill>
        <p:spPr>
          <a:xfrm>
            <a:off x="3983776" y="10"/>
            <a:ext cx="5159081"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6468251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77C0DD2-3C7B-CA29-C988-43383AC251F3}"/>
              </a:ext>
            </a:extLst>
          </p:cNvPr>
          <p:cNvSpPr>
            <a:spLocks noGrp="1"/>
          </p:cNvSpPr>
          <p:nvPr>
            <p:ph type="title"/>
          </p:nvPr>
        </p:nvSpPr>
        <p:spPr/>
        <p:txBody>
          <a:bodyPr/>
          <a:lstStyle/>
          <a:p>
            <a:r>
              <a:rPr lang="de-DE" dirty="0"/>
              <a:t>OATH - Softwaretoken</a:t>
            </a:r>
          </a:p>
        </p:txBody>
      </p:sp>
      <p:sp>
        <p:nvSpPr>
          <p:cNvPr id="3" name="Inhaltsplatzhalter 2">
            <a:extLst>
              <a:ext uri="{FF2B5EF4-FFF2-40B4-BE49-F238E27FC236}">
                <a16:creationId xmlns:a16="http://schemas.microsoft.com/office/drawing/2014/main" id="{A124DF7B-2C34-2B58-0BC6-73501FDB22ED}"/>
              </a:ext>
            </a:extLst>
          </p:cNvPr>
          <p:cNvSpPr>
            <a:spLocks noGrp="1"/>
          </p:cNvSpPr>
          <p:nvPr>
            <p:ph idx="1"/>
          </p:nvPr>
        </p:nvSpPr>
        <p:spPr/>
        <p:txBody>
          <a:bodyPr/>
          <a:lstStyle/>
          <a:p>
            <a:r>
              <a:rPr lang="de-DE" dirty="0"/>
              <a:t>Anwendung wie z.B. Authenticator App</a:t>
            </a:r>
          </a:p>
          <a:p>
            <a:pPr lvl="1"/>
            <a:r>
              <a:rPr lang="de-DE" dirty="0" err="1"/>
              <a:t>Entra</a:t>
            </a:r>
            <a:r>
              <a:rPr lang="de-DE" dirty="0"/>
              <a:t> ID generiert geheimen Key (Ausgangswert)</a:t>
            </a:r>
          </a:p>
          <a:p>
            <a:pPr lvl="1"/>
            <a:r>
              <a:rPr lang="de-DE" dirty="0"/>
              <a:t>Key wird in App eingegeben</a:t>
            </a:r>
          </a:p>
          <a:p>
            <a:pPr lvl="1"/>
            <a:r>
              <a:rPr lang="de-DE" dirty="0"/>
              <a:t>Einmalkennwort  (OTP) wird generiert</a:t>
            </a:r>
          </a:p>
          <a:p>
            <a:endParaRPr lang="de-DE" dirty="0"/>
          </a:p>
        </p:txBody>
      </p:sp>
    </p:spTree>
    <p:extLst>
      <p:ext uri="{BB962C8B-B14F-4D97-AF65-F5344CB8AC3E}">
        <p14:creationId xmlns:p14="http://schemas.microsoft.com/office/powerpoint/2010/main" val="27115927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30C436-1184-8573-C7D1-08CBA3A45E16}"/>
              </a:ext>
            </a:extLst>
          </p:cNvPr>
          <p:cNvSpPr>
            <a:spLocks noGrp="1"/>
          </p:cNvSpPr>
          <p:nvPr>
            <p:ph type="title"/>
          </p:nvPr>
        </p:nvSpPr>
        <p:spPr>
          <a:xfrm>
            <a:off x="657519" y="741391"/>
            <a:ext cx="2591866" cy="1616203"/>
          </a:xfrm>
        </p:spPr>
        <p:txBody>
          <a:bodyPr anchor="b">
            <a:normAutofit/>
          </a:bodyPr>
          <a:lstStyle/>
          <a:p>
            <a:r>
              <a:rPr lang="de-DE" sz="2800"/>
              <a:t>OATH - Hardwaretoken</a:t>
            </a:r>
          </a:p>
        </p:txBody>
      </p:sp>
      <p:sp>
        <p:nvSpPr>
          <p:cNvPr id="3" name="Inhaltsplatzhalter 2">
            <a:extLst>
              <a:ext uri="{FF2B5EF4-FFF2-40B4-BE49-F238E27FC236}">
                <a16:creationId xmlns:a16="http://schemas.microsoft.com/office/drawing/2014/main" id="{B4628496-B91B-21D2-C727-ECF01494DBE2}"/>
              </a:ext>
            </a:extLst>
          </p:cNvPr>
          <p:cNvSpPr>
            <a:spLocks noGrp="1"/>
          </p:cNvSpPr>
          <p:nvPr>
            <p:ph idx="1"/>
          </p:nvPr>
        </p:nvSpPr>
        <p:spPr>
          <a:xfrm>
            <a:off x="657519" y="2533476"/>
            <a:ext cx="2591866" cy="3447832"/>
          </a:xfrm>
        </p:spPr>
        <p:txBody>
          <a:bodyPr anchor="t">
            <a:normAutofit/>
          </a:bodyPr>
          <a:lstStyle/>
          <a:p>
            <a:r>
              <a:rPr lang="de-DE" sz="1700"/>
              <a:t>Entra ID unterstützt OATH-TOTP SHA-1 Token</a:t>
            </a:r>
          </a:p>
          <a:p>
            <a:r>
              <a:rPr lang="de-DE" sz="1700"/>
              <a:t>Codes werden alle 30-60 Sekunden erneuert</a:t>
            </a:r>
          </a:p>
          <a:p>
            <a:r>
              <a:rPr lang="de-DE" sz="1700"/>
              <a:t>OATH-Hardwaretoken sind für Microsoft Entra ID P1- oder P2-Lizenz verfügbar.</a:t>
            </a:r>
          </a:p>
          <a:p>
            <a:endParaRPr lang="de-DE" sz="1700"/>
          </a:p>
          <a:p>
            <a:endParaRPr lang="de-DE" sz="1700"/>
          </a:p>
          <a:p>
            <a:endParaRPr lang="de-DE" sz="1700"/>
          </a:p>
        </p:txBody>
      </p:sp>
      <p:pic>
        <p:nvPicPr>
          <p:cNvPr id="7170" name="Picture 2" descr="OTP-Token">
            <a:extLst>
              <a:ext uri="{FF2B5EF4-FFF2-40B4-BE49-F238E27FC236}">
                <a16:creationId xmlns:a16="http://schemas.microsoft.com/office/drawing/2014/main" id="{A3DC954A-1EAD-E0AD-A35C-BF56D34C1EF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740754" y="1839223"/>
            <a:ext cx="4792009" cy="3188864"/>
          </a:xfrm>
          <a:prstGeom prst="rect">
            <a:avLst/>
          </a:prstGeom>
          <a:noFill/>
          <a:extLst>
            <a:ext uri="{909E8E84-426E-40DD-AFC4-6F175D3DCCD1}">
              <a14:hiddenFill xmlns:a14="http://schemas.microsoft.com/office/drawing/2010/main">
                <a:solidFill>
                  <a:srgbClr val="FFFFFF"/>
                </a:solidFill>
              </a14:hiddenFill>
            </a:ext>
          </a:extLst>
        </p:spPr>
      </p:pic>
      <p:grpSp>
        <p:nvGrpSpPr>
          <p:cNvPr id="7175" name="Group 7174">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051478" y="0"/>
            <a:ext cx="92522" cy="6858000"/>
            <a:chOff x="12068638" y="0"/>
            <a:chExt cx="123362" cy="6858000"/>
          </a:xfrm>
        </p:grpSpPr>
        <p:sp>
          <p:nvSpPr>
            <p:cNvPr id="7176" name="Rectangle 7175">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7" name="Rectangle 7176">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406120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0B786BD-1A33-7FDD-8A10-589764BE75CE}"/>
              </a:ext>
            </a:extLst>
          </p:cNvPr>
          <p:cNvSpPr>
            <a:spLocks noGrp="1"/>
          </p:cNvSpPr>
          <p:nvPr>
            <p:ph type="title"/>
          </p:nvPr>
        </p:nvSpPr>
        <p:spPr/>
        <p:txBody>
          <a:bodyPr>
            <a:normAutofit/>
          </a:bodyPr>
          <a:lstStyle/>
          <a:p>
            <a:r>
              <a:rPr lang="de-DE" dirty="0" err="1"/>
              <a:t>Entra</a:t>
            </a:r>
            <a:r>
              <a:rPr lang="de-DE" dirty="0"/>
              <a:t> Connect (Früher Azure AD Connect)</a:t>
            </a:r>
          </a:p>
        </p:txBody>
      </p:sp>
      <p:sp>
        <p:nvSpPr>
          <p:cNvPr id="3" name="Inhaltsplatzhalter 2">
            <a:extLst>
              <a:ext uri="{FF2B5EF4-FFF2-40B4-BE49-F238E27FC236}">
                <a16:creationId xmlns:a16="http://schemas.microsoft.com/office/drawing/2014/main" id="{949E8CD5-9845-E8AE-C81A-6985EA451E66}"/>
              </a:ext>
            </a:extLst>
          </p:cNvPr>
          <p:cNvSpPr>
            <a:spLocks noGrp="1"/>
          </p:cNvSpPr>
          <p:nvPr>
            <p:ph idx="1"/>
          </p:nvPr>
        </p:nvSpPr>
        <p:spPr/>
        <p:txBody>
          <a:bodyPr>
            <a:normAutofit lnSpcReduction="10000"/>
          </a:bodyPr>
          <a:lstStyle/>
          <a:p>
            <a:r>
              <a:rPr lang="de-DE" dirty="0"/>
              <a:t>Microsoft </a:t>
            </a:r>
            <a:r>
              <a:rPr lang="de-DE" dirty="0" err="1"/>
              <a:t>Entra</a:t>
            </a:r>
            <a:r>
              <a:rPr lang="de-DE" dirty="0"/>
              <a:t> Connect ist eine lokale Anwendung</a:t>
            </a:r>
          </a:p>
          <a:p>
            <a:r>
              <a:rPr lang="de-DE" dirty="0"/>
              <a:t>Für Hybrid-Identitäten (z.B. lokale Anmeldung/Cloud Anmeldung)</a:t>
            </a:r>
          </a:p>
          <a:p>
            <a:r>
              <a:rPr lang="de-DE" dirty="0"/>
              <a:t>Funktionen:</a:t>
            </a:r>
          </a:p>
          <a:p>
            <a:pPr lvl="1"/>
            <a:r>
              <a:rPr lang="de-DE" dirty="0" err="1"/>
              <a:t>Sync</a:t>
            </a:r>
            <a:r>
              <a:rPr lang="de-DE" dirty="0"/>
              <a:t>. Von Kennwort-Hashes für lokales AD und </a:t>
            </a:r>
            <a:r>
              <a:rPr lang="de-DE" dirty="0" err="1"/>
              <a:t>Entra</a:t>
            </a:r>
            <a:endParaRPr lang="de-DE" dirty="0"/>
          </a:p>
          <a:p>
            <a:pPr lvl="1"/>
            <a:r>
              <a:rPr lang="de-DE" dirty="0" err="1"/>
              <a:t>Passthrough</a:t>
            </a:r>
            <a:r>
              <a:rPr lang="de-DE" dirty="0"/>
              <a:t>-Authentifizierung – erlaubt identisches PW lokal und in </a:t>
            </a:r>
            <a:r>
              <a:rPr lang="de-DE" dirty="0" err="1"/>
              <a:t>Entra</a:t>
            </a:r>
            <a:endParaRPr lang="de-DE" dirty="0"/>
          </a:p>
          <a:p>
            <a:pPr lvl="1"/>
            <a:r>
              <a:rPr lang="de-DE" dirty="0"/>
              <a:t>Synchronisierung von Benutzern und Gruppen</a:t>
            </a:r>
          </a:p>
          <a:p>
            <a:r>
              <a:rPr lang="de-DE" dirty="0"/>
              <a:t>Azure AD Connect V1 ist nicht mehr </a:t>
            </a:r>
            <a:r>
              <a:rPr lang="de-DE" dirty="0" err="1"/>
              <a:t>supported</a:t>
            </a:r>
            <a:endParaRPr lang="de-DE" dirty="0"/>
          </a:p>
          <a:p>
            <a:r>
              <a:rPr lang="de-DE" dirty="0"/>
              <a:t>MSFT empfiehlt </a:t>
            </a:r>
            <a:r>
              <a:rPr lang="de-DE" dirty="0" err="1"/>
              <a:t>Entra</a:t>
            </a:r>
            <a:r>
              <a:rPr lang="de-DE" dirty="0"/>
              <a:t> Cloudsynchronisierung</a:t>
            </a:r>
          </a:p>
          <a:p>
            <a:endParaRPr lang="de-DE" dirty="0"/>
          </a:p>
        </p:txBody>
      </p:sp>
    </p:spTree>
    <p:extLst>
      <p:ext uri="{BB962C8B-B14F-4D97-AF65-F5344CB8AC3E}">
        <p14:creationId xmlns:p14="http://schemas.microsoft.com/office/powerpoint/2010/main" val="1329862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344" name="Rectangle 14343">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346" name="Rectangle 14345">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656" y="0"/>
            <a:ext cx="8375586"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348" name="Rectangle 14347">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196" y="0"/>
            <a:ext cx="836676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el 1"/>
          <p:cNvSpPr>
            <a:spLocks noGrp="1"/>
          </p:cNvSpPr>
          <p:nvPr>
            <p:ph type="title"/>
          </p:nvPr>
        </p:nvSpPr>
        <p:spPr>
          <a:xfrm>
            <a:off x="836676" y="548640"/>
            <a:ext cx="7626096" cy="1179576"/>
          </a:xfrm>
        </p:spPr>
        <p:txBody>
          <a:bodyPr>
            <a:normAutofit/>
          </a:bodyPr>
          <a:lstStyle/>
          <a:p>
            <a:r>
              <a:rPr lang="de-DE" sz="3500"/>
              <a:t>Agenda</a:t>
            </a:r>
          </a:p>
        </p:txBody>
      </p:sp>
      <p:sp>
        <p:nvSpPr>
          <p:cNvPr id="14350" name="Rectangle 14349">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125" y="758952"/>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339" name="Inhaltsplatzhalter 2"/>
          <p:cNvSpPr>
            <a:spLocks noGrp="1"/>
          </p:cNvSpPr>
          <p:nvPr>
            <p:ph idx="1"/>
          </p:nvPr>
        </p:nvSpPr>
        <p:spPr>
          <a:xfrm>
            <a:off x="836676" y="2481943"/>
            <a:ext cx="7626096" cy="3695020"/>
          </a:xfrm>
        </p:spPr>
        <p:txBody>
          <a:bodyPr>
            <a:normAutofit/>
          </a:bodyPr>
          <a:lstStyle/>
          <a:p>
            <a:r>
              <a:rPr lang="de-DE" sz="1900" dirty="0"/>
              <a:t>Problematik der Cloud Security</a:t>
            </a:r>
          </a:p>
          <a:p>
            <a:r>
              <a:rPr lang="de-DE" sz="1900" dirty="0"/>
              <a:t>Authentifizierungsmethoden</a:t>
            </a:r>
          </a:p>
        </p:txBody>
      </p:sp>
    </p:spTree>
  </p:cSld>
  <p:clrMapOvr>
    <a:masterClrMapping/>
  </p:clrMapOvr>
  <p:transition spd="slow">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DAEF01-358A-B5B8-B79A-B5A56E362B65}"/>
              </a:ext>
            </a:extLst>
          </p:cNvPr>
          <p:cNvSpPr>
            <a:spLocks noGrp="1"/>
          </p:cNvSpPr>
          <p:nvPr>
            <p:ph type="title"/>
          </p:nvPr>
        </p:nvSpPr>
        <p:spPr/>
        <p:txBody>
          <a:bodyPr/>
          <a:lstStyle/>
          <a:p>
            <a:r>
              <a:rPr lang="de-DE" dirty="0"/>
              <a:t>Authentifizierung – andere Optionen</a:t>
            </a:r>
          </a:p>
        </p:txBody>
      </p:sp>
      <p:sp>
        <p:nvSpPr>
          <p:cNvPr id="3" name="Inhaltsplatzhalter 2">
            <a:extLst>
              <a:ext uri="{FF2B5EF4-FFF2-40B4-BE49-F238E27FC236}">
                <a16:creationId xmlns:a16="http://schemas.microsoft.com/office/drawing/2014/main" id="{9D977A81-AB6D-682A-B30F-645FB8A1C085}"/>
              </a:ext>
            </a:extLst>
          </p:cNvPr>
          <p:cNvSpPr>
            <a:spLocks noGrp="1"/>
          </p:cNvSpPr>
          <p:nvPr>
            <p:ph idx="1"/>
          </p:nvPr>
        </p:nvSpPr>
        <p:spPr/>
        <p:txBody>
          <a:bodyPr/>
          <a:lstStyle/>
          <a:p>
            <a:r>
              <a:rPr lang="de-DE" dirty="0"/>
              <a:t>Telefonoption (Sprachanruf) – nicht mehr empfohlen</a:t>
            </a:r>
          </a:p>
          <a:p>
            <a:r>
              <a:rPr lang="de-DE" dirty="0"/>
              <a:t>Text (SMS) – nicht mehr empfohlen</a:t>
            </a:r>
          </a:p>
          <a:p>
            <a:r>
              <a:rPr lang="de-DE" dirty="0"/>
              <a:t>Email</a:t>
            </a:r>
          </a:p>
          <a:p>
            <a:pPr lvl="1"/>
            <a:r>
              <a:rPr lang="de-DE" dirty="0"/>
              <a:t>Alternative Anmelde-ID für diverse Accounts</a:t>
            </a:r>
          </a:p>
          <a:p>
            <a:pPr lvl="1"/>
            <a:r>
              <a:rPr lang="de-DE" dirty="0"/>
              <a:t>Einfacher für Benutzer</a:t>
            </a:r>
          </a:p>
          <a:p>
            <a:pPr lvl="1"/>
            <a:r>
              <a:rPr lang="de-DE" dirty="0"/>
              <a:t>Ist in Preview</a:t>
            </a:r>
          </a:p>
        </p:txBody>
      </p:sp>
    </p:spTree>
    <p:extLst>
      <p:ext uri="{BB962C8B-B14F-4D97-AF65-F5344CB8AC3E}">
        <p14:creationId xmlns:p14="http://schemas.microsoft.com/office/powerpoint/2010/main" val="639859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FDA189-7680-B9B0-21DF-E3F2ED1B23E8}"/>
              </a:ext>
            </a:extLst>
          </p:cNvPr>
          <p:cNvSpPr>
            <a:spLocks noGrp="1"/>
          </p:cNvSpPr>
          <p:nvPr>
            <p:ph type="title"/>
          </p:nvPr>
        </p:nvSpPr>
        <p:spPr/>
        <p:txBody>
          <a:bodyPr/>
          <a:lstStyle/>
          <a:p>
            <a:r>
              <a:rPr lang="de-DE" dirty="0"/>
              <a:t>Sicherheitstoken</a:t>
            </a:r>
          </a:p>
        </p:txBody>
      </p:sp>
      <p:sp>
        <p:nvSpPr>
          <p:cNvPr id="3" name="Inhaltsplatzhalter 2">
            <a:extLst>
              <a:ext uri="{FF2B5EF4-FFF2-40B4-BE49-F238E27FC236}">
                <a16:creationId xmlns:a16="http://schemas.microsoft.com/office/drawing/2014/main" id="{369D9D2B-7C01-ACB4-0837-918E6BD4DD30}"/>
              </a:ext>
            </a:extLst>
          </p:cNvPr>
          <p:cNvSpPr>
            <a:spLocks noGrp="1"/>
          </p:cNvSpPr>
          <p:nvPr>
            <p:ph idx="1"/>
          </p:nvPr>
        </p:nvSpPr>
        <p:spPr/>
        <p:txBody>
          <a:bodyPr/>
          <a:lstStyle/>
          <a:p>
            <a:r>
              <a:rPr lang="de-DE" dirty="0"/>
              <a:t>Teil von Microsoft Identity </a:t>
            </a:r>
            <a:r>
              <a:rPr lang="de-DE" dirty="0" err="1"/>
              <a:t>Platform</a:t>
            </a:r>
            <a:endParaRPr lang="de-DE" dirty="0"/>
          </a:p>
          <a:p>
            <a:r>
              <a:rPr lang="de-DE" dirty="0"/>
              <a:t>Gut wenn </a:t>
            </a:r>
            <a:r>
              <a:rPr lang="de-DE" dirty="0" err="1"/>
              <a:t>Entra</a:t>
            </a:r>
            <a:r>
              <a:rPr lang="de-DE" dirty="0"/>
              <a:t> Auth. Nicht anwendbar ist</a:t>
            </a:r>
          </a:p>
          <a:p>
            <a:r>
              <a:rPr lang="de-DE" dirty="0"/>
              <a:t>Authentifiziert Benutzer und stellt Sicherheitstoken bereit</a:t>
            </a:r>
          </a:p>
          <a:p>
            <a:r>
              <a:rPr lang="de-DE" dirty="0"/>
              <a:t>Wir unterscheiden zwischen</a:t>
            </a:r>
          </a:p>
          <a:p>
            <a:pPr lvl="1"/>
            <a:r>
              <a:rPr lang="de-DE" dirty="0"/>
              <a:t>Zugriffstoken</a:t>
            </a:r>
          </a:p>
          <a:p>
            <a:pPr lvl="1"/>
            <a:r>
              <a:rPr lang="de-DE" dirty="0"/>
              <a:t>Aktualisierungstoken</a:t>
            </a:r>
          </a:p>
          <a:p>
            <a:pPr lvl="1"/>
            <a:r>
              <a:rPr lang="de-DE" dirty="0"/>
              <a:t>ID-Token</a:t>
            </a:r>
          </a:p>
        </p:txBody>
      </p:sp>
    </p:spTree>
    <p:extLst>
      <p:ext uri="{BB962C8B-B14F-4D97-AF65-F5344CB8AC3E}">
        <p14:creationId xmlns:p14="http://schemas.microsoft.com/office/powerpoint/2010/main" val="40524384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84BF2A-209D-AE78-66EF-F86AB58E6935}"/>
              </a:ext>
            </a:extLst>
          </p:cNvPr>
          <p:cNvSpPr>
            <a:spLocks noGrp="1"/>
          </p:cNvSpPr>
          <p:nvPr>
            <p:ph type="title"/>
          </p:nvPr>
        </p:nvSpPr>
        <p:spPr/>
        <p:txBody>
          <a:bodyPr/>
          <a:lstStyle/>
          <a:p>
            <a:r>
              <a:rPr lang="de-DE" dirty="0"/>
              <a:t>Zusammenfassung - Authentifizierung</a:t>
            </a:r>
          </a:p>
        </p:txBody>
      </p:sp>
      <p:sp>
        <p:nvSpPr>
          <p:cNvPr id="3" name="Inhaltsplatzhalter 2">
            <a:extLst>
              <a:ext uri="{FF2B5EF4-FFF2-40B4-BE49-F238E27FC236}">
                <a16:creationId xmlns:a16="http://schemas.microsoft.com/office/drawing/2014/main" id="{00F126B3-D5AF-4C2E-CBAE-47893418DE43}"/>
              </a:ext>
            </a:extLst>
          </p:cNvPr>
          <p:cNvSpPr>
            <a:spLocks noGrp="1"/>
          </p:cNvSpPr>
          <p:nvPr>
            <p:ph idx="1"/>
          </p:nvPr>
        </p:nvSpPr>
        <p:spPr/>
        <p:txBody>
          <a:bodyPr/>
          <a:lstStyle/>
          <a:p>
            <a:r>
              <a:rPr lang="de-DE" dirty="0"/>
              <a:t>Kennwortlos = Best Practice</a:t>
            </a:r>
          </a:p>
          <a:p>
            <a:r>
              <a:rPr lang="de-DE" dirty="0"/>
              <a:t>Benutzername + Kennwort sollte keine ernsthafte Option sein</a:t>
            </a:r>
          </a:p>
        </p:txBody>
      </p:sp>
    </p:spTree>
    <p:extLst>
      <p:ext uri="{BB962C8B-B14F-4D97-AF65-F5344CB8AC3E}">
        <p14:creationId xmlns:p14="http://schemas.microsoft.com/office/powerpoint/2010/main" val="821429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Camera lens close up">
            <a:extLst>
              <a:ext uri="{FF2B5EF4-FFF2-40B4-BE49-F238E27FC236}">
                <a16:creationId xmlns:a16="http://schemas.microsoft.com/office/drawing/2014/main" id="{5BC09790-4E01-E3DD-C3D8-62ED188F1F10}"/>
              </a:ext>
            </a:extLst>
          </p:cNvPr>
          <p:cNvPicPr>
            <a:picLocks noChangeAspect="1"/>
          </p:cNvPicPr>
          <p:nvPr/>
        </p:nvPicPr>
        <p:blipFill rotWithShape="1">
          <a:blip r:embed="rId2"/>
          <a:srcRect l="1622" r="35098" b="-1"/>
          <a:stretch/>
        </p:blipFill>
        <p:spPr>
          <a:xfrm>
            <a:off x="2642616" y="10"/>
            <a:ext cx="6501384" cy="6857990"/>
          </a:xfrm>
          <a:prstGeom prst="rect">
            <a:avLst/>
          </a:prstGeom>
        </p:spPr>
      </p:pic>
      <p:sp>
        <p:nvSpPr>
          <p:cNvPr id="12" name="Rectangle 11">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7004404"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el 1"/>
          <p:cNvSpPr>
            <a:spLocks noGrp="1"/>
          </p:cNvSpPr>
          <p:nvPr>
            <p:ph type="title"/>
          </p:nvPr>
        </p:nvSpPr>
        <p:spPr>
          <a:xfrm>
            <a:off x="358485" y="1122363"/>
            <a:ext cx="3017520" cy="3204134"/>
          </a:xfrm>
        </p:spPr>
        <p:txBody>
          <a:bodyPr vert="horz" lIns="91440" tIns="45720" rIns="91440" bIns="45720" rtlCol="0" anchor="b">
            <a:normAutofit/>
          </a:bodyPr>
          <a:lstStyle/>
          <a:p>
            <a:r>
              <a:rPr lang="en-US" sz="4200"/>
              <a:t>Demo</a:t>
            </a:r>
          </a:p>
        </p:txBody>
      </p:sp>
      <p:sp>
        <p:nvSpPr>
          <p:cNvPr id="14" name="Rectangle 1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1653" y="434802"/>
            <a:ext cx="146304"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771" y="4546920"/>
            <a:ext cx="298323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341079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FAQ</a:t>
            </a:r>
          </a:p>
        </p:txBody>
      </p:sp>
      <p:sp>
        <p:nvSpPr>
          <p:cNvPr id="5" name="Inhaltsplatzhalter 4">
            <a:extLst>
              <a:ext uri="{FF2B5EF4-FFF2-40B4-BE49-F238E27FC236}">
                <a16:creationId xmlns:a16="http://schemas.microsoft.com/office/drawing/2014/main" id="{2155A4AB-BDBD-2596-48E1-1234D7B8E220}"/>
              </a:ext>
            </a:extLst>
          </p:cNvPr>
          <p:cNvSpPr>
            <a:spLocks noGrp="1"/>
          </p:cNvSpPr>
          <p:nvPr>
            <p:ph idx="1"/>
          </p:nvPr>
        </p:nvSpPr>
        <p:spPr/>
        <p:txBody>
          <a:bodyPr/>
          <a:lstStyle/>
          <a:p>
            <a:endParaRPr lang="de-DE"/>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338726BA-6D9A-30EA-3CB4-3A3D8D5C4950}"/>
              </a:ext>
            </a:extLst>
          </p:cNvPr>
          <p:cNvSpPr>
            <a:spLocks noGrp="1"/>
          </p:cNvSpPr>
          <p:nvPr>
            <p:ph type="title"/>
          </p:nvPr>
        </p:nvSpPr>
        <p:spPr>
          <a:xfrm>
            <a:off x="628650" y="365125"/>
            <a:ext cx="7886700" cy="1325563"/>
          </a:xfrm>
        </p:spPr>
        <p:txBody>
          <a:bodyPr>
            <a:normAutofit/>
          </a:bodyPr>
          <a:lstStyle/>
          <a:p>
            <a:r>
              <a:rPr lang="de-DE" sz="4700" dirty="0"/>
              <a:t>Problematik der Cloud </a:t>
            </a:r>
            <a:r>
              <a:rPr lang="de-DE" sz="4700" dirty="0" err="1"/>
              <a:t>Securtiy</a:t>
            </a:r>
            <a:endParaRPr lang="de-DE" sz="47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7598B38F-A916-32BD-A41C-8AE4548AAA55}"/>
              </a:ext>
            </a:extLst>
          </p:cNvPr>
          <p:cNvSpPr>
            <a:spLocks noGrp="1"/>
          </p:cNvSpPr>
          <p:nvPr>
            <p:ph idx="1"/>
          </p:nvPr>
        </p:nvSpPr>
        <p:spPr>
          <a:xfrm>
            <a:off x="628650" y="1929384"/>
            <a:ext cx="7886700" cy="4251960"/>
          </a:xfrm>
        </p:spPr>
        <p:txBody>
          <a:bodyPr>
            <a:normAutofit/>
          </a:bodyPr>
          <a:lstStyle/>
          <a:p>
            <a:endParaRPr lang="de-DE" sz="1900"/>
          </a:p>
        </p:txBody>
      </p:sp>
    </p:spTree>
    <p:extLst>
      <p:ext uri="{BB962C8B-B14F-4D97-AF65-F5344CB8AC3E}">
        <p14:creationId xmlns:p14="http://schemas.microsoft.com/office/powerpoint/2010/main" val="2573605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E0CFFAB-CFE6-5741-22AF-0692A6DF9966}"/>
              </a:ext>
            </a:extLst>
          </p:cNvPr>
          <p:cNvSpPr>
            <a:spLocks noGrp="1"/>
          </p:cNvSpPr>
          <p:nvPr>
            <p:ph type="title"/>
          </p:nvPr>
        </p:nvSpPr>
        <p:spPr/>
        <p:txBody>
          <a:bodyPr/>
          <a:lstStyle/>
          <a:p>
            <a:r>
              <a:rPr lang="de-DE" dirty="0" err="1"/>
              <a:t>Threats</a:t>
            </a:r>
            <a:endParaRPr lang="de-DE" dirty="0"/>
          </a:p>
        </p:txBody>
      </p:sp>
      <p:sp>
        <p:nvSpPr>
          <p:cNvPr id="3" name="Inhaltsplatzhalter 2">
            <a:extLst>
              <a:ext uri="{FF2B5EF4-FFF2-40B4-BE49-F238E27FC236}">
                <a16:creationId xmlns:a16="http://schemas.microsoft.com/office/drawing/2014/main" id="{3AB2AAF0-6906-BB91-C3A6-597651A86CF8}"/>
              </a:ext>
            </a:extLst>
          </p:cNvPr>
          <p:cNvSpPr>
            <a:spLocks noGrp="1"/>
          </p:cNvSpPr>
          <p:nvPr>
            <p:ph idx="1"/>
          </p:nvPr>
        </p:nvSpPr>
        <p:spPr/>
        <p:txBody>
          <a:bodyPr>
            <a:normAutofit lnSpcReduction="10000"/>
          </a:bodyPr>
          <a:lstStyle/>
          <a:p>
            <a:r>
              <a:rPr lang="de-DE" dirty="0"/>
              <a:t>Fehlkonfiguration</a:t>
            </a:r>
          </a:p>
          <a:p>
            <a:r>
              <a:rPr lang="de-DE" dirty="0"/>
              <a:t>Unautorisierter Zugriff</a:t>
            </a:r>
          </a:p>
          <a:p>
            <a:r>
              <a:rPr lang="de-DE" dirty="0"/>
              <a:t>Unsichere Interfaces (API)</a:t>
            </a:r>
          </a:p>
          <a:p>
            <a:r>
              <a:rPr lang="de-DE" dirty="0"/>
              <a:t>Account </a:t>
            </a:r>
            <a:r>
              <a:rPr lang="de-DE" dirty="0" err="1"/>
              <a:t>Capturing</a:t>
            </a:r>
            <a:endParaRPr lang="de-DE" dirty="0"/>
          </a:p>
          <a:p>
            <a:r>
              <a:rPr lang="de-DE" dirty="0"/>
              <a:t>Mangelnde Sichtbarkeit</a:t>
            </a:r>
          </a:p>
          <a:p>
            <a:r>
              <a:rPr lang="de-DE" dirty="0"/>
              <a:t>Externe Weitergabe von Daten</a:t>
            </a:r>
          </a:p>
          <a:p>
            <a:r>
              <a:rPr lang="de-DE" dirty="0"/>
              <a:t>Böswillige Insider</a:t>
            </a:r>
          </a:p>
          <a:p>
            <a:r>
              <a:rPr lang="de-DE" dirty="0"/>
              <a:t>Cyber-Attacken</a:t>
            </a:r>
          </a:p>
          <a:p>
            <a:r>
              <a:rPr lang="de-DE" dirty="0" err="1"/>
              <a:t>DoS</a:t>
            </a:r>
            <a:r>
              <a:rPr lang="de-DE" dirty="0"/>
              <a:t>-Angriffe</a:t>
            </a:r>
          </a:p>
          <a:p>
            <a:endParaRPr lang="de-DE" dirty="0"/>
          </a:p>
        </p:txBody>
      </p:sp>
    </p:spTree>
    <p:extLst>
      <p:ext uri="{BB962C8B-B14F-4D97-AF65-F5344CB8AC3E}">
        <p14:creationId xmlns:p14="http://schemas.microsoft.com/office/powerpoint/2010/main" val="1497482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2CCF48-4224-DCED-02C8-86791E208D8A}"/>
              </a:ext>
            </a:extLst>
          </p:cNvPr>
          <p:cNvSpPr>
            <a:spLocks noGrp="1"/>
          </p:cNvSpPr>
          <p:nvPr>
            <p:ph type="title"/>
          </p:nvPr>
        </p:nvSpPr>
        <p:spPr/>
        <p:txBody>
          <a:bodyPr/>
          <a:lstStyle/>
          <a:p>
            <a:r>
              <a:rPr lang="de-DE" dirty="0"/>
              <a:t>Rechtliche Aspekte</a:t>
            </a:r>
          </a:p>
        </p:txBody>
      </p:sp>
      <p:sp>
        <p:nvSpPr>
          <p:cNvPr id="3" name="Inhaltsplatzhalter 2">
            <a:extLst>
              <a:ext uri="{FF2B5EF4-FFF2-40B4-BE49-F238E27FC236}">
                <a16:creationId xmlns:a16="http://schemas.microsoft.com/office/drawing/2014/main" id="{DC723378-7898-7C77-C130-0C39A00CE0FC}"/>
              </a:ext>
            </a:extLst>
          </p:cNvPr>
          <p:cNvSpPr>
            <a:spLocks noGrp="1"/>
          </p:cNvSpPr>
          <p:nvPr>
            <p:ph idx="1"/>
          </p:nvPr>
        </p:nvSpPr>
        <p:spPr/>
        <p:txBody>
          <a:bodyPr/>
          <a:lstStyle/>
          <a:p>
            <a:r>
              <a:rPr lang="de-DE" dirty="0"/>
              <a:t>Datenschutz/Vertraulichkeit (DSGVO)</a:t>
            </a:r>
          </a:p>
          <a:p>
            <a:r>
              <a:rPr lang="de-DE" dirty="0"/>
              <a:t>Compliance</a:t>
            </a:r>
          </a:p>
          <a:p>
            <a:r>
              <a:rPr lang="de-DE" dirty="0"/>
              <a:t>Datenhoheit</a:t>
            </a:r>
          </a:p>
        </p:txBody>
      </p:sp>
    </p:spTree>
    <p:extLst>
      <p:ext uri="{BB962C8B-B14F-4D97-AF65-F5344CB8AC3E}">
        <p14:creationId xmlns:p14="http://schemas.microsoft.com/office/powerpoint/2010/main" val="2735513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5" name="Rectangle 1030">
            <a:extLst>
              <a:ext uri="{FF2B5EF4-FFF2-40B4-BE49-F238E27FC236}">
                <a16:creationId xmlns:a16="http://schemas.microsoft.com/office/drawing/2014/main" id="{0E91F5CA-B392-444C-88E3-BF5BAAEBD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6" name="Freeform: Shape 1032">
            <a:extLst>
              <a:ext uri="{FF2B5EF4-FFF2-40B4-BE49-F238E27FC236}">
                <a16:creationId xmlns:a16="http://schemas.microsoft.com/office/drawing/2014/main" id="{DFCA2118-59A2-4310-A4B2-F2CBA821E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40492"/>
            <a:ext cx="9144000" cy="1924333"/>
          </a:xfrm>
          <a:custGeom>
            <a:avLst/>
            <a:gdLst>
              <a:gd name="connsiteX0" fmla="*/ 6189199 w 12192000"/>
              <a:gd name="connsiteY0" fmla="*/ 588 h 1924333"/>
              <a:gd name="connsiteX1" fmla="*/ 6207079 w 12192000"/>
              <a:gd name="connsiteY1" fmla="*/ 2850 h 1924333"/>
              <a:gd name="connsiteX2" fmla="*/ 6285610 w 12192000"/>
              <a:gd name="connsiteY2" fmla="*/ 18131 h 1924333"/>
              <a:gd name="connsiteX3" fmla="*/ 6378008 w 12192000"/>
              <a:gd name="connsiteY3" fmla="*/ 24625 h 1924333"/>
              <a:gd name="connsiteX4" fmla="*/ 6466340 w 12192000"/>
              <a:gd name="connsiteY4" fmla="*/ 21366 h 1924333"/>
              <a:gd name="connsiteX5" fmla="*/ 6553334 w 12192000"/>
              <a:gd name="connsiteY5" fmla="*/ 35307 h 1924333"/>
              <a:gd name="connsiteX6" fmla="*/ 6626068 w 12192000"/>
              <a:gd name="connsiteY6" fmla="*/ 58045 h 1924333"/>
              <a:gd name="connsiteX7" fmla="*/ 6692303 w 12192000"/>
              <a:gd name="connsiteY7" fmla="*/ 91487 h 1924333"/>
              <a:gd name="connsiteX8" fmla="*/ 6733670 w 12192000"/>
              <a:gd name="connsiteY8" fmla="*/ 118130 h 1924333"/>
              <a:gd name="connsiteX9" fmla="*/ 6798016 w 12192000"/>
              <a:gd name="connsiteY9" fmla="*/ 112271 h 1924333"/>
              <a:gd name="connsiteX10" fmla="*/ 6801081 w 12192000"/>
              <a:gd name="connsiteY10" fmla="*/ 114963 h 1924333"/>
              <a:gd name="connsiteX11" fmla="*/ 6819351 w 12192000"/>
              <a:gd name="connsiteY11" fmla="*/ 128825 h 1924333"/>
              <a:gd name="connsiteX12" fmla="*/ 6852732 w 12192000"/>
              <a:gd name="connsiteY12" fmla="*/ 123321 h 1924333"/>
              <a:gd name="connsiteX13" fmla="*/ 6865247 w 12192000"/>
              <a:gd name="connsiteY13" fmla="*/ 128836 h 1924333"/>
              <a:gd name="connsiteX14" fmla="*/ 6905517 w 12192000"/>
              <a:gd name="connsiteY14" fmla="*/ 129265 h 1924333"/>
              <a:gd name="connsiteX15" fmla="*/ 6950286 w 12192000"/>
              <a:gd name="connsiteY15" fmla="*/ 150104 h 1924333"/>
              <a:gd name="connsiteX16" fmla="*/ 7003442 w 12192000"/>
              <a:gd name="connsiteY16" fmla="*/ 136136 h 1924333"/>
              <a:gd name="connsiteX17" fmla="*/ 7160047 w 12192000"/>
              <a:gd name="connsiteY17" fmla="*/ 166721 h 1924333"/>
              <a:gd name="connsiteX18" fmla="*/ 7325604 w 12192000"/>
              <a:gd name="connsiteY18" fmla="*/ 215867 h 1924333"/>
              <a:gd name="connsiteX19" fmla="*/ 7540522 w 12192000"/>
              <a:gd name="connsiteY19" fmla="*/ 239374 h 1924333"/>
              <a:gd name="connsiteX20" fmla="*/ 7612071 w 12192000"/>
              <a:gd name="connsiteY20" fmla="*/ 229553 h 1924333"/>
              <a:gd name="connsiteX21" fmla="*/ 7651995 w 12192000"/>
              <a:gd name="connsiteY21" fmla="*/ 244567 h 1924333"/>
              <a:gd name="connsiteX22" fmla="*/ 7725761 w 12192000"/>
              <a:gd name="connsiteY22" fmla="*/ 258638 h 1924333"/>
              <a:gd name="connsiteX23" fmla="*/ 7823038 w 12192000"/>
              <a:gd name="connsiteY23" fmla="*/ 287078 h 1924333"/>
              <a:gd name="connsiteX24" fmla="*/ 7866405 w 12192000"/>
              <a:gd name="connsiteY24" fmla="*/ 287288 h 1924333"/>
              <a:gd name="connsiteX25" fmla="*/ 7875021 w 12192000"/>
              <a:gd name="connsiteY25" fmla="*/ 288224 h 1924333"/>
              <a:gd name="connsiteX26" fmla="*/ 7875146 w 12192000"/>
              <a:gd name="connsiteY26" fmla="*/ 288614 h 1924333"/>
              <a:gd name="connsiteX27" fmla="*/ 7907443 w 12192000"/>
              <a:gd name="connsiteY27" fmla="*/ 291752 h 1924333"/>
              <a:gd name="connsiteX28" fmla="*/ 7912892 w 12192000"/>
              <a:gd name="connsiteY28" fmla="*/ 294833 h 1924333"/>
              <a:gd name="connsiteX29" fmla="*/ 7946345 w 12192000"/>
              <a:gd name="connsiteY29" fmla="*/ 319359 h 1924333"/>
              <a:gd name="connsiteX30" fmla="*/ 8021238 w 12192000"/>
              <a:gd name="connsiteY30" fmla="*/ 315159 h 1924333"/>
              <a:gd name="connsiteX31" fmla="*/ 8094697 w 12192000"/>
              <a:gd name="connsiteY31" fmla="*/ 351819 h 1924333"/>
              <a:gd name="connsiteX32" fmla="*/ 8155208 w 12192000"/>
              <a:gd name="connsiteY32" fmla="*/ 371168 h 1924333"/>
              <a:gd name="connsiteX33" fmla="*/ 8248472 w 12192000"/>
              <a:gd name="connsiteY33" fmla="*/ 400489 h 1924333"/>
              <a:gd name="connsiteX34" fmla="*/ 8300068 w 12192000"/>
              <a:gd name="connsiteY34" fmla="*/ 405531 h 1924333"/>
              <a:gd name="connsiteX35" fmla="*/ 8356293 w 12192000"/>
              <a:gd name="connsiteY35" fmla="*/ 403328 h 1924333"/>
              <a:gd name="connsiteX36" fmla="*/ 8475838 w 12192000"/>
              <a:gd name="connsiteY36" fmla="*/ 435524 h 1924333"/>
              <a:gd name="connsiteX37" fmla="*/ 8575216 w 12192000"/>
              <a:gd name="connsiteY37" fmla="*/ 450198 h 1924333"/>
              <a:gd name="connsiteX38" fmla="*/ 8588650 w 12192000"/>
              <a:gd name="connsiteY38" fmla="*/ 447070 h 1924333"/>
              <a:gd name="connsiteX39" fmla="*/ 8612184 w 12192000"/>
              <a:gd name="connsiteY39" fmla="*/ 439577 h 1924333"/>
              <a:gd name="connsiteX40" fmla="*/ 8630713 w 12192000"/>
              <a:gd name="connsiteY40" fmla="*/ 433015 h 1924333"/>
              <a:gd name="connsiteX41" fmla="*/ 8704240 w 12192000"/>
              <a:gd name="connsiteY41" fmla="*/ 422865 h 1924333"/>
              <a:gd name="connsiteX42" fmla="*/ 8829513 w 12192000"/>
              <a:gd name="connsiteY42" fmla="*/ 429389 h 1924333"/>
              <a:gd name="connsiteX43" fmla="*/ 9083651 w 12192000"/>
              <a:gd name="connsiteY43" fmla="*/ 390744 h 1924333"/>
              <a:gd name="connsiteX44" fmla="*/ 9371402 w 12192000"/>
              <a:gd name="connsiteY44" fmla="*/ 371809 h 1924333"/>
              <a:gd name="connsiteX45" fmla="*/ 9429586 w 12192000"/>
              <a:gd name="connsiteY45" fmla="*/ 369213 h 1924333"/>
              <a:gd name="connsiteX46" fmla="*/ 9489757 w 12192000"/>
              <a:gd name="connsiteY46" fmla="*/ 377814 h 1924333"/>
              <a:gd name="connsiteX47" fmla="*/ 9516954 w 12192000"/>
              <a:gd name="connsiteY47" fmla="*/ 376991 h 1924333"/>
              <a:gd name="connsiteX48" fmla="*/ 9645588 w 12192000"/>
              <a:gd name="connsiteY48" fmla="*/ 363590 h 1924333"/>
              <a:gd name="connsiteX49" fmla="*/ 9722896 w 12192000"/>
              <a:gd name="connsiteY49" fmla="*/ 360983 h 1924333"/>
              <a:gd name="connsiteX50" fmla="*/ 9752803 w 12192000"/>
              <a:gd name="connsiteY50" fmla="*/ 368492 h 1924333"/>
              <a:gd name="connsiteX51" fmla="*/ 9890305 w 12192000"/>
              <a:gd name="connsiteY51" fmla="*/ 380736 h 1924333"/>
              <a:gd name="connsiteX52" fmla="*/ 9939767 w 12192000"/>
              <a:gd name="connsiteY52" fmla="*/ 377776 h 1924333"/>
              <a:gd name="connsiteX53" fmla="*/ 9944355 w 12192000"/>
              <a:gd name="connsiteY53" fmla="*/ 377352 h 1924333"/>
              <a:gd name="connsiteX54" fmla="*/ 9953719 w 12192000"/>
              <a:gd name="connsiteY54" fmla="*/ 375642 h 1924333"/>
              <a:gd name="connsiteX55" fmla="*/ 9955809 w 12192000"/>
              <a:gd name="connsiteY55" fmla="*/ 376294 h 1924333"/>
              <a:gd name="connsiteX56" fmla="*/ 10032710 w 12192000"/>
              <a:gd name="connsiteY56" fmla="*/ 394940 h 1924333"/>
              <a:gd name="connsiteX57" fmla="*/ 10049925 w 12192000"/>
              <a:gd name="connsiteY57" fmla="*/ 404971 h 1924333"/>
              <a:gd name="connsiteX58" fmla="*/ 10112671 w 12192000"/>
              <a:gd name="connsiteY58" fmla="*/ 414549 h 1924333"/>
              <a:gd name="connsiteX59" fmla="*/ 10170853 w 12192000"/>
              <a:gd name="connsiteY59" fmla="*/ 435168 h 1924333"/>
              <a:gd name="connsiteX60" fmla="*/ 10290184 w 12192000"/>
              <a:gd name="connsiteY60" fmla="*/ 448123 h 1924333"/>
              <a:gd name="connsiteX61" fmla="*/ 10320158 w 12192000"/>
              <a:gd name="connsiteY61" fmla="*/ 458352 h 1924333"/>
              <a:gd name="connsiteX62" fmla="*/ 10321815 w 12192000"/>
              <a:gd name="connsiteY62" fmla="*/ 463087 h 1924333"/>
              <a:gd name="connsiteX63" fmla="*/ 10373742 w 12192000"/>
              <a:gd name="connsiteY63" fmla="*/ 464538 h 1924333"/>
              <a:gd name="connsiteX64" fmla="*/ 10428532 w 12192000"/>
              <a:gd name="connsiteY64" fmla="*/ 492504 h 1924333"/>
              <a:gd name="connsiteX65" fmla="*/ 10466490 w 12192000"/>
              <a:gd name="connsiteY65" fmla="*/ 517759 h 1924333"/>
              <a:gd name="connsiteX66" fmla="*/ 10466675 w 12192000"/>
              <a:gd name="connsiteY66" fmla="*/ 522076 h 1924333"/>
              <a:gd name="connsiteX67" fmla="*/ 10470309 w 12192000"/>
              <a:gd name="connsiteY67" fmla="*/ 522792 h 1924333"/>
              <a:gd name="connsiteX68" fmla="*/ 10474138 w 12192000"/>
              <a:gd name="connsiteY68" fmla="*/ 519761 h 1924333"/>
              <a:gd name="connsiteX69" fmla="*/ 10501100 w 12192000"/>
              <a:gd name="connsiteY69" fmla="*/ 528263 h 1924333"/>
              <a:gd name="connsiteX70" fmla="*/ 10502395 w 12192000"/>
              <a:gd name="connsiteY70" fmla="*/ 536393 h 1924333"/>
              <a:gd name="connsiteX71" fmla="*/ 10689496 w 12192000"/>
              <a:gd name="connsiteY71" fmla="*/ 560233 h 1924333"/>
              <a:gd name="connsiteX72" fmla="*/ 10788736 w 12192000"/>
              <a:gd name="connsiteY72" fmla="*/ 613188 h 1924333"/>
              <a:gd name="connsiteX73" fmla="*/ 10819747 w 12192000"/>
              <a:gd name="connsiteY73" fmla="*/ 621351 h 1924333"/>
              <a:gd name="connsiteX74" fmla="*/ 10864632 w 12192000"/>
              <a:gd name="connsiteY74" fmla="*/ 644858 h 1924333"/>
              <a:gd name="connsiteX75" fmla="*/ 10929407 w 12192000"/>
              <a:gd name="connsiteY75" fmla="*/ 652945 h 1924333"/>
              <a:gd name="connsiteX76" fmla="*/ 10979412 w 12192000"/>
              <a:gd name="connsiteY76" fmla="*/ 654217 h 1924333"/>
              <a:gd name="connsiteX77" fmla="*/ 11006959 w 12192000"/>
              <a:gd name="connsiteY77" fmla="*/ 657017 h 1924333"/>
              <a:gd name="connsiteX78" fmla="*/ 11077038 w 12192000"/>
              <a:gd name="connsiteY78" fmla="*/ 668487 h 1924333"/>
              <a:gd name="connsiteX79" fmla="*/ 11157850 w 12192000"/>
              <a:gd name="connsiteY79" fmla="*/ 693164 h 1924333"/>
              <a:gd name="connsiteX80" fmla="*/ 11175276 w 12192000"/>
              <a:gd name="connsiteY80" fmla="*/ 697243 h 1924333"/>
              <a:gd name="connsiteX81" fmla="*/ 11191131 w 12192000"/>
              <a:gd name="connsiteY81" fmla="*/ 696085 h 1924333"/>
              <a:gd name="connsiteX82" fmla="*/ 11195573 w 12192000"/>
              <a:gd name="connsiteY82" fmla="*/ 691751 h 1924333"/>
              <a:gd name="connsiteX83" fmla="*/ 11205299 w 12192000"/>
              <a:gd name="connsiteY83" fmla="*/ 693247 h 1924333"/>
              <a:gd name="connsiteX84" fmla="*/ 11223770 w 12192000"/>
              <a:gd name="connsiteY84" fmla="*/ 690335 h 1924333"/>
              <a:gd name="connsiteX85" fmla="*/ 11292119 w 12192000"/>
              <a:gd name="connsiteY85" fmla="*/ 713311 h 1924333"/>
              <a:gd name="connsiteX86" fmla="*/ 11435379 w 12192000"/>
              <a:gd name="connsiteY86" fmla="*/ 758519 h 1924333"/>
              <a:gd name="connsiteX87" fmla="*/ 11604406 w 12192000"/>
              <a:gd name="connsiteY87" fmla="*/ 810476 h 1924333"/>
              <a:gd name="connsiteX88" fmla="*/ 11652155 w 12192000"/>
              <a:gd name="connsiteY88" fmla="*/ 825109 h 1924333"/>
              <a:gd name="connsiteX89" fmla="*/ 11654192 w 12192000"/>
              <a:gd name="connsiteY89" fmla="*/ 827301 h 1924333"/>
              <a:gd name="connsiteX90" fmla="*/ 11676599 w 12192000"/>
              <a:gd name="connsiteY90" fmla="*/ 846628 h 1924333"/>
              <a:gd name="connsiteX91" fmla="*/ 11775168 w 12192000"/>
              <a:gd name="connsiteY91" fmla="*/ 890664 h 1924333"/>
              <a:gd name="connsiteX92" fmla="*/ 11826341 w 12192000"/>
              <a:gd name="connsiteY92" fmla="*/ 877558 h 1924333"/>
              <a:gd name="connsiteX93" fmla="*/ 11879068 w 12192000"/>
              <a:gd name="connsiteY93" fmla="*/ 874038 h 1924333"/>
              <a:gd name="connsiteX94" fmla="*/ 11889563 w 12192000"/>
              <a:gd name="connsiteY94" fmla="*/ 878619 h 1924333"/>
              <a:gd name="connsiteX95" fmla="*/ 12016613 w 12192000"/>
              <a:gd name="connsiteY95" fmla="*/ 886111 h 1924333"/>
              <a:gd name="connsiteX96" fmla="*/ 12108292 w 12192000"/>
              <a:gd name="connsiteY96" fmla="*/ 868500 h 1924333"/>
              <a:gd name="connsiteX97" fmla="*/ 12182910 w 12192000"/>
              <a:gd name="connsiteY97" fmla="*/ 882003 h 1924333"/>
              <a:gd name="connsiteX98" fmla="*/ 12192000 w 12192000"/>
              <a:gd name="connsiteY98" fmla="*/ 884778 h 1924333"/>
              <a:gd name="connsiteX99" fmla="*/ 12192000 w 12192000"/>
              <a:gd name="connsiteY99" fmla="*/ 1610315 h 1924333"/>
              <a:gd name="connsiteX100" fmla="*/ 12191998 w 12192000"/>
              <a:gd name="connsiteY100" fmla="*/ 1610315 h 1924333"/>
              <a:gd name="connsiteX101" fmla="*/ 12191998 w 12192000"/>
              <a:gd name="connsiteY101" fmla="*/ 1924333 h 1924333"/>
              <a:gd name="connsiteX102" fmla="*/ 0 w 12192000"/>
              <a:gd name="connsiteY102" fmla="*/ 1924333 h 1924333"/>
              <a:gd name="connsiteX103" fmla="*/ 0 w 12192000"/>
              <a:gd name="connsiteY103" fmla="*/ 505159 h 1924333"/>
              <a:gd name="connsiteX104" fmla="*/ 5722 w 12192000"/>
              <a:gd name="connsiteY104" fmla="*/ 508889 h 1924333"/>
              <a:gd name="connsiteX105" fmla="*/ 38476 w 12192000"/>
              <a:gd name="connsiteY105" fmla="*/ 524137 h 1924333"/>
              <a:gd name="connsiteX106" fmla="*/ 192883 w 12192000"/>
              <a:gd name="connsiteY106" fmla="*/ 545272 h 1924333"/>
              <a:gd name="connsiteX107" fmla="*/ 343710 w 12192000"/>
              <a:gd name="connsiteY107" fmla="*/ 565029 h 1924333"/>
              <a:gd name="connsiteX108" fmla="*/ 471066 w 12192000"/>
              <a:gd name="connsiteY108" fmla="*/ 549837 h 1924333"/>
              <a:gd name="connsiteX109" fmla="*/ 617333 w 12192000"/>
              <a:gd name="connsiteY109" fmla="*/ 526428 h 1924333"/>
              <a:gd name="connsiteX110" fmla="*/ 725203 w 12192000"/>
              <a:gd name="connsiteY110" fmla="*/ 523793 h 1924333"/>
              <a:gd name="connsiteX111" fmla="*/ 788494 w 12192000"/>
              <a:gd name="connsiteY111" fmla="*/ 505799 h 1924333"/>
              <a:gd name="connsiteX112" fmla="*/ 885977 w 12192000"/>
              <a:gd name="connsiteY112" fmla="*/ 526585 h 1924333"/>
              <a:gd name="connsiteX113" fmla="*/ 932142 w 12192000"/>
              <a:gd name="connsiteY113" fmla="*/ 528005 h 1924333"/>
              <a:gd name="connsiteX114" fmla="*/ 1090404 w 12192000"/>
              <a:gd name="connsiteY114" fmla="*/ 498299 h 1924333"/>
              <a:gd name="connsiteX115" fmla="*/ 1188628 w 12192000"/>
              <a:gd name="connsiteY115" fmla="*/ 483151 h 1924333"/>
              <a:gd name="connsiteX116" fmla="*/ 1316247 w 12192000"/>
              <a:gd name="connsiteY116" fmla="*/ 425979 h 1924333"/>
              <a:gd name="connsiteX117" fmla="*/ 1357712 w 12192000"/>
              <a:gd name="connsiteY117" fmla="*/ 416549 h 1924333"/>
              <a:gd name="connsiteX118" fmla="*/ 1425921 w 12192000"/>
              <a:gd name="connsiteY118" fmla="*/ 413953 h 1924333"/>
              <a:gd name="connsiteX119" fmla="*/ 1503817 w 12192000"/>
              <a:gd name="connsiteY119" fmla="*/ 380457 h 1924333"/>
              <a:gd name="connsiteX120" fmla="*/ 1639196 w 12192000"/>
              <a:gd name="connsiteY120" fmla="*/ 372785 h 1924333"/>
              <a:gd name="connsiteX121" fmla="*/ 1705606 w 12192000"/>
              <a:gd name="connsiteY121" fmla="*/ 359023 h 1924333"/>
              <a:gd name="connsiteX122" fmla="*/ 1813011 w 12192000"/>
              <a:gd name="connsiteY122" fmla="*/ 331023 h 1924333"/>
              <a:gd name="connsiteX123" fmla="*/ 1831380 w 12192000"/>
              <a:gd name="connsiteY123" fmla="*/ 341307 h 1924333"/>
              <a:gd name="connsiteX124" fmla="*/ 1858612 w 12192000"/>
              <a:gd name="connsiteY124" fmla="*/ 326777 h 1924333"/>
              <a:gd name="connsiteX125" fmla="*/ 1880661 w 12192000"/>
              <a:gd name="connsiteY125" fmla="*/ 335987 h 1924333"/>
              <a:gd name="connsiteX126" fmla="*/ 1941495 w 12192000"/>
              <a:gd name="connsiteY126" fmla="*/ 310792 h 1924333"/>
              <a:gd name="connsiteX127" fmla="*/ 1995402 w 12192000"/>
              <a:gd name="connsiteY127" fmla="*/ 305480 h 1924333"/>
              <a:gd name="connsiteX128" fmla="*/ 2223864 w 12192000"/>
              <a:gd name="connsiteY128" fmla="*/ 266118 h 1924333"/>
              <a:gd name="connsiteX129" fmla="*/ 2418043 w 12192000"/>
              <a:gd name="connsiteY129" fmla="*/ 215314 h 1924333"/>
              <a:gd name="connsiteX130" fmla="*/ 2558461 w 12192000"/>
              <a:gd name="connsiteY130" fmla="*/ 168193 h 1924333"/>
              <a:gd name="connsiteX131" fmla="*/ 2595535 w 12192000"/>
              <a:gd name="connsiteY131" fmla="*/ 158548 h 1924333"/>
              <a:gd name="connsiteX132" fmla="*/ 2626942 w 12192000"/>
              <a:gd name="connsiteY132" fmla="*/ 130400 h 1924333"/>
              <a:gd name="connsiteX133" fmla="*/ 2632225 w 12192000"/>
              <a:gd name="connsiteY133" fmla="*/ 130446 h 1924333"/>
              <a:gd name="connsiteX134" fmla="*/ 2696856 w 12192000"/>
              <a:gd name="connsiteY134" fmla="*/ 128498 h 1924333"/>
              <a:gd name="connsiteX135" fmla="*/ 2759767 w 12192000"/>
              <a:gd name="connsiteY135" fmla="*/ 127784 h 1924333"/>
              <a:gd name="connsiteX136" fmla="*/ 2792685 w 12192000"/>
              <a:gd name="connsiteY136" fmla="*/ 115710 h 1924333"/>
              <a:gd name="connsiteX137" fmla="*/ 2799767 w 12192000"/>
              <a:gd name="connsiteY137" fmla="*/ 113754 h 1924333"/>
              <a:gd name="connsiteX138" fmla="*/ 2829799 w 12192000"/>
              <a:gd name="connsiteY138" fmla="*/ 120042 h 1924333"/>
              <a:gd name="connsiteX139" fmla="*/ 2890704 w 12192000"/>
              <a:gd name="connsiteY139" fmla="*/ 121493 h 1924333"/>
              <a:gd name="connsiteX140" fmla="*/ 3042646 w 12192000"/>
              <a:gd name="connsiteY140" fmla="*/ 112273 h 1924333"/>
              <a:gd name="connsiteX141" fmla="*/ 3146630 w 12192000"/>
              <a:gd name="connsiteY141" fmla="*/ 100898 h 1924333"/>
              <a:gd name="connsiteX142" fmla="*/ 3233163 w 12192000"/>
              <a:gd name="connsiteY142" fmla="*/ 120200 h 1924333"/>
              <a:gd name="connsiteX143" fmla="*/ 3372699 w 12192000"/>
              <a:gd name="connsiteY143" fmla="*/ 129394 h 1924333"/>
              <a:gd name="connsiteX144" fmla="*/ 3394352 w 12192000"/>
              <a:gd name="connsiteY144" fmla="*/ 131671 h 1924333"/>
              <a:gd name="connsiteX145" fmla="*/ 3448218 w 12192000"/>
              <a:gd name="connsiteY145" fmla="*/ 118229 h 1924333"/>
              <a:gd name="connsiteX146" fmla="*/ 3505047 w 12192000"/>
              <a:gd name="connsiteY146" fmla="*/ 115412 h 1924333"/>
              <a:gd name="connsiteX147" fmla="*/ 3521767 w 12192000"/>
              <a:gd name="connsiteY147" fmla="*/ 111071 h 1924333"/>
              <a:gd name="connsiteX148" fmla="*/ 3585137 w 12192000"/>
              <a:gd name="connsiteY148" fmla="*/ 114371 h 1924333"/>
              <a:gd name="connsiteX149" fmla="*/ 3690293 w 12192000"/>
              <a:gd name="connsiteY149" fmla="*/ 98301 h 1924333"/>
              <a:gd name="connsiteX150" fmla="*/ 3867818 w 12192000"/>
              <a:gd name="connsiteY150" fmla="*/ 88985 h 1924333"/>
              <a:gd name="connsiteX151" fmla="*/ 4091337 w 12192000"/>
              <a:gd name="connsiteY151" fmla="*/ 70813 h 1924333"/>
              <a:gd name="connsiteX152" fmla="*/ 4246332 w 12192000"/>
              <a:gd name="connsiteY152" fmla="*/ 41697 h 1924333"/>
              <a:gd name="connsiteX153" fmla="*/ 4266975 w 12192000"/>
              <a:gd name="connsiteY153" fmla="*/ 46592 h 1924333"/>
              <a:gd name="connsiteX154" fmla="*/ 4270566 w 12192000"/>
              <a:gd name="connsiteY154" fmla="*/ 47620 h 1924333"/>
              <a:gd name="connsiteX155" fmla="*/ 4288964 w 12192000"/>
              <a:gd name="connsiteY155" fmla="*/ 52766 h 1924333"/>
              <a:gd name="connsiteX156" fmla="*/ 4365137 w 12192000"/>
              <a:gd name="connsiteY156" fmla="*/ 51783 h 1924333"/>
              <a:gd name="connsiteX157" fmla="*/ 4430546 w 12192000"/>
              <a:gd name="connsiteY157" fmla="*/ 44555 h 1924333"/>
              <a:gd name="connsiteX158" fmla="*/ 4444136 w 12192000"/>
              <a:gd name="connsiteY158" fmla="*/ 39567 h 1924333"/>
              <a:gd name="connsiteX159" fmla="*/ 4534039 w 12192000"/>
              <a:gd name="connsiteY159" fmla="*/ 31604 h 1924333"/>
              <a:gd name="connsiteX160" fmla="*/ 4560448 w 12192000"/>
              <a:gd name="connsiteY160" fmla="*/ 25231 h 1924333"/>
              <a:gd name="connsiteX161" fmla="*/ 4568006 w 12192000"/>
              <a:gd name="connsiteY161" fmla="*/ 25970 h 1924333"/>
              <a:gd name="connsiteX162" fmla="*/ 4595497 w 12192000"/>
              <a:gd name="connsiteY162" fmla="*/ 22958 h 1924333"/>
              <a:gd name="connsiteX163" fmla="*/ 4608623 w 12192000"/>
              <a:gd name="connsiteY163" fmla="*/ 18108 h 1924333"/>
              <a:gd name="connsiteX164" fmla="*/ 4623942 w 12192000"/>
              <a:gd name="connsiteY164" fmla="*/ 22251 h 1924333"/>
              <a:gd name="connsiteX165" fmla="*/ 4664336 w 12192000"/>
              <a:gd name="connsiteY165" fmla="*/ 23306 h 1924333"/>
              <a:gd name="connsiteX166" fmla="*/ 4677385 w 12192000"/>
              <a:gd name="connsiteY166" fmla="*/ 18246 h 1924333"/>
              <a:gd name="connsiteX167" fmla="*/ 4698143 w 12192000"/>
              <a:gd name="connsiteY167" fmla="*/ 18036 h 1924333"/>
              <a:gd name="connsiteX168" fmla="*/ 4750609 w 12192000"/>
              <a:gd name="connsiteY168" fmla="*/ 23611 h 1924333"/>
              <a:gd name="connsiteX169" fmla="*/ 4784658 w 12192000"/>
              <a:gd name="connsiteY169" fmla="*/ 25057 h 1924333"/>
              <a:gd name="connsiteX170" fmla="*/ 4847558 w 12192000"/>
              <a:gd name="connsiteY170" fmla="*/ 38726 h 1924333"/>
              <a:gd name="connsiteX171" fmla="*/ 4909134 w 12192000"/>
              <a:gd name="connsiteY171" fmla="*/ 50659 h 1924333"/>
              <a:gd name="connsiteX172" fmla="*/ 5099219 w 12192000"/>
              <a:gd name="connsiteY172" fmla="*/ 55050 h 1924333"/>
              <a:gd name="connsiteX173" fmla="*/ 5184992 w 12192000"/>
              <a:gd name="connsiteY173" fmla="*/ 67596 h 1924333"/>
              <a:gd name="connsiteX174" fmla="*/ 5229637 w 12192000"/>
              <a:gd name="connsiteY174" fmla="*/ 67789 h 1924333"/>
              <a:gd name="connsiteX175" fmla="*/ 5389346 w 12192000"/>
              <a:gd name="connsiteY175" fmla="*/ 80211 h 1924333"/>
              <a:gd name="connsiteX176" fmla="*/ 5494414 w 12192000"/>
              <a:gd name="connsiteY176" fmla="*/ 75926 h 1924333"/>
              <a:gd name="connsiteX177" fmla="*/ 5528443 w 12192000"/>
              <a:gd name="connsiteY177" fmla="*/ 77206 h 1924333"/>
              <a:gd name="connsiteX178" fmla="*/ 5684939 w 12192000"/>
              <a:gd name="connsiteY178" fmla="*/ 50269 h 1924333"/>
              <a:gd name="connsiteX179" fmla="*/ 5765146 w 12192000"/>
              <a:gd name="connsiteY179" fmla="*/ 50414 h 1924333"/>
              <a:gd name="connsiteX180" fmla="*/ 5848655 w 12192000"/>
              <a:gd name="connsiteY180" fmla="*/ 35257 h 1924333"/>
              <a:gd name="connsiteX181" fmla="*/ 5930656 w 12192000"/>
              <a:gd name="connsiteY181" fmla="*/ 30131 h 1924333"/>
              <a:gd name="connsiteX182" fmla="*/ 6124150 w 12192000"/>
              <a:gd name="connsiteY182" fmla="*/ 31679 h 1924333"/>
              <a:gd name="connsiteX183" fmla="*/ 6189199 w 12192000"/>
              <a:gd name="connsiteY183" fmla="*/ 588 h 1924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Lst>
            <a:rect l="l" t="t" r="r" b="b"/>
            <a:pathLst>
              <a:path w="12192000" h="1924333">
                <a:moveTo>
                  <a:pt x="6189199" y="588"/>
                </a:moveTo>
                <a:cubicBezTo>
                  <a:pt x="6196356" y="-574"/>
                  <a:pt x="6202609" y="-108"/>
                  <a:pt x="6207079" y="2850"/>
                </a:cubicBezTo>
                <a:cubicBezTo>
                  <a:pt x="6222026" y="2749"/>
                  <a:pt x="6273489" y="3767"/>
                  <a:pt x="6285610" y="18131"/>
                </a:cubicBezTo>
                <a:cubicBezTo>
                  <a:pt x="6307255" y="18685"/>
                  <a:pt x="6357141" y="23793"/>
                  <a:pt x="6378008" y="24625"/>
                </a:cubicBezTo>
                <a:cubicBezTo>
                  <a:pt x="6409946" y="30645"/>
                  <a:pt x="6438307" y="10375"/>
                  <a:pt x="6466340" y="21366"/>
                </a:cubicBezTo>
                <a:cubicBezTo>
                  <a:pt x="6488276" y="31229"/>
                  <a:pt x="6529854" y="28110"/>
                  <a:pt x="6553334" y="35307"/>
                </a:cubicBezTo>
                <a:cubicBezTo>
                  <a:pt x="6561737" y="48059"/>
                  <a:pt x="6609188" y="62087"/>
                  <a:pt x="6626068" y="58045"/>
                </a:cubicBezTo>
                <a:cubicBezTo>
                  <a:pt x="6660952" y="66570"/>
                  <a:pt x="6666277" y="84716"/>
                  <a:pt x="6692303" y="91487"/>
                </a:cubicBezTo>
                <a:lnTo>
                  <a:pt x="6733670" y="118130"/>
                </a:lnTo>
                <a:lnTo>
                  <a:pt x="6798016" y="112271"/>
                </a:lnTo>
                <a:lnTo>
                  <a:pt x="6801081" y="114963"/>
                </a:lnTo>
                <a:cubicBezTo>
                  <a:pt x="6806919" y="120140"/>
                  <a:pt x="6812832" y="125016"/>
                  <a:pt x="6819351" y="128825"/>
                </a:cubicBezTo>
                <a:cubicBezTo>
                  <a:pt x="6825742" y="109997"/>
                  <a:pt x="6840132" y="116541"/>
                  <a:pt x="6852732" y="123321"/>
                </a:cubicBezTo>
                <a:lnTo>
                  <a:pt x="6865247" y="128836"/>
                </a:lnTo>
                <a:lnTo>
                  <a:pt x="6905517" y="129265"/>
                </a:lnTo>
                <a:cubicBezTo>
                  <a:pt x="6934052" y="140042"/>
                  <a:pt x="6939773" y="141556"/>
                  <a:pt x="6950286" y="150104"/>
                </a:cubicBezTo>
                <a:lnTo>
                  <a:pt x="7003442" y="136136"/>
                </a:lnTo>
                <a:lnTo>
                  <a:pt x="7160047" y="166721"/>
                </a:lnTo>
                <a:cubicBezTo>
                  <a:pt x="7207281" y="179911"/>
                  <a:pt x="7280644" y="210197"/>
                  <a:pt x="7325604" y="215867"/>
                </a:cubicBezTo>
                <a:cubicBezTo>
                  <a:pt x="7460113" y="233904"/>
                  <a:pt x="7393081" y="242880"/>
                  <a:pt x="7540522" y="239374"/>
                </a:cubicBezTo>
                <a:cubicBezTo>
                  <a:pt x="7545714" y="234872"/>
                  <a:pt x="7605972" y="231727"/>
                  <a:pt x="7612071" y="229553"/>
                </a:cubicBezTo>
                <a:lnTo>
                  <a:pt x="7651995" y="244567"/>
                </a:lnTo>
                <a:lnTo>
                  <a:pt x="7725761" y="258638"/>
                </a:lnTo>
                <a:lnTo>
                  <a:pt x="7823038" y="287078"/>
                </a:lnTo>
                <a:cubicBezTo>
                  <a:pt x="7837080" y="286482"/>
                  <a:pt x="7851647" y="286498"/>
                  <a:pt x="7866405" y="287288"/>
                </a:cubicBezTo>
                <a:lnTo>
                  <a:pt x="7875021" y="288224"/>
                </a:lnTo>
                <a:cubicBezTo>
                  <a:pt x="7875062" y="288354"/>
                  <a:pt x="7875105" y="288483"/>
                  <a:pt x="7875146" y="288614"/>
                </a:cubicBezTo>
                <a:cubicBezTo>
                  <a:pt x="7880550" y="289202"/>
                  <a:pt x="7901153" y="290716"/>
                  <a:pt x="7907443" y="291752"/>
                </a:cubicBezTo>
                <a:lnTo>
                  <a:pt x="7912892" y="294833"/>
                </a:lnTo>
                <a:lnTo>
                  <a:pt x="7946345" y="319359"/>
                </a:lnTo>
                <a:cubicBezTo>
                  <a:pt x="7958657" y="312776"/>
                  <a:pt x="7996513" y="309749"/>
                  <a:pt x="8021238" y="315159"/>
                </a:cubicBezTo>
                <a:cubicBezTo>
                  <a:pt x="8045964" y="320570"/>
                  <a:pt x="8058169" y="340462"/>
                  <a:pt x="8094697" y="351819"/>
                </a:cubicBezTo>
                <a:cubicBezTo>
                  <a:pt x="8129587" y="361154"/>
                  <a:pt x="8116181" y="360544"/>
                  <a:pt x="8155208" y="371168"/>
                </a:cubicBezTo>
                <a:cubicBezTo>
                  <a:pt x="8196217" y="383300"/>
                  <a:pt x="8205468" y="391801"/>
                  <a:pt x="8248472" y="400489"/>
                </a:cubicBezTo>
                <a:cubicBezTo>
                  <a:pt x="8283932" y="419791"/>
                  <a:pt x="8278617" y="392031"/>
                  <a:pt x="8300068" y="405531"/>
                </a:cubicBezTo>
                <a:lnTo>
                  <a:pt x="8356293" y="403328"/>
                </a:lnTo>
                <a:cubicBezTo>
                  <a:pt x="8377247" y="404463"/>
                  <a:pt x="8438442" y="433194"/>
                  <a:pt x="8475838" y="435524"/>
                </a:cubicBezTo>
                <a:cubicBezTo>
                  <a:pt x="8510241" y="438037"/>
                  <a:pt x="8545511" y="449840"/>
                  <a:pt x="8575216" y="450198"/>
                </a:cubicBezTo>
                <a:lnTo>
                  <a:pt x="8588650" y="447070"/>
                </a:lnTo>
                <a:lnTo>
                  <a:pt x="8612184" y="439577"/>
                </a:lnTo>
                <a:lnTo>
                  <a:pt x="8630713" y="433015"/>
                </a:lnTo>
                <a:cubicBezTo>
                  <a:pt x="8635870" y="429519"/>
                  <a:pt x="8700685" y="428411"/>
                  <a:pt x="8704240" y="422865"/>
                </a:cubicBezTo>
                <a:cubicBezTo>
                  <a:pt x="8761777" y="429549"/>
                  <a:pt x="8768302" y="427178"/>
                  <a:pt x="8829513" y="429389"/>
                </a:cubicBezTo>
                <a:cubicBezTo>
                  <a:pt x="8922895" y="444672"/>
                  <a:pt x="8924579" y="401507"/>
                  <a:pt x="9083651" y="390744"/>
                </a:cubicBezTo>
                <a:cubicBezTo>
                  <a:pt x="9138403" y="388032"/>
                  <a:pt x="9315003" y="378647"/>
                  <a:pt x="9371402" y="371809"/>
                </a:cubicBezTo>
                <a:cubicBezTo>
                  <a:pt x="9358632" y="337502"/>
                  <a:pt x="9402842" y="379364"/>
                  <a:pt x="9429586" y="369213"/>
                </a:cubicBezTo>
                <a:cubicBezTo>
                  <a:pt x="9449312" y="370213"/>
                  <a:pt x="9473938" y="373270"/>
                  <a:pt x="9489757" y="377814"/>
                </a:cubicBezTo>
                <a:cubicBezTo>
                  <a:pt x="9498164" y="379256"/>
                  <a:pt x="9507139" y="379272"/>
                  <a:pt x="9516954" y="376991"/>
                </a:cubicBezTo>
                <a:cubicBezTo>
                  <a:pt x="9548430" y="354766"/>
                  <a:pt x="9591874" y="370315"/>
                  <a:pt x="9645588" y="363590"/>
                </a:cubicBezTo>
                <a:cubicBezTo>
                  <a:pt x="9660487" y="368814"/>
                  <a:pt x="9710817" y="350550"/>
                  <a:pt x="9722896" y="360983"/>
                </a:cubicBezTo>
                <a:cubicBezTo>
                  <a:pt x="9733918" y="362239"/>
                  <a:pt x="9745201" y="356679"/>
                  <a:pt x="9752803" y="368492"/>
                </a:cubicBezTo>
                <a:cubicBezTo>
                  <a:pt x="9793268" y="374490"/>
                  <a:pt x="9843313" y="380978"/>
                  <a:pt x="9890305" y="380736"/>
                </a:cubicBezTo>
                <a:cubicBezTo>
                  <a:pt x="9912701" y="380083"/>
                  <a:pt x="9926523" y="379037"/>
                  <a:pt x="9939767" y="377776"/>
                </a:cubicBezTo>
                <a:lnTo>
                  <a:pt x="9944355" y="377352"/>
                </a:lnTo>
                <a:lnTo>
                  <a:pt x="9953719" y="375642"/>
                </a:lnTo>
                <a:lnTo>
                  <a:pt x="9955809" y="376294"/>
                </a:lnTo>
                <a:lnTo>
                  <a:pt x="10032710" y="394940"/>
                </a:lnTo>
                <a:lnTo>
                  <a:pt x="10049925" y="404971"/>
                </a:lnTo>
                <a:lnTo>
                  <a:pt x="10112671" y="414549"/>
                </a:lnTo>
                <a:cubicBezTo>
                  <a:pt x="10169643" y="412125"/>
                  <a:pt x="10132220" y="425358"/>
                  <a:pt x="10170853" y="435168"/>
                </a:cubicBezTo>
                <a:cubicBezTo>
                  <a:pt x="10206088" y="442020"/>
                  <a:pt x="10240809" y="454081"/>
                  <a:pt x="10290184" y="448123"/>
                </a:cubicBezTo>
                <a:cubicBezTo>
                  <a:pt x="10301813" y="444919"/>
                  <a:pt x="10315233" y="449499"/>
                  <a:pt x="10320158" y="458352"/>
                </a:cubicBezTo>
                <a:cubicBezTo>
                  <a:pt x="10321006" y="459876"/>
                  <a:pt x="10321565" y="461470"/>
                  <a:pt x="10321815" y="463087"/>
                </a:cubicBezTo>
                <a:cubicBezTo>
                  <a:pt x="10354058" y="457158"/>
                  <a:pt x="10355176" y="470634"/>
                  <a:pt x="10373742" y="464538"/>
                </a:cubicBezTo>
                <a:cubicBezTo>
                  <a:pt x="10403060" y="475292"/>
                  <a:pt x="10411841" y="497597"/>
                  <a:pt x="10428532" y="492504"/>
                </a:cubicBezTo>
                <a:cubicBezTo>
                  <a:pt x="10440561" y="500742"/>
                  <a:pt x="10446267" y="521930"/>
                  <a:pt x="10466490" y="517759"/>
                </a:cubicBezTo>
                <a:cubicBezTo>
                  <a:pt x="10464622" y="519986"/>
                  <a:pt x="10465013" y="521261"/>
                  <a:pt x="10466675" y="522076"/>
                </a:cubicBezTo>
                <a:lnTo>
                  <a:pt x="10470309" y="522792"/>
                </a:lnTo>
                <a:lnTo>
                  <a:pt x="10474138" y="519761"/>
                </a:lnTo>
                <a:cubicBezTo>
                  <a:pt x="10488888" y="509612"/>
                  <a:pt x="10484914" y="524734"/>
                  <a:pt x="10501100" y="528263"/>
                </a:cubicBezTo>
                <a:cubicBezTo>
                  <a:pt x="10508412" y="530705"/>
                  <a:pt x="10505426" y="533743"/>
                  <a:pt x="10502395" y="536393"/>
                </a:cubicBezTo>
                <a:lnTo>
                  <a:pt x="10689496" y="560233"/>
                </a:lnTo>
                <a:cubicBezTo>
                  <a:pt x="10721441" y="573640"/>
                  <a:pt x="10757547" y="582937"/>
                  <a:pt x="10788736" y="613188"/>
                </a:cubicBezTo>
                <a:cubicBezTo>
                  <a:pt x="10794510" y="621641"/>
                  <a:pt x="10807098" y="616073"/>
                  <a:pt x="10819747" y="621351"/>
                </a:cubicBezTo>
                <a:cubicBezTo>
                  <a:pt x="10832398" y="626630"/>
                  <a:pt x="10846356" y="639592"/>
                  <a:pt x="10864632" y="644858"/>
                </a:cubicBezTo>
                <a:cubicBezTo>
                  <a:pt x="10895617" y="652290"/>
                  <a:pt x="10921550" y="640451"/>
                  <a:pt x="10929407" y="652945"/>
                </a:cubicBezTo>
                <a:cubicBezTo>
                  <a:pt x="10945460" y="653176"/>
                  <a:pt x="10968148" y="640553"/>
                  <a:pt x="10979412" y="654217"/>
                </a:cubicBezTo>
                <a:cubicBezTo>
                  <a:pt x="10981679" y="643737"/>
                  <a:pt x="10997287" y="663414"/>
                  <a:pt x="11006959" y="657017"/>
                </a:cubicBezTo>
                <a:cubicBezTo>
                  <a:pt x="11023230" y="659396"/>
                  <a:pt x="11051890" y="662462"/>
                  <a:pt x="11077038" y="668487"/>
                </a:cubicBezTo>
                <a:cubicBezTo>
                  <a:pt x="11097000" y="690299"/>
                  <a:pt x="11141286" y="676399"/>
                  <a:pt x="11157850" y="693164"/>
                </a:cubicBezTo>
                <a:cubicBezTo>
                  <a:pt x="11163800" y="695757"/>
                  <a:pt x="11169599" y="696942"/>
                  <a:pt x="11175276" y="697243"/>
                </a:cubicBezTo>
                <a:lnTo>
                  <a:pt x="11191131" y="696085"/>
                </a:lnTo>
                <a:lnTo>
                  <a:pt x="11195573" y="691751"/>
                </a:lnTo>
                <a:lnTo>
                  <a:pt x="11205299" y="693247"/>
                </a:lnTo>
                <a:lnTo>
                  <a:pt x="11223770" y="690335"/>
                </a:lnTo>
                <a:cubicBezTo>
                  <a:pt x="11237778" y="693777"/>
                  <a:pt x="11256852" y="701947"/>
                  <a:pt x="11292119" y="713311"/>
                </a:cubicBezTo>
                <a:cubicBezTo>
                  <a:pt x="11334878" y="733451"/>
                  <a:pt x="11401662" y="729175"/>
                  <a:pt x="11435379" y="758519"/>
                </a:cubicBezTo>
                <a:lnTo>
                  <a:pt x="11604406" y="810476"/>
                </a:lnTo>
                <a:lnTo>
                  <a:pt x="11652155" y="825109"/>
                </a:lnTo>
                <a:lnTo>
                  <a:pt x="11654192" y="827301"/>
                </a:lnTo>
                <a:cubicBezTo>
                  <a:pt x="11661650" y="834729"/>
                  <a:pt x="11669215" y="841480"/>
                  <a:pt x="11676599" y="846628"/>
                </a:cubicBezTo>
                <a:cubicBezTo>
                  <a:pt x="11688258" y="861760"/>
                  <a:pt x="11752266" y="896888"/>
                  <a:pt x="11775168" y="890664"/>
                </a:cubicBezTo>
                <a:cubicBezTo>
                  <a:pt x="11790977" y="883819"/>
                  <a:pt x="11808364" y="879901"/>
                  <a:pt x="11826341" y="877558"/>
                </a:cubicBezTo>
                <a:lnTo>
                  <a:pt x="11879068" y="874038"/>
                </a:lnTo>
                <a:lnTo>
                  <a:pt x="11889563" y="878619"/>
                </a:lnTo>
                <a:lnTo>
                  <a:pt x="12016613" y="886111"/>
                </a:lnTo>
                <a:lnTo>
                  <a:pt x="12108292" y="868500"/>
                </a:lnTo>
                <a:cubicBezTo>
                  <a:pt x="12129725" y="867311"/>
                  <a:pt x="12157891" y="874537"/>
                  <a:pt x="12182910" y="882003"/>
                </a:cubicBezTo>
                <a:lnTo>
                  <a:pt x="12192000" y="884778"/>
                </a:lnTo>
                <a:lnTo>
                  <a:pt x="12192000" y="1610315"/>
                </a:lnTo>
                <a:lnTo>
                  <a:pt x="12191998" y="1610315"/>
                </a:lnTo>
                <a:lnTo>
                  <a:pt x="12191998" y="1924333"/>
                </a:lnTo>
                <a:lnTo>
                  <a:pt x="0" y="1924333"/>
                </a:lnTo>
                <a:lnTo>
                  <a:pt x="0" y="505159"/>
                </a:lnTo>
                <a:lnTo>
                  <a:pt x="5722" y="508889"/>
                </a:lnTo>
                <a:cubicBezTo>
                  <a:pt x="21614" y="518548"/>
                  <a:pt x="33814" y="524781"/>
                  <a:pt x="38476" y="524137"/>
                </a:cubicBezTo>
                <a:cubicBezTo>
                  <a:pt x="99229" y="544180"/>
                  <a:pt x="142010" y="538457"/>
                  <a:pt x="192883" y="545272"/>
                </a:cubicBezTo>
                <a:cubicBezTo>
                  <a:pt x="277629" y="525210"/>
                  <a:pt x="293434" y="558443"/>
                  <a:pt x="343710" y="565029"/>
                </a:cubicBezTo>
                <a:cubicBezTo>
                  <a:pt x="383094" y="555729"/>
                  <a:pt x="425462" y="556271"/>
                  <a:pt x="471066" y="549837"/>
                </a:cubicBezTo>
                <a:cubicBezTo>
                  <a:pt x="513583" y="544428"/>
                  <a:pt x="569194" y="531004"/>
                  <a:pt x="617333" y="526428"/>
                </a:cubicBezTo>
                <a:cubicBezTo>
                  <a:pt x="660031" y="520760"/>
                  <a:pt x="696675" y="523882"/>
                  <a:pt x="725203" y="523793"/>
                </a:cubicBezTo>
                <a:cubicBezTo>
                  <a:pt x="736650" y="521695"/>
                  <a:pt x="780513" y="502146"/>
                  <a:pt x="788494" y="505799"/>
                </a:cubicBezTo>
                <a:lnTo>
                  <a:pt x="885977" y="526585"/>
                </a:lnTo>
                <a:cubicBezTo>
                  <a:pt x="906140" y="522837"/>
                  <a:pt x="917203" y="532232"/>
                  <a:pt x="932142" y="528005"/>
                </a:cubicBezTo>
                <a:cubicBezTo>
                  <a:pt x="963701" y="524128"/>
                  <a:pt x="1061555" y="499582"/>
                  <a:pt x="1090404" y="498299"/>
                </a:cubicBezTo>
                <a:cubicBezTo>
                  <a:pt x="1132840" y="494057"/>
                  <a:pt x="1148476" y="496041"/>
                  <a:pt x="1188628" y="483151"/>
                </a:cubicBezTo>
                <a:cubicBezTo>
                  <a:pt x="1230397" y="468408"/>
                  <a:pt x="1278711" y="457638"/>
                  <a:pt x="1316247" y="425979"/>
                </a:cubicBezTo>
                <a:cubicBezTo>
                  <a:pt x="1322662" y="417251"/>
                  <a:pt x="1339433" y="418553"/>
                  <a:pt x="1357712" y="416549"/>
                </a:cubicBezTo>
                <a:cubicBezTo>
                  <a:pt x="1375991" y="414544"/>
                  <a:pt x="1423507" y="412949"/>
                  <a:pt x="1425921" y="413953"/>
                </a:cubicBezTo>
                <a:cubicBezTo>
                  <a:pt x="1450272" y="407937"/>
                  <a:pt x="1458223" y="388156"/>
                  <a:pt x="1503817" y="380457"/>
                </a:cubicBezTo>
                <a:cubicBezTo>
                  <a:pt x="1541095" y="377398"/>
                  <a:pt x="1605565" y="376357"/>
                  <a:pt x="1639196" y="372785"/>
                </a:cubicBezTo>
                <a:cubicBezTo>
                  <a:pt x="1653280" y="376736"/>
                  <a:pt x="1695289" y="365766"/>
                  <a:pt x="1705606" y="359023"/>
                </a:cubicBezTo>
                <a:cubicBezTo>
                  <a:pt x="1729169" y="336295"/>
                  <a:pt x="1793207" y="348537"/>
                  <a:pt x="1813011" y="331023"/>
                </a:cubicBezTo>
                <a:cubicBezTo>
                  <a:pt x="1820772" y="328179"/>
                  <a:pt x="1823566" y="341833"/>
                  <a:pt x="1831380" y="341307"/>
                </a:cubicBezTo>
                <a:lnTo>
                  <a:pt x="1858612" y="326777"/>
                </a:lnTo>
                <a:lnTo>
                  <a:pt x="1880661" y="335987"/>
                </a:lnTo>
                <a:lnTo>
                  <a:pt x="1941495" y="310792"/>
                </a:lnTo>
                <a:cubicBezTo>
                  <a:pt x="1978970" y="307223"/>
                  <a:pt x="1947391" y="291714"/>
                  <a:pt x="1995402" y="305480"/>
                </a:cubicBezTo>
                <a:cubicBezTo>
                  <a:pt x="2042464" y="298034"/>
                  <a:pt x="2153424" y="281146"/>
                  <a:pt x="2223864" y="266118"/>
                </a:cubicBezTo>
                <a:cubicBezTo>
                  <a:pt x="2261296" y="256300"/>
                  <a:pt x="2360518" y="238323"/>
                  <a:pt x="2418043" y="215314"/>
                </a:cubicBezTo>
                <a:cubicBezTo>
                  <a:pt x="2472088" y="206823"/>
                  <a:pt x="2499422" y="162612"/>
                  <a:pt x="2558461" y="168193"/>
                </a:cubicBezTo>
                <a:cubicBezTo>
                  <a:pt x="2559660" y="164506"/>
                  <a:pt x="2592244" y="161337"/>
                  <a:pt x="2595535" y="158548"/>
                </a:cubicBezTo>
                <a:lnTo>
                  <a:pt x="2626942" y="130400"/>
                </a:lnTo>
                <a:lnTo>
                  <a:pt x="2632225" y="130446"/>
                </a:lnTo>
                <a:lnTo>
                  <a:pt x="2696856" y="128498"/>
                </a:lnTo>
                <a:lnTo>
                  <a:pt x="2759767" y="127784"/>
                </a:lnTo>
                <a:cubicBezTo>
                  <a:pt x="2770024" y="123546"/>
                  <a:pt x="2781047" y="119463"/>
                  <a:pt x="2792685" y="115710"/>
                </a:cubicBezTo>
                <a:lnTo>
                  <a:pt x="2799767" y="113754"/>
                </a:lnTo>
                <a:lnTo>
                  <a:pt x="2829799" y="120042"/>
                </a:lnTo>
                <a:lnTo>
                  <a:pt x="2890704" y="121493"/>
                </a:lnTo>
                <a:cubicBezTo>
                  <a:pt x="2935390" y="121035"/>
                  <a:pt x="2990780" y="113193"/>
                  <a:pt x="3042646" y="112273"/>
                </a:cubicBezTo>
                <a:cubicBezTo>
                  <a:pt x="3077119" y="111474"/>
                  <a:pt x="3124089" y="100414"/>
                  <a:pt x="3146630" y="100898"/>
                </a:cubicBezTo>
                <a:cubicBezTo>
                  <a:pt x="3169381" y="117699"/>
                  <a:pt x="3224695" y="125864"/>
                  <a:pt x="3233163" y="120200"/>
                </a:cubicBezTo>
                <a:lnTo>
                  <a:pt x="3372699" y="129394"/>
                </a:lnTo>
                <a:cubicBezTo>
                  <a:pt x="3389020" y="126586"/>
                  <a:pt x="3397563" y="116804"/>
                  <a:pt x="3394352" y="131671"/>
                </a:cubicBezTo>
                <a:cubicBezTo>
                  <a:pt x="3406102" y="131485"/>
                  <a:pt x="3429770" y="120938"/>
                  <a:pt x="3448218" y="118229"/>
                </a:cubicBezTo>
                <a:lnTo>
                  <a:pt x="3505047" y="115412"/>
                </a:lnTo>
                <a:lnTo>
                  <a:pt x="3521767" y="111071"/>
                </a:lnTo>
                <a:cubicBezTo>
                  <a:pt x="3526335" y="108877"/>
                  <a:pt x="3582156" y="117732"/>
                  <a:pt x="3585137" y="114371"/>
                </a:cubicBezTo>
                <a:cubicBezTo>
                  <a:pt x="3638265" y="102098"/>
                  <a:pt x="3633789" y="98565"/>
                  <a:pt x="3690293" y="98301"/>
                </a:cubicBezTo>
                <a:cubicBezTo>
                  <a:pt x="3782197" y="112746"/>
                  <a:pt x="3826738" y="92943"/>
                  <a:pt x="3867818" y="88985"/>
                </a:cubicBezTo>
                <a:cubicBezTo>
                  <a:pt x="3943777" y="81477"/>
                  <a:pt x="3990501" y="75194"/>
                  <a:pt x="4091337" y="70813"/>
                </a:cubicBezTo>
                <a:cubicBezTo>
                  <a:pt x="4154422" y="62932"/>
                  <a:pt x="4217060" y="45734"/>
                  <a:pt x="4246332" y="41697"/>
                </a:cubicBezTo>
                <a:cubicBezTo>
                  <a:pt x="4253308" y="42804"/>
                  <a:pt x="4260125" y="44606"/>
                  <a:pt x="4266975" y="46592"/>
                </a:cubicBezTo>
                <a:lnTo>
                  <a:pt x="4270566" y="47620"/>
                </a:lnTo>
                <a:lnTo>
                  <a:pt x="4288964" y="52766"/>
                </a:lnTo>
                <a:lnTo>
                  <a:pt x="4365137" y="51783"/>
                </a:lnTo>
                <a:lnTo>
                  <a:pt x="4430546" y="44555"/>
                </a:lnTo>
                <a:lnTo>
                  <a:pt x="4444136" y="39567"/>
                </a:lnTo>
                <a:lnTo>
                  <a:pt x="4534039" y="31604"/>
                </a:lnTo>
                <a:lnTo>
                  <a:pt x="4560448" y="25231"/>
                </a:lnTo>
                <a:lnTo>
                  <a:pt x="4568006" y="25970"/>
                </a:lnTo>
                <a:cubicBezTo>
                  <a:pt x="4580278" y="23866"/>
                  <a:pt x="4594878" y="14904"/>
                  <a:pt x="4595497" y="22958"/>
                </a:cubicBezTo>
                <a:lnTo>
                  <a:pt x="4608623" y="18108"/>
                </a:lnTo>
                <a:lnTo>
                  <a:pt x="4623942" y="22251"/>
                </a:lnTo>
                <a:cubicBezTo>
                  <a:pt x="4633227" y="23117"/>
                  <a:pt x="4655429" y="23973"/>
                  <a:pt x="4664336" y="23306"/>
                </a:cubicBezTo>
                <a:lnTo>
                  <a:pt x="4677385" y="18246"/>
                </a:lnTo>
                <a:lnTo>
                  <a:pt x="4698143" y="18036"/>
                </a:lnTo>
                <a:cubicBezTo>
                  <a:pt x="4710347" y="18931"/>
                  <a:pt x="4736189" y="22441"/>
                  <a:pt x="4750609" y="23611"/>
                </a:cubicBezTo>
                <a:cubicBezTo>
                  <a:pt x="4764270" y="27424"/>
                  <a:pt x="4774858" y="29782"/>
                  <a:pt x="4784658" y="25057"/>
                </a:cubicBezTo>
                <a:cubicBezTo>
                  <a:pt x="4804708" y="29613"/>
                  <a:pt x="4822811" y="48263"/>
                  <a:pt x="4847558" y="38726"/>
                </a:cubicBezTo>
                <a:cubicBezTo>
                  <a:pt x="4868304" y="42993"/>
                  <a:pt x="4867190" y="47939"/>
                  <a:pt x="4909134" y="50659"/>
                </a:cubicBezTo>
                <a:cubicBezTo>
                  <a:pt x="4945026" y="52455"/>
                  <a:pt x="5063406" y="54096"/>
                  <a:pt x="5099219" y="55050"/>
                </a:cubicBezTo>
                <a:cubicBezTo>
                  <a:pt x="5145195" y="57873"/>
                  <a:pt x="5163254" y="65473"/>
                  <a:pt x="5184992" y="67596"/>
                </a:cubicBezTo>
                <a:cubicBezTo>
                  <a:pt x="5206728" y="69720"/>
                  <a:pt x="5195578" y="65687"/>
                  <a:pt x="5229637" y="67789"/>
                </a:cubicBezTo>
                <a:cubicBezTo>
                  <a:pt x="5263695" y="69892"/>
                  <a:pt x="5345217" y="78854"/>
                  <a:pt x="5389346" y="80211"/>
                </a:cubicBezTo>
                <a:cubicBezTo>
                  <a:pt x="5425889" y="83191"/>
                  <a:pt x="5461943" y="84751"/>
                  <a:pt x="5494414" y="75926"/>
                </a:cubicBezTo>
                <a:lnTo>
                  <a:pt x="5528443" y="77206"/>
                </a:lnTo>
                <a:cubicBezTo>
                  <a:pt x="5582723" y="71370"/>
                  <a:pt x="5638917" y="68385"/>
                  <a:pt x="5684939" y="50269"/>
                </a:cubicBezTo>
                <a:cubicBezTo>
                  <a:pt x="5724389" y="45804"/>
                  <a:pt x="5737860" y="52916"/>
                  <a:pt x="5765146" y="50414"/>
                </a:cubicBezTo>
                <a:cubicBezTo>
                  <a:pt x="5792695" y="43060"/>
                  <a:pt x="5827352" y="38097"/>
                  <a:pt x="5848655" y="35257"/>
                </a:cubicBezTo>
                <a:lnTo>
                  <a:pt x="5930656" y="30131"/>
                </a:lnTo>
                <a:lnTo>
                  <a:pt x="6124150" y="31679"/>
                </a:lnTo>
                <a:cubicBezTo>
                  <a:pt x="6138131" y="22216"/>
                  <a:pt x="6167730" y="4075"/>
                  <a:pt x="6189199" y="588"/>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43F4A666-CF1E-7167-2B2B-00E51D66B97B}"/>
              </a:ext>
            </a:extLst>
          </p:cNvPr>
          <p:cNvSpPr>
            <a:spLocks noGrp="1"/>
          </p:cNvSpPr>
          <p:nvPr>
            <p:ph type="title"/>
          </p:nvPr>
        </p:nvSpPr>
        <p:spPr>
          <a:xfrm>
            <a:off x="941295" y="5279511"/>
            <a:ext cx="7261411" cy="739880"/>
          </a:xfrm>
        </p:spPr>
        <p:txBody>
          <a:bodyPr vert="horz" lIns="91440" tIns="45720" rIns="91440" bIns="45720" rtlCol="0" anchor="b">
            <a:normAutofit/>
          </a:bodyPr>
          <a:lstStyle/>
          <a:p>
            <a:pPr algn="ctr"/>
            <a:r>
              <a:rPr lang="en-US" sz="3100" kern="1200">
                <a:solidFill>
                  <a:schemeClr val="tx1">
                    <a:lumMod val="85000"/>
                    <a:lumOff val="15000"/>
                  </a:schemeClr>
                </a:solidFill>
                <a:latin typeface="+mj-lt"/>
                <a:ea typeface="+mj-ea"/>
                <a:cs typeface="+mj-cs"/>
              </a:rPr>
              <a:t>Authentifizierungs-Methoden</a:t>
            </a:r>
          </a:p>
        </p:txBody>
      </p:sp>
      <p:sp>
        <p:nvSpPr>
          <p:cNvPr id="4" name="Textfeld 3">
            <a:extLst>
              <a:ext uri="{FF2B5EF4-FFF2-40B4-BE49-F238E27FC236}">
                <a16:creationId xmlns:a16="http://schemas.microsoft.com/office/drawing/2014/main" id="{92391FBF-62B3-1170-4D74-D0DD0CA871B4}"/>
              </a:ext>
            </a:extLst>
          </p:cNvPr>
          <p:cNvSpPr txBox="1"/>
          <p:nvPr/>
        </p:nvSpPr>
        <p:spPr>
          <a:xfrm>
            <a:off x="1819835" y="6019391"/>
            <a:ext cx="5486399" cy="336959"/>
          </a:xfrm>
          <a:prstGeom prst="rect">
            <a:avLst/>
          </a:prstGeom>
        </p:spPr>
        <p:txBody>
          <a:bodyPr vert="horz" lIns="91440" tIns="45720" rIns="91440" bIns="45720" rtlCol="0" anchor="t">
            <a:normAutofit/>
          </a:bodyPr>
          <a:lstStyle/>
          <a:p>
            <a:pPr algn="ctr">
              <a:lnSpc>
                <a:spcPct val="90000"/>
              </a:lnSpc>
              <a:spcBef>
                <a:spcPts val="1000"/>
              </a:spcBef>
            </a:pPr>
            <a:r>
              <a:rPr lang="en-US" sz="900" kern="1200">
                <a:solidFill>
                  <a:schemeClr val="tx1">
                    <a:lumMod val="85000"/>
                    <a:lumOff val="15000"/>
                  </a:schemeClr>
                </a:solidFill>
                <a:latin typeface="+mn-lt"/>
                <a:ea typeface="+mn-ea"/>
                <a:cs typeface="+mn-cs"/>
              </a:rPr>
              <a:t>Aus: https://learn.microsoft.com/de-de/entra/identity/authentication/concept-authentication-methods</a:t>
            </a:r>
          </a:p>
        </p:txBody>
      </p:sp>
      <p:pic>
        <p:nvPicPr>
          <p:cNvPr id="1026" name="Picture 2" descr="Darstellung der bevorzugten Authentifizierungsmethoden in Microsoft Entra ID und deren Stärken.">
            <a:extLst>
              <a:ext uri="{FF2B5EF4-FFF2-40B4-BE49-F238E27FC236}">
                <a16:creationId xmlns:a16="http://schemas.microsoft.com/office/drawing/2014/main" id="{8F9A5855-FA17-F76D-3064-C8CA9FED2460}"/>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467315" y="772780"/>
            <a:ext cx="8209369" cy="3837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8962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91279D5-4D18-9850-C1BA-062241B24A68}"/>
              </a:ext>
            </a:extLst>
          </p:cNvPr>
          <p:cNvSpPr>
            <a:spLocks noGrp="1"/>
          </p:cNvSpPr>
          <p:nvPr>
            <p:ph type="title"/>
          </p:nvPr>
        </p:nvSpPr>
        <p:spPr/>
        <p:txBody>
          <a:bodyPr/>
          <a:lstStyle/>
          <a:p>
            <a:r>
              <a:rPr lang="de-DE" dirty="0" err="1"/>
              <a:t>Entra</a:t>
            </a:r>
            <a:endParaRPr lang="de-DE" dirty="0"/>
          </a:p>
        </p:txBody>
      </p:sp>
      <p:sp>
        <p:nvSpPr>
          <p:cNvPr id="3" name="Inhaltsplatzhalter 2">
            <a:extLst>
              <a:ext uri="{FF2B5EF4-FFF2-40B4-BE49-F238E27FC236}">
                <a16:creationId xmlns:a16="http://schemas.microsoft.com/office/drawing/2014/main" id="{CC87C2FA-F582-AD71-D672-01EC5B84FE1D}"/>
              </a:ext>
            </a:extLst>
          </p:cNvPr>
          <p:cNvSpPr>
            <a:spLocks noGrp="1"/>
          </p:cNvSpPr>
          <p:nvPr>
            <p:ph idx="1"/>
          </p:nvPr>
        </p:nvSpPr>
        <p:spPr/>
        <p:txBody>
          <a:bodyPr/>
          <a:lstStyle/>
          <a:p>
            <a:r>
              <a:rPr lang="de-DE" dirty="0"/>
              <a:t>… der neue Name für Azure </a:t>
            </a:r>
            <a:r>
              <a:rPr lang="de-DE" dirty="0" err="1"/>
              <a:t>Active</a:t>
            </a:r>
            <a:r>
              <a:rPr lang="de-DE" dirty="0"/>
              <a:t> Directory</a:t>
            </a:r>
          </a:p>
        </p:txBody>
      </p:sp>
    </p:spTree>
    <p:extLst>
      <p:ext uri="{BB962C8B-B14F-4D97-AF65-F5344CB8AC3E}">
        <p14:creationId xmlns:p14="http://schemas.microsoft.com/office/powerpoint/2010/main" val="465547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D294AC6A-6579-4AA4-EA1A-9FAAF2E143C4}"/>
              </a:ext>
            </a:extLst>
          </p:cNvPr>
          <p:cNvSpPr>
            <a:spLocks noGrp="1"/>
          </p:cNvSpPr>
          <p:nvPr>
            <p:ph type="title"/>
          </p:nvPr>
        </p:nvSpPr>
        <p:spPr>
          <a:xfrm>
            <a:off x="480060" y="325369"/>
            <a:ext cx="3276451" cy="1956841"/>
          </a:xfrm>
        </p:spPr>
        <p:txBody>
          <a:bodyPr anchor="b">
            <a:normAutofit/>
          </a:bodyPr>
          <a:lstStyle/>
          <a:p>
            <a:r>
              <a:rPr lang="de-DE" sz="4300"/>
              <a:t>Azure‘s - Passwortlose Optionen</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0060" y="2586994"/>
            <a:ext cx="2606040" cy="18288"/>
          </a:xfrm>
          <a:custGeom>
            <a:avLst/>
            <a:gdLst>
              <a:gd name="connsiteX0" fmla="*/ 0 w 2606040"/>
              <a:gd name="connsiteY0" fmla="*/ 0 h 18288"/>
              <a:gd name="connsiteX1" fmla="*/ 625450 w 2606040"/>
              <a:gd name="connsiteY1" fmla="*/ 0 h 18288"/>
              <a:gd name="connsiteX2" fmla="*/ 1224839 w 2606040"/>
              <a:gd name="connsiteY2" fmla="*/ 0 h 18288"/>
              <a:gd name="connsiteX3" fmla="*/ 1824228 w 2606040"/>
              <a:gd name="connsiteY3" fmla="*/ 0 h 18288"/>
              <a:gd name="connsiteX4" fmla="*/ 2606040 w 2606040"/>
              <a:gd name="connsiteY4" fmla="*/ 0 h 18288"/>
              <a:gd name="connsiteX5" fmla="*/ 2606040 w 2606040"/>
              <a:gd name="connsiteY5" fmla="*/ 18288 h 18288"/>
              <a:gd name="connsiteX6" fmla="*/ 1902409 w 2606040"/>
              <a:gd name="connsiteY6" fmla="*/ 18288 h 18288"/>
              <a:gd name="connsiteX7" fmla="*/ 1276960 w 2606040"/>
              <a:gd name="connsiteY7" fmla="*/ 18288 h 18288"/>
              <a:gd name="connsiteX8" fmla="*/ 677570 w 2606040"/>
              <a:gd name="connsiteY8" fmla="*/ 18288 h 18288"/>
              <a:gd name="connsiteX9" fmla="*/ 0 w 2606040"/>
              <a:gd name="connsiteY9" fmla="*/ 18288 h 18288"/>
              <a:gd name="connsiteX10" fmla="*/ 0 w 2606040"/>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06040" h="18288" fill="none" extrusionOk="0">
                <a:moveTo>
                  <a:pt x="0" y="0"/>
                </a:moveTo>
                <a:cubicBezTo>
                  <a:pt x="266776" y="-600"/>
                  <a:pt x="322756" y="3201"/>
                  <a:pt x="625450" y="0"/>
                </a:cubicBezTo>
                <a:cubicBezTo>
                  <a:pt x="928144" y="-3201"/>
                  <a:pt x="968141" y="9269"/>
                  <a:pt x="1224839" y="0"/>
                </a:cubicBezTo>
                <a:cubicBezTo>
                  <a:pt x="1481537" y="-9269"/>
                  <a:pt x="1569059" y="21947"/>
                  <a:pt x="1824228" y="0"/>
                </a:cubicBezTo>
                <a:cubicBezTo>
                  <a:pt x="2079397" y="-21947"/>
                  <a:pt x="2326053" y="-10194"/>
                  <a:pt x="2606040" y="0"/>
                </a:cubicBezTo>
                <a:cubicBezTo>
                  <a:pt x="2605462" y="4771"/>
                  <a:pt x="2606793" y="12323"/>
                  <a:pt x="2606040" y="18288"/>
                </a:cubicBezTo>
                <a:cubicBezTo>
                  <a:pt x="2256758" y="31410"/>
                  <a:pt x="2173673" y="-12878"/>
                  <a:pt x="1902409" y="18288"/>
                </a:cubicBezTo>
                <a:cubicBezTo>
                  <a:pt x="1631145" y="49454"/>
                  <a:pt x="1461378" y="5466"/>
                  <a:pt x="1276960" y="18288"/>
                </a:cubicBezTo>
                <a:cubicBezTo>
                  <a:pt x="1092542" y="31110"/>
                  <a:pt x="890442" y="13213"/>
                  <a:pt x="677570" y="18288"/>
                </a:cubicBezTo>
                <a:cubicBezTo>
                  <a:pt x="464698" y="23364"/>
                  <a:pt x="187648" y="35837"/>
                  <a:pt x="0" y="18288"/>
                </a:cubicBezTo>
                <a:cubicBezTo>
                  <a:pt x="841" y="12879"/>
                  <a:pt x="-726" y="3977"/>
                  <a:pt x="0" y="0"/>
                </a:cubicBezTo>
                <a:close/>
              </a:path>
              <a:path w="2606040" h="18288" stroke="0" extrusionOk="0">
                <a:moveTo>
                  <a:pt x="0" y="0"/>
                </a:moveTo>
                <a:cubicBezTo>
                  <a:pt x="197231" y="3803"/>
                  <a:pt x="358914" y="-9291"/>
                  <a:pt x="599389" y="0"/>
                </a:cubicBezTo>
                <a:cubicBezTo>
                  <a:pt x="839864" y="9291"/>
                  <a:pt x="979371" y="8509"/>
                  <a:pt x="1303020" y="0"/>
                </a:cubicBezTo>
                <a:cubicBezTo>
                  <a:pt x="1626669" y="-8509"/>
                  <a:pt x="1726300" y="7440"/>
                  <a:pt x="1876349" y="0"/>
                </a:cubicBezTo>
                <a:cubicBezTo>
                  <a:pt x="2026398" y="-7440"/>
                  <a:pt x="2430712" y="17957"/>
                  <a:pt x="2606040" y="0"/>
                </a:cubicBezTo>
                <a:cubicBezTo>
                  <a:pt x="2605426" y="8857"/>
                  <a:pt x="2606544" y="13619"/>
                  <a:pt x="2606040" y="18288"/>
                </a:cubicBezTo>
                <a:cubicBezTo>
                  <a:pt x="2393024" y="2241"/>
                  <a:pt x="2191161" y="39259"/>
                  <a:pt x="1980590" y="18288"/>
                </a:cubicBezTo>
                <a:cubicBezTo>
                  <a:pt x="1770019" y="-2683"/>
                  <a:pt x="1476440" y="36114"/>
                  <a:pt x="1276960" y="18288"/>
                </a:cubicBezTo>
                <a:cubicBezTo>
                  <a:pt x="1077480" y="463"/>
                  <a:pt x="880988" y="42125"/>
                  <a:pt x="651510" y="18288"/>
                </a:cubicBezTo>
                <a:cubicBezTo>
                  <a:pt x="422032" y="-5549"/>
                  <a:pt x="130744" y="-1947"/>
                  <a:pt x="0" y="18288"/>
                </a:cubicBezTo>
                <a:cubicBezTo>
                  <a:pt x="-487" y="10816"/>
                  <a:pt x="-839" y="6058"/>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nhaltsplatzhalter 2">
            <a:extLst>
              <a:ext uri="{FF2B5EF4-FFF2-40B4-BE49-F238E27FC236}">
                <a16:creationId xmlns:a16="http://schemas.microsoft.com/office/drawing/2014/main" id="{C3B7572C-AEC8-763B-D1E9-D7848DB43C86}"/>
              </a:ext>
            </a:extLst>
          </p:cNvPr>
          <p:cNvSpPr>
            <a:spLocks noGrp="1"/>
          </p:cNvSpPr>
          <p:nvPr>
            <p:ph idx="1"/>
          </p:nvPr>
        </p:nvSpPr>
        <p:spPr>
          <a:xfrm>
            <a:off x="480060" y="2872899"/>
            <a:ext cx="3182691" cy="3320668"/>
          </a:xfrm>
        </p:spPr>
        <p:txBody>
          <a:bodyPr>
            <a:normAutofit/>
          </a:bodyPr>
          <a:lstStyle/>
          <a:p>
            <a:r>
              <a:rPr lang="de-DE" sz="1900"/>
              <a:t>Windows Hello for Business</a:t>
            </a:r>
          </a:p>
          <a:p>
            <a:r>
              <a:rPr lang="de-DE" sz="1900"/>
              <a:t>Microsoft Authenticator</a:t>
            </a:r>
          </a:p>
          <a:p>
            <a:r>
              <a:rPr lang="de-DE" sz="1900"/>
              <a:t>Passkeys (FIDO2)</a:t>
            </a:r>
          </a:p>
          <a:p>
            <a:r>
              <a:rPr lang="de-DE" sz="1900"/>
              <a:t>Zertifikat basierende Authentifizierung</a:t>
            </a:r>
          </a:p>
        </p:txBody>
      </p:sp>
      <p:pic>
        <p:nvPicPr>
          <p:cNvPr id="5" name="Picture 4" descr="Zahlenschloss auf Computer-Hauptplatine">
            <a:extLst>
              <a:ext uri="{FF2B5EF4-FFF2-40B4-BE49-F238E27FC236}">
                <a16:creationId xmlns:a16="http://schemas.microsoft.com/office/drawing/2014/main" id="{58A278E5-4B04-ADF9-478E-60C12B58EC14}"/>
              </a:ext>
            </a:extLst>
          </p:cNvPr>
          <p:cNvPicPr>
            <a:picLocks noChangeAspect="1"/>
          </p:cNvPicPr>
          <p:nvPr/>
        </p:nvPicPr>
        <p:blipFill rotWithShape="1">
          <a:blip r:embed="rId2"/>
          <a:srcRect l="13216" r="36569" b="-1"/>
          <a:stretch/>
        </p:blipFill>
        <p:spPr>
          <a:xfrm>
            <a:off x="3983776" y="10"/>
            <a:ext cx="5159081"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078372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6439006-91AA-B1E0-EBF1-2DCA5E88E533}"/>
              </a:ext>
            </a:extLst>
          </p:cNvPr>
          <p:cNvSpPr>
            <a:spLocks noGrp="1"/>
          </p:cNvSpPr>
          <p:nvPr>
            <p:ph type="title"/>
          </p:nvPr>
        </p:nvSpPr>
        <p:spPr/>
        <p:txBody>
          <a:bodyPr/>
          <a:lstStyle/>
          <a:p>
            <a:r>
              <a:rPr lang="de-DE" dirty="0"/>
              <a:t>Windows Hello </a:t>
            </a:r>
            <a:r>
              <a:rPr lang="de-DE" dirty="0" err="1"/>
              <a:t>for</a:t>
            </a:r>
            <a:r>
              <a:rPr lang="de-DE" dirty="0"/>
              <a:t> Business</a:t>
            </a:r>
          </a:p>
        </p:txBody>
      </p:sp>
      <p:sp>
        <p:nvSpPr>
          <p:cNvPr id="3" name="Inhaltsplatzhalter 2">
            <a:extLst>
              <a:ext uri="{FF2B5EF4-FFF2-40B4-BE49-F238E27FC236}">
                <a16:creationId xmlns:a16="http://schemas.microsoft.com/office/drawing/2014/main" id="{EA87E9C6-54C0-D9CD-A905-58ABC180F666}"/>
              </a:ext>
            </a:extLst>
          </p:cNvPr>
          <p:cNvSpPr>
            <a:spLocks noGrp="1"/>
          </p:cNvSpPr>
          <p:nvPr>
            <p:ph idx="1"/>
          </p:nvPr>
        </p:nvSpPr>
        <p:spPr/>
        <p:txBody>
          <a:bodyPr/>
          <a:lstStyle/>
          <a:p>
            <a:r>
              <a:rPr lang="de-DE" dirty="0"/>
              <a:t>Benutzer melden sich mit biometrischen Daten oder einer PIN anstelle eines herkömmlichen Kennworts bei ihren Windows-Geräten an</a:t>
            </a:r>
          </a:p>
          <a:p>
            <a:r>
              <a:rPr lang="de-DE" dirty="0"/>
              <a:t>Vorteile</a:t>
            </a:r>
          </a:p>
          <a:p>
            <a:pPr lvl="1"/>
            <a:r>
              <a:rPr lang="de-DE" dirty="0"/>
              <a:t>Erweiterter Schutz vor Diebstahl der Anmeldeinformationen</a:t>
            </a:r>
          </a:p>
          <a:p>
            <a:pPr lvl="1"/>
            <a:r>
              <a:rPr lang="de-DE" dirty="0"/>
              <a:t>Umgeht </a:t>
            </a:r>
            <a:r>
              <a:rPr lang="de-DE" dirty="0" err="1"/>
              <a:t>Pishing</a:t>
            </a:r>
            <a:r>
              <a:rPr lang="de-DE" dirty="0"/>
              <a:t> und Brut-Force Attacken</a:t>
            </a:r>
          </a:p>
          <a:p>
            <a:pPr lvl="1"/>
            <a:r>
              <a:rPr lang="de-DE" dirty="0"/>
              <a:t>Einfach und bequem (nur PIN benötigt)</a:t>
            </a:r>
          </a:p>
          <a:p>
            <a:endParaRPr lang="de-DE" dirty="0"/>
          </a:p>
        </p:txBody>
      </p:sp>
    </p:spTree>
    <p:extLst>
      <p:ext uri="{BB962C8B-B14F-4D97-AF65-F5344CB8AC3E}">
        <p14:creationId xmlns:p14="http://schemas.microsoft.com/office/powerpoint/2010/main" val="243394620"/>
      </p:ext>
    </p:extLst>
  </p:cSld>
  <p:clrMapOvr>
    <a:masterClrMapping/>
  </p:clrMapOvr>
</p:sld>
</file>

<file path=ppt/theme/theme1.xml><?xml version="1.0" encoding="utf-8"?>
<a:theme xmlns:a="http://schemas.openxmlformats.org/drawingml/2006/main" name="Vorlage_DEVWARE_Presentation201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usterfolie_DEVWARE_Praesentation.pptx" id="{5E2CE1C4-2580-4D65-8AFF-1909C5CACA98}" vid="{24459CEB-1E66-402B-9A12-EF6F32D4A05D}"/>
    </a:ext>
  </a:extLst>
</a:theme>
</file>

<file path=ppt/theme/theme2.xml><?xml version="1.0" encoding="utf-8"?>
<a:theme xmlns:a="http://schemas.openxmlformats.org/drawingml/2006/main" name="Benutzerdefiniertes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971DE681CD9386488F3B73B952864319" ma:contentTypeVersion="2" ma:contentTypeDescription="Ein neues Dokument erstellen." ma:contentTypeScope="" ma:versionID="550c675347f51bd06a426c3cd402bd83">
  <xsd:schema xmlns:xsd="http://www.w3.org/2001/XMLSchema" xmlns:xs="http://www.w3.org/2001/XMLSchema" xmlns:p="http://schemas.microsoft.com/office/2006/metadata/properties" xmlns:ns2="cffbfc3b-6b69-42ac-8a83-31a62ae0d5a8" targetNamespace="http://schemas.microsoft.com/office/2006/metadata/properties" ma:root="true" ma:fieldsID="d065a53709def6fd0aecca9d51d5499b" ns2:_="">
    <xsd:import namespace="cffbfc3b-6b69-42ac-8a83-31a62ae0d5a8"/>
    <xsd:element name="properties">
      <xsd:complexType>
        <xsd:sequence>
          <xsd:element name="documentManagement">
            <xsd:complexType>
              <xsd:all>
                <xsd:element ref="ns2:CRMProduk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ffbfc3b-6b69-42ac-8a83-31a62ae0d5a8" elementFormDefault="qualified">
    <xsd:import namespace="http://schemas.microsoft.com/office/2006/documentManagement/types"/>
    <xsd:import namespace="http://schemas.microsoft.com/office/infopath/2007/PartnerControls"/>
    <xsd:element name="CRMProduktID" ma:index="8" nillable="true" ma:displayName="CRMProduktID" ma:internalName="CRMProduktID">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CRMProduktID xmlns="cffbfc3b-6b69-42ac-8a83-31a62ae0d5a8" xsi:nil="true"/>
  </documentManagement>
</p:properties>
</file>

<file path=customXml/item4.xml><?xml version="1.0" encoding="utf-8"?>
<Control xmlns="http://schemas.microsoft.com/VisualStudio/2011/storyboarding/control">
  <Id Name="0eeb7cd6-0ce7-493d-a937-fc0f06537b83" Revision="1" Stencil="System.MyShapes" StencilVersion="1.0"/>
</Control>
</file>

<file path=customXml/item5.xml><?xml version="1.0" encoding="utf-8"?>
<Control xmlns="http://schemas.microsoft.com/VisualStudio/2011/storyboarding/control">
  <Id Name="0eeb7cd6-0ce7-493d-a937-fc0f06537b83" Revision="1" Stencil="System.MyShapes" StencilVersion="1.0"/>
</Control>
</file>

<file path=customXml/itemProps1.xml><?xml version="1.0" encoding="utf-8"?>
<ds:datastoreItem xmlns:ds="http://schemas.openxmlformats.org/officeDocument/2006/customXml" ds:itemID="{5E6E75DB-B53D-46E1-8431-13E12847700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ffbfc3b-6b69-42ac-8a83-31a62ae0d5a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3655780-1F62-4522-BD54-243C82D05A0A}">
  <ds:schemaRefs>
    <ds:schemaRef ds:uri="http://schemas.microsoft.com/sharepoint/v3/contenttype/forms"/>
  </ds:schemaRefs>
</ds:datastoreItem>
</file>

<file path=customXml/itemProps3.xml><?xml version="1.0" encoding="utf-8"?>
<ds:datastoreItem xmlns:ds="http://schemas.openxmlformats.org/officeDocument/2006/customXml" ds:itemID="{7D95F59C-8DA5-4EB5-81AA-EA53923514B5}">
  <ds:schemaRefs>
    <ds:schemaRef ds:uri="http://www.w3.org/XML/1998/namespace"/>
    <ds:schemaRef ds:uri="cffbfc3b-6b69-42ac-8a83-31a62ae0d5a8"/>
    <ds:schemaRef ds:uri="http://schemas.openxmlformats.org/package/2006/metadata/core-properties"/>
    <ds:schemaRef ds:uri="http://schemas.microsoft.com/office/2006/documentManagement/types"/>
    <ds:schemaRef ds:uri="http://purl.org/dc/terms/"/>
    <ds:schemaRef ds:uri="http://schemas.microsoft.com/office/2006/metadata/properties"/>
    <ds:schemaRef ds:uri="http://purl.org/dc/elements/1.1/"/>
    <ds:schemaRef ds:uri="http://schemas.microsoft.com/office/infopath/2007/PartnerControls"/>
    <ds:schemaRef ds:uri="http://purl.org/dc/dcmitype/"/>
  </ds:schemaRefs>
</ds:datastoreItem>
</file>

<file path=customXml/itemProps4.xml><?xml version="1.0" encoding="utf-8"?>
<ds:datastoreItem xmlns:ds="http://schemas.openxmlformats.org/officeDocument/2006/customXml" ds:itemID="{7C6143AF-337C-4A31-8FE0-52EFD1D663C2}">
  <ds:schemaRefs>
    <ds:schemaRef ds:uri="http://schemas.microsoft.com/VisualStudio/2011/storyboarding/control"/>
  </ds:schemaRefs>
</ds:datastoreItem>
</file>

<file path=customXml/itemProps5.xml><?xml version="1.0" encoding="utf-8"?>
<ds:datastoreItem xmlns:ds="http://schemas.openxmlformats.org/officeDocument/2006/customXml" ds:itemID="{BB986215-E27E-4EF2-A4F2-640A08426DE7}">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
  <TotalTime>0</TotalTime>
  <Words>2473</Words>
  <Application>Microsoft Macintosh PowerPoint</Application>
  <PresentationFormat>Bildschirmpräsentation (4:3)</PresentationFormat>
  <Paragraphs>215</Paragraphs>
  <Slides>24</Slides>
  <Notes>18</Notes>
  <HiddenSlides>0</HiddenSlides>
  <MMClips>0</MMClips>
  <ScaleCrop>false</ScaleCrop>
  <HeadingPairs>
    <vt:vector size="6" baseType="variant">
      <vt:variant>
        <vt:lpstr>Verwendete Schriftarten</vt:lpstr>
      </vt:variant>
      <vt:variant>
        <vt:i4>5</vt:i4>
      </vt:variant>
      <vt:variant>
        <vt:lpstr>Design</vt:lpstr>
      </vt:variant>
      <vt:variant>
        <vt:i4>2</vt:i4>
      </vt:variant>
      <vt:variant>
        <vt:lpstr>Folientitel</vt:lpstr>
      </vt:variant>
      <vt:variant>
        <vt:i4>24</vt:i4>
      </vt:variant>
    </vt:vector>
  </HeadingPairs>
  <TitlesOfParts>
    <vt:vector size="31" baseType="lpstr">
      <vt:lpstr>Arial</vt:lpstr>
      <vt:lpstr>Calibri</vt:lpstr>
      <vt:lpstr>Calibri Light</vt:lpstr>
      <vt:lpstr>DIN</vt:lpstr>
      <vt:lpstr>Segoe UI</vt:lpstr>
      <vt:lpstr>Vorlage_DEVWARE_Presentation2012</vt:lpstr>
      <vt:lpstr>Benutzerdefiniertes Design</vt:lpstr>
      <vt:lpstr>Cloud Securtiy</vt:lpstr>
      <vt:lpstr>Agenda</vt:lpstr>
      <vt:lpstr>Problematik der Cloud Securtiy</vt:lpstr>
      <vt:lpstr>Threats</vt:lpstr>
      <vt:lpstr>Rechtliche Aspekte</vt:lpstr>
      <vt:lpstr>Authentifizierungs-Methoden</vt:lpstr>
      <vt:lpstr>Entra</vt:lpstr>
      <vt:lpstr>Azure‘s - Passwortlose Optionen</vt:lpstr>
      <vt:lpstr>Windows Hello for Business</vt:lpstr>
      <vt:lpstr>Windows Hello - Anmeldung</vt:lpstr>
      <vt:lpstr>Authenticator</vt:lpstr>
      <vt:lpstr>Authenticator - Anmeldung</vt:lpstr>
      <vt:lpstr>Passkeys (FIDO2)</vt:lpstr>
      <vt:lpstr>Fido Anmeldung</vt:lpstr>
      <vt:lpstr>Zertifikate - (Certificate-Based Authentication, CBA) </vt:lpstr>
      <vt:lpstr>OATH - Token</vt:lpstr>
      <vt:lpstr>OATH - Softwaretoken</vt:lpstr>
      <vt:lpstr>OATH - Hardwaretoken</vt:lpstr>
      <vt:lpstr>Entra Connect (Früher Azure AD Connect)</vt:lpstr>
      <vt:lpstr>Authentifizierung – andere Optionen</vt:lpstr>
      <vt:lpstr>Sicherheitstoken</vt:lpstr>
      <vt:lpstr>Zusammenfassung - Authentifizierung</vt:lpstr>
      <vt:lpstr>Demo</vt:lpstr>
      <vt:lpstr>FAQ</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PPT-Vorlage</dc:title>
  <dc:creator>Tibor Csizmadia</dc:creator>
  <cp:lastModifiedBy>Ernst Hutsteiner</cp:lastModifiedBy>
  <cp:revision>105</cp:revision>
  <dcterms:created xsi:type="dcterms:W3CDTF">2007-09-30T18:14:31Z</dcterms:created>
  <dcterms:modified xsi:type="dcterms:W3CDTF">2024-04-26T08:45:34Z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0x010100971DE681CD9386488F3B73B952864319</vt:lpwstr>
  </property>
</Properties>
</file>