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6"/>
    <p:sldMasterId id="2147483727" r:id="rId7"/>
  </p:sldMasterIdLst>
  <p:notesMasterIdLst>
    <p:notesMasterId r:id="rId29"/>
  </p:notesMasterIdLst>
  <p:handoutMasterIdLst>
    <p:handoutMasterId r:id="rId30"/>
  </p:handoutMasterIdLst>
  <p:sldIdLst>
    <p:sldId id="256" r:id="rId8"/>
    <p:sldId id="341" r:id="rId9"/>
    <p:sldId id="325" r:id="rId10"/>
    <p:sldId id="326" r:id="rId11"/>
    <p:sldId id="327" r:id="rId12"/>
    <p:sldId id="328" r:id="rId13"/>
    <p:sldId id="329" r:id="rId14"/>
    <p:sldId id="330" r:id="rId15"/>
    <p:sldId id="331" r:id="rId16"/>
    <p:sldId id="332" r:id="rId17"/>
    <p:sldId id="335" r:id="rId18"/>
    <p:sldId id="336" r:id="rId19"/>
    <p:sldId id="337" r:id="rId20"/>
    <p:sldId id="338" r:id="rId21"/>
    <p:sldId id="339" r:id="rId22"/>
    <p:sldId id="340" r:id="rId23"/>
    <p:sldId id="333" r:id="rId24"/>
    <p:sldId id="334" r:id="rId25"/>
    <p:sldId id="343" r:id="rId26"/>
    <p:sldId id="344" r:id="rId27"/>
    <p:sldId id="265" r:id="rId2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728" autoAdjust="0"/>
    <p:restoredTop sz="74284" autoAdjust="0"/>
  </p:normalViewPr>
  <p:slideViewPr>
    <p:cSldViewPr>
      <p:cViewPr varScale="1">
        <p:scale>
          <a:sx n="79" d="100"/>
          <a:sy n="79" d="100"/>
        </p:scale>
        <p:origin x="140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BD2FE9-F6DE-4E65-9721-F9E571E77F75}" type="slidenum">
              <a:rPr lang="de-DE" smtClean="0"/>
              <a:t>‹Nr.›</a:t>
            </a:fld>
            <a:endParaRPr lang="de-DE"/>
          </a:p>
        </p:txBody>
      </p:sp>
    </p:spTree>
    <p:extLst>
      <p:ext uri="{BB962C8B-B14F-4D97-AF65-F5344CB8AC3E}">
        <p14:creationId xmlns:p14="http://schemas.microsoft.com/office/powerpoint/2010/main" val="208122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1B457-3F2E-4122-9F2F-909BA6E0B6E3}" type="datetimeFigureOut">
              <a:rPr lang="de-DE" smtClean="0"/>
              <a:pPr/>
              <a:t>01.05.24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FEE991-81EB-4494-AA83-0C307BABC94D}" type="slidenum">
              <a:rPr lang="de-DE" smtClean="0"/>
              <a:pPr/>
              <a:t>‹Nr.›</a:t>
            </a:fld>
            <a:endParaRPr lang="de-DE"/>
          </a:p>
        </p:txBody>
      </p:sp>
    </p:spTree>
    <p:extLst>
      <p:ext uri="{BB962C8B-B14F-4D97-AF65-F5344CB8AC3E}">
        <p14:creationId xmlns:p14="http://schemas.microsoft.com/office/powerpoint/2010/main" val="15944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1</a:t>
            </a:fld>
            <a:endParaRPr lang="de-DE"/>
          </a:p>
        </p:txBody>
      </p:sp>
    </p:spTree>
    <p:extLst>
      <p:ext uri="{BB962C8B-B14F-4D97-AF65-F5344CB8AC3E}">
        <p14:creationId xmlns:p14="http://schemas.microsoft.com/office/powerpoint/2010/main" val="130829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RBAC Demo</a:t>
            </a:r>
          </a:p>
        </p:txBody>
      </p:sp>
      <p:sp>
        <p:nvSpPr>
          <p:cNvPr id="4" name="Foliennummernplatzhalter 3"/>
          <p:cNvSpPr>
            <a:spLocks noGrp="1"/>
          </p:cNvSpPr>
          <p:nvPr>
            <p:ph type="sldNum" sz="quarter" idx="5"/>
          </p:nvPr>
        </p:nvSpPr>
        <p:spPr/>
        <p:txBody>
          <a:bodyPr/>
          <a:lstStyle/>
          <a:p>
            <a:fld id="{F6FEE991-81EB-4494-AA83-0C307BABC94D}" type="slidenum">
              <a:rPr lang="de-DE" smtClean="0"/>
              <a:pPr/>
              <a:t>15</a:t>
            </a:fld>
            <a:endParaRPr lang="de-DE"/>
          </a:p>
        </p:txBody>
      </p:sp>
    </p:spTree>
    <p:extLst>
      <p:ext uri="{BB962C8B-B14F-4D97-AF65-F5344CB8AC3E}">
        <p14:creationId xmlns:p14="http://schemas.microsoft.com/office/powerpoint/2010/main" val="2835482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17</a:t>
            </a:fld>
            <a:endParaRPr lang="de-DE"/>
          </a:p>
        </p:txBody>
      </p:sp>
    </p:spTree>
    <p:extLst>
      <p:ext uri="{BB962C8B-B14F-4D97-AF65-F5344CB8AC3E}">
        <p14:creationId xmlns:p14="http://schemas.microsoft.com/office/powerpoint/2010/main" val="1296977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Kleine Demo</a:t>
            </a:r>
          </a:p>
        </p:txBody>
      </p:sp>
      <p:sp>
        <p:nvSpPr>
          <p:cNvPr id="4" name="Foliennummernplatzhalter 3"/>
          <p:cNvSpPr>
            <a:spLocks noGrp="1"/>
          </p:cNvSpPr>
          <p:nvPr>
            <p:ph type="sldNum" sz="quarter" idx="5"/>
          </p:nvPr>
        </p:nvSpPr>
        <p:spPr/>
        <p:txBody>
          <a:bodyPr/>
          <a:lstStyle/>
          <a:p>
            <a:fld id="{F6FEE991-81EB-4494-AA83-0C307BABC94D}" type="slidenum">
              <a:rPr lang="de-DE" smtClean="0"/>
              <a:pPr/>
              <a:t>19</a:t>
            </a:fld>
            <a:endParaRPr lang="de-DE"/>
          </a:p>
        </p:txBody>
      </p:sp>
    </p:spTree>
    <p:extLst>
      <p:ext uri="{BB962C8B-B14F-4D97-AF65-F5344CB8AC3E}">
        <p14:creationId xmlns:p14="http://schemas.microsoft.com/office/powerpoint/2010/main" val="2944387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21</a:t>
            </a:fld>
            <a:endParaRPr lang="de-DE"/>
          </a:p>
        </p:txBody>
      </p:sp>
    </p:spTree>
    <p:extLst>
      <p:ext uri="{BB962C8B-B14F-4D97-AF65-F5344CB8AC3E}">
        <p14:creationId xmlns:p14="http://schemas.microsoft.com/office/powerpoint/2010/main" val="44122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Cold ist billiger aber auch etwas weniger verfügbar.</a:t>
            </a:r>
          </a:p>
        </p:txBody>
      </p:sp>
      <p:sp>
        <p:nvSpPr>
          <p:cNvPr id="4" name="Foliennummernplatzhalter 3"/>
          <p:cNvSpPr>
            <a:spLocks noGrp="1"/>
          </p:cNvSpPr>
          <p:nvPr>
            <p:ph type="sldNum" sz="quarter" idx="5"/>
          </p:nvPr>
        </p:nvSpPr>
        <p:spPr/>
        <p:txBody>
          <a:bodyPr/>
          <a:lstStyle/>
          <a:p>
            <a:fld id="{F6FEE991-81EB-4494-AA83-0C307BABC94D}" type="slidenum">
              <a:rPr lang="de-DE" smtClean="0"/>
              <a:pPr/>
              <a:t>4</a:t>
            </a:fld>
            <a:endParaRPr lang="de-DE"/>
          </a:p>
        </p:txBody>
      </p:sp>
    </p:spTree>
    <p:extLst>
      <p:ext uri="{BB962C8B-B14F-4D97-AF65-F5344CB8AC3E}">
        <p14:creationId xmlns:p14="http://schemas.microsoft.com/office/powerpoint/2010/main" val="415924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5</a:t>
            </a:fld>
            <a:endParaRPr lang="de-DE"/>
          </a:p>
        </p:txBody>
      </p:sp>
    </p:spTree>
    <p:extLst>
      <p:ext uri="{BB962C8B-B14F-4D97-AF65-F5344CB8AC3E}">
        <p14:creationId xmlns:p14="http://schemas.microsoft.com/office/powerpoint/2010/main" val="201035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buFont typeface="Arial" panose="020B0604020202020204" pitchFamily="34" charset="0"/>
              <a:buChar char="•"/>
            </a:pPr>
            <a:r>
              <a:rPr lang="de-DE" b="0" i="0" dirty="0">
                <a:solidFill>
                  <a:srgbClr val="252525"/>
                </a:solidFill>
                <a:effectLst/>
                <a:highlight>
                  <a:srgbClr val="FFFFFF"/>
                </a:highlight>
                <a:latin typeface="Segoe UI" panose="020B0502040204020203" pitchFamily="34" charset="0"/>
              </a:rPr>
              <a:t>Table</a:t>
            </a:r>
          </a:p>
          <a:p>
            <a:pPr algn="l" fontAlgn="base">
              <a:buFont typeface="Arial" panose="020B0604020202020204" pitchFamily="34" charset="0"/>
              <a:buChar char="•"/>
            </a:pPr>
            <a:r>
              <a:rPr lang="de-DE" b="0" i="0" dirty="0">
                <a:solidFill>
                  <a:srgbClr val="252525"/>
                </a:solidFill>
                <a:effectLst/>
                <a:highlight>
                  <a:srgbClr val="FFFFFF"/>
                </a:highlight>
                <a:latin typeface="Segoe UI" panose="020B0502040204020203" pitchFamily="34" charset="0"/>
              </a:rPr>
              <a:t>This </a:t>
            </a:r>
            <a:r>
              <a:rPr lang="de-DE" b="0" i="0" dirty="0" err="1">
                <a:solidFill>
                  <a:srgbClr val="252525"/>
                </a:solidFill>
                <a:effectLst/>
                <a:highlight>
                  <a:srgbClr val="FFFFFF"/>
                </a:highlight>
                <a:latin typeface="Segoe UI" panose="020B0502040204020203" pitchFamily="34" charset="0"/>
              </a:rPr>
              <a:t>is</a:t>
            </a:r>
            <a:r>
              <a:rPr lang="de-DE" b="0" i="0" dirty="0">
                <a:solidFill>
                  <a:srgbClr val="252525"/>
                </a:solidFill>
                <a:effectLst/>
                <a:highlight>
                  <a:srgbClr val="FFFFFF"/>
                </a:highlight>
                <a:latin typeface="Segoe UI" panose="020B0502040204020203" pitchFamily="34" charset="0"/>
              </a:rPr>
              <a:t> not a traditional </a:t>
            </a:r>
            <a:r>
              <a:rPr lang="de-DE" b="0" i="0" dirty="0" err="1">
                <a:solidFill>
                  <a:srgbClr val="252525"/>
                </a:solidFill>
                <a:effectLst/>
                <a:highlight>
                  <a:srgbClr val="FFFFFF"/>
                </a:highlight>
                <a:latin typeface="Segoe UI" panose="020B0502040204020203" pitchFamily="34" charset="0"/>
              </a:rPr>
              <a:t>table</a:t>
            </a:r>
            <a:r>
              <a:rPr lang="de-DE" b="0" i="0" dirty="0">
                <a:solidFill>
                  <a:srgbClr val="252525"/>
                </a:solidFill>
                <a:effectLst/>
                <a:highlight>
                  <a:srgbClr val="FFFFFF"/>
                </a:highlight>
                <a:latin typeface="Segoe UI" panose="020B0502040204020203" pitchFamily="34" charset="0"/>
              </a:rPr>
              <a:t> in </a:t>
            </a:r>
            <a:r>
              <a:rPr lang="de-DE" b="0" i="0" dirty="0" err="1">
                <a:solidFill>
                  <a:srgbClr val="252525"/>
                </a:solidFill>
                <a:effectLst/>
                <a:highlight>
                  <a:srgbClr val="FFFFFF"/>
                </a:highlight>
                <a:latin typeface="Segoe UI" panose="020B0502040204020203" pitchFamily="34" charset="0"/>
              </a:rPr>
              <a:t>the</a:t>
            </a:r>
            <a:r>
              <a:rPr lang="de-DE" b="0" i="0" dirty="0">
                <a:solidFill>
                  <a:srgbClr val="252525"/>
                </a:solidFill>
                <a:effectLst/>
                <a:highlight>
                  <a:srgbClr val="FFFFFF"/>
                </a:highlight>
                <a:latin typeface="Segoe UI" panose="020B0502040204020203" pitchFamily="34" charset="0"/>
              </a:rPr>
              <a:t> sense </a:t>
            </a:r>
            <a:r>
              <a:rPr lang="de-DE" b="0" i="0" dirty="0" err="1">
                <a:solidFill>
                  <a:srgbClr val="252525"/>
                </a:solidFill>
                <a:effectLst/>
                <a:highlight>
                  <a:srgbClr val="FFFFFF"/>
                </a:highlight>
                <a:latin typeface="Segoe UI" panose="020B0502040204020203" pitchFamily="34" charset="0"/>
              </a:rPr>
              <a:t>of</a:t>
            </a:r>
            <a:r>
              <a:rPr lang="de-DE" b="0" i="0" dirty="0">
                <a:solidFill>
                  <a:srgbClr val="252525"/>
                </a:solidFill>
                <a:effectLst/>
                <a:highlight>
                  <a:srgbClr val="FFFFFF"/>
                </a:highlight>
                <a:latin typeface="Segoe UI" panose="020B0502040204020203" pitchFamily="34" charset="0"/>
              </a:rPr>
              <a:t> a </a:t>
            </a:r>
            <a:r>
              <a:rPr lang="de-DE" b="0" i="0" dirty="0" err="1">
                <a:solidFill>
                  <a:srgbClr val="252525"/>
                </a:solidFill>
                <a:effectLst/>
                <a:highlight>
                  <a:srgbClr val="FFFFFF"/>
                </a:highlight>
                <a:latin typeface="Segoe UI" panose="020B0502040204020203" pitchFamily="34" charset="0"/>
              </a:rPr>
              <a:t>transactional</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database</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this</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is</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rather</a:t>
            </a:r>
            <a:r>
              <a:rPr lang="de-DE" b="0" i="0" dirty="0">
                <a:solidFill>
                  <a:srgbClr val="252525"/>
                </a:solidFill>
                <a:effectLst/>
                <a:highlight>
                  <a:srgbClr val="FFFFFF"/>
                </a:highlight>
                <a:latin typeface="Segoe UI" panose="020B0502040204020203" pitchFamily="34" charset="0"/>
              </a:rPr>
              <a:t> a schema-</a:t>
            </a:r>
            <a:r>
              <a:rPr lang="de-DE" b="0" i="0" dirty="0" err="1">
                <a:solidFill>
                  <a:srgbClr val="252525"/>
                </a:solidFill>
                <a:effectLst/>
                <a:highlight>
                  <a:srgbClr val="FFFFFF"/>
                </a:highlight>
                <a:latin typeface="Segoe UI" panose="020B0502040204020203" pitchFamily="34" charset="0"/>
              </a:rPr>
              <a:t>less</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collection</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of</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entities</a:t>
            </a:r>
            <a:r>
              <a:rPr lang="de-DE" b="0" i="0" dirty="0">
                <a:solidFill>
                  <a:srgbClr val="252525"/>
                </a:solidFill>
                <a:effectLst/>
                <a:highlight>
                  <a:srgbClr val="FFFFFF"/>
                </a:highlight>
                <a:latin typeface="Segoe UI" panose="020B0502040204020203" pitchFamily="34" charset="0"/>
              </a:rPr>
              <a:t>. Table </a:t>
            </a:r>
            <a:r>
              <a:rPr lang="de-DE" b="0" i="0" dirty="0" err="1">
                <a:solidFill>
                  <a:srgbClr val="252525"/>
                </a:solidFill>
                <a:effectLst/>
                <a:highlight>
                  <a:srgbClr val="FFFFFF"/>
                </a:highlight>
                <a:latin typeface="Segoe UI" panose="020B0502040204020203" pitchFamily="34" charset="0"/>
              </a:rPr>
              <a:t>names</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must</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be</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unique</a:t>
            </a:r>
            <a:r>
              <a:rPr lang="de-DE" b="0" i="0" dirty="0">
                <a:solidFill>
                  <a:srgbClr val="252525"/>
                </a:solidFill>
                <a:effectLst/>
                <a:highlight>
                  <a:srgbClr val="FFFFFF"/>
                </a:highlight>
                <a:latin typeface="Segoe UI" panose="020B0502040204020203" pitchFamily="34" charset="0"/>
              </a:rPr>
              <a:t> in </a:t>
            </a:r>
            <a:r>
              <a:rPr lang="de-DE" b="0" i="0" dirty="0" err="1">
                <a:solidFill>
                  <a:srgbClr val="252525"/>
                </a:solidFill>
                <a:effectLst/>
                <a:highlight>
                  <a:srgbClr val="FFFFFF"/>
                </a:highlight>
                <a:latin typeface="Segoe UI" panose="020B0502040204020203" pitchFamily="34" charset="0"/>
              </a:rPr>
              <a:t>your</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account</a:t>
            </a:r>
            <a:r>
              <a:rPr lang="de-DE" b="0" i="0" dirty="0">
                <a:solidFill>
                  <a:srgbClr val="252525"/>
                </a:solidFill>
                <a:effectLst/>
                <a:highlight>
                  <a:srgbClr val="FFFFFF"/>
                </a:highlight>
                <a:latin typeface="Segoe UI" panose="020B0502040204020203" pitchFamily="34" charset="0"/>
              </a:rPr>
              <a:t> and </a:t>
            </a:r>
            <a:r>
              <a:rPr lang="de-DE" b="0" i="0" dirty="0" err="1">
                <a:solidFill>
                  <a:srgbClr val="252525"/>
                </a:solidFill>
                <a:effectLst/>
                <a:highlight>
                  <a:srgbClr val="FFFFFF"/>
                </a:highlight>
                <a:latin typeface="Segoe UI" panose="020B0502040204020203" pitchFamily="34" charset="0"/>
              </a:rPr>
              <a:t>cannot</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be</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more</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than</a:t>
            </a:r>
            <a:r>
              <a:rPr lang="de-DE" b="0" i="0" dirty="0">
                <a:solidFill>
                  <a:srgbClr val="252525"/>
                </a:solidFill>
                <a:effectLst/>
                <a:highlight>
                  <a:srgbClr val="FFFFFF"/>
                </a:highlight>
                <a:latin typeface="Segoe UI" panose="020B0502040204020203" pitchFamily="34" charset="0"/>
              </a:rPr>
              <a:t> 63 </a:t>
            </a:r>
            <a:r>
              <a:rPr lang="de-DE" b="0" i="0" dirty="0" err="1">
                <a:solidFill>
                  <a:srgbClr val="252525"/>
                </a:solidFill>
                <a:effectLst/>
                <a:highlight>
                  <a:srgbClr val="FFFFFF"/>
                </a:highlight>
                <a:latin typeface="Segoe UI" panose="020B0502040204020203" pitchFamily="34" charset="0"/>
              </a:rPr>
              <a:t>characters</a:t>
            </a:r>
            <a:r>
              <a:rPr lang="de-DE" b="0" i="0" dirty="0">
                <a:solidFill>
                  <a:srgbClr val="252525"/>
                </a:solidFill>
                <a:effectLst/>
                <a:highlight>
                  <a:srgbClr val="FFFFFF"/>
                </a:highlight>
                <a:latin typeface="Segoe UI" panose="020B0502040204020203" pitchFamily="34" charset="0"/>
              </a:rPr>
              <a:t>.</a:t>
            </a:r>
          </a:p>
          <a:p>
            <a:pPr algn="l" fontAlgn="base">
              <a:buFont typeface="Arial" panose="020B0604020202020204" pitchFamily="34" charset="0"/>
              <a:buChar char="•"/>
            </a:pPr>
            <a:r>
              <a:rPr lang="de-DE" b="0" i="0" dirty="0">
                <a:solidFill>
                  <a:srgbClr val="252525"/>
                </a:solidFill>
                <a:effectLst/>
                <a:highlight>
                  <a:srgbClr val="FFFFFF"/>
                </a:highlight>
                <a:latin typeface="Segoe UI" panose="020B0502040204020203" pitchFamily="34" charset="0"/>
              </a:rPr>
              <a:t>Entity</a:t>
            </a:r>
          </a:p>
          <a:p>
            <a:pPr algn="l" fontAlgn="base">
              <a:buFont typeface="Arial" panose="020B0604020202020204" pitchFamily="34" charset="0"/>
              <a:buChar char="•"/>
            </a:pPr>
            <a:r>
              <a:rPr lang="de-DE" b="0" i="0" dirty="0">
                <a:solidFill>
                  <a:srgbClr val="252525"/>
                </a:solidFill>
                <a:effectLst/>
                <a:highlight>
                  <a:srgbClr val="FFFFFF"/>
                </a:highlight>
                <a:latin typeface="Segoe UI" panose="020B0502040204020203" pitchFamily="34" charset="0"/>
              </a:rPr>
              <a:t>An </a:t>
            </a:r>
            <a:r>
              <a:rPr lang="de-DE" b="0" i="0" dirty="0" err="1">
                <a:solidFill>
                  <a:srgbClr val="252525"/>
                </a:solidFill>
                <a:effectLst/>
                <a:highlight>
                  <a:srgbClr val="FFFFFF"/>
                </a:highlight>
                <a:latin typeface="Segoe UI" panose="020B0502040204020203" pitchFamily="34" charset="0"/>
              </a:rPr>
              <a:t>object</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which</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consists</a:t>
            </a:r>
            <a:r>
              <a:rPr lang="de-DE" b="0" i="0" dirty="0">
                <a:solidFill>
                  <a:srgbClr val="252525"/>
                </a:solidFill>
                <a:effectLst/>
                <a:highlight>
                  <a:srgbClr val="FFFFFF"/>
                </a:highlight>
                <a:latin typeface="Segoe UI" panose="020B0502040204020203" pitchFamily="34" charset="0"/>
              </a:rPr>
              <a:t> out </a:t>
            </a:r>
            <a:r>
              <a:rPr lang="de-DE" b="0" i="0" dirty="0" err="1">
                <a:solidFill>
                  <a:srgbClr val="252525"/>
                </a:solidFill>
                <a:effectLst/>
                <a:highlight>
                  <a:srgbClr val="FFFFFF"/>
                </a:highlight>
                <a:latin typeface="Segoe UI" panose="020B0502040204020203" pitchFamily="34" charset="0"/>
              </a:rPr>
              <a:t>of</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properties</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Each</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entity</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has</a:t>
            </a:r>
            <a:r>
              <a:rPr lang="de-DE" b="0" i="0" dirty="0">
                <a:solidFill>
                  <a:srgbClr val="252525"/>
                </a:solidFill>
                <a:effectLst/>
                <a:highlight>
                  <a:srgbClr val="FFFFFF"/>
                </a:highlight>
                <a:latin typeface="Segoe UI" panose="020B0502040204020203" pitchFamily="34" charset="0"/>
              </a:rPr>
              <a:t> a </a:t>
            </a:r>
            <a:r>
              <a:rPr lang="de-DE" b="0" i="0" dirty="0" err="1">
                <a:solidFill>
                  <a:srgbClr val="252525"/>
                </a:solidFill>
                <a:effectLst/>
                <a:highlight>
                  <a:srgbClr val="FFFFFF"/>
                </a:highlight>
                <a:latin typeface="Segoe UI" panose="020B0502040204020203" pitchFamily="34" charset="0"/>
              </a:rPr>
              <a:t>partition</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key</a:t>
            </a:r>
            <a:r>
              <a:rPr lang="de-DE" b="0" i="0" dirty="0">
                <a:solidFill>
                  <a:srgbClr val="252525"/>
                </a:solidFill>
                <a:effectLst/>
                <a:highlight>
                  <a:srgbClr val="FFFFFF"/>
                </a:highlight>
                <a:latin typeface="Segoe UI" panose="020B0502040204020203" pitchFamily="34" charset="0"/>
              </a:rPr>
              <a:t>, a </a:t>
            </a:r>
            <a:r>
              <a:rPr lang="de-DE" b="0" i="0" dirty="0" err="1">
                <a:solidFill>
                  <a:srgbClr val="252525"/>
                </a:solidFill>
                <a:effectLst/>
                <a:highlight>
                  <a:srgbClr val="FFFFFF"/>
                </a:highlight>
                <a:latin typeface="Segoe UI" panose="020B0502040204020203" pitchFamily="34" charset="0"/>
              </a:rPr>
              <a:t>row</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key</a:t>
            </a:r>
            <a:r>
              <a:rPr lang="de-DE" b="0" i="0" dirty="0">
                <a:solidFill>
                  <a:srgbClr val="252525"/>
                </a:solidFill>
                <a:effectLst/>
                <a:highlight>
                  <a:srgbClr val="FFFFFF"/>
                </a:highlight>
                <a:latin typeface="Segoe UI" panose="020B0502040204020203" pitchFamily="34" charset="0"/>
              </a:rPr>
              <a:t> and a </a:t>
            </a:r>
            <a:r>
              <a:rPr lang="de-DE" b="0" i="0" dirty="0" err="1">
                <a:solidFill>
                  <a:srgbClr val="252525"/>
                </a:solidFill>
                <a:effectLst/>
                <a:highlight>
                  <a:srgbClr val="FFFFFF"/>
                </a:highlight>
                <a:latin typeface="Segoe UI" panose="020B0502040204020203" pitchFamily="34" charset="0"/>
              </a:rPr>
              <a:t>timestamp</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by</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default</a:t>
            </a:r>
            <a:r>
              <a:rPr lang="de-DE" b="0" i="0" dirty="0">
                <a:solidFill>
                  <a:srgbClr val="252525"/>
                </a:solidFill>
                <a:effectLst/>
                <a:highlight>
                  <a:srgbClr val="FFFFFF"/>
                </a:highlight>
                <a:latin typeface="Segoe UI" panose="020B0502040204020203" pitchFamily="34" charset="0"/>
              </a:rPr>
              <a:t>. An </a:t>
            </a:r>
            <a:r>
              <a:rPr lang="de-DE" b="0" i="0" dirty="0" err="1">
                <a:solidFill>
                  <a:srgbClr val="252525"/>
                </a:solidFill>
                <a:effectLst/>
                <a:highlight>
                  <a:srgbClr val="FFFFFF"/>
                </a:highlight>
                <a:latin typeface="Segoe UI" panose="020B0502040204020203" pitchFamily="34" charset="0"/>
              </a:rPr>
              <a:t>entity</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can</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store</a:t>
            </a:r>
            <a:r>
              <a:rPr lang="de-DE" b="0" i="0" dirty="0">
                <a:solidFill>
                  <a:srgbClr val="252525"/>
                </a:solidFill>
                <a:effectLst/>
                <a:highlight>
                  <a:srgbClr val="FFFFFF"/>
                </a:highlight>
                <a:latin typeface="Segoe UI" panose="020B0502040204020203" pitchFamily="34" charset="0"/>
              </a:rPr>
              <a:t> 252 </a:t>
            </a:r>
            <a:r>
              <a:rPr lang="de-DE" b="0" i="0" dirty="0" err="1">
                <a:solidFill>
                  <a:srgbClr val="252525"/>
                </a:solidFill>
                <a:effectLst/>
                <a:highlight>
                  <a:srgbClr val="FFFFFF"/>
                </a:highlight>
                <a:latin typeface="Segoe UI" panose="020B0502040204020203" pitchFamily="34" charset="0"/>
              </a:rPr>
              <a:t>properties</a:t>
            </a:r>
            <a:r>
              <a:rPr lang="de-DE" b="0" i="0" dirty="0">
                <a:solidFill>
                  <a:srgbClr val="252525"/>
                </a:solidFill>
                <a:effectLst/>
                <a:highlight>
                  <a:srgbClr val="FFFFFF"/>
                </a:highlight>
                <a:latin typeface="Segoe UI" panose="020B0502040204020203" pitchFamily="34" charset="0"/>
              </a:rPr>
              <a:t>. An </a:t>
            </a:r>
            <a:r>
              <a:rPr lang="de-DE" b="0" i="0" dirty="0" err="1">
                <a:solidFill>
                  <a:srgbClr val="252525"/>
                </a:solidFill>
                <a:effectLst/>
                <a:highlight>
                  <a:srgbClr val="FFFFFF"/>
                </a:highlight>
                <a:latin typeface="Segoe UI" panose="020B0502040204020203" pitchFamily="34" charset="0"/>
              </a:rPr>
              <a:t>entity</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can</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have</a:t>
            </a:r>
            <a:r>
              <a:rPr lang="de-DE" b="0" i="0" dirty="0">
                <a:solidFill>
                  <a:srgbClr val="252525"/>
                </a:solidFill>
                <a:effectLst/>
                <a:highlight>
                  <a:srgbClr val="FFFFFF"/>
                </a:highlight>
                <a:latin typeface="Segoe UI" panose="020B0502040204020203" pitchFamily="34" charset="0"/>
              </a:rPr>
              <a:t> a maximum </a:t>
            </a:r>
            <a:r>
              <a:rPr lang="de-DE" b="0" i="0" dirty="0" err="1">
                <a:solidFill>
                  <a:srgbClr val="252525"/>
                </a:solidFill>
                <a:effectLst/>
                <a:highlight>
                  <a:srgbClr val="FFFFFF"/>
                </a:highlight>
                <a:latin typeface="Segoe UI" panose="020B0502040204020203" pitchFamily="34" charset="0"/>
              </a:rPr>
              <a:t>size</a:t>
            </a:r>
            <a:r>
              <a:rPr lang="de-DE" b="0" i="0" dirty="0">
                <a:solidFill>
                  <a:srgbClr val="252525"/>
                </a:solidFill>
                <a:effectLst/>
                <a:highlight>
                  <a:srgbClr val="FFFFFF"/>
                </a:highlight>
                <a:latin typeface="Segoe UI" panose="020B0502040204020203" pitchFamily="34" charset="0"/>
              </a:rPr>
              <a:t> </a:t>
            </a:r>
            <a:r>
              <a:rPr lang="de-DE" b="0" i="0" dirty="0" err="1">
                <a:solidFill>
                  <a:srgbClr val="252525"/>
                </a:solidFill>
                <a:effectLst/>
                <a:highlight>
                  <a:srgbClr val="FFFFFF"/>
                </a:highlight>
                <a:latin typeface="Segoe UI" panose="020B0502040204020203" pitchFamily="34" charset="0"/>
              </a:rPr>
              <a:t>of</a:t>
            </a:r>
            <a:r>
              <a:rPr lang="de-DE" b="0" i="0" dirty="0">
                <a:solidFill>
                  <a:srgbClr val="252525"/>
                </a:solidFill>
                <a:effectLst/>
                <a:highlight>
                  <a:srgbClr val="FFFFFF"/>
                </a:highlight>
                <a:latin typeface="Segoe UI" panose="020B0502040204020203" pitchFamily="34" charset="0"/>
              </a:rPr>
              <a:t> 1MB.</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7</a:t>
            </a:fld>
            <a:endParaRPr lang="de-DE"/>
          </a:p>
        </p:txBody>
      </p:sp>
    </p:spTree>
    <p:extLst>
      <p:ext uri="{BB962C8B-B14F-4D97-AF65-F5344CB8AC3E}">
        <p14:creationId xmlns:p14="http://schemas.microsoft.com/office/powerpoint/2010/main" val="1348542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Vergleiche Redundanzoptionen unter:</a:t>
            </a:r>
          </a:p>
          <a:p>
            <a:r>
              <a:rPr lang="de-DE" dirty="0"/>
              <a:t>https://</a:t>
            </a:r>
            <a:r>
              <a:rPr lang="de-DE" dirty="0" err="1"/>
              <a:t>learn.microsoft.com</a:t>
            </a:r>
            <a:r>
              <a:rPr lang="de-DE" dirty="0"/>
              <a:t>/de-de/</a:t>
            </a:r>
            <a:r>
              <a:rPr lang="de-DE" dirty="0" err="1"/>
              <a:t>azure</a:t>
            </a:r>
            <a:r>
              <a:rPr lang="de-DE" dirty="0"/>
              <a:t>/</a:t>
            </a:r>
            <a:r>
              <a:rPr lang="de-DE" dirty="0" err="1"/>
              <a:t>storage</a:t>
            </a:r>
            <a:r>
              <a:rPr lang="de-DE" dirty="0"/>
              <a:t>/</a:t>
            </a:r>
            <a:r>
              <a:rPr lang="de-DE" dirty="0" err="1"/>
              <a:t>common</a:t>
            </a:r>
            <a:r>
              <a:rPr lang="de-DE" dirty="0"/>
              <a:t>/</a:t>
            </a:r>
            <a:r>
              <a:rPr lang="de-DE" dirty="0" err="1"/>
              <a:t>storage</a:t>
            </a:r>
            <a:r>
              <a:rPr lang="de-DE" dirty="0"/>
              <a:t>-account-</a:t>
            </a:r>
            <a:r>
              <a:rPr lang="de-DE" dirty="0" err="1"/>
              <a:t>overview</a:t>
            </a:r>
            <a:endParaRPr lang="de-DE" dirty="0"/>
          </a:p>
          <a:p>
            <a:endParaRPr lang="de-DE" dirty="0"/>
          </a:p>
          <a:p>
            <a:r>
              <a:rPr lang="de-DE" dirty="0"/>
              <a:t>Gen2 Info</a:t>
            </a:r>
          </a:p>
          <a:p>
            <a:pPr algn="l"/>
            <a:r>
              <a:rPr lang="de-DE" dirty="0"/>
              <a:t>*</a:t>
            </a:r>
            <a:r>
              <a:rPr lang="de-DE" b="0" i="0" dirty="0">
                <a:solidFill>
                  <a:srgbClr val="E6E6E6"/>
                </a:solidFill>
                <a:effectLst/>
                <a:highlight>
                  <a:srgbClr val="171717"/>
                </a:highlight>
                <a:latin typeface="Segoe UI" panose="020B0502040204020203" pitchFamily="34" charset="0"/>
              </a:rPr>
              <a:t>hierarchischer Namespace mit Funktionen wie Sicherheit auf Datei- und Verzeichnisebene sowie schnellere Vorgänge zu nutzen. Diese Funktionen werden häufig von großen Datenanalyse-Workloads verwendet und werden als Azure Data Lake Storage Gen2 bezeichnet. Die beliebtesten Funktionen umfassen:</a:t>
            </a: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Höherer Durchsatz, Eingabe/Ausgabe-Vorgänge pro Sekunde (IOPS) und Speicherkapazitätsgrenzen.</a:t>
            </a: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Schnellere Vorgänge (z. B. Umbenennungsvorgänge), da Sie mit einzelnen Knoten-URIs arbeiten können.</a:t>
            </a: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Effiziente Abfrage-Engine, die nur die Daten überträgt, die für die Durchführung eines bestimmten Vorgangs erforderlich sind.</a:t>
            </a: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Sicherheit auf Container-, Verzeichnis- und Dateiebene.</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8</a:t>
            </a:fld>
            <a:endParaRPr lang="de-DE"/>
          </a:p>
        </p:txBody>
      </p:sp>
    </p:spTree>
    <p:extLst>
      <p:ext uri="{BB962C8B-B14F-4D97-AF65-F5344CB8AC3E}">
        <p14:creationId xmlns:p14="http://schemas.microsoft.com/office/powerpoint/2010/main" val="120072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b="0" i="0" dirty="0">
                <a:solidFill>
                  <a:srgbClr val="E6E6E6"/>
                </a:solidFill>
                <a:effectLst/>
                <a:highlight>
                  <a:srgbClr val="171717"/>
                </a:highlight>
                <a:latin typeface="Segoe UI" panose="020B0502040204020203" pitchFamily="34" charset="0"/>
              </a:rPr>
              <a:t>Immer wenn Sie auf Daten in Ihrem Speicherkonto zugreifen, sendet Ihre Clientanwendung eine Anforderung über HTTP/HTTPS an Azure Storage. Standardmäßig ist jede Ressource in Azure Storage geschützt, und jede Anforderung an eine sichere Ressource muss autorisiert werden. Die Autorisierung stellt sicher, dass die Clientanwendung die entsprechenden Berechtigungen für den Zugriff auf eine bestimmte Ressource in Ihrem Speicherkonto hat.</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11</a:t>
            </a:fld>
            <a:endParaRPr lang="de-DE"/>
          </a:p>
        </p:txBody>
      </p:sp>
    </p:spTree>
    <p:extLst>
      <p:ext uri="{BB962C8B-B14F-4D97-AF65-F5344CB8AC3E}">
        <p14:creationId xmlns:p14="http://schemas.microsoft.com/office/powerpoint/2010/main" val="1102236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storage</a:t>
            </a:r>
            <a:r>
              <a:rPr lang="de-DE" dirty="0"/>
              <a:t>/</a:t>
            </a:r>
            <a:r>
              <a:rPr lang="de-DE" dirty="0" err="1"/>
              <a:t>common</a:t>
            </a:r>
            <a:r>
              <a:rPr lang="de-DE" dirty="0"/>
              <a:t>/</a:t>
            </a:r>
            <a:r>
              <a:rPr lang="de-DE" dirty="0" err="1"/>
              <a:t>authorize</a:t>
            </a:r>
            <a:r>
              <a:rPr lang="de-DE" dirty="0"/>
              <a:t>-</a:t>
            </a:r>
            <a:r>
              <a:rPr lang="de-DE" dirty="0" err="1"/>
              <a:t>data</a:t>
            </a:r>
            <a:r>
              <a:rPr lang="de-DE" dirty="0"/>
              <a:t>-access</a:t>
            </a:r>
          </a:p>
          <a:p>
            <a:endParaRPr lang="de-DE" dirty="0"/>
          </a:p>
          <a:p>
            <a:r>
              <a:rPr lang="de-DE" dirty="0"/>
              <a:t>*Extra Folie</a:t>
            </a:r>
          </a:p>
        </p:txBody>
      </p:sp>
      <p:sp>
        <p:nvSpPr>
          <p:cNvPr id="4" name="Foliennummernplatzhalter 3"/>
          <p:cNvSpPr>
            <a:spLocks noGrp="1"/>
          </p:cNvSpPr>
          <p:nvPr>
            <p:ph type="sldNum" sz="quarter" idx="5"/>
          </p:nvPr>
        </p:nvSpPr>
        <p:spPr/>
        <p:txBody>
          <a:bodyPr/>
          <a:lstStyle/>
          <a:p>
            <a:fld id="{F6FEE991-81EB-4494-AA83-0C307BABC94D}" type="slidenum">
              <a:rPr lang="de-DE" smtClean="0"/>
              <a:pPr/>
              <a:t>12</a:t>
            </a:fld>
            <a:endParaRPr lang="de-DE"/>
          </a:p>
        </p:txBody>
      </p:sp>
    </p:spTree>
    <p:extLst>
      <p:ext uri="{BB962C8B-B14F-4D97-AF65-F5344CB8AC3E}">
        <p14:creationId xmlns:p14="http://schemas.microsoft.com/office/powerpoint/2010/main" val="3100832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kleiner Demo</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13</a:t>
            </a:fld>
            <a:endParaRPr lang="de-DE"/>
          </a:p>
        </p:txBody>
      </p:sp>
    </p:spTree>
    <p:extLst>
      <p:ext uri="{BB962C8B-B14F-4D97-AF65-F5344CB8AC3E}">
        <p14:creationId xmlns:p14="http://schemas.microsoft.com/office/powerpoint/2010/main" val="3818547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Kleine Demo</a:t>
            </a:r>
          </a:p>
        </p:txBody>
      </p:sp>
      <p:sp>
        <p:nvSpPr>
          <p:cNvPr id="4" name="Foliennummernplatzhalter 3"/>
          <p:cNvSpPr>
            <a:spLocks noGrp="1"/>
          </p:cNvSpPr>
          <p:nvPr>
            <p:ph type="sldNum" sz="quarter" idx="5"/>
          </p:nvPr>
        </p:nvSpPr>
        <p:spPr/>
        <p:txBody>
          <a:bodyPr/>
          <a:lstStyle/>
          <a:p>
            <a:fld id="{F6FEE991-81EB-4494-AA83-0C307BABC94D}" type="slidenum">
              <a:rPr lang="de-DE" smtClean="0"/>
              <a:pPr/>
              <a:t>14</a:t>
            </a:fld>
            <a:endParaRPr lang="de-DE"/>
          </a:p>
        </p:txBody>
      </p:sp>
    </p:spTree>
    <p:extLst>
      <p:ext uri="{BB962C8B-B14F-4D97-AF65-F5344CB8AC3E}">
        <p14:creationId xmlns:p14="http://schemas.microsoft.com/office/powerpoint/2010/main" val="83074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313267"/>
            <a:ext cx="8466666" cy="2548467"/>
          </a:xfrm>
        </p:spPr>
        <p:txBody>
          <a:bodyPr anchor="b" anchorCtr="0">
            <a:noAutofit/>
          </a:bodyPr>
          <a:lstStyle>
            <a:lvl1pPr algn="l">
              <a:defRPr sz="6000" baseline="0"/>
            </a:lvl1pPr>
          </a:lstStyle>
          <a:p>
            <a:r>
              <a:rPr lang="de-DE" dirty="0"/>
              <a:t>Thema der Präsentation</a:t>
            </a:r>
            <a:endParaRPr lang="en-US" dirty="0"/>
          </a:p>
        </p:txBody>
      </p:sp>
      <p:sp>
        <p:nvSpPr>
          <p:cNvPr id="3" name="Subtitle 2"/>
          <p:cNvSpPr>
            <a:spLocks noGrp="1"/>
          </p:cNvSpPr>
          <p:nvPr>
            <p:ph type="subTitle" idx="1" hasCustomPrompt="1"/>
          </p:nvPr>
        </p:nvSpPr>
        <p:spPr>
          <a:xfrm>
            <a:off x="338666" y="2958571"/>
            <a:ext cx="8466666" cy="1139296"/>
          </a:xfrm>
        </p:spPr>
        <p:txBody>
          <a:bodyPr>
            <a:normAutofit/>
          </a:bodyPr>
          <a:lstStyle>
            <a:lvl1pPr marL="0" indent="0" algn="l">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&lt;&lt;Vorname&gt;&gt; &lt;&lt;Nachname&gt;&gt; &lt;&lt;Position&gt;&gt;, DEVWARE GmbH</a:t>
            </a:r>
          </a:p>
        </p:txBody>
      </p:sp>
    </p:spTree>
    <p:extLst>
      <p:ext uri="{BB962C8B-B14F-4D97-AF65-F5344CB8AC3E}">
        <p14:creationId xmlns:p14="http://schemas.microsoft.com/office/powerpoint/2010/main" val="12767285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0" y="0"/>
            <a:ext cx="9161958"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7482" y="6311789"/>
            <a:ext cx="1214559" cy="388399"/>
          </a:xfrm>
          <a:prstGeom prst="rect">
            <a:avLst/>
          </a:prstGeom>
        </p:spPr>
      </p:pic>
    </p:spTree>
    <p:extLst>
      <p:ext uri="{BB962C8B-B14F-4D97-AF65-F5344CB8AC3E}">
        <p14:creationId xmlns:p14="http://schemas.microsoft.com/office/powerpoint/2010/main" val="33739195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818293" y="1560682"/>
            <a:ext cx="382722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18292" y="2369457"/>
            <a:ext cx="3827226" cy="3545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739283" y="1560682"/>
            <a:ext cx="39475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739283" y="2369457"/>
            <a:ext cx="3947519" cy="3545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umsplatzhalter 6"/>
          <p:cNvSpPr>
            <a:spLocks noGrp="1"/>
          </p:cNvSpPr>
          <p:nvPr>
            <p:ph type="dt" sz="half" idx="10"/>
          </p:nvPr>
        </p:nvSpPr>
        <p:spPr/>
        <p:txBody>
          <a:bodyPr/>
          <a:lstStyle/>
          <a:p>
            <a:fld id="{5553AF74-976A-8242-A012-F62783B45F81}" type="datetimeFigureOut">
              <a:rPr lang="de-DE" smtClean="0"/>
              <a:t>01.05.24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3632521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E4D2B6-4F5E-D981-CDD0-2E9D80FB900E}"/>
              </a:ext>
            </a:extLst>
          </p:cNvPr>
          <p:cNvSpPr>
            <a:spLocks noGrp="1"/>
          </p:cNvSpPr>
          <p:nvPr>
            <p:ph type="ctrTitle"/>
          </p:nvPr>
        </p:nvSpPr>
        <p:spPr>
          <a:xfrm>
            <a:off x="1143000" y="1122363"/>
            <a:ext cx="6858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4662C6D-6DE8-03B0-470B-1E2292EA1D1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Tree>
    <p:extLst>
      <p:ext uri="{BB962C8B-B14F-4D97-AF65-F5344CB8AC3E}">
        <p14:creationId xmlns:p14="http://schemas.microsoft.com/office/powerpoint/2010/main" val="1140815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67221-DEA2-B1AC-081B-7881A91BC30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2F9DCDA-F892-9B0E-648F-5D6E6ADA5A3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8232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6F5C1C-B9B3-FA83-211D-50137167E356}"/>
              </a:ext>
            </a:extLst>
          </p:cNvPr>
          <p:cNvSpPr>
            <a:spLocks noGrp="1"/>
          </p:cNvSpPr>
          <p:nvPr>
            <p:ph type="title"/>
          </p:nvPr>
        </p:nvSpPr>
        <p:spPr>
          <a:xfrm>
            <a:off x="623888" y="1709738"/>
            <a:ext cx="78867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7080FC7-C9FD-34B9-99B2-A3A23A8EB49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269762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4F140A-001E-9A34-5DAE-F4F3BF40A1C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4641C4D-EFB2-E330-53B6-E42543040AD5}"/>
              </a:ext>
            </a:extLst>
          </p:cNvPr>
          <p:cNvSpPr>
            <a:spLocks noGrp="1"/>
          </p:cNvSpPr>
          <p:nvPr>
            <p:ph sz="half" idx="1"/>
          </p:nvPr>
        </p:nvSpPr>
        <p:spPr>
          <a:xfrm>
            <a:off x="628650" y="1825625"/>
            <a:ext cx="38671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1F49EA0-1E51-8AF6-B237-B702B2CFE0F7}"/>
              </a:ext>
            </a:extLst>
          </p:cNvPr>
          <p:cNvSpPr>
            <a:spLocks noGrp="1"/>
          </p:cNvSpPr>
          <p:nvPr>
            <p:ph sz="half" idx="2"/>
          </p:nvPr>
        </p:nvSpPr>
        <p:spPr>
          <a:xfrm>
            <a:off x="4648200" y="1825625"/>
            <a:ext cx="38671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DEEAF86-1070-AEF0-5CE0-5537CA8C33AC}"/>
              </a:ext>
            </a:extLst>
          </p:cNvPr>
          <p:cNvSpPr>
            <a:spLocks noGrp="1"/>
          </p:cNvSpPr>
          <p:nvPr>
            <p:ph type="dt" sz="half" idx="10"/>
          </p:nvPr>
        </p:nvSpPr>
        <p:spPr>
          <a:xfrm>
            <a:off x="628650" y="6356350"/>
            <a:ext cx="2057400" cy="365125"/>
          </a:xfrm>
          <a:prstGeom prst="rect">
            <a:avLst/>
          </a:prstGeom>
        </p:spPr>
        <p:txBody>
          <a:bodyPr/>
          <a:lstStyle/>
          <a:p>
            <a:fld id="{49DC005B-837A-5E4E-9F0C-316894721AC5}" type="datetimeFigureOut">
              <a:rPr lang="de-DE" smtClean="0"/>
              <a:t>01.05.24</a:t>
            </a:fld>
            <a:endParaRPr lang="de-DE"/>
          </a:p>
        </p:txBody>
      </p:sp>
      <p:sp>
        <p:nvSpPr>
          <p:cNvPr id="6" name="Fußzeilenplatzhalter 5">
            <a:extLst>
              <a:ext uri="{FF2B5EF4-FFF2-40B4-BE49-F238E27FC236}">
                <a16:creationId xmlns:a16="http://schemas.microsoft.com/office/drawing/2014/main" id="{5AFA3102-ACCB-B0BB-6020-B44CEF69C3E3}"/>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0F1EC8B1-519F-CBD7-8243-25C7154D34EE}"/>
              </a:ext>
            </a:extLst>
          </p:cNvPr>
          <p:cNvSpPr>
            <a:spLocks noGrp="1"/>
          </p:cNvSpPr>
          <p:nvPr>
            <p:ph type="sldNum" sz="quarter" idx="12"/>
          </p:nvPr>
        </p:nvSpPr>
        <p:spPr>
          <a:xfrm>
            <a:off x="6457950" y="6356350"/>
            <a:ext cx="2057400" cy="365125"/>
          </a:xfrm>
          <a:prstGeom prst="rect">
            <a:avLst/>
          </a:prstGeom>
        </p:spPr>
        <p:txBody>
          <a:bodyPr/>
          <a:lstStyle/>
          <a:p>
            <a:fld id="{84DEE5CB-FAFD-E942-93DE-95D85922074D}" type="slidenum">
              <a:rPr lang="de-DE" smtClean="0"/>
              <a:t>‹Nr.›</a:t>
            </a:fld>
            <a:endParaRPr lang="de-DE"/>
          </a:p>
        </p:txBody>
      </p:sp>
    </p:spTree>
    <p:extLst>
      <p:ext uri="{BB962C8B-B14F-4D97-AF65-F5344CB8AC3E}">
        <p14:creationId xmlns:p14="http://schemas.microsoft.com/office/powerpoint/2010/main" val="6281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CA9DED-32E8-01B7-A3DC-039AC57AEF7C}"/>
              </a:ext>
            </a:extLst>
          </p:cNvPr>
          <p:cNvSpPr>
            <a:spLocks noGrp="1"/>
          </p:cNvSpPr>
          <p:nvPr>
            <p:ph type="title"/>
          </p:nvPr>
        </p:nvSpPr>
        <p:spPr>
          <a:xfrm>
            <a:off x="630238" y="365125"/>
            <a:ext cx="78867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E7E1652-A8CE-649F-7453-03CFB809FA9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219FEEA-EB28-BEC3-AB03-C1B1EC77C524}"/>
              </a:ext>
            </a:extLst>
          </p:cNvPr>
          <p:cNvSpPr>
            <a:spLocks noGrp="1"/>
          </p:cNvSpPr>
          <p:nvPr>
            <p:ph sz="half" idx="2"/>
          </p:nvPr>
        </p:nvSpPr>
        <p:spPr>
          <a:xfrm>
            <a:off x="630238" y="2505075"/>
            <a:ext cx="386873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A745543-B2C8-365F-A815-3E88FF18564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BE4FDEA-6C67-D79E-5A75-0FA12D1587A9}"/>
              </a:ext>
            </a:extLst>
          </p:cNvPr>
          <p:cNvSpPr>
            <a:spLocks noGrp="1"/>
          </p:cNvSpPr>
          <p:nvPr>
            <p:ph sz="quarter" idx="4"/>
          </p:nvPr>
        </p:nvSpPr>
        <p:spPr>
          <a:xfrm>
            <a:off x="4629150" y="2505075"/>
            <a:ext cx="38877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422649E-04C1-60BC-4FDD-82A5E47376B9}"/>
              </a:ext>
            </a:extLst>
          </p:cNvPr>
          <p:cNvSpPr>
            <a:spLocks noGrp="1"/>
          </p:cNvSpPr>
          <p:nvPr>
            <p:ph type="dt" sz="half" idx="10"/>
          </p:nvPr>
        </p:nvSpPr>
        <p:spPr>
          <a:xfrm>
            <a:off x="628650" y="6356350"/>
            <a:ext cx="2057400" cy="365125"/>
          </a:xfrm>
          <a:prstGeom prst="rect">
            <a:avLst/>
          </a:prstGeom>
        </p:spPr>
        <p:txBody>
          <a:bodyPr/>
          <a:lstStyle/>
          <a:p>
            <a:fld id="{49DC005B-837A-5E4E-9F0C-316894721AC5}" type="datetimeFigureOut">
              <a:rPr lang="de-DE" smtClean="0"/>
              <a:t>01.05.24</a:t>
            </a:fld>
            <a:endParaRPr lang="de-DE"/>
          </a:p>
        </p:txBody>
      </p:sp>
      <p:sp>
        <p:nvSpPr>
          <p:cNvPr id="8" name="Fußzeilenplatzhalter 7">
            <a:extLst>
              <a:ext uri="{FF2B5EF4-FFF2-40B4-BE49-F238E27FC236}">
                <a16:creationId xmlns:a16="http://schemas.microsoft.com/office/drawing/2014/main" id="{7A890A10-F349-F9A8-D82D-CEC56032F70F}"/>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002A2F80-3092-7C4D-F953-F16079C7CDF2}"/>
              </a:ext>
            </a:extLst>
          </p:cNvPr>
          <p:cNvSpPr>
            <a:spLocks noGrp="1"/>
          </p:cNvSpPr>
          <p:nvPr>
            <p:ph type="sldNum" sz="quarter" idx="12"/>
          </p:nvPr>
        </p:nvSpPr>
        <p:spPr>
          <a:xfrm>
            <a:off x="6457950" y="6356350"/>
            <a:ext cx="2057400" cy="365125"/>
          </a:xfrm>
          <a:prstGeom prst="rect">
            <a:avLst/>
          </a:prstGeom>
        </p:spPr>
        <p:txBody>
          <a:bodyPr/>
          <a:lstStyle/>
          <a:p>
            <a:fld id="{84DEE5CB-FAFD-E942-93DE-95D85922074D}" type="slidenum">
              <a:rPr lang="de-DE" smtClean="0"/>
              <a:t>‹Nr.›</a:t>
            </a:fld>
            <a:endParaRPr lang="de-DE"/>
          </a:p>
        </p:txBody>
      </p:sp>
    </p:spTree>
    <p:extLst>
      <p:ext uri="{BB962C8B-B14F-4D97-AF65-F5344CB8AC3E}">
        <p14:creationId xmlns:p14="http://schemas.microsoft.com/office/powerpoint/2010/main" val="2586722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67859A-26EB-D63F-FE46-AD044962420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89D2B60-5D89-BC6A-08B9-20829934757E}"/>
              </a:ext>
            </a:extLst>
          </p:cNvPr>
          <p:cNvSpPr>
            <a:spLocks noGrp="1"/>
          </p:cNvSpPr>
          <p:nvPr>
            <p:ph type="dt" sz="half" idx="10"/>
          </p:nvPr>
        </p:nvSpPr>
        <p:spPr>
          <a:xfrm>
            <a:off x="628650" y="6356350"/>
            <a:ext cx="2057400" cy="365125"/>
          </a:xfrm>
          <a:prstGeom prst="rect">
            <a:avLst/>
          </a:prstGeom>
        </p:spPr>
        <p:txBody>
          <a:bodyPr/>
          <a:lstStyle/>
          <a:p>
            <a:fld id="{49DC005B-837A-5E4E-9F0C-316894721AC5}" type="datetimeFigureOut">
              <a:rPr lang="de-DE" smtClean="0"/>
              <a:t>01.05.24</a:t>
            </a:fld>
            <a:endParaRPr lang="de-DE"/>
          </a:p>
        </p:txBody>
      </p:sp>
      <p:sp>
        <p:nvSpPr>
          <p:cNvPr id="4" name="Fußzeilenplatzhalter 3">
            <a:extLst>
              <a:ext uri="{FF2B5EF4-FFF2-40B4-BE49-F238E27FC236}">
                <a16:creationId xmlns:a16="http://schemas.microsoft.com/office/drawing/2014/main" id="{FBDBFF0E-2418-3987-F0FB-FAD26A15850B}"/>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3539EF5A-A981-0E9F-E332-A5C1DDD1B8D7}"/>
              </a:ext>
            </a:extLst>
          </p:cNvPr>
          <p:cNvSpPr>
            <a:spLocks noGrp="1"/>
          </p:cNvSpPr>
          <p:nvPr>
            <p:ph type="sldNum" sz="quarter" idx="12"/>
          </p:nvPr>
        </p:nvSpPr>
        <p:spPr>
          <a:xfrm>
            <a:off x="6457950" y="6356350"/>
            <a:ext cx="2057400" cy="365125"/>
          </a:xfrm>
          <a:prstGeom prst="rect">
            <a:avLst/>
          </a:prstGeom>
        </p:spPr>
        <p:txBody>
          <a:bodyPr/>
          <a:lstStyle/>
          <a:p>
            <a:fld id="{84DEE5CB-FAFD-E942-93DE-95D85922074D}" type="slidenum">
              <a:rPr lang="de-DE" smtClean="0"/>
              <a:t>‹Nr.›</a:t>
            </a:fld>
            <a:endParaRPr lang="de-DE"/>
          </a:p>
        </p:txBody>
      </p:sp>
    </p:spTree>
    <p:extLst>
      <p:ext uri="{BB962C8B-B14F-4D97-AF65-F5344CB8AC3E}">
        <p14:creationId xmlns:p14="http://schemas.microsoft.com/office/powerpoint/2010/main" val="1533149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E85ACB-16E6-005F-F1BB-5795B82E79D1}"/>
              </a:ext>
            </a:extLst>
          </p:cNvPr>
          <p:cNvSpPr>
            <a:spLocks noGrp="1"/>
          </p:cNvSpPr>
          <p:nvPr>
            <p:ph type="dt" sz="half" idx="10"/>
          </p:nvPr>
        </p:nvSpPr>
        <p:spPr>
          <a:xfrm>
            <a:off x="628650" y="6356350"/>
            <a:ext cx="2057400" cy="365125"/>
          </a:xfrm>
          <a:prstGeom prst="rect">
            <a:avLst/>
          </a:prstGeom>
        </p:spPr>
        <p:txBody>
          <a:bodyPr/>
          <a:lstStyle/>
          <a:p>
            <a:fld id="{49DC005B-837A-5E4E-9F0C-316894721AC5}" type="datetimeFigureOut">
              <a:rPr lang="de-DE" smtClean="0"/>
              <a:t>01.05.24</a:t>
            </a:fld>
            <a:endParaRPr lang="de-DE"/>
          </a:p>
        </p:txBody>
      </p:sp>
      <p:sp>
        <p:nvSpPr>
          <p:cNvPr id="3" name="Fußzeilenplatzhalter 2">
            <a:extLst>
              <a:ext uri="{FF2B5EF4-FFF2-40B4-BE49-F238E27FC236}">
                <a16:creationId xmlns:a16="http://schemas.microsoft.com/office/drawing/2014/main" id="{1EA32470-8895-AC8A-012F-48432EFAF5DF}"/>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CFEACE6D-2757-4C88-074E-877F8F634AAA}"/>
              </a:ext>
            </a:extLst>
          </p:cNvPr>
          <p:cNvSpPr>
            <a:spLocks noGrp="1"/>
          </p:cNvSpPr>
          <p:nvPr>
            <p:ph type="sldNum" sz="quarter" idx="12"/>
          </p:nvPr>
        </p:nvSpPr>
        <p:spPr>
          <a:xfrm>
            <a:off x="6457950" y="6356350"/>
            <a:ext cx="2057400" cy="365125"/>
          </a:xfrm>
          <a:prstGeom prst="rect">
            <a:avLst/>
          </a:prstGeom>
        </p:spPr>
        <p:txBody>
          <a:bodyPr/>
          <a:lstStyle/>
          <a:p>
            <a:fld id="{84DEE5CB-FAFD-E942-93DE-95D85922074D}" type="slidenum">
              <a:rPr lang="de-DE" smtClean="0"/>
              <a:t>‹Nr.›</a:t>
            </a:fld>
            <a:endParaRPr lang="de-DE"/>
          </a:p>
        </p:txBody>
      </p:sp>
    </p:spTree>
    <p:extLst>
      <p:ext uri="{BB962C8B-B14F-4D97-AF65-F5344CB8AC3E}">
        <p14:creationId xmlns:p14="http://schemas.microsoft.com/office/powerpoint/2010/main" val="4393505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94305F-BAA0-981E-F70C-988EB51D2D74}"/>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26BD58B-3630-D6C5-5110-49B581C8475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EF459E0-FEF5-04CC-495E-CEE0BB12856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CB7BD24-EBB2-56BA-DED7-3AC9CC0B1C07}"/>
              </a:ext>
            </a:extLst>
          </p:cNvPr>
          <p:cNvSpPr>
            <a:spLocks noGrp="1"/>
          </p:cNvSpPr>
          <p:nvPr>
            <p:ph type="dt" sz="half" idx="10"/>
          </p:nvPr>
        </p:nvSpPr>
        <p:spPr>
          <a:xfrm>
            <a:off x="628650" y="6356350"/>
            <a:ext cx="2057400" cy="365125"/>
          </a:xfrm>
          <a:prstGeom prst="rect">
            <a:avLst/>
          </a:prstGeom>
        </p:spPr>
        <p:txBody>
          <a:bodyPr/>
          <a:lstStyle/>
          <a:p>
            <a:fld id="{49DC005B-837A-5E4E-9F0C-316894721AC5}" type="datetimeFigureOut">
              <a:rPr lang="de-DE" smtClean="0"/>
              <a:t>01.05.24</a:t>
            </a:fld>
            <a:endParaRPr lang="de-DE"/>
          </a:p>
        </p:txBody>
      </p:sp>
      <p:sp>
        <p:nvSpPr>
          <p:cNvPr id="6" name="Fußzeilenplatzhalter 5">
            <a:extLst>
              <a:ext uri="{FF2B5EF4-FFF2-40B4-BE49-F238E27FC236}">
                <a16:creationId xmlns:a16="http://schemas.microsoft.com/office/drawing/2014/main" id="{5C52F489-88E0-00F3-74E9-73247198543C}"/>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83ADE55A-6CBB-3720-951A-55580961CA95}"/>
              </a:ext>
            </a:extLst>
          </p:cNvPr>
          <p:cNvSpPr>
            <a:spLocks noGrp="1"/>
          </p:cNvSpPr>
          <p:nvPr>
            <p:ph type="sldNum" sz="quarter" idx="12"/>
          </p:nvPr>
        </p:nvSpPr>
        <p:spPr>
          <a:xfrm>
            <a:off x="6457950" y="6356350"/>
            <a:ext cx="2057400" cy="365125"/>
          </a:xfrm>
          <a:prstGeom prst="rect">
            <a:avLst/>
          </a:prstGeom>
        </p:spPr>
        <p:txBody>
          <a:bodyPr/>
          <a:lstStyle/>
          <a:p>
            <a:fld id="{84DEE5CB-FAFD-E942-93DE-95D85922074D}" type="slidenum">
              <a:rPr lang="de-DE" smtClean="0"/>
              <a:t>‹Nr.›</a:t>
            </a:fld>
            <a:endParaRPr lang="de-DE"/>
          </a:p>
        </p:txBody>
      </p:sp>
    </p:spTree>
    <p:extLst>
      <p:ext uri="{BB962C8B-B14F-4D97-AF65-F5344CB8AC3E}">
        <p14:creationId xmlns:p14="http://schemas.microsoft.com/office/powerpoint/2010/main" val="186859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1122363"/>
            <a:ext cx="8466666" cy="2387600"/>
          </a:xfrm>
        </p:spPr>
        <p:txBody>
          <a:bodyPr anchor="b">
            <a:normAutofit/>
          </a:bodyPr>
          <a:lstStyle>
            <a:lvl1pPr algn="l">
              <a:defRPr sz="4000" baseline="0"/>
            </a:lvl1pPr>
          </a:lstStyle>
          <a:p>
            <a:r>
              <a:rPr lang="de-DE" dirty="0"/>
              <a:t>Abschnittstitel</a:t>
            </a:r>
            <a:endParaRPr lang="en-US" dirty="0"/>
          </a:p>
        </p:txBody>
      </p:sp>
      <p:sp>
        <p:nvSpPr>
          <p:cNvPr id="3" name="Subtitle 2"/>
          <p:cNvSpPr>
            <a:spLocks noGrp="1"/>
          </p:cNvSpPr>
          <p:nvPr>
            <p:ph type="subTitle" idx="1" hasCustomPrompt="1"/>
          </p:nvPr>
        </p:nvSpPr>
        <p:spPr>
          <a:xfrm>
            <a:off x="338666" y="3602038"/>
            <a:ext cx="8466666" cy="868362"/>
          </a:xfrm>
        </p:spPr>
        <p:txBody>
          <a:bodyPr>
            <a:normAutofit/>
          </a:bodyPr>
          <a:lstStyle>
            <a:lvl1pPr marL="0" indent="0" algn="l">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kommt ein Untertitel hin</a:t>
            </a:r>
            <a:endParaRPr lang="en-US" dirty="0"/>
          </a:p>
        </p:txBody>
      </p:sp>
    </p:spTree>
    <p:extLst>
      <p:ext uri="{BB962C8B-B14F-4D97-AF65-F5344CB8AC3E}">
        <p14:creationId xmlns:p14="http://schemas.microsoft.com/office/powerpoint/2010/main" val="5857171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C01EF-FF5D-5493-108D-CEE53F38C7A7}"/>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146CCE1-A67D-2F9D-70DD-75E5511301E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F4326E2-4454-B6AB-6776-C3465F11825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834DE11-9CD1-53D8-AF31-59A8D39CB3F2}"/>
              </a:ext>
            </a:extLst>
          </p:cNvPr>
          <p:cNvSpPr>
            <a:spLocks noGrp="1"/>
          </p:cNvSpPr>
          <p:nvPr>
            <p:ph type="dt" sz="half" idx="10"/>
          </p:nvPr>
        </p:nvSpPr>
        <p:spPr>
          <a:xfrm>
            <a:off x="628650" y="6356350"/>
            <a:ext cx="2057400" cy="365125"/>
          </a:xfrm>
          <a:prstGeom prst="rect">
            <a:avLst/>
          </a:prstGeom>
        </p:spPr>
        <p:txBody>
          <a:bodyPr/>
          <a:lstStyle/>
          <a:p>
            <a:fld id="{49DC005B-837A-5E4E-9F0C-316894721AC5}" type="datetimeFigureOut">
              <a:rPr lang="de-DE" smtClean="0"/>
              <a:t>01.05.24</a:t>
            </a:fld>
            <a:endParaRPr lang="de-DE"/>
          </a:p>
        </p:txBody>
      </p:sp>
      <p:sp>
        <p:nvSpPr>
          <p:cNvPr id="6" name="Fußzeilenplatzhalter 5">
            <a:extLst>
              <a:ext uri="{FF2B5EF4-FFF2-40B4-BE49-F238E27FC236}">
                <a16:creationId xmlns:a16="http://schemas.microsoft.com/office/drawing/2014/main" id="{CE33CE1F-7110-34EE-B567-E841CC1A2B15}"/>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3F6F6508-CAFF-0B50-8D48-D9CE5CD19A2D}"/>
              </a:ext>
            </a:extLst>
          </p:cNvPr>
          <p:cNvSpPr>
            <a:spLocks noGrp="1"/>
          </p:cNvSpPr>
          <p:nvPr>
            <p:ph type="sldNum" sz="quarter" idx="12"/>
          </p:nvPr>
        </p:nvSpPr>
        <p:spPr>
          <a:xfrm>
            <a:off x="6457950" y="6356350"/>
            <a:ext cx="2057400" cy="365125"/>
          </a:xfrm>
          <a:prstGeom prst="rect">
            <a:avLst/>
          </a:prstGeom>
        </p:spPr>
        <p:txBody>
          <a:bodyPr/>
          <a:lstStyle/>
          <a:p>
            <a:fld id="{84DEE5CB-FAFD-E942-93DE-95D85922074D}" type="slidenum">
              <a:rPr lang="de-DE" smtClean="0"/>
              <a:t>‹Nr.›</a:t>
            </a:fld>
            <a:endParaRPr lang="de-DE"/>
          </a:p>
        </p:txBody>
      </p:sp>
    </p:spTree>
    <p:extLst>
      <p:ext uri="{BB962C8B-B14F-4D97-AF65-F5344CB8AC3E}">
        <p14:creationId xmlns:p14="http://schemas.microsoft.com/office/powerpoint/2010/main" val="697842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68D48C-1BF2-C88C-2A21-C32C86BE6CA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2E4BC97-F9C1-3941-7B4E-33A195CF68E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2AC83B9-5A58-A220-D598-E0B5546201D1}"/>
              </a:ext>
            </a:extLst>
          </p:cNvPr>
          <p:cNvSpPr>
            <a:spLocks noGrp="1"/>
          </p:cNvSpPr>
          <p:nvPr>
            <p:ph type="dt" sz="half" idx="10"/>
          </p:nvPr>
        </p:nvSpPr>
        <p:spPr>
          <a:xfrm>
            <a:off x="628650" y="6356350"/>
            <a:ext cx="2057400" cy="365125"/>
          </a:xfrm>
          <a:prstGeom prst="rect">
            <a:avLst/>
          </a:prstGeom>
        </p:spPr>
        <p:txBody>
          <a:bodyPr/>
          <a:lstStyle/>
          <a:p>
            <a:fld id="{49DC005B-837A-5E4E-9F0C-316894721AC5}" type="datetimeFigureOut">
              <a:rPr lang="de-DE" smtClean="0"/>
              <a:t>01.05.24</a:t>
            </a:fld>
            <a:endParaRPr lang="de-DE"/>
          </a:p>
        </p:txBody>
      </p:sp>
      <p:sp>
        <p:nvSpPr>
          <p:cNvPr id="5" name="Fußzeilenplatzhalter 4">
            <a:extLst>
              <a:ext uri="{FF2B5EF4-FFF2-40B4-BE49-F238E27FC236}">
                <a16:creationId xmlns:a16="http://schemas.microsoft.com/office/drawing/2014/main" id="{3C35C6D8-EFBE-49DC-0CB2-C3C2189D0EF2}"/>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CAD35B29-6430-5A76-9B07-0F21C4281431}"/>
              </a:ext>
            </a:extLst>
          </p:cNvPr>
          <p:cNvSpPr>
            <a:spLocks noGrp="1"/>
          </p:cNvSpPr>
          <p:nvPr>
            <p:ph type="sldNum" sz="quarter" idx="12"/>
          </p:nvPr>
        </p:nvSpPr>
        <p:spPr>
          <a:xfrm>
            <a:off x="6457950" y="6356350"/>
            <a:ext cx="2057400" cy="365125"/>
          </a:xfrm>
          <a:prstGeom prst="rect">
            <a:avLst/>
          </a:prstGeom>
        </p:spPr>
        <p:txBody>
          <a:bodyPr/>
          <a:lstStyle/>
          <a:p>
            <a:fld id="{84DEE5CB-FAFD-E942-93DE-95D85922074D}" type="slidenum">
              <a:rPr lang="de-DE" smtClean="0"/>
              <a:t>‹Nr.›</a:t>
            </a:fld>
            <a:endParaRPr lang="de-DE"/>
          </a:p>
        </p:txBody>
      </p:sp>
    </p:spTree>
    <p:extLst>
      <p:ext uri="{BB962C8B-B14F-4D97-AF65-F5344CB8AC3E}">
        <p14:creationId xmlns:p14="http://schemas.microsoft.com/office/powerpoint/2010/main" val="1555849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A80DDE2-3A36-3CB3-8D3F-ACC3980B283F}"/>
              </a:ext>
            </a:extLst>
          </p:cNvPr>
          <p:cNvSpPr>
            <a:spLocks noGrp="1"/>
          </p:cNvSpPr>
          <p:nvPr>
            <p:ph type="title" orient="vert"/>
          </p:nvPr>
        </p:nvSpPr>
        <p:spPr>
          <a:xfrm>
            <a:off x="6543675" y="365125"/>
            <a:ext cx="1971675"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4C7AC67-7FA2-B0A9-D83E-CD593858EBBB}"/>
              </a:ext>
            </a:extLst>
          </p:cNvPr>
          <p:cNvSpPr>
            <a:spLocks noGrp="1"/>
          </p:cNvSpPr>
          <p:nvPr>
            <p:ph type="body" orient="vert" idx="1"/>
          </p:nvPr>
        </p:nvSpPr>
        <p:spPr>
          <a:xfrm>
            <a:off x="628650" y="365125"/>
            <a:ext cx="57626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A22584-3E66-8EAA-1ABA-BE10427F3E8F}"/>
              </a:ext>
            </a:extLst>
          </p:cNvPr>
          <p:cNvSpPr>
            <a:spLocks noGrp="1"/>
          </p:cNvSpPr>
          <p:nvPr>
            <p:ph type="dt" sz="half" idx="10"/>
          </p:nvPr>
        </p:nvSpPr>
        <p:spPr>
          <a:xfrm>
            <a:off x="628650" y="6356350"/>
            <a:ext cx="2057400" cy="365125"/>
          </a:xfrm>
          <a:prstGeom prst="rect">
            <a:avLst/>
          </a:prstGeom>
        </p:spPr>
        <p:txBody>
          <a:bodyPr/>
          <a:lstStyle/>
          <a:p>
            <a:fld id="{49DC005B-837A-5E4E-9F0C-316894721AC5}" type="datetimeFigureOut">
              <a:rPr lang="de-DE" smtClean="0"/>
              <a:t>01.05.24</a:t>
            </a:fld>
            <a:endParaRPr lang="de-DE"/>
          </a:p>
        </p:txBody>
      </p:sp>
      <p:sp>
        <p:nvSpPr>
          <p:cNvPr id="5" name="Fußzeilenplatzhalter 4">
            <a:extLst>
              <a:ext uri="{FF2B5EF4-FFF2-40B4-BE49-F238E27FC236}">
                <a16:creationId xmlns:a16="http://schemas.microsoft.com/office/drawing/2014/main" id="{7F623AD0-08A6-CA7F-5466-2FD8EA46EA47}"/>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5DF4BC2-0337-ED3E-6618-33150586B825}"/>
              </a:ext>
            </a:extLst>
          </p:cNvPr>
          <p:cNvSpPr>
            <a:spLocks noGrp="1"/>
          </p:cNvSpPr>
          <p:nvPr>
            <p:ph type="sldNum" sz="quarter" idx="12"/>
          </p:nvPr>
        </p:nvSpPr>
        <p:spPr>
          <a:xfrm>
            <a:off x="6457950" y="6356350"/>
            <a:ext cx="2057400" cy="365125"/>
          </a:xfrm>
          <a:prstGeom prst="rect">
            <a:avLst/>
          </a:prstGeom>
        </p:spPr>
        <p:txBody>
          <a:bodyPr/>
          <a:lstStyle/>
          <a:p>
            <a:fld id="{84DEE5CB-FAFD-E942-93DE-95D85922074D}" type="slidenum">
              <a:rPr lang="de-DE" smtClean="0"/>
              <a:t>‹Nr.›</a:t>
            </a:fld>
            <a:endParaRPr lang="de-DE"/>
          </a:p>
        </p:txBody>
      </p:sp>
    </p:spTree>
    <p:extLst>
      <p:ext uri="{BB962C8B-B14F-4D97-AF65-F5344CB8AC3E}">
        <p14:creationId xmlns:p14="http://schemas.microsoft.com/office/powerpoint/2010/main" val="243905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sp>
        <p:nvSpPr>
          <p:cNvPr id="5" name="Inhaltsplatzhalter 5"/>
          <p:cNvSpPr>
            <a:spLocks noGrp="1"/>
          </p:cNvSpPr>
          <p:nvPr>
            <p:ph sz="quarter" idx="16"/>
          </p:nvPr>
        </p:nvSpPr>
        <p:spPr>
          <a:xfrm>
            <a:off x="338668" y="1129832"/>
            <a:ext cx="8466665" cy="4953794"/>
          </a:xfrm>
        </p:spPr>
        <p:txBody>
          <a:bodyPr/>
          <a:lstStyle>
            <a:lvl1pPr>
              <a:defRPr/>
            </a:lvl1pPr>
            <a:lvl2pPr>
              <a:defRPr/>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96023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sp>
        <p:nvSpPr>
          <p:cNvPr id="15" name="Subtitle 2"/>
          <p:cNvSpPr txBox="1">
            <a:spLocks/>
          </p:cNvSpPr>
          <p:nvPr userDrawn="1"/>
        </p:nvSpPr>
        <p:spPr>
          <a:xfrm>
            <a:off x="4665132" y="1863461"/>
            <a:ext cx="4140201" cy="425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6" name="Subtitle 2"/>
          <p:cNvSpPr txBox="1">
            <a:spLocks/>
          </p:cNvSpPr>
          <p:nvPr userDrawn="1"/>
        </p:nvSpPr>
        <p:spPr>
          <a:xfrm>
            <a:off x="4665131" y="1863461"/>
            <a:ext cx="4140201" cy="425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1" name="Inhaltsplatzhalter 5"/>
          <p:cNvSpPr>
            <a:spLocks noGrp="1"/>
          </p:cNvSpPr>
          <p:nvPr>
            <p:ph sz="quarter" idx="15"/>
          </p:nvPr>
        </p:nvSpPr>
        <p:spPr>
          <a:xfrm>
            <a:off x="338666" y="1168400"/>
            <a:ext cx="4140200"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5"/>
          <p:cNvSpPr>
            <a:spLocks noGrp="1"/>
          </p:cNvSpPr>
          <p:nvPr>
            <p:ph sz="quarter" idx="16"/>
          </p:nvPr>
        </p:nvSpPr>
        <p:spPr>
          <a:xfrm>
            <a:off x="4665130" y="1168400"/>
            <a:ext cx="4140200"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01629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5"/>
            <a:ext cx="8466667" cy="1208598"/>
          </a:xfrm>
        </p:spPr>
        <p:txBody>
          <a:bodyPr/>
          <a:lstStyle>
            <a:lvl1pPr>
              <a:defRPr baseline="0"/>
            </a:lvl1pPr>
          </a:lstStyle>
          <a:p>
            <a:r>
              <a:rPr lang="de-DE" dirty="0"/>
              <a:t>Zweizeiligen Titel einfügen</a:t>
            </a:r>
            <a:br>
              <a:rPr lang="de-DE" dirty="0"/>
            </a:br>
            <a:r>
              <a:rPr lang="de-DE" dirty="0"/>
              <a:t>Zweizeiligen Titel einfügen</a:t>
            </a:r>
            <a:br>
              <a:rPr lang="de-DE" dirty="0"/>
            </a:br>
            <a:endParaRPr lang="de-DE" dirty="0"/>
          </a:p>
        </p:txBody>
      </p:sp>
      <p:sp>
        <p:nvSpPr>
          <p:cNvPr id="5" name="Inhaltsplatzhalter 5"/>
          <p:cNvSpPr>
            <a:spLocks noGrp="1"/>
          </p:cNvSpPr>
          <p:nvPr>
            <p:ph sz="quarter" idx="16"/>
          </p:nvPr>
        </p:nvSpPr>
        <p:spPr>
          <a:xfrm>
            <a:off x="338668" y="1700808"/>
            <a:ext cx="8466665" cy="4382818"/>
          </a:xfrm>
        </p:spPr>
        <p:txBody>
          <a:bodyPr/>
          <a:lstStyle>
            <a:lvl1pPr>
              <a:defRPr/>
            </a:lvl1pPr>
            <a:lvl2pPr>
              <a:defRPr/>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89685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5"/>
            <a:ext cx="8466667" cy="1208598"/>
          </a:xfrm>
        </p:spPr>
        <p:txBody>
          <a:bodyPr/>
          <a:lstStyle>
            <a:lvl1pPr>
              <a:defRPr baseline="0"/>
            </a:lvl1pPr>
          </a:lstStyle>
          <a:p>
            <a:r>
              <a:rPr lang="de-DE" dirty="0"/>
              <a:t>Zweizeiligen Titel einfügen</a:t>
            </a:r>
            <a:br>
              <a:rPr lang="de-DE" dirty="0"/>
            </a:br>
            <a:r>
              <a:rPr lang="de-DE" dirty="0"/>
              <a:t>Zweizeiligen Titel einfügen</a:t>
            </a:r>
            <a:br>
              <a:rPr lang="de-DE" dirty="0"/>
            </a:br>
            <a:endParaRPr lang="de-DE" dirty="0"/>
          </a:p>
        </p:txBody>
      </p:sp>
      <p:sp>
        <p:nvSpPr>
          <p:cNvPr id="4" name="Inhaltsplatzhalter 5">
            <a:extLst>
              <a:ext uri="{FF2B5EF4-FFF2-40B4-BE49-F238E27FC236}">
                <a16:creationId xmlns:a16="http://schemas.microsoft.com/office/drawing/2014/main" id="{25D15D81-18E0-4000-A3D1-5E1B00E717E7}"/>
              </a:ext>
            </a:extLst>
          </p:cNvPr>
          <p:cNvSpPr>
            <a:spLocks noGrp="1"/>
          </p:cNvSpPr>
          <p:nvPr>
            <p:ph sz="quarter" idx="15"/>
          </p:nvPr>
        </p:nvSpPr>
        <p:spPr>
          <a:xfrm>
            <a:off x="338666" y="1700808"/>
            <a:ext cx="4140200" cy="44213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a:extLst>
              <a:ext uri="{FF2B5EF4-FFF2-40B4-BE49-F238E27FC236}">
                <a16:creationId xmlns:a16="http://schemas.microsoft.com/office/drawing/2014/main" id="{CB499211-C97D-4435-B62B-BD5DC042EE54}"/>
              </a:ext>
            </a:extLst>
          </p:cNvPr>
          <p:cNvSpPr>
            <a:spLocks noGrp="1"/>
          </p:cNvSpPr>
          <p:nvPr>
            <p:ph sz="quarter" idx="16"/>
          </p:nvPr>
        </p:nvSpPr>
        <p:spPr>
          <a:xfrm>
            <a:off x="4665130" y="1700808"/>
            <a:ext cx="4140200" cy="44213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0058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el der Präsi">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313267"/>
            <a:ext cx="8466666" cy="2548467"/>
          </a:xfrm>
        </p:spPr>
        <p:txBody>
          <a:bodyPr anchor="b" anchorCtr="0">
            <a:noAutofit/>
          </a:bodyPr>
          <a:lstStyle>
            <a:lvl1pPr algn="l">
              <a:defRPr sz="7200" baseline="0"/>
            </a:lvl1pPr>
          </a:lstStyle>
          <a:p>
            <a:r>
              <a:rPr lang="de-DE" dirty="0"/>
              <a:t>Thema (Text kann angepasst werden)</a:t>
            </a:r>
            <a:endParaRPr lang="en-US" dirty="0"/>
          </a:p>
        </p:txBody>
      </p:sp>
      <p:sp>
        <p:nvSpPr>
          <p:cNvPr id="3" name="Subtitle 2"/>
          <p:cNvSpPr>
            <a:spLocks noGrp="1"/>
          </p:cNvSpPr>
          <p:nvPr>
            <p:ph type="subTitle" idx="1" hasCustomPrompt="1"/>
          </p:nvPr>
        </p:nvSpPr>
        <p:spPr>
          <a:xfrm>
            <a:off x="338666" y="2958571"/>
            <a:ext cx="8466666" cy="1139296"/>
          </a:xfrm>
        </p:spPr>
        <p:txBody>
          <a:bodyPr/>
          <a:lstStyle>
            <a:lvl1pPr marL="0" indent="0" algn="l">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&lt;&lt;Vorname&gt;&gt; &lt;&lt;Nachname&gt;&gt; &lt;&lt;Position&gt;&gt;, </a:t>
            </a:r>
            <a:r>
              <a:rPr lang="de-DE" dirty="0" err="1"/>
              <a:t>Devware</a:t>
            </a:r>
            <a:r>
              <a:rPr lang="de-DE" dirty="0"/>
              <a:t> GmbH</a:t>
            </a:r>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66" y="5935133"/>
            <a:ext cx="2836709" cy="648527"/>
          </a:xfrm>
          <a:prstGeom prst="rect">
            <a:avLst/>
          </a:prstGeom>
        </p:spPr>
      </p:pic>
    </p:spTree>
    <p:extLst>
      <p:ext uri="{BB962C8B-B14F-4D97-AF65-F5344CB8AC3E}">
        <p14:creationId xmlns:p14="http://schemas.microsoft.com/office/powerpoint/2010/main" val="166968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el mit Tex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66" y="6205926"/>
            <a:ext cx="1762655" cy="402977"/>
          </a:xfrm>
          <a:prstGeom prst="rect">
            <a:avLst/>
          </a:prstGeom>
        </p:spPr>
      </p:pic>
      <p:sp>
        <p:nvSpPr>
          <p:cNvPr id="5" name="Inhaltsplatzhalter 5"/>
          <p:cNvSpPr>
            <a:spLocks noGrp="1"/>
          </p:cNvSpPr>
          <p:nvPr>
            <p:ph sz="quarter" idx="16"/>
          </p:nvPr>
        </p:nvSpPr>
        <p:spPr>
          <a:xfrm>
            <a:off x="338668" y="1129832"/>
            <a:ext cx="8466665"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66679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5553AF74-976A-8242-A012-F62783B45F81}" type="datetimeFigureOut">
              <a:rPr lang="de-DE" smtClean="0"/>
              <a:t>01.05.24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57913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customXml" Target="../../customXml/item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7.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7"/>
            <a:ext cx="7886700" cy="687609"/>
          </a:xfrm>
          <a:prstGeom prst="rect">
            <a:avLst/>
          </a:prstGeom>
        </p:spPr>
        <p:txBody>
          <a:bodyPr vert="horz" lIns="91440" tIns="45720" rIns="91440" bIns="45720" rtlCol="0" anchor="t" anchorCtr="0">
            <a:normAutofit/>
          </a:bodyPr>
          <a:lstStyle/>
          <a:p>
            <a:endParaRPr lang="en-US" dirty="0"/>
          </a:p>
        </p:txBody>
      </p:sp>
      <p:sp>
        <p:nvSpPr>
          <p:cNvPr id="3" name="Text Placeholder 2"/>
          <p:cNvSpPr>
            <a:spLocks noGrp="1"/>
          </p:cNvSpPr>
          <p:nvPr>
            <p:ph type="body" idx="1"/>
            <p:custDataLst>
              <p:custData r:id="rId13"/>
            </p:custDataLst>
          </p:nvPr>
        </p:nvSpPr>
        <p:spPr>
          <a:xfrm>
            <a:off x="628650" y="1124744"/>
            <a:ext cx="7886700" cy="5052219"/>
          </a:xfrm>
          <a:prstGeom prst="rect">
            <a:avLst/>
          </a:prstGeom>
          <a:noFill/>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5" name="Grafik 4">
            <a:extLst>
              <a:ext uri="{FF2B5EF4-FFF2-40B4-BE49-F238E27FC236}">
                <a16:creationId xmlns:a16="http://schemas.microsoft.com/office/drawing/2014/main" id="{9DE4CB5A-2039-414C-B300-EAD8E3BD162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38666" y="6205926"/>
            <a:ext cx="1756503" cy="413068"/>
          </a:xfrm>
          <a:prstGeom prst="rect">
            <a:avLst/>
          </a:prstGeom>
        </p:spPr>
      </p:pic>
    </p:spTree>
    <p:extLst>
      <p:ext uri="{BB962C8B-B14F-4D97-AF65-F5344CB8AC3E}">
        <p14:creationId xmlns:p14="http://schemas.microsoft.com/office/powerpoint/2010/main" val="242757788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6" r:id="rId11"/>
  </p:sldLayoutIdLst>
  <p:txStyles>
    <p:titleStyle>
      <a:lvl1pPr algn="l" defTabSz="914400" rtl="0" eaLnBrk="1" latinLnBrk="0" hangingPunct="1">
        <a:lnSpc>
          <a:spcPct val="90000"/>
        </a:lnSpc>
        <a:spcBef>
          <a:spcPct val="0"/>
        </a:spcBef>
        <a:buNone/>
        <a:defRPr sz="4000" kern="1200" baseline="0">
          <a:solidFill>
            <a:srgbClr val="00B0F0"/>
          </a:solidFill>
          <a:latin typeface="Arial" panose="020B0604020202020204" pitchFamily="34" charset="0"/>
          <a:ea typeface="Tahoma" panose="020B0604030504040204" pitchFamily="34" charset="0"/>
          <a:cs typeface="Arial" panose="020B0604020202020204" pitchFamily="34" charset="0"/>
        </a:defRPr>
      </a:lvl1pPr>
    </p:titleStyle>
    <p:bodyStyle>
      <a:lvl1pPr marL="457200" indent="-457200" algn="l" defTabSz="914400" rtl="0" eaLnBrk="1" latinLnBrk="0" hangingPunct="1">
        <a:lnSpc>
          <a:spcPct val="90000"/>
        </a:lnSpc>
        <a:spcBef>
          <a:spcPts val="1000"/>
        </a:spcBef>
        <a:buSzPct val="70000"/>
        <a:buFontTx/>
        <a:buBlip>
          <a:blip r:embed="rId16"/>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1pPr>
      <a:lvl2pPr marL="914400" indent="-457200" algn="l" defTabSz="914400" rtl="0" eaLnBrk="1" latinLnBrk="0" hangingPunct="1">
        <a:lnSpc>
          <a:spcPct val="90000"/>
        </a:lnSpc>
        <a:spcBef>
          <a:spcPts val="500"/>
        </a:spcBef>
        <a:buSzPct val="70000"/>
        <a:buFontTx/>
        <a:buBlip>
          <a:blip r:embed="rId16"/>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2pPr>
      <a:lvl3pPr marL="1371600" indent="-457200" algn="l" defTabSz="914400" rtl="0" eaLnBrk="1" latinLnBrk="0" hangingPunct="1">
        <a:lnSpc>
          <a:spcPct val="90000"/>
        </a:lnSpc>
        <a:spcBef>
          <a:spcPts val="500"/>
        </a:spcBef>
        <a:buSzPct val="70000"/>
        <a:buFontTx/>
        <a:buBlip>
          <a:blip r:embed="rId16"/>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3pPr>
      <a:lvl4pPr marL="1828800" indent="-457200" algn="l" defTabSz="914400" rtl="0" eaLnBrk="1" latinLnBrk="0" hangingPunct="1">
        <a:lnSpc>
          <a:spcPct val="90000"/>
        </a:lnSpc>
        <a:spcBef>
          <a:spcPts val="500"/>
        </a:spcBef>
        <a:buSzPct val="70000"/>
        <a:buFontTx/>
        <a:buBlip>
          <a:blip r:embed="rId16"/>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4pPr>
      <a:lvl5pPr marL="2286000" indent="-457200" algn="l" defTabSz="914400" rtl="0" eaLnBrk="1" latinLnBrk="0" hangingPunct="1">
        <a:lnSpc>
          <a:spcPct val="90000"/>
        </a:lnSpc>
        <a:spcBef>
          <a:spcPts val="500"/>
        </a:spcBef>
        <a:buSzPct val="70000"/>
        <a:buFontTx/>
        <a:buBlip>
          <a:blip r:embed="rId16"/>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B112113-45C2-BE2F-97C2-464B745EFDE5}"/>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4895308-0A46-6F5D-A522-08A7E592850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8" name="Grafik 7" descr="Ein Bild, das Logo enthält.&#10;&#10;Automatisch generierte Beschreibung">
            <a:extLst>
              <a:ext uri="{FF2B5EF4-FFF2-40B4-BE49-F238E27FC236}">
                <a16:creationId xmlns:a16="http://schemas.microsoft.com/office/drawing/2014/main" id="{8B792EAC-CFF5-B87C-D7B4-962C7A1C204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24328" y="5979667"/>
            <a:ext cx="1375125" cy="664466"/>
          </a:xfrm>
          <a:prstGeom prst="rect">
            <a:avLst/>
          </a:prstGeom>
        </p:spPr>
      </p:pic>
    </p:spTree>
    <p:extLst>
      <p:ext uri="{BB962C8B-B14F-4D97-AF65-F5344CB8AC3E}">
        <p14:creationId xmlns:p14="http://schemas.microsoft.com/office/powerpoint/2010/main" val="628455022"/>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de-de/products/storage/storage-explorer"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6086475" y="1562669"/>
            <a:ext cx="2542136" cy="2380681"/>
          </a:xfrm>
        </p:spPr>
        <p:txBody>
          <a:bodyPr anchor="b">
            <a:normAutofit/>
          </a:bodyPr>
          <a:lstStyle/>
          <a:p>
            <a:r>
              <a:rPr lang="de-DE" sz="3100">
                <a:solidFill>
                  <a:schemeClr val="tx1">
                    <a:lumMod val="85000"/>
                    <a:lumOff val="15000"/>
                  </a:schemeClr>
                </a:solidFill>
              </a:rPr>
              <a:t>Azure Storage</a:t>
            </a:r>
          </a:p>
        </p:txBody>
      </p:sp>
      <p:sp>
        <p:nvSpPr>
          <p:cNvPr id="3" name="Untertitel 2"/>
          <p:cNvSpPr>
            <a:spLocks noGrp="1"/>
          </p:cNvSpPr>
          <p:nvPr>
            <p:ph type="subTitle" idx="1"/>
          </p:nvPr>
        </p:nvSpPr>
        <p:spPr>
          <a:xfrm>
            <a:off x="6272213" y="4216344"/>
            <a:ext cx="2171700" cy="1289676"/>
          </a:xfrm>
        </p:spPr>
        <p:txBody>
          <a:bodyPr anchor="t">
            <a:normAutofit/>
          </a:bodyPr>
          <a:lstStyle/>
          <a:p>
            <a:r>
              <a:rPr lang="de-DE" sz="1400">
                <a:solidFill>
                  <a:schemeClr val="tx1">
                    <a:lumMod val="85000"/>
                    <a:lumOff val="15000"/>
                  </a:schemeClr>
                </a:solidFill>
              </a:rPr>
              <a:t>Ernst Hutsteiner</a:t>
            </a:r>
          </a:p>
          <a:p>
            <a:r>
              <a:rPr lang="de-DE" sz="1400">
                <a:solidFill>
                  <a:schemeClr val="tx1">
                    <a:lumMod val="85000"/>
                    <a:lumOff val="15000"/>
                  </a:schemeClr>
                </a:solidFill>
              </a:rPr>
              <a:t>Geschäftsführer Hutsteiner IT-Services GmbH</a:t>
            </a:r>
          </a:p>
        </p:txBody>
      </p:sp>
      <p:pic>
        <p:nvPicPr>
          <p:cNvPr id="5" name="Picture 4" descr="Blue house on top of the lake">
            <a:extLst>
              <a:ext uri="{FF2B5EF4-FFF2-40B4-BE49-F238E27FC236}">
                <a16:creationId xmlns:a16="http://schemas.microsoft.com/office/drawing/2014/main" id="{B3F9E2E5-5497-378B-C4AC-17CF7CF9829F}"/>
              </a:ext>
            </a:extLst>
          </p:cNvPr>
          <p:cNvPicPr>
            <a:picLocks noChangeAspect="1"/>
          </p:cNvPicPr>
          <p:nvPr/>
        </p:nvPicPr>
        <p:blipFill rotWithShape="1">
          <a:blip r:embed="rId3"/>
          <a:srcRect l="21234" r="23227" b="-1"/>
          <a:stretch/>
        </p:blipFill>
        <p:spPr>
          <a:xfrm>
            <a:off x="20" y="1"/>
            <a:ext cx="5749174"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F729EF-03E2-2200-FFB6-49D77C330781}"/>
              </a:ext>
            </a:extLst>
          </p:cNvPr>
          <p:cNvSpPr>
            <a:spLocks noGrp="1"/>
          </p:cNvSpPr>
          <p:nvPr>
            <p:ph type="title"/>
          </p:nvPr>
        </p:nvSpPr>
        <p:spPr/>
        <p:txBody>
          <a:bodyPr/>
          <a:lstStyle/>
          <a:p>
            <a:r>
              <a:rPr lang="de-DE" dirty="0"/>
              <a:t>Namenskonventionen</a:t>
            </a:r>
          </a:p>
        </p:txBody>
      </p:sp>
      <p:sp>
        <p:nvSpPr>
          <p:cNvPr id="3" name="Inhaltsplatzhalter 2">
            <a:extLst>
              <a:ext uri="{FF2B5EF4-FFF2-40B4-BE49-F238E27FC236}">
                <a16:creationId xmlns:a16="http://schemas.microsoft.com/office/drawing/2014/main" id="{A7746E39-9ACA-EF6E-BC34-991760F36491}"/>
              </a:ext>
            </a:extLst>
          </p:cNvPr>
          <p:cNvSpPr>
            <a:spLocks noGrp="1"/>
          </p:cNvSpPr>
          <p:nvPr>
            <p:ph idx="1"/>
          </p:nvPr>
        </p:nvSpPr>
        <p:spPr/>
        <p:txBody>
          <a:bodyPr/>
          <a:lstStyle/>
          <a:p>
            <a:r>
              <a:rPr lang="de-DE" dirty="0"/>
              <a:t>Zwischen 3 und 24 Zeichen</a:t>
            </a:r>
          </a:p>
          <a:p>
            <a:r>
              <a:rPr lang="de-DE" dirty="0"/>
              <a:t>Nur Zahlen und Kleinbuchstaben</a:t>
            </a:r>
          </a:p>
          <a:p>
            <a:r>
              <a:rPr lang="de-DE" dirty="0"/>
              <a:t>Eindeutigkeit</a:t>
            </a:r>
          </a:p>
        </p:txBody>
      </p:sp>
    </p:spTree>
    <p:extLst>
      <p:ext uri="{BB962C8B-B14F-4D97-AF65-F5344CB8AC3E}">
        <p14:creationId xmlns:p14="http://schemas.microsoft.com/office/powerpoint/2010/main" val="138339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94BA261-7785-0758-9B72-D4D68B412B65}"/>
              </a:ext>
            </a:extLst>
          </p:cNvPr>
          <p:cNvSpPr>
            <a:spLocks noGrp="1"/>
          </p:cNvSpPr>
          <p:nvPr>
            <p:ph type="title"/>
          </p:nvPr>
        </p:nvSpPr>
        <p:spPr>
          <a:xfrm>
            <a:off x="571350" y="762001"/>
            <a:ext cx="4000647" cy="1708242"/>
          </a:xfrm>
        </p:spPr>
        <p:txBody>
          <a:bodyPr anchor="ctr">
            <a:normAutofit/>
          </a:bodyPr>
          <a:lstStyle/>
          <a:p>
            <a:r>
              <a:rPr lang="de-DE" sz="3500"/>
              <a:t>Autorisierung</a:t>
            </a:r>
          </a:p>
        </p:txBody>
      </p:sp>
      <p:sp>
        <p:nvSpPr>
          <p:cNvPr id="3" name="Inhaltsplatzhalter 2">
            <a:extLst>
              <a:ext uri="{FF2B5EF4-FFF2-40B4-BE49-F238E27FC236}">
                <a16:creationId xmlns:a16="http://schemas.microsoft.com/office/drawing/2014/main" id="{0E8D0B7F-533E-F4EE-0EAE-7EF1B925B9F0}"/>
              </a:ext>
            </a:extLst>
          </p:cNvPr>
          <p:cNvSpPr>
            <a:spLocks noGrp="1"/>
          </p:cNvSpPr>
          <p:nvPr>
            <p:ph idx="1"/>
          </p:nvPr>
        </p:nvSpPr>
        <p:spPr>
          <a:xfrm>
            <a:off x="571350" y="2470244"/>
            <a:ext cx="4000647" cy="3769835"/>
          </a:xfrm>
        </p:spPr>
        <p:txBody>
          <a:bodyPr anchor="ctr">
            <a:normAutofit/>
          </a:bodyPr>
          <a:lstStyle/>
          <a:p>
            <a:r>
              <a:rPr lang="de-DE" sz="1700"/>
              <a:t>Clientanwendung sendet Anforderung über HTTP/HTTPS </a:t>
            </a:r>
          </a:p>
          <a:p>
            <a:r>
              <a:rPr lang="de-DE" sz="1700"/>
              <a:t>Jede Ressource im Azure Storage ist geschützt</a:t>
            </a:r>
          </a:p>
          <a:p>
            <a:r>
              <a:rPr lang="de-DE" sz="1700"/>
              <a:t>Autorisierung ist also erforderlich</a:t>
            </a:r>
          </a:p>
          <a:p>
            <a:r>
              <a:rPr lang="de-DE" sz="1700"/>
              <a:t>Diese stellt Bedingungen für den Zugiff sicher</a:t>
            </a:r>
          </a:p>
        </p:txBody>
      </p:sp>
      <p:pic>
        <p:nvPicPr>
          <p:cNvPr id="5" name="Picture 4" descr="Akten">
            <a:extLst>
              <a:ext uri="{FF2B5EF4-FFF2-40B4-BE49-F238E27FC236}">
                <a16:creationId xmlns:a16="http://schemas.microsoft.com/office/drawing/2014/main" id="{C66140DF-3C2E-0997-5B85-99B5F421D3C1}"/>
              </a:ext>
            </a:extLst>
          </p:cNvPr>
          <p:cNvPicPr>
            <a:picLocks noChangeAspect="1"/>
          </p:cNvPicPr>
          <p:nvPr/>
        </p:nvPicPr>
        <p:blipFill rotWithShape="1">
          <a:blip r:embed="rId3"/>
          <a:srcRect l="20422" r="40700"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18844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AB2429-F3AF-3001-A9C3-C44F126DC099}"/>
              </a:ext>
            </a:extLst>
          </p:cNvPr>
          <p:cNvSpPr>
            <a:spLocks noGrp="1"/>
          </p:cNvSpPr>
          <p:nvPr>
            <p:ph type="title"/>
          </p:nvPr>
        </p:nvSpPr>
        <p:spPr/>
        <p:txBody>
          <a:bodyPr/>
          <a:lstStyle/>
          <a:p>
            <a:r>
              <a:rPr lang="de-DE" dirty="0"/>
              <a:t>Arten der Autorisierung</a:t>
            </a:r>
          </a:p>
        </p:txBody>
      </p:sp>
      <p:sp>
        <p:nvSpPr>
          <p:cNvPr id="3" name="Inhaltsplatzhalter 2">
            <a:extLst>
              <a:ext uri="{FF2B5EF4-FFF2-40B4-BE49-F238E27FC236}">
                <a16:creationId xmlns:a16="http://schemas.microsoft.com/office/drawing/2014/main" id="{BBB0FD05-80DB-3629-CFB7-281AB8DD4105}"/>
              </a:ext>
            </a:extLst>
          </p:cNvPr>
          <p:cNvSpPr>
            <a:spLocks noGrp="1"/>
          </p:cNvSpPr>
          <p:nvPr>
            <p:ph idx="1"/>
          </p:nvPr>
        </p:nvSpPr>
        <p:spPr/>
        <p:txBody>
          <a:bodyPr/>
          <a:lstStyle/>
          <a:p>
            <a:r>
              <a:rPr lang="de-DE" dirty="0"/>
              <a:t>Gemeinsam verwendeter Schlüssel* (Speicherkontoschlüssel)</a:t>
            </a:r>
          </a:p>
          <a:p>
            <a:r>
              <a:rPr lang="de-DE" dirty="0" err="1"/>
              <a:t>Shared</a:t>
            </a:r>
            <a:r>
              <a:rPr lang="de-DE" dirty="0"/>
              <a:t> Access </a:t>
            </a:r>
            <a:r>
              <a:rPr lang="de-DE" dirty="0" err="1"/>
              <a:t>Signature</a:t>
            </a:r>
            <a:r>
              <a:rPr lang="de-DE" dirty="0"/>
              <a:t> (SAS)*</a:t>
            </a:r>
          </a:p>
          <a:p>
            <a:r>
              <a:rPr lang="de-DE" dirty="0"/>
              <a:t>Microsoft </a:t>
            </a:r>
            <a:r>
              <a:rPr lang="de-DE" dirty="0" err="1"/>
              <a:t>Entra</a:t>
            </a:r>
            <a:r>
              <a:rPr lang="de-DE" dirty="0"/>
              <a:t> ID*</a:t>
            </a:r>
          </a:p>
          <a:p>
            <a:r>
              <a:rPr lang="de-DE" dirty="0"/>
              <a:t>Lokale </a:t>
            </a:r>
            <a:r>
              <a:rPr lang="de-DE" dirty="0" err="1"/>
              <a:t>Active</a:t>
            </a:r>
            <a:r>
              <a:rPr lang="de-DE" dirty="0"/>
              <a:t> Directory Domain Services</a:t>
            </a:r>
          </a:p>
          <a:p>
            <a:r>
              <a:rPr lang="de-DE" dirty="0"/>
              <a:t>anonymer Lesezugriff</a:t>
            </a:r>
          </a:p>
          <a:p>
            <a:r>
              <a:rPr lang="de-DE" dirty="0"/>
              <a:t>Lokale Storage-Benutzer (SFTP oder SMB)</a:t>
            </a:r>
          </a:p>
          <a:p>
            <a:pPr marL="0" indent="0">
              <a:buNone/>
            </a:pPr>
            <a:endParaRPr lang="de-DE" dirty="0"/>
          </a:p>
        </p:txBody>
      </p:sp>
    </p:spTree>
    <p:extLst>
      <p:ext uri="{BB962C8B-B14F-4D97-AF65-F5344CB8AC3E}">
        <p14:creationId xmlns:p14="http://schemas.microsoft.com/office/powerpoint/2010/main" val="732349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C88C46-DAD5-B882-4985-24F406D40831}"/>
              </a:ext>
            </a:extLst>
          </p:cNvPr>
          <p:cNvSpPr>
            <a:spLocks noGrp="1"/>
          </p:cNvSpPr>
          <p:nvPr>
            <p:ph type="title"/>
          </p:nvPr>
        </p:nvSpPr>
        <p:spPr/>
        <p:txBody>
          <a:bodyPr>
            <a:normAutofit fontScale="90000"/>
          </a:bodyPr>
          <a:lstStyle/>
          <a:p>
            <a:r>
              <a:rPr lang="de-DE" dirty="0"/>
              <a:t>Gemeinsam verwendeter Schlüssel (Speicherkontoschlüssel)</a:t>
            </a:r>
            <a:br>
              <a:rPr lang="de-DE" dirty="0"/>
            </a:br>
            <a:endParaRPr lang="de-DE" dirty="0"/>
          </a:p>
        </p:txBody>
      </p:sp>
      <p:sp>
        <p:nvSpPr>
          <p:cNvPr id="3" name="Inhaltsplatzhalter 2">
            <a:extLst>
              <a:ext uri="{FF2B5EF4-FFF2-40B4-BE49-F238E27FC236}">
                <a16:creationId xmlns:a16="http://schemas.microsoft.com/office/drawing/2014/main" id="{5A32ADEB-FBFA-8CD5-FFB6-91DA3B6AD8C0}"/>
              </a:ext>
            </a:extLst>
          </p:cNvPr>
          <p:cNvSpPr>
            <a:spLocks noGrp="1"/>
          </p:cNvSpPr>
          <p:nvPr>
            <p:ph idx="1"/>
          </p:nvPr>
        </p:nvSpPr>
        <p:spPr/>
        <p:txBody>
          <a:bodyPr/>
          <a:lstStyle/>
          <a:p>
            <a:r>
              <a:rPr lang="de-DE" dirty="0"/>
              <a:t>Ein Key gilt für den ganzen Storage Account</a:t>
            </a:r>
          </a:p>
          <a:p>
            <a:r>
              <a:rPr lang="de-DE" dirty="0"/>
              <a:t>Sehr geringe Granularität mit hohem Risikopotential</a:t>
            </a:r>
          </a:p>
          <a:p>
            <a:r>
              <a:rPr lang="de-DE" dirty="0"/>
              <a:t>Von Microsoft nicht empfohlen</a:t>
            </a:r>
          </a:p>
          <a:p>
            <a:r>
              <a:rPr lang="de-DE" dirty="0"/>
              <a:t>Keys können rotiert werden</a:t>
            </a:r>
          </a:p>
        </p:txBody>
      </p:sp>
    </p:spTree>
    <p:extLst>
      <p:ext uri="{BB962C8B-B14F-4D97-AF65-F5344CB8AC3E}">
        <p14:creationId xmlns:p14="http://schemas.microsoft.com/office/powerpoint/2010/main" val="398046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F6BAFF-5BE3-3378-9109-62A4E9326CE8}"/>
              </a:ext>
            </a:extLst>
          </p:cNvPr>
          <p:cNvSpPr>
            <a:spLocks noGrp="1"/>
          </p:cNvSpPr>
          <p:nvPr>
            <p:ph type="title"/>
          </p:nvPr>
        </p:nvSpPr>
        <p:spPr/>
        <p:txBody>
          <a:bodyPr/>
          <a:lstStyle/>
          <a:p>
            <a:r>
              <a:rPr lang="de-DE" dirty="0" err="1"/>
              <a:t>Shared</a:t>
            </a:r>
            <a:r>
              <a:rPr lang="de-DE" dirty="0"/>
              <a:t> Access </a:t>
            </a:r>
            <a:r>
              <a:rPr lang="de-DE" dirty="0" err="1"/>
              <a:t>Signature</a:t>
            </a:r>
            <a:r>
              <a:rPr lang="de-DE" dirty="0"/>
              <a:t> (SAS)</a:t>
            </a:r>
          </a:p>
        </p:txBody>
      </p:sp>
      <p:sp>
        <p:nvSpPr>
          <p:cNvPr id="3" name="Inhaltsplatzhalter 2">
            <a:extLst>
              <a:ext uri="{FF2B5EF4-FFF2-40B4-BE49-F238E27FC236}">
                <a16:creationId xmlns:a16="http://schemas.microsoft.com/office/drawing/2014/main" id="{D2688FF0-7AC4-7C84-3609-4C3FC60FFF5A}"/>
              </a:ext>
            </a:extLst>
          </p:cNvPr>
          <p:cNvSpPr>
            <a:spLocks noGrp="1"/>
          </p:cNvSpPr>
          <p:nvPr>
            <p:ph idx="1"/>
          </p:nvPr>
        </p:nvSpPr>
        <p:spPr/>
        <p:txBody>
          <a:bodyPr/>
          <a:lstStyle/>
          <a:p>
            <a:r>
              <a:rPr lang="de-DE" dirty="0"/>
              <a:t>ermöglichen den begrenzten delegierten Zugriff auf Ressourcen</a:t>
            </a:r>
          </a:p>
          <a:p>
            <a:r>
              <a:rPr lang="de-DE" dirty="0"/>
              <a:t>Erlauben Granularität hinsichtlich</a:t>
            </a:r>
          </a:p>
          <a:p>
            <a:pPr lvl="1"/>
            <a:r>
              <a:rPr lang="de-DE" dirty="0"/>
              <a:t>Service(</a:t>
            </a:r>
            <a:r>
              <a:rPr lang="de-DE" dirty="0" err="1"/>
              <a:t>Blob</a:t>
            </a:r>
            <a:r>
              <a:rPr lang="de-DE" dirty="0"/>
              <a:t>, File, …)</a:t>
            </a:r>
          </a:p>
          <a:p>
            <a:pPr lvl="1"/>
            <a:r>
              <a:rPr lang="de-DE" dirty="0"/>
              <a:t>Ressourcen Typ </a:t>
            </a:r>
          </a:p>
          <a:p>
            <a:pPr lvl="1"/>
            <a:r>
              <a:rPr lang="de-DE" dirty="0"/>
              <a:t>Berechtigungen</a:t>
            </a:r>
          </a:p>
          <a:p>
            <a:pPr lvl="1"/>
            <a:r>
              <a:rPr lang="de-DE" dirty="0"/>
              <a:t>Zeitliches Limit</a:t>
            </a:r>
          </a:p>
          <a:p>
            <a:pPr lvl="1"/>
            <a:r>
              <a:rPr lang="de-DE" dirty="0"/>
              <a:t>IP Adressen</a:t>
            </a:r>
          </a:p>
          <a:p>
            <a:endParaRPr lang="de-DE" dirty="0"/>
          </a:p>
          <a:p>
            <a:endParaRPr lang="de-DE" dirty="0"/>
          </a:p>
        </p:txBody>
      </p:sp>
    </p:spTree>
    <p:extLst>
      <p:ext uri="{BB962C8B-B14F-4D97-AF65-F5344CB8AC3E}">
        <p14:creationId xmlns:p14="http://schemas.microsoft.com/office/powerpoint/2010/main" val="179254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1566FC-B022-1597-93D9-81DE7601C04B}"/>
              </a:ext>
            </a:extLst>
          </p:cNvPr>
          <p:cNvSpPr>
            <a:spLocks noGrp="1"/>
          </p:cNvSpPr>
          <p:nvPr>
            <p:ph type="title"/>
          </p:nvPr>
        </p:nvSpPr>
        <p:spPr/>
        <p:txBody>
          <a:bodyPr/>
          <a:lstStyle/>
          <a:p>
            <a:r>
              <a:rPr lang="de-DE" dirty="0"/>
              <a:t>Microsoft </a:t>
            </a:r>
            <a:r>
              <a:rPr lang="de-DE" dirty="0" err="1"/>
              <a:t>Entra</a:t>
            </a:r>
            <a:r>
              <a:rPr lang="de-DE" dirty="0"/>
              <a:t>-Integration </a:t>
            </a:r>
          </a:p>
        </p:txBody>
      </p:sp>
      <p:sp>
        <p:nvSpPr>
          <p:cNvPr id="3" name="Inhaltsplatzhalter 2">
            <a:extLst>
              <a:ext uri="{FF2B5EF4-FFF2-40B4-BE49-F238E27FC236}">
                <a16:creationId xmlns:a16="http://schemas.microsoft.com/office/drawing/2014/main" id="{3039C378-FBB8-4E27-FBC3-A54A29869AC3}"/>
              </a:ext>
            </a:extLst>
          </p:cNvPr>
          <p:cNvSpPr>
            <a:spLocks noGrp="1"/>
          </p:cNvSpPr>
          <p:nvPr>
            <p:ph idx="1"/>
          </p:nvPr>
        </p:nvSpPr>
        <p:spPr/>
        <p:txBody>
          <a:bodyPr/>
          <a:lstStyle/>
          <a:p>
            <a:r>
              <a:rPr lang="de-DE" dirty="0"/>
              <a:t>Von Microsoft präferiert</a:t>
            </a:r>
          </a:p>
          <a:p>
            <a:r>
              <a:rPr lang="de-DE" dirty="0"/>
              <a:t>Zugriffssteuerung von Azure (</a:t>
            </a:r>
            <a:r>
              <a:rPr lang="de-DE" dirty="0" err="1"/>
              <a:t>Role-Based</a:t>
            </a:r>
            <a:r>
              <a:rPr lang="de-DE" dirty="0"/>
              <a:t> Access Control, Azure RBAC) </a:t>
            </a:r>
          </a:p>
        </p:txBody>
      </p:sp>
    </p:spTree>
    <p:extLst>
      <p:ext uri="{BB962C8B-B14F-4D97-AF65-F5344CB8AC3E}">
        <p14:creationId xmlns:p14="http://schemas.microsoft.com/office/powerpoint/2010/main" val="33531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270AE6-9EC0-3F33-FDAF-32B430992A62}"/>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a:solidFill>
                  <a:schemeClr val="bg1"/>
                </a:solidFill>
                <a:latin typeface="+mj-lt"/>
                <a:ea typeface="+mj-ea"/>
                <a:cs typeface="+mj-cs"/>
              </a:rPr>
              <a:t>Limits</a:t>
            </a:r>
          </a:p>
        </p:txBody>
      </p:sp>
      <p:graphicFrame>
        <p:nvGraphicFramePr>
          <p:cNvPr id="4" name="Inhaltsplatzhalter 3">
            <a:extLst>
              <a:ext uri="{FF2B5EF4-FFF2-40B4-BE49-F238E27FC236}">
                <a16:creationId xmlns:a16="http://schemas.microsoft.com/office/drawing/2014/main" id="{5E1B5134-967A-3F3E-632B-56CB97BA726C}"/>
              </a:ext>
            </a:extLst>
          </p:cNvPr>
          <p:cNvGraphicFramePr>
            <a:graphicFrameLocks noGrp="1"/>
          </p:cNvGraphicFramePr>
          <p:nvPr>
            <p:ph idx="1"/>
            <p:extLst>
              <p:ext uri="{D42A27DB-BD31-4B8C-83A1-F6EECF244321}">
                <p14:modId xmlns:p14="http://schemas.microsoft.com/office/powerpoint/2010/main" val="3553655580"/>
              </p:ext>
            </p:extLst>
          </p:nvPr>
        </p:nvGraphicFramePr>
        <p:xfrm>
          <a:off x="482600" y="2062707"/>
          <a:ext cx="8178800" cy="3619242"/>
        </p:xfrm>
        <a:graphic>
          <a:graphicData uri="http://schemas.openxmlformats.org/drawingml/2006/table">
            <a:tbl>
              <a:tblPr>
                <a:noFill/>
                <a:tableStyleId>{5C22544A-7EE6-4342-B048-85BDC9FD1C3A}</a:tableStyleId>
              </a:tblPr>
              <a:tblGrid>
                <a:gridCol w="5138563">
                  <a:extLst>
                    <a:ext uri="{9D8B030D-6E8A-4147-A177-3AD203B41FA5}">
                      <a16:colId xmlns:a16="http://schemas.microsoft.com/office/drawing/2014/main" val="134327200"/>
                    </a:ext>
                  </a:extLst>
                </a:gridCol>
                <a:gridCol w="3040237">
                  <a:extLst>
                    <a:ext uri="{9D8B030D-6E8A-4147-A177-3AD203B41FA5}">
                      <a16:colId xmlns:a16="http://schemas.microsoft.com/office/drawing/2014/main" val="4032418769"/>
                    </a:ext>
                  </a:extLst>
                </a:gridCol>
              </a:tblGrid>
              <a:tr h="378130">
                <a:tc>
                  <a:txBody>
                    <a:bodyPr/>
                    <a:lstStyle/>
                    <a:p>
                      <a:pPr algn="l" fontAlgn="b"/>
                      <a:r>
                        <a:rPr lang="de-DE" sz="1300" u="none" strike="noStrike">
                          <a:solidFill>
                            <a:schemeClr val="tx1">
                              <a:lumMod val="75000"/>
                              <a:lumOff val="25000"/>
                            </a:schemeClr>
                          </a:solidFill>
                          <a:effectLst/>
                        </a:rPr>
                        <a:t>Resource</a:t>
                      </a:r>
                      <a:endParaRPr lang="de-DE" sz="1300" b="1"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de-DE" sz="1300" u="none" strike="noStrike">
                          <a:solidFill>
                            <a:schemeClr val="tx1">
                              <a:lumMod val="75000"/>
                              <a:lumOff val="25000"/>
                            </a:schemeClr>
                          </a:solidFill>
                          <a:effectLst/>
                        </a:rPr>
                        <a:t>Begrenzung</a:t>
                      </a:r>
                      <a:endParaRPr lang="de-DE" sz="1300" b="1"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457687075"/>
                  </a:ext>
                </a:extLst>
              </a:tr>
              <a:tr h="763976">
                <a:tc>
                  <a:txBody>
                    <a:bodyPr/>
                    <a:lstStyle/>
                    <a:p>
                      <a:pPr algn="l" fontAlgn="b"/>
                      <a:r>
                        <a:rPr lang="de-DE" sz="1300" u="none" strike="noStrike">
                          <a:solidFill>
                            <a:schemeClr val="tx1">
                              <a:lumMod val="75000"/>
                              <a:lumOff val="25000"/>
                            </a:schemeClr>
                          </a:solidFill>
                          <a:effectLst/>
                        </a:rPr>
                        <a:t>Maximale Anzahl von Speicherkonten mit Standardendpunkten pro Region und Abonnement, einschließlich Standard- und Premium-Speicherkonten</a:t>
                      </a:r>
                      <a:endParaRPr lang="de-DE" sz="1300" b="0"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de-DE" sz="1300" u="none" strike="noStrike">
                          <a:solidFill>
                            <a:schemeClr val="tx1">
                              <a:lumMod val="75000"/>
                              <a:lumOff val="25000"/>
                            </a:schemeClr>
                          </a:solidFill>
                          <a:effectLst/>
                        </a:rPr>
                        <a:t>Standardmäßig 250, 500 auf Anforderung1</a:t>
                      </a:r>
                      <a:endParaRPr lang="de-DE" sz="1300" b="0"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264797058"/>
                  </a:ext>
                </a:extLst>
              </a:tr>
              <a:tr h="763976">
                <a:tc>
                  <a:txBody>
                    <a:bodyPr/>
                    <a:lstStyle/>
                    <a:p>
                      <a:pPr algn="l" fontAlgn="b"/>
                      <a:r>
                        <a:rPr lang="de-DE" sz="1300" u="none" strike="noStrike">
                          <a:solidFill>
                            <a:schemeClr val="tx1">
                              <a:lumMod val="75000"/>
                              <a:lumOff val="25000"/>
                            </a:schemeClr>
                          </a:solidFill>
                          <a:effectLst/>
                        </a:rPr>
                        <a:t>Maximale Anzahl von Speicherkonten mit Azure DNS-Zonenendpunkten (Vorschau) pro Region und Abonnement, einschließlich Standard- und Premium-Speicherkonten</a:t>
                      </a:r>
                      <a:endParaRPr lang="de-DE" sz="1300" b="0"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de-DE" sz="1300" u="none" strike="noStrike">
                          <a:solidFill>
                            <a:schemeClr val="tx1">
                              <a:lumMod val="75000"/>
                              <a:lumOff val="25000"/>
                            </a:schemeClr>
                          </a:solidFill>
                          <a:effectLst/>
                        </a:rPr>
                        <a:t>5.000 (Vorschau)</a:t>
                      </a:r>
                      <a:endParaRPr lang="de-DE" sz="1300" b="0"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011011260"/>
                  </a:ext>
                </a:extLst>
              </a:tr>
              <a:tr h="378130">
                <a:tc>
                  <a:txBody>
                    <a:bodyPr/>
                    <a:lstStyle/>
                    <a:p>
                      <a:pPr algn="l" fontAlgn="b"/>
                      <a:r>
                        <a:rPr lang="de-DE" sz="1300" u="none" strike="noStrike">
                          <a:solidFill>
                            <a:schemeClr val="tx1">
                              <a:lumMod val="75000"/>
                              <a:lumOff val="25000"/>
                            </a:schemeClr>
                          </a:solidFill>
                          <a:effectLst/>
                        </a:rPr>
                        <a:t>Maximale Kapazität des Standardspeicherkontos</a:t>
                      </a:r>
                      <a:endParaRPr lang="de-DE" sz="1300" b="0"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de-DE" sz="1300" u="none" strike="noStrike">
                          <a:solidFill>
                            <a:schemeClr val="tx1">
                              <a:lumMod val="75000"/>
                              <a:lumOff val="25000"/>
                            </a:schemeClr>
                          </a:solidFill>
                          <a:effectLst/>
                        </a:rPr>
                        <a:t>5 PiB2</a:t>
                      </a:r>
                      <a:endParaRPr lang="de-DE" sz="1300" b="0"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781525353"/>
                  </a:ext>
                </a:extLst>
              </a:tr>
              <a:tr h="956900">
                <a:tc>
                  <a:txBody>
                    <a:bodyPr/>
                    <a:lstStyle/>
                    <a:p>
                      <a:pPr algn="l" fontAlgn="b"/>
                      <a:r>
                        <a:rPr lang="de-DE" sz="1300" u="none" strike="noStrike">
                          <a:solidFill>
                            <a:schemeClr val="tx1">
                              <a:lumMod val="75000"/>
                              <a:lumOff val="25000"/>
                            </a:schemeClr>
                          </a:solidFill>
                          <a:effectLst/>
                        </a:rPr>
                        <a:t>Maximale Anzahl von Blobcontainern, Blobs, Verzeichnissen und Unterverzeichnissen (wenn hierarchischer Namespace aktiviert ist), Dateifreigaben, Tabellen, Warteschlangen, Entitäten oder Nachrichten pro Speicherkonto.</a:t>
                      </a:r>
                      <a:endParaRPr lang="de-DE" sz="1300" b="0"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de-DE" sz="1300" u="none" strike="noStrike" dirty="0">
                          <a:solidFill>
                            <a:schemeClr val="tx1">
                              <a:lumMod val="75000"/>
                              <a:lumOff val="25000"/>
                            </a:schemeClr>
                          </a:solidFill>
                          <a:effectLst/>
                        </a:rPr>
                        <a:t>Keine Begrenzung</a:t>
                      </a:r>
                      <a:endParaRPr lang="de-DE" sz="1300" b="0" i="0" u="none" strike="noStrike" dirty="0">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178041072"/>
                  </a:ext>
                </a:extLst>
              </a:tr>
              <a:tr h="378130">
                <a:tc>
                  <a:txBody>
                    <a:bodyPr/>
                    <a:lstStyle/>
                    <a:p>
                      <a:pPr algn="l" fontAlgn="b"/>
                      <a:r>
                        <a:rPr lang="de-DE" sz="1300" u="none" strike="noStrike">
                          <a:solidFill>
                            <a:schemeClr val="tx1">
                              <a:lumMod val="75000"/>
                              <a:lumOff val="25000"/>
                            </a:schemeClr>
                          </a:solidFill>
                          <a:effectLst/>
                        </a:rPr>
                        <a:t>Maximale Anforderungsrate pro Standardspeicherkonto</a:t>
                      </a:r>
                      <a:endParaRPr lang="de-DE" sz="1300" b="0" i="0" u="none" strike="noStrike">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de-DE" sz="1300" u="none" strike="noStrike" dirty="0">
                          <a:solidFill>
                            <a:schemeClr val="tx1">
                              <a:lumMod val="75000"/>
                              <a:lumOff val="25000"/>
                            </a:schemeClr>
                          </a:solidFill>
                          <a:effectLst/>
                        </a:rPr>
                        <a:t>20.000 Anforderungen pro Sekunde2</a:t>
                      </a:r>
                      <a:endParaRPr lang="de-DE" sz="1300" b="0" i="0" u="none" strike="noStrike" dirty="0">
                        <a:solidFill>
                          <a:schemeClr val="tx1">
                            <a:lumMod val="75000"/>
                            <a:lumOff val="25000"/>
                          </a:schemeClr>
                        </a:solidFill>
                        <a:effectLst/>
                        <a:latin typeface="Helvetica Neue" panose="02000503000000020004" pitchFamily="2" charset="0"/>
                      </a:endParaRPr>
                    </a:p>
                  </a:txBody>
                  <a:tcPr marL="154339" marR="3840" marT="77169" marB="77169"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065210083"/>
                  </a:ext>
                </a:extLst>
              </a:tr>
            </a:tbl>
          </a:graphicData>
        </a:graphic>
      </p:graphicFrame>
    </p:spTree>
    <p:extLst>
      <p:ext uri="{BB962C8B-B14F-4D97-AF65-F5344CB8AC3E}">
        <p14:creationId xmlns:p14="http://schemas.microsoft.com/office/powerpoint/2010/main" val="3713558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5264D6-46D1-2043-3C27-B06EF8A319CE}"/>
              </a:ext>
            </a:extLst>
          </p:cNvPr>
          <p:cNvSpPr>
            <a:spLocks noGrp="1"/>
          </p:cNvSpPr>
          <p:nvPr>
            <p:ph type="title"/>
          </p:nvPr>
        </p:nvSpPr>
        <p:spPr/>
        <p:txBody>
          <a:bodyPr/>
          <a:lstStyle/>
          <a:p>
            <a:r>
              <a:rPr lang="de-DE" dirty="0"/>
              <a:t>Tool Empfehlung</a:t>
            </a:r>
          </a:p>
        </p:txBody>
      </p:sp>
      <p:sp>
        <p:nvSpPr>
          <p:cNvPr id="3" name="Inhaltsplatzhalter 2">
            <a:extLst>
              <a:ext uri="{FF2B5EF4-FFF2-40B4-BE49-F238E27FC236}">
                <a16:creationId xmlns:a16="http://schemas.microsoft.com/office/drawing/2014/main" id="{6E667770-169D-3357-0DA1-F410A92CD8DE}"/>
              </a:ext>
            </a:extLst>
          </p:cNvPr>
          <p:cNvSpPr>
            <a:spLocks noGrp="1"/>
          </p:cNvSpPr>
          <p:nvPr>
            <p:ph idx="1"/>
          </p:nvPr>
        </p:nvSpPr>
        <p:spPr/>
        <p:txBody>
          <a:bodyPr/>
          <a:lstStyle/>
          <a:p>
            <a:r>
              <a:rPr lang="de-DE" dirty="0"/>
              <a:t>Azure Storage Explorer</a:t>
            </a:r>
          </a:p>
          <a:p>
            <a:r>
              <a:rPr lang="de-DE" dirty="0">
                <a:hlinkClick r:id="rId3"/>
              </a:rPr>
              <a:t>https://azure.microsoft.com/de-de/products/storage/storage-explorer</a:t>
            </a:r>
            <a:endParaRPr lang="de-DE" dirty="0"/>
          </a:p>
          <a:p>
            <a:r>
              <a:rPr lang="de-DE" b="0" i="0" dirty="0" err="1">
                <a:solidFill>
                  <a:srgbClr val="E2EEFF"/>
                </a:solidFill>
                <a:effectLst/>
                <a:highlight>
                  <a:srgbClr val="3A3F50"/>
                </a:highlight>
                <a:latin typeface="Google Sans"/>
              </a:rPr>
              <a:t>AzCopy</a:t>
            </a:r>
            <a:r>
              <a:rPr lang="de-DE" b="0" i="0" dirty="0">
                <a:solidFill>
                  <a:srgbClr val="E2EEFF"/>
                </a:solidFill>
                <a:effectLst/>
                <a:highlight>
                  <a:srgbClr val="3A3F50"/>
                </a:highlight>
                <a:latin typeface="Google Sans"/>
              </a:rPr>
              <a:t> (</a:t>
            </a:r>
            <a:r>
              <a:rPr lang="de-DE" b="0" i="0" dirty="0" err="1">
                <a:solidFill>
                  <a:srgbClr val="E2EEFF"/>
                </a:solidFill>
                <a:effectLst/>
                <a:highlight>
                  <a:srgbClr val="3A3F50"/>
                </a:highlight>
                <a:latin typeface="Google Sans"/>
              </a:rPr>
              <a:t>command</a:t>
            </a:r>
            <a:r>
              <a:rPr lang="de-DE" b="0" i="0" dirty="0">
                <a:solidFill>
                  <a:srgbClr val="E2EEFF"/>
                </a:solidFill>
                <a:effectLst/>
                <a:highlight>
                  <a:srgbClr val="3A3F50"/>
                </a:highlight>
                <a:latin typeface="Google Sans"/>
              </a:rPr>
              <a:t> </a:t>
            </a:r>
            <a:r>
              <a:rPr lang="de-DE" b="0" i="0" dirty="0" err="1">
                <a:solidFill>
                  <a:srgbClr val="E2EEFF"/>
                </a:solidFill>
                <a:effectLst/>
                <a:highlight>
                  <a:srgbClr val="3A3F50"/>
                </a:highlight>
                <a:latin typeface="Google Sans"/>
              </a:rPr>
              <a:t>line</a:t>
            </a:r>
            <a:r>
              <a:rPr lang="de-DE" b="0" i="0" dirty="0">
                <a:solidFill>
                  <a:srgbClr val="E2EEFF"/>
                </a:solidFill>
                <a:effectLst/>
                <a:highlight>
                  <a:srgbClr val="3A3F50"/>
                </a:highlight>
                <a:latin typeface="Google Sans"/>
              </a:rPr>
              <a:t> </a:t>
            </a:r>
            <a:r>
              <a:rPr lang="de-DE" b="0" i="0" dirty="0" err="1">
                <a:solidFill>
                  <a:srgbClr val="E2EEFF"/>
                </a:solidFill>
                <a:effectLst/>
                <a:highlight>
                  <a:srgbClr val="3A3F50"/>
                </a:highlight>
                <a:latin typeface="Google Sans"/>
              </a:rPr>
              <a:t>utility</a:t>
            </a:r>
            <a:r>
              <a:rPr lang="de-DE" b="0" i="0" dirty="0">
                <a:solidFill>
                  <a:srgbClr val="E2EEFF"/>
                </a:solidFill>
                <a:effectLst/>
                <a:highlight>
                  <a:srgbClr val="3A3F50"/>
                </a:highlight>
                <a:latin typeface="Google Sans"/>
              </a:rPr>
              <a:t>)</a:t>
            </a:r>
            <a:endParaRPr lang="de-DE" dirty="0"/>
          </a:p>
        </p:txBody>
      </p:sp>
    </p:spTree>
    <p:extLst>
      <p:ext uri="{BB962C8B-B14F-4D97-AF65-F5344CB8AC3E}">
        <p14:creationId xmlns:p14="http://schemas.microsoft.com/office/powerpoint/2010/main" val="181196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9144000" cy="3561989"/>
            <a:chOff x="0" y="3296011"/>
            <a:chExt cx="12192000" cy="3561989"/>
          </a:xfrm>
          <a:effectLst>
            <a:outerShdw blurRad="254000" dist="152400" dir="16200000" rotWithShape="0">
              <a:prstClr val="black">
                <a:alpha val="10000"/>
              </a:prstClr>
            </a:outerShdw>
          </a:effectLst>
        </p:grpSpPr>
        <p:grpSp>
          <p:nvGrpSpPr>
            <p:cNvPr id="17"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el 1">
            <a:extLst>
              <a:ext uri="{FF2B5EF4-FFF2-40B4-BE49-F238E27FC236}">
                <a16:creationId xmlns:a16="http://schemas.microsoft.com/office/drawing/2014/main" id="{40CF062F-5506-2BAA-7975-E50A3355B2D2}"/>
              </a:ext>
            </a:extLst>
          </p:cNvPr>
          <p:cNvSpPr>
            <a:spLocks noGrp="1"/>
          </p:cNvSpPr>
          <p:nvPr>
            <p:ph type="title"/>
          </p:nvPr>
        </p:nvSpPr>
        <p:spPr>
          <a:xfrm>
            <a:off x="628649" y="1120676"/>
            <a:ext cx="5266135" cy="2308324"/>
          </a:xfrm>
        </p:spPr>
        <p:txBody>
          <a:bodyPr vert="horz" lIns="91440" tIns="45720" rIns="91440" bIns="45720" rtlCol="0" anchor="b">
            <a:normAutofit/>
          </a:bodyPr>
          <a:lstStyle/>
          <a:p>
            <a:r>
              <a:rPr lang="en-US" sz="6300" kern="1200">
                <a:solidFill>
                  <a:schemeClr val="bg1"/>
                </a:solidFill>
                <a:latin typeface="+mj-lt"/>
                <a:ea typeface="+mj-ea"/>
                <a:cs typeface="+mj-cs"/>
              </a:rPr>
              <a:t>Lab</a:t>
            </a:r>
          </a:p>
        </p:txBody>
      </p:sp>
      <p:sp>
        <p:nvSpPr>
          <p:cNvPr id="3" name="Inhaltsplatzhalter 2">
            <a:extLst>
              <a:ext uri="{FF2B5EF4-FFF2-40B4-BE49-F238E27FC236}">
                <a16:creationId xmlns:a16="http://schemas.microsoft.com/office/drawing/2014/main" id="{9E1B9DA5-F2D3-720E-D9C9-3A592341E704}"/>
              </a:ext>
            </a:extLst>
          </p:cNvPr>
          <p:cNvSpPr>
            <a:spLocks noGrp="1"/>
          </p:cNvSpPr>
          <p:nvPr>
            <p:ph idx="1"/>
          </p:nvPr>
        </p:nvSpPr>
        <p:spPr>
          <a:xfrm>
            <a:off x="626268" y="3809999"/>
            <a:ext cx="5269314" cy="1012778"/>
          </a:xfrm>
        </p:spPr>
        <p:txBody>
          <a:bodyPr vert="horz" lIns="91440" tIns="45720" rIns="91440" bIns="45720" rtlCol="0">
            <a:normAutofit/>
          </a:bodyPr>
          <a:lstStyle/>
          <a:p>
            <a:pPr marL="0" indent="0">
              <a:buNone/>
            </a:pPr>
            <a:r>
              <a:rPr lang="en-US" sz="2400" kern="1200" dirty="0">
                <a:solidFill>
                  <a:schemeClr val="bg1"/>
                </a:solidFill>
                <a:latin typeface="+mn-lt"/>
                <a:ea typeface="+mn-ea"/>
                <a:cs typeface="+mn-cs"/>
              </a:rPr>
              <a:t>Lab Storage </a:t>
            </a:r>
            <a:r>
              <a:rPr lang="en-US" sz="2400" kern="1200" dirty="0" err="1">
                <a:solidFill>
                  <a:schemeClr val="bg1"/>
                </a:solidFill>
                <a:latin typeface="+mn-lt"/>
                <a:ea typeface="+mn-ea"/>
                <a:cs typeface="+mn-cs"/>
              </a:rPr>
              <a:t>Account.md</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917663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F1329E-F7E5-D1CD-2811-D22DD7B55B31}"/>
              </a:ext>
            </a:extLst>
          </p:cNvPr>
          <p:cNvSpPr>
            <a:spLocks noGrp="1"/>
          </p:cNvSpPr>
          <p:nvPr>
            <p:ph type="title"/>
          </p:nvPr>
        </p:nvSpPr>
        <p:spPr/>
        <p:txBody>
          <a:bodyPr/>
          <a:lstStyle/>
          <a:p>
            <a:r>
              <a:rPr lang="de-DE" dirty="0"/>
              <a:t>Azure Monitor für Storage</a:t>
            </a:r>
          </a:p>
        </p:txBody>
      </p:sp>
      <p:sp>
        <p:nvSpPr>
          <p:cNvPr id="3" name="Inhaltsplatzhalter 2">
            <a:extLst>
              <a:ext uri="{FF2B5EF4-FFF2-40B4-BE49-F238E27FC236}">
                <a16:creationId xmlns:a16="http://schemas.microsoft.com/office/drawing/2014/main" id="{6B6D5CFB-E304-633B-9CE7-3D0B807E4994}"/>
              </a:ext>
            </a:extLst>
          </p:cNvPr>
          <p:cNvSpPr>
            <a:spLocks noGrp="1"/>
          </p:cNvSpPr>
          <p:nvPr>
            <p:ph idx="1"/>
          </p:nvPr>
        </p:nvSpPr>
        <p:spPr/>
        <p:txBody>
          <a:bodyPr/>
          <a:lstStyle/>
          <a:p>
            <a:r>
              <a:rPr lang="de-DE" dirty="0"/>
              <a:t>Teil von Azure Monitor mit Infos zu</a:t>
            </a:r>
          </a:p>
          <a:p>
            <a:pPr lvl="1"/>
            <a:r>
              <a:rPr lang="de-DE" dirty="0"/>
              <a:t>Leistung</a:t>
            </a:r>
          </a:p>
          <a:p>
            <a:pPr lvl="1"/>
            <a:r>
              <a:rPr lang="de-DE" dirty="0"/>
              <a:t>Kapazität</a:t>
            </a:r>
          </a:p>
          <a:p>
            <a:pPr lvl="1"/>
            <a:r>
              <a:rPr lang="de-DE" dirty="0"/>
              <a:t>Verfügbarkeit</a:t>
            </a:r>
          </a:p>
          <a:p>
            <a:r>
              <a:rPr lang="de-DE" dirty="0"/>
              <a:t>Ist automatisch aktiv</a:t>
            </a:r>
          </a:p>
          <a:p>
            <a:r>
              <a:rPr lang="de-DE" dirty="0"/>
              <a:t>kann in der </a:t>
            </a:r>
            <a:r>
              <a:rPr lang="de-DE" dirty="0" err="1"/>
              <a:t>Resource</a:t>
            </a:r>
            <a:r>
              <a:rPr lang="de-DE" dirty="0"/>
              <a:t> oder im Monitor angezeigt werden</a:t>
            </a:r>
          </a:p>
          <a:p>
            <a:r>
              <a:rPr lang="de-DE" dirty="0"/>
              <a:t>Stellt mehrere Arbeitsmappen bereit (Workbooks)</a:t>
            </a:r>
          </a:p>
        </p:txBody>
      </p:sp>
    </p:spTree>
    <p:extLst>
      <p:ext uri="{BB962C8B-B14F-4D97-AF65-F5344CB8AC3E}">
        <p14:creationId xmlns:p14="http://schemas.microsoft.com/office/powerpoint/2010/main" val="411143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0D9C2C7-0EBE-2670-2335-59A1B92D780E}"/>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Azure Storage Account</a:t>
            </a:r>
          </a:p>
        </p:txBody>
      </p:sp>
      <p:pic>
        <p:nvPicPr>
          <p:cNvPr id="2050" name="Picture 2" descr="Azure Storage - Visual Studio Marketplace">
            <a:extLst>
              <a:ext uri="{FF2B5EF4-FFF2-40B4-BE49-F238E27FC236}">
                <a16:creationId xmlns:a16="http://schemas.microsoft.com/office/drawing/2014/main" id="{38E2538C-FFD7-2A3D-026E-1DFC5FF813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82987" y="885073"/>
            <a:ext cx="5085525" cy="508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172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653627-BA1A-7C03-9D18-1B8509EC18DB}"/>
              </a:ext>
            </a:extLst>
          </p:cNvPr>
          <p:cNvSpPr>
            <a:spLocks noGrp="1"/>
          </p:cNvSpPr>
          <p:nvPr>
            <p:ph type="title"/>
          </p:nvPr>
        </p:nvSpPr>
        <p:spPr/>
        <p:txBody>
          <a:bodyPr/>
          <a:lstStyle/>
          <a:p>
            <a:r>
              <a:rPr lang="de-DE" dirty="0" err="1"/>
              <a:t>Activity</a:t>
            </a:r>
            <a:r>
              <a:rPr lang="de-DE" dirty="0"/>
              <a:t> Log</a:t>
            </a:r>
          </a:p>
        </p:txBody>
      </p:sp>
      <p:sp>
        <p:nvSpPr>
          <p:cNvPr id="3" name="Inhaltsplatzhalter 2">
            <a:extLst>
              <a:ext uri="{FF2B5EF4-FFF2-40B4-BE49-F238E27FC236}">
                <a16:creationId xmlns:a16="http://schemas.microsoft.com/office/drawing/2014/main" id="{5DF28854-E025-DBDD-06B8-59C81DCB040B}"/>
              </a:ext>
            </a:extLst>
          </p:cNvPr>
          <p:cNvSpPr>
            <a:spLocks noGrp="1"/>
          </p:cNvSpPr>
          <p:nvPr>
            <p:ph idx="1"/>
          </p:nvPr>
        </p:nvSpPr>
        <p:spPr/>
        <p:txBody>
          <a:bodyPr/>
          <a:lstStyle/>
          <a:p>
            <a:r>
              <a:rPr lang="de-DE" dirty="0"/>
              <a:t>Nicht vergessen, ist immer gut für Auskünfte und fast in jeder Ressource zu finden</a:t>
            </a:r>
          </a:p>
        </p:txBody>
      </p:sp>
    </p:spTree>
    <p:extLst>
      <p:ext uri="{BB962C8B-B14F-4D97-AF65-F5344CB8AC3E}">
        <p14:creationId xmlns:p14="http://schemas.microsoft.com/office/powerpoint/2010/main" val="109131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6086475" y="1562669"/>
            <a:ext cx="2542136" cy="2380681"/>
          </a:xfrm>
        </p:spPr>
        <p:txBody>
          <a:bodyPr vert="horz" lIns="91440" tIns="45720" rIns="91440" bIns="45720" rtlCol="0" anchor="b">
            <a:normAutofit/>
          </a:bodyPr>
          <a:lstStyle/>
          <a:p>
            <a:pPr algn="ctr"/>
            <a:r>
              <a:rPr lang="en-US" sz="3100">
                <a:solidFill>
                  <a:schemeClr val="tx1">
                    <a:lumMod val="85000"/>
                    <a:lumOff val="15000"/>
                  </a:schemeClr>
                </a:solidFill>
              </a:rPr>
              <a:t>FAQ</a:t>
            </a:r>
          </a:p>
        </p:txBody>
      </p:sp>
      <p:pic>
        <p:nvPicPr>
          <p:cNvPr id="6" name="Picture 3" descr="Gelbe und blaue Symbole">
            <a:extLst>
              <a:ext uri="{FF2B5EF4-FFF2-40B4-BE49-F238E27FC236}">
                <a16:creationId xmlns:a16="http://schemas.microsoft.com/office/drawing/2014/main" id="{9983E7C1-B3EB-00B5-4EF2-65DFDB4F2853}"/>
              </a:ext>
            </a:extLst>
          </p:cNvPr>
          <p:cNvPicPr>
            <a:picLocks noChangeAspect="1"/>
          </p:cNvPicPr>
          <p:nvPr/>
        </p:nvPicPr>
        <p:blipFill rotWithShape="1">
          <a:blip r:embed="rId3"/>
          <a:srcRect l="15377" r="20493" b="1"/>
          <a:stretch/>
        </p:blipFill>
        <p:spPr>
          <a:xfrm>
            <a:off x="20" y="1"/>
            <a:ext cx="5749174"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2D9124C-FE14-67E4-54E6-917D8593057A}"/>
              </a:ext>
            </a:extLst>
          </p:cNvPr>
          <p:cNvSpPr>
            <a:spLocks noGrp="1"/>
          </p:cNvSpPr>
          <p:nvPr>
            <p:ph type="title"/>
          </p:nvPr>
        </p:nvSpPr>
        <p:spPr>
          <a:xfrm>
            <a:off x="571350" y="762001"/>
            <a:ext cx="4000647" cy="1708242"/>
          </a:xfrm>
        </p:spPr>
        <p:txBody>
          <a:bodyPr anchor="ctr">
            <a:normAutofit/>
          </a:bodyPr>
          <a:lstStyle/>
          <a:p>
            <a:r>
              <a:rPr lang="de-DE" sz="3500"/>
              <a:t>Übersicht</a:t>
            </a:r>
          </a:p>
        </p:txBody>
      </p:sp>
      <p:sp>
        <p:nvSpPr>
          <p:cNvPr id="3" name="Inhaltsplatzhalter 2">
            <a:extLst>
              <a:ext uri="{FF2B5EF4-FFF2-40B4-BE49-F238E27FC236}">
                <a16:creationId xmlns:a16="http://schemas.microsoft.com/office/drawing/2014/main" id="{F42D64A8-BB14-01C5-6872-FB9B4784F1A1}"/>
              </a:ext>
            </a:extLst>
          </p:cNvPr>
          <p:cNvSpPr>
            <a:spLocks noGrp="1"/>
          </p:cNvSpPr>
          <p:nvPr>
            <p:ph idx="1"/>
          </p:nvPr>
        </p:nvSpPr>
        <p:spPr>
          <a:xfrm>
            <a:off x="571350" y="2470244"/>
            <a:ext cx="4000647" cy="3769835"/>
          </a:xfrm>
        </p:spPr>
        <p:txBody>
          <a:bodyPr anchor="ctr">
            <a:normAutofit/>
          </a:bodyPr>
          <a:lstStyle/>
          <a:p>
            <a:r>
              <a:rPr lang="de-DE" sz="1700"/>
              <a:t>Azure Storage Accounts enhalten</a:t>
            </a:r>
          </a:p>
          <a:p>
            <a:pPr lvl="1"/>
            <a:r>
              <a:rPr lang="de-DE" sz="1700"/>
              <a:t>Blobs</a:t>
            </a:r>
          </a:p>
          <a:p>
            <a:pPr lvl="1"/>
            <a:r>
              <a:rPr lang="de-DE" sz="1700"/>
              <a:t>Dateien</a:t>
            </a:r>
          </a:p>
          <a:p>
            <a:pPr lvl="1"/>
            <a:r>
              <a:rPr lang="de-DE" sz="1700"/>
              <a:t>Wartenschlangen</a:t>
            </a:r>
          </a:p>
          <a:p>
            <a:pPr lvl="1"/>
            <a:r>
              <a:rPr lang="de-DE" sz="1700"/>
              <a:t>Tabellen</a:t>
            </a:r>
          </a:p>
          <a:p>
            <a:r>
              <a:rPr lang="de-DE" sz="1700"/>
              <a:t>Haben einen eindeutigen Namen (Namespace)</a:t>
            </a:r>
          </a:p>
          <a:p>
            <a:r>
              <a:rPr lang="de-DE" sz="1700"/>
              <a:t>Stehen unter diesem global zur Verfügung (http, https)</a:t>
            </a:r>
          </a:p>
          <a:p>
            <a:r>
              <a:rPr lang="de-DE" sz="1700"/>
              <a:t>Sind persistent, hochverfügbar und skalierbar</a:t>
            </a:r>
          </a:p>
        </p:txBody>
      </p:sp>
      <p:pic>
        <p:nvPicPr>
          <p:cNvPr id="5" name="Picture 4" descr="Verschiedenfarbige Organizer">
            <a:extLst>
              <a:ext uri="{FF2B5EF4-FFF2-40B4-BE49-F238E27FC236}">
                <a16:creationId xmlns:a16="http://schemas.microsoft.com/office/drawing/2014/main" id="{9B7CF58D-4A72-663B-06DD-117FABB63480}"/>
              </a:ext>
            </a:extLst>
          </p:cNvPr>
          <p:cNvPicPr>
            <a:picLocks noChangeAspect="1"/>
          </p:cNvPicPr>
          <p:nvPr/>
        </p:nvPicPr>
        <p:blipFill rotWithShape="1">
          <a:blip r:embed="rId2"/>
          <a:srcRect l="32435" r="3232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2925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D3CCE-8CD8-649E-DE9D-0E9ACCF2ECAF}"/>
              </a:ext>
            </a:extLst>
          </p:cNvPr>
          <p:cNvSpPr>
            <a:spLocks noGrp="1"/>
          </p:cNvSpPr>
          <p:nvPr>
            <p:ph type="title"/>
          </p:nvPr>
        </p:nvSpPr>
        <p:spPr/>
        <p:txBody>
          <a:bodyPr/>
          <a:lstStyle/>
          <a:p>
            <a:r>
              <a:rPr lang="de-DE" dirty="0" err="1"/>
              <a:t>Blob</a:t>
            </a:r>
            <a:endParaRPr lang="de-DE" dirty="0"/>
          </a:p>
        </p:txBody>
      </p:sp>
      <p:sp>
        <p:nvSpPr>
          <p:cNvPr id="3" name="Inhaltsplatzhalter 2">
            <a:extLst>
              <a:ext uri="{FF2B5EF4-FFF2-40B4-BE49-F238E27FC236}">
                <a16:creationId xmlns:a16="http://schemas.microsoft.com/office/drawing/2014/main" id="{0E1F5CD1-D43F-9AED-0D21-2611D6C8A656}"/>
              </a:ext>
            </a:extLst>
          </p:cNvPr>
          <p:cNvSpPr>
            <a:spLocks noGrp="1"/>
          </p:cNvSpPr>
          <p:nvPr>
            <p:ph idx="1"/>
          </p:nvPr>
        </p:nvSpPr>
        <p:spPr/>
        <p:txBody>
          <a:bodyPr/>
          <a:lstStyle/>
          <a:p>
            <a:r>
              <a:rPr lang="de-DE" dirty="0" err="1"/>
              <a:t>Blob</a:t>
            </a:r>
            <a:r>
              <a:rPr lang="de-DE" dirty="0"/>
              <a:t> = </a:t>
            </a:r>
            <a:r>
              <a:rPr lang="de-DE" dirty="0" err="1"/>
              <a:t>binary</a:t>
            </a:r>
            <a:r>
              <a:rPr lang="de-DE" dirty="0"/>
              <a:t> large </a:t>
            </a:r>
            <a:r>
              <a:rPr lang="de-DE" dirty="0" err="1"/>
              <a:t>object</a:t>
            </a:r>
            <a:endParaRPr lang="de-DE" dirty="0"/>
          </a:p>
          <a:p>
            <a:r>
              <a:rPr lang="de-DE" dirty="0"/>
              <a:t>Typischerweise nicht strukturiert wie z.B. Bilder, Videos, </a:t>
            </a:r>
            <a:r>
              <a:rPr lang="de-DE" dirty="0" err="1"/>
              <a:t>backups</a:t>
            </a:r>
            <a:r>
              <a:rPr lang="de-DE" dirty="0"/>
              <a:t>, Musik…</a:t>
            </a:r>
          </a:p>
          <a:p>
            <a:r>
              <a:rPr lang="de-DE" dirty="0"/>
              <a:t>Zwei Zugriffsgruppen: Hot &amp; Cold</a:t>
            </a:r>
          </a:p>
          <a:p>
            <a:r>
              <a:rPr lang="de-DE" dirty="0" err="1"/>
              <a:t>Blobs</a:t>
            </a:r>
            <a:r>
              <a:rPr lang="de-DE" dirty="0"/>
              <a:t> “leben“ in sog. Containern</a:t>
            </a:r>
          </a:p>
          <a:p>
            <a:r>
              <a:rPr lang="de-DE" dirty="0"/>
              <a:t>Sehr günstige und skalierbare Form des Azure Storage</a:t>
            </a:r>
          </a:p>
        </p:txBody>
      </p:sp>
    </p:spTree>
    <p:extLst>
      <p:ext uri="{BB962C8B-B14F-4D97-AF65-F5344CB8AC3E}">
        <p14:creationId xmlns:p14="http://schemas.microsoft.com/office/powerpoint/2010/main" val="334085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45DBBE-CC6B-D0F6-61B3-546A181B3D17}"/>
              </a:ext>
            </a:extLst>
          </p:cNvPr>
          <p:cNvSpPr>
            <a:spLocks noGrp="1"/>
          </p:cNvSpPr>
          <p:nvPr>
            <p:ph type="title"/>
          </p:nvPr>
        </p:nvSpPr>
        <p:spPr/>
        <p:txBody>
          <a:bodyPr/>
          <a:lstStyle/>
          <a:p>
            <a:r>
              <a:rPr lang="de-DE" dirty="0"/>
              <a:t>File Storage (Dateien)</a:t>
            </a:r>
          </a:p>
        </p:txBody>
      </p:sp>
      <p:sp>
        <p:nvSpPr>
          <p:cNvPr id="3" name="Inhaltsplatzhalter 2">
            <a:extLst>
              <a:ext uri="{FF2B5EF4-FFF2-40B4-BE49-F238E27FC236}">
                <a16:creationId xmlns:a16="http://schemas.microsoft.com/office/drawing/2014/main" id="{9EAB8BC8-EC2A-FFF7-25BF-E7F6A2C034A0}"/>
              </a:ext>
            </a:extLst>
          </p:cNvPr>
          <p:cNvSpPr>
            <a:spLocks noGrp="1"/>
          </p:cNvSpPr>
          <p:nvPr>
            <p:ph idx="1"/>
          </p:nvPr>
        </p:nvSpPr>
        <p:spPr/>
        <p:txBody>
          <a:bodyPr/>
          <a:lstStyle/>
          <a:p>
            <a:r>
              <a:rPr lang="de-DE" dirty="0"/>
              <a:t>Für Applikation die einen File Share brauchen</a:t>
            </a:r>
          </a:p>
          <a:p>
            <a:r>
              <a:rPr lang="de-DE" dirty="0"/>
              <a:t>Verwendet SMB 2.1 und 3.0 und kann von mehreren Apps gleichzeitig verwendet werden</a:t>
            </a:r>
          </a:p>
          <a:p>
            <a:r>
              <a:rPr lang="de-DE" dirty="0"/>
              <a:t>4 Komponenten</a:t>
            </a:r>
          </a:p>
          <a:p>
            <a:pPr lvl="1"/>
            <a:r>
              <a:rPr lang="de-DE" dirty="0"/>
              <a:t>Account (unser Storage Account)</a:t>
            </a:r>
          </a:p>
          <a:p>
            <a:pPr lvl="1"/>
            <a:r>
              <a:rPr lang="de-DE" dirty="0"/>
              <a:t>Share (</a:t>
            </a:r>
            <a:r>
              <a:rPr lang="de-DE" dirty="0" err="1"/>
              <a:t>file</a:t>
            </a:r>
            <a:r>
              <a:rPr lang="de-DE" dirty="0"/>
              <a:t> </a:t>
            </a:r>
            <a:r>
              <a:rPr lang="de-DE" dirty="0" err="1"/>
              <a:t>shares</a:t>
            </a:r>
            <a:r>
              <a:rPr lang="de-DE" dirty="0"/>
              <a:t> die ich erstellen kann)</a:t>
            </a:r>
          </a:p>
          <a:p>
            <a:pPr lvl="1"/>
            <a:r>
              <a:rPr lang="de-DE" dirty="0"/>
              <a:t>Directory (die klassische Hierarchie der </a:t>
            </a:r>
            <a:r>
              <a:rPr lang="de-DE" dirty="0" err="1"/>
              <a:t>Directories</a:t>
            </a:r>
            <a:r>
              <a:rPr lang="de-DE" dirty="0"/>
              <a:t>)</a:t>
            </a:r>
          </a:p>
          <a:p>
            <a:pPr lvl="1"/>
            <a:r>
              <a:rPr lang="de-DE" dirty="0"/>
              <a:t>Files (last but not least die Dateien)</a:t>
            </a:r>
          </a:p>
        </p:txBody>
      </p:sp>
    </p:spTree>
    <p:extLst>
      <p:ext uri="{BB962C8B-B14F-4D97-AF65-F5344CB8AC3E}">
        <p14:creationId xmlns:p14="http://schemas.microsoft.com/office/powerpoint/2010/main" val="233493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6D3B7D-BBE8-662C-F55E-6BAC551AF344}"/>
              </a:ext>
            </a:extLst>
          </p:cNvPr>
          <p:cNvSpPr>
            <a:spLocks noGrp="1"/>
          </p:cNvSpPr>
          <p:nvPr>
            <p:ph type="title"/>
          </p:nvPr>
        </p:nvSpPr>
        <p:spPr/>
        <p:txBody>
          <a:bodyPr/>
          <a:lstStyle/>
          <a:p>
            <a:r>
              <a:rPr lang="de-DE" dirty="0"/>
              <a:t>Queue Storage (</a:t>
            </a:r>
            <a:r>
              <a:rPr lang="de-DE" dirty="0" err="1"/>
              <a:t>Wartenschlangen</a:t>
            </a:r>
            <a:r>
              <a:rPr lang="de-DE" dirty="0"/>
              <a:t>)</a:t>
            </a:r>
          </a:p>
        </p:txBody>
      </p:sp>
      <p:sp>
        <p:nvSpPr>
          <p:cNvPr id="3" name="Inhaltsplatzhalter 2">
            <a:extLst>
              <a:ext uri="{FF2B5EF4-FFF2-40B4-BE49-F238E27FC236}">
                <a16:creationId xmlns:a16="http://schemas.microsoft.com/office/drawing/2014/main" id="{EE3E4605-3C42-E9F4-A87B-59595CD0D82E}"/>
              </a:ext>
            </a:extLst>
          </p:cNvPr>
          <p:cNvSpPr>
            <a:spLocks noGrp="1"/>
          </p:cNvSpPr>
          <p:nvPr>
            <p:ph idx="1"/>
          </p:nvPr>
        </p:nvSpPr>
        <p:spPr/>
        <p:txBody>
          <a:bodyPr>
            <a:normAutofit lnSpcReduction="10000"/>
          </a:bodyPr>
          <a:lstStyle/>
          <a:p>
            <a:r>
              <a:rPr lang="de-DE" dirty="0"/>
              <a:t>Ein wenig wie MSMQ</a:t>
            </a:r>
          </a:p>
          <a:p>
            <a:r>
              <a:rPr lang="de-DE" dirty="0"/>
              <a:t>Erlaubt zuverlässige asynchrone Kommunikation</a:t>
            </a:r>
          </a:p>
          <a:p>
            <a:r>
              <a:rPr lang="de-DE" dirty="0"/>
              <a:t>Anzahl der Queues ist nur durch die Kapazität des Storage Accounts limitiert</a:t>
            </a:r>
          </a:p>
          <a:p>
            <a:r>
              <a:rPr lang="de-DE" dirty="0"/>
              <a:t>Anwendung programmatisch (</a:t>
            </a:r>
            <a:r>
              <a:rPr lang="de-DE" dirty="0" err="1"/>
              <a:t>lightweight</a:t>
            </a:r>
            <a:r>
              <a:rPr lang="de-DE" dirty="0"/>
              <a:t>) oder über Storage Explorer</a:t>
            </a:r>
          </a:p>
          <a:p>
            <a:r>
              <a:rPr lang="de-DE" dirty="0"/>
              <a:t>Komponenten</a:t>
            </a:r>
          </a:p>
          <a:p>
            <a:pPr lvl="1"/>
            <a:r>
              <a:rPr lang="de-DE" dirty="0"/>
              <a:t>Account (unser Azure Account</a:t>
            </a:r>
          </a:p>
          <a:p>
            <a:pPr lvl="1"/>
            <a:r>
              <a:rPr lang="de-DE" dirty="0"/>
              <a:t>Queue (Gruppen von Nachrichten)</a:t>
            </a:r>
          </a:p>
          <a:p>
            <a:pPr lvl="1"/>
            <a:r>
              <a:rPr lang="de-DE" dirty="0"/>
              <a:t>Message (Nachricht die in einer Queue ist)</a:t>
            </a:r>
          </a:p>
        </p:txBody>
      </p:sp>
    </p:spTree>
    <p:extLst>
      <p:ext uri="{BB962C8B-B14F-4D97-AF65-F5344CB8AC3E}">
        <p14:creationId xmlns:p14="http://schemas.microsoft.com/office/powerpoint/2010/main" val="321970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663110-CE8A-3621-C20B-F1643C59DF3E}"/>
              </a:ext>
            </a:extLst>
          </p:cNvPr>
          <p:cNvSpPr>
            <a:spLocks noGrp="1"/>
          </p:cNvSpPr>
          <p:nvPr>
            <p:ph type="title"/>
          </p:nvPr>
        </p:nvSpPr>
        <p:spPr/>
        <p:txBody>
          <a:bodyPr/>
          <a:lstStyle/>
          <a:p>
            <a:r>
              <a:rPr lang="de-DE" dirty="0"/>
              <a:t>Table Storage	</a:t>
            </a:r>
          </a:p>
        </p:txBody>
      </p:sp>
      <p:sp>
        <p:nvSpPr>
          <p:cNvPr id="3" name="Inhaltsplatzhalter 2">
            <a:extLst>
              <a:ext uri="{FF2B5EF4-FFF2-40B4-BE49-F238E27FC236}">
                <a16:creationId xmlns:a16="http://schemas.microsoft.com/office/drawing/2014/main" id="{DA62B044-2E02-9FC4-5640-A15CE70BD515}"/>
              </a:ext>
            </a:extLst>
          </p:cNvPr>
          <p:cNvSpPr>
            <a:spLocks noGrp="1"/>
          </p:cNvSpPr>
          <p:nvPr>
            <p:ph idx="1"/>
          </p:nvPr>
        </p:nvSpPr>
        <p:spPr/>
        <p:txBody>
          <a:bodyPr>
            <a:normAutofit fontScale="92500"/>
          </a:bodyPr>
          <a:lstStyle/>
          <a:p>
            <a:r>
              <a:rPr lang="de-DE" dirty="0"/>
              <a:t>Für strukturierte oder semi-strukturierte Daten</a:t>
            </a:r>
          </a:p>
          <a:p>
            <a:r>
              <a:rPr lang="de-DE" dirty="0"/>
              <a:t>Ist NoSQL</a:t>
            </a:r>
          </a:p>
          <a:p>
            <a:r>
              <a:rPr lang="de-DE" dirty="0"/>
              <a:t>Kann mehrere Petabytes bei geringen Kosten speichern</a:t>
            </a:r>
          </a:p>
          <a:p>
            <a:r>
              <a:rPr lang="de-DE" dirty="0"/>
              <a:t>Zugriff via REST oder manche </a:t>
            </a:r>
            <a:r>
              <a:rPr lang="de-DE" dirty="0" err="1"/>
              <a:t>Odata</a:t>
            </a:r>
            <a:r>
              <a:rPr lang="de-DE" dirty="0"/>
              <a:t> Protokolle</a:t>
            </a:r>
          </a:p>
          <a:p>
            <a:r>
              <a:rPr lang="de-DE" dirty="0"/>
              <a:t>Komponenten:</a:t>
            </a:r>
          </a:p>
          <a:p>
            <a:pPr lvl="1"/>
            <a:r>
              <a:rPr lang="de-DE" dirty="0"/>
              <a:t>Account</a:t>
            </a:r>
          </a:p>
          <a:p>
            <a:pPr lvl="1"/>
            <a:r>
              <a:rPr lang="de-DE" dirty="0"/>
              <a:t>Table (keine Tabelle im </a:t>
            </a:r>
            <a:r>
              <a:rPr lang="de-DE" dirty="0" err="1"/>
              <a:t>klassichen</a:t>
            </a:r>
            <a:r>
              <a:rPr lang="de-DE" dirty="0"/>
              <a:t> Sinne – eher eine Sammlung von </a:t>
            </a:r>
            <a:r>
              <a:rPr lang="de-DE" dirty="0" err="1"/>
              <a:t>Entities</a:t>
            </a:r>
            <a:r>
              <a:rPr lang="de-DE" dirty="0"/>
              <a:t>)</a:t>
            </a:r>
          </a:p>
          <a:p>
            <a:pPr lvl="1"/>
            <a:r>
              <a:rPr lang="de-DE" dirty="0"/>
              <a:t>Entity (</a:t>
            </a:r>
            <a:r>
              <a:rPr lang="de-DE" dirty="0" err="1"/>
              <a:t>Object</a:t>
            </a:r>
            <a:r>
              <a:rPr lang="de-DE" dirty="0"/>
              <a:t> das Eigenschaften hat)</a:t>
            </a:r>
          </a:p>
          <a:p>
            <a:pPr lvl="1"/>
            <a:r>
              <a:rPr lang="de-DE" dirty="0"/>
              <a:t>Properties (Key/Value Paare)</a:t>
            </a:r>
          </a:p>
        </p:txBody>
      </p:sp>
    </p:spTree>
    <p:extLst>
      <p:ext uri="{BB962C8B-B14F-4D97-AF65-F5344CB8AC3E}">
        <p14:creationId xmlns:p14="http://schemas.microsoft.com/office/powerpoint/2010/main" val="333251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FF58E-05B9-0E22-BEB8-25A5429C26CF}"/>
              </a:ext>
            </a:extLst>
          </p:cNvPr>
          <p:cNvSpPr>
            <a:spLocks noGrp="1"/>
          </p:cNvSpPr>
          <p:nvPr>
            <p:ph type="title"/>
          </p:nvPr>
        </p:nvSpPr>
        <p:spPr/>
        <p:txBody>
          <a:bodyPr/>
          <a:lstStyle/>
          <a:p>
            <a:r>
              <a:rPr lang="de-DE" dirty="0"/>
              <a:t>Speicherkontentypen</a:t>
            </a:r>
          </a:p>
        </p:txBody>
      </p:sp>
      <p:sp>
        <p:nvSpPr>
          <p:cNvPr id="3" name="Inhaltsplatzhalter 2">
            <a:extLst>
              <a:ext uri="{FF2B5EF4-FFF2-40B4-BE49-F238E27FC236}">
                <a16:creationId xmlns:a16="http://schemas.microsoft.com/office/drawing/2014/main" id="{3E40BF70-77EA-E207-545D-F120792A9749}"/>
              </a:ext>
            </a:extLst>
          </p:cNvPr>
          <p:cNvSpPr>
            <a:spLocks noGrp="1"/>
          </p:cNvSpPr>
          <p:nvPr>
            <p:ph idx="1"/>
          </p:nvPr>
        </p:nvSpPr>
        <p:spPr/>
        <p:txBody>
          <a:bodyPr/>
          <a:lstStyle/>
          <a:p>
            <a:r>
              <a:rPr lang="de-DE" dirty="0"/>
              <a:t>Standard „Allgemein v2“</a:t>
            </a:r>
          </a:p>
          <a:p>
            <a:r>
              <a:rPr lang="de-DE" dirty="0"/>
              <a:t>Premium-</a:t>
            </a:r>
            <a:r>
              <a:rPr lang="de-DE" dirty="0" err="1"/>
              <a:t>Blockblobs</a:t>
            </a:r>
            <a:endParaRPr lang="de-DE" dirty="0"/>
          </a:p>
          <a:p>
            <a:r>
              <a:rPr lang="de-DE" dirty="0"/>
              <a:t>Premium-Dateifreigaben</a:t>
            </a:r>
          </a:p>
          <a:p>
            <a:r>
              <a:rPr lang="de-DE" dirty="0"/>
              <a:t>Premium-</a:t>
            </a:r>
            <a:r>
              <a:rPr lang="de-DE" dirty="0" err="1"/>
              <a:t>Seitenblobs</a:t>
            </a:r>
            <a:endParaRPr lang="de-DE" dirty="0"/>
          </a:p>
          <a:p>
            <a:r>
              <a:rPr lang="de-DE" dirty="0"/>
              <a:t>Azure Data Lake Storage Gen2*</a:t>
            </a:r>
          </a:p>
          <a:p>
            <a:endParaRPr lang="de-DE" dirty="0"/>
          </a:p>
        </p:txBody>
      </p:sp>
    </p:spTree>
    <p:extLst>
      <p:ext uri="{BB962C8B-B14F-4D97-AF65-F5344CB8AC3E}">
        <p14:creationId xmlns:p14="http://schemas.microsoft.com/office/powerpoint/2010/main" val="288938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8BE55B-2846-3349-AE33-B59B9F116F7A}"/>
              </a:ext>
            </a:extLst>
          </p:cNvPr>
          <p:cNvSpPr>
            <a:spLocks noGrp="1"/>
          </p:cNvSpPr>
          <p:nvPr>
            <p:ph type="title"/>
          </p:nvPr>
        </p:nvSpPr>
        <p:spPr/>
        <p:txBody>
          <a:bodyPr/>
          <a:lstStyle/>
          <a:p>
            <a:r>
              <a:rPr lang="de-DE" dirty="0"/>
              <a:t>Redundanzoptionen</a:t>
            </a:r>
          </a:p>
        </p:txBody>
      </p:sp>
      <p:sp>
        <p:nvSpPr>
          <p:cNvPr id="3" name="Inhaltsplatzhalter 2">
            <a:extLst>
              <a:ext uri="{FF2B5EF4-FFF2-40B4-BE49-F238E27FC236}">
                <a16:creationId xmlns:a16="http://schemas.microsoft.com/office/drawing/2014/main" id="{0957F046-8655-617A-D7ED-31461359FEC3}"/>
              </a:ext>
            </a:extLst>
          </p:cNvPr>
          <p:cNvSpPr>
            <a:spLocks noGrp="1"/>
          </p:cNvSpPr>
          <p:nvPr>
            <p:ph idx="1"/>
          </p:nvPr>
        </p:nvSpPr>
        <p:spPr/>
        <p:txBody>
          <a:bodyPr/>
          <a:lstStyle/>
          <a:p>
            <a:r>
              <a:rPr lang="de-DE" dirty="0"/>
              <a:t>Lokal redundanter Speicher (LRS)</a:t>
            </a:r>
          </a:p>
          <a:p>
            <a:r>
              <a:rPr lang="de-DE" dirty="0"/>
              <a:t>Georedundanter Speicher (GRS)</a:t>
            </a:r>
          </a:p>
          <a:p>
            <a:r>
              <a:rPr lang="de-DE" dirty="0"/>
              <a:t>Georedundanter Speicher mit Lesezugriff (RA-GRS)</a:t>
            </a:r>
          </a:p>
          <a:p>
            <a:r>
              <a:rPr lang="de-DE" dirty="0" err="1"/>
              <a:t>ZonenredundanterSpeicher</a:t>
            </a:r>
            <a:r>
              <a:rPr lang="de-DE" dirty="0"/>
              <a:t>(ZRS)</a:t>
            </a:r>
          </a:p>
          <a:p>
            <a:r>
              <a:rPr lang="de-DE" dirty="0"/>
              <a:t>Geozonenredundanter Speicher(GZRS)</a:t>
            </a:r>
          </a:p>
          <a:p>
            <a:r>
              <a:rPr lang="de-DE" dirty="0"/>
              <a:t>Geozonenredundanter Speicher mit Lesezugriff (RA-GZRS)</a:t>
            </a:r>
          </a:p>
        </p:txBody>
      </p:sp>
    </p:spTree>
    <p:extLst>
      <p:ext uri="{BB962C8B-B14F-4D97-AF65-F5344CB8AC3E}">
        <p14:creationId xmlns:p14="http://schemas.microsoft.com/office/powerpoint/2010/main" val="995603019"/>
      </p:ext>
    </p:extLst>
  </p:cSld>
  <p:clrMapOvr>
    <a:masterClrMapping/>
  </p:clrMapOvr>
</p:sld>
</file>

<file path=ppt/theme/theme1.xml><?xml version="1.0" encoding="utf-8"?>
<a:theme xmlns:a="http://schemas.openxmlformats.org/drawingml/2006/main" name="Vorlage_DEVWARE_Presentation201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terfolie_DEVWARE_Praesentation.pptx" id="{5E2CE1C4-2580-4D65-8AFF-1909C5CACA98}" vid="{24459CEB-1E66-402B-9A12-EF6F32D4A05D}"/>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0eeb7cd6-0ce7-493d-a937-fc0f06537b83" Revision="1" Stencil="System.MyShapes" StencilVersion="1.0"/>
</Control>
</file>

<file path=customXml/item2.xml><?xml version="1.0" encoding="utf-8"?>
<ct:contentTypeSchema xmlns:ct="http://schemas.microsoft.com/office/2006/metadata/contentType" xmlns:ma="http://schemas.microsoft.com/office/2006/metadata/properties/metaAttributes" ct:_="" ma:_="" ma:contentTypeName="Dokument" ma:contentTypeID="0x010100971DE681CD9386488F3B73B952864319" ma:contentTypeVersion="2" ma:contentTypeDescription="Ein neues Dokument erstellen." ma:contentTypeScope="" ma:versionID="550c675347f51bd06a426c3cd402bd83">
  <xsd:schema xmlns:xsd="http://www.w3.org/2001/XMLSchema" xmlns:xs="http://www.w3.org/2001/XMLSchema" xmlns:p="http://schemas.microsoft.com/office/2006/metadata/properties" xmlns:ns2="cffbfc3b-6b69-42ac-8a83-31a62ae0d5a8" targetNamespace="http://schemas.microsoft.com/office/2006/metadata/properties" ma:root="true" ma:fieldsID="d065a53709def6fd0aecca9d51d5499b" ns2:_="">
    <xsd:import namespace="cffbfc3b-6b69-42ac-8a83-31a62ae0d5a8"/>
    <xsd:element name="properties">
      <xsd:complexType>
        <xsd:sequence>
          <xsd:element name="documentManagement">
            <xsd:complexType>
              <xsd:all>
                <xsd:element ref="ns2:CRMProduk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fbfc3b-6b69-42ac-8a83-31a62ae0d5a8" elementFormDefault="qualified">
    <xsd:import namespace="http://schemas.microsoft.com/office/2006/documentManagement/types"/>
    <xsd:import namespace="http://schemas.microsoft.com/office/infopath/2007/PartnerControls"/>
    <xsd:element name="CRMProduktID" ma:index="8" nillable="true" ma:displayName="CRMProduktID" ma:internalName="CRMProduktID">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RMProduktID xmlns="cffbfc3b-6b69-42ac-8a83-31a62ae0d5a8" xsi:nil="true"/>
  </documentManagement>
</p:properties>
</file>

<file path=customXml/item4.xml><?xml version="1.0" encoding="utf-8"?>
<Control xmlns="http://schemas.microsoft.com/VisualStudio/2011/storyboarding/control">
  <Id Name="0eeb7cd6-0ce7-493d-a937-fc0f06537b83" Revision="1" Stencil="System.MyShapes"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EC29EE-23CE-4CF0-89ED-36E3C3157013}">
  <ds:schemaRefs>
    <ds:schemaRef ds:uri="http://schemas.microsoft.com/VisualStudio/2011/storyboarding/control"/>
  </ds:schemaRefs>
</ds:datastoreItem>
</file>

<file path=customXml/itemProps2.xml><?xml version="1.0" encoding="utf-8"?>
<ds:datastoreItem xmlns:ds="http://schemas.openxmlformats.org/officeDocument/2006/customXml" ds:itemID="{5E6E75DB-B53D-46E1-8431-13E1284770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fbfc3b-6b69-42ac-8a83-31a62ae0d5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95F59C-8DA5-4EB5-81AA-EA53923514B5}">
  <ds:schemaRefs>
    <ds:schemaRef ds:uri="http://www.w3.org/XML/1998/namespace"/>
    <ds:schemaRef ds:uri="http://purl.org/dc/elements/1.1/"/>
    <ds:schemaRef ds:uri="http://schemas.microsoft.com/office/2006/metadata/properties"/>
    <ds:schemaRef ds:uri="http://schemas.microsoft.com/office/2006/documentManagement/types"/>
    <ds:schemaRef ds:uri="http://purl.org/dc/dcmitype/"/>
    <ds:schemaRef ds:uri="http://purl.org/dc/terms/"/>
    <ds:schemaRef ds:uri="cffbfc3b-6b69-42ac-8a83-31a62ae0d5a8"/>
    <ds:schemaRef ds:uri="http://schemas.microsoft.com/office/infopath/2007/PartnerControls"/>
    <ds:schemaRef ds:uri="http://schemas.openxmlformats.org/package/2006/metadata/core-properties"/>
  </ds:schemaRefs>
</ds:datastoreItem>
</file>

<file path=customXml/itemProps4.xml><?xml version="1.0" encoding="utf-8"?>
<ds:datastoreItem xmlns:ds="http://schemas.openxmlformats.org/officeDocument/2006/customXml" ds:itemID="{7C6143AF-337C-4A31-8FE0-52EFD1D663C2}">
  <ds:schemaRefs>
    <ds:schemaRef ds:uri="http://schemas.microsoft.com/VisualStudio/2011/storyboarding/control"/>
  </ds:schemaRefs>
</ds:datastoreItem>
</file>

<file path=customXml/itemProps5.xml><?xml version="1.0" encoding="utf-8"?>
<ds:datastoreItem xmlns:ds="http://schemas.openxmlformats.org/officeDocument/2006/customXml" ds:itemID="{A3655780-1F62-4522-BD54-243C82D05A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949</Words>
  <Application>Microsoft Macintosh PowerPoint</Application>
  <PresentationFormat>Bildschirmpräsentation (4:3)</PresentationFormat>
  <Paragraphs>156</Paragraphs>
  <Slides>21</Slides>
  <Notes>13</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21</vt:i4>
      </vt:variant>
    </vt:vector>
  </HeadingPairs>
  <TitlesOfParts>
    <vt:vector size="29" baseType="lpstr">
      <vt:lpstr>Arial</vt:lpstr>
      <vt:lpstr>Calibri</vt:lpstr>
      <vt:lpstr>Calibri Light</vt:lpstr>
      <vt:lpstr>Google Sans</vt:lpstr>
      <vt:lpstr>Helvetica Neue</vt:lpstr>
      <vt:lpstr>Segoe UI</vt:lpstr>
      <vt:lpstr>Vorlage_DEVWARE_Presentation2012</vt:lpstr>
      <vt:lpstr>Benutzerdefiniertes Design</vt:lpstr>
      <vt:lpstr>Azure Storage</vt:lpstr>
      <vt:lpstr>Azure Storage Account</vt:lpstr>
      <vt:lpstr>Übersicht</vt:lpstr>
      <vt:lpstr>Blob</vt:lpstr>
      <vt:lpstr>File Storage (Dateien)</vt:lpstr>
      <vt:lpstr>Queue Storage (Wartenschlangen)</vt:lpstr>
      <vt:lpstr>Table Storage </vt:lpstr>
      <vt:lpstr>Speicherkontentypen</vt:lpstr>
      <vt:lpstr>Redundanzoptionen</vt:lpstr>
      <vt:lpstr>Namenskonventionen</vt:lpstr>
      <vt:lpstr>Autorisierung</vt:lpstr>
      <vt:lpstr>Arten der Autorisierung</vt:lpstr>
      <vt:lpstr>Gemeinsam verwendeter Schlüssel (Speicherkontoschlüssel) </vt:lpstr>
      <vt:lpstr>Shared Access Signature (SAS)</vt:lpstr>
      <vt:lpstr>Microsoft Entra-Integration </vt:lpstr>
      <vt:lpstr>Limits</vt:lpstr>
      <vt:lpstr>Tool Empfehlung</vt:lpstr>
      <vt:lpstr>Lab</vt:lpstr>
      <vt:lpstr>Azure Monitor für Storage</vt:lpstr>
      <vt:lpstr>Activity Log</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PPT-Vorlage</dc:title>
  <dc:creator>Tibor Csizmadia</dc:creator>
  <cp:lastModifiedBy>Ernst Hutsteiner</cp:lastModifiedBy>
  <cp:revision>93</cp:revision>
  <dcterms:created xsi:type="dcterms:W3CDTF">2007-09-30T18:14:31Z</dcterms:created>
  <dcterms:modified xsi:type="dcterms:W3CDTF">2024-05-02T16:39:33Z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0x010100971DE681CD9386488F3B73B952864319</vt:lpwstr>
  </property>
</Properties>
</file>