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59" r:id="rId5"/>
    <p:sldId id="269" r:id="rId6"/>
    <p:sldId id="268" r:id="rId7"/>
    <p:sldId id="263" r:id="rId8"/>
    <p:sldId id="264" r:id="rId9"/>
    <p:sldId id="265" r:id="rId10"/>
    <p:sldId id="270" r:id="rId11"/>
    <p:sldId id="266" r:id="rId12"/>
    <p:sldId id="262" r:id="rId13"/>
    <p:sldId id="267" r:id="rId14"/>
    <p:sldId id="271" r:id="rId15"/>
    <p:sldId id="273" r:id="rId16"/>
    <p:sldId id="272" r:id="rId17"/>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60"/>
    <p:restoredTop sz="94677"/>
  </p:normalViewPr>
  <p:slideViewPr>
    <p:cSldViewPr snapToGrid="0">
      <p:cViewPr>
        <p:scale>
          <a:sx n="94" d="100"/>
          <a:sy n="94" d="100"/>
        </p:scale>
        <p:origin x="192"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3FB5-B345-6DE0-573C-9D8B1FF77A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D446A6E9-DB99-0F25-B57F-A8D0144681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71F838BA-0942-424F-D3F3-903F48C7B97B}"/>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C5950908-B544-72E3-117F-8EE6A3FB5C5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330CD0F6-6AF8-1EC2-260B-B93F03081991}"/>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197283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145A-EA87-5498-8B58-D5BC30338856}"/>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CD8B1343-1010-DF07-DA09-53DA48A37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742A2D8F-8157-88CD-D8D4-6D9978AA2521}"/>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CC5D387F-8E4D-F3B5-0783-C58DB1FC2226}"/>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30C2D12F-5A3C-9692-BDC4-768EB7B6EB1D}"/>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2928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0C147-29A5-251E-C7BC-60AD878744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0AF81706-F0B7-AE8E-AB6D-4C06C131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86DD0464-0FD2-4F74-14DC-07B87DF61719}"/>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D3021992-46D4-B0B8-8CDC-48B1F2523B4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3CF3611D-C2F0-AC5E-85F0-B5256B8660DB}"/>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101921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8D56-EA09-E914-6AFE-5EA11599524C}"/>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80A4BB0C-1CC5-EE7E-8039-CB7153D79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DA4CACE2-12EA-EDEE-12DD-F82566AC0D6A}"/>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801BB540-4FE5-2E11-5589-4A084C5EAD8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AB1CB90F-1A7A-53CF-A677-35010438DF89}"/>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37484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3E70-55AE-4694-4C91-FAABFF4C6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24722546-C31C-7F57-30C5-142099361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7B834-F169-7A74-CF38-D40193AC24C8}"/>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72F144AC-5FD5-D6C7-8053-60539F9C5816}"/>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4FC3BF38-0270-4CDF-0103-D15501F4CF9C}"/>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222297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5B89-61D7-01CF-266F-FDAECA3E4217}"/>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041D4239-E907-3ACB-7F70-060B37E89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1A81FBEC-688B-8A89-443A-10FF16ED64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7553ACAC-5594-93E9-D978-885563CB4DCA}"/>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6" name="Footer Placeholder 5">
            <a:extLst>
              <a:ext uri="{FF2B5EF4-FFF2-40B4-BE49-F238E27FC236}">
                <a16:creationId xmlns:a16="http://schemas.microsoft.com/office/drawing/2014/main" id="{4FB710D7-675C-2762-9DDA-417678ED47C6}"/>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DC4E19D5-ABB2-1BED-9728-1A4BE7AEBCFB}"/>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374759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AF2E-82DB-3281-2A55-07F2F443294F}"/>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C3E6B9C5-E87D-F63B-ADD7-AB524EFFF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2DAC4-BA90-8A5D-2496-B878D023D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B6731FD8-9F10-F598-A33A-EF45AAA4F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49CC1-AA4F-4083-A082-EE0C89313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5B3152D3-3C9F-C5D1-AE3F-5769463D0526}"/>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8" name="Footer Placeholder 7">
            <a:extLst>
              <a:ext uri="{FF2B5EF4-FFF2-40B4-BE49-F238E27FC236}">
                <a16:creationId xmlns:a16="http://schemas.microsoft.com/office/drawing/2014/main" id="{9CAEBC87-E69F-0162-3E98-83906C8C4B00}"/>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31CCD0A9-7A01-8693-B211-71941A9FDBB9}"/>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117914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12CC-A28E-2147-F156-58E5959CD55F}"/>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4F3E3A7F-D2E8-73D5-CDF9-CD4BAFF344B7}"/>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4" name="Footer Placeholder 3">
            <a:extLst>
              <a:ext uri="{FF2B5EF4-FFF2-40B4-BE49-F238E27FC236}">
                <a16:creationId xmlns:a16="http://schemas.microsoft.com/office/drawing/2014/main" id="{E391353B-1AC4-7153-4AF7-B1DBD64EFE2C}"/>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CAF3872C-494A-1CCD-BB65-8308ED84C691}"/>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229851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C32F6-98EF-0A63-4F62-A4019B284E86}"/>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3" name="Footer Placeholder 2">
            <a:extLst>
              <a:ext uri="{FF2B5EF4-FFF2-40B4-BE49-F238E27FC236}">
                <a16:creationId xmlns:a16="http://schemas.microsoft.com/office/drawing/2014/main" id="{99E3D718-9C8E-2821-CF00-2E63B621F3C1}"/>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4CD16E3E-3C34-4CAB-41B5-624F2F53A7A1}"/>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285193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F279-3828-4BDF-07C6-54DE8D8EE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1A97D661-2369-00B1-8414-98D93F63F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9FCF40D8-5A5D-C2AA-1071-F8A7348E3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5F7F3-7879-67DB-7890-DD7C0E637251}"/>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6" name="Footer Placeholder 5">
            <a:extLst>
              <a:ext uri="{FF2B5EF4-FFF2-40B4-BE49-F238E27FC236}">
                <a16:creationId xmlns:a16="http://schemas.microsoft.com/office/drawing/2014/main" id="{C4B0A43D-8A26-EBBA-5EBE-B6700A4AA0E8}"/>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2F228E05-CEE6-E930-007E-C8B8DB38051B}"/>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24728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E075-5A96-D7EE-51B4-AC849A36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349834D8-CBDF-52B0-8EB6-45F09ED75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6C6224D3-3675-154D-459F-372FE304B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794E5-FB4B-0434-69A1-2AD372600599}"/>
              </a:ext>
            </a:extLst>
          </p:cNvPr>
          <p:cNvSpPr>
            <a:spLocks noGrp="1"/>
          </p:cNvSpPr>
          <p:nvPr>
            <p:ph type="dt" sz="half" idx="10"/>
          </p:nvPr>
        </p:nvSpPr>
        <p:spPr/>
        <p:txBody>
          <a:bodyPr/>
          <a:lstStyle/>
          <a:p>
            <a:fld id="{9F57A10D-FB30-314D-80B9-BF8203A0290F}" type="datetimeFigureOut">
              <a:rPr lang="en-KZ" smtClean="0"/>
              <a:t>16.04.2023</a:t>
            </a:fld>
            <a:endParaRPr lang="en-KZ"/>
          </a:p>
        </p:txBody>
      </p:sp>
      <p:sp>
        <p:nvSpPr>
          <p:cNvPr id="6" name="Footer Placeholder 5">
            <a:extLst>
              <a:ext uri="{FF2B5EF4-FFF2-40B4-BE49-F238E27FC236}">
                <a16:creationId xmlns:a16="http://schemas.microsoft.com/office/drawing/2014/main" id="{50E3D7C8-B576-6D21-B357-4A14A2CDB77F}"/>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1A8CF487-9664-30ED-0D85-EA296C207830}"/>
              </a:ext>
            </a:extLst>
          </p:cNvPr>
          <p:cNvSpPr>
            <a:spLocks noGrp="1"/>
          </p:cNvSpPr>
          <p:nvPr>
            <p:ph type="sldNum" sz="quarter" idx="12"/>
          </p:nvPr>
        </p:nvSpPr>
        <p:spPr/>
        <p:txBody>
          <a:bodyPr/>
          <a:lstStyle/>
          <a:p>
            <a:fld id="{7C4DB77A-FA91-C14D-8C67-E9C85A1FC9E7}" type="slidenum">
              <a:rPr lang="en-KZ" smtClean="0"/>
              <a:t>‹#›</a:t>
            </a:fld>
            <a:endParaRPr lang="en-KZ"/>
          </a:p>
        </p:txBody>
      </p:sp>
    </p:spTree>
    <p:extLst>
      <p:ext uri="{BB962C8B-B14F-4D97-AF65-F5344CB8AC3E}">
        <p14:creationId xmlns:p14="http://schemas.microsoft.com/office/powerpoint/2010/main" val="74507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44D61-6E71-F7F5-CAAE-0A9D89C74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6B5A15AF-A91C-B0D6-C9C4-ECAF9B754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FB08E59D-94C8-7E59-E4E9-99591953E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7A10D-FB30-314D-80B9-BF8203A0290F}" type="datetimeFigureOut">
              <a:rPr lang="en-KZ" smtClean="0"/>
              <a:t>16.04.2023</a:t>
            </a:fld>
            <a:endParaRPr lang="en-KZ"/>
          </a:p>
        </p:txBody>
      </p:sp>
      <p:sp>
        <p:nvSpPr>
          <p:cNvPr id="5" name="Footer Placeholder 4">
            <a:extLst>
              <a:ext uri="{FF2B5EF4-FFF2-40B4-BE49-F238E27FC236}">
                <a16:creationId xmlns:a16="http://schemas.microsoft.com/office/drawing/2014/main" id="{AF748D7F-1E34-3638-769E-4ACBFEBFC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27231E5B-E8CE-B3DC-A7D0-F9084C270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DB77A-FA91-C14D-8C67-E9C85A1FC9E7}" type="slidenum">
              <a:rPr lang="en-KZ" smtClean="0"/>
              <a:t>‹#›</a:t>
            </a:fld>
            <a:endParaRPr lang="en-KZ"/>
          </a:p>
        </p:txBody>
      </p:sp>
    </p:spTree>
    <p:extLst>
      <p:ext uri="{BB962C8B-B14F-4D97-AF65-F5344CB8AC3E}">
        <p14:creationId xmlns:p14="http://schemas.microsoft.com/office/powerpoint/2010/main" val="1807826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lv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D0%9E%D0%BF%D0%B5%D1%80%D0%B0%D1%82%D0%B8%D0%B2%D0%BD%D0%B0%D1%8F_%D0%BF%D0%B0%D0%BC%D1%8F%D1%82%D1%8C" TargetMode="External"/><Relationship Id="rId7" Type="http://schemas.openxmlformats.org/officeDocument/2006/relationships/hyperlink" Target="https://ru.wikipedia.org/wiki/%D0%9A%D0%BE%D0%BC%D0%BF%D1%8C%D1%8E%D1%82%D0%B5%D1%80%D0%BD%D0%B0%D1%8F_%D0%BF%D1%80%D0%BE%D0%B3%D1%80%D0%B0%D0%BC%D0%BC%D0%B0" TargetMode="External"/><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2.xml"/><Relationship Id="rId6" Type="http://schemas.openxmlformats.org/officeDocument/2006/relationships/hyperlink" Target="https://ru.wikipedia.org/wiki/%D0%9A%D0%BE%D0%BC%D0%BF%D1%8C%D1%8E%D1%82%D0%B5%D1%80" TargetMode="External"/><Relationship Id="rId5" Type="http://schemas.openxmlformats.org/officeDocument/2006/relationships/hyperlink" Target="https://ru.wikipedia.org/wiki/%D0%9A%D0%BE%D0%BC%D0%BF%D1%8C%D1%8E%D1%82%D0%B5%D1%80%D0%BD%D0%B0%D1%8F_%D0%BF%D0%B0%D0%BC%D1%8F%D1%82%D1%8C" TargetMode="External"/><Relationship Id="rId4" Type="http://schemas.openxmlformats.org/officeDocument/2006/relationships/hyperlink" Target="https://ru.wikipedia.org/wiki/%D0%92%D0%B8%D1%80%D1%82%D1%83%D0%B0%D0%BB%D1%8C%D0%BD%D0%B0%D1%8F_%D0%BF%D0%B0%D0%BC%D1%8F%D1%82%D1%8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D00B-CC40-BCD3-435F-6359D48DF061}"/>
              </a:ext>
            </a:extLst>
          </p:cNvPr>
          <p:cNvSpPr>
            <a:spLocks noGrp="1"/>
          </p:cNvSpPr>
          <p:nvPr>
            <p:ph type="ctrTitle"/>
          </p:nvPr>
        </p:nvSpPr>
        <p:spPr/>
        <p:txBody>
          <a:bodyPr>
            <a:normAutofit/>
          </a:bodyPr>
          <a:lstStyle/>
          <a:p>
            <a:r>
              <a:rPr lang="en-US" sz="5400" b="1" dirty="0">
                <a:effectLst/>
                <a:latin typeface="Calibri" panose="020F0502020204030204" pitchFamily="34" charset="0"/>
              </a:rPr>
              <a:t>Debugging &amp;&amp; Unit Testi</a:t>
            </a:r>
            <a:r>
              <a:rPr lang="en-US" sz="5400" b="1" dirty="0">
                <a:latin typeface="Calibri" panose="020F0502020204030204" pitchFamily="34" charset="0"/>
              </a:rPr>
              <a:t>ng</a:t>
            </a:r>
            <a:endParaRPr lang="en-KZ" sz="19900" b="1" dirty="0"/>
          </a:p>
        </p:txBody>
      </p:sp>
    </p:spTree>
    <p:extLst>
      <p:ext uri="{BB962C8B-B14F-4D97-AF65-F5344CB8AC3E}">
        <p14:creationId xmlns:p14="http://schemas.microsoft.com/office/powerpoint/2010/main" val="378672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28EC-3F5E-4F0F-0FC0-4F605156E718}"/>
              </a:ext>
            </a:extLst>
          </p:cNvPr>
          <p:cNvSpPr>
            <a:spLocks noGrp="1"/>
          </p:cNvSpPr>
          <p:nvPr>
            <p:ph type="title"/>
          </p:nvPr>
        </p:nvSpPr>
        <p:spPr/>
        <p:txBody>
          <a:bodyPr/>
          <a:lstStyle/>
          <a:p>
            <a:r>
              <a:rPr lang="en-KZ" dirty="0"/>
              <a:t>Core data analyses</a:t>
            </a:r>
          </a:p>
        </p:txBody>
      </p:sp>
      <p:sp>
        <p:nvSpPr>
          <p:cNvPr id="3" name="Content Placeholder 2">
            <a:extLst>
              <a:ext uri="{FF2B5EF4-FFF2-40B4-BE49-F238E27FC236}">
                <a16:creationId xmlns:a16="http://schemas.microsoft.com/office/drawing/2014/main" id="{1E34360C-61F4-8525-3DFA-E8A4B65FC357}"/>
              </a:ext>
            </a:extLst>
          </p:cNvPr>
          <p:cNvSpPr>
            <a:spLocks noGrp="1"/>
          </p:cNvSpPr>
          <p:nvPr>
            <p:ph idx="1"/>
          </p:nvPr>
        </p:nvSpPr>
        <p:spPr/>
        <p:txBody>
          <a:bodyPr/>
          <a:lstStyle/>
          <a:p>
            <a:r>
              <a:rPr lang="en-KZ" dirty="0"/>
              <a:t>Open a project</a:t>
            </a:r>
          </a:p>
        </p:txBody>
      </p:sp>
    </p:spTree>
    <p:extLst>
      <p:ext uri="{BB962C8B-B14F-4D97-AF65-F5344CB8AC3E}">
        <p14:creationId xmlns:p14="http://schemas.microsoft.com/office/powerpoint/2010/main" val="181104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3CE5-F18E-5929-02AC-142B5F45E148}"/>
              </a:ext>
            </a:extLst>
          </p:cNvPr>
          <p:cNvSpPr>
            <a:spLocks noGrp="1"/>
          </p:cNvSpPr>
          <p:nvPr>
            <p:ph type="title"/>
          </p:nvPr>
        </p:nvSpPr>
        <p:spPr/>
        <p:txBody>
          <a:bodyPr>
            <a:normAutofit/>
          </a:bodyPr>
          <a:lstStyle/>
          <a:p>
            <a:r>
              <a:rPr lang="ru-RU" dirty="0"/>
              <a:t>Оптимизация производительности </a:t>
            </a:r>
            <a:r>
              <a:rPr lang="en-US" dirty="0" err="1"/>
              <a:t>UIKit</a:t>
            </a:r>
            <a:endParaRPr lang="en-KZ" dirty="0"/>
          </a:p>
        </p:txBody>
      </p:sp>
      <p:sp>
        <p:nvSpPr>
          <p:cNvPr id="3" name="Content Placeholder 2">
            <a:extLst>
              <a:ext uri="{FF2B5EF4-FFF2-40B4-BE49-F238E27FC236}">
                <a16:creationId xmlns:a16="http://schemas.microsoft.com/office/drawing/2014/main" id="{8B0CDA0D-4AB5-7C5D-0880-6D860427140B}"/>
              </a:ext>
            </a:extLst>
          </p:cNvPr>
          <p:cNvSpPr>
            <a:spLocks noGrp="1"/>
          </p:cNvSpPr>
          <p:nvPr>
            <p:ph idx="1"/>
          </p:nvPr>
        </p:nvSpPr>
        <p:spPr/>
        <p:txBody>
          <a:bodyPr/>
          <a:lstStyle/>
          <a:p>
            <a:r>
              <a:rPr lang="en-US" dirty="0"/>
              <a:t>Color blended layer</a:t>
            </a:r>
          </a:p>
          <a:p>
            <a:endParaRPr lang="en-US" dirty="0"/>
          </a:p>
          <a:p>
            <a:r>
              <a:rPr lang="en-US" b="1" i="0" dirty="0">
                <a:solidFill>
                  <a:srgbClr val="525960"/>
                </a:solidFill>
                <a:effectLst/>
                <a:latin typeface="-apple-system"/>
              </a:rPr>
              <a:t>Color Blended Layers</a:t>
            </a:r>
            <a:r>
              <a:rPr lang="en-US" b="0" i="0" dirty="0">
                <a:solidFill>
                  <a:srgbClr val="525960"/>
                </a:solidFill>
                <a:effectLst/>
                <a:latin typeface="-apple-system"/>
              </a:rPr>
              <a:t>. Shows blended view layers. Multiple view layers that are drawn on top of each other with blending enabled are highlighted in red. Reducing the amount of red in your app when this option is selected </a:t>
            </a:r>
            <a:r>
              <a:rPr lang="en-US" b="1" i="1" dirty="0">
                <a:solidFill>
                  <a:srgbClr val="525960"/>
                </a:solidFill>
                <a:effectLst/>
                <a:latin typeface="inherit"/>
              </a:rPr>
              <a:t>can dramatically improve your apps performance</a:t>
            </a:r>
            <a:r>
              <a:rPr lang="en-US" b="0" i="0" dirty="0">
                <a:solidFill>
                  <a:srgbClr val="525960"/>
                </a:solidFill>
                <a:effectLst/>
                <a:latin typeface="-apple-system"/>
              </a:rPr>
              <a:t>. Blended view layers are often the cause for slow table scrolling.</a:t>
            </a:r>
            <a:endParaRPr lang="en-KZ" dirty="0"/>
          </a:p>
        </p:txBody>
      </p:sp>
    </p:spTree>
    <p:extLst>
      <p:ext uri="{BB962C8B-B14F-4D97-AF65-F5344CB8AC3E}">
        <p14:creationId xmlns:p14="http://schemas.microsoft.com/office/powerpoint/2010/main" val="299841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D46D-CFAF-0919-9B58-6838CE8044FF}"/>
              </a:ext>
            </a:extLst>
          </p:cNvPr>
          <p:cNvSpPr>
            <a:spLocks noGrp="1"/>
          </p:cNvSpPr>
          <p:nvPr>
            <p:ph type="title"/>
          </p:nvPr>
        </p:nvSpPr>
        <p:spPr/>
        <p:txBody>
          <a:bodyPr/>
          <a:lstStyle/>
          <a:p>
            <a:r>
              <a:rPr lang="ru-RU" dirty="0"/>
              <a:t>Фишки </a:t>
            </a:r>
            <a:r>
              <a:rPr lang="en-US" dirty="0" err="1"/>
              <a:t>xcode</a:t>
            </a:r>
            <a:r>
              <a:rPr lang="ru-RU" dirty="0"/>
              <a:t>(</a:t>
            </a:r>
            <a:r>
              <a:rPr lang="en-US" dirty="0"/>
              <a:t>shortcuts)</a:t>
            </a:r>
            <a:endParaRPr lang="en-KZ" dirty="0"/>
          </a:p>
        </p:txBody>
      </p:sp>
      <p:sp>
        <p:nvSpPr>
          <p:cNvPr id="3" name="Content Placeholder 2">
            <a:extLst>
              <a:ext uri="{FF2B5EF4-FFF2-40B4-BE49-F238E27FC236}">
                <a16:creationId xmlns:a16="http://schemas.microsoft.com/office/drawing/2014/main" id="{4BBDF171-2F1D-8A58-2824-59C76EE1C196}"/>
              </a:ext>
            </a:extLst>
          </p:cNvPr>
          <p:cNvSpPr>
            <a:spLocks noGrp="1"/>
          </p:cNvSpPr>
          <p:nvPr>
            <p:ph idx="1"/>
          </p:nvPr>
        </p:nvSpPr>
        <p:spPr/>
        <p:txBody>
          <a:bodyPr/>
          <a:lstStyle/>
          <a:p>
            <a:r>
              <a:rPr lang="en-KZ" dirty="0"/>
              <a:t>1). </a:t>
            </a:r>
            <a:r>
              <a:rPr lang="en-US" dirty="0"/>
              <a:t>T</a:t>
            </a:r>
            <a:r>
              <a:rPr lang="en-KZ" dirty="0"/>
              <a:t>ill screen</a:t>
            </a:r>
          </a:p>
          <a:p>
            <a:r>
              <a:rPr lang="en-KZ" dirty="0"/>
              <a:t>2) initialize </a:t>
            </a:r>
          </a:p>
          <a:p>
            <a:r>
              <a:rPr lang="en-KZ" dirty="0"/>
              <a:t>3) enviroment overrides</a:t>
            </a:r>
          </a:p>
        </p:txBody>
      </p:sp>
    </p:spTree>
    <p:extLst>
      <p:ext uri="{BB962C8B-B14F-4D97-AF65-F5344CB8AC3E}">
        <p14:creationId xmlns:p14="http://schemas.microsoft.com/office/powerpoint/2010/main" val="215990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EBCD-32EB-502A-465C-83975DE21708}"/>
              </a:ext>
            </a:extLst>
          </p:cNvPr>
          <p:cNvSpPr>
            <a:spLocks noGrp="1"/>
          </p:cNvSpPr>
          <p:nvPr>
            <p:ph type="title"/>
          </p:nvPr>
        </p:nvSpPr>
        <p:spPr/>
        <p:txBody>
          <a:bodyPr/>
          <a:lstStyle/>
          <a:p>
            <a:r>
              <a:rPr lang="en-KZ" dirty="0"/>
              <a:t>Unit testing</a:t>
            </a:r>
          </a:p>
        </p:txBody>
      </p:sp>
      <p:sp>
        <p:nvSpPr>
          <p:cNvPr id="3" name="Content Placeholder 2">
            <a:extLst>
              <a:ext uri="{FF2B5EF4-FFF2-40B4-BE49-F238E27FC236}">
                <a16:creationId xmlns:a16="http://schemas.microsoft.com/office/drawing/2014/main" id="{490C4CF2-2782-1AA3-9A7B-A13DD4EC18DC}"/>
              </a:ext>
            </a:extLst>
          </p:cNvPr>
          <p:cNvSpPr>
            <a:spLocks noGrp="1"/>
          </p:cNvSpPr>
          <p:nvPr>
            <p:ph idx="1"/>
          </p:nvPr>
        </p:nvSpPr>
        <p:spPr/>
        <p:txBody>
          <a:bodyPr/>
          <a:lstStyle/>
          <a:p>
            <a:r>
              <a:rPr lang="en-US" b="1" i="0" dirty="0">
                <a:solidFill>
                  <a:srgbClr val="111111"/>
                </a:solidFill>
                <a:effectLst/>
                <a:latin typeface="-apple-system"/>
              </a:rPr>
              <a:t>Unit test</a:t>
            </a:r>
            <a:r>
              <a:rPr lang="en-US" b="0" i="0" dirty="0">
                <a:solidFill>
                  <a:srgbClr val="111111"/>
                </a:solidFill>
                <a:effectLst/>
                <a:latin typeface="-apple-system"/>
              </a:rPr>
              <a:t> (</a:t>
            </a:r>
            <a:r>
              <a:rPr lang="ru-RU" b="0" i="0" dirty="0">
                <a:solidFill>
                  <a:srgbClr val="111111"/>
                </a:solidFill>
                <a:effectLst/>
                <a:latin typeface="-apple-system"/>
              </a:rPr>
              <a:t>Модульное тестирование) - это короткие тесты, которые проверяют на корректность работы конкретного куска кода (правильность выдаваемого результата)</a:t>
            </a:r>
            <a:endParaRPr lang="en-KZ" dirty="0"/>
          </a:p>
        </p:txBody>
      </p:sp>
    </p:spTree>
    <p:extLst>
      <p:ext uri="{BB962C8B-B14F-4D97-AF65-F5344CB8AC3E}">
        <p14:creationId xmlns:p14="http://schemas.microsoft.com/office/powerpoint/2010/main" val="191232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FA5B-9056-CF92-54DB-1E0FB22CCF44}"/>
              </a:ext>
            </a:extLst>
          </p:cNvPr>
          <p:cNvSpPr>
            <a:spLocks noGrp="1"/>
          </p:cNvSpPr>
          <p:nvPr>
            <p:ph type="title"/>
          </p:nvPr>
        </p:nvSpPr>
        <p:spPr/>
        <p:txBody>
          <a:bodyPr/>
          <a:lstStyle/>
          <a:p>
            <a:r>
              <a:rPr lang="en-KZ" dirty="0"/>
              <a:t>FIRST</a:t>
            </a:r>
          </a:p>
        </p:txBody>
      </p:sp>
      <p:sp>
        <p:nvSpPr>
          <p:cNvPr id="3" name="Content Placeholder 2">
            <a:extLst>
              <a:ext uri="{FF2B5EF4-FFF2-40B4-BE49-F238E27FC236}">
                <a16:creationId xmlns:a16="http://schemas.microsoft.com/office/drawing/2014/main" id="{F379A80A-A7BD-8536-10F2-7831C29024D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424242"/>
                </a:solidFill>
                <a:effectLst/>
                <a:latin typeface="HelveticaNeue" panose="02000503000000020004" pitchFamily="2" charset="0"/>
              </a:rPr>
              <a:t>Fast (</a:t>
            </a:r>
            <a:r>
              <a:rPr lang="ru-RU" b="0" i="0" dirty="0">
                <a:solidFill>
                  <a:srgbClr val="424242"/>
                </a:solidFill>
                <a:effectLst/>
                <a:latin typeface="HelveticaNeue" panose="02000503000000020004" pitchFamily="2" charset="0"/>
              </a:rPr>
              <a:t>Быстрота): тесты должны выполняться быстро.</a:t>
            </a:r>
          </a:p>
          <a:p>
            <a:pPr algn="l">
              <a:buFont typeface="Arial" panose="020B0604020202020204" pitchFamily="34" charset="0"/>
              <a:buChar char="•"/>
            </a:pPr>
            <a:r>
              <a:rPr lang="en-US" b="1" i="0" dirty="0">
                <a:solidFill>
                  <a:srgbClr val="424242"/>
                </a:solidFill>
                <a:effectLst/>
                <a:latin typeface="HelveticaNeue" panose="02000503000000020004" pitchFamily="2" charset="0"/>
              </a:rPr>
              <a:t>Independent/Isolated </a:t>
            </a:r>
            <a:r>
              <a:rPr lang="en-US" b="0" i="0" dirty="0">
                <a:solidFill>
                  <a:srgbClr val="424242"/>
                </a:solidFill>
                <a:effectLst/>
                <a:latin typeface="HelveticaNeue" panose="02000503000000020004" pitchFamily="2" charset="0"/>
              </a:rPr>
              <a:t>(</a:t>
            </a:r>
            <a:r>
              <a:rPr lang="ru-RU" b="0" i="0" dirty="0">
                <a:solidFill>
                  <a:srgbClr val="424242"/>
                </a:solidFill>
                <a:effectLst/>
                <a:latin typeface="HelveticaNeue" panose="02000503000000020004" pitchFamily="2" charset="0"/>
              </a:rPr>
              <a:t>Независимость/изолированность): тесты не должны зависеть друг от друга.</a:t>
            </a:r>
          </a:p>
          <a:p>
            <a:pPr algn="l">
              <a:buFont typeface="Arial" panose="020B0604020202020204" pitchFamily="34" charset="0"/>
              <a:buChar char="•"/>
            </a:pPr>
            <a:r>
              <a:rPr lang="en-US" b="1" i="0" dirty="0">
                <a:solidFill>
                  <a:srgbClr val="424242"/>
                </a:solidFill>
                <a:effectLst/>
                <a:latin typeface="HelveticaNeue" panose="02000503000000020004" pitchFamily="2" charset="0"/>
              </a:rPr>
              <a:t>Repeatable</a:t>
            </a:r>
            <a:r>
              <a:rPr lang="en-US" b="0" i="1" dirty="0">
                <a:solidFill>
                  <a:srgbClr val="424242"/>
                </a:solidFill>
                <a:effectLst/>
                <a:latin typeface="HelveticaNeue" panose="02000503000000020004" pitchFamily="2" charset="0"/>
              </a:rPr>
              <a:t> (</a:t>
            </a:r>
            <a:r>
              <a:rPr lang="ru-RU" b="0" i="0" dirty="0">
                <a:solidFill>
                  <a:srgbClr val="424242"/>
                </a:solidFill>
                <a:effectLst/>
                <a:latin typeface="HelveticaNeue" panose="02000503000000020004" pitchFamily="2" charset="0"/>
              </a:rPr>
              <a:t>Повторяемость): вы должны получать одни и те же результаты при каждом запуске теста. Внешние источники данных или проблемы с параллелизмом могут вызывать периодические сбои.</a:t>
            </a:r>
          </a:p>
          <a:p>
            <a:pPr algn="l">
              <a:buFont typeface="Arial" panose="020B0604020202020204" pitchFamily="34" charset="0"/>
              <a:buChar char="•"/>
            </a:pPr>
            <a:r>
              <a:rPr lang="en-US" b="1" i="0" dirty="0">
                <a:solidFill>
                  <a:srgbClr val="424242"/>
                </a:solidFill>
                <a:effectLst/>
                <a:latin typeface="HelveticaNeue" panose="02000503000000020004" pitchFamily="2" charset="0"/>
              </a:rPr>
              <a:t>Self-validating </a:t>
            </a:r>
            <a:r>
              <a:rPr lang="en-US" b="0" i="0" dirty="0">
                <a:solidFill>
                  <a:srgbClr val="424242"/>
                </a:solidFill>
                <a:effectLst/>
                <a:latin typeface="HelveticaNeue" panose="02000503000000020004" pitchFamily="2" charset="0"/>
              </a:rPr>
              <a:t>(</a:t>
            </a:r>
            <a:r>
              <a:rPr lang="ru-RU" b="0" i="0" dirty="0">
                <a:solidFill>
                  <a:srgbClr val="424242"/>
                </a:solidFill>
                <a:effectLst/>
                <a:latin typeface="HelveticaNeue" panose="02000503000000020004" pitchFamily="2" charset="0"/>
              </a:rPr>
              <a:t>Самостоятельная проверка): тесты должны быть полностью автоматизированы. Результат должен быть либо «прошел», либо «не прошел», без необходимости полагаться на интерпретацию разработчиком лог-файла.</a:t>
            </a:r>
          </a:p>
          <a:p>
            <a:pPr algn="l">
              <a:buFont typeface="Arial" panose="020B0604020202020204" pitchFamily="34" charset="0"/>
              <a:buChar char="•"/>
            </a:pPr>
            <a:r>
              <a:rPr lang="en-US" b="1" i="0" dirty="0">
                <a:solidFill>
                  <a:srgbClr val="424242"/>
                </a:solidFill>
                <a:effectLst/>
                <a:latin typeface="HelveticaNeue" panose="02000503000000020004" pitchFamily="2" charset="0"/>
              </a:rPr>
              <a:t>Timely </a:t>
            </a:r>
            <a:r>
              <a:rPr lang="en-US" b="0" i="0" dirty="0">
                <a:solidFill>
                  <a:srgbClr val="424242"/>
                </a:solidFill>
                <a:effectLst/>
                <a:latin typeface="HelveticaNeue" panose="02000503000000020004" pitchFamily="2" charset="0"/>
              </a:rPr>
              <a:t>(</a:t>
            </a:r>
            <a:r>
              <a:rPr lang="ru-RU" b="0" i="0" dirty="0">
                <a:solidFill>
                  <a:srgbClr val="424242"/>
                </a:solidFill>
                <a:effectLst/>
                <a:latin typeface="HelveticaNeue" panose="02000503000000020004" pitchFamily="2" charset="0"/>
              </a:rPr>
              <a:t>Своевременность): в идеале вы должны писать тесты до написания </a:t>
            </a:r>
            <a:r>
              <a:rPr lang="ru-RU" b="0" i="0" dirty="0" err="1">
                <a:solidFill>
                  <a:srgbClr val="424242"/>
                </a:solidFill>
                <a:effectLst/>
                <a:latin typeface="HelveticaNeue" panose="02000503000000020004" pitchFamily="2" charset="0"/>
              </a:rPr>
              <a:t>продакшн</a:t>
            </a:r>
            <a:r>
              <a:rPr lang="ru-RU" b="0" i="0" dirty="0">
                <a:solidFill>
                  <a:srgbClr val="424242"/>
                </a:solidFill>
                <a:effectLst/>
                <a:latin typeface="HelveticaNeue" panose="02000503000000020004" pitchFamily="2" charset="0"/>
              </a:rPr>
              <a:t> кода, который они тестируют. Это называется разработкой через тестирование.</a:t>
            </a:r>
          </a:p>
          <a:p>
            <a:endParaRPr lang="en-KZ" dirty="0"/>
          </a:p>
        </p:txBody>
      </p:sp>
    </p:spTree>
    <p:extLst>
      <p:ext uri="{BB962C8B-B14F-4D97-AF65-F5344CB8AC3E}">
        <p14:creationId xmlns:p14="http://schemas.microsoft.com/office/powerpoint/2010/main" val="290482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F966-A0C3-F94A-0E14-549AACF6D184}"/>
              </a:ext>
            </a:extLst>
          </p:cNvPr>
          <p:cNvSpPr>
            <a:spLocks noGrp="1"/>
          </p:cNvSpPr>
          <p:nvPr>
            <p:ph type="title"/>
          </p:nvPr>
        </p:nvSpPr>
        <p:spPr/>
        <p:txBody>
          <a:bodyPr/>
          <a:lstStyle/>
          <a:p>
            <a:r>
              <a:rPr lang="en-KZ" b="1" dirty="0"/>
              <a:t>sourcery</a:t>
            </a:r>
          </a:p>
        </p:txBody>
      </p:sp>
      <p:sp>
        <p:nvSpPr>
          <p:cNvPr id="3" name="Content Placeholder 2">
            <a:extLst>
              <a:ext uri="{FF2B5EF4-FFF2-40B4-BE49-F238E27FC236}">
                <a16:creationId xmlns:a16="http://schemas.microsoft.com/office/drawing/2014/main" id="{67F9EA8E-7930-DF91-E716-E208D4AAD2B3}"/>
              </a:ext>
            </a:extLst>
          </p:cNvPr>
          <p:cNvSpPr>
            <a:spLocks noGrp="1"/>
          </p:cNvSpPr>
          <p:nvPr>
            <p:ph idx="1"/>
          </p:nvPr>
        </p:nvSpPr>
        <p:spPr/>
        <p:txBody>
          <a:bodyPr/>
          <a:lstStyle/>
          <a:p>
            <a:endParaRPr lang="en-KZ" dirty="0"/>
          </a:p>
        </p:txBody>
      </p:sp>
    </p:spTree>
    <p:extLst>
      <p:ext uri="{BB962C8B-B14F-4D97-AF65-F5344CB8AC3E}">
        <p14:creationId xmlns:p14="http://schemas.microsoft.com/office/powerpoint/2010/main" val="373993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5144-1CDE-1AB1-ECD5-88BDAFF94219}"/>
              </a:ext>
            </a:extLst>
          </p:cNvPr>
          <p:cNvSpPr>
            <a:spLocks noGrp="1"/>
          </p:cNvSpPr>
          <p:nvPr>
            <p:ph type="title"/>
          </p:nvPr>
        </p:nvSpPr>
        <p:spPr/>
        <p:txBody>
          <a:bodyPr/>
          <a:lstStyle/>
          <a:p>
            <a:r>
              <a:rPr lang="en-KZ" dirty="0"/>
              <a:t>H</a:t>
            </a:r>
            <a:r>
              <a:rPr lang="en-KZ"/>
              <a:t>/</a:t>
            </a:r>
            <a:r>
              <a:rPr lang="en-KZ" dirty="0"/>
              <a:t>w</a:t>
            </a:r>
          </a:p>
        </p:txBody>
      </p:sp>
      <p:sp>
        <p:nvSpPr>
          <p:cNvPr id="3" name="Content Placeholder 2">
            <a:extLst>
              <a:ext uri="{FF2B5EF4-FFF2-40B4-BE49-F238E27FC236}">
                <a16:creationId xmlns:a16="http://schemas.microsoft.com/office/drawing/2014/main" id="{89A9F16C-33D1-6406-3106-C8B16B9BE389}"/>
              </a:ext>
            </a:extLst>
          </p:cNvPr>
          <p:cNvSpPr>
            <a:spLocks noGrp="1"/>
          </p:cNvSpPr>
          <p:nvPr>
            <p:ph idx="1"/>
          </p:nvPr>
        </p:nvSpPr>
        <p:spPr/>
        <p:txBody>
          <a:bodyPr/>
          <a:lstStyle/>
          <a:p>
            <a:r>
              <a:rPr lang="ru-RU" dirty="0"/>
              <a:t>Проект с 3 юнит тестами + поработать с </a:t>
            </a:r>
            <a:r>
              <a:rPr lang="en-US" dirty="0" err="1"/>
              <a:t>xcode</a:t>
            </a:r>
            <a:r>
              <a:rPr lang="en-US" dirty="0"/>
              <a:t> </a:t>
            </a:r>
            <a:r>
              <a:rPr lang="ru-RU" dirty="0"/>
              <a:t>инструментами</a:t>
            </a:r>
            <a:endParaRPr lang="en-US" dirty="0"/>
          </a:p>
          <a:p>
            <a:r>
              <a:rPr lang="en-US" dirty="0" err="1"/>
              <a:t>XCTAssertFalse</a:t>
            </a:r>
            <a:r>
              <a:rPr lang="en-US" dirty="0"/>
              <a:t>, </a:t>
            </a:r>
            <a:r>
              <a:rPr lang="en-US" dirty="0" err="1"/>
              <a:t>XCTAssertEqual</a:t>
            </a:r>
            <a:r>
              <a:rPr lang="en-US" dirty="0"/>
              <a:t> </a:t>
            </a:r>
            <a:r>
              <a:rPr lang="en-US" dirty="0" err="1"/>
              <a:t>etc</a:t>
            </a:r>
            <a:endParaRPr lang="en-KZ" dirty="0"/>
          </a:p>
        </p:txBody>
      </p:sp>
    </p:spTree>
    <p:extLst>
      <p:ext uri="{BB962C8B-B14F-4D97-AF65-F5344CB8AC3E}">
        <p14:creationId xmlns:p14="http://schemas.microsoft.com/office/powerpoint/2010/main" val="166188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50C358A-257D-C164-AFC5-D521009D1436}"/>
              </a:ext>
            </a:extLst>
          </p:cNvPr>
          <p:cNvSpPr txBox="1">
            <a:spLocks noGrp="1"/>
          </p:cNvSpPr>
          <p:nvPr>
            <p:ph idx="1"/>
          </p:nvPr>
        </p:nvSpPr>
        <p:spPr>
          <a:prstGeom prst="rect">
            <a:avLst/>
          </a:prstGeom>
          <a:noFill/>
        </p:spPr>
        <p:txBody>
          <a:bodyPr wrap="square">
            <a:spAutoFit/>
          </a:bodyPr>
          <a:lstStyle/>
          <a:p>
            <a:r>
              <a:rPr lang="en-US" b="0" i="0" u="none" strike="noStrike" dirty="0">
                <a:solidFill>
                  <a:srgbClr val="548EAA"/>
                </a:solidFill>
                <a:effectLst/>
                <a:latin typeface="-apple-system"/>
                <a:hlinkClick r:id="rId2"/>
              </a:rPr>
              <a:t>LLVM</a:t>
            </a:r>
            <a:r>
              <a:rPr lang="en-US" b="0" i="0" dirty="0">
                <a:solidFill>
                  <a:srgbClr val="111111"/>
                </a:solidFill>
                <a:effectLst/>
                <a:latin typeface="-apple-system"/>
              </a:rPr>
              <a:t> (Low Level Virtual Machine) — </a:t>
            </a:r>
            <a:r>
              <a:rPr lang="ru-RU" b="0" i="0" dirty="0">
                <a:solidFill>
                  <a:srgbClr val="111111"/>
                </a:solidFill>
                <a:effectLst/>
                <a:latin typeface="-apple-system"/>
              </a:rPr>
              <a:t>это универсальная система анализа, трансформации и оптимизации программ или, как её называют разработчики, «</a:t>
            </a:r>
            <a:r>
              <a:rPr lang="en-US" b="0" i="0" dirty="0">
                <a:solidFill>
                  <a:srgbClr val="111111"/>
                </a:solidFill>
                <a:effectLst/>
                <a:latin typeface="-apple-system"/>
              </a:rPr>
              <a:t>compiler </a:t>
            </a:r>
            <a:r>
              <a:rPr lang="en-US" b="0" i="0" dirty="0" err="1">
                <a:solidFill>
                  <a:srgbClr val="111111"/>
                </a:solidFill>
                <a:effectLst/>
                <a:latin typeface="-apple-system"/>
              </a:rPr>
              <a:t>infrastucture</a:t>
            </a:r>
            <a:r>
              <a:rPr lang="en-US" b="0" i="0" dirty="0">
                <a:solidFill>
                  <a:srgbClr val="111111"/>
                </a:solidFill>
                <a:effectLst/>
                <a:latin typeface="-apple-system"/>
              </a:rPr>
              <a:t>».</a:t>
            </a:r>
            <a:endParaRPr lang="en-KZ" dirty="0"/>
          </a:p>
        </p:txBody>
      </p:sp>
    </p:spTree>
    <p:extLst>
      <p:ext uri="{BB962C8B-B14F-4D97-AF65-F5344CB8AC3E}">
        <p14:creationId xmlns:p14="http://schemas.microsoft.com/office/powerpoint/2010/main" val="170081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95F-6042-306A-C806-E4F971A26C19}"/>
              </a:ext>
            </a:extLst>
          </p:cNvPr>
          <p:cNvSpPr>
            <a:spLocks noGrp="1"/>
          </p:cNvSpPr>
          <p:nvPr>
            <p:ph type="title"/>
          </p:nvPr>
        </p:nvSpPr>
        <p:spPr/>
        <p:txBody>
          <a:bodyPr/>
          <a:lstStyle/>
          <a:p>
            <a:r>
              <a:rPr lang="ru-RU" dirty="0"/>
              <a:t>Работа с </a:t>
            </a:r>
            <a:r>
              <a:rPr lang="en-US" dirty="0"/>
              <a:t>LLVM </a:t>
            </a:r>
            <a:r>
              <a:rPr lang="ru-RU" dirty="0"/>
              <a:t>во время </a:t>
            </a:r>
            <a:r>
              <a:rPr lang="ru-RU" dirty="0" err="1"/>
              <a:t>дебаггинга</a:t>
            </a:r>
            <a:endParaRPr lang="en-KZ" dirty="0"/>
          </a:p>
        </p:txBody>
      </p:sp>
      <p:sp>
        <p:nvSpPr>
          <p:cNvPr id="3" name="Content Placeholder 2">
            <a:extLst>
              <a:ext uri="{FF2B5EF4-FFF2-40B4-BE49-F238E27FC236}">
                <a16:creationId xmlns:a16="http://schemas.microsoft.com/office/drawing/2014/main" id="{27969633-FDC4-19BA-0338-1E02EEBEB31B}"/>
              </a:ext>
            </a:extLst>
          </p:cNvPr>
          <p:cNvSpPr>
            <a:spLocks noGrp="1"/>
          </p:cNvSpPr>
          <p:nvPr>
            <p:ph idx="1"/>
          </p:nvPr>
        </p:nvSpPr>
        <p:spPr/>
        <p:txBody>
          <a:bodyPr/>
          <a:lstStyle/>
          <a:p>
            <a:r>
              <a:rPr lang="en-US" dirty="0"/>
              <a:t>po </a:t>
            </a:r>
            <a:r>
              <a:rPr lang="ru-RU" dirty="0"/>
              <a:t>– распечатка описания</a:t>
            </a:r>
            <a:endParaRPr lang="en-US" dirty="0"/>
          </a:p>
          <a:p>
            <a:r>
              <a:rPr lang="en-US" dirty="0"/>
              <a:t>p</a:t>
            </a:r>
            <a:r>
              <a:rPr lang="ru-RU" dirty="0"/>
              <a:t> – распечатка примитива либо адреса</a:t>
            </a:r>
          </a:p>
          <a:p>
            <a:r>
              <a:rPr lang="en-US" dirty="0" err="1"/>
              <a:t>fr</a:t>
            </a:r>
            <a:r>
              <a:rPr lang="en-US" dirty="0"/>
              <a:t> v – </a:t>
            </a:r>
            <a:r>
              <a:rPr lang="ru-RU" dirty="0"/>
              <a:t>распечатка фрейма(вью)</a:t>
            </a:r>
          </a:p>
          <a:p>
            <a:r>
              <a:rPr lang="en-US" dirty="0"/>
              <a:t>e – </a:t>
            </a:r>
            <a:r>
              <a:rPr lang="ru-RU" dirty="0"/>
              <a:t>выполнения кода</a:t>
            </a:r>
            <a:endParaRPr lang="en-US" dirty="0"/>
          </a:p>
          <a:p>
            <a:r>
              <a:rPr lang="en-US" dirty="0"/>
              <a:t>type lookup Something – </a:t>
            </a:r>
            <a:r>
              <a:rPr lang="ru-RU" dirty="0"/>
              <a:t>инспектирование типов данных</a:t>
            </a:r>
            <a:endParaRPr lang="en-US" dirty="0"/>
          </a:p>
          <a:p>
            <a:endParaRPr lang="en-KZ" dirty="0"/>
          </a:p>
        </p:txBody>
      </p:sp>
    </p:spTree>
    <p:extLst>
      <p:ext uri="{BB962C8B-B14F-4D97-AF65-F5344CB8AC3E}">
        <p14:creationId xmlns:p14="http://schemas.microsoft.com/office/powerpoint/2010/main" val="142814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62FAF-9F13-F9C4-6198-B1E7ED0A9CF0}"/>
              </a:ext>
            </a:extLst>
          </p:cNvPr>
          <p:cNvSpPr>
            <a:spLocks noGrp="1"/>
          </p:cNvSpPr>
          <p:nvPr>
            <p:ph idx="1"/>
          </p:nvPr>
        </p:nvSpPr>
        <p:spPr>
          <a:xfrm>
            <a:off x="838200" y="785101"/>
            <a:ext cx="10515600" cy="4351338"/>
          </a:xfrm>
        </p:spPr>
        <p:txBody>
          <a:bodyPr>
            <a:normAutofit lnSpcReduction="10000"/>
          </a:bodyPr>
          <a:lstStyle/>
          <a:p>
            <a:r>
              <a:rPr lang="en-KZ" dirty="0"/>
              <a:t>Breakpoints</a:t>
            </a:r>
          </a:p>
          <a:p>
            <a:endParaRPr lang="en-KZ" dirty="0"/>
          </a:p>
          <a:p>
            <a:r>
              <a:rPr lang="en-KZ" dirty="0"/>
              <a:t>1) express</a:t>
            </a:r>
            <a:r>
              <a:rPr lang="en-US" dirty="0"/>
              <a:t>ion breakpoints</a:t>
            </a:r>
          </a:p>
          <a:p>
            <a:r>
              <a:rPr lang="en-US" dirty="0"/>
              <a:t>2) symbolic breakpoints(</a:t>
            </a:r>
            <a:r>
              <a:rPr lang="en-US" dirty="0" err="1"/>
              <a:t>layoutSubviews</a:t>
            </a:r>
            <a:r>
              <a:rPr lang="en-US" dirty="0"/>
              <a:t>)</a:t>
            </a:r>
          </a:p>
          <a:p>
            <a:r>
              <a:rPr lang="en-US" dirty="0"/>
              <a:t>3) view </a:t>
            </a:r>
            <a:r>
              <a:rPr lang="en-US" dirty="0" err="1"/>
              <a:t>heigherhy</a:t>
            </a:r>
            <a:r>
              <a:rPr lang="en-US" dirty="0"/>
              <a:t> </a:t>
            </a:r>
          </a:p>
          <a:p>
            <a:r>
              <a:rPr lang="en-US" dirty="0"/>
              <a:t>Expr –l </a:t>
            </a:r>
            <a:r>
              <a:rPr lang="en-US" dirty="0" err="1"/>
              <a:t>objc</a:t>
            </a:r>
            <a:r>
              <a:rPr lang="en-US" dirty="0"/>
              <a:t> –O – [</a:t>
            </a:r>
            <a:r>
              <a:rPr lang="en-US" dirty="0" err="1"/>
              <a:t>UIViewController</a:t>
            </a:r>
            <a:r>
              <a:rPr lang="en-US" dirty="0"/>
              <a:t> _</a:t>
            </a:r>
            <a:r>
              <a:rPr lang="en-US" dirty="0" err="1"/>
              <a:t>printHierarchy</a:t>
            </a:r>
            <a:r>
              <a:rPr lang="en-US" dirty="0"/>
              <a:t>]</a:t>
            </a:r>
          </a:p>
          <a:p>
            <a:r>
              <a:rPr lang="en-US" dirty="0"/>
              <a:t>// expression -l </a:t>
            </a:r>
            <a:r>
              <a:rPr lang="en-US" dirty="0" err="1"/>
              <a:t>objc</a:t>
            </a:r>
            <a:r>
              <a:rPr lang="en-US" dirty="0"/>
              <a:t> -O - - [`</a:t>
            </a:r>
            <a:r>
              <a:rPr lang="en-US" dirty="0" err="1"/>
              <a:t>self.view</a:t>
            </a:r>
            <a:r>
              <a:rPr lang="en-US" dirty="0"/>
              <a:t>` </a:t>
            </a:r>
            <a:r>
              <a:rPr lang="en-US" dirty="0" err="1"/>
              <a:t>recursiveDescription</a:t>
            </a:r>
            <a:r>
              <a:rPr lang="en-US" dirty="0"/>
              <a:t>] </a:t>
            </a:r>
            <a:br>
              <a:rPr lang="en-US" dirty="0"/>
            </a:br>
            <a:endParaRPr lang="en-US" dirty="0"/>
          </a:p>
          <a:p>
            <a:r>
              <a:rPr lang="en-US" dirty="0"/>
              <a:t>4) watch</a:t>
            </a:r>
            <a:endParaRPr lang="en-KZ" dirty="0"/>
          </a:p>
        </p:txBody>
      </p:sp>
    </p:spTree>
    <p:extLst>
      <p:ext uri="{BB962C8B-B14F-4D97-AF65-F5344CB8AC3E}">
        <p14:creationId xmlns:p14="http://schemas.microsoft.com/office/powerpoint/2010/main" val="266989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3846-28D9-B0B6-F2DB-BA5756559464}"/>
              </a:ext>
            </a:extLst>
          </p:cNvPr>
          <p:cNvSpPr>
            <a:spLocks noGrp="1"/>
          </p:cNvSpPr>
          <p:nvPr>
            <p:ph type="title"/>
          </p:nvPr>
        </p:nvSpPr>
        <p:spPr/>
        <p:txBody>
          <a:bodyPr/>
          <a:lstStyle/>
          <a:p>
            <a:r>
              <a:rPr lang="en-US" dirty="0" err="1"/>
              <a:t>Xcode</a:t>
            </a:r>
            <a:r>
              <a:rPr lang="en-US" dirty="0"/>
              <a:t> instruments </a:t>
            </a:r>
            <a:endParaRPr lang="en-KZ" dirty="0"/>
          </a:p>
        </p:txBody>
      </p:sp>
      <p:sp>
        <p:nvSpPr>
          <p:cNvPr id="3" name="Content Placeholder 2">
            <a:extLst>
              <a:ext uri="{FF2B5EF4-FFF2-40B4-BE49-F238E27FC236}">
                <a16:creationId xmlns:a16="http://schemas.microsoft.com/office/drawing/2014/main" id="{5AAAE4C8-E4BF-CC4F-E81A-3154F42181BB}"/>
              </a:ext>
            </a:extLst>
          </p:cNvPr>
          <p:cNvSpPr>
            <a:spLocks noGrp="1"/>
          </p:cNvSpPr>
          <p:nvPr>
            <p:ph idx="1"/>
          </p:nvPr>
        </p:nvSpPr>
        <p:spPr/>
        <p:txBody>
          <a:bodyPr/>
          <a:lstStyle/>
          <a:p>
            <a:r>
              <a:rPr lang="en-KZ" dirty="0"/>
              <a:t>17 different instuments</a:t>
            </a:r>
          </a:p>
        </p:txBody>
      </p:sp>
    </p:spTree>
    <p:extLst>
      <p:ext uri="{BB962C8B-B14F-4D97-AF65-F5344CB8AC3E}">
        <p14:creationId xmlns:p14="http://schemas.microsoft.com/office/powerpoint/2010/main" val="286066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70E9-8C07-16D7-BCAF-D4D67B4D6F91}"/>
              </a:ext>
            </a:extLst>
          </p:cNvPr>
          <p:cNvSpPr>
            <a:spLocks noGrp="1"/>
          </p:cNvSpPr>
          <p:nvPr>
            <p:ph type="title"/>
          </p:nvPr>
        </p:nvSpPr>
        <p:spPr/>
        <p:txBody>
          <a:bodyPr/>
          <a:lstStyle/>
          <a:p>
            <a:r>
              <a:rPr lang="en-US" dirty="0"/>
              <a:t>Memory leak</a:t>
            </a:r>
            <a:endParaRPr lang="en-KZ" dirty="0"/>
          </a:p>
        </p:txBody>
      </p:sp>
      <p:sp>
        <p:nvSpPr>
          <p:cNvPr id="3" name="Content Placeholder 2">
            <a:extLst>
              <a:ext uri="{FF2B5EF4-FFF2-40B4-BE49-F238E27FC236}">
                <a16:creationId xmlns:a16="http://schemas.microsoft.com/office/drawing/2014/main" id="{748E199B-033C-5889-B93B-1DA5BF1E00CB}"/>
              </a:ext>
            </a:extLst>
          </p:cNvPr>
          <p:cNvSpPr>
            <a:spLocks noGrp="1"/>
          </p:cNvSpPr>
          <p:nvPr>
            <p:ph idx="1"/>
          </p:nvPr>
        </p:nvSpPr>
        <p:spPr/>
        <p:txBody>
          <a:bodyPr/>
          <a:lstStyle/>
          <a:p>
            <a:r>
              <a:rPr lang="ru-RU" b="1" i="0" dirty="0" err="1">
                <a:solidFill>
                  <a:srgbClr val="202122"/>
                </a:solidFill>
                <a:effectLst/>
                <a:latin typeface="Arial" panose="020B0604020202020204" pitchFamily="34" charset="0"/>
              </a:rPr>
              <a:t>Уте́чка</a:t>
            </a:r>
            <a:r>
              <a:rPr lang="ru-RU" b="1" i="0" dirty="0">
                <a:solidFill>
                  <a:srgbClr val="202122"/>
                </a:solidFill>
                <a:effectLst/>
                <a:latin typeface="Arial" panose="020B0604020202020204" pitchFamily="34" charset="0"/>
              </a:rPr>
              <a:t> </a:t>
            </a:r>
            <a:r>
              <a:rPr lang="ru-RU" b="1" i="0" dirty="0" err="1">
                <a:solidFill>
                  <a:srgbClr val="202122"/>
                </a:solidFill>
                <a:effectLst/>
                <a:latin typeface="Arial" panose="020B0604020202020204" pitchFamily="34" charset="0"/>
              </a:rPr>
              <a:t>па́мяти</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hlinkClick r:id="rId2" tooltip="Английский язык"/>
              </a:rPr>
              <a:t>англ.</a:t>
            </a:r>
            <a:r>
              <a:rPr lang="ru-RU"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memory leak</a:t>
            </a:r>
            <a:r>
              <a:rPr lang="en-US" b="0" i="0" dirty="0">
                <a:solidFill>
                  <a:srgbClr val="202122"/>
                </a:solidFill>
                <a:effectLst/>
                <a:latin typeface="Arial" panose="020B0604020202020204" pitchFamily="34" charset="0"/>
              </a:rPr>
              <a:t>) — </a:t>
            </a:r>
            <a:r>
              <a:rPr lang="ru-RU" b="0" i="0" dirty="0">
                <a:solidFill>
                  <a:srgbClr val="202122"/>
                </a:solidFill>
                <a:effectLst/>
                <a:latin typeface="Arial" panose="020B0604020202020204" pitchFamily="34" charset="0"/>
              </a:rPr>
              <a:t>процесс неконтролируемого уменьшения объёма свободной </a:t>
            </a:r>
            <a:r>
              <a:rPr lang="ru-RU" b="0" i="0" u="none" strike="noStrike" dirty="0">
                <a:solidFill>
                  <a:srgbClr val="0645AD"/>
                </a:solidFill>
                <a:effectLst/>
                <a:latin typeface="Arial" panose="020B0604020202020204" pitchFamily="34" charset="0"/>
                <a:hlinkClick r:id="rId3" tooltip="Оперативная память"/>
              </a:rPr>
              <a:t>оперативной</a:t>
            </a:r>
            <a:r>
              <a:rPr lang="ru-RU" b="0" i="0" dirty="0">
                <a:solidFill>
                  <a:srgbClr val="202122"/>
                </a:solidFill>
                <a:effectLst/>
                <a:latin typeface="Arial" panose="020B0604020202020204" pitchFamily="34" charset="0"/>
              </a:rPr>
              <a:t> или </a:t>
            </a:r>
            <a:r>
              <a:rPr lang="ru-RU" b="0" i="0" u="none" strike="noStrike" dirty="0">
                <a:solidFill>
                  <a:srgbClr val="0645AD"/>
                </a:solidFill>
                <a:effectLst/>
                <a:latin typeface="Arial" panose="020B0604020202020204" pitchFamily="34" charset="0"/>
                <a:hlinkClick r:id="rId4" tooltip="Виртуальная память"/>
              </a:rPr>
              <a:t>виртуальной</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hlinkClick r:id="rId5" tooltip="Компьютерная память"/>
              </a:rPr>
              <a:t>памяти</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hlinkClick r:id="rId6" tooltip="Компьютер"/>
              </a:rPr>
              <a:t>компьютера</a:t>
            </a:r>
            <a:r>
              <a:rPr lang="ru-RU" b="0" i="0" dirty="0">
                <a:solidFill>
                  <a:srgbClr val="202122"/>
                </a:solidFill>
                <a:effectLst/>
                <a:latin typeface="Arial" panose="020B0604020202020204" pitchFamily="34" charset="0"/>
              </a:rPr>
              <a:t>, связанный с ошибками в работающих </a:t>
            </a:r>
            <a:r>
              <a:rPr lang="ru-RU" b="0" i="0" u="none" strike="noStrike" dirty="0">
                <a:solidFill>
                  <a:srgbClr val="0645AD"/>
                </a:solidFill>
                <a:effectLst/>
                <a:latin typeface="Arial" panose="020B0604020202020204" pitchFamily="34" charset="0"/>
                <a:hlinkClick r:id="rId7" tooltip="Компьютерная программа"/>
              </a:rPr>
              <a:t>программах</a:t>
            </a:r>
            <a:r>
              <a:rPr lang="ru-RU" b="0" i="0" dirty="0">
                <a:solidFill>
                  <a:srgbClr val="202122"/>
                </a:solidFill>
                <a:effectLst/>
                <a:latin typeface="Arial" panose="020B0604020202020204" pitchFamily="34" charset="0"/>
              </a:rPr>
              <a:t>, вовремя не освобождающих память от ненужных данных, или с ошибками системных служб контроля памяти.</a:t>
            </a:r>
            <a:endParaRPr lang="en-KZ" dirty="0"/>
          </a:p>
        </p:txBody>
      </p:sp>
    </p:spTree>
    <p:extLst>
      <p:ext uri="{BB962C8B-B14F-4D97-AF65-F5344CB8AC3E}">
        <p14:creationId xmlns:p14="http://schemas.microsoft.com/office/powerpoint/2010/main" val="7229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4BF1-C4EB-98D1-DAAD-651EA77CBA25}"/>
              </a:ext>
            </a:extLst>
          </p:cNvPr>
          <p:cNvSpPr>
            <a:spLocks noGrp="1"/>
          </p:cNvSpPr>
          <p:nvPr>
            <p:ph type="title"/>
          </p:nvPr>
        </p:nvSpPr>
        <p:spPr/>
        <p:txBody>
          <a:bodyPr/>
          <a:lstStyle/>
          <a:p>
            <a:r>
              <a:rPr lang="en-KZ" dirty="0"/>
              <a:t>Memory leak</a:t>
            </a:r>
          </a:p>
        </p:txBody>
      </p:sp>
      <p:sp>
        <p:nvSpPr>
          <p:cNvPr id="3" name="Content Placeholder 2">
            <a:extLst>
              <a:ext uri="{FF2B5EF4-FFF2-40B4-BE49-F238E27FC236}">
                <a16:creationId xmlns:a16="http://schemas.microsoft.com/office/drawing/2014/main" id="{61456298-49B3-9B20-FADD-2FCFBBE03CCA}"/>
              </a:ext>
            </a:extLst>
          </p:cNvPr>
          <p:cNvSpPr>
            <a:spLocks noGrp="1"/>
          </p:cNvSpPr>
          <p:nvPr>
            <p:ph idx="1"/>
          </p:nvPr>
        </p:nvSpPr>
        <p:spPr/>
        <p:txBody>
          <a:bodyPr/>
          <a:lstStyle/>
          <a:p>
            <a:r>
              <a:rPr lang="en-US" dirty="0"/>
              <a:t>O</a:t>
            </a:r>
            <a:r>
              <a:rPr lang="en-KZ" dirty="0"/>
              <a:t>pen a project</a:t>
            </a:r>
          </a:p>
        </p:txBody>
      </p:sp>
    </p:spTree>
    <p:extLst>
      <p:ext uri="{BB962C8B-B14F-4D97-AF65-F5344CB8AC3E}">
        <p14:creationId xmlns:p14="http://schemas.microsoft.com/office/powerpoint/2010/main" val="43085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53F4-8B7C-751B-A6F3-28BFC294EC2D}"/>
              </a:ext>
            </a:extLst>
          </p:cNvPr>
          <p:cNvSpPr>
            <a:spLocks noGrp="1"/>
          </p:cNvSpPr>
          <p:nvPr>
            <p:ph type="title"/>
          </p:nvPr>
        </p:nvSpPr>
        <p:spPr/>
        <p:txBody>
          <a:bodyPr/>
          <a:lstStyle/>
          <a:p>
            <a:r>
              <a:rPr lang="en-KZ" dirty="0"/>
              <a:t>CPU Profiler</a:t>
            </a:r>
          </a:p>
        </p:txBody>
      </p:sp>
      <p:sp>
        <p:nvSpPr>
          <p:cNvPr id="3" name="Content Placeholder 2">
            <a:extLst>
              <a:ext uri="{FF2B5EF4-FFF2-40B4-BE49-F238E27FC236}">
                <a16:creationId xmlns:a16="http://schemas.microsoft.com/office/drawing/2014/main" id="{717C8AB7-069D-CE6D-08D3-6C486C0623E3}"/>
              </a:ext>
            </a:extLst>
          </p:cNvPr>
          <p:cNvSpPr>
            <a:spLocks noGrp="1"/>
          </p:cNvSpPr>
          <p:nvPr>
            <p:ph idx="1"/>
          </p:nvPr>
        </p:nvSpPr>
        <p:spPr/>
        <p:txBody>
          <a:bodyPr/>
          <a:lstStyle/>
          <a:p>
            <a:r>
              <a:rPr lang="en-KZ" dirty="0"/>
              <a:t>Open a project</a:t>
            </a:r>
          </a:p>
        </p:txBody>
      </p:sp>
    </p:spTree>
    <p:extLst>
      <p:ext uri="{BB962C8B-B14F-4D97-AF65-F5344CB8AC3E}">
        <p14:creationId xmlns:p14="http://schemas.microsoft.com/office/powerpoint/2010/main" val="400541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28EC-3F5E-4F0F-0FC0-4F605156E718}"/>
              </a:ext>
            </a:extLst>
          </p:cNvPr>
          <p:cNvSpPr>
            <a:spLocks noGrp="1"/>
          </p:cNvSpPr>
          <p:nvPr>
            <p:ph type="title"/>
          </p:nvPr>
        </p:nvSpPr>
        <p:spPr/>
        <p:txBody>
          <a:bodyPr/>
          <a:lstStyle/>
          <a:p>
            <a:r>
              <a:rPr lang="en-KZ" dirty="0"/>
              <a:t>Time profiler</a:t>
            </a:r>
          </a:p>
        </p:txBody>
      </p:sp>
      <p:sp>
        <p:nvSpPr>
          <p:cNvPr id="3" name="Content Placeholder 2">
            <a:extLst>
              <a:ext uri="{FF2B5EF4-FFF2-40B4-BE49-F238E27FC236}">
                <a16:creationId xmlns:a16="http://schemas.microsoft.com/office/drawing/2014/main" id="{1E34360C-61F4-8525-3DFA-E8A4B65FC357}"/>
              </a:ext>
            </a:extLst>
          </p:cNvPr>
          <p:cNvSpPr>
            <a:spLocks noGrp="1"/>
          </p:cNvSpPr>
          <p:nvPr>
            <p:ph idx="1"/>
          </p:nvPr>
        </p:nvSpPr>
        <p:spPr/>
        <p:txBody>
          <a:bodyPr/>
          <a:lstStyle/>
          <a:p>
            <a:r>
              <a:rPr lang="en-KZ" dirty="0"/>
              <a:t>Open a project</a:t>
            </a:r>
          </a:p>
        </p:txBody>
      </p:sp>
    </p:spTree>
    <p:extLst>
      <p:ext uri="{BB962C8B-B14F-4D97-AF65-F5344CB8AC3E}">
        <p14:creationId xmlns:p14="http://schemas.microsoft.com/office/powerpoint/2010/main" val="309713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426</Words>
  <Application>Microsoft Macintosh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HelveticaNeue</vt:lpstr>
      <vt:lpstr>inherit</vt:lpstr>
      <vt:lpstr>Office Theme</vt:lpstr>
      <vt:lpstr>Debugging &amp;&amp; Unit Testing</vt:lpstr>
      <vt:lpstr>PowerPoint Presentation</vt:lpstr>
      <vt:lpstr>Работа с LLVM во время дебаггинга</vt:lpstr>
      <vt:lpstr>PowerPoint Presentation</vt:lpstr>
      <vt:lpstr>Xcode instruments </vt:lpstr>
      <vt:lpstr>Memory leak</vt:lpstr>
      <vt:lpstr>Memory leak</vt:lpstr>
      <vt:lpstr>CPU Profiler</vt:lpstr>
      <vt:lpstr>Time profiler</vt:lpstr>
      <vt:lpstr>Core data analyses</vt:lpstr>
      <vt:lpstr>Оптимизация производительности UIKit</vt:lpstr>
      <vt:lpstr>Фишки xcode(shortcuts)</vt:lpstr>
      <vt:lpstr>Unit testing</vt:lpstr>
      <vt:lpstr>FIRST</vt:lpstr>
      <vt:lpstr>sourcery</vt:lpstr>
      <vt:lpstr>H/w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&amp;&amp; Unit Tests</dc:title>
  <dc:creator>Yernur Astanakulov</dc:creator>
  <cp:lastModifiedBy>Yernur Astanakulov</cp:lastModifiedBy>
  <cp:revision>3</cp:revision>
  <dcterms:created xsi:type="dcterms:W3CDTF">2023-04-16T04:43:03Z</dcterms:created>
  <dcterms:modified xsi:type="dcterms:W3CDTF">2023-04-16T11:26:35Z</dcterms:modified>
</cp:coreProperties>
</file>