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28" r:id="rId2"/>
    <p:sldId id="414" r:id="rId3"/>
    <p:sldId id="403" r:id="rId4"/>
    <p:sldId id="432" r:id="rId5"/>
    <p:sldId id="415" r:id="rId6"/>
    <p:sldId id="430" r:id="rId7"/>
    <p:sldId id="433" r:id="rId8"/>
    <p:sldId id="434" r:id="rId9"/>
    <p:sldId id="408" r:id="rId10"/>
    <p:sldId id="436" r:id="rId11"/>
    <p:sldId id="435" r:id="rId12"/>
    <p:sldId id="404" r:id="rId13"/>
    <p:sldId id="406" r:id="rId14"/>
    <p:sldId id="437" r:id="rId15"/>
    <p:sldId id="438" r:id="rId16"/>
    <p:sldId id="440" r:id="rId17"/>
    <p:sldId id="441" r:id="rId18"/>
    <p:sldId id="445" r:id="rId19"/>
    <p:sldId id="446" r:id="rId20"/>
    <p:sldId id="444" r:id="rId21"/>
    <p:sldId id="447" r:id="rId22"/>
    <p:sldId id="442" r:id="rId23"/>
    <p:sldId id="443" r:id="rId24"/>
    <p:sldId id="439" r:id="rId25"/>
    <p:sldId id="43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adhan Checkwoti" initials="RC" lastIdx="1" clrIdx="0">
    <p:extLst>
      <p:ext uri="{19B8F6BF-5375-455C-9EA6-DF929625EA0E}">
        <p15:presenceInfo xmlns:p15="http://schemas.microsoft.com/office/powerpoint/2012/main" userId="S::ramadhan.c39@iuiu.ac.ug::aae19f13-42f2-446d-b795-f9c385941b12" providerId="AD"/>
      </p:ext>
    </p:extLst>
  </p:cmAuthor>
  <p:cmAuthor id="2" name="RAMADHAN" initials="R" lastIdx="1" clrIdx="1">
    <p:extLst>
      <p:ext uri="{19B8F6BF-5375-455C-9EA6-DF929625EA0E}">
        <p15:presenceInfo xmlns:p15="http://schemas.microsoft.com/office/powerpoint/2012/main" userId="RAMAD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9E6ED-E082-4C9F-A191-5068250AF5ED}" type="datetimeFigureOut">
              <a:rPr lang="en-UG" smtClean="0"/>
              <a:t>12/11/2024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E7A888C-2F45-40AA-B188-D15DBB681981}" type="slidenum">
              <a:rPr lang="en-UG" smtClean="0"/>
              <a:t>‹#›</a:t>
            </a:fld>
            <a:endParaRPr lang="en-UG"/>
          </a:p>
        </p:txBody>
      </p:sp>
    </p:spTree>
    <p:extLst>
      <p:ext uri="{BB962C8B-B14F-4D97-AF65-F5344CB8AC3E}">
        <p14:creationId xmlns:p14="http://schemas.microsoft.com/office/powerpoint/2010/main" val="413583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E6ED-E082-4C9F-A191-5068250AF5ED}" type="datetimeFigureOut">
              <a:rPr lang="en-UG" smtClean="0"/>
              <a:t>12/11/2024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158769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E6ED-E082-4C9F-A191-5068250AF5ED}" type="datetimeFigureOut">
              <a:rPr lang="en-UG" smtClean="0"/>
              <a:t>12/11/2024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211382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E6ED-E082-4C9F-A191-5068250AF5ED}" type="datetimeFigureOut">
              <a:rPr lang="en-UG" smtClean="0"/>
              <a:t>12/11/2024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300277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7A9E6ED-E082-4C9F-A191-5068250AF5ED}" type="datetimeFigureOut">
              <a:rPr lang="en-UG" smtClean="0"/>
              <a:t>12/11/2024</a:t>
            </a:fld>
            <a:endParaRPr lang="en-UG"/>
          </a:p>
        </p:txBody>
      </p:sp>
      <p:sp>
        <p:nvSpPr>
          <p:cNvPr id="5" name="Footer Placeholder 4"/>
          <p:cNvSpPr>
            <a:spLocks noGrp="1"/>
          </p:cNvSpPr>
          <p:nvPr>
            <p:ph type="ftr" sz="quarter" idx="11"/>
          </p:nvPr>
        </p:nvSpPr>
        <p:spPr>
          <a:xfrm>
            <a:off x="2182708" y="6272784"/>
            <a:ext cx="6327648" cy="365125"/>
          </a:xfrm>
        </p:spPr>
        <p:txBody>
          <a:bodyPr/>
          <a:lstStyle/>
          <a:p>
            <a:endParaRPr lang="en-U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E7A888C-2F45-40AA-B188-D15DBB681981}" type="slidenum">
              <a:rPr lang="en-UG" smtClean="0"/>
              <a:t>‹#›</a:t>
            </a:fld>
            <a:endParaRPr lang="en-UG"/>
          </a:p>
        </p:txBody>
      </p:sp>
    </p:spTree>
    <p:extLst>
      <p:ext uri="{BB962C8B-B14F-4D97-AF65-F5344CB8AC3E}">
        <p14:creationId xmlns:p14="http://schemas.microsoft.com/office/powerpoint/2010/main" val="92205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9E6ED-E082-4C9F-A191-5068250AF5ED}" type="datetimeFigureOut">
              <a:rPr lang="en-UG" smtClean="0"/>
              <a:t>12/11/2024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21080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9E6ED-E082-4C9F-A191-5068250AF5ED}" type="datetimeFigureOut">
              <a:rPr lang="en-UG" smtClean="0"/>
              <a:t>12/11/2024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15342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9E6ED-E082-4C9F-A191-5068250AF5ED}" type="datetimeFigureOut">
              <a:rPr lang="en-UG" smtClean="0"/>
              <a:t>12/11/2024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54027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9E6ED-E082-4C9F-A191-5068250AF5ED}" type="datetimeFigureOut">
              <a:rPr lang="en-UG" smtClean="0"/>
              <a:t>12/11/2024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58120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9E6ED-E082-4C9F-A191-5068250AF5ED}" type="datetimeFigureOut">
              <a:rPr lang="en-UG" smtClean="0"/>
              <a:t>12/11/2024</a:t>
            </a:fld>
            <a:endParaRPr lang="en-UG"/>
          </a:p>
        </p:txBody>
      </p:sp>
      <p:sp>
        <p:nvSpPr>
          <p:cNvPr id="6" name="Footer Placeholder 5"/>
          <p:cNvSpPr>
            <a:spLocks noGrp="1"/>
          </p:cNvSpPr>
          <p:nvPr>
            <p:ph type="ftr" sz="quarter" idx="11"/>
          </p:nvPr>
        </p:nvSpPr>
        <p:spPr/>
        <p:txBody>
          <a:bodyPr/>
          <a:lstStyle/>
          <a:p>
            <a:endParaRPr lang="en-U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255136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9E6ED-E082-4C9F-A191-5068250AF5ED}" type="datetimeFigureOut">
              <a:rPr lang="en-UG" smtClean="0"/>
              <a:t>12/11/2024</a:t>
            </a:fld>
            <a:endParaRPr lang="en-U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E7A888C-2F45-40AA-B188-D15DBB681981}" type="slidenum">
              <a:rPr lang="en-UG" smtClean="0"/>
              <a:t>‹#›</a:t>
            </a:fld>
            <a:endParaRPr lang="en-UG"/>
          </a:p>
        </p:txBody>
      </p:sp>
    </p:spTree>
    <p:extLst>
      <p:ext uri="{BB962C8B-B14F-4D97-AF65-F5344CB8AC3E}">
        <p14:creationId xmlns:p14="http://schemas.microsoft.com/office/powerpoint/2010/main" val="420740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7A9E6ED-E082-4C9F-A191-5068250AF5ED}" type="datetimeFigureOut">
              <a:rPr lang="en-UG" smtClean="0"/>
              <a:t>12/11/2024</a:t>
            </a:fld>
            <a:endParaRPr lang="en-U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E7A888C-2F45-40AA-B188-D15DBB681981}" type="slidenum">
              <a:rPr lang="en-UG" smtClean="0"/>
              <a:t>‹#›</a:t>
            </a:fld>
            <a:endParaRPr lang="en-UG"/>
          </a:p>
        </p:txBody>
      </p:sp>
    </p:spTree>
    <p:extLst>
      <p:ext uri="{BB962C8B-B14F-4D97-AF65-F5344CB8AC3E}">
        <p14:creationId xmlns:p14="http://schemas.microsoft.com/office/powerpoint/2010/main" val="37965922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tatista.com/statistics/1401707/whatsapp-business-mau-worldw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1E08D-689A-B2E3-C37B-31A684D80BE8}"/>
              </a:ext>
            </a:extLst>
          </p:cNvPr>
          <p:cNvSpPr>
            <a:spLocks noGrp="1"/>
          </p:cNvSpPr>
          <p:nvPr>
            <p:ph type="ctrTitle"/>
          </p:nvPr>
        </p:nvSpPr>
        <p:spPr/>
        <p:txBody>
          <a:bodyPr/>
          <a:lstStyle/>
          <a:p>
            <a:r>
              <a:rPr lang="en-US" sz="6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Social Networking</a:t>
            </a:r>
            <a:endParaRPr lang="en-UG" sz="6600" dirty="0"/>
          </a:p>
        </p:txBody>
      </p:sp>
      <p:sp>
        <p:nvSpPr>
          <p:cNvPr id="4" name="Subtitle 3">
            <a:extLst>
              <a:ext uri="{FF2B5EF4-FFF2-40B4-BE49-F238E27FC236}">
                <a16:creationId xmlns:a16="http://schemas.microsoft.com/office/drawing/2014/main" id="{86ABAE1B-0D2D-FBC6-071A-78F378CB0404}"/>
              </a:ext>
            </a:extLst>
          </p:cNvPr>
          <p:cNvSpPr>
            <a:spLocks noGrp="1"/>
          </p:cNvSpPr>
          <p:nvPr>
            <p:ph type="subTitle" idx="1"/>
          </p:nvPr>
        </p:nvSpPr>
        <p:spPr/>
        <p:txBody>
          <a:bodyPr/>
          <a:lstStyle/>
          <a:p>
            <a:r>
              <a:rPr lang="en-US" sz="2400" b="1" dirty="0" err="1">
                <a:latin typeface="Palatino Linotype" panose="02040502050505030304" pitchFamily="18" charset="0"/>
              </a:rPr>
              <a:t>Chekwoti</a:t>
            </a:r>
            <a:r>
              <a:rPr lang="en-US" sz="2400" b="1" dirty="0">
                <a:latin typeface="Palatino Linotype" panose="02040502050505030304" pitchFamily="18" charset="0"/>
              </a:rPr>
              <a:t> </a:t>
            </a:r>
            <a:r>
              <a:rPr lang="en-US" sz="2400" b="1" dirty="0" err="1">
                <a:latin typeface="Palatino Linotype" panose="02040502050505030304" pitchFamily="18" charset="0"/>
              </a:rPr>
              <a:t>Aramadhan</a:t>
            </a:r>
            <a:endParaRPr lang="en-US" sz="2400" b="1" dirty="0">
              <a:latin typeface="Palatino Linotype" panose="02040502050505030304" pitchFamily="18" charset="0"/>
            </a:endParaRPr>
          </a:p>
          <a:p>
            <a:r>
              <a:rPr lang="en-US" sz="2400" b="1" dirty="0">
                <a:latin typeface="Palatino Linotype" panose="02040502050505030304" pitchFamily="18" charset="0"/>
              </a:rPr>
              <a:t>Islamic University in Uganda</a:t>
            </a:r>
            <a:endParaRPr lang="en-UG" sz="2400" b="1" dirty="0">
              <a:latin typeface="Palatino Linotype" panose="02040502050505030304" pitchFamily="18" charset="0"/>
            </a:endParaRPr>
          </a:p>
          <a:p>
            <a:endParaRPr lang="en-UG" dirty="0"/>
          </a:p>
        </p:txBody>
      </p:sp>
    </p:spTree>
    <p:extLst>
      <p:ext uri="{BB962C8B-B14F-4D97-AF65-F5344CB8AC3E}">
        <p14:creationId xmlns:p14="http://schemas.microsoft.com/office/powerpoint/2010/main" val="19873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26D0-B0F8-E75F-6143-78C000106DBB}"/>
              </a:ext>
            </a:extLst>
          </p:cNvPr>
          <p:cNvSpPr>
            <a:spLocks noGrp="1"/>
          </p:cNvSpPr>
          <p:nvPr>
            <p:ph type="title"/>
          </p:nvPr>
        </p:nvSpPr>
        <p:spPr>
          <a:xfrm>
            <a:off x="1069848" y="484632"/>
            <a:ext cx="10058400" cy="541528"/>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43B879AA-EA72-F048-44A1-A2ABCFA39E82}"/>
              </a:ext>
            </a:extLst>
          </p:cNvPr>
          <p:cNvSpPr>
            <a:spLocks noGrp="1"/>
          </p:cNvSpPr>
          <p:nvPr>
            <p:ph idx="1"/>
          </p:nvPr>
        </p:nvSpPr>
        <p:spPr>
          <a:xfrm>
            <a:off x="1069848" y="1259840"/>
            <a:ext cx="10058400" cy="4912360"/>
          </a:xfrm>
        </p:spPr>
        <p:txBody>
          <a:bodyPr>
            <a:normAutofit/>
          </a:bodyPr>
          <a:lstStyle/>
          <a:p>
            <a:pPr>
              <a:lnSpc>
                <a:spcPct val="150000"/>
              </a:lnSpc>
            </a:pPr>
            <a:r>
              <a:rPr lang="en-US" sz="2800" b="1" dirty="0"/>
              <a:t>WeChat</a:t>
            </a:r>
            <a:r>
              <a:rPr lang="en-US" sz="2800" dirty="0"/>
              <a:t> – 1.32 billion MAUs</a:t>
            </a:r>
          </a:p>
          <a:p>
            <a:pPr>
              <a:lnSpc>
                <a:spcPct val="150000"/>
              </a:lnSpc>
            </a:pPr>
            <a:r>
              <a:rPr lang="en-US" sz="2800" b="1" dirty="0"/>
              <a:t>TikTok</a:t>
            </a:r>
            <a:r>
              <a:rPr lang="en-US" sz="2800" dirty="0"/>
              <a:t>- 1.22 billion MAUs</a:t>
            </a:r>
          </a:p>
          <a:p>
            <a:pPr>
              <a:lnSpc>
                <a:spcPct val="150000"/>
              </a:lnSpc>
            </a:pPr>
            <a:r>
              <a:rPr lang="en-US" sz="2800" b="1" dirty="0"/>
              <a:t>Telegram</a:t>
            </a:r>
            <a:r>
              <a:rPr lang="en-US" sz="2800" dirty="0"/>
              <a:t>- 800 million MAUs</a:t>
            </a:r>
          </a:p>
          <a:p>
            <a:pPr>
              <a:lnSpc>
                <a:spcPct val="150000"/>
              </a:lnSpc>
            </a:pPr>
            <a:r>
              <a:rPr lang="en-US" sz="2800" b="1" dirty="0"/>
              <a:t>X (Twitter)- </a:t>
            </a:r>
            <a:r>
              <a:rPr lang="en-US" sz="2800" dirty="0"/>
              <a:t>335.7 million MAUs</a:t>
            </a:r>
          </a:p>
          <a:p>
            <a:pPr>
              <a:lnSpc>
                <a:spcPct val="150000"/>
              </a:lnSpc>
            </a:pPr>
            <a:r>
              <a:rPr lang="en-US" sz="2800" b="1" dirty="0"/>
              <a:t>LinkedIn- </a:t>
            </a:r>
            <a:r>
              <a:rPr lang="en-US" sz="2800" dirty="0"/>
              <a:t>224 million MAUs</a:t>
            </a:r>
          </a:p>
          <a:p>
            <a:pPr>
              <a:lnSpc>
                <a:spcPct val="150000"/>
              </a:lnSpc>
            </a:pPr>
            <a:endParaRPr lang="en-US" sz="2400" dirty="0"/>
          </a:p>
          <a:p>
            <a:pPr>
              <a:lnSpc>
                <a:spcPct val="150000"/>
              </a:lnSpc>
            </a:pPr>
            <a:endParaRPr lang="en-UG" sz="2400" dirty="0"/>
          </a:p>
        </p:txBody>
      </p:sp>
    </p:spTree>
    <p:extLst>
      <p:ext uri="{BB962C8B-B14F-4D97-AF65-F5344CB8AC3E}">
        <p14:creationId xmlns:p14="http://schemas.microsoft.com/office/powerpoint/2010/main" val="269086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560B-5FC2-F036-5BEC-35BFD22FD2B3}"/>
              </a:ext>
            </a:extLst>
          </p:cNvPr>
          <p:cNvSpPr>
            <a:spLocks noGrp="1"/>
          </p:cNvSpPr>
          <p:nvPr>
            <p:ph type="title"/>
          </p:nvPr>
        </p:nvSpPr>
        <p:spPr>
          <a:xfrm>
            <a:off x="1069848" y="484632"/>
            <a:ext cx="10058400" cy="704088"/>
          </a:xfrm>
        </p:spPr>
        <p:txBody>
          <a:bodyPr>
            <a:normAutofit fontScale="90000"/>
          </a:bodyPr>
          <a:lstStyle/>
          <a:p>
            <a:r>
              <a:rPr lang="en-US" dirty="0"/>
              <a:t>How do social networks work</a:t>
            </a:r>
            <a:endParaRPr lang="en-UG" dirty="0"/>
          </a:p>
        </p:txBody>
      </p:sp>
      <p:sp>
        <p:nvSpPr>
          <p:cNvPr id="5" name="Content Placeholder 4">
            <a:extLst>
              <a:ext uri="{FF2B5EF4-FFF2-40B4-BE49-F238E27FC236}">
                <a16:creationId xmlns:a16="http://schemas.microsoft.com/office/drawing/2014/main" id="{070A536F-1BED-D242-3E31-9B30DAB77964}"/>
              </a:ext>
            </a:extLst>
          </p:cNvPr>
          <p:cNvSpPr>
            <a:spLocks noGrp="1"/>
          </p:cNvSpPr>
          <p:nvPr>
            <p:ph idx="1"/>
          </p:nvPr>
        </p:nvSpPr>
        <p:spPr/>
        <p:txBody>
          <a:bodyPr/>
          <a:lstStyle/>
          <a:p>
            <a:r>
              <a:rPr lang="en-US" dirty="0"/>
              <a:t>https://www.youtube.com/watch?v=6a_KF7TYKVc</a:t>
            </a:r>
            <a:endParaRPr lang="en-UG" dirty="0"/>
          </a:p>
        </p:txBody>
      </p:sp>
    </p:spTree>
    <p:extLst>
      <p:ext uri="{BB962C8B-B14F-4D97-AF65-F5344CB8AC3E}">
        <p14:creationId xmlns:p14="http://schemas.microsoft.com/office/powerpoint/2010/main" val="419092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F2B-3274-938F-0B93-E1A2E3B96509}"/>
              </a:ext>
            </a:extLst>
          </p:cNvPr>
          <p:cNvSpPr>
            <a:spLocks noGrp="1"/>
          </p:cNvSpPr>
          <p:nvPr>
            <p:ph type="title"/>
          </p:nvPr>
        </p:nvSpPr>
        <p:spPr>
          <a:xfrm>
            <a:off x="838200" y="365125"/>
            <a:ext cx="10515600" cy="467995"/>
          </a:xfrm>
        </p:spPr>
        <p:txBody>
          <a:bodyPr>
            <a:normAutofit fontScale="90000"/>
          </a:bodyPr>
          <a:lstStyle/>
          <a:p>
            <a:r>
              <a:rPr lang="en-US" dirty="0"/>
              <a:t>Applications of social networking</a:t>
            </a:r>
            <a:endParaRPr lang="en-UG" dirty="0"/>
          </a:p>
        </p:txBody>
      </p:sp>
      <p:sp>
        <p:nvSpPr>
          <p:cNvPr id="3" name="Content Placeholder 2">
            <a:extLst>
              <a:ext uri="{FF2B5EF4-FFF2-40B4-BE49-F238E27FC236}">
                <a16:creationId xmlns:a16="http://schemas.microsoft.com/office/drawing/2014/main" id="{95D33EDD-3DBA-FA21-1259-D8E02BDA7F98}"/>
              </a:ext>
            </a:extLst>
          </p:cNvPr>
          <p:cNvSpPr>
            <a:spLocks noGrp="1"/>
          </p:cNvSpPr>
          <p:nvPr>
            <p:ph idx="1"/>
          </p:nvPr>
        </p:nvSpPr>
        <p:spPr>
          <a:xfrm>
            <a:off x="838200" y="1178560"/>
            <a:ext cx="10515600" cy="5466079"/>
          </a:xfrm>
        </p:spPr>
        <p:txBody>
          <a:bodyPr>
            <a:normAutofit/>
          </a:bodyPr>
          <a:lstStyle/>
          <a:p>
            <a:pPr marL="0" indent="0">
              <a:buNone/>
            </a:pPr>
            <a:r>
              <a:rPr lang="en-CA" b="0" i="0" dirty="0">
                <a:effectLst/>
                <a:latin typeface="__fkGroteskNeue_598ab8"/>
              </a:rPr>
              <a:t>Social networks have numerous applications across various domains:</a:t>
            </a:r>
            <a:endParaRPr lang="en-US" b="1" dirty="0"/>
          </a:p>
          <a:p>
            <a:r>
              <a:rPr lang="en-US" b="1" dirty="0"/>
              <a:t>Social Interaction: </a:t>
            </a:r>
          </a:p>
          <a:p>
            <a:r>
              <a:rPr lang="en-US" dirty="0"/>
              <a:t>Social networking sites facilitate computer-mediated social interaction and make it possible to connect people who share interests and activities across political, economic, and geographic borders</a:t>
            </a:r>
          </a:p>
          <a:p>
            <a:r>
              <a:rPr lang="en-US" b="1" dirty="0"/>
              <a:t>Education: </a:t>
            </a:r>
          </a:p>
          <a:p>
            <a:r>
              <a:rPr lang="en-US" dirty="0"/>
              <a:t>Social networks are impacting the way students and educators engage in learning. </a:t>
            </a:r>
          </a:p>
          <a:p>
            <a:r>
              <a:rPr lang="en-US" dirty="0"/>
              <a:t>They are now used for learning, educator professional development, and content sharing. </a:t>
            </a:r>
          </a:p>
          <a:p>
            <a:r>
              <a:rPr lang="en-US" dirty="0"/>
              <a:t>Scientific communities use social media to exchange knowledge.</a:t>
            </a:r>
          </a:p>
          <a:p>
            <a:r>
              <a:rPr lang="en-US" dirty="0"/>
              <a:t>Researchers and librarians use social networks frequently to maintain professional relationships and share ideas.</a:t>
            </a:r>
            <a:endParaRPr lang="en-UG" dirty="0"/>
          </a:p>
        </p:txBody>
      </p:sp>
    </p:spTree>
    <p:extLst>
      <p:ext uri="{BB962C8B-B14F-4D97-AF65-F5344CB8AC3E}">
        <p14:creationId xmlns:p14="http://schemas.microsoft.com/office/powerpoint/2010/main" val="352063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1E6-00D1-47A2-5D21-721ECD9BEFDB}"/>
              </a:ext>
            </a:extLst>
          </p:cNvPr>
          <p:cNvSpPr>
            <a:spLocks noGrp="1"/>
          </p:cNvSpPr>
          <p:nvPr>
            <p:ph type="title"/>
          </p:nvPr>
        </p:nvSpPr>
        <p:spPr>
          <a:xfrm>
            <a:off x="909320" y="193040"/>
            <a:ext cx="10515600" cy="488315"/>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A1107966-1A41-A127-958C-1659DF035732}"/>
              </a:ext>
            </a:extLst>
          </p:cNvPr>
          <p:cNvSpPr>
            <a:spLocks noGrp="1"/>
          </p:cNvSpPr>
          <p:nvPr>
            <p:ph idx="1"/>
          </p:nvPr>
        </p:nvSpPr>
        <p:spPr>
          <a:xfrm>
            <a:off x="838200" y="853440"/>
            <a:ext cx="10515600" cy="5750560"/>
          </a:xfrm>
        </p:spPr>
        <p:txBody>
          <a:bodyPr>
            <a:normAutofit/>
          </a:bodyPr>
          <a:lstStyle/>
          <a:p>
            <a:r>
              <a:rPr lang="en-US" sz="2400" b="1" dirty="0"/>
              <a:t>Healthcare: </a:t>
            </a:r>
          </a:p>
          <a:p>
            <a:r>
              <a:rPr lang="en-US" sz="2400" dirty="0"/>
              <a:t>Social media enables different types of social connectivity among different stakeholders such as doctors, patients, and caregivers. </a:t>
            </a:r>
          </a:p>
          <a:p>
            <a:r>
              <a:rPr lang="en-US" sz="2400" dirty="0"/>
              <a:t>Social networking is an effective tool for teaching and learning for doctors and nurses as SNS is used to provide new information from research and assist in providing quality care to their patients</a:t>
            </a:r>
          </a:p>
          <a:p>
            <a:r>
              <a:rPr lang="en-US" sz="2400" b="1" dirty="0"/>
              <a:t>Politics: </a:t>
            </a:r>
          </a:p>
          <a:p>
            <a:r>
              <a:rPr lang="en-US" sz="2400" dirty="0"/>
              <a:t>Social networking seems to be impacting political life and political movements across the globe. </a:t>
            </a:r>
          </a:p>
          <a:p>
            <a:r>
              <a:rPr lang="en-US" sz="2400" dirty="0"/>
              <a:t>It has influenced voting and induced social changes, unrest, uprisings and revolutions all over the world. </a:t>
            </a:r>
          </a:p>
          <a:p>
            <a:r>
              <a:rPr lang="en-US" sz="2400" dirty="0"/>
              <a:t>Social networking will make government to be more accountable and enable citizens to exercise freedom of speech </a:t>
            </a:r>
            <a:endParaRPr lang="en-UG" sz="2400" dirty="0"/>
          </a:p>
        </p:txBody>
      </p:sp>
    </p:spTree>
    <p:extLst>
      <p:ext uri="{BB962C8B-B14F-4D97-AF65-F5344CB8AC3E}">
        <p14:creationId xmlns:p14="http://schemas.microsoft.com/office/powerpoint/2010/main" val="179494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2DD5-230C-DD81-1AC9-0CAC9B23E48C}"/>
              </a:ext>
            </a:extLst>
          </p:cNvPr>
          <p:cNvSpPr>
            <a:spLocks noGrp="1"/>
          </p:cNvSpPr>
          <p:nvPr>
            <p:ph type="title"/>
          </p:nvPr>
        </p:nvSpPr>
        <p:spPr>
          <a:xfrm>
            <a:off x="1069848" y="484632"/>
            <a:ext cx="10058400" cy="561848"/>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44C0E810-960E-D3CC-36E9-7A441CEF2C72}"/>
              </a:ext>
            </a:extLst>
          </p:cNvPr>
          <p:cNvSpPr>
            <a:spLocks noGrp="1"/>
          </p:cNvSpPr>
          <p:nvPr>
            <p:ph idx="1"/>
          </p:nvPr>
        </p:nvSpPr>
        <p:spPr>
          <a:xfrm>
            <a:off x="1069848" y="1209040"/>
            <a:ext cx="10058400" cy="4963160"/>
          </a:xfrm>
        </p:spPr>
        <p:txBody>
          <a:bodyPr>
            <a:normAutofit/>
          </a:bodyPr>
          <a:lstStyle/>
          <a:p>
            <a:pPr>
              <a:lnSpc>
                <a:spcPct val="150000"/>
              </a:lnSpc>
            </a:pPr>
            <a:r>
              <a:rPr lang="en-CA" sz="2400" b="1" i="0" dirty="0">
                <a:effectLst/>
                <a:latin typeface="__fkGroteskNeue_598ab8"/>
              </a:rPr>
              <a:t>Communication: </a:t>
            </a:r>
          </a:p>
          <a:p>
            <a:pPr>
              <a:lnSpc>
                <a:spcPct val="150000"/>
              </a:lnSpc>
            </a:pPr>
            <a:r>
              <a:rPr lang="en-CA" sz="2400" b="0" i="0" dirty="0">
                <a:effectLst/>
                <a:latin typeface="__fkGroteskNeue_598ab8"/>
              </a:rPr>
              <a:t>SNS facilitates real-time communication among users through messaging features, enabling personal interactions regardless of geographical barriers.</a:t>
            </a:r>
          </a:p>
          <a:p>
            <a:pPr>
              <a:lnSpc>
                <a:spcPct val="150000"/>
              </a:lnSpc>
            </a:pPr>
            <a:r>
              <a:rPr lang="en-CA" sz="2400" b="1" i="0" dirty="0">
                <a:effectLst/>
                <a:latin typeface="__fkGroteskNeue_598ab8"/>
              </a:rPr>
              <a:t>Marketing: </a:t>
            </a:r>
          </a:p>
          <a:p>
            <a:pPr>
              <a:lnSpc>
                <a:spcPct val="150000"/>
              </a:lnSpc>
            </a:pPr>
            <a:r>
              <a:rPr lang="en-CA" sz="2400" b="0" i="0" dirty="0">
                <a:effectLst/>
                <a:latin typeface="__fkGroteskNeue_598ab8"/>
              </a:rPr>
              <a:t>Businesses leverage social networks for marketing purposes by engaging customers through targeted advertisements and brand promotions. This has led to the rise of influencer marketing on platforms like Instagram.</a:t>
            </a:r>
          </a:p>
          <a:p>
            <a:pPr>
              <a:lnSpc>
                <a:spcPct val="150000"/>
              </a:lnSpc>
            </a:pPr>
            <a:endParaRPr lang="en-UG" dirty="0"/>
          </a:p>
        </p:txBody>
      </p:sp>
    </p:spTree>
    <p:extLst>
      <p:ext uri="{BB962C8B-B14F-4D97-AF65-F5344CB8AC3E}">
        <p14:creationId xmlns:p14="http://schemas.microsoft.com/office/powerpoint/2010/main" val="259208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2533-334B-0849-FDAE-B3AD97023C5B}"/>
              </a:ext>
            </a:extLst>
          </p:cNvPr>
          <p:cNvSpPr>
            <a:spLocks noGrp="1"/>
          </p:cNvSpPr>
          <p:nvPr>
            <p:ph type="title"/>
          </p:nvPr>
        </p:nvSpPr>
        <p:spPr>
          <a:xfrm>
            <a:off x="1069848" y="484632"/>
            <a:ext cx="10058400" cy="399288"/>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EDD00B81-590F-22E6-A880-E0FD6BD4D3A1}"/>
              </a:ext>
            </a:extLst>
          </p:cNvPr>
          <p:cNvSpPr>
            <a:spLocks noGrp="1"/>
          </p:cNvSpPr>
          <p:nvPr>
            <p:ph idx="1"/>
          </p:nvPr>
        </p:nvSpPr>
        <p:spPr>
          <a:xfrm>
            <a:off x="1069848" y="1229360"/>
            <a:ext cx="10058400" cy="4942840"/>
          </a:xfrm>
        </p:spPr>
        <p:txBody>
          <a:bodyPr>
            <a:normAutofit/>
          </a:bodyPr>
          <a:lstStyle/>
          <a:p>
            <a:r>
              <a:rPr lang="en-CA" sz="2800" b="1" i="0" dirty="0">
                <a:effectLst/>
                <a:latin typeface="__fkGroteskNeue_598ab8"/>
              </a:rPr>
              <a:t>Collaboration:</a:t>
            </a:r>
          </a:p>
          <a:p>
            <a:r>
              <a:rPr lang="en-CA" sz="2800" b="0" i="0" dirty="0">
                <a:effectLst/>
                <a:latin typeface="__fkGroteskNeue_598ab8"/>
              </a:rPr>
              <a:t>Researchers use academic social networks to share findings, collaborate on projects, and stay updated with peers in their field.</a:t>
            </a:r>
          </a:p>
          <a:p>
            <a:pPr algn="l"/>
            <a:r>
              <a:rPr lang="en-CA" sz="2400" b="1" i="0" dirty="0">
                <a:solidFill>
                  <a:srgbClr val="001D35"/>
                </a:solidFill>
                <a:effectLst/>
                <a:latin typeface="Google Sans"/>
              </a:rPr>
              <a:t>Personal branding</a:t>
            </a:r>
            <a:endParaRPr lang="en-CA" sz="2400" b="0" i="0" dirty="0">
              <a:solidFill>
                <a:srgbClr val="001D35"/>
              </a:solidFill>
              <a:effectLst/>
              <a:latin typeface="Google Sans"/>
            </a:endParaRPr>
          </a:p>
          <a:p>
            <a:pPr algn="l"/>
            <a:r>
              <a:rPr lang="en-CA" sz="2400" b="0" i="0" dirty="0">
                <a:effectLst/>
                <a:latin typeface="Google Sans"/>
              </a:rPr>
              <a:t>LinkedIn is a good platform for personal branding and business-to-business marketing</a:t>
            </a:r>
          </a:p>
          <a:p>
            <a:pPr algn="l"/>
            <a:r>
              <a:rPr lang="en-CA" sz="2400" b="1" i="0" dirty="0">
                <a:solidFill>
                  <a:srgbClr val="001D35"/>
                </a:solidFill>
                <a:effectLst/>
                <a:latin typeface="Google Sans"/>
              </a:rPr>
              <a:t>Social learning</a:t>
            </a:r>
            <a:endParaRPr lang="en-CA" sz="2400" b="0" i="0" dirty="0">
              <a:solidFill>
                <a:srgbClr val="001D35"/>
              </a:solidFill>
              <a:effectLst/>
              <a:latin typeface="Google Sans"/>
            </a:endParaRPr>
          </a:p>
          <a:p>
            <a:pPr algn="l"/>
            <a:r>
              <a:rPr lang="en-CA" sz="2400" b="0" i="0" dirty="0">
                <a:effectLst/>
                <a:latin typeface="Google Sans"/>
              </a:rPr>
              <a:t>Social network sites can be used as a social learning tool to reach a large population of internet users</a:t>
            </a:r>
          </a:p>
          <a:p>
            <a:r>
              <a:rPr lang="en-CA" sz="2800" dirty="0">
                <a:latin typeface="__fkGroteskNeue_598ab8"/>
              </a:rPr>
              <a:t>Finding jobs </a:t>
            </a:r>
            <a:endParaRPr lang="en-UG" sz="2800" dirty="0"/>
          </a:p>
        </p:txBody>
      </p:sp>
    </p:spTree>
    <p:extLst>
      <p:ext uri="{BB962C8B-B14F-4D97-AF65-F5344CB8AC3E}">
        <p14:creationId xmlns:p14="http://schemas.microsoft.com/office/powerpoint/2010/main" val="161513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05E9-05CF-B47D-8FEC-1D42A6618254}"/>
              </a:ext>
            </a:extLst>
          </p:cNvPr>
          <p:cNvSpPr>
            <a:spLocks noGrp="1"/>
          </p:cNvSpPr>
          <p:nvPr>
            <p:ph type="title"/>
          </p:nvPr>
        </p:nvSpPr>
        <p:spPr>
          <a:xfrm>
            <a:off x="1069848" y="484632"/>
            <a:ext cx="10058400" cy="612648"/>
          </a:xfrm>
        </p:spPr>
        <p:txBody>
          <a:bodyPr>
            <a:normAutofit fontScale="90000"/>
          </a:bodyPr>
          <a:lstStyle/>
          <a:p>
            <a:br>
              <a:rPr lang="en-CA" dirty="0">
                <a:latin typeface="var(--font-fk-grotesk)"/>
              </a:rPr>
            </a:br>
            <a:r>
              <a:rPr lang="en-CA" dirty="0">
                <a:latin typeface="var(--font-fk-grotesk)"/>
              </a:rPr>
              <a:t>Social Media Campaigns</a:t>
            </a:r>
            <a:br>
              <a:rPr lang="en-CA" dirty="0">
                <a:latin typeface="var(--font-fk-grotesk)"/>
              </a:rPr>
            </a:br>
            <a:endParaRPr lang="en-UG" dirty="0"/>
          </a:p>
        </p:txBody>
      </p:sp>
      <p:sp>
        <p:nvSpPr>
          <p:cNvPr id="3" name="Content Placeholder 2">
            <a:extLst>
              <a:ext uri="{FF2B5EF4-FFF2-40B4-BE49-F238E27FC236}">
                <a16:creationId xmlns:a16="http://schemas.microsoft.com/office/drawing/2014/main" id="{C7B2159B-8DC9-63FA-4EB7-D9DFBE9B9041}"/>
              </a:ext>
            </a:extLst>
          </p:cNvPr>
          <p:cNvSpPr>
            <a:spLocks noGrp="1"/>
          </p:cNvSpPr>
          <p:nvPr>
            <p:ph idx="1"/>
          </p:nvPr>
        </p:nvSpPr>
        <p:spPr>
          <a:xfrm>
            <a:off x="1069848" y="1432560"/>
            <a:ext cx="10058400" cy="4739640"/>
          </a:xfrm>
        </p:spPr>
        <p:txBody>
          <a:bodyPr>
            <a:normAutofit/>
          </a:bodyPr>
          <a:lstStyle/>
          <a:p>
            <a:pPr>
              <a:lnSpc>
                <a:spcPct val="150000"/>
              </a:lnSpc>
            </a:pPr>
            <a:r>
              <a:rPr lang="en-CA" sz="2800" b="0" i="0" dirty="0">
                <a:effectLst/>
                <a:latin typeface="__fkGroteskNeue_598ab8"/>
              </a:rPr>
              <a:t>Social media campaigns are strategic efforts by organizations or individuals to promote a message or product through social networking platforms. </a:t>
            </a:r>
          </a:p>
          <a:p>
            <a:pPr>
              <a:lnSpc>
                <a:spcPct val="150000"/>
              </a:lnSpc>
            </a:pPr>
            <a:r>
              <a:rPr lang="en-CA" sz="2800" b="0" i="0" dirty="0">
                <a:effectLst/>
                <a:latin typeface="__fkGroteskNeue_598ab8"/>
              </a:rPr>
              <a:t>Effective campaigns typically involve:</a:t>
            </a:r>
          </a:p>
          <a:p>
            <a:pPr>
              <a:lnSpc>
                <a:spcPct val="150000"/>
              </a:lnSpc>
            </a:pPr>
            <a:r>
              <a:rPr lang="en-CA" sz="2800" b="1" i="0" dirty="0">
                <a:effectLst/>
                <a:latin typeface="__fkGroteskNeue_598ab8"/>
              </a:rPr>
              <a:t>Clear Objectives: </a:t>
            </a:r>
            <a:r>
              <a:rPr lang="en-CA" sz="2800" b="0" i="0" dirty="0">
                <a:effectLst/>
                <a:latin typeface="__fkGroteskNeue_598ab8"/>
              </a:rPr>
              <a:t>Defining what the campaign aims to achieve (e.g., brand awareness, engagement).</a:t>
            </a:r>
          </a:p>
          <a:p>
            <a:pPr>
              <a:lnSpc>
                <a:spcPct val="150000"/>
              </a:lnSpc>
            </a:pPr>
            <a:endParaRPr lang="en-UG" sz="2800" dirty="0"/>
          </a:p>
        </p:txBody>
      </p:sp>
    </p:spTree>
    <p:extLst>
      <p:ext uri="{BB962C8B-B14F-4D97-AF65-F5344CB8AC3E}">
        <p14:creationId xmlns:p14="http://schemas.microsoft.com/office/powerpoint/2010/main" val="13141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9DE-76B7-4E03-75E5-E0AFE85BFC49}"/>
              </a:ext>
            </a:extLst>
          </p:cNvPr>
          <p:cNvSpPr>
            <a:spLocks noGrp="1"/>
          </p:cNvSpPr>
          <p:nvPr>
            <p:ph type="title"/>
          </p:nvPr>
        </p:nvSpPr>
        <p:spPr>
          <a:xfrm>
            <a:off x="1069848" y="484632"/>
            <a:ext cx="10058400" cy="450088"/>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DDFDECBB-C018-F940-6755-AD686CD82355}"/>
              </a:ext>
            </a:extLst>
          </p:cNvPr>
          <p:cNvSpPr>
            <a:spLocks noGrp="1"/>
          </p:cNvSpPr>
          <p:nvPr>
            <p:ph idx="1"/>
          </p:nvPr>
        </p:nvSpPr>
        <p:spPr>
          <a:xfrm>
            <a:off x="731520" y="1117600"/>
            <a:ext cx="10647680" cy="5054600"/>
          </a:xfrm>
        </p:spPr>
        <p:txBody>
          <a:bodyPr>
            <a:normAutofit fontScale="92500" lnSpcReduction="10000"/>
          </a:bodyPr>
          <a:lstStyle/>
          <a:p>
            <a:pPr algn="l">
              <a:lnSpc>
                <a:spcPct val="150000"/>
              </a:lnSpc>
              <a:buFont typeface="Arial" panose="020B0604020202020204" pitchFamily="34" charset="0"/>
              <a:buChar char="•"/>
            </a:pPr>
            <a:r>
              <a:rPr lang="en-CA" sz="2800" b="1" i="0" dirty="0">
                <a:effectLst/>
                <a:latin typeface="__fkGroteskNeue_598ab8"/>
              </a:rPr>
              <a:t>Target Audience Identification: </a:t>
            </a:r>
            <a:r>
              <a:rPr lang="en-CA" sz="2800" b="0" i="0" dirty="0">
                <a:effectLst/>
                <a:latin typeface="__fkGroteskNeue_598ab8"/>
              </a:rPr>
              <a:t>Understanding who the campaign is intended for helps tailor messaging appropriately.</a:t>
            </a:r>
          </a:p>
          <a:p>
            <a:pPr algn="l">
              <a:lnSpc>
                <a:spcPct val="150000"/>
              </a:lnSpc>
              <a:buFont typeface="Arial" panose="020B0604020202020204" pitchFamily="34" charset="0"/>
              <a:buChar char="•"/>
            </a:pPr>
            <a:r>
              <a:rPr lang="en-CA" sz="2800" b="1" i="0" dirty="0">
                <a:effectLst/>
                <a:latin typeface="__fkGroteskNeue_598ab8"/>
              </a:rPr>
              <a:t>Content Creation: </a:t>
            </a:r>
            <a:r>
              <a:rPr lang="en-CA" sz="2800" b="0" i="0" dirty="0">
                <a:effectLst/>
                <a:latin typeface="__fkGroteskNeue_598ab8"/>
              </a:rPr>
              <a:t>Developing engaging content that resonates with the target audience is crucial for success.</a:t>
            </a:r>
          </a:p>
          <a:p>
            <a:pPr algn="l">
              <a:lnSpc>
                <a:spcPct val="150000"/>
              </a:lnSpc>
              <a:buFont typeface="Arial" panose="020B0604020202020204" pitchFamily="34" charset="0"/>
              <a:buChar char="•"/>
            </a:pPr>
            <a:r>
              <a:rPr lang="en-CA" sz="2800" b="1" i="0" dirty="0">
                <a:effectLst/>
                <a:latin typeface="__fkGroteskNeue_598ab8"/>
              </a:rPr>
              <a:t>Engagement Strategies</a:t>
            </a:r>
            <a:r>
              <a:rPr lang="en-CA" sz="2800" b="0" i="0" dirty="0">
                <a:effectLst/>
                <a:latin typeface="__fkGroteskNeue_598ab8"/>
              </a:rPr>
              <a:t>: Encouraging user interaction through contests, polls, or direct calls-to-action can enhance participation.</a:t>
            </a:r>
          </a:p>
          <a:p>
            <a:pPr algn="l">
              <a:lnSpc>
                <a:spcPct val="150000"/>
              </a:lnSpc>
              <a:buFont typeface="Arial" panose="020B0604020202020204" pitchFamily="34" charset="0"/>
              <a:buChar char="•"/>
            </a:pPr>
            <a:r>
              <a:rPr lang="en-CA" sz="2800" b="1" i="0" dirty="0">
                <a:effectLst/>
                <a:latin typeface="__fkGroteskNeue_598ab8"/>
              </a:rPr>
              <a:t>Analytics and Feedback: </a:t>
            </a:r>
            <a:r>
              <a:rPr lang="en-CA" sz="2800" b="0" i="0" dirty="0">
                <a:effectLst/>
                <a:latin typeface="__fkGroteskNeue_598ab8"/>
              </a:rPr>
              <a:t>Monitoring campaign performance through analytics tools allows for adjustments in real-time to improve outcomes.</a:t>
            </a:r>
          </a:p>
          <a:p>
            <a:pPr>
              <a:lnSpc>
                <a:spcPct val="150000"/>
              </a:lnSpc>
            </a:pPr>
            <a:endParaRPr lang="en-UG" sz="2800" dirty="0"/>
          </a:p>
        </p:txBody>
      </p:sp>
    </p:spTree>
    <p:extLst>
      <p:ext uri="{BB962C8B-B14F-4D97-AF65-F5344CB8AC3E}">
        <p14:creationId xmlns:p14="http://schemas.microsoft.com/office/powerpoint/2010/main" val="226193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9ACA-870A-C758-6C1A-7D9FE935A042}"/>
              </a:ext>
            </a:extLst>
          </p:cNvPr>
          <p:cNvSpPr>
            <a:spLocks noGrp="1"/>
          </p:cNvSpPr>
          <p:nvPr>
            <p:ph type="title"/>
          </p:nvPr>
        </p:nvSpPr>
        <p:spPr>
          <a:xfrm>
            <a:off x="1069848" y="484632"/>
            <a:ext cx="10058400" cy="601206"/>
          </a:xfrm>
        </p:spPr>
        <p:txBody>
          <a:bodyPr>
            <a:normAutofit fontScale="90000"/>
          </a:bodyPr>
          <a:lstStyle/>
          <a:p>
            <a:r>
              <a:rPr lang="en-US" dirty="0"/>
              <a:t>examples</a:t>
            </a:r>
            <a:endParaRPr lang="en-UG" dirty="0"/>
          </a:p>
        </p:txBody>
      </p:sp>
      <p:pic>
        <p:nvPicPr>
          <p:cNvPr id="4" name="Content Placeholder 3">
            <a:extLst>
              <a:ext uri="{FF2B5EF4-FFF2-40B4-BE49-F238E27FC236}">
                <a16:creationId xmlns:a16="http://schemas.microsoft.com/office/drawing/2014/main" id="{6708EB35-CBC0-2885-3541-F608398E6D6A}"/>
              </a:ext>
            </a:extLst>
          </p:cNvPr>
          <p:cNvPicPr>
            <a:picLocks noGrp="1" noChangeAspect="1"/>
          </p:cNvPicPr>
          <p:nvPr>
            <p:ph idx="1"/>
          </p:nvPr>
        </p:nvPicPr>
        <p:blipFill>
          <a:blip r:embed="rId2"/>
          <a:stretch>
            <a:fillRect/>
          </a:stretch>
        </p:blipFill>
        <p:spPr>
          <a:xfrm>
            <a:off x="1069975" y="1493520"/>
            <a:ext cx="10058400" cy="4278642"/>
          </a:xfrm>
          <a:prstGeom prst="rect">
            <a:avLst/>
          </a:prstGeom>
        </p:spPr>
      </p:pic>
    </p:spTree>
    <p:extLst>
      <p:ext uri="{BB962C8B-B14F-4D97-AF65-F5344CB8AC3E}">
        <p14:creationId xmlns:p14="http://schemas.microsoft.com/office/powerpoint/2010/main" val="100765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3372-3A35-4A69-AEEF-46E3D4F5E149}"/>
              </a:ext>
            </a:extLst>
          </p:cNvPr>
          <p:cNvSpPr>
            <a:spLocks noGrp="1"/>
          </p:cNvSpPr>
          <p:nvPr>
            <p:ph type="title"/>
          </p:nvPr>
        </p:nvSpPr>
        <p:spPr>
          <a:xfrm>
            <a:off x="1069848" y="484632"/>
            <a:ext cx="10058400" cy="714248"/>
          </a:xfrm>
        </p:spPr>
        <p:txBody>
          <a:bodyPr>
            <a:normAutofit fontScale="90000"/>
          </a:bodyPr>
          <a:lstStyle/>
          <a:p>
            <a:r>
              <a:rPr lang="en-US" dirty="0"/>
              <a:t>…</a:t>
            </a:r>
            <a:endParaRPr lang="en-UG" dirty="0"/>
          </a:p>
        </p:txBody>
      </p:sp>
      <p:pic>
        <p:nvPicPr>
          <p:cNvPr id="4" name="Content Placeholder 3">
            <a:extLst>
              <a:ext uri="{FF2B5EF4-FFF2-40B4-BE49-F238E27FC236}">
                <a16:creationId xmlns:a16="http://schemas.microsoft.com/office/drawing/2014/main" id="{1171CE7C-4903-1267-2895-EE8E0E79AA10}"/>
              </a:ext>
            </a:extLst>
          </p:cNvPr>
          <p:cNvPicPr>
            <a:picLocks noGrp="1" noChangeAspect="1"/>
          </p:cNvPicPr>
          <p:nvPr>
            <p:ph idx="1"/>
          </p:nvPr>
        </p:nvPicPr>
        <p:blipFill>
          <a:blip r:embed="rId2"/>
          <a:stretch>
            <a:fillRect/>
          </a:stretch>
        </p:blipFill>
        <p:spPr>
          <a:xfrm>
            <a:off x="2306320" y="941387"/>
            <a:ext cx="5669280" cy="5230813"/>
          </a:xfrm>
          <a:prstGeom prst="rect">
            <a:avLst/>
          </a:prstGeom>
        </p:spPr>
      </p:pic>
    </p:spTree>
    <p:extLst>
      <p:ext uri="{BB962C8B-B14F-4D97-AF65-F5344CB8AC3E}">
        <p14:creationId xmlns:p14="http://schemas.microsoft.com/office/powerpoint/2010/main" val="26928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8721-43A0-C4BC-972C-21E03DE445D7}"/>
              </a:ext>
            </a:extLst>
          </p:cNvPr>
          <p:cNvSpPr>
            <a:spLocks noGrp="1"/>
          </p:cNvSpPr>
          <p:nvPr>
            <p:ph type="title"/>
          </p:nvPr>
        </p:nvSpPr>
        <p:spPr>
          <a:xfrm>
            <a:off x="838200" y="365125"/>
            <a:ext cx="10515600" cy="569595"/>
          </a:xfrm>
        </p:spPr>
        <p:txBody>
          <a:bodyPr>
            <a:normAutofit fontScale="90000"/>
          </a:bodyPr>
          <a:lstStyle/>
          <a:p>
            <a:r>
              <a:rPr lang="en-US" dirty="0"/>
              <a:t>…</a:t>
            </a:r>
            <a:endParaRPr lang="en-UG" dirty="0"/>
          </a:p>
        </p:txBody>
      </p:sp>
      <p:pic>
        <p:nvPicPr>
          <p:cNvPr id="4" name="Content Placeholder 3">
            <a:extLst>
              <a:ext uri="{FF2B5EF4-FFF2-40B4-BE49-F238E27FC236}">
                <a16:creationId xmlns:a16="http://schemas.microsoft.com/office/drawing/2014/main" id="{E11C5629-7E28-9197-5641-FA55DE05D6F3}"/>
              </a:ext>
            </a:extLst>
          </p:cNvPr>
          <p:cNvPicPr>
            <a:picLocks noGrp="1" noChangeAspect="1"/>
          </p:cNvPicPr>
          <p:nvPr>
            <p:ph idx="1"/>
          </p:nvPr>
        </p:nvPicPr>
        <p:blipFill>
          <a:blip r:embed="rId2"/>
          <a:stretch>
            <a:fillRect/>
          </a:stretch>
        </p:blipFill>
        <p:spPr>
          <a:xfrm>
            <a:off x="1046480" y="1196005"/>
            <a:ext cx="9509760" cy="5283200"/>
          </a:xfrm>
          <a:prstGeom prst="rect">
            <a:avLst/>
          </a:prstGeom>
        </p:spPr>
      </p:pic>
    </p:spTree>
    <p:extLst>
      <p:ext uri="{BB962C8B-B14F-4D97-AF65-F5344CB8AC3E}">
        <p14:creationId xmlns:p14="http://schemas.microsoft.com/office/powerpoint/2010/main" val="32147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8613-F6E0-1086-B612-3ABD49F27876}"/>
              </a:ext>
            </a:extLst>
          </p:cNvPr>
          <p:cNvSpPr>
            <a:spLocks noGrp="1"/>
          </p:cNvSpPr>
          <p:nvPr>
            <p:ph type="title"/>
          </p:nvPr>
        </p:nvSpPr>
        <p:spPr>
          <a:xfrm>
            <a:off x="579120" y="242316"/>
            <a:ext cx="10058400" cy="886968"/>
          </a:xfrm>
        </p:spPr>
        <p:txBody>
          <a:bodyPr>
            <a:normAutofit/>
          </a:bodyPr>
          <a:lstStyle/>
          <a:p>
            <a:r>
              <a:rPr lang="en-US" sz="4800" dirty="0"/>
              <a:t>Impact of social networking on education</a:t>
            </a:r>
            <a:endParaRPr lang="en-UG" sz="4800" dirty="0"/>
          </a:p>
        </p:txBody>
      </p:sp>
      <p:sp>
        <p:nvSpPr>
          <p:cNvPr id="3" name="Content Placeholder 2">
            <a:extLst>
              <a:ext uri="{FF2B5EF4-FFF2-40B4-BE49-F238E27FC236}">
                <a16:creationId xmlns:a16="http://schemas.microsoft.com/office/drawing/2014/main" id="{F026F41A-C58A-62AA-0E91-F1DA5716F7E7}"/>
              </a:ext>
            </a:extLst>
          </p:cNvPr>
          <p:cNvSpPr>
            <a:spLocks noGrp="1"/>
          </p:cNvSpPr>
          <p:nvPr>
            <p:ph idx="1"/>
          </p:nvPr>
        </p:nvSpPr>
        <p:spPr>
          <a:xfrm>
            <a:off x="579120" y="1412240"/>
            <a:ext cx="11084560" cy="5203444"/>
          </a:xfrm>
        </p:spPr>
        <p:txBody>
          <a:bodyPr>
            <a:normAutofit fontScale="47500" lnSpcReduction="20000"/>
          </a:bodyPr>
          <a:lstStyle/>
          <a:p>
            <a:pPr marL="0" indent="0" algn="l">
              <a:lnSpc>
                <a:spcPct val="150000"/>
              </a:lnSpc>
              <a:buNone/>
            </a:pPr>
            <a:r>
              <a:rPr lang="en-CA" sz="4600" b="0" i="0" dirty="0">
                <a:effectLst/>
                <a:latin typeface="__fkGroteskNeue_598ab8"/>
              </a:rPr>
              <a:t>The integration of social networking into education offers numerous benefits:</a:t>
            </a:r>
          </a:p>
          <a:p>
            <a:pPr marL="0" indent="0" algn="l">
              <a:lnSpc>
                <a:spcPct val="150000"/>
              </a:lnSpc>
              <a:buNone/>
            </a:pPr>
            <a:r>
              <a:rPr lang="en-CA" sz="4600" b="1" i="0" dirty="0">
                <a:effectLst/>
                <a:latin typeface="__fkGroteskNeue_598ab8"/>
              </a:rPr>
              <a:t>Enhanced Learning Opportunities: </a:t>
            </a:r>
            <a:r>
              <a:rPr lang="en-CA" sz="4600" b="0" i="0" dirty="0">
                <a:effectLst/>
                <a:latin typeface="__fkGroteskNeue_598ab8"/>
              </a:rPr>
              <a:t>Students can access diverse perspectives and resources from around the world through social media platforms.</a:t>
            </a:r>
          </a:p>
          <a:p>
            <a:pPr marL="0" indent="0" algn="l">
              <a:lnSpc>
                <a:spcPct val="150000"/>
              </a:lnSpc>
              <a:buNone/>
            </a:pPr>
            <a:r>
              <a:rPr lang="en-CA" sz="4600" b="1" i="0" dirty="0">
                <a:effectLst/>
                <a:latin typeface="__fkGroteskNeue_598ab8"/>
              </a:rPr>
              <a:t>Improved Collaboration: </a:t>
            </a:r>
            <a:r>
              <a:rPr lang="en-CA" sz="4600" b="0" i="0" dirty="0">
                <a:effectLst/>
                <a:latin typeface="__fkGroteskNeue_598ab8"/>
              </a:rPr>
              <a:t>SNS fosters teamwork by allowing students to collaborate on projects regardless of geographical barriers. This collaborative environment encourages peer-to-peer learning.</a:t>
            </a:r>
          </a:p>
          <a:p>
            <a:pPr marL="0" indent="0" algn="l">
              <a:lnSpc>
                <a:spcPct val="150000"/>
              </a:lnSpc>
              <a:buNone/>
            </a:pPr>
            <a:r>
              <a:rPr lang="en-CA" sz="4600" b="1" i="0" dirty="0">
                <a:effectLst/>
                <a:latin typeface="__fkGroteskNeue_598ab8"/>
              </a:rPr>
              <a:t>Development of Digital Skills: </a:t>
            </a:r>
            <a:r>
              <a:rPr lang="en-CA" sz="4600" b="0" i="0" dirty="0">
                <a:effectLst/>
                <a:latin typeface="__fkGroteskNeue_598ab8"/>
              </a:rPr>
              <a:t>Engaging with social media helps students develop essential digital literacy skills necessary for success in the modern workforce.</a:t>
            </a:r>
          </a:p>
          <a:p>
            <a:pPr marL="0" indent="0" algn="l">
              <a:lnSpc>
                <a:spcPct val="150000"/>
              </a:lnSpc>
              <a:buNone/>
            </a:pPr>
            <a:r>
              <a:rPr lang="en-CA" sz="4600" b="1" i="0" dirty="0">
                <a:effectLst/>
                <a:latin typeface="__fkGroteskNeue_598ab8"/>
              </a:rPr>
              <a:t>Creative Expression</a:t>
            </a:r>
            <a:r>
              <a:rPr lang="en-CA" sz="4600" b="0" i="0" dirty="0">
                <a:effectLst/>
                <a:latin typeface="__fkGroteskNeue_598ab8"/>
              </a:rPr>
              <a:t>: Platforms like Instagram and TikTok provide opportunities for students to showcase their creativity through visual storytelling.</a:t>
            </a:r>
          </a:p>
          <a:p>
            <a:endParaRPr lang="en-UG" sz="2400" dirty="0"/>
          </a:p>
        </p:txBody>
      </p:sp>
    </p:spTree>
    <p:extLst>
      <p:ext uri="{BB962C8B-B14F-4D97-AF65-F5344CB8AC3E}">
        <p14:creationId xmlns:p14="http://schemas.microsoft.com/office/powerpoint/2010/main" val="323465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3AE3-D295-16A7-FF84-EFA685C01357}"/>
              </a:ext>
            </a:extLst>
          </p:cNvPr>
          <p:cNvSpPr>
            <a:spLocks noGrp="1"/>
          </p:cNvSpPr>
          <p:nvPr>
            <p:ph type="title"/>
          </p:nvPr>
        </p:nvSpPr>
        <p:spPr>
          <a:xfrm>
            <a:off x="1069848" y="484632"/>
            <a:ext cx="10058400" cy="937768"/>
          </a:xfrm>
        </p:spPr>
        <p:txBody>
          <a:bodyPr/>
          <a:lstStyle/>
          <a:p>
            <a:r>
              <a:rPr lang="en-US" dirty="0"/>
              <a:t>Negative impact</a:t>
            </a:r>
            <a:endParaRPr lang="en-UG" dirty="0"/>
          </a:p>
        </p:txBody>
      </p:sp>
      <p:sp>
        <p:nvSpPr>
          <p:cNvPr id="3" name="Content Placeholder 2">
            <a:extLst>
              <a:ext uri="{FF2B5EF4-FFF2-40B4-BE49-F238E27FC236}">
                <a16:creationId xmlns:a16="http://schemas.microsoft.com/office/drawing/2014/main" id="{340E414B-187B-563D-FB6D-E8D2BAC4125D}"/>
              </a:ext>
            </a:extLst>
          </p:cNvPr>
          <p:cNvSpPr>
            <a:spLocks noGrp="1"/>
          </p:cNvSpPr>
          <p:nvPr>
            <p:ph idx="1"/>
          </p:nvPr>
        </p:nvSpPr>
        <p:spPr>
          <a:xfrm>
            <a:off x="1069848" y="1747520"/>
            <a:ext cx="10058400" cy="4424680"/>
          </a:xfrm>
        </p:spPr>
        <p:txBody>
          <a:bodyPr/>
          <a:lstStyle/>
          <a:p>
            <a:pPr algn="l">
              <a:lnSpc>
                <a:spcPct val="150000"/>
              </a:lnSpc>
              <a:buFont typeface="+mj-lt"/>
              <a:buAutoNum type="arabicPeriod"/>
            </a:pPr>
            <a:r>
              <a:rPr lang="en-CA" sz="3200" b="0" i="0" dirty="0">
                <a:effectLst/>
                <a:latin typeface="__fkGroteskNeue_598ab8"/>
              </a:rPr>
              <a:t>Distraction from Academic Tasks:</a:t>
            </a:r>
          </a:p>
          <a:p>
            <a:pPr algn="l">
              <a:lnSpc>
                <a:spcPct val="150000"/>
              </a:lnSpc>
              <a:buFont typeface="+mj-lt"/>
              <a:buAutoNum type="arabicPeriod"/>
            </a:pPr>
            <a:r>
              <a:rPr lang="en-CA" sz="3200" b="0" i="0" dirty="0">
                <a:effectLst/>
                <a:latin typeface="__fkGroteskNeue_598ab8"/>
              </a:rPr>
              <a:t>Cyberbullying and Online Harassment: </a:t>
            </a:r>
          </a:p>
          <a:p>
            <a:pPr algn="l">
              <a:lnSpc>
                <a:spcPct val="150000"/>
              </a:lnSpc>
              <a:buFont typeface="+mj-lt"/>
              <a:buAutoNum type="arabicPeriod"/>
            </a:pPr>
            <a:r>
              <a:rPr lang="en-CA" sz="3200" b="0" i="0" dirty="0">
                <a:effectLst/>
                <a:latin typeface="__fkGroteskNeue_598ab8"/>
              </a:rPr>
              <a:t>Information Overload: </a:t>
            </a:r>
          </a:p>
          <a:p>
            <a:pPr algn="l">
              <a:lnSpc>
                <a:spcPct val="150000"/>
              </a:lnSpc>
              <a:buFont typeface="+mj-lt"/>
              <a:buAutoNum type="arabicPeriod"/>
            </a:pPr>
            <a:r>
              <a:rPr lang="en-CA" sz="3200" b="0" i="0" dirty="0">
                <a:effectLst/>
                <a:latin typeface="__fkGroteskNeue_598ab8"/>
              </a:rPr>
              <a:t>Mental Health Concerns: Excessive</a:t>
            </a:r>
          </a:p>
          <a:p>
            <a:endParaRPr lang="en-UG" dirty="0"/>
          </a:p>
        </p:txBody>
      </p:sp>
    </p:spTree>
    <p:extLst>
      <p:ext uri="{BB962C8B-B14F-4D97-AF65-F5344CB8AC3E}">
        <p14:creationId xmlns:p14="http://schemas.microsoft.com/office/powerpoint/2010/main" val="43924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3B25-E5CF-0E5D-FB3E-AFFEDE94B072}"/>
              </a:ext>
            </a:extLst>
          </p:cNvPr>
          <p:cNvSpPr>
            <a:spLocks noGrp="1"/>
          </p:cNvSpPr>
          <p:nvPr>
            <p:ph type="title"/>
          </p:nvPr>
        </p:nvSpPr>
        <p:spPr>
          <a:xfrm>
            <a:off x="1069848" y="484632"/>
            <a:ext cx="10058400" cy="632968"/>
          </a:xfrm>
        </p:spPr>
        <p:txBody>
          <a:bodyPr>
            <a:normAutofit fontScale="90000"/>
          </a:bodyPr>
          <a:lstStyle/>
          <a:p>
            <a:br>
              <a:rPr lang="en-CA" dirty="0">
                <a:latin typeface="var(--font-fk-grotesk)"/>
              </a:rPr>
            </a:br>
            <a:r>
              <a:rPr lang="en-CA" dirty="0">
                <a:latin typeface="var(--font-fk-grotesk)"/>
              </a:rPr>
              <a:t>Benefits of Social Networks</a:t>
            </a:r>
            <a:br>
              <a:rPr lang="en-CA" dirty="0">
                <a:latin typeface="var(--font-fk-grotesk)"/>
              </a:rPr>
            </a:br>
            <a:endParaRPr lang="en-UG" dirty="0"/>
          </a:p>
        </p:txBody>
      </p:sp>
      <p:sp>
        <p:nvSpPr>
          <p:cNvPr id="3" name="Content Placeholder 2">
            <a:extLst>
              <a:ext uri="{FF2B5EF4-FFF2-40B4-BE49-F238E27FC236}">
                <a16:creationId xmlns:a16="http://schemas.microsoft.com/office/drawing/2014/main" id="{B454BD04-17F0-1A26-7BB0-72BC0B1782D7}"/>
              </a:ext>
            </a:extLst>
          </p:cNvPr>
          <p:cNvSpPr>
            <a:spLocks noGrp="1"/>
          </p:cNvSpPr>
          <p:nvPr>
            <p:ph idx="1"/>
          </p:nvPr>
        </p:nvSpPr>
        <p:spPr>
          <a:xfrm>
            <a:off x="568960" y="1391920"/>
            <a:ext cx="10871200" cy="4780280"/>
          </a:xfrm>
        </p:spPr>
        <p:txBody>
          <a:bodyPr>
            <a:normAutofit/>
          </a:bodyPr>
          <a:lstStyle/>
          <a:p>
            <a:pPr marL="0" indent="0" algn="l">
              <a:lnSpc>
                <a:spcPct val="150000"/>
              </a:lnSpc>
              <a:buNone/>
            </a:pPr>
            <a:r>
              <a:rPr lang="en-CA" sz="2400" b="0" i="0" dirty="0">
                <a:effectLst/>
                <a:latin typeface="__fkGroteskNeue_598ab8"/>
              </a:rPr>
              <a:t>Social networks offer numerous advantages: </a:t>
            </a:r>
          </a:p>
          <a:p>
            <a:pPr algn="l">
              <a:lnSpc>
                <a:spcPct val="150000"/>
              </a:lnSpc>
              <a:buFont typeface="Arial" panose="020B0604020202020204" pitchFamily="34" charset="0"/>
              <a:buChar char="•"/>
            </a:pPr>
            <a:r>
              <a:rPr lang="en-CA" sz="2400" b="1" i="0" dirty="0">
                <a:effectLst/>
                <a:latin typeface="__fkGroteskNeue_598ab8"/>
              </a:rPr>
              <a:t>Enhanced Communication: </a:t>
            </a:r>
            <a:r>
              <a:rPr lang="en-CA" sz="2400" b="0" i="0" dirty="0">
                <a:effectLst/>
                <a:latin typeface="__fkGroteskNeue_598ab8"/>
              </a:rPr>
              <a:t>They facilitate instant communication across distances.</a:t>
            </a:r>
          </a:p>
          <a:p>
            <a:pPr algn="l">
              <a:lnSpc>
                <a:spcPct val="150000"/>
              </a:lnSpc>
              <a:buFont typeface="Arial" panose="020B0604020202020204" pitchFamily="34" charset="0"/>
              <a:buChar char="•"/>
            </a:pPr>
            <a:r>
              <a:rPr lang="en-CA" sz="2400" b="1" i="0" dirty="0">
                <a:effectLst/>
                <a:latin typeface="__fkGroteskNeue_598ab8"/>
              </a:rPr>
              <a:t>Access to Information</a:t>
            </a:r>
            <a:r>
              <a:rPr lang="en-CA" sz="2400" b="0" i="0" dirty="0">
                <a:effectLst/>
                <a:latin typeface="__fkGroteskNeue_598ab8"/>
              </a:rPr>
              <a:t>: Users can quickly access diverse perspectives and resources.</a:t>
            </a:r>
          </a:p>
          <a:p>
            <a:pPr algn="l">
              <a:lnSpc>
                <a:spcPct val="150000"/>
              </a:lnSpc>
              <a:buFont typeface="Arial" panose="020B0604020202020204" pitchFamily="34" charset="0"/>
              <a:buChar char="•"/>
            </a:pPr>
            <a:r>
              <a:rPr lang="en-CA" sz="2400" b="1" i="0" dirty="0">
                <a:effectLst/>
                <a:latin typeface="__fkGroteskNeue_598ab8"/>
              </a:rPr>
              <a:t>Networking Opportunities: </a:t>
            </a:r>
            <a:r>
              <a:rPr lang="en-CA" sz="2400" b="0" i="0" dirty="0">
                <a:effectLst/>
                <a:latin typeface="__fkGroteskNeue_598ab8"/>
              </a:rPr>
              <a:t>SNS provide avenues for professional networking that may lead to job opportunities or collaborations.</a:t>
            </a:r>
          </a:p>
          <a:p>
            <a:pPr algn="l">
              <a:lnSpc>
                <a:spcPct val="150000"/>
              </a:lnSpc>
              <a:buFont typeface="Arial" panose="020B0604020202020204" pitchFamily="34" charset="0"/>
              <a:buChar char="•"/>
            </a:pPr>
            <a:r>
              <a:rPr lang="en-CA" sz="2400" b="1" i="0" dirty="0">
                <a:effectLst/>
                <a:latin typeface="__fkGroteskNeue_598ab8"/>
              </a:rPr>
              <a:t>Community Building: </a:t>
            </a:r>
            <a:r>
              <a:rPr lang="en-CA" sz="2400" b="0" i="0" dirty="0">
                <a:effectLst/>
                <a:latin typeface="__fkGroteskNeue_598ab8"/>
              </a:rPr>
              <a:t>Users can connect with like-minded individuals or groups based on shared interests.</a:t>
            </a:r>
          </a:p>
        </p:txBody>
      </p:sp>
    </p:spTree>
    <p:extLst>
      <p:ext uri="{BB962C8B-B14F-4D97-AF65-F5344CB8AC3E}">
        <p14:creationId xmlns:p14="http://schemas.microsoft.com/office/powerpoint/2010/main" val="39081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0E62-906C-AC01-2DC9-09CE9C6F46A4}"/>
              </a:ext>
            </a:extLst>
          </p:cNvPr>
          <p:cNvSpPr>
            <a:spLocks noGrp="1"/>
          </p:cNvSpPr>
          <p:nvPr>
            <p:ph type="title"/>
          </p:nvPr>
        </p:nvSpPr>
        <p:spPr>
          <a:xfrm>
            <a:off x="1069848" y="484632"/>
            <a:ext cx="10058400" cy="429768"/>
          </a:xfrm>
        </p:spPr>
        <p:txBody>
          <a:bodyPr>
            <a:normAutofit fontScale="90000"/>
          </a:bodyPr>
          <a:lstStyle/>
          <a:p>
            <a:br>
              <a:rPr lang="en-CA" dirty="0">
                <a:latin typeface="var(--font-fk-grotesk)"/>
              </a:rPr>
            </a:br>
            <a:r>
              <a:rPr lang="en-CA" dirty="0">
                <a:latin typeface="var(--font-fk-grotesk)"/>
              </a:rPr>
              <a:t>Limitations of Social Networks</a:t>
            </a:r>
            <a:br>
              <a:rPr lang="en-CA" dirty="0">
                <a:latin typeface="var(--font-fk-grotesk)"/>
              </a:rPr>
            </a:br>
            <a:endParaRPr lang="en-UG" dirty="0"/>
          </a:p>
        </p:txBody>
      </p:sp>
      <p:sp>
        <p:nvSpPr>
          <p:cNvPr id="3" name="Content Placeholder 2">
            <a:extLst>
              <a:ext uri="{FF2B5EF4-FFF2-40B4-BE49-F238E27FC236}">
                <a16:creationId xmlns:a16="http://schemas.microsoft.com/office/drawing/2014/main" id="{B1ACD4C3-488B-ADED-D6B9-FCE17C662A96}"/>
              </a:ext>
            </a:extLst>
          </p:cNvPr>
          <p:cNvSpPr>
            <a:spLocks noGrp="1"/>
          </p:cNvSpPr>
          <p:nvPr>
            <p:ph idx="1"/>
          </p:nvPr>
        </p:nvSpPr>
        <p:spPr>
          <a:xfrm>
            <a:off x="640080" y="1270000"/>
            <a:ext cx="11115040" cy="4902200"/>
          </a:xfrm>
        </p:spPr>
        <p:txBody>
          <a:bodyPr>
            <a:normAutofit lnSpcReduction="10000"/>
          </a:bodyPr>
          <a:lstStyle/>
          <a:p>
            <a:pPr marL="0" indent="0" algn="l">
              <a:lnSpc>
                <a:spcPct val="150000"/>
              </a:lnSpc>
              <a:buNone/>
            </a:pPr>
            <a:r>
              <a:rPr lang="en-CA" sz="2400" b="0" i="0" dirty="0">
                <a:effectLst/>
                <a:latin typeface="__fkGroteskNeue_598ab8"/>
              </a:rPr>
              <a:t>Despite their benefits, social networks also present several limitations:</a:t>
            </a:r>
          </a:p>
          <a:p>
            <a:pPr>
              <a:lnSpc>
                <a:spcPct val="150000"/>
              </a:lnSpc>
            </a:pPr>
            <a:r>
              <a:rPr lang="en-CA" sz="2400" b="1" i="0" dirty="0">
                <a:effectLst/>
                <a:latin typeface="__fkGroteskNeue_598ab8"/>
              </a:rPr>
              <a:t>Privacy Concerns: </a:t>
            </a:r>
            <a:r>
              <a:rPr lang="en-CA" sz="2400" b="0" i="0" dirty="0">
                <a:effectLst/>
                <a:latin typeface="__fkGroteskNeue_598ab8"/>
              </a:rPr>
              <a:t>Users often face risks related to data privacy and security breaches.</a:t>
            </a:r>
          </a:p>
          <a:p>
            <a:pPr algn="l">
              <a:lnSpc>
                <a:spcPct val="150000"/>
              </a:lnSpc>
              <a:buFont typeface="Arial" panose="020B0604020202020204" pitchFamily="34" charset="0"/>
              <a:buChar char="•"/>
            </a:pPr>
            <a:r>
              <a:rPr lang="en-CA" sz="2400" b="1" i="0" dirty="0">
                <a:effectLst/>
                <a:latin typeface="__fkGroteskNeue_598ab8"/>
              </a:rPr>
              <a:t>Information Overload</a:t>
            </a:r>
            <a:r>
              <a:rPr lang="en-CA" sz="2400" b="0" i="0" dirty="0">
                <a:effectLst/>
                <a:latin typeface="__fkGroteskNeue_598ab8"/>
              </a:rPr>
              <a:t>: The vast amount of information available can lead to difficulties in filtering relevant content.</a:t>
            </a:r>
          </a:p>
          <a:p>
            <a:pPr algn="l">
              <a:lnSpc>
                <a:spcPct val="150000"/>
              </a:lnSpc>
              <a:buFont typeface="Arial" panose="020B0604020202020204" pitchFamily="34" charset="0"/>
              <a:buChar char="•"/>
            </a:pPr>
            <a:r>
              <a:rPr lang="en-CA" sz="2400" b="1" i="0" dirty="0">
                <a:effectLst/>
                <a:latin typeface="__fkGroteskNeue_598ab8"/>
              </a:rPr>
              <a:t>Mental Health Issues</a:t>
            </a:r>
            <a:r>
              <a:rPr lang="en-CA" sz="2400" b="0" i="0" dirty="0">
                <a:effectLst/>
                <a:latin typeface="__fkGroteskNeue_598ab8"/>
              </a:rPr>
              <a:t>: Excessive use of SNS has been linked to anxiety, depression, and other mental health concerns.</a:t>
            </a:r>
          </a:p>
          <a:p>
            <a:pPr algn="l">
              <a:lnSpc>
                <a:spcPct val="150000"/>
              </a:lnSpc>
              <a:buFont typeface="Arial" panose="020B0604020202020204" pitchFamily="34" charset="0"/>
              <a:buChar char="•"/>
            </a:pPr>
            <a:r>
              <a:rPr lang="en-CA" sz="2400" b="1" i="0" dirty="0">
                <a:effectLst/>
                <a:latin typeface="__fkGroteskNeue_598ab8"/>
              </a:rPr>
              <a:t>Misinformation Spread</a:t>
            </a:r>
            <a:r>
              <a:rPr lang="en-CA" sz="2400" b="0" i="0" dirty="0">
                <a:effectLst/>
                <a:latin typeface="__fkGroteskNeue_598ab8"/>
              </a:rPr>
              <a:t>: Social networks can facilitate the rapid spread of misinformation or fake news.</a:t>
            </a:r>
          </a:p>
          <a:p>
            <a:pPr>
              <a:lnSpc>
                <a:spcPct val="150000"/>
              </a:lnSpc>
            </a:pPr>
            <a:endParaRPr lang="en-UG" sz="2400" dirty="0"/>
          </a:p>
        </p:txBody>
      </p:sp>
    </p:spTree>
    <p:extLst>
      <p:ext uri="{BB962C8B-B14F-4D97-AF65-F5344CB8AC3E}">
        <p14:creationId xmlns:p14="http://schemas.microsoft.com/office/powerpoint/2010/main" val="293698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AF9C-05BA-D233-F49B-4FBFD8A6F728}"/>
              </a:ext>
            </a:extLst>
          </p:cNvPr>
          <p:cNvSpPr>
            <a:spLocks noGrp="1"/>
          </p:cNvSpPr>
          <p:nvPr>
            <p:ph type="title"/>
          </p:nvPr>
        </p:nvSpPr>
        <p:spPr>
          <a:xfrm>
            <a:off x="1069848" y="484632"/>
            <a:ext cx="10058400" cy="836168"/>
          </a:xfrm>
        </p:spPr>
        <p:txBody>
          <a:bodyPr/>
          <a:lstStyle/>
          <a:p>
            <a:r>
              <a:rPr lang="en-US" dirty="0"/>
              <a:t>summary</a:t>
            </a:r>
            <a:endParaRPr lang="en-UG" dirty="0"/>
          </a:p>
        </p:txBody>
      </p:sp>
      <p:sp>
        <p:nvSpPr>
          <p:cNvPr id="5" name="Content Placeholder 4">
            <a:extLst>
              <a:ext uri="{FF2B5EF4-FFF2-40B4-BE49-F238E27FC236}">
                <a16:creationId xmlns:a16="http://schemas.microsoft.com/office/drawing/2014/main" id="{D8E43342-3F92-18E4-EA1C-BC46761A22CA}"/>
              </a:ext>
            </a:extLst>
          </p:cNvPr>
          <p:cNvSpPr>
            <a:spLocks noGrp="1"/>
          </p:cNvSpPr>
          <p:nvPr>
            <p:ph idx="1"/>
          </p:nvPr>
        </p:nvSpPr>
        <p:spPr/>
        <p:txBody>
          <a:bodyPr/>
          <a:lstStyle/>
          <a:p>
            <a:r>
              <a:rPr lang="en-US" dirty="0"/>
              <a:t>Social media: social Networking</a:t>
            </a:r>
          </a:p>
          <a:p>
            <a:r>
              <a:rPr lang="en-UG"/>
              <a:t>https://www.youtube.com/watch?v=LVefs5M0YzA</a:t>
            </a:r>
            <a:endParaRPr lang="en-UG" dirty="0"/>
          </a:p>
        </p:txBody>
      </p:sp>
    </p:spTree>
    <p:extLst>
      <p:ext uri="{BB962C8B-B14F-4D97-AF65-F5344CB8AC3E}">
        <p14:creationId xmlns:p14="http://schemas.microsoft.com/office/powerpoint/2010/main" val="188759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028E-D38B-DEAC-1F72-3D118AD9EBB4}"/>
              </a:ext>
            </a:extLst>
          </p:cNvPr>
          <p:cNvSpPr>
            <a:spLocks noGrp="1"/>
          </p:cNvSpPr>
          <p:nvPr>
            <p:ph type="title"/>
          </p:nvPr>
        </p:nvSpPr>
        <p:spPr/>
        <p:txBody>
          <a:bodyPr/>
          <a:lstStyle/>
          <a:p>
            <a:r>
              <a:rPr lang="en-US" dirty="0"/>
              <a:t>Task/coursework</a:t>
            </a:r>
            <a:endParaRPr lang="en-UG" dirty="0"/>
          </a:p>
        </p:txBody>
      </p:sp>
      <p:sp>
        <p:nvSpPr>
          <p:cNvPr id="3" name="Content Placeholder 2">
            <a:extLst>
              <a:ext uri="{FF2B5EF4-FFF2-40B4-BE49-F238E27FC236}">
                <a16:creationId xmlns:a16="http://schemas.microsoft.com/office/drawing/2014/main" id="{6F107336-1A26-D06A-7638-2E4B5A4A68AF}"/>
              </a:ext>
            </a:extLst>
          </p:cNvPr>
          <p:cNvSpPr>
            <a:spLocks noGrp="1"/>
          </p:cNvSpPr>
          <p:nvPr>
            <p:ph idx="1"/>
          </p:nvPr>
        </p:nvSpPr>
        <p:spPr/>
        <p:txBody>
          <a:bodyPr/>
          <a:lstStyle/>
          <a:p>
            <a:r>
              <a:rPr lang="en-CA" sz="2800" b="1" dirty="0">
                <a:solidFill>
                  <a:srgbClr val="1F1F1F"/>
                </a:solidFill>
                <a:latin typeface="Google Sans"/>
              </a:rPr>
              <a:t>Group work:</a:t>
            </a:r>
          </a:p>
          <a:p>
            <a:r>
              <a:rPr lang="en-CA" sz="3200" b="0" i="0" dirty="0">
                <a:solidFill>
                  <a:srgbClr val="1F1F1F"/>
                </a:solidFill>
                <a:effectLst/>
                <a:latin typeface="Google Sans"/>
              </a:rPr>
              <a:t>Create a social media campaign of your choice for a new product or service.</a:t>
            </a:r>
          </a:p>
          <a:p>
            <a:endParaRPr lang="en-CA" sz="2800" dirty="0">
              <a:solidFill>
                <a:srgbClr val="1F1F1F"/>
              </a:solidFill>
              <a:latin typeface="Google Sans"/>
            </a:endParaRPr>
          </a:p>
        </p:txBody>
      </p:sp>
    </p:spTree>
    <p:extLst>
      <p:ext uri="{BB962C8B-B14F-4D97-AF65-F5344CB8AC3E}">
        <p14:creationId xmlns:p14="http://schemas.microsoft.com/office/powerpoint/2010/main" val="85198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EA90-4ED5-4204-BB3B-1F8F98ECB1B2}"/>
              </a:ext>
            </a:extLst>
          </p:cNvPr>
          <p:cNvSpPr>
            <a:spLocks noGrp="1"/>
          </p:cNvSpPr>
          <p:nvPr>
            <p:ph type="title"/>
          </p:nvPr>
        </p:nvSpPr>
        <p:spPr>
          <a:xfrm>
            <a:off x="838200" y="365125"/>
            <a:ext cx="10515600" cy="579755"/>
          </a:xfrm>
        </p:spPr>
        <p:txBody>
          <a:bodyPr>
            <a:normAutofit fontScale="90000"/>
          </a:bodyPr>
          <a:lstStyle/>
          <a:p>
            <a:r>
              <a:rPr lang="en-US" b="1" dirty="0"/>
              <a:t>Introduction</a:t>
            </a:r>
            <a:r>
              <a:rPr lang="en-US" dirty="0"/>
              <a:t> </a:t>
            </a:r>
            <a:endParaRPr lang="en-UG" dirty="0"/>
          </a:p>
        </p:txBody>
      </p:sp>
      <p:sp>
        <p:nvSpPr>
          <p:cNvPr id="3" name="Content Placeholder 2">
            <a:extLst>
              <a:ext uri="{FF2B5EF4-FFF2-40B4-BE49-F238E27FC236}">
                <a16:creationId xmlns:a16="http://schemas.microsoft.com/office/drawing/2014/main" id="{6053C676-D9CB-58E0-6792-F1D810FBAFE1}"/>
              </a:ext>
            </a:extLst>
          </p:cNvPr>
          <p:cNvSpPr>
            <a:spLocks noGrp="1"/>
          </p:cNvSpPr>
          <p:nvPr>
            <p:ph idx="1"/>
          </p:nvPr>
        </p:nvSpPr>
        <p:spPr>
          <a:xfrm>
            <a:off x="838200" y="1219200"/>
            <a:ext cx="10515600" cy="5547360"/>
          </a:xfrm>
        </p:spPr>
        <p:txBody>
          <a:bodyPr>
            <a:noAutofit/>
          </a:bodyPr>
          <a:lstStyle/>
          <a:p>
            <a:r>
              <a:rPr lang="en-US" sz="2400" dirty="0"/>
              <a:t>The Internet has rapidly evolved from being merely an information sharing platform to being a social networking platform used by individuals to share content, opinions, and information. </a:t>
            </a:r>
          </a:p>
          <a:p>
            <a:r>
              <a:rPr lang="en-US" sz="2400" dirty="0"/>
              <a:t>Social networking is a global phenomenon that has revolutionized how people interact with each other. </a:t>
            </a:r>
          </a:p>
          <a:p>
            <a:r>
              <a:rPr lang="en-US" sz="2400" dirty="0"/>
              <a:t>They have become a central part of our daily lives as people spend more time socializing on the Internet.</a:t>
            </a:r>
            <a:endParaRPr lang="en-UG" sz="2400" dirty="0"/>
          </a:p>
          <a:p>
            <a:r>
              <a:rPr lang="en-US" sz="2400" dirty="0"/>
              <a:t>It affects nearly every aspect of our life: education, communication, employment, politics, healthcare, social relationships, and personal productivity. </a:t>
            </a:r>
          </a:p>
        </p:txBody>
      </p:sp>
    </p:spTree>
    <p:extLst>
      <p:ext uri="{BB962C8B-B14F-4D97-AF65-F5344CB8AC3E}">
        <p14:creationId xmlns:p14="http://schemas.microsoft.com/office/powerpoint/2010/main" val="344049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343-39FD-8EC4-4BED-0CB5837E0D91}"/>
              </a:ext>
            </a:extLst>
          </p:cNvPr>
          <p:cNvSpPr>
            <a:spLocks noGrp="1"/>
          </p:cNvSpPr>
          <p:nvPr>
            <p:ph type="title"/>
          </p:nvPr>
        </p:nvSpPr>
        <p:spPr>
          <a:xfrm>
            <a:off x="1069848" y="484632"/>
            <a:ext cx="10058400" cy="988568"/>
          </a:xfrm>
        </p:spPr>
        <p:txBody>
          <a:bodyPr>
            <a:normAutofit fontScale="90000"/>
          </a:bodyPr>
          <a:lstStyle/>
          <a:p>
            <a:br>
              <a:rPr lang="en-CA" dirty="0">
                <a:latin typeface="var(--font-fk-grotesk)"/>
              </a:rPr>
            </a:br>
            <a:r>
              <a:rPr lang="en-CA" dirty="0">
                <a:latin typeface="var(--font-fk-grotesk)"/>
              </a:rPr>
              <a:t>Concept of Social Networking</a:t>
            </a:r>
            <a:br>
              <a:rPr lang="en-CA" dirty="0">
                <a:latin typeface="var(--font-fk-grotesk)"/>
              </a:rPr>
            </a:br>
            <a:endParaRPr lang="en-UG" dirty="0"/>
          </a:p>
        </p:txBody>
      </p:sp>
      <p:sp>
        <p:nvSpPr>
          <p:cNvPr id="3" name="Content Placeholder 2">
            <a:extLst>
              <a:ext uri="{FF2B5EF4-FFF2-40B4-BE49-F238E27FC236}">
                <a16:creationId xmlns:a16="http://schemas.microsoft.com/office/drawing/2014/main" id="{900A1AB7-3315-CD83-8D27-FC0CA87CBD87}"/>
              </a:ext>
            </a:extLst>
          </p:cNvPr>
          <p:cNvSpPr>
            <a:spLocks noGrp="1"/>
          </p:cNvSpPr>
          <p:nvPr>
            <p:ph idx="1"/>
          </p:nvPr>
        </p:nvSpPr>
        <p:spPr>
          <a:xfrm>
            <a:off x="1069848" y="1381760"/>
            <a:ext cx="10058400" cy="4790440"/>
          </a:xfrm>
        </p:spPr>
        <p:txBody>
          <a:bodyPr>
            <a:normAutofit/>
          </a:bodyPr>
          <a:lstStyle/>
          <a:p>
            <a:pPr>
              <a:lnSpc>
                <a:spcPct val="150000"/>
              </a:lnSpc>
            </a:pPr>
            <a:r>
              <a:rPr lang="en-CA" sz="2400" b="1" i="0" dirty="0">
                <a:effectLst/>
                <a:latin typeface="__fkGroteskNeue_598ab8"/>
              </a:rPr>
              <a:t>Social networking </a:t>
            </a:r>
            <a:r>
              <a:rPr lang="en-CA" sz="2400" b="0" i="0" dirty="0">
                <a:effectLst/>
                <a:latin typeface="__fkGroteskNeue_598ab8"/>
              </a:rPr>
              <a:t>refers to the use of internet-based platforms to connect individuals, share information, and form relationships. </a:t>
            </a:r>
          </a:p>
          <a:p>
            <a:pPr>
              <a:lnSpc>
                <a:spcPct val="150000"/>
              </a:lnSpc>
            </a:pPr>
            <a:r>
              <a:rPr lang="en-CA" sz="2400" b="0" i="0" dirty="0">
                <a:effectLst/>
                <a:latin typeface="__fkGroteskNeue_598ab8"/>
              </a:rPr>
              <a:t>According to Ellison and Boyd (2013), social networking sites (SNS) allow users to create identifiable profiles that consist of user-supplied content and connect with others through shared interests or experiences. </a:t>
            </a:r>
          </a:p>
          <a:p>
            <a:pPr>
              <a:lnSpc>
                <a:spcPct val="150000"/>
              </a:lnSpc>
            </a:pPr>
            <a:r>
              <a:rPr lang="en-CA" sz="2400" b="0" i="0" dirty="0">
                <a:effectLst/>
                <a:latin typeface="__fkGroteskNeue_598ab8"/>
              </a:rPr>
              <a:t>The primary purpose of social networking is to foster communication and collaboration among users, enabling them to exchange ideas, resources, and support.</a:t>
            </a:r>
            <a:endParaRPr lang="en-UG" sz="2400" dirty="0"/>
          </a:p>
        </p:txBody>
      </p:sp>
    </p:spTree>
    <p:extLst>
      <p:ext uri="{BB962C8B-B14F-4D97-AF65-F5344CB8AC3E}">
        <p14:creationId xmlns:p14="http://schemas.microsoft.com/office/powerpoint/2010/main" val="305859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EBF1-8ED5-6644-7E51-92018389F00C}"/>
              </a:ext>
            </a:extLst>
          </p:cNvPr>
          <p:cNvSpPr>
            <a:spLocks noGrp="1"/>
          </p:cNvSpPr>
          <p:nvPr>
            <p:ph type="title"/>
          </p:nvPr>
        </p:nvSpPr>
        <p:spPr>
          <a:xfrm>
            <a:off x="838200" y="365126"/>
            <a:ext cx="10515600" cy="373412"/>
          </a:xfrm>
        </p:spPr>
        <p:txBody>
          <a:bodyPr>
            <a:normAutofit fontScale="90000"/>
          </a:bodyPr>
          <a:lstStyle/>
          <a:p>
            <a:r>
              <a:rPr lang="en-US" dirty="0"/>
              <a:t>…</a:t>
            </a:r>
            <a:endParaRPr lang="en-UG" dirty="0"/>
          </a:p>
        </p:txBody>
      </p:sp>
      <p:pic>
        <p:nvPicPr>
          <p:cNvPr id="4" name="Content Placeholder 3">
            <a:extLst>
              <a:ext uri="{FF2B5EF4-FFF2-40B4-BE49-F238E27FC236}">
                <a16:creationId xmlns:a16="http://schemas.microsoft.com/office/drawing/2014/main" id="{93336522-DA7F-CB6D-EFB2-39DF70BFD0B3}"/>
              </a:ext>
            </a:extLst>
          </p:cNvPr>
          <p:cNvPicPr>
            <a:picLocks noGrp="1" noChangeAspect="1"/>
          </p:cNvPicPr>
          <p:nvPr>
            <p:ph idx="1"/>
          </p:nvPr>
        </p:nvPicPr>
        <p:blipFill>
          <a:blip r:embed="rId2"/>
          <a:stretch>
            <a:fillRect/>
          </a:stretch>
        </p:blipFill>
        <p:spPr>
          <a:xfrm>
            <a:off x="1940560" y="1690688"/>
            <a:ext cx="7355839" cy="4428775"/>
          </a:xfrm>
          <a:prstGeom prst="rect">
            <a:avLst/>
          </a:prstGeom>
        </p:spPr>
      </p:pic>
    </p:spTree>
    <p:extLst>
      <p:ext uri="{BB962C8B-B14F-4D97-AF65-F5344CB8AC3E}">
        <p14:creationId xmlns:p14="http://schemas.microsoft.com/office/powerpoint/2010/main" val="16314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FF74-B559-B71D-7BC0-B9E7DD613BA1}"/>
              </a:ext>
            </a:extLst>
          </p:cNvPr>
          <p:cNvSpPr>
            <a:spLocks noGrp="1"/>
          </p:cNvSpPr>
          <p:nvPr>
            <p:ph type="title"/>
          </p:nvPr>
        </p:nvSpPr>
        <p:spPr>
          <a:xfrm>
            <a:off x="1069848" y="484632"/>
            <a:ext cx="10058400" cy="714248"/>
          </a:xfrm>
        </p:spPr>
        <p:txBody>
          <a:bodyPr>
            <a:normAutofit fontScale="90000"/>
          </a:bodyPr>
          <a:lstStyle/>
          <a:p>
            <a:r>
              <a:rPr lang="en-US" dirty="0"/>
              <a:t>Types of social networks</a:t>
            </a:r>
            <a:endParaRPr lang="en-UG" dirty="0"/>
          </a:p>
        </p:txBody>
      </p:sp>
      <p:sp>
        <p:nvSpPr>
          <p:cNvPr id="5" name="Content Placeholder 4">
            <a:extLst>
              <a:ext uri="{FF2B5EF4-FFF2-40B4-BE49-F238E27FC236}">
                <a16:creationId xmlns:a16="http://schemas.microsoft.com/office/drawing/2014/main" id="{FF7B60BC-D80C-DFA4-CE76-9092B66DDD25}"/>
              </a:ext>
            </a:extLst>
          </p:cNvPr>
          <p:cNvSpPr>
            <a:spLocks noGrp="1"/>
          </p:cNvSpPr>
          <p:nvPr>
            <p:ph idx="1"/>
          </p:nvPr>
        </p:nvSpPr>
        <p:spPr>
          <a:xfrm>
            <a:off x="558800" y="1341120"/>
            <a:ext cx="11125200" cy="5151120"/>
          </a:xfrm>
        </p:spPr>
        <p:txBody>
          <a:bodyPr>
            <a:noAutofit/>
          </a:bodyPr>
          <a:lstStyle/>
          <a:p>
            <a:pPr marL="0" indent="0" algn="l">
              <a:lnSpc>
                <a:spcPct val="150000"/>
              </a:lnSpc>
              <a:buNone/>
            </a:pPr>
            <a:r>
              <a:rPr lang="en-CA" sz="2400" b="0" i="0" dirty="0">
                <a:effectLst/>
                <a:latin typeface="__fkGroteskNeue_598ab8"/>
              </a:rPr>
              <a:t>Social networks can be categorized into several types based on their primary functions:</a:t>
            </a:r>
          </a:p>
          <a:p>
            <a:pPr marL="0" indent="0" algn="l">
              <a:lnSpc>
                <a:spcPct val="150000"/>
              </a:lnSpc>
              <a:buNone/>
            </a:pPr>
            <a:r>
              <a:rPr lang="en-CA" sz="2400" b="1" i="0" dirty="0">
                <a:effectLst/>
                <a:latin typeface="__fkGroteskNeue_598ab8"/>
              </a:rPr>
              <a:t>Social Connections Networks: </a:t>
            </a:r>
          </a:p>
          <a:p>
            <a:pPr marL="0" indent="0" algn="l">
              <a:lnSpc>
                <a:spcPct val="150000"/>
              </a:lnSpc>
              <a:buNone/>
            </a:pPr>
            <a:r>
              <a:rPr lang="en-CA" sz="2400" b="0" i="0" dirty="0">
                <a:effectLst/>
                <a:latin typeface="__fkGroteskNeue_598ab8"/>
              </a:rPr>
              <a:t>These platforms focus on connecting friends and family members. Examples include Facebook and Instagram, where users can share personal updates, photos, and videos.</a:t>
            </a:r>
          </a:p>
          <a:p>
            <a:pPr marL="0" indent="0" algn="l">
              <a:lnSpc>
                <a:spcPct val="150000"/>
              </a:lnSpc>
              <a:buNone/>
            </a:pPr>
            <a:r>
              <a:rPr lang="en-CA" sz="2400" b="1" i="0" dirty="0">
                <a:effectLst/>
                <a:latin typeface="__fkGroteskNeue_598ab8"/>
              </a:rPr>
              <a:t>Professional Networks: </a:t>
            </a:r>
          </a:p>
          <a:p>
            <a:pPr marL="0" indent="0" algn="l">
              <a:lnSpc>
                <a:spcPct val="150000"/>
              </a:lnSpc>
              <a:buNone/>
            </a:pPr>
            <a:r>
              <a:rPr lang="en-CA" sz="2400" b="0" i="0" dirty="0">
                <a:effectLst/>
                <a:latin typeface="__fkGroteskNeue_598ab8"/>
              </a:rPr>
              <a:t>Geared towards career development and professional relationships, these networks allow users to connect with colleagues and industry professionals. LinkedIn is a prime example.</a:t>
            </a:r>
          </a:p>
        </p:txBody>
      </p:sp>
    </p:spTree>
    <p:extLst>
      <p:ext uri="{BB962C8B-B14F-4D97-AF65-F5344CB8AC3E}">
        <p14:creationId xmlns:p14="http://schemas.microsoft.com/office/powerpoint/2010/main" val="117937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D484-5A47-8A3D-AFBC-4A93F81BDD88}"/>
              </a:ext>
            </a:extLst>
          </p:cNvPr>
          <p:cNvSpPr>
            <a:spLocks noGrp="1"/>
          </p:cNvSpPr>
          <p:nvPr>
            <p:ph type="title"/>
          </p:nvPr>
        </p:nvSpPr>
        <p:spPr>
          <a:xfrm>
            <a:off x="1069848" y="245872"/>
            <a:ext cx="10058400" cy="439928"/>
          </a:xfrm>
        </p:spPr>
        <p:txBody>
          <a:bodyPr>
            <a:normAutofit fontScale="90000"/>
          </a:bodyPr>
          <a:lstStyle/>
          <a:p>
            <a:r>
              <a:rPr lang="en-US" dirty="0"/>
              <a:t>…</a:t>
            </a:r>
            <a:endParaRPr lang="en-UG" dirty="0"/>
          </a:p>
        </p:txBody>
      </p:sp>
      <p:sp>
        <p:nvSpPr>
          <p:cNvPr id="3" name="Content Placeholder 2">
            <a:extLst>
              <a:ext uri="{FF2B5EF4-FFF2-40B4-BE49-F238E27FC236}">
                <a16:creationId xmlns:a16="http://schemas.microsoft.com/office/drawing/2014/main" id="{A781CD52-0778-371C-B04F-78146B8E4DA4}"/>
              </a:ext>
            </a:extLst>
          </p:cNvPr>
          <p:cNvSpPr>
            <a:spLocks noGrp="1"/>
          </p:cNvSpPr>
          <p:nvPr>
            <p:ph idx="1"/>
          </p:nvPr>
        </p:nvSpPr>
        <p:spPr>
          <a:xfrm>
            <a:off x="538480" y="833120"/>
            <a:ext cx="11084560" cy="5679440"/>
          </a:xfrm>
        </p:spPr>
        <p:txBody>
          <a:bodyPr>
            <a:normAutofit fontScale="92500"/>
          </a:bodyPr>
          <a:lstStyle/>
          <a:p>
            <a:pPr marL="0" indent="0" algn="l">
              <a:lnSpc>
                <a:spcPct val="150000"/>
              </a:lnSpc>
              <a:buNone/>
            </a:pPr>
            <a:r>
              <a:rPr lang="en-CA" sz="2400" b="1" i="0" dirty="0">
                <a:effectLst/>
                <a:latin typeface="__fkGroteskNeue_598ab8"/>
              </a:rPr>
              <a:t>Content Sharing Networks: </a:t>
            </a:r>
          </a:p>
          <a:p>
            <a:pPr marL="0" indent="0" algn="l">
              <a:lnSpc>
                <a:spcPct val="150000"/>
              </a:lnSpc>
              <a:buNone/>
            </a:pPr>
            <a:r>
              <a:rPr lang="en-CA" sz="2400" b="0" i="0" dirty="0">
                <a:effectLst/>
                <a:latin typeface="__fkGroteskNeue_598ab8"/>
              </a:rPr>
              <a:t>These platforms enable users to share multimedia content such as videos and images. YouTube and Flickr are notable examples where users can upload and share their creative works.</a:t>
            </a:r>
          </a:p>
          <a:p>
            <a:pPr marL="0" indent="0" algn="l">
              <a:lnSpc>
                <a:spcPct val="150000"/>
              </a:lnSpc>
              <a:buNone/>
            </a:pPr>
            <a:r>
              <a:rPr lang="en-CA" sz="2400" b="1" i="0" dirty="0">
                <a:effectLst/>
                <a:latin typeface="__fkGroteskNeue_598ab8"/>
              </a:rPr>
              <a:t>Informational Networks: </a:t>
            </a:r>
          </a:p>
          <a:p>
            <a:pPr marL="0" indent="0" algn="l">
              <a:lnSpc>
                <a:spcPct val="150000"/>
              </a:lnSpc>
              <a:buNone/>
            </a:pPr>
            <a:r>
              <a:rPr lang="en-CA" sz="2400" b="0" i="0" dirty="0">
                <a:effectLst/>
                <a:latin typeface="__fkGroteskNeue_598ab8"/>
              </a:rPr>
              <a:t>These networks focus on sharing news, tutorials, or how-to content. Reddit and Stack Overflow are popular for fostering discussions around specific topics or problems.</a:t>
            </a:r>
          </a:p>
          <a:p>
            <a:pPr marL="0" indent="0" algn="l">
              <a:lnSpc>
                <a:spcPct val="150000"/>
              </a:lnSpc>
              <a:buNone/>
            </a:pPr>
            <a:r>
              <a:rPr lang="en-CA" sz="2400" b="1" i="0" dirty="0">
                <a:effectLst/>
                <a:latin typeface="__fkGroteskNeue_598ab8"/>
              </a:rPr>
              <a:t>Educational Networks:</a:t>
            </a:r>
          </a:p>
          <a:p>
            <a:pPr marL="0" indent="0" algn="l">
              <a:lnSpc>
                <a:spcPct val="150000"/>
              </a:lnSpc>
              <a:buNone/>
            </a:pPr>
            <a:r>
              <a:rPr lang="en-CA" sz="2400" b="1" i="0" dirty="0">
                <a:effectLst/>
                <a:latin typeface="__fkGroteskNeue_598ab8"/>
              </a:rPr>
              <a:t> </a:t>
            </a:r>
            <a:r>
              <a:rPr lang="en-CA" sz="2400" b="0" i="0" dirty="0">
                <a:effectLst/>
                <a:latin typeface="__fkGroteskNeue_598ab8"/>
              </a:rPr>
              <a:t>Designed for academic collaboration, these platforms allow students and educators to connect for learning purposes. Examples include Google Classroom and ResearchGate.</a:t>
            </a:r>
            <a:endParaRPr lang="en-UG" dirty="0"/>
          </a:p>
        </p:txBody>
      </p:sp>
    </p:spTree>
    <p:extLst>
      <p:ext uri="{BB962C8B-B14F-4D97-AF65-F5344CB8AC3E}">
        <p14:creationId xmlns:p14="http://schemas.microsoft.com/office/powerpoint/2010/main" val="425852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2BBC-F1FC-2050-7913-1165AA75A9CC}"/>
              </a:ext>
            </a:extLst>
          </p:cNvPr>
          <p:cNvSpPr>
            <a:spLocks noGrp="1"/>
          </p:cNvSpPr>
          <p:nvPr>
            <p:ph type="title"/>
          </p:nvPr>
        </p:nvSpPr>
        <p:spPr/>
        <p:txBody>
          <a:bodyPr/>
          <a:lstStyle/>
          <a:p>
            <a:r>
              <a:rPr lang="en-US" dirty="0"/>
              <a:t>…</a:t>
            </a:r>
            <a:endParaRPr lang="en-UG" dirty="0"/>
          </a:p>
        </p:txBody>
      </p:sp>
      <p:sp>
        <p:nvSpPr>
          <p:cNvPr id="3" name="Content Placeholder 2">
            <a:extLst>
              <a:ext uri="{FF2B5EF4-FFF2-40B4-BE49-F238E27FC236}">
                <a16:creationId xmlns:a16="http://schemas.microsoft.com/office/drawing/2014/main" id="{234020E8-4ABA-1FAB-F4BF-5245B16E9997}"/>
              </a:ext>
            </a:extLst>
          </p:cNvPr>
          <p:cNvSpPr>
            <a:spLocks noGrp="1"/>
          </p:cNvSpPr>
          <p:nvPr>
            <p:ph idx="1"/>
          </p:nvPr>
        </p:nvSpPr>
        <p:spPr/>
        <p:txBody>
          <a:bodyPr>
            <a:normAutofit/>
          </a:bodyPr>
          <a:lstStyle/>
          <a:p>
            <a:pPr>
              <a:lnSpc>
                <a:spcPct val="150000"/>
              </a:lnSpc>
            </a:pPr>
            <a:r>
              <a:rPr lang="en-CA" sz="2800" b="1" i="0" dirty="0">
                <a:effectLst/>
                <a:latin typeface="__fkGroteskNeue_598ab8"/>
              </a:rPr>
              <a:t>Dating Networks: </a:t>
            </a:r>
          </a:p>
          <a:p>
            <a:pPr>
              <a:lnSpc>
                <a:spcPct val="150000"/>
              </a:lnSpc>
            </a:pPr>
            <a:r>
              <a:rPr lang="en-CA" sz="2800" b="0" i="0" dirty="0">
                <a:effectLst/>
                <a:latin typeface="__fkGroteskNeue_598ab8"/>
              </a:rPr>
              <a:t>These platforms help individuals find romantic partners based on shared interests or preferences. Tinder and Bumble are well-known dating apps.</a:t>
            </a:r>
          </a:p>
          <a:p>
            <a:endParaRPr lang="en-UG" sz="2800" dirty="0"/>
          </a:p>
        </p:txBody>
      </p:sp>
    </p:spTree>
    <p:extLst>
      <p:ext uri="{BB962C8B-B14F-4D97-AF65-F5344CB8AC3E}">
        <p14:creationId xmlns:p14="http://schemas.microsoft.com/office/powerpoint/2010/main" val="31361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7517-AC73-DDE7-AE52-ADDA0DCF3CDC}"/>
              </a:ext>
            </a:extLst>
          </p:cNvPr>
          <p:cNvSpPr>
            <a:spLocks noGrp="1"/>
          </p:cNvSpPr>
          <p:nvPr>
            <p:ph type="title"/>
          </p:nvPr>
        </p:nvSpPr>
        <p:spPr>
          <a:xfrm>
            <a:off x="838200" y="365125"/>
            <a:ext cx="10515600" cy="528955"/>
          </a:xfrm>
        </p:spPr>
        <p:txBody>
          <a:bodyPr>
            <a:normAutofit fontScale="90000"/>
          </a:bodyPr>
          <a:lstStyle/>
          <a:p>
            <a:r>
              <a:rPr lang="en-US" dirty="0"/>
              <a:t>POPULAR SOCIAL WEBSITES </a:t>
            </a:r>
            <a:endParaRPr lang="en-UG" dirty="0"/>
          </a:p>
        </p:txBody>
      </p:sp>
      <p:sp>
        <p:nvSpPr>
          <p:cNvPr id="3" name="Content Placeholder 2">
            <a:extLst>
              <a:ext uri="{FF2B5EF4-FFF2-40B4-BE49-F238E27FC236}">
                <a16:creationId xmlns:a16="http://schemas.microsoft.com/office/drawing/2014/main" id="{A4957384-E753-9BBD-BB0E-C789A83246BB}"/>
              </a:ext>
            </a:extLst>
          </p:cNvPr>
          <p:cNvSpPr>
            <a:spLocks noGrp="1"/>
          </p:cNvSpPr>
          <p:nvPr>
            <p:ph idx="1"/>
          </p:nvPr>
        </p:nvSpPr>
        <p:spPr>
          <a:xfrm>
            <a:off x="838200" y="985520"/>
            <a:ext cx="10764520" cy="5507355"/>
          </a:xfrm>
        </p:spPr>
        <p:txBody>
          <a:bodyPr>
            <a:noAutofit/>
          </a:bodyPr>
          <a:lstStyle/>
          <a:p>
            <a:pPr>
              <a:lnSpc>
                <a:spcPct val="150000"/>
              </a:lnSpc>
            </a:pPr>
            <a:r>
              <a:rPr lang="en-US" sz="2400" b="1" dirty="0"/>
              <a:t>Facebook</a:t>
            </a:r>
            <a:r>
              <a:rPr lang="en-US" sz="2400" dirty="0"/>
              <a:t>- 3.05 billion </a:t>
            </a:r>
            <a:r>
              <a:rPr lang="en-CA" sz="2400" dirty="0"/>
              <a:t>monthly active users (MAUs)</a:t>
            </a:r>
            <a:r>
              <a:rPr lang="en-US" sz="2400" dirty="0"/>
              <a:t>, 200 million businesses</a:t>
            </a:r>
            <a:r>
              <a:rPr lang="en-CA" sz="2400" dirty="0"/>
              <a:t> (mostly small businesses), more than 7 million active advertisers</a:t>
            </a:r>
            <a:endParaRPr lang="en-US" sz="2400" dirty="0"/>
          </a:p>
          <a:p>
            <a:pPr>
              <a:lnSpc>
                <a:spcPct val="150000"/>
              </a:lnSpc>
            </a:pPr>
            <a:r>
              <a:rPr lang="en-US" sz="2400" b="1" dirty="0"/>
              <a:t>WhatsApp</a:t>
            </a:r>
            <a:r>
              <a:rPr lang="en-US" sz="2400" dirty="0"/>
              <a:t>- 2.78 billion MAUs, </a:t>
            </a:r>
            <a:r>
              <a:rPr lang="en-CA" sz="2400" dirty="0"/>
              <a:t> </a:t>
            </a:r>
            <a:r>
              <a:rPr lang="en-CA" sz="2400" dirty="0">
                <a:hlinkClick r:id="rId2">
                  <a:extLst>
                    <a:ext uri="{A12FA001-AC4F-418D-AE19-62706E023703}">
                      <ahyp:hlinkClr xmlns:ahyp="http://schemas.microsoft.com/office/drawing/2018/hyperlinkcolor" val="tx"/>
                    </a:ext>
                  </a:extLst>
                </a:hlinkClick>
              </a:rPr>
              <a:t>WhatsApp Business reported</a:t>
            </a:r>
            <a:r>
              <a:rPr lang="en-CA" sz="2400" dirty="0"/>
              <a:t> having over 200 million monthly active users </a:t>
            </a:r>
            <a:endParaRPr lang="en-US" sz="2400" dirty="0"/>
          </a:p>
          <a:p>
            <a:pPr>
              <a:lnSpc>
                <a:spcPct val="150000"/>
              </a:lnSpc>
            </a:pPr>
            <a:r>
              <a:rPr lang="en-US" sz="2400" b="1" dirty="0"/>
              <a:t>YouTube</a:t>
            </a:r>
            <a:r>
              <a:rPr lang="en-US" sz="2400" dirty="0"/>
              <a:t>- 2.49 billion MAUs. </a:t>
            </a:r>
            <a:r>
              <a:rPr lang="en-CA" sz="2400" dirty="0"/>
              <a:t>Besides being the second largest social media app, YouTube is often called the second largest search engine after Google, its parent company.</a:t>
            </a:r>
            <a:endParaRPr lang="en-US" sz="2400" dirty="0"/>
          </a:p>
          <a:p>
            <a:pPr>
              <a:lnSpc>
                <a:spcPct val="150000"/>
              </a:lnSpc>
            </a:pPr>
            <a:r>
              <a:rPr lang="en-US" sz="2400" dirty="0"/>
              <a:t>I</a:t>
            </a:r>
            <a:r>
              <a:rPr lang="en-US" sz="2400" b="1" dirty="0"/>
              <a:t>nstagram</a:t>
            </a:r>
            <a:r>
              <a:rPr lang="en-US" sz="2400" dirty="0"/>
              <a:t>- </a:t>
            </a:r>
            <a:r>
              <a:rPr lang="en-CA" sz="2400" dirty="0"/>
              <a:t>2.04 billion MAUs</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299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707</TotalTime>
  <Words>1278</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__fkGroteskNeue_598ab8</vt:lpstr>
      <vt:lpstr>Arial</vt:lpstr>
      <vt:lpstr>Google Sans</vt:lpstr>
      <vt:lpstr>Palatino Linotype</vt:lpstr>
      <vt:lpstr>Rockwell</vt:lpstr>
      <vt:lpstr>Rockwell Condensed</vt:lpstr>
      <vt:lpstr>Times New Roman</vt:lpstr>
      <vt:lpstr>var(--font-fk-grotesk)</vt:lpstr>
      <vt:lpstr>Wingdings</vt:lpstr>
      <vt:lpstr>Wood Type</vt:lpstr>
      <vt:lpstr>Social Networking</vt:lpstr>
      <vt:lpstr>…</vt:lpstr>
      <vt:lpstr>Introduction </vt:lpstr>
      <vt:lpstr> Concept of Social Networking </vt:lpstr>
      <vt:lpstr>…</vt:lpstr>
      <vt:lpstr>Types of social networks</vt:lpstr>
      <vt:lpstr>…</vt:lpstr>
      <vt:lpstr>…</vt:lpstr>
      <vt:lpstr>POPULAR SOCIAL WEBSITES </vt:lpstr>
      <vt:lpstr>…</vt:lpstr>
      <vt:lpstr>How do social networks work</vt:lpstr>
      <vt:lpstr>Applications of social networking</vt:lpstr>
      <vt:lpstr>…</vt:lpstr>
      <vt:lpstr>..</vt:lpstr>
      <vt:lpstr>…</vt:lpstr>
      <vt:lpstr> Social Media Campaigns </vt:lpstr>
      <vt:lpstr>..</vt:lpstr>
      <vt:lpstr>examples</vt:lpstr>
      <vt:lpstr>…</vt:lpstr>
      <vt:lpstr>Impact of social networking on education</vt:lpstr>
      <vt:lpstr>Negative impact</vt:lpstr>
      <vt:lpstr> Benefits of Social Networks </vt:lpstr>
      <vt:lpstr> Limitations of Social Networks </vt:lpstr>
      <vt:lpstr>summary</vt:lpstr>
      <vt:lpstr>Task/coursework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dc:title>
  <dc:creator>Ramadhan Checkwoti</dc:creator>
  <cp:lastModifiedBy>Ramadhan Checkwoti</cp:lastModifiedBy>
  <cp:revision>15</cp:revision>
  <dcterms:created xsi:type="dcterms:W3CDTF">2023-01-03T21:15:14Z</dcterms:created>
  <dcterms:modified xsi:type="dcterms:W3CDTF">2024-11-12T15:02:42Z</dcterms:modified>
</cp:coreProperties>
</file>