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94" r:id="rId4"/>
    <p:sldId id="295" r:id="rId5"/>
    <p:sldId id="292" r:id="rId6"/>
    <p:sldId id="259" r:id="rId7"/>
    <p:sldId id="293" r:id="rId8"/>
    <p:sldId id="261" r:id="rId9"/>
    <p:sldId id="262" r:id="rId10"/>
    <p:sldId id="265" r:id="rId11"/>
    <p:sldId id="263" r:id="rId12"/>
    <p:sldId id="264" r:id="rId13"/>
    <p:sldId id="271" r:id="rId14"/>
    <p:sldId id="275" r:id="rId15"/>
    <p:sldId id="276" r:id="rId16"/>
    <p:sldId id="278" r:id="rId17"/>
    <p:sldId id="277" r:id="rId18"/>
    <p:sldId id="279" r:id="rId19"/>
    <p:sldId id="281" r:id="rId20"/>
    <p:sldId id="280" r:id="rId21"/>
    <p:sldId id="282" r:id="rId22"/>
    <p:sldId id="285" r:id="rId23"/>
    <p:sldId id="287" r:id="rId24"/>
    <p:sldId id="288" r:id="rId25"/>
    <p:sldId id="286" r:id="rId26"/>
    <p:sldId id="289" r:id="rId27"/>
    <p:sldId id="283" r:id="rId28"/>
    <p:sldId id="284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1E50F4A-0C28-4A4F-BAD3-6E3D1601729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268CA24-1FC8-466B-8D07-83B05BB82A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Jednokanalni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LoRa</a:t>
            </a:r>
            <a:r>
              <a:rPr lang="en-US" sz="3200" dirty="0" smtClean="0">
                <a:solidFill>
                  <a:srgbClr val="FF0000"/>
                </a:solidFill>
              </a:rPr>
              <a:t>-MQTT Gateway </a:t>
            </a:r>
            <a:r>
              <a:rPr lang="en-US" sz="3200" dirty="0" err="1" smtClean="0">
                <a:solidFill>
                  <a:srgbClr val="FF0000"/>
                </a:solidFill>
              </a:rPr>
              <a:t>na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bazi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mikrokontrolera</a:t>
            </a:r>
            <a:r>
              <a:rPr lang="en-US" sz="3200" dirty="0" smtClean="0">
                <a:solidFill>
                  <a:srgbClr val="FF0000"/>
                </a:solidFill>
              </a:rPr>
              <a:t> ESP32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260648"/>
            <a:ext cx="10795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1196752"/>
            <a:ext cx="4572000" cy="92333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/>
            <a:r>
              <a:rPr lang="de-AT" dirty="0"/>
              <a:t>UNIVERZITET U SARAJEVU</a:t>
            </a:r>
            <a:br>
              <a:rPr lang="de-AT" dirty="0"/>
            </a:br>
            <a:r>
              <a:rPr lang="de-AT" dirty="0"/>
              <a:t>ELEKTROTEHNIČKI FAKULTET</a:t>
            </a:r>
            <a:endParaRPr lang="en-US" dirty="0"/>
          </a:p>
          <a:p>
            <a:pPr algn="ctr"/>
            <a:r>
              <a:rPr lang="de-AT" dirty="0"/>
              <a:t>ODSJEK ZA </a:t>
            </a:r>
            <a:r>
              <a:rPr lang="de-AT" dirty="0" smtClean="0"/>
              <a:t>AUTOMATIKU I ELEKTRONIKU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20" y="55909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Mentor: </a:t>
            </a:r>
          </a:p>
          <a:p>
            <a:r>
              <a:rPr lang="en-US" dirty="0" smtClean="0"/>
              <a:t>Red. prof.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Samim</a:t>
            </a:r>
            <a:r>
              <a:rPr lang="en-US" dirty="0" smtClean="0"/>
              <a:t> </a:t>
            </a:r>
            <a:r>
              <a:rPr lang="en-US" dirty="0" err="1" smtClean="0"/>
              <a:t>Konjicija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80312" y="5589240"/>
            <a:ext cx="12601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Student:</a:t>
            </a:r>
          </a:p>
          <a:p>
            <a:r>
              <a:rPr lang="en-US" dirty="0" err="1" smtClean="0"/>
              <a:t>Erol</a:t>
            </a:r>
            <a:r>
              <a:rPr lang="en-US" dirty="0" smtClean="0"/>
              <a:t> </a:t>
            </a:r>
            <a:r>
              <a:rPr lang="en-US" dirty="0" err="1" smtClean="0"/>
              <a:t>Terović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4776" y="4149080"/>
            <a:ext cx="2434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ZAVRŠNI RAD</a:t>
            </a:r>
          </a:p>
          <a:p>
            <a:pPr algn="ctr"/>
            <a:r>
              <a:rPr lang="en-US" dirty="0" smtClean="0"/>
              <a:t> - PRVI CIKLUS STUDIJA -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8878" y="6156012"/>
            <a:ext cx="196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Sarajevo, </a:t>
            </a:r>
            <a:r>
              <a:rPr lang="en-US" dirty="0" err="1" smtClean="0"/>
              <a:t>Juli</a:t>
            </a:r>
            <a:r>
              <a:rPr lang="en-US" dirty="0" smtClean="0"/>
              <a:t>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sz="6000" dirty="0" err="1" smtClean="0"/>
              <a:t>Shema</a:t>
            </a:r>
            <a:r>
              <a:rPr lang="en-US" sz="6000" dirty="0" smtClean="0"/>
              <a:t> </a:t>
            </a:r>
            <a:r>
              <a:rPr lang="en-US" sz="6000" dirty="0" err="1" smtClean="0"/>
              <a:t>ure</a:t>
            </a:r>
            <a:r>
              <a:rPr lang="bs-Latn-BA" sz="6000" dirty="0" smtClean="0"/>
              <a:t>đaja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781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erolp\AppData\Local\Temp\Rar$DRa1360.9553\Lora Gateway ESP32 schematic\Lora Gateway ESP32 schematic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6433" r="5000" b="6246"/>
          <a:stretch/>
        </p:blipFill>
        <p:spPr bwMode="auto">
          <a:xfrm>
            <a:off x="179512" y="476671"/>
            <a:ext cx="8712968" cy="59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olp\AppData\Local\Temp\Rar$DRa1360.13727\Lora Gateway ESP32 schematic\Lora Gateway ESP32 schematic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t="6246" r="5000" b="6433"/>
          <a:stretch/>
        </p:blipFill>
        <p:spPr bwMode="auto">
          <a:xfrm>
            <a:off x="179512" y="476672"/>
            <a:ext cx="8703756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Autofit/>
          </a:bodyPr>
          <a:lstStyle/>
          <a:p>
            <a:r>
              <a:rPr lang="bs-Latn-BA" sz="6000" dirty="0" smtClean="0"/>
              <a:t>Detalji sheme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160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erolp\AppData\Local\Temp\Rar$DRa1360.9553\Lora Gateway ESP32 schematic\Lora Gateway ESP32 schematic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6433" r="5000" b="6246"/>
          <a:stretch/>
        </p:blipFill>
        <p:spPr bwMode="auto">
          <a:xfrm>
            <a:off x="179512" y="476671"/>
            <a:ext cx="8712968" cy="59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3851920" y="800128"/>
            <a:ext cx="3456384" cy="1728192"/>
          </a:xfrm>
          <a:prstGeom prst="borderCallout1">
            <a:avLst>
              <a:gd name="adj1" fmla="val 17358"/>
              <a:gd name="adj2" fmla="val -1719"/>
              <a:gd name="adj3" fmla="val -980"/>
              <a:gd name="adj4" fmla="val -4738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NAPAJANJE</a:t>
            </a:r>
            <a:endParaRPr lang="bs-Latn-BA" b="1" u="sng" dirty="0" smtClean="0"/>
          </a:p>
          <a:p>
            <a:endParaRPr lang="en-US" dirty="0"/>
          </a:p>
          <a:p>
            <a:r>
              <a:rPr lang="en-US" dirty="0" err="1"/>
              <a:t>Schottky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 D1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zaštitu</a:t>
            </a:r>
            <a:r>
              <a:rPr lang="en-US" dirty="0"/>
              <a:t> od </a:t>
            </a:r>
            <a:r>
              <a:rPr lang="en-US" dirty="0" err="1"/>
              <a:t>pogrešnog</a:t>
            </a:r>
            <a:r>
              <a:rPr lang="en-US" dirty="0"/>
              <a:t> </a:t>
            </a:r>
            <a:r>
              <a:rPr lang="en-US" dirty="0" err="1"/>
              <a:t>spajanja</a:t>
            </a:r>
            <a:r>
              <a:rPr lang="en-US" dirty="0"/>
              <a:t> </a:t>
            </a:r>
            <a:r>
              <a:rPr lang="en-US" dirty="0" err="1"/>
              <a:t>napajanja</a:t>
            </a:r>
            <a:endParaRPr lang="en-US" dirty="0"/>
          </a:p>
          <a:p>
            <a:r>
              <a:rPr lang="en-US" dirty="0"/>
              <a:t>C1 i C2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datasheeta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3203848" y="4293096"/>
            <a:ext cx="4248472" cy="23193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682"/>
              <a:gd name="adj6" fmla="val -5324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Kondenzator</a:t>
            </a:r>
            <a:r>
              <a:rPr lang="en-US" dirty="0" smtClean="0"/>
              <a:t> 100nF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svrhu</a:t>
            </a:r>
            <a:r>
              <a:rPr lang="en-US" dirty="0"/>
              <a:t> da </a:t>
            </a:r>
            <a:r>
              <a:rPr lang="en-US" dirty="0" err="1"/>
              <a:t>potisne</a:t>
            </a:r>
            <a:r>
              <a:rPr lang="en-US" dirty="0"/>
              <a:t> </a:t>
            </a:r>
            <a:r>
              <a:rPr lang="en-US" dirty="0" err="1"/>
              <a:t>efekte</a:t>
            </a:r>
            <a:r>
              <a:rPr lang="en-US" dirty="0"/>
              <a:t> </a:t>
            </a:r>
            <a:r>
              <a:rPr lang="en-US" dirty="0" err="1"/>
              <a:t>visokofrekventnih</a:t>
            </a:r>
            <a:r>
              <a:rPr lang="en-US" dirty="0"/>
              <a:t> </a:t>
            </a:r>
            <a:r>
              <a:rPr lang="en-US" dirty="0" err="1"/>
              <a:t>poremećaja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stabilnost</a:t>
            </a:r>
            <a:r>
              <a:rPr lang="en-US" dirty="0"/>
              <a:t> </a:t>
            </a:r>
            <a:r>
              <a:rPr lang="en-US" dirty="0" err="1"/>
              <a:t>napajanja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Kondenzator</a:t>
            </a:r>
            <a:r>
              <a:rPr lang="en-US" dirty="0" smtClean="0"/>
              <a:t> 10uF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svrhu</a:t>
            </a:r>
            <a:r>
              <a:rPr lang="en-US" dirty="0"/>
              <a:t> </a:t>
            </a:r>
            <a:r>
              <a:rPr lang="en-US" dirty="0" err="1"/>
              <a:t>stabiliziranja</a:t>
            </a:r>
            <a:r>
              <a:rPr lang="en-US" dirty="0"/>
              <a:t> </a:t>
            </a:r>
            <a:r>
              <a:rPr lang="en-US" dirty="0" err="1"/>
              <a:t>sporih</a:t>
            </a:r>
            <a:r>
              <a:rPr lang="en-US" dirty="0"/>
              <a:t> 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en-US" dirty="0" err="1" smtClean="0"/>
              <a:t>napona</a:t>
            </a:r>
            <a:endParaRPr lang="bs-Latn-B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bs-Latn-BA" dirty="0" smtClean="0"/>
              <a:t>Kondenzatori su prisutni uz sve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erolp\AppData\Local\Temp\Rar$DRa1360.9553\Lora Gateway ESP32 schematic\Lora Gateway ESP32 schematic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6433" r="5000" b="6246"/>
          <a:stretch/>
        </p:blipFill>
        <p:spPr bwMode="auto">
          <a:xfrm>
            <a:off x="179512" y="476671"/>
            <a:ext cx="8712968" cy="59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5436096" y="512348"/>
            <a:ext cx="3456384" cy="1728192"/>
          </a:xfrm>
          <a:prstGeom prst="borderCallout1">
            <a:avLst>
              <a:gd name="adj1" fmla="val 100205"/>
              <a:gd name="adj2" fmla="val 21"/>
              <a:gd name="adj3" fmla="val 221802"/>
              <a:gd name="adj4" fmla="val -195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s-Latn-BA" b="1" u="sng" dirty="0" smtClean="0"/>
              <a:t>ESP 32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bs-Latn-BA" dirty="0"/>
              <a:t>R1, R5, R6 su </a:t>
            </a:r>
            <a:r>
              <a:rPr lang="bs-Latn-BA" dirty="0" smtClean="0"/>
              <a:t>vezani za strapping pinove. </a:t>
            </a:r>
            <a:r>
              <a:rPr lang="bs-Latn-BA" dirty="0"/>
              <a:t>R6 je </a:t>
            </a:r>
            <a:r>
              <a:rPr lang="bs-Latn-BA" dirty="0" smtClean="0"/>
              <a:t>opcionalan.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5796136" y="2564904"/>
            <a:ext cx="2952328" cy="14401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821"/>
              <a:gd name="adj6" fmla="val -618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bs-Latn-BA" dirty="0"/>
              <a:t>BOOT i RESET prekidači su zaduženi za ubacivanje uređaja u mod za programiranje, te za reset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5767355" y="5301208"/>
            <a:ext cx="2952328" cy="1167224"/>
          </a:xfrm>
          <a:prstGeom prst="borderCallout1">
            <a:avLst>
              <a:gd name="adj1" fmla="val -25573"/>
              <a:gd name="adj2" fmla="val 28344"/>
              <a:gd name="adj3" fmla="val 25914"/>
              <a:gd name="adj4" fmla="val -261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bs-Latn-BA" dirty="0" smtClean="0"/>
              <a:t>Header za programiranje i JTAG header za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erolp\AppData\Local\Temp\Rar$DRa1360.9553\Lora Gateway ESP32 schematic\Lora Gateway ESP32 schematic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6433" r="5000" b="6246"/>
          <a:stretch/>
        </p:blipFill>
        <p:spPr bwMode="auto">
          <a:xfrm>
            <a:off x="179512" y="476671"/>
            <a:ext cx="8712968" cy="59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1331640" y="620688"/>
            <a:ext cx="3456384" cy="1728192"/>
          </a:xfrm>
          <a:prstGeom prst="borderCallout1">
            <a:avLst>
              <a:gd name="adj1" fmla="val 76534"/>
              <a:gd name="adj2" fmla="val 102362"/>
              <a:gd name="adj3" fmla="val 83955"/>
              <a:gd name="adj4" fmla="val 1538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s-Latn-BA" b="1" u="sng" dirty="0" smtClean="0"/>
              <a:t>GPIO Header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bs-Latn-BA" dirty="0" smtClean="0"/>
              <a:t>Headeri na koje su izvučeni neiskorišteni ESP32 pinovi uz pinove za reset, napajanje i SPI.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olp\AppData\Local\Temp\Rar$DRa1360.13727\Lora Gateway ESP32 schematic\Lora Gateway ESP32 schematic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t="6246" r="5000" b="6433"/>
          <a:stretch/>
        </p:blipFill>
        <p:spPr bwMode="auto">
          <a:xfrm>
            <a:off x="179512" y="476672"/>
            <a:ext cx="8703756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3707904" y="620688"/>
            <a:ext cx="3456384" cy="1728192"/>
          </a:xfrm>
          <a:prstGeom prst="borderCallout1">
            <a:avLst>
              <a:gd name="adj1" fmla="val 76534"/>
              <a:gd name="adj2" fmla="val 102362"/>
              <a:gd name="adj3" fmla="val 138258"/>
              <a:gd name="adj4" fmla="val 1144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s-Latn-BA" b="1" u="sng" dirty="0" smtClean="0"/>
              <a:t>SX1278 LoRA modul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LoRa modul je spojen putem SPI komunikacije na </a:t>
            </a:r>
            <a:r>
              <a:rPr lang="pl-PL" dirty="0" smtClean="0"/>
              <a:t>ESP32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U našem dizajnu koristimo modul frekvencije 433 MHz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827584" y="3068960"/>
            <a:ext cx="2880320" cy="576064"/>
          </a:xfrm>
          <a:prstGeom prst="borderCallout1">
            <a:avLst>
              <a:gd name="adj1" fmla="val -114919"/>
              <a:gd name="adj2" fmla="val 30097"/>
              <a:gd name="adj3" fmla="val -3766"/>
              <a:gd name="adj4" fmla="val 403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bs-Latn-BA" dirty="0" smtClean="0"/>
              <a:t>Antenski konektori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olp\AppData\Local\Temp\Rar$DRa1360.13727\Lora Gateway ESP32 schematic\Lora Gateway ESP32 schematic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t="6246" r="5000" b="6433"/>
          <a:stretch/>
        </p:blipFill>
        <p:spPr bwMode="auto">
          <a:xfrm>
            <a:off x="179512" y="476672"/>
            <a:ext cx="8703756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5610944" y="3068960"/>
            <a:ext cx="2201416" cy="1008112"/>
          </a:xfrm>
          <a:prstGeom prst="borderCallout1">
            <a:avLst>
              <a:gd name="adj1" fmla="val -98211"/>
              <a:gd name="adj2" fmla="val 43588"/>
              <a:gd name="adj3" fmla="val -9235"/>
              <a:gd name="adj4" fmla="val 256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bs-Latn-BA" dirty="0" smtClean="0"/>
              <a:t>32 Kbit I2C EEPROM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5610944" y="5445224"/>
            <a:ext cx="3096344" cy="1296144"/>
          </a:xfrm>
          <a:prstGeom prst="borderCallout2">
            <a:avLst>
              <a:gd name="adj1" fmla="val 18750"/>
              <a:gd name="adj2" fmla="val -8333"/>
              <a:gd name="adj3" fmla="val 17822"/>
              <a:gd name="adj4" fmla="val -12392"/>
              <a:gd name="adj5" fmla="val -26739"/>
              <a:gd name="adj6" fmla="val -2646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s-Latn-B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bs-Latn-BA" dirty="0" smtClean="0"/>
              <a:t>Kolo rezervnog napajanja EEPROM-a (baterija i punjenje)</a:t>
            </a:r>
            <a:endParaRPr lang="bs-Latn-BA" dirty="0"/>
          </a:p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39552" y="1772816"/>
            <a:ext cx="2803231" cy="1296144"/>
          </a:xfrm>
          <a:prstGeom prst="borderCallout1">
            <a:avLst>
              <a:gd name="adj1" fmla="val -31376"/>
              <a:gd name="adj2" fmla="val 45730"/>
              <a:gd name="adj3" fmla="val -1438"/>
              <a:gd name="adj4" fmla="val 843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s-Latn-BA" b="1" u="sng" dirty="0" smtClean="0"/>
              <a:t>NEO-6M</a:t>
            </a:r>
          </a:p>
          <a:p>
            <a:endParaRPr lang="bs-Latn-BA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bs-Latn-BA" dirty="0" smtClean="0"/>
              <a:t>Napajanje aktivne antene i konektori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1141367" y="4205772"/>
            <a:ext cx="2201416" cy="1008112"/>
          </a:xfrm>
          <a:prstGeom prst="borderCallout1">
            <a:avLst>
              <a:gd name="adj1" fmla="val -185335"/>
              <a:gd name="adj2" fmla="val 136499"/>
              <a:gd name="adj3" fmla="val -15202"/>
              <a:gd name="adj4" fmla="val 999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bs-Latn-BA" dirty="0" smtClean="0"/>
              <a:t>Indikator satellite fix-a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Autofit/>
          </a:bodyPr>
          <a:lstStyle/>
          <a:p>
            <a:r>
              <a:rPr lang="bs-Latn-BA" sz="6000" dirty="0" smtClean="0"/>
              <a:t>Detalji dizajna PCB pločice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637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Projektovati</a:t>
            </a:r>
            <a:r>
              <a:rPr lang="en-US" dirty="0" smtClean="0"/>
              <a:t> </a:t>
            </a:r>
            <a:r>
              <a:rPr lang="en-US" dirty="0" err="1" smtClean="0"/>
              <a:t>ure</a:t>
            </a:r>
            <a:r>
              <a:rPr lang="bs-Latn-BA" dirty="0"/>
              <a:t>đ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proslje</a:t>
            </a:r>
            <a:r>
              <a:rPr lang="bs-Latn-BA" dirty="0" smtClean="0"/>
              <a:t>đ</a:t>
            </a:r>
            <a:r>
              <a:rPr lang="en-US" dirty="0" err="1" smtClean="0"/>
              <a:t>ivanje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bs-Latn-BA" dirty="0" smtClean="0"/>
              <a:t>đ</a:t>
            </a:r>
            <a:r>
              <a:rPr lang="en-US" dirty="0" smtClean="0"/>
              <a:t>u </a:t>
            </a:r>
            <a:r>
              <a:rPr lang="en-US" dirty="0" err="1" smtClean="0"/>
              <a:t>krajnjih</a:t>
            </a:r>
            <a:r>
              <a:rPr lang="en-US" dirty="0" smtClean="0"/>
              <a:t> </a:t>
            </a:r>
            <a:r>
              <a:rPr lang="en-US" dirty="0" err="1" smtClean="0"/>
              <a:t>ure</a:t>
            </a:r>
            <a:r>
              <a:rPr lang="bs-Latn-BA" dirty="0" smtClean="0"/>
              <a:t>đ</a:t>
            </a:r>
            <a:r>
              <a:rPr lang="en-US" dirty="0" err="1" smtClean="0"/>
              <a:t>aja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 err="1" smtClean="0"/>
              <a:t>LoRa</a:t>
            </a:r>
            <a:r>
              <a:rPr lang="en-US" dirty="0" smtClean="0"/>
              <a:t> </a:t>
            </a:r>
            <a:r>
              <a:rPr lang="en-US" dirty="0" err="1" smtClean="0"/>
              <a:t>tehnologiju</a:t>
            </a:r>
            <a:r>
              <a:rPr lang="en-US" dirty="0" smtClean="0"/>
              <a:t> </a:t>
            </a:r>
            <a:r>
              <a:rPr lang="en-US" dirty="0" err="1" smtClean="0"/>
              <a:t>bežične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 i MQTT </a:t>
            </a:r>
            <a:r>
              <a:rPr lang="en-US" dirty="0" err="1" smtClean="0"/>
              <a:t>brokera</a:t>
            </a:r>
            <a:r>
              <a:rPr lang="en-US" dirty="0" smtClean="0"/>
              <a:t>. </a:t>
            </a:r>
            <a:endParaRPr lang="bs-Latn-BA" dirty="0" smtClean="0"/>
          </a:p>
          <a:p>
            <a:r>
              <a:rPr lang="en-US" dirty="0" err="1" smtClean="0"/>
              <a:t>Ure</a:t>
            </a:r>
            <a:r>
              <a:rPr lang="bs-Latn-BA" dirty="0" smtClean="0"/>
              <a:t>đ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posjeduje</a:t>
            </a:r>
            <a:r>
              <a:rPr lang="en-US" dirty="0" smtClean="0"/>
              <a:t> i </a:t>
            </a:r>
            <a:r>
              <a:rPr lang="en-US" dirty="0" err="1" smtClean="0"/>
              <a:t>informaciju</a:t>
            </a:r>
            <a:r>
              <a:rPr lang="en-US" dirty="0" smtClean="0"/>
              <a:t> o </a:t>
            </a:r>
            <a:r>
              <a:rPr lang="en-US" dirty="0" err="1" smtClean="0"/>
              <a:t>lokaciji</a:t>
            </a:r>
            <a:r>
              <a:rPr lang="en-US" dirty="0" smtClean="0"/>
              <a:t> </a:t>
            </a:r>
            <a:r>
              <a:rPr lang="bs-Latn-BA" dirty="0" smtClean="0"/>
              <a:t>dobivenu </a:t>
            </a:r>
            <a:r>
              <a:rPr lang="en-US" dirty="0" err="1" smtClean="0"/>
              <a:t>pomoću</a:t>
            </a:r>
            <a:r>
              <a:rPr lang="en-US" dirty="0" smtClean="0"/>
              <a:t> GPS. </a:t>
            </a:r>
            <a:endParaRPr lang="bs-Latn-BA" dirty="0" smtClean="0"/>
          </a:p>
          <a:p>
            <a:r>
              <a:rPr lang="bs-Latn-BA" dirty="0" smtClean="0"/>
              <a:t>Koristiti </a:t>
            </a:r>
            <a:r>
              <a:rPr lang="en-US" dirty="0" smtClean="0"/>
              <a:t>module ESP-WROOM-32, SX1278 i </a:t>
            </a:r>
            <a:r>
              <a:rPr lang="en-US" dirty="0" err="1" smtClean="0"/>
              <a:t>Ublox</a:t>
            </a:r>
            <a:r>
              <a:rPr lang="en-US" dirty="0" smtClean="0"/>
              <a:t> NEO-6M. </a:t>
            </a:r>
            <a:endParaRPr lang="bs-Latn-BA" dirty="0" smtClean="0"/>
          </a:p>
          <a:p>
            <a:r>
              <a:rPr lang="en-US" dirty="0" err="1" smtClean="0"/>
              <a:t>Demonstrirati</a:t>
            </a:r>
            <a:r>
              <a:rPr lang="en-US" dirty="0" smtClean="0"/>
              <a:t> rad </a:t>
            </a:r>
            <a:r>
              <a:rPr lang="en-US" dirty="0" err="1" smtClean="0"/>
              <a:t>ure</a:t>
            </a:r>
            <a:r>
              <a:rPr lang="bs-Latn-BA" dirty="0" smtClean="0"/>
              <a:t>đ</a:t>
            </a:r>
            <a:r>
              <a:rPr lang="en-US" dirty="0" err="1" smtClean="0"/>
              <a:t>aja</a:t>
            </a:r>
            <a:r>
              <a:rPr lang="en-US" dirty="0" smtClean="0"/>
              <a:t> i </a:t>
            </a:r>
            <a:r>
              <a:rPr lang="en-US" dirty="0" err="1" smtClean="0"/>
              <a:t>razmjenu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jednim</a:t>
            </a:r>
            <a:r>
              <a:rPr lang="en-US" dirty="0" smtClean="0"/>
              <a:t> </a:t>
            </a:r>
            <a:r>
              <a:rPr lang="en-US" dirty="0" err="1" smtClean="0"/>
              <a:t>krajnjim</a:t>
            </a:r>
            <a:r>
              <a:rPr lang="en-US" dirty="0" smtClean="0"/>
              <a:t> </a:t>
            </a:r>
            <a:r>
              <a:rPr lang="en-US" dirty="0" err="1" smtClean="0"/>
              <a:t>LoRa</a:t>
            </a:r>
            <a:r>
              <a:rPr lang="en-US" dirty="0" smtClean="0"/>
              <a:t> </a:t>
            </a:r>
            <a:r>
              <a:rPr lang="en-US" dirty="0" err="1" smtClean="0"/>
              <a:t>ure</a:t>
            </a:r>
            <a:r>
              <a:rPr lang="bs-Latn-BA" dirty="0" smtClean="0"/>
              <a:t>đ</a:t>
            </a:r>
            <a:r>
              <a:rPr lang="en-US" dirty="0" err="1" smtClean="0"/>
              <a:t>ajem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277305"/>
            <a:ext cx="8662379" cy="430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5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093" y="1289900"/>
            <a:ext cx="8662379" cy="427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2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277305"/>
            <a:ext cx="8662379" cy="430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683568" y="476672"/>
            <a:ext cx="3024336" cy="1872208"/>
          </a:xfrm>
          <a:prstGeom prst="borderCallout2">
            <a:avLst>
              <a:gd name="adj1" fmla="val 100430"/>
              <a:gd name="adj2" fmla="val 88475"/>
              <a:gd name="adj3" fmla="val 140916"/>
              <a:gd name="adj4" fmla="val 87262"/>
              <a:gd name="adj5" fmla="val 157997"/>
              <a:gd name="adj6" fmla="val 79025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pasivne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 (</a:t>
            </a:r>
            <a:r>
              <a:rPr lang="en-US" dirty="0" err="1"/>
              <a:t>otpornici</a:t>
            </a:r>
            <a:r>
              <a:rPr lang="en-US" dirty="0"/>
              <a:t>, </a:t>
            </a:r>
            <a:r>
              <a:rPr lang="en-US" dirty="0" err="1"/>
              <a:t>kondenzatori</a:t>
            </a:r>
            <a:r>
              <a:rPr lang="en-US" dirty="0"/>
              <a:t> i </a:t>
            </a:r>
            <a:r>
              <a:rPr lang="en-US" dirty="0" err="1"/>
              <a:t>induktori</a:t>
            </a:r>
            <a:r>
              <a:rPr lang="en-US" dirty="0"/>
              <a:t>)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standardne</a:t>
            </a:r>
            <a:r>
              <a:rPr lang="en-US" dirty="0"/>
              <a:t> 0805 (2021 </a:t>
            </a:r>
            <a:r>
              <a:rPr lang="en-US" dirty="0" err="1"/>
              <a:t>metrički</a:t>
            </a:r>
            <a:r>
              <a:rPr lang="en-US" dirty="0"/>
              <a:t>) </a:t>
            </a:r>
            <a:r>
              <a:rPr lang="en-US" dirty="0" err="1" smtClean="0"/>
              <a:t>veličine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3851920" y="3429000"/>
            <a:ext cx="3024336" cy="1872208"/>
          </a:xfrm>
          <a:prstGeom prst="borderCallout2">
            <a:avLst>
              <a:gd name="adj1" fmla="val 38094"/>
              <a:gd name="adj2" fmla="val 103592"/>
              <a:gd name="adj3" fmla="val -8177"/>
              <a:gd name="adj4" fmla="val 120281"/>
              <a:gd name="adj5" fmla="val -60502"/>
              <a:gd name="adj6" fmla="val 121194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Izuzetak je </a:t>
            </a:r>
            <a:r>
              <a:rPr lang="en-US" dirty="0" smtClean="0"/>
              <a:t>L1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napajanje</a:t>
            </a:r>
            <a:r>
              <a:rPr lang="en-US" dirty="0"/>
              <a:t> </a:t>
            </a:r>
            <a:r>
              <a:rPr lang="en-US" dirty="0" err="1"/>
              <a:t>aktivne</a:t>
            </a:r>
            <a:r>
              <a:rPr lang="en-US" dirty="0"/>
              <a:t> </a:t>
            </a:r>
            <a:r>
              <a:rPr lang="en-US" dirty="0" err="1"/>
              <a:t>antene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GPS </a:t>
            </a:r>
            <a:r>
              <a:rPr lang="en-US" dirty="0" err="1"/>
              <a:t>prijemnik</a:t>
            </a:r>
            <a:r>
              <a:rPr lang="en-US" dirty="0"/>
              <a:t>, L1 je </a:t>
            </a:r>
            <a:r>
              <a:rPr lang="en-US" dirty="0" err="1"/>
              <a:t>veličine</a:t>
            </a:r>
            <a:r>
              <a:rPr lang="en-US" dirty="0"/>
              <a:t> 0402 (1005 </a:t>
            </a:r>
            <a:r>
              <a:rPr lang="en-US" dirty="0" err="1"/>
              <a:t>metrički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89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277305"/>
            <a:ext cx="8662379" cy="430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2 5"/>
          <p:cNvSpPr/>
          <p:nvPr/>
        </p:nvSpPr>
        <p:spPr>
          <a:xfrm>
            <a:off x="1520149" y="188640"/>
            <a:ext cx="2619803" cy="936104"/>
          </a:xfrm>
          <a:prstGeom prst="borderCallout2">
            <a:avLst>
              <a:gd name="adj1" fmla="val 102358"/>
              <a:gd name="adj2" fmla="val 71128"/>
              <a:gd name="adj3" fmla="val 270729"/>
              <a:gd name="adj4" fmla="val 88529"/>
              <a:gd name="adj5" fmla="val 268503"/>
              <a:gd name="adj6" fmla="val 147969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Zona hladnjaka za LDO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5148064" y="188640"/>
            <a:ext cx="2619803" cy="936104"/>
          </a:xfrm>
          <a:prstGeom prst="borderCallout2">
            <a:avLst>
              <a:gd name="adj1" fmla="val 101073"/>
              <a:gd name="adj2" fmla="val 72505"/>
              <a:gd name="adj3" fmla="val 134489"/>
              <a:gd name="adj4" fmla="val 71995"/>
              <a:gd name="adj5" fmla="val 150257"/>
              <a:gd name="adj6" fmla="val 46933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Široki vodovi za napajanje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467544" y="5580695"/>
            <a:ext cx="3024336" cy="1277305"/>
          </a:xfrm>
          <a:prstGeom prst="borderCallout2">
            <a:avLst>
              <a:gd name="adj1" fmla="val -78489"/>
              <a:gd name="adj2" fmla="val 13415"/>
              <a:gd name="adj3" fmla="val -45283"/>
              <a:gd name="adj4" fmla="val 4453"/>
              <a:gd name="adj5" fmla="val -2692"/>
              <a:gd name="adj6" fmla="val 4682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bs-Latn-BA" dirty="0" smtClean="0"/>
              <a:t>Decoupling kondenzatori postavljeni blizu ulaza za napajanje svih modula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3923928" y="5692979"/>
            <a:ext cx="2619803" cy="936104"/>
          </a:xfrm>
          <a:prstGeom prst="borderCallout2">
            <a:avLst>
              <a:gd name="adj1" fmla="val -3035"/>
              <a:gd name="adj2" fmla="val 84906"/>
              <a:gd name="adj3" fmla="val -64730"/>
              <a:gd name="adj4" fmla="val 87151"/>
              <a:gd name="adj5" fmla="val -123508"/>
              <a:gd name="adj6" fmla="val 139702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Indikator prisustva napajanja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277305"/>
            <a:ext cx="8662379" cy="430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2 5"/>
          <p:cNvSpPr/>
          <p:nvPr/>
        </p:nvSpPr>
        <p:spPr>
          <a:xfrm>
            <a:off x="4716016" y="159260"/>
            <a:ext cx="2619803" cy="936104"/>
          </a:xfrm>
          <a:prstGeom prst="borderCallout2">
            <a:avLst>
              <a:gd name="adj1" fmla="val 102358"/>
              <a:gd name="adj2" fmla="val 71128"/>
              <a:gd name="adj3" fmla="val 169675"/>
              <a:gd name="adj4" fmla="val 72149"/>
              <a:gd name="adj5" fmla="val 235085"/>
              <a:gd name="adj6" fmla="val 130057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Indikator Fix-a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971600" y="161982"/>
            <a:ext cx="2619803" cy="1412776"/>
          </a:xfrm>
          <a:prstGeom prst="borderCallout2">
            <a:avLst>
              <a:gd name="adj1" fmla="val 101073"/>
              <a:gd name="adj2" fmla="val 72505"/>
              <a:gd name="adj3" fmla="val 158434"/>
              <a:gd name="adj4" fmla="val 83476"/>
              <a:gd name="adj5" fmla="val 209944"/>
              <a:gd name="adj6" fmla="val 245790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GPS modul postavljen dalje od uzročnika šuma (npr. mikrokontroler)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4860032" y="5610801"/>
            <a:ext cx="2808312" cy="1160673"/>
          </a:xfrm>
          <a:prstGeom prst="borderCallout2">
            <a:avLst>
              <a:gd name="adj1" fmla="val -78489"/>
              <a:gd name="adj2" fmla="val 111097"/>
              <a:gd name="adj3" fmla="val -60832"/>
              <a:gd name="adj4" fmla="val 110703"/>
              <a:gd name="adj5" fmla="val -5975"/>
              <a:gd name="adj6" fmla="val 92867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s-Latn-BA" dirty="0" smtClean="0"/>
              <a:t>EEPROM i rezervno napajanje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7236295" y="3650294"/>
            <a:ext cx="1510951" cy="1119532"/>
          </a:xfrm>
          <a:custGeom>
            <a:avLst/>
            <a:gdLst>
              <a:gd name="connsiteX0" fmla="*/ 12032 w 1431758"/>
              <a:gd name="connsiteY0" fmla="*/ 60158 h 986590"/>
              <a:gd name="connsiteX1" fmla="*/ 24063 w 1431758"/>
              <a:gd name="connsiteY1" fmla="*/ 589548 h 986590"/>
              <a:gd name="connsiteX2" fmla="*/ 505327 w 1431758"/>
              <a:gd name="connsiteY2" fmla="*/ 589548 h 986590"/>
              <a:gd name="connsiteX3" fmla="*/ 445169 w 1431758"/>
              <a:gd name="connsiteY3" fmla="*/ 986590 h 986590"/>
              <a:gd name="connsiteX4" fmla="*/ 1431758 w 1431758"/>
              <a:gd name="connsiteY4" fmla="*/ 986590 h 986590"/>
              <a:gd name="connsiteX5" fmla="*/ 1311442 w 1431758"/>
              <a:gd name="connsiteY5" fmla="*/ 469232 h 986590"/>
              <a:gd name="connsiteX6" fmla="*/ 950495 w 1431758"/>
              <a:gd name="connsiteY6" fmla="*/ 409074 h 986590"/>
              <a:gd name="connsiteX7" fmla="*/ 950495 w 1431758"/>
              <a:gd name="connsiteY7" fmla="*/ 132348 h 986590"/>
              <a:gd name="connsiteX8" fmla="*/ 0 w 1431758"/>
              <a:gd name="connsiteY8" fmla="*/ 120316 h 986590"/>
              <a:gd name="connsiteX9" fmla="*/ 24063 w 1431758"/>
              <a:gd name="connsiteY9" fmla="*/ 0 h 986590"/>
              <a:gd name="connsiteX10" fmla="*/ 12032 w 1431758"/>
              <a:gd name="connsiteY10" fmla="*/ 60158 h 986590"/>
              <a:gd name="connsiteX0" fmla="*/ 12032 w 1431758"/>
              <a:gd name="connsiteY0" fmla="*/ 0 h 926432"/>
              <a:gd name="connsiteX1" fmla="*/ 24063 w 1431758"/>
              <a:gd name="connsiteY1" fmla="*/ 529390 h 926432"/>
              <a:gd name="connsiteX2" fmla="*/ 505327 w 1431758"/>
              <a:gd name="connsiteY2" fmla="*/ 529390 h 926432"/>
              <a:gd name="connsiteX3" fmla="*/ 445169 w 1431758"/>
              <a:gd name="connsiteY3" fmla="*/ 926432 h 926432"/>
              <a:gd name="connsiteX4" fmla="*/ 1431758 w 1431758"/>
              <a:gd name="connsiteY4" fmla="*/ 926432 h 926432"/>
              <a:gd name="connsiteX5" fmla="*/ 1311442 w 1431758"/>
              <a:gd name="connsiteY5" fmla="*/ 409074 h 926432"/>
              <a:gd name="connsiteX6" fmla="*/ 950495 w 1431758"/>
              <a:gd name="connsiteY6" fmla="*/ 348916 h 926432"/>
              <a:gd name="connsiteX7" fmla="*/ 950495 w 1431758"/>
              <a:gd name="connsiteY7" fmla="*/ 72190 h 926432"/>
              <a:gd name="connsiteX8" fmla="*/ 0 w 1431758"/>
              <a:gd name="connsiteY8" fmla="*/ 60158 h 926432"/>
              <a:gd name="connsiteX9" fmla="*/ 18262 w 1431758"/>
              <a:gd name="connsiteY9" fmla="*/ 62668 h 926432"/>
              <a:gd name="connsiteX10" fmla="*/ 12032 w 1431758"/>
              <a:gd name="connsiteY10" fmla="*/ 0 h 926432"/>
              <a:gd name="connsiteX0" fmla="*/ 12032 w 1431758"/>
              <a:gd name="connsiteY0" fmla="*/ 1255 h 866274"/>
              <a:gd name="connsiteX1" fmla="*/ 24063 w 1431758"/>
              <a:gd name="connsiteY1" fmla="*/ 469232 h 866274"/>
              <a:gd name="connsiteX2" fmla="*/ 505327 w 1431758"/>
              <a:gd name="connsiteY2" fmla="*/ 469232 h 866274"/>
              <a:gd name="connsiteX3" fmla="*/ 445169 w 1431758"/>
              <a:gd name="connsiteY3" fmla="*/ 866274 h 866274"/>
              <a:gd name="connsiteX4" fmla="*/ 1431758 w 1431758"/>
              <a:gd name="connsiteY4" fmla="*/ 866274 h 866274"/>
              <a:gd name="connsiteX5" fmla="*/ 1311442 w 1431758"/>
              <a:gd name="connsiteY5" fmla="*/ 348916 h 866274"/>
              <a:gd name="connsiteX6" fmla="*/ 950495 w 1431758"/>
              <a:gd name="connsiteY6" fmla="*/ 288758 h 866274"/>
              <a:gd name="connsiteX7" fmla="*/ 950495 w 1431758"/>
              <a:gd name="connsiteY7" fmla="*/ 12032 h 866274"/>
              <a:gd name="connsiteX8" fmla="*/ 0 w 1431758"/>
              <a:gd name="connsiteY8" fmla="*/ 0 h 866274"/>
              <a:gd name="connsiteX9" fmla="*/ 18262 w 1431758"/>
              <a:gd name="connsiteY9" fmla="*/ 2510 h 866274"/>
              <a:gd name="connsiteX10" fmla="*/ 12032 w 1431758"/>
              <a:gd name="connsiteY10" fmla="*/ 1255 h 866274"/>
              <a:gd name="connsiteX0" fmla="*/ 12032 w 1431758"/>
              <a:gd name="connsiteY0" fmla="*/ 1255 h 866274"/>
              <a:gd name="connsiteX1" fmla="*/ 24063 w 1431758"/>
              <a:gd name="connsiteY1" fmla="*/ 469232 h 866274"/>
              <a:gd name="connsiteX2" fmla="*/ 435721 w 1431758"/>
              <a:gd name="connsiteY2" fmla="*/ 474350 h 866274"/>
              <a:gd name="connsiteX3" fmla="*/ 445169 w 1431758"/>
              <a:gd name="connsiteY3" fmla="*/ 866274 h 866274"/>
              <a:gd name="connsiteX4" fmla="*/ 1431758 w 1431758"/>
              <a:gd name="connsiteY4" fmla="*/ 866274 h 866274"/>
              <a:gd name="connsiteX5" fmla="*/ 1311442 w 1431758"/>
              <a:gd name="connsiteY5" fmla="*/ 348916 h 866274"/>
              <a:gd name="connsiteX6" fmla="*/ 950495 w 1431758"/>
              <a:gd name="connsiteY6" fmla="*/ 288758 h 866274"/>
              <a:gd name="connsiteX7" fmla="*/ 950495 w 1431758"/>
              <a:gd name="connsiteY7" fmla="*/ 12032 h 866274"/>
              <a:gd name="connsiteX8" fmla="*/ 0 w 1431758"/>
              <a:gd name="connsiteY8" fmla="*/ 0 h 866274"/>
              <a:gd name="connsiteX9" fmla="*/ 18262 w 1431758"/>
              <a:gd name="connsiteY9" fmla="*/ 2510 h 866274"/>
              <a:gd name="connsiteX10" fmla="*/ 12032 w 1431758"/>
              <a:gd name="connsiteY10" fmla="*/ 1255 h 866274"/>
              <a:gd name="connsiteX0" fmla="*/ 12032 w 1431758"/>
              <a:gd name="connsiteY0" fmla="*/ 1255 h 866274"/>
              <a:gd name="connsiteX1" fmla="*/ 24063 w 1431758"/>
              <a:gd name="connsiteY1" fmla="*/ 469232 h 866274"/>
              <a:gd name="connsiteX2" fmla="*/ 435721 w 1431758"/>
              <a:gd name="connsiteY2" fmla="*/ 474350 h 866274"/>
              <a:gd name="connsiteX3" fmla="*/ 445169 w 1431758"/>
              <a:gd name="connsiteY3" fmla="*/ 866274 h 866274"/>
              <a:gd name="connsiteX4" fmla="*/ 1431758 w 1431758"/>
              <a:gd name="connsiteY4" fmla="*/ 866274 h 866274"/>
              <a:gd name="connsiteX5" fmla="*/ 1311442 w 1431758"/>
              <a:gd name="connsiteY5" fmla="*/ 348916 h 866274"/>
              <a:gd name="connsiteX6" fmla="*/ 950495 w 1431758"/>
              <a:gd name="connsiteY6" fmla="*/ 288758 h 866274"/>
              <a:gd name="connsiteX7" fmla="*/ 1031703 w 1431758"/>
              <a:gd name="connsiteY7" fmla="*/ 1796 h 866274"/>
              <a:gd name="connsiteX8" fmla="*/ 0 w 1431758"/>
              <a:gd name="connsiteY8" fmla="*/ 0 h 866274"/>
              <a:gd name="connsiteX9" fmla="*/ 18262 w 1431758"/>
              <a:gd name="connsiteY9" fmla="*/ 2510 h 866274"/>
              <a:gd name="connsiteX10" fmla="*/ 12032 w 1431758"/>
              <a:gd name="connsiteY10" fmla="*/ 1255 h 866274"/>
              <a:gd name="connsiteX0" fmla="*/ 12032 w 1431758"/>
              <a:gd name="connsiteY0" fmla="*/ 1255 h 866274"/>
              <a:gd name="connsiteX1" fmla="*/ 24063 w 1431758"/>
              <a:gd name="connsiteY1" fmla="*/ 469232 h 866274"/>
              <a:gd name="connsiteX2" fmla="*/ 435721 w 1431758"/>
              <a:gd name="connsiteY2" fmla="*/ 474350 h 866274"/>
              <a:gd name="connsiteX3" fmla="*/ 445169 w 1431758"/>
              <a:gd name="connsiteY3" fmla="*/ 866274 h 866274"/>
              <a:gd name="connsiteX4" fmla="*/ 1431758 w 1431758"/>
              <a:gd name="connsiteY4" fmla="*/ 866274 h 866274"/>
              <a:gd name="connsiteX5" fmla="*/ 1311442 w 1431758"/>
              <a:gd name="connsiteY5" fmla="*/ 348916 h 866274"/>
              <a:gd name="connsiteX6" fmla="*/ 1060706 w 1431758"/>
              <a:gd name="connsiteY6" fmla="*/ 273405 h 866274"/>
              <a:gd name="connsiteX7" fmla="*/ 1031703 w 1431758"/>
              <a:gd name="connsiteY7" fmla="*/ 1796 h 866274"/>
              <a:gd name="connsiteX8" fmla="*/ 0 w 1431758"/>
              <a:gd name="connsiteY8" fmla="*/ 0 h 866274"/>
              <a:gd name="connsiteX9" fmla="*/ 18262 w 1431758"/>
              <a:gd name="connsiteY9" fmla="*/ 2510 h 866274"/>
              <a:gd name="connsiteX10" fmla="*/ 12032 w 1431758"/>
              <a:gd name="connsiteY10" fmla="*/ 1255 h 866274"/>
              <a:gd name="connsiteX0" fmla="*/ 12032 w 1431758"/>
              <a:gd name="connsiteY0" fmla="*/ 1255 h 866274"/>
              <a:gd name="connsiteX1" fmla="*/ 24063 w 1431758"/>
              <a:gd name="connsiteY1" fmla="*/ 469232 h 866274"/>
              <a:gd name="connsiteX2" fmla="*/ 435721 w 1431758"/>
              <a:gd name="connsiteY2" fmla="*/ 474350 h 866274"/>
              <a:gd name="connsiteX3" fmla="*/ 445169 w 1431758"/>
              <a:gd name="connsiteY3" fmla="*/ 866274 h 866274"/>
              <a:gd name="connsiteX4" fmla="*/ 1431758 w 1431758"/>
              <a:gd name="connsiteY4" fmla="*/ 866274 h 866274"/>
              <a:gd name="connsiteX5" fmla="*/ 1311442 w 1431758"/>
              <a:gd name="connsiteY5" fmla="*/ 348916 h 866274"/>
              <a:gd name="connsiteX6" fmla="*/ 1060706 w 1431758"/>
              <a:gd name="connsiteY6" fmla="*/ 273405 h 866274"/>
              <a:gd name="connsiteX7" fmla="*/ 1083909 w 1431758"/>
              <a:gd name="connsiteY7" fmla="*/ 1796 h 866274"/>
              <a:gd name="connsiteX8" fmla="*/ 0 w 1431758"/>
              <a:gd name="connsiteY8" fmla="*/ 0 h 866274"/>
              <a:gd name="connsiteX9" fmla="*/ 18262 w 1431758"/>
              <a:gd name="connsiteY9" fmla="*/ 2510 h 866274"/>
              <a:gd name="connsiteX10" fmla="*/ 12032 w 1431758"/>
              <a:gd name="connsiteY10" fmla="*/ 1255 h 866274"/>
              <a:gd name="connsiteX0" fmla="*/ 12032 w 1431758"/>
              <a:gd name="connsiteY0" fmla="*/ 1255 h 866274"/>
              <a:gd name="connsiteX1" fmla="*/ 24063 w 1431758"/>
              <a:gd name="connsiteY1" fmla="*/ 469232 h 866274"/>
              <a:gd name="connsiteX2" fmla="*/ 435721 w 1431758"/>
              <a:gd name="connsiteY2" fmla="*/ 474350 h 866274"/>
              <a:gd name="connsiteX3" fmla="*/ 445169 w 1431758"/>
              <a:gd name="connsiteY3" fmla="*/ 866274 h 866274"/>
              <a:gd name="connsiteX4" fmla="*/ 1431758 w 1431758"/>
              <a:gd name="connsiteY4" fmla="*/ 866274 h 866274"/>
              <a:gd name="connsiteX5" fmla="*/ 1311442 w 1431758"/>
              <a:gd name="connsiteY5" fmla="*/ 348916 h 866274"/>
              <a:gd name="connsiteX6" fmla="*/ 1060706 w 1431758"/>
              <a:gd name="connsiteY6" fmla="*/ 273405 h 866274"/>
              <a:gd name="connsiteX7" fmla="*/ 1098781 w 1431758"/>
              <a:gd name="connsiteY7" fmla="*/ 241306 h 866274"/>
              <a:gd name="connsiteX8" fmla="*/ 1083909 w 1431758"/>
              <a:gd name="connsiteY8" fmla="*/ 1796 h 866274"/>
              <a:gd name="connsiteX9" fmla="*/ 0 w 1431758"/>
              <a:gd name="connsiteY9" fmla="*/ 0 h 866274"/>
              <a:gd name="connsiteX10" fmla="*/ 18262 w 1431758"/>
              <a:gd name="connsiteY10" fmla="*/ 2510 h 866274"/>
              <a:gd name="connsiteX11" fmla="*/ 12032 w 1431758"/>
              <a:gd name="connsiteY11" fmla="*/ 1255 h 866274"/>
              <a:gd name="connsiteX0" fmla="*/ 12032 w 1333148"/>
              <a:gd name="connsiteY0" fmla="*/ 1255 h 866274"/>
              <a:gd name="connsiteX1" fmla="*/ 24063 w 1333148"/>
              <a:gd name="connsiteY1" fmla="*/ 469232 h 866274"/>
              <a:gd name="connsiteX2" fmla="*/ 435721 w 1333148"/>
              <a:gd name="connsiteY2" fmla="*/ 474350 h 866274"/>
              <a:gd name="connsiteX3" fmla="*/ 445169 w 1333148"/>
              <a:gd name="connsiteY3" fmla="*/ 866274 h 866274"/>
              <a:gd name="connsiteX4" fmla="*/ 1333148 w 1333148"/>
              <a:gd name="connsiteY4" fmla="*/ 866274 h 866274"/>
              <a:gd name="connsiteX5" fmla="*/ 1311442 w 1333148"/>
              <a:gd name="connsiteY5" fmla="*/ 348916 h 866274"/>
              <a:gd name="connsiteX6" fmla="*/ 1060706 w 1333148"/>
              <a:gd name="connsiteY6" fmla="*/ 273405 h 866274"/>
              <a:gd name="connsiteX7" fmla="*/ 1098781 w 1333148"/>
              <a:gd name="connsiteY7" fmla="*/ 241306 h 866274"/>
              <a:gd name="connsiteX8" fmla="*/ 1083909 w 1333148"/>
              <a:gd name="connsiteY8" fmla="*/ 1796 h 866274"/>
              <a:gd name="connsiteX9" fmla="*/ 0 w 1333148"/>
              <a:gd name="connsiteY9" fmla="*/ 0 h 866274"/>
              <a:gd name="connsiteX10" fmla="*/ 18262 w 1333148"/>
              <a:gd name="connsiteY10" fmla="*/ 2510 h 866274"/>
              <a:gd name="connsiteX11" fmla="*/ 12032 w 1333148"/>
              <a:gd name="connsiteY11" fmla="*/ 1255 h 866274"/>
              <a:gd name="connsiteX0" fmla="*/ 12032 w 1344853"/>
              <a:gd name="connsiteY0" fmla="*/ 1255 h 866274"/>
              <a:gd name="connsiteX1" fmla="*/ 24063 w 1344853"/>
              <a:gd name="connsiteY1" fmla="*/ 469232 h 866274"/>
              <a:gd name="connsiteX2" fmla="*/ 435721 w 1344853"/>
              <a:gd name="connsiteY2" fmla="*/ 474350 h 866274"/>
              <a:gd name="connsiteX3" fmla="*/ 445169 w 1344853"/>
              <a:gd name="connsiteY3" fmla="*/ 866274 h 866274"/>
              <a:gd name="connsiteX4" fmla="*/ 1333148 w 1344853"/>
              <a:gd name="connsiteY4" fmla="*/ 866274 h 866274"/>
              <a:gd name="connsiteX5" fmla="*/ 1311442 w 1344853"/>
              <a:gd name="connsiteY5" fmla="*/ 348916 h 866274"/>
              <a:gd name="connsiteX6" fmla="*/ 1060706 w 1344853"/>
              <a:gd name="connsiteY6" fmla="*/ 273405 h 866274"/>
              <a:gd name="connsiteX7" fmla="*/ 1098781 w 1344853"/>
              <a:gd name="connsiteY7" fmla="*/ 241306 h 866274"/>
              <a:gd name="connsiteX8" fmla="*/ 1083909 w 1344853"/>
              <a:gd name="connsiteY8" fmla="*/ 1796 h 866274"/>
              <a:gd name="connsiteX9" fmla="*/ 0 w 1344853"/>
              <a:gd name="connsiteY9" fmla="*/ 0 h 866274"/>
              <a:gd name="connsiteX10" fmla="*/ 18262 w 1344853"/>
              <a:gd name="connsiteY10" fmla="*/ 2510 h 866274"/>
              <a:gd name="connsiteX11" fmla="*/ 12032 w 1344853"/>
              <a:gd name="connsiteY11" fmla="*/ 1255 h 866274"/>
              <a:gd name="connsiteX0" fmla="*/ 12032 w 1358155"/>
              <a:gd name="connsiteY0" fmla="*/ 1255 h 866274"/>
              <a:gd name="connsiteX1" fmla="*/ 24063 w 1358155"/>
              <a:gd name="connsiteY1" fmla="*/ 469232 h 866274"/>
              <a:gd name="connsiteX2" fmla="*/ 435721 w 1358155"/>
              <a:gd name="connsiteY2" fmla="*/ 474350 h 866274"/>
              <a:gd name="connsiteX3" fmla="*/ 445169 w 1358155"/>
              <a:gd name="connsiteY3" fmla="*/ 866274 h 866274"/>
              <a:gd name="connsiteX4" fmla="*/ 1333148 w 1358155"/>
              <a:gd name="connsiteY4" fmla="*/ 866274 h 866274"/>
              <a:gd name="connsiteX5" fmla="*/ 1352047 w 1358155"/>
              <a:gd name="connsiteY5" fmla="*/ 343798 h 866274"/>
              <a:gd name="connsiteX6" fmla="*/ 1060706 w 1358155"/>
              <a:gd name="connsiteY6" fmla="*/ 273405 h 866274"/>
              <a:gd name="connsiteX7" fmla="*/ 1098781 w 1358155"/>
              <a:gd name="connsiteY7" fmla="*/ 241306 h 866274"/>
              <a:gd name="connsiteX8" fmla="*/ 1083909 w 1358155"/>
              <a:gd name="connsiteY8" fmla="*/ 1796 h 866274"/>
              <a:gd name="connsiteX9" fmla="*/ 0 w 1358155"/>
              <a:gd name="connsiteY9" fmla="*/ 0 h 866274"/>
              <a:gd name="connsiteX10" fmla="*/ 18262 w 1358155"/>
              <a:gd name="connsiteY10" fmla="*/ 2510 h 866274"/>
              <a:gd name="connsiteX11" fmla="*/ 12032 w 1358155"/>
              <a:gd name="connsiteY11" fmla="*/ 1255 h 866274"/>
              <a:gd name="connsiteX0" fmla="*/ 12032 w 1360724"/>
              <a:gd name="connsiteY0" fmla="*/ 1255 h 866274"/>
              <a:gd name="connsiteX1" fmla="*/ 24063 w 1360724"/>
              <a:gd name="connsiteY1" fmla="*/ 469232 h 866274"/>
              <a:gd name="connsiteX2" fmla="*/ 435721 w 1360724"/>
              <a:gd name="connsiteY2" fmla="*/ 474350 h 866274"/>
              <a:gd name="connsiteX3" fmla="*/ 445169 w 1360724"/>
              <a:gd name="connsiteY3" fmla="*/ 866274 h 866274"/>
              <a:gd name="connsiteX4" fmla="*/ 1338948 w 1360724"/>
              <a:gd name="connsiteY4" fmla="*/ 866274 h 866274"/>
              <a:gd name="connsiteX5" fmla="*/ 1352047 w 1360724"/>
              <a:gd name="connsiteY5" fmla="*/ 343798 h 866274"/>
              <a:gd name="connsiteX6" fmla="*/ 1060706 w 1360724"/>
              <a:gd name="connsiteY6" fmla="*/ 273405 h 866274"/>
              <a:gd name="connsiteX7" fmla="*/ 1098781 w 1360724"/>
              <a:gd name="connsiteY7" fmla="*/ 241306 h 866274"/>
              <a:gd name="connsiteX8" fmla="*/ 1083909 w 1360724"/>
              <a:gd name="connsiteY8" fmla="*/ 1796 h 866274"/>
              <a:gd name="connsiteX9" fmla="*/ 0 w 1360724"/>
              <a:gd name="connsiteY9" fmla="*/ 0 h 866274"/>
              <a:gd name="connsiteX10" fmla="*/ 18262 w 1360724"/>
              <a:gd name="connsiteY10" fmla="*/ 2510 h 866274"/>
              <a:gd name="connsiteX11" fmla="*/ 12032 w 1360724"/>
              <a:gd name="connsiteY11" fmla="*/ 1255 h 866274"/>
              <a:gd name="connsiteX0" fmla="*/ 12032 w 1353268"/>
              <a:gd name="connsiteY0" fmla="*/ 1255 h 866274"/>
              <a:gd name="connsiteX1" fmla="*/ 24063 w 1353268"/>
              <a:gd name="connsiteY1" fmla="*/ 469232 h 866274"/>
              <a:gd name="connsiteX2" fmla="*/ 435721 w 1353268"/>
              <a:gd name="connsiteY2" fmla="*/ 474350 h 866274"/>
              <a:gd name="connsiteX3" fmla="*/ 445169 w 1353268"/>
              <a:gd name="connsiteY3" fmla="*/ 866274 h 866274"/>
              <a:gd name="connsiteX4" fmla="*/ 1338948 w 1353268"/>
              <a:gd name="connsiteY4" fmla="*/ 866274 h 866274"/>
              <a:gd name="connsiteX5" fmla="*/ 1352047 w 1353268"/>
              <a:gd name="connsiteY5" fmla="*/ 343798 h 866274"/>
              <a:gd name="connsiteX6" fmla="*/ 1060706 w 1353268"/>
              <a:gd name="connsiteY6" fmla="*/ 273405 h 866274"/>
              <a:gd name="connsiteX7" fmla="*/ 1098781 w 1353268"/>
              <a:gd name="connsiteY7" fmla="*/ 241306 h 866274"/>
              <a:gd name="connsiteX8" fmla="*/ 1083909 w 1353268"/>
              <a:gd name="connsiteY8" fmla="*/ 1796 h 866274"/>
              <a:gd name="connsiteX9" fmla="*/ 0 w 1353268"/>
              <a:gd name="connsiteY9" fmla="*/ 0 h 866274"/>
              <a:gd name="connsiteX10" fmla="*/ 18262 w 1353268"/>
              <a:gd name="connsiteY10" fmla="*/ 2510 h 866274"/>
              <a:gd name="connsiteX11" fmla="*/ 12032 w 1353268"/>
              <a:gd name="connsiteY11" fmla="*/ 1255 h 866274"/>
              <a:gd name="connsiteX0" fmla="*/ 12032 w 1354490"/>
              <a:gd name="connsiteY0" fmla="*/ 1255 h 866274"/>
              <a:gd name="connsiteX1" fmla="*/ 24063 w 1354490"/>
              <a:gd name="connsiteY1" fmla="*/ 469232 h 866274"/>
              <a:gd name="connsiteX2" fmla="*/ 435721 w 1354490"/>
              <a:gd name="connsiteY2" fmla="*/ 474350 h 866274"/>
              <a:gd name="connsiteX3" fmla="*/ 445169 w 1354490"/>
              <a:gd name="connsiteY3" fmla="*/ 866274 h 866274"/>
              <a:gd name="connsiteX4" fmla="*/ 1338948 w 1354490"/>
              <a:gd name="connsiteY4" fmla="*/ 866274 h 866274"/>
              <a:gd name="connsiteX5" fmla="*/ 1352047 w 1354490"/>
              <a:gd name="connsiteY5" fmla="*/ 343798 h 866274"/>
              <a:gd name="connsiteX6" fmla="*/ 1060706 w 1354490"/>
              <a:gd name="connsiteY6" fmla="*/ 273405 h 866274"/>
              <a:gd name="connsiteX7" fmla="*/ 1098781 w 1354490"/>
              <a:gd name="connsiteY7" fmla="*/ 241306 h 866274"/>
              <a:gd name="connsiteX8" fmla="*/ 1083909 w 1354490"/>
              <a:gd name="connsiteY8" fmla="*/ 1796 h 866274"/>
              <a:gd name="connsiteX9" fmla="*/ 0 w 1354490"/>
              <a:gd name="connsiteY9" fmla="*/ 0 h 866274"/>
              <a:gd name="connsiteX10" fmla="*/ 18262 w 1354490"/>
              <a:gd name="connsiteY10" fmla="*/ 2510 h 866274"/>
              <a:gd name="connsiteX11" fmla="*/ 12032 w 1354490"/>
              <a:gd name="connsiteY11" fmla="*/ 1255 h 866274"/>
              <a:gd name="connsiteX0" fmla="*/ 12032 w 1353268"/>
              <a:gd name="connsiteY0" fmla="*/ 1255 h 866274"/>
              <a:gd name="connsiteX1" fmla="*/ 24063 w 1353268"/>
              <a:gd name="connsiteY1" fmla="*/ 469232 h 866274"/>
              <a:gd name="connsiteX2" fmla="*/ 435721 w 1353268"/>
              <a:gd name="connsiteY2" fmla="*/ 474350 h 866274"/>
              <a:gd name="connsiteX3" fmla="*/ 445169 w 1353268"/>
              <a:gd name="connsiteY3" fmla="*/ 866274 h 866274"/>
              <a:gd name="connsiteX4" fmla="*/ 1338948 w 1353268"/>
              <a:gd name="connsiteY4" fmla="*/ 866274 h 866274"/>
              <a:gd name="connsiteX5" fmla="*/ 1352047 w 1353268"/>
              <a:gd name="connsiteY5" fmla="*/ 343798 h 866274"/>
              <a:gd name="connsiteX6" fmla="*/ 1060706 w 1353268"/>
              <a:gd name="connsiteY6" fmla="*/ 273405 h 866274"/>
              <a:gd name="connsiteX7" fmla="*/ 1098781 w 1353268"/>
              <a:gd name="connsiteY7" fmla="*/ 241306 h 866274"/>
              <a:gd name="connsiteX8" fmla="*/ 1083909 w 1353268"/>
              <a:gd name="connsiteY8" fmla="*/ 1796 h 866274"/>
              <a:gd name="connsiteX9" fmla="*/ 0 w 1353268"/>
              <a:gd name="connsiteY9" fmla="*/ 0 h 866274"/>
              <a:gd name="connsiteX10" fmla="*/ 18262 w 1353268"/>
              <a:gd name="connsiteY10" fmla="*/ 2510 h 866274"/>
              <a:gd name="connsiteX11" fmla="*/ 12032 w 1353268"/>
              <a:gd name="connsiteY11" fmla="*/ 1255 h 866274"/>
              <a:gd name="connsiteX0" fmla="*/ 12032 w 1414407"/>
              <a:gd name="connsiteY0" fmla="*/ 1255 h 889015"/>
              <a:gd name="connsiteX1" fmla="*/ 24063 w 1414407"/>
              <a:gd name="connsiteY1" fmla="*/ 469232 h 889015"/>
              <a:gd name="connsiteX2" fmla="*/ 435721 w 1414407"/>
              <a:gd name="connsiteY2" fmla="*/ 474350 h 889015"/>
              <a:gd name="connsiteX3" fmla="*/ 445169 w 1414407"/>
              <a:gd name="connsiteY3" fmla="*/ 866274 h 889015"/>
              <a:gd name="connsiteX4" fmla="*/ 1338948 w 1414407"/>
              <a:gd name="connsiteY4" fmla="*/ 866274 h 889015"/>
              <a:gd name="connsiteX5" fmla="*/ 1371408 w 1414407"/>
              <a:gd name="connsiteY5" fmla="*/ 845203 h 889015"/>
              <a:gd name="connsiteX6" fmla="*/ 1352047 w 1414407"/>
              <a:gd name="connsiteY6" fmla="*/ 343798 h 889015"/>
              <a:gd name="connsiteX7" fmla="*/ 1060706 w 1414407"/>
              <a:gd name="connsiteY7" fmla="*/ 273405 h 889015"/>
              <a:gd name="connsiteX8" fmla="*/ 1098781 w 1414407"/>
              <a:gd name="connsiteY8" fmla="*/ 241306 h 889015"/>
              <a:gd name="connsiteX9" fmla="*/ 1083909 w 1414407"/>
              <a:gd name="connsiteY9" fmla="*/ 1796 h 889015"/>
              <a:gd name="connsiteX10" fmla="*/ 0 w 1414407"/>
              <a:gd name="connsiteY10" fmla="*/ 0 h 889015"/>
              <a:gd name="connsiteX11" fmla="*/ 18262 w 1414407"/>
              <a:gd name="connsiteY11" fmla="*/ 2510 h 889015"/>
              <a:gd name="connsiteX12" fmla="*/ 12032 w 1414407"/>
              <a:gd name="connsiteY12" fmla="*/ 1255 h 889015"/>
              <a:gd name="connsiteX0" fmla="*/ 12032 w 1414407"/>
              <a:gd name="connsiteY0" fmla="*/ 1255 h 889015"/>
              <a:gd name="connsiteX1" fmla="*/ 24063 w 1414407"/>
              <a:gd name="connsiteY1" fmla="*/ 469232 h 889015"/>
              <a:gd name="connsiteX2" fmla="*/ 435721 w 1414407"/>
              <a:gd name="connsiteY2" fmla="*/ 474350 h 889015"/>
              <a:gd name="connsiteX3" fmla="*/ 445169 w 1414407"/>
              <a:gd name="connsiteY3" fmla="*/ 866274 h 889015"/>
              <a:gd name="connsiteX4" fmla="*/ 1338948 w 1414407"/>
              <a:gd name="connsiteY4" fmla="*/ 866274 h 889015"/>
              <a:gd name="connsiteX5" fmla="*/ 1371408 w 1414407"/>
              <a:gd name="connsiteY5" fmla="*/ 845203 h 889015"/>
              <a:gd name="connsiteX6" fmla="*/ 1352047 w 1414407"/>
              <a:gd name="connsiteY6" fmla="*/ 343798 h 889015"/>
              <a:gd name="connsiteX7" fmla="*/ 1060706 w 1414407"/>
              <a:gd name="connsiteY7" fmla="*/ 273405 h 889015"/>
              <a:gd name="connsiteX8" fmla="*/ 1098781 w 1414407"/>
              <a:gd name="connsiteY8" fmla="*/ 241306 h 889015"/>
              <a:gd name="connsiteX9" fmla="*/ 1083909 w 1414407"/>
              <a:gd name="connsiteY9" fmla="*/ 1796 h 889015"/>
              <a:gd name="connsiteX10" fmla="*/ 0 w 1414407"/>
              <a:gd name="connsiteY10" fmla="*/ 0 h 889015"/>
              <a:gd name="connsiteX11" fmla="*/ 18262 w 1414407"/>
              <a:gd name="connsiteY11" fmla="*/ 2510 h 889015"/>
              <a:gd name="connsiteX12" fmla="*/ 12032 w 1414407"/>
              <a:gd name="connsiteY12" fmla="*/ 1255 h 889015"/>
              <a:gd name="connsiteX0" fmla="*/ 12032 w 1414407"/>
              <a:gd name="connsiteY0" fmla="*/ 1255 h 889015"/>
              <a:gd name="connsiteX1" fmla="*/ 24063 w 1414407"/>
              <a:gd name="connsiteY1" fmla="*/ 469232 h 889015"/>
              <a:gd name="connsiteX2" fmla="*/ 435721 w 1414407"/>
              <a:gd name="connsiteY2" fmla="*/ 474350 h 889015"/>
              <a:gd name="connsiteX3" fmla="*/ 445169 w 1414407"/>
              <a:gd name="connsiteY3" fmla="*/ 866274 h 889015"/>
              <a:gd name="connsiteX4" fmla="*/ 1338948 w 1414407"/>
              <a:gd name="connsiteY4" fmla="*/ 866274 h 889015"/>
              <a:gd name="connsiteX5" fmla="*/ 1371408 w 1414407"/>
              <a:gd name="connsiteY5" fmla="*/ 845203 h 889015"/>
              <a:gd name="connsiteX6" fmla="*/ 1352047 w 1414407"/>
              <a:gd name="connsiteY6" fmla="*/ 343798 h 889015"/>
              <a:gd name="connsiteX7" fmla="*/ 1060706 w 1414407"/>
              <a:gd name="connsiteY7" fmla="*/ 273405 h 889015"/>
              <a:gd name="connsiteX8" fmla="*/ 1098781 w 1414407"/>
              <a:gd name="connsiteY8" fmla="*/ 241306 h 889015"/>
              <a:gd name="connsiteX9" fmla="*/ 1083909 w 1414407"/>
              <a:gd name="connsiteY9" fmla="*/ 1796 h 889015"/>
              <a:gd name="connsiteX10" fmla="*/ 0 w 1414407"/>
              <a:gd name="connsiteY10" fmla="*/ 0 h 889015"/>
              <a:gd name="connsiteX11" fmla="*/ 18262 w 1414407"/>
              <a:gd name="connsiteY11" fmla="*/ 2510 h 889015"/>
              <a:gd name="connsiteX12" fmla="*/ 12032 w 1414407"/>
              <a:gd name="connsiteY12" fmla="*/ 1255 h 889015"/>
              <a:gd name="connsiteX0" fmla="*/ 12032 w 1414407"/>
              <a:gd name="connsiteY0" fmla="*/ 1255 h 889015"/>
              <a:gd name="connsiteX1" fmla="*/ 24063 w 1414407"/>
              <a:gd name="connsiteY1" fmla="*/ 469232 h 889015"/>
              <a:gd name="connsiteX2" fmla="*/ 435721 w 1414407"/>
              <a:gd name="connsiteY2" fmla="*/ 474350 h 889015"/>
              <a:gd name="connsiteX3" fmla="*/ 445169 w 1414407"/>
              <a:gd name="connsiteY3" fmla="*/ 866274 h 889015"/>
              <a:gd name="connsiteX4" fmla="*/ 1338948 w 1414407"/>
              <a:gd name="connsiteY4" fmla="*/ 866274 h 889015"/>
              <a:gd name="connsiteX5" fmla="*/ 1371408 w 1414407"/>
              <a:gd name="connsiteY5" fmla="*/ 845203 h 889015"/>
              <a:gd name="connsiteX6" fmla="*/ 1352047 w 1414407"/>
              <a:gd name="connsiteY6" fmla="*/ 343798 h 889015"/>
              <a:gd name="connsiteX7" fmla="*/ 1112911 w 1414407"/>
              <a:gd name="connsiteY7" fmla="*/ 278523 h 889015"/>
              <a:gd name="connsiteX8" fmla="*/ 1098781 w 1414407"/>
              <a:gd name="connsiteY8" fmla="*/ 241306 h 889015"/>
              <a:gd name="connsiteX9" fmla="*/ 1083909 w 1414407"/>
              <a:gd name="connsiteY9" fmla="*/ 1796 h 889015"/>
              <a:gd name="connsiteX10" fmla="*/ 0 w 1414407"/>
              <a:gd name="connsiteY10" fmla="*/ 0 h 889015"/>
              <a:gd name="connsiteX11" fmla="*/ 18262 w 1414407"/>
              <a:gd name="connsiteY11" fmla="*/ 2510 h 889015"/>
              <a:gd name="connsiteX12" fmla="*/ 12032 w 1414407"/>
              <a:gd name="connsiteY12" fmla="*/ 1255 h 889015"/>
              <a:gd name="connsiteX0" fmla="*/ 12032 w 1380219"/>
              <a:gd name="connsiteY0" fmla="*/ 1255 h 889015"/>
              <a:gd name="connsiteX1" fmla="*/ 24063 w 1380219"/>
              <a:gd name="connsiteY1" fmla="*/ 469232 h 889015"/>
              <a:gd name="connsiteX2" fmla="*/ 435721 w 1380219"/>
              <a:gd name="connsiteY2" fmla="*/ 474350 h 889015"/>
              <a:gd name="connsiteX3" fmla="*/ 445169 w 1380219"/>
              <a:gd name="connsiteY3" fmla="*/ 866274 h 889015"/>
              <a:gd name="connsiteX4" fmla="*/ 1199734 w 1380219"/>
              <a:gd name="connsiteY4" fmla="*/ 866274 h 889015"/>
              <a:gd name="connsiteX5" fmla="*/ 1371408 w 1380219"/>
              <a:gd name="connsiteY5" fmla="*/ 845203 h 889015"/>
              <a:gd name="connsiteX6" fmla="*/ 1352047 w 1380219"/>
              <a:gd name="connsiteY6" fmla="*/ 343798 h 889015"/>
              <a:gd name="connsiteX7" fmla="*/ 1112911 w 1380219"/>
              <a:gd name="connsiteY7" fmla="*/ 278523 h 889015"/>
              <a:gd name="connsiteX8" fmla="*/ 1098781 w 1380219"/>
              <a:gd name="connsiteY8" fmla="*/ 241306 h 889015"/>
              <a:gd name="connsiteX9" fmla="*/ 1083909 w 1380219"/>
              <a:gd name="connsiteY9" fmla="*/ 1796 h 889015"/>
              <a:gd name="connsiteX10" fmla="*/ 0 w 1380219"/>
              <a:gd name="connsiteY10" fmla="*/ 0 h 889015"/>
              <a:gd name="connsiteX11" fmla="*/ 18262 w 1380219"/>
              <a:gd name="connsiteY11" fmla="*/ 2510 h 889015"/>
              <a:gd name="connsiteX12" fmla="*/ 12032 w 1380219"/>
              <a:gd name="connsiteY12" fmla="*/ 1255 h 889015"/>
              <a:gd name="connsiteX0" fmla="*/ 12032 w 1380219"/>
              <a:gd name="connsiteY0" fmla="*/ 1255 h 890788"/>
              <a:gd name="connsiteX1" fmla="*/ 24063 w 1380219"/>
              <a:gd name="connsiteY1" fmla="*/ 469232 h 890788"/>
              <a:gd name="connsiteX2" fmla="*/ 435721 w 1380219"/>
              <a:gd name="connsiteY2" fmla="*/ 474350 h 890788"/>
              <a:gd name="connsiteX3" fmla="*/ 445169 w 1380219"/>
              <a:gd name="connsiteY3" fmla="*/ 866274 h 890788"/>
              <a:gd name="connsiteX4" fmla="*/ 497864 w 1380219"/>
              <a:gd name="connsiteY4" fmla="*/ 871392 h 890788"/>
              <a:gd name="connsiteX5" fmla="*/ 1371408 w 1380219"/>
              <a:gd name="connsiteY5" fmla="*/ 845203 h 890788"/>
              <a:gd name="connsiteX6" fmla="*/ 1352047 w 1380219"/>
              <a:gd name="connsiteY6" fmla="*/ 343798 h 890788"/>
              <a:gd name="connsiteX7" fmla="*/ 1112911 w 1380219"/>
              <a:gd name="connsiteY7" fmla="*/ 278523 h 890788"/>
              <a:gd name="connsiteX8" fmla="*/ 1098781 w 1380219"/>
              <a:gd name="connsiteY8" fmla="*/ 241306 h 890788"/>
              <a:gd name="connsiteX9" fmla="*/ 1083909 w 1380219"/>
              <a:gd name="connsiteY9" fmla="*/ 1796 h 890788"/>
              <a:gd name="connsiteX10" fmla="*/ 0 w 1380219"/>
              <a:gd name="connsiteY10" fmla="*/ 0 h 890788"/>
              <a:gd name="connsiteX11" fmla="*/ 18262 w 1380219"/>
              <a:gd name="connsiteY11" fmla="*/ 2510 h 890788"/>
              <a:gd name="connsiteX12" fmla="*/ 12032 w 1380219"/>
              <a:gd name="connsiteY12" fmla="*/ 1255 h 890788"/>
              <a:gd name="connsiteX0" fmla="*/ 12032 w 1380219"/>
              <a:gd name="connsiteY0" fmla="*/ 1255 h 889015"/>
              <a:gd name="connsiteX1" fmla="*/ 24063 w 1380219"/>
              <a:gd name="connsiteY1" fmla="*/ 469232 h 889015"/>
              <a:gd name="connsiteX2" fmla="*/ 435721 w 1380219"/>
              <a:gd name="connsiteY2" fmla="*/ 474350 h 889015"/>
              <a:gd name="connsiteX3" fmla="*/ 445169 w 1380219"/>
              <a:gd name="connsiteY3" fmla="*/ 866274 h 889015"/>
              <a:gd name="connsiteX4" fmla="*/ 538468 w 1380219"/>
              <a:gd name="connsiteY4" fmla="*/ 866274 h 889015"/>
              <a:gd name="connsiteX5" fmla="*/ 1371408 w 1380219"/>
              <a:gd name="connsiteY5" fmla="*/ 845203 h 889015"/>
              <a:gd name="connsiteX6" fmla="*/ 1352047 w 1380219"/>
              <a:gd name="connsiteY6" fmla="*/ 343798 h 889015"/>
              <a:gd name="connsiteX7" fmla="*/ 1112911 w 1380219"/>
              <a:gd name="connsiteY7" fmla="*/ 278523 h 889015"/>
              <a:gd name="connsiteX8" fmla="*/ 1098781 w 1380219"/>
              <a:gd name="connsiteY8" fmla="*/ 241306 h 889015"/>
              <a:gd name="connsiteX9" fmla="*/ 1083909 w 1380219"/>
              <a:gd name="connsiteY9" fmla="*/ 1796 h 889015"/>
              <a:gd name="connsiteX10" fmla="*/ 0 w 1380219"/>
              <a:gd name="connsiteY10" fmla="*/ 0 h 889015"/>
              <a:gd name="connsiteX11" fmla="*/ 18262 w 1380219"/>
              <a:gd name="connsiteY11" fmla="*/ 2510 h 889015"/>
              <a:gd name="connsiteX12" fmla="*/ 12032 w 1380219"/>
              <a:gd name="connsiteY12" fmla="*/ 1255 h 889015"/>
              <a:gd name="connsiteX0" fmla="*/ 12032 w 1380219"/>
              <a:gd name="connsiteY0" fmla="*/ 1255 h 902285"/>
              <a:gd name="connsiteX1" fmla="*/ 24063 w 1380219"/>
              <a:gd name="connsiteY1" fmla="*/ 469232 h 902285"/>
              <a:gd name="connsiteX2" fmla="*/ 435721 w 1380219"/>
              <a:gd name="connsiteY2" fmla="*/ 474350 h 902285"/>
              <a:gd name="connsiteX3" fmla="*/ 445169 w 1380219"/>
              <a:gd name="connsiteY3" fmla="*/ 866274 h 902285"/>
              <a:gd name="connsiteX4" fmla="*/ 1054720 w 1380219"/>
              <a:gd name="connsiteY4" fmla="*/ 896981 h 902285"/>
              <a:gd name="connsiteX5" fmla="*/ 1371408 w 1380219"/>
              <a:gd name="connsiteY5" fmla="*/ 845203 h 902285"/>
              <a:gd name="connsiteX6" fmla="*/ 1352047 w 1380219"/>
              <a:gd name="connsiteY6" fmla="*/ 343798 h 902285"/>
              <a:gd name="connsiteX7" fmla="*/ 1112911 w 1380219"/>
              <a:gd name="connsiteY7" fmla="*/ 278523 h 902285"/>
              <a:gd name="connsiteX8" fmla="*/ 1098781 w 1380219"/>
              <a:gd name="connsiteY8" fmla="*/ 241306 h 902285"/>
              <a:gd name="connsiteX9" fmla="*/ 1083909 w 1380219"/>
              <a:gd name="connsiteY9" fmla="*/ 1796 h 902285"/>
              <a:gd name="connsiteX10" fmla="*/ 0 w 1380219"/>
              <a:gd name="connsiteY10" fmla="*/ 0 h 902285"/>
              <a:gd name="connsiteX11" fmla="*/ 18262 w 1380219"/>
              <a:gd name="connsiteY11" fmla="*/ 2510 h 902285"/>
              <a:gd name="connsiteX12" fmla="*/ 12032 w 1380219"/>
              <a:gd name="connsiteY12" fmla="*/ 1255 h 902285"/>
              <a:gd name="connsiteX0" fmla="*/ 12032 w 1380219"/>
              <a:gd name="connsiteY0" fmla="*/ 1255 h 896981"/>
              <a:gd name="connsiteX1" fmla="*/ 24063 w 1380219"/>
              <a:gd name="connsiteY1" fmla="*/ 469232 h 896981"/>
              <a:gd name="connsiteX2" fmla="*/ 435721 w 1380219"/>
              <a:gd name="connsiteY2" fmla="*/ 474350 h 896981"/>
              <a:gd name="connsiteX3" fmla="*/ 445169 w 1380219"/>
              <a:gd name="connsiteY3" fmla="*/ 866274 h 896981"/>
              <a:gd name="connsiteX4" fmla="*/ 1054720 w 1380219"/>
              <a:gd name="connsiteY4" fmla="*/ 896981 h 896981"/>
              <a:gd name="connsiteX5" fmla="*/ 1371408 w 1380219"/>
              <a:gd name="connsiteY5" fmla="*/ 845203 h 896981"/>
              <a:gd name="connsiteX6" fmla="*/ 1352047 w 1380219"/>
              <a:gd name="connsiteY6" fmla="*/ 343798 h 896981"/>
              <a:gd name="connsiteX7" fmla="*/ 1112911 w 1380219"/>
              <a:gd name="connsiteY7" fmla="*/ 278523 h 896981"/>
              <a:gd name="connsiteX8" fmla="*/ 1098781 w 1380219"/>
              <a:gd name="connsiteY8" fmla="*/ 241306 h 896981"/>
              <a:gd name="connsiteX9" fmla="*/ 1083909 w 1380219"/>
              <a:gd name="connsiteY9" fmla="*/ 1796 h 896981"/>
              <a:gd name="connsiteX10" fmla="*/ 0 w 1380219"/>
              <a:gd name="connsiteY10" fmla="*/ 0 h 896981"/>
              <a:gd name="connsiteX11" fmla="*/ 18262 w 1380219"/>
              <a:gd name="connsiteY11" fmla="*/ 2510 h 896981"/>
              <a:gd name="connsiteX12" fmla="*/ 12032 w 1380219"/>
              <a:gd name="connsiteY12" fmla="*/ 1255 h 896981"/>
              <a:gd name="connsiteX0" fmla="*/ 12032 w 1380219"/>
              <a:gd name="connsiteY0" fmla="*/ 1255 h 902285"/>
              <a:gd name="connsiteX1" fmla="*/ 24063 w 1380219"/>
              <a:gd name="connsiteY1" fmla="*/ 469232 h 902285"/>
              <a:gd name="connsiteX2" fmla="*/ 435721 w 1380219"/>
              <a:gd name="connsiteY2" fmla="*/ 474350 h 902285"/>
              <a:gd name="connsiteX3" fmla="*/ 445169 w 1380219"/>
              <a:gd name="connsiteY3" fmla="*/ 866274 h 902285"/>
              <a:gd name="connsiteX4" fmla="*/ 1054720 w 1380219"/>
              <a:gd name="connsiteY4" fmla="*/ 896981 h 902285"/>
              <a:gd name="connsiteX5" fmla="*/ 1371408 w 1380219"/>
              <a:gd name="connsiteY5" fmla="*/ 845203 h 902285"/>
              <a:gd name="connsiteX6" fmla="*/ 1352047 w 1380219"/>
              <a:gd name="connsiteY6" fmla="*/ 343798 h 902285"/>
              <a:gd name="connsiteX7" fmla="*/ 1112911 w 1380219"/>
              <a:gd name="connsiteY7" fmla="*/ 278523 h 902285"/>
              <a:gd name="connsiteX8" fmla="*/ 1098781 w 1380219"/>
              <a:gd name="connsiteY8" fmla="*/ 241306 h 902285"/>
              <a:gd name="connsiteX9" fmla="*/ 1083909 w 1380219"/>
              <a:gd name="connsiteY9" fmla="*/ 1796 h 902285"/>
              <a:gd name="connsiteX10" fmla="*/ 0 w 1380219"/>
              <a:gd name="connsiteY10" fmla="*/ 0 h 902285"/>
              <a:gd name="connsiteX11" fmla="*/ 18262 w 1380219"/>
              <a:gd name="connsiteY11" fmla="*/ 2510 h 902285"/>
              <a:gd name="connsiteX12" fmla="*/ 12032 w 1380219"/>
              <a:gd name="connsiteY12" fmla="*/ 1255 h 90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0219" h="902285">
                <a:moveTo>
                  <a:pt x="12032" y="1255"/>
                </a:moveTo>
                <a:lnTo>
                  <a:pt x="24063" y="469232"/>
                </a:lnTo>
                <a:lnTo>
                  <a:pt x="435721" y="474350"/>
                </a:lnTo>
                <a:lnTo>
                  <a:pt x="445169" y="866274"/>
                </a:lnTo>
                <a:lnTo>
                  <a:pt x="1054720" y="896981"/>
                </a:lnTo>
                <a:cubicBezTo>
                  <a:pt x="1244863" y="892616"/>
                  <a:pt x="1369225" y="932282"/>
                  <a:pt x="1371408" y="845203"/>
                </a:cubicBezTo>
                <a:cubicBezTo>
                  <a:pt x="1373591" y="261700"/>
                  <a:pt x="1398997" y="438245"/>
                  <a:pt x="1352047" y="343798"/>
                </a:cubicBezTo>
                <a:lnTo>
                  <a:pt x="1112911" y="278523"/>
                </a:lnTo>
                <a:cubicBezTo>
                  <a:pt x="1115935" y="271235"/>
                  <a:pt x="1095757" y="248594"/>
                  <a:pt x="1098781" y="241306"/>
                </a:cubicBezTo>
                <a:lnTo>
                  <a:pt x="1083909" y="1796"/>
                </a:lnTo>
                <a:lnTo>
                  <a:pt x="0" y="0"/>
                </a:lnTo>
                <a:lnTo>
                  <a:pt x="18262" y="2510"/>
                </a:lnTo>
                <a:lnTo>
                  <a:pt x="12032" y="1255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277305"/>
            <a:ext cx="8662379" cy="430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3491880" y="423954"/>
            <a:ext cx="3024336" cy="2428982"/>
          </a:xfrm>
          <a:prstGeom prst="borderCallout2">
            <a:avLst>
              <a:gd name="adj1" fmla="val 79223"/>
              <a:gd name="adj2" fmla="val -1434"/>
              <a:gd name="adj3" fmla="val 77937"/>
              <a:gd name="adj4" fmla="val -60729"/>
              <a:gd name="adj5" fmla="val 111727"/>
              <a:gd name="adj6" fmla="val -94427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smtClean="0"/>
              <a:t>WiFi antena se nalazi na rubu pločice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mtClean="0"/>
              <a:t>Ispod nje ne postoji bakar ni na jednoj ni na drugoj strani pločice i sa strana antene postoji zona od 5mm bez komponenti i bakra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436096" y="5253208"/>
            <a:ext cx="2952328" cy="1564886"/>
          </a:xfrm>
          <a:prstGeom prst="borderCallout2">
            <a:avLst>
              <a:gd name="adj1" fmla="val -5350"/>
              <a:gd name="adj2" fmla="val 40541"/>
              <a:gd name="adj3" fmla="val -79677"/>
              <a:gd name="adj4" fmla="val 69680"/>
              <a:gd name="adj5" fmla="val -141993"/>
              <a:gd name="adj6" fmla="val 70215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Signalni vodovi nemaju skretanja od 90 stepeni kako bi se izbjegla refleksija signala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277305"/>
            <a:ext cx="8662379" cy="430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3491880" y="423954"/>
            <a:ext cx="3024336" cy="2428982"/>
          </a:xfrm>
          <a:prstGeom prst="borderCallout2">
            <a:avLst>
              <a:gd name="adj1" fmla="val 79223"/>
              <a:gd name="adj2" fmla="val -1434"/>
              <a:gd name="adj3" fmla="val 77937"/>
              <a:gd name="adj4" fmla="val -60729"/>
              <a:gd name="adj5" fmla="val 111727"/>
              <a:gd name="adj6" fmla="val -94427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smtClean="0"/>
              <a:t>WiFi antena se nalazi na rubu pločice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mtClean="0"/>
              <a:t>Ispod nje ne postoji bakar ni na jednoj ni na drugoj strani pločice i sa strana antene postoji zona od 5mm bez komponenti i bakra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436096" y="5253208"/>
            <a:ext cx="2952328" cy="1564886"/>
          </a:xfrm>
          <a:prstGeom prst="borderCallout2">
            <a:avLst>
              <a:gd name="adj1" fmla="val -5350"/>
              <a:gd name="adj2" fmla="val 40541"/>
              <a:gd name="adj3" fmla="val -79677"/>
              <a:gd name="adj4" fmla="val 69680"/>
              <a:gd name="adj5" fmla="val -141993"/>
              <a:gd name="adj6" fmla="val 70215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Signalni vodovi nemaju skretanja od 90 stepeni kako bi se izbjegla refleksija signala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8" t="23517" r="4994" b="2414"/>
          <a:stretch/>
        </p:blipFill>
        <p:spPr bwMode="auto">
          <a:xfrm>
            <a:off x="107504" y="188639"/>
            <a:ext cx="8829083" cy="645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2 1"/>
          <p:cNvSpPr/>
          <p:nvPr/>
        </p:nvSpPr>
        <p:spPr>
          <a:xfrm>
            <a:off x="144261" y="188640"/>
            <a:ext cx="2952328" cy="1440160"/>
          </a:xfrm>
          <a:prstGeom prst="borderCallout2">
            <a:avLst>
              <a:gd name="adj1" fmla="val 151717"/>
              <a:gd name="adj2" fmla="val 103479"/>
              <a:gd name="adj3" fmla="val 150749"/>
              <a:gd name="adj4" fmla="val 14305"/>
              <a:gd name="adj5" fmla="val 104635"/>
              <a:gd name="adj6" fmla="val 8290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Logo: „Seal of Approval“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107504" y="3068960"/>
            <a:ext cx="2952328" cy="1440160"/>
          </a:xfrm>
          <a:prstGeom prst="borderCallout2">
            <a:avLst>
              <a:gd name="adj1" fmla="val 57764"/>
              <a:gd name="adj2" fmla="val 116869"/>
              <a:gd name="adj3" fmla="val 1166"/>
              <a:gd name="adj4" fmla="val 116510"/>
              <a:gd name="adj5" fmla="val 1266"/>
              <a:gd name="adj6" fmla="val 100935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s-Latn-BA" dirty="0" smtClean="0"/>
              <a:t>Simbol za ESD opasnost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5868144" y="5136030"/>
            <a:ext cx="2952328" cy="1440160"/>
          </a:xfrm>
          <a:prstGeom prst="borderCallout2">
            <a:avLst>
              <a:gd name="adj1" fmla="val 86619"/>
              <a:gd name="adj2" fmla="val -8236"/>
              <a:gd name="adj3" fmla="val 103128"/>
              <a:gd name="adj4" fmla="val -2404"/>
              <a:gd name="adj5" fmla="val 94119"/>
              <a:gd name="adj6" fmla="val -67453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Tabele za brzu referencu pinova GPS i LoRa modula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093" y="1289900"/>
            <a:ext cx="8662379" cy="427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5508104" y="3860413"/>
            <a:ext cx="3096344" cy="1726922"/>
          </a:xfrm>
          <a:prstGeom prst="borderCallout2">
            <a:avLst>
              <a:gd name="adj1" fmla="val -82467"/>
              <a:gd name="adj2" fmla="val 65075"/>
              <a:gd name="adj3" fmla="val 2938"/>
              <a:gd name="adj4" fmla="val -206"/>
              <a:gd name="adj5" fmla="val 14517"/>
              <a:gd name="adj6" fmla="val -22802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antenskih</a:t>
            </a:r>
            <a:r>
              <a:rPr lang="en-US" dirty="0"/>
              <a:t> </a:t>
            </a:r>
            <a:r>
              <a:rPr lang="en-US" dirty="0" err="1"/>
              <a:t>vodiča</a:t>
            </a:r>
            <a:r>
              <a:rPr lang="en-US" dirty="0"/>
              <a:t> i </a:t>
            </a:r>
            <a:r>
              <a:rPr lang="en-US" dirty="0" err="1"/>
              <a:t>konektora</a:t>
            </a:r>
            <a:r>
              <a:rPr lang="en-US" dirty="0"/>
              <a:t>, </a:t>
            </a:r>
            <a:r>
              <a:rPr lang="en-US" dirty="0" err="1"/>
              <a:t>uklonjen</a:t>
            </a:r>
            <a:r>
              <a:rPr lang="en-US" dirty="0"/>
              <a:t> je </a:t>
            </a:r>
            <a:r>
              <a:rPr lang="en-US" dirty="0" err="1"/>
              <a:t>donji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(</a:t>
            </a:r>
            <a:r>
              <a:rPr lang="en-US" dirty="0" err="1"/>
              <a:t>uzemljenje</a:t>
            </a:r>
            <a:r>
              <a:rPr lang="en-US" dirty="0"/>
              <a:t>),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razloga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bi </a:t>
            </a:r>
            <a:r>
              <a:rPr lang="en-US" dirty="0" err="1"/>
              <a:t>prisustvo</a:t>
            </a:r>
            <a:r>
              <a:rPr lang="en-US" dirty="0"/>
              <a:t> </a:t>
            </a:r>
            <a:r>
              <a:rPr lang="en-US" dirty="0" err="1"/>
              <a:t>istog</a:t>
            </a:r>
            <a:r>
              <a:rPr lang="en-US" dirty="0"/>
              <a:t> </a:t>
            </a:r>
            <a:r>
              <a:rPr lang="en-US" dirty="0" err="1"/>
              <a:t>degradiralo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antena</a:t>
            </a:r>
            <a:r>
              <a:rPr lang="en-US" dirty="0"/>
              <a:t>. </a:t>
            </a:r>
            <a:endParaRPr lang="bs-Latn-BA" dirty="0"/>
          </a:p>
        </p:txBody>
      </p:sp>
      <p:sp>
        <p:nvSpPr>
          <p:cNvPr id="5" name="Line Callout 2 4"/>
          <p:cNvSpPr/>
          <p:nvPr/>
        </p:nvSpPr>
        <p:spPr>
          <a:xfrm>
            <a:off x="251520" y="75409"/>
            <a:ext cx="3672408" cy="905319"/>
          </a:xfrm>
          <a:prstGeom prst="borderCallout2">
            <a:avLst>
              <a:gd name="adj1" fmla="val 104509"/>
              <a:gd name="adj2" fmla="val 9378"/>
              <a:gd name="adj3" fmla="val 173049"/>
              <a:gd name="adj4" fmla="val 9873"/>
              <a:gd name="adj5" fmla="val 252957"/>
              <a:gd name="adj6" fmla="val 31379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Ground plane omogućava uzemljenje niskog otpora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4644008" y="226488"/>
            <a:ext cx="3672408" cy="905319"/>
          </a:xfrm>
          <a:prstGeom prst="borderCallout2">
            <a:avLst>
              <a:gd name="adj1" fmla="val 63310"/>
              <a:gd name="adj2" fmla="val 102095"/>
              <a:gd name="adj3" fmla="val 99955"/>
              <a:gd name="adj4" fmla="val 105538"/>
              <a:gd name="adj5" fmla="val 154612"/>
              <a:gd name="adj6" fmla="val 102800"/>
            </a:avLst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bs-Latn-BA" dirty="0" smtClean="0"/>
              <a:t>Uzemljene rupe za montažu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Sastavljena pločica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r="4265"/>
          <a:stretch/>
        </p:blipFill>
        <p:spPr bwMode="auto">
          <a:xfrm>
            <a:off x="795989" y="1752600"/>
            <a:ext cx="6942421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Kratki uvod u lora i 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/>
              <a:t>patentirana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fizičkog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OSI </a:t>
            </a:r>
            <a:r>
              <a:rPr lang="en-US" dirty="0" err="1"/>
              <a:t>sedmoslojnom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postojeću</a:t>
            </a:r>
            <a:r>
              <a:rPr lang="en-US" dirty="0"/>
              <a:t> </a:t>
            </a:r>
            <a:r>
              <a:rPr lang="en-US" dirty="0" err="1"/>
              <a:t>tehnologiju</a:t>
            </a:r>
            <a:r>
              <a:rPr lang="en-US" dirty="0"/>
              <a:t> Chirp Spread Spectrum – CSS. </a:t>
            </a:r>
            <a:endParaRPr lang="bs-Latn-B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LoRa</a:t>
            </a:r>
            <a:r>
              <a:rPr lang="en-US" dirty="0" smtClean="0"/>
              <a:t> </a:t>
            </a:r>
            <a:r>
              <a:rPr lang="en-US" dirty="0" err="1"/>
              <a:t>tehnologiju</a:t>
            </a:r>
            <a:r>
              <a:rPr lang="en-US" dirty="0"/>
              <a:t> </a:t>
            </a:r>
            <a:r>
              <a:rPr lang="en-US" dirty="0" err="1"/>
              <a:t>razvila</a:t>
            </a:r>
            <a:r>
              <a:rPr lang="en-US" dirty="0"/>
              <a:t> je </a:t>
            </a:r>
            <a:r>
              <a:rPr lang="en-US" dirty="0" err="1"/>
              <a:t>kompanija</a:t>
            </a:r>
            <a:r>
              <a:rPr lang="en-US" dirty="0"/>
              <a:t> </a:t>
            </a:r>
            <a:r>
              <a:rPr lang="en-US" dirty="0" err="1"/>
              <a:t>Semtech</a:t>
            </a:r>
            <a:r>
              <a:rPr lang="en-US" dirty="0"/>
              <a:t>, i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male </a:t>
            </a:r>
            <a:r>
              <a:rPr lang="en-US" dirty="0" err="1"/>
              <a:t>snage</a:t>
            </a:r>
            <a:r>
              <a:rPr lang="en-US" dirty="0"/>
              <a:t> i </a:t>
            </a:r>
            <a:r>
              <a:rPr lang="en-US" dirty="0" err="1"/>
              <a:t>velikog</a:t>
            </a:r>
            <a:r>
              <a:rPr lang="en-US" dirty="0"/>
              <a:t> </a:t>
            </a:r>
            <a:r>
              <a:rPr lang="en-US" dirty="0" err="1"/>
              <a:t>dometa</a:t>
            </a:r>
            <a:r>
              <a:rPr lang="en-US" dirty="0"/>
              <a:t>. </a:t>
            </a:r>
            <a:endParaRPr lang="bs-Latn-B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dometima</a:t>
            </a:r>
            <a:r>
              <a:rPr lang="en-US" dirty="0"/>
              <a:t> i do 10 </a:t>
            </a:r>
            <a:r>
              <a:rPr lang="en-US" dirty="0" err="1"/>
              <a:t>kilometara</a:t>
            </a:r>
            <a:r>
              <a:rPr lang="en-US" dirty="0"/>
              <a:t> </a:t>
            </a:r>
            <a:endParaRPr lang="bs-Latn-B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LoRa</a:t>
            </a:r>
            <a:r>
              <a:rPr lang="en-US" dirty="0" smtClean="0"/>
              <a:t> </a:t>
            </a:r>
            <a:r>
              <a:rPr lang="en-US" dirty="0" err="1"/>
              <a:t>tehnologija</a:t>
            </a:r>
            <a:r>
              <a:rPr lang="en-US" dirty="0"/>
              <a:t> je u </a:t>
            </a:r>
            <a:r>
              <a:rPr lang="en-US" dirty="0" err="1"/>
              <a:t>velikoj</a:t>
            </a:r>
            <a:r>
              <a:rPr lang="en-US" dirty="0"/>
              <a:t> </a:t>
            </a:r>
            <a:r>
              <a:rPr lang="en-US" dirty="0" err="1"/>
              <a:t>mjeri</a:t>
            </a:r>
            <a:r>
              <a:rPr lang="en-US" dirty="0"/>
              <a:t> </a:t>
            </a:r>
            <a:r>
              <a:rPr lang="en-US" dirty="0" err="1"/>
              <a:t>zastupljena</a:t>
            </a:r>
            <a:r>
              <a:rPr lang="en-US" dirty="0"/>
              <a:t> u </a:t>
            </a:r>
            <a:r>
              <a:rPr lang="en-US" dirty="0" err="1"/>
              <a:t>pametnim</a:t>
            </a:r>
            <a:r>
              <a:rPr lang="en-US" dirty="0"/>
              <a:t> </a:t>
            </a:r>
            <a:r>
              <a:rPr lang="en-US" dirty="0" err="1"/>
              <a:t>gradovima</a:t>
            </a:r>
            <a:r>
              <a:rPr lang="en-US" dirty="0"/>
              <a:t>, </a:t>
            </a:r>
            <a:r>
              <a:rPr lang="en-US" dirty="0" err="1"/>
              <a:t>pametnim</a:t>
            </a:r>
            <a:r>
              <a:rPr lang="en-US" dirty="0"/>
              <a:t> </a:t>
            </a:r>
            <a:r>
              <a:rPr lang="en-US" dirty="0" err="1"/>
              <a:t>kućama</a:t>
            </a:r>
            <a:r>
              <a:rPr lang="en-US" dirty="0"/>
              <a:t> i </a:t>
            </a:r>
            <a:r>
              <a:rPr lang="en-US" dirty="0" err="1"/>
              <a:t>zgradama</a:t>
            </a:r>
            <a:r>
              <a:rPr lang="en-US" dirty="0"/>
              <a:t>, </a:t>
            </a:r>
            <a:r>
              <a:rPr lang="en-US" dirty="0" err="1"/>
              <a:t>pametnoj</a:t>
            </a:r>
            <a:r>
              <a:rPr lang="en-US" dirty="0"/>
              <a:t> </a:t>
            </a:r>
            <a:r>
              <a:rPr lang="en-US" dirty="0" err="1"/>
              <a:t>poljoprivredi</a:t>
            </a:r>
            <a:r>
              <a:rPr lang="en-US" dirty="0"/>
              <a:t>, </a:t>
            </a:r>
            <a:r>
              <a:rPr lang="en-US" dirty="0" err="1"/>
              <a:t>pametnom</a:t>
            </a:r>
            <a:r>
              <a:rPr lang="en-US" dirty="0"/>
              <a:t> </a:t>
            </a:r>
            <a:r>
              <a:rPr lang="en-US" dirty="0" err="1"/>
              <a:t>očitavanju</a:t>
            </a:r>
            <a:r>
              <a:rPr lang="en-US" dirty="0"/>
              <a:t> </a:t>
            </a:r>
            <a:r>
              <a:rPr lang="en-US" dirty="0" err="1"/>
              <a:t>mjerača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Autofit/>
          </a:bodyPr>
          <a:lstStyle/>
          <a:p>
            <a:r>
              <a:rPr lang="bs-Latn-BA" sz="6000" dirty="0" smtClean="0"/>
              <a:t>demonstracija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587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Kratki uvod u lora i 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Gateway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 smtClean="0"/>
              <a:t>ure</a:t>
            </a:r>
            <a:r>
              <a:rPr lang="bs-Latn-BA" dirty="0" smtClean="0"/>
              <a:t>đ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spajanja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 smtClean="0"/>
              <a:t>ure</a:t>
            </a:r>
            <a:r>
              <a:rPr lang="bs-Latn-BA" dirty="0" smtClean="0"/>
              <a:t>đ</a:t>
            </a:r>
            <a:r>
              <a:rPr lang="en-US" dirty="0" err="1" smtClean="0"/>
              <a:t>aja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internet.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 smtClean="0"/>
              <a:t>ure</a:t>
            </a:r>
            <a:r>
              <a:rPr lang="bs-Latn-BA" dirty="0" smtClean="0"/>
              <a:t>đ</a:t>
            </a:r>
            <a:r>
              <a:rPr lang="en-US" dirty="0" err="1" smtClean="0"/>
              <a:t>aji</a:t>
            </a:r>
            <a:r>
              <a:rPr lang="en-US" dirty="0" smtClean="0"/>
              <a:t> </a:t>
            </a:r>
            <a:r>
              <a:rPr lang="en-US" dirty="0" err="1"/>
              <a:t>koriste</a:t>
            </a:r>
            <a:r>
              <a:rPr lang="en-US" dirty="0"/>
              <a:t> gateway </a:t>
            </a:r>
            <a:r>
              <a:rPr lang="en-US" dirty="0" err="1"/>
              <a:t>kao</a:t>
            </a:r>
            <a:r>
              <a:rPr lang="en-US" dirty="0"/>
              <a:t> most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kojeg</a:t>
            </a:r>
            <a:r>
              <a:rPr lang="en-US" dirty="0"/>
              <a:t> </a:t>
            </a:r>
            <a:r>
              <a:rPr lang="en-US" dirty="0" err="1"/>
              <a:t>šalju</a:t>
            </a:r>
            <a:r>
              <a:rPr lang="en-US" dirty="0"/>
              <a:t> (i </a:t>
            </a:r>
            <a:r>
              <a:rPr lang="en-US" dirty="0" err="1"/>
              <a:t>primaju</a:t>
            </a:r>
            <a:r>
              <a:rPr lang="en-US" dirty="0"/>
              <a:t>)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smtClean="0"/>
              <a:t>internet</a:t>
            </a:r>
            <a:r>
              <a:rPr lang="bs-Latn-BA" dirty="0" smtClean="0"/>
              <a:t>, putem Wi-Fi, LTE itd</a:t>
            </a:r>
            <a:r>
              <a:rPr lang="en-US" dirty="0" smtClean="0"/>
              <a:t>. </a:t>
            </a:r>
            <a:endParaRPr lang="bs-Latn-B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bs-Latn-BA" dirty="0"/>
              <a:t>Message Queuing Telemetry Transport (MQTT) protokol je vrlo jednostavan protokol </a:t>
            </a:r>
            <a:r>
              <a:rPr lang="bs-Latn-BA" dirty="0" smtClean="0"/>
              <a:t>za razmjenu </a:t>
            </a:r>
            <a:r>
              <a:rPr lang="bs-Latn-BA" dirty="0"/>
              <a:t>poruka, </a:t>
            </a:r>
            <a:endParaRPr lang="bs-Latn-B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bs-Latn-BA" dirty="0" smtClean="0"/>
              <a:t>MQTT </a:t>
            </a:r>
            <a:r>
              <a:rPr lang="bs-Latn-BA" dirty="0"/>
              <a:t>protokol funkcioniše putem tzv. publish/subscribe sistema. </a:t>
            </a:r>
            <a:endParaRPr lang="bs-Latn-B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bs-Latn-BA" dirty="0" smtClean="0"/>
              <a:t>Veliku primjenu ima </a:t>
            </a:r>
            <a:r>
              <a:rPr lang="bs-Latn-BA" dirty="0"/>
              <a:t>u IoT </a:t>
            </a:r>
            <a:r>
              <a:rPr lang="bs-Latn-BA" dirty="0" smtClean="0"/>
              <a:t>sistemima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s-Latn-BA" dirty="0" smtClean="0"/>
              <a:t>Ovaj </a:t>
            </a:r>
            <a:r>
              <a:rPr lang="bs-Latn-BA" dirty="0"/>
              <a:t>protokol, kreirali su Andy Stanford-Clark i Arlen Nipper 1999. </a:t>
            </a:r>
            <a:r>
              <a:rPr lang="bs-Latn-BA" dirty="0" smtClean="0"/>
              <a:t>godine.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sz="6000" dirty="0" err="1"/>
              <a:t>Pregled</a:t>
            </a:r>
            <a:r>
              <a:rPr lang="en-US" sz="6000" dirty="0"/>
              <a:t> </a:t>
            </a:r>
            <a:r>
              <a:rPr lang="en-US" sz="6000" dirty="0" err="1"/>
              <a:t>najbitnijih</a:t>
            </a:r>
            <a:r>
              <a:rPr lang="en-US" sz="6000" dirty="0"/>
              <a:t> </a:t>
            </a:r>
            <a:r>
              <a:rPr lang="en-US" sz="6000" dirty="0" err="1"/>
              <a:t>komponenti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163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42" y="2425502"/>
            <a:ext cx="4229690" cy="28293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2060848"/>
            <a:ext cx="3816424" cy="348857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bs-Latn-BA" sz="2000" dirty="0"/>
              <a:t>M</a:t>
            </a:r>
            <a:r>
              <a:rPr lang="en-US" sz="2000" dirty="0" err="1" smtClean="0"/>
              <a:t>ikrokontrolerski</a:t>
            </a:r>
            <a:r>
              <a:rPr lang="en-US" sz="2000" dirty="0" smtClean="0"/>
              <a:t> </a:t>
            </a:r>
            <a:r>
              <a:rPr lang="en-US" sz="2000" dirty="0" err="1" smtClean="0"/>
              <a:t>modul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integriše</a:t>
            </a:r>
            <a:r>
              <a:rPr lang="en-US" sz="2000" dirty="0" smtClean="0"/>
              <a:t> Wi-Fi, Bluetooth (</a:t>
            </a:r>
            <a:r>
              <a:rPr lang="en-US" sz="2000" dirty="0" err="1" smtClean="0"/>
              <a:t>uz</a:t>
            </a:r>
            <a:r>
              <a:rPr lang="en-US" sz="2000" dirty="0" smtClean="0"/>
              <a:t> BLE)</a:t>
            </a:r>
            <a:endParaRPr lang="bs-Latn-BA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bs-Latn-BA" sz="2000" dirty="0" smtClean="0"/>
              <a:t>Posjeduje dvije CPU jezgre koje se mogu odvojeno upravljati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s-Latn-BA" sz="2000" dirty="0" smtClean="0"/>
              <a:t>Interfejsi za SD karticu, Ethernet, SPI, UART, I2S, I2C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ESP32-WROOM </a:t>
            </a:r>
            <a:r>
              <a:rPr lang="en-US" sz="2800" dirty="0" err="1" smtClean="0"/>
              <a:t>mikrokontroler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70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U-</a:t>
            </a:r>
            <a:r>
              <a:rPr lang="en-US" sz="2800" dirty="0" err="1" smtClean="0"/>
              <a:t>blox</a:t>
            </a:r>
            <a:r>
              <a:rPr lang="en-US" sz="2800" dirty="0" smtClean="0"/>
              <a:t> NEO-6M</a:t>
            </a:r>
            <a:endParaRPr lang="en-US" sz="280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bs-Latn-BA" sz="1900" dirty="0" smtClean="0"/>
              <a:t>Serija </a:t>
            </a:r>
            <a:r>
              <a:rPr lang="en-US" sz="1900" dirty="0" smtClean="0"/>
              <a:t>GPS </a:t>
            </a:r>
            <a:r>
              <a:rPr lang="en-US" sz="1900" dirty="0" err="1" smtClean="0"/>
              <a:t>prijemnika</a:t>
            </a:r>
            <a:r>
              <a:rPr lang="en-US" sz="1900" dirty="0" smtClean="0"/>
              <a:t> </a:t>
            </a:r>
            <a:r>
              <a:rPr lang="en-US" sz="1900" dirty="0" err="1" smtClean="0"/>
              <a:t>koj</a:t>
            </a:r>
            <a:r>
              <a:rPr lang="bs-Latn-BA" sz="1900" dirty="0" smtClean="0"/>
              <a:t>i</a:t>
            </a:r>
            <a:r>
              <a:rPr lang="en-US" sz="1900" dirty="0" smtClean="0"/>
              <a:t> </a:t>
            </a:r>
            <a:r>
              <a:rPr lang="en-US" sz="1900" dirty="0" err="1" smtClean="0"/>
              <a:t>su</a:t>
            </a:r>
            <a:r>
              <a:rPr lang="en-US" sz="1900" dirty="0" smtClean="0"/>
              <a:t> </a:t>
            </a:r>
            <a:r>
              <a:rPr lang="en-US" sz="1900" dirty="0" err="1" smtClean="0"/>
              <a:t>dizajnirani</a:t>
            </a:r>
            <a:r>
              <a:rPr lang="en-US" sz="1900" dirty="0" smtClean="0"/>
              <a:t> da </a:t>
            </a:r>
            <a:r>
              <a:rPr lang="en-US" sz="1900" dirty="0" err="1" smtClean="0"/>
              <a:t>budu</a:t>
            </a:r>
            <a:r>
              <a:rPr lang="en-US" sz="1900" dirty="0" smtClean="0"/>
              <a:t> </a:t>
            </a:r>
            <a:r>
              <a:rPr lang="en-US" sz="1900" dirty="0" err="1" smtClean="0"/>
              <a:t>kompaktni</a:t>
            </a:r>
            <a:r>
              <a:rPr lang="en-US" sz="1900" dirty="0" smtClean="0"/>
              <a:t>, </a:t>
            </a:r>
            <a:r>
              <a:rPr lang="en-US" sz="1900" dirty="0" err="1" smtClean="0"/>
              <a:t>pristupačni</a:t>
            </a:r>
            <a:r>
              <a:rPr lang="en-US" sz="1900" dirty="0" smtClean="0"/>
              <a:t> </a:t>
            </a:r>
            <a:r>
              <a:rPr lang="en-US" sz="1900" dirty="0" err="1" smtClean="0"/>
              <a:t>cijenom</a:t>
            </a:r>
            <a:r>
              <a:rPr lang="en-US" sz="1900" dirty="0" smtClean="0"/>
              <a:t> i da ne </a:t>
            </a:r>
            <a:r>
              <a:rPr lang="en-US" sz="1900" dirty="0" err="1" smtClean="0"/>
              <a:t>troše</a:t>
            </a:r>
            <a:r>
              <a:rPr lang="en-US" sz="1900" dirty="0" smtClean="0"/>
              <a:t> </a:t>
            </a:r>
            <a:r>
              <a:rPr lang="en-US" sz="1900" dirty="0" err="1" smtClean="0"/>
              <a:t>puno</a:t>
            </a:r>
            <a:r>
              <a:rPr lang="en-US" sz="1900" dirty="0" smtClean="0"/>
              <a:t> </a:t>
            </a:r>
            <a:r>
              <a:rPr lang="en-US" sz="1900" dirty="0" err="1" smtClean="0"/>
              <a:t>energije</a:t>
            </a:r>
            <a:endParaRPr lang="bs-Latn-BA" sz="19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bs-Latn-BA" sz="1900" dirty="0" smtClean="0"/>
              <a:t>Posjeduje </a:t>
            </a:r>
            <a:r>
              <a:rPr lang="en-US" sz="1900" dirty="0" smtClean="0"/>
              <a:t>UART, USB, DDC I SPI</a:t>
            </a:r>
            <a:r>
              <a:rPr lang="bs-Latn-BA" sz="1900" dirty="0" smtClean="0"/>
              <a:t> interfejse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s-Latn-BA" sz="1900" dirty="0" smtClean="0"/>
              <a:t>Podržava NMEA protokol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s-Latn-BA" sz="1900" dirty="0" smtClean="0"/>
              <a:t>Mogućnost spajanja aktivne ili pasivne antene</a:t>
            </a:r>
            <a:endParaRPr lang="en-US" sz="1900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74" y="2244502"/>
            <a:ext cx="4124901" cy="3191320"/>
          </a:xfrm>
        </p:spPr>
      </p:pic>
    </p:spTree>
    <p:extLst>
      <p:ext uri="{BB962C8B-B14F-4D97-AF65-F5344CB8AC3E}">
        <p14:creationId xmlns:p14="http://schemas.microsoft.com/office/powerpoint/2010/main" val="4664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434655"/>
            <a:ext cx="5111750" cy="281101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LoRa</a:t>
            </a:r>
            <a:r>
              <a:rPr lang="en-US" sz="2000" dirty="0" smtClean="0"/>
              <a:t> </a:t>
            </a:r>
            <a:r>
              <a:rPr lang="en-US" sz="2000" dirty="0" smtClean="0"/>
              <a:t>mod</a:t>
            </a:r>
            <a:r>
              <a:rPr lang="bs-Latn-BA" sz="2000" dirty="0" smtClean="0"/>
              <a:t>ul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omogućava</a:t>
            </a:r>
            <a:r>
              <a:rPr lang="en-US" sz="2000" dirty="0" smtClean="0"/>
              <a:t> Spread Spectrum </a:t>
            </a:r>
            <a:r>
              <a:rPr lang="en-US" sz="2000" dirty="0" err="1" smtClean="0"/>
              <a:t>komunikaciju</a:t>
            </a:r>
            <a:r>
              <a:rPr lang="bs-Latn-BA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velike</a:t>
            </a:r>
            <a:r>
              <a:rPr lang="en-US" sz="2000" dirty="0" smtClean="0"/>
              <a:t> </a:t>
            </a:r>
            <a:r>
              <a:rPr lang="en-US" sz="2000" dirty="0" err="1" smtClean="0"/>
              <a:t>razdaljine</a:t>
            </a:r>
            <a:endParaRPr lang="bs-Latn-BA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bs-Latn-BA" sz="2000" dirty="0" smtClean="0"/>
              <a:t>Visoka otpornost na smetnje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s-Latn-BA" sz="2000" dirty="0" smtClean="0"/>
              <a:t>Mala potrošnja, veliki domet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SX1278 </a:t>
            </a:r>
            <a:r>
              <a:rPr lang="en-US" sz="2800" dirty="0" err="1" smtClean="0"/>
              <a:t>LoRa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86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3827" y="1600200"/>
            <a:ext cx="4474196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LDO </a:t>
            </a:r>
            <a:r>
              <a:rPr lang="en-US" sz="2000" dirty="0" err="1" smtClean="0"/>
              <a:t>linearni</a:t>
            </a:r>
            <a:r>
              <a:rPr lang="en-US" sz="2000" dirty="0" smtClean="0"/>
              <a:t> regulator</a:t>
            </a:r>
            <a:r>
              <a:rPr lang="bs-Latn-BA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pruža</a:t>
            </a:r>
            <a:r>
              <a:rPr lang="en-US" sz="2000" dirty="0" smtClean="0"/>
              <a:t> 1.2A </a:t>
            </a:r>
            <a:r>
              <a:rPr lang="en-US" sz="2000" dirty="0" err="1" smtClean="0"/>
              <a:t>maksimalne</a:t>
            </a:r>
            <a:r>
              <a:rPr lang="en-US" sz="2000" dirty="0" smtClean="0"/>
              <a:t> </a:t>
            </a:r>
            <a:r>
              <a:rPr lang="en-US" sz="2000" dirty="0" err="1" smtClean="0"/>
              <a:t>izlazne</a:t>
            </a:r>
            <a:r>
              <a:rPr lang="en-US" sz="2000" dirty="0" smtClean="0"/>
              <a:t> </a:t>
            </a:r>
            <a:r>
              <a:rPr lang="en-US" sz="2000" dirty="0" err="1" smtClean="0"/>
              <a:t>struje</a:t>
            </a:r>
            <a:r>
              <a:rPr lang="en-US" sz="2000" dirty="0" smtClean="0"/>
              <a:t>. </a:t>
            </a:r>
            <a:endParaRPr lang="bs-Latn-BA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 smtClean="0"/>
              <a:t>Tipični pad napona (eng. dropout) preko ovog regulatora je 350 mV na 1.2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SOT223 </a:t>
            </a:r>
            <a:r>
              <a:rPr lang="en-US" sz="2000" dirty="0" err="1" smtClean="0"/>
              <a:t>pakovanje</a:t>
            </a:r>
            <a:endParaRPr lang="bs-Latn-BA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bs-Latn-BA" sz="2000" dirty="0" smtClean="0"/>
              <a:t>T</a:t>
            </a:r>
            <a:r>
              <a:rPr lang="en-US" sz="2000" dirty="0" err="1" smtClean="0"/>
              <a:t>ermaln</a:t>
            </a:r>
            <a:r>
              <a:rPr lang="bs-Latn-BA" sz="2000" dirty="0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zaštit</a:t>
            </a:r>
            <a:r>
              <a:rPr lang="bs-Latn-BA" sz="2000" dirty="0" smtClean="0"/>
              <a:t>a</a:t>
            </a:r>
            <a:r>
              <a:rPr lang="en-US" sz="2000" dirty="0" smtClean="0"/>
              <a:t>, SOA</a:t>
            </a:r>
            <a:r>
              <a:rPr lang="bs-Latn-BA" sz="2000" dirty="0" smtClean="0"/>
              <a:t> (safe operating area)</a:t>
            </a:r>
            <a:r>
              <a:rPr lang="en-US" sz="2000" dirty="0" smtClean="0"/>
              <a:t>,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strujn</a:t>
            </a:r>
            <a:r>
              <a:rPr lang="bs-Latn-BA" sz="2000" dirty="0" smtClean="0"/>
              <a:t>a </a:t>
            </a:r>
            <a:r>
              <a:rPr lang="en-US" sz="2000" dirty="0" err="1" smtClean="0"/>
              <a:t>zaštit</a:t>
            </a:r>
            <a:r>
              <a:rPr lang="bs-Latn-BA" sz="2000" dirty="0" smtClean="0"/>
              <a:t>a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LDL1117S33R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37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1060</TotalTime>
  <Words>810</Words>
  <Application>Microsoft Office PowerPoint</Application>
  <PresentationFormat>On-screen Show (4:3)</PresentationFormat>
  <Paragraphs>98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Essential</vt:lpstr>
      <vt:lpstr>Jednokanalni LoRa-MQTT Gateway na bazi mikrokontrolera ESP32</vt:lpstr>
      <vt:lpstr>Opis zadatka</vt:lpstr>
      <vt:lpstr>Kratki uvod u lora i mqtt</vt:lpstr>
      <vt:lpstr>Kratki uvod u lora i mqtt</vt:lpstr>
      <vt:lpstr>Pregled najbitnijih komponenti</vt:lpstr>
      <vt:lpstr>ESP32-WROOM mikrokontroler </vt:lpstr>
      <vt:lpstr>U-blox NEO-6M</vt:lpstr>
      <vt:lpstr>SX1278 LoRa modul</vt:lpstr>
      <vt:lpstr>LDL1117S33R</vt:lpstr>
      <vt:lpstr>Shema uređaja</vt:lpstr>
      <vt:lpstr>PowerPoint Presentation</vt:lpstr>
      <vt:lpstr>PowerPoint Presentation</vt:lpstr>
      <vt:lpstr>Detalji sheme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Detalji dizajna PCB pločice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Sastavljena pločica</vt:lpstr>
      <vt:lpstr>demonstracija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Jednokanalni LoRa-MQTT Gateway na bazi mikrokontrolera ESP32</dc:title>
  <dc:creator>Erol Terovic</dc:creator>
  <cp:lastModifiedBy>Erol Terovic</cp:lastModifiedBy>
  <cp:revision>32</cp:revision>
  <dcterms:created xsi:type="dcterms:W3CDTF">2021-07-16T22:23:55Z</dcterms:created>
  <dcterms:modified xsi:type="dcterms:W3CDTF">2021-07-20T22:43:38Z</dcterms:modified>
</cp:coreProperties>
</file>