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sldIdLst>
    <p:sldId id="387" r:id="rId2"/>
    <p:sldId id="388" r:id="rId3"/>
    <p:sldId id="394" r:id="rId4"/>
    <p:sldId id="397" r:id="rId5"/>
    <p:sldId id="417" r:id="rId6"/>
    <p:sldId id="428" r:id="rId7"/>
    <p:sldId id="400" r:id="rId8"/>
    <p:sldId id="425" r:id="rId9"/>
    <p:sldId id="426" r:id="rId10"/>
    <p:sldId id="42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30" r:id="rId26"/>
    <p:sldId id="437" r:id="rId27"/>
    <p:sldId id="419" r:id="rId28"/>
    <p:sldId id="452" r:id="rId29"/>
    <p:sldId id="453" r:id="rId30"/>
    <p:sldId id="454" r:id="rId31"/>
    <p:sldId id="414" r:id="rId32"/>
    <p:sldId id="391" r:id="rId33"/>
    <p:sldId id="3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Koyu Stil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8"/>
    <p:restoredTop sz="78814" autoAdjust="0"/>
  </p:normalViewPr>
  <p:slideViewPr>
    <p:cSldViewPr snapToGrid="0" snapToObjects="1">
      <p:cViewPr varScale="1">
        <p:scale>
          <a:sx n="70" d="100"/>
          <a:sy n="70" d="100"/>
        </p:scale>
        <p:origin x="97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C9321-D433-430F-ABCB-22ACD71602A1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3AFDF1-34CE-4EE2-A4F8-D1BC2F69A0C5}">
      <dgm:prSet phldrT="[Metin]"/>
      <dgm:spPr/>
      <dgm:t>
        <a:bodyPr/>
        <a:lstStyle/>
        <a:p>
          <a:r>
            <a:rPr lang="en-US" b="1" dirty="0" smtClean="0"/>
            <a:t>Standards and Guidelines </a:t>
          </a:r>
          <a:endParaRPr lang="en-US" dirty="0"/>
        </a:p>
      </dgm:t>
    </dgm:pt>
    <dgm:pt modelId="{57D046D6-FA75-4099-9814-BAF75E35E17E}" type="parTrans" cxnId="{53A8B291-8BFD-4417-B5B1-815402F776E1}">
      <dgm:prSet/>
      <dgm:spPr/>
      <dgm:t>
        <a:bodyPr/>
        <a:lstStyle/>
        <a:p>
          <a:endParaRPr lang="en-US"/>
        </a:p>
      </dgm:t>
    </dgm:pt>
    <dgm:pt modelId="{9758D67E-DC71-4BDD-ADC6-6250FAA9401A}" type="sibTrans" cxnId="{53A8B291-8BFD-4417-B5B1-815402F776E1}">
      <dgm:prSet/>
      <dgm:spPr/>
      <dgm:t>
        <a:bodyPr/>
        <a:lstStyle/>
        <a:p>
          <a:endParaRPr lang="en-US"/>
        </a:p>
      </dgm:t>
    </dgm:pt>
    <dgm:pt modelId="{1C667404-77D7-40A3-A7D5-0440461F50F9}">
      <dgm:prSet phldrT="[Metin]"/>
      <dgm:spPr/>
      <dgm:t>
        <a:bodyPr/>
        <a:lstStyle/>
        <a:p>
          <a:r>
            <a:rPr lang="en-US" dirty="0" smtClean="0"/>
            <a:t>There are regulatory standards for collection, cleaning, and management of data.</a:t>
          </a:r>
          <a:endParaRPr lang="en-US" dirty="0"/>
        </a:p>
      </dgm:t>
    </dgm:pt>
    <dgm:pt modelId="{00818D25-6804-4B75-AE9F-1E923B3CF4E7}" type="parTrans" cxnId="{E53139A0-2819-45AB-92B3-A706501F5988}">
      <dgm:prSet/>
      <dgm:spPr/>
      <dgm:t>
        <a:bodyPr/>
        <a:lstStyle/>
        <a:p>
          <a:endParaRPr lang="en-US"/>
        </a:p>
      </dgm:t>
    </dgm:pt>
    <dgm:pt modelId="{3594A430-E822-4127-9550-7F0EB06A515D}" type="sibTrans" cxnId="{E53139A0-2819-45AB-92B3-A706501F5988}">
      <dgm:prSet/>
      <dgm:spPr/>
      <dgm:t>
        <a:bodyPr/>
        <a:lstStyle/>
        <a:p>
          <a:endParaRPr lang="en-US"/>
        </a:p>
      </dgm:t>
    </dgm:pt>
    <dgm:pt modelId="{AF39E0A9-A185-42CB-9BD4-74E93FE1E209}">
      <dgm:prSet phldrT="[Metin]"/>
      <dgm:spPr/>
      <dgm:t>
        <a:bodyPr/>
        <a:lstStyle/>
        <a:p>
          <a:r>
            <a:rPr lang="en-US" dirty="0" smtClean="0"/>
            <a:t>CFR, GCDMP, SDTMIG, CDASH…</a:t>
          </a:r>
          <a:endParaRPr lang="en-US" dirty="0"/>
        </a:p>
      </dgm:t>
    </dgm:pt>
    <dgm:pt modelId="{0BC13C64-98E7-475D-82D4-C30D8504FE4F}" type="parTrans" cxnId="{6A25CD78-15F0-4BB8-81E0-EBBF7F2FC8D3}">
      <dgm:prSet/>
      <dgm:spPr/>
      <dgm:t>
        <a:bodyPr/>
        <a:lstStyle/>
        <a:p>
          <a:endParaRPr lang="en-US"/>
        </a:p>
      </dgm:t>
    </dgm:pt>
    <dgm:pt modelId="{01230CE7-1315-49E8-85CA-9452302377DC}" type="sibTrans" cxnId="{6A25CD78-15F0-4BB8-81E0-EBBF7F2FC8D3}">
      <dgm:prSet/>
      <dgm:spPr/>
      <dgm:t>
        <a:bodyPr/>
        <a:lstStyle/>
        <a:p>
          <a:endParaRPr lang="en-US"/>
        </a:p>
      </dgm:t>
    </dgm:pt>
    <dgm:pt modelId="{D4392CD8-2C9B-4ED7-BEF8-00EC70A303FB}">
      <dgm:prSet phldrT="[Metin]"/>
      <dgm:spPr/>
      <dgm:t>
        <a:bodyPr/>
        <a:lstStyle/>
        <a:p>
          <a:r>
            <a:rPr lang="en-US" b="1" dirty="0" smtClean="0"/>
            <a:t>Processes</a:t>
          </a:r>
          <a:r>
            <a:rPr lang="en-US" dirty="0" smtClean="0"/>
            <a:t> </a:t>
          </a:r>
          <a:endParaRPr lang="en-US" dirty="0"/>
        </a:p>
      </dgm:t>
    </dgm:pt>
    <dgm:pt modelId="{A9C89131-A45B-463C-B81C-2E713BE67FDC}" type="parTrans" cxnId="{0CEB7227-25E9-4A34-B658-3F6732FBEA44}">
      <dgm:prSet/>
      <dgm:spPr/>
      <dgm:t>
        <a:bodyPr/>
        <a:lstStyle/>
        <a:p>
          <a:endParaRPr lang="en-US"/>
        </a:p>
      </dgm:t>
    </dgm:pt>
    <dgm:pt modelId="{E02FED58-00BA-4866-B6B3-3A746A097AAF}" type="sibTrans" cxnId="{0CEB7227-25E9-4A34-B658-3F6732FBEA44}">
      <dgm:prSet/>
      <dgm:spPr/>
      <dgm:t>
        <a:bodyPr/>
        <a:lstStyle/>
        <a:p>
          <a:endParaRPr lang="en-US"/>
        </a:p>
      </dgm:t>
    </dgm:pt>
    <dgm:pt modelId="{1C7F7B9F-915B-4A0E-9538-DC5F9643304F}">
      <dgm:prSet phldrT="[Metin]"/>
      <dgm:spPr/>
      <dgm:t>
        <a:bodyPr/>
        <a:lstStyle/>
        <a:p>
          <a:r>
            <a:rPr lang="en-US" dirty="0" smtClean="0"/>
            <a:t>There are various processes involved in CDM.</a:t>
          </a:r>
          <a:endParaRPr lang="en-US" dirty="0"/>
        </a:p>
      </dgm:t>
    </dgm:pt>
    <dgm:pt modelId="{2A887BC0-7FB9-4EF4-8F63-9644A9877218}" type="parTrans" cxnId="{8A362CFA-5E81-466B-88E0-C30F41B1F874}">
      <dgm:prSet/>
      <dgm:spPr/>
      <dgm:t>
        <a:bodyPr/>
        <a:lstStyle/>
        <a:p>
          <a:endParaRPr lang="en-US"/>
        </a:p>
      </dgm:t>
    </dgm:pt>
    <dgm:pt modelId="{DF875A3D-5C1C-45ED-B097-B0CE9CBA0ACD}" type="sibTrans" cxnId="{8A362CFA-5E81-466B-88E0-C30F41B1F874}">
      <dgm:prSet/>
      <dgm:spPr/>
      <dgm:t>
        <a:bodyPr/>
        <a:lstStyle/>
        <a:p>
          <a:endParaRPr lang="en-US"/>
        </a:p>
      </dgm:t>
    </dgm:pt>
    <dgm:pt modelId="{B2E46C3B-94CA-4E86-AB03-D6F8C8CBED70}">
      <dgm:prSet phldrT="[Metin]"/>
      <dgm:spPr/>
      <dgm:t>
        <a:bodyPr/>
        <a:lstStyle/>
        <a:p>
          <a:r>
            <a:rPr lang="en-US" b="1" dirty="0" smtClean="0"/>
            <a:t>Roles and Responsibilities </a:t>
          </a:r>
          <a:endParaRPr lang="en-US" dirty="0"/>
        </a:p>
      </dgm:t>
    </dgm:pt>
    <dgm:pt modelId="{749B0C82-B176-402A-8934-193140E55637}" type="parTrans" cxnId="{1D3785CF-3427-4232-A772-1E195E4F4275}">
      <dgm:prSet/>
      <dgm:spPr/>
      <dgm:t>
        <a:bodyPr/>
        <a:lstStyle/>
        <a:p>
          <a:endParaRPr lang="en-US"/>
        </a:p>
      </dgm:t>
    </dgm:pt>
    <dgm:pt modelId="{80040373-8061-4D9C-892C-D13E29AA5472}" type="sibTrans" cxnId="{1D3785CF-3427-4232-A772-1E195E4F4275}">
      <dgm:prSet/>
      <dgm:spPr/>
      <dgm:t>
        <a:bodyPr/>
        <a:lstStyle/>
        <a:p>
          <a:endParaRPr lang="en-US"/>
        </a:p>
      </dgm:t>
    </dgm:pt>
    <dgm:pt modelId="{495F8CCB-3ECF-4B68-A911-81331A8EF448}">
      <dgm:prSet phldrT="[Metin]"/>
      <dgm:spPr/>
      <dgm:t>
        <a:bodyPr/>
        <a:lstStyle/>
        <a:p>
          <a:r>
            <a:rPr lang="en-US" dirty="0" smtClean="0"/>
            <a:t>Different team members actively involved in stages of CDM.</a:t>
          </a:r>
          <a:endParaRPr lang="en-US" dirty="0"/>
        </a:p>
      </dgm:t>
    </dgm:pt>
    <dgm:pt modelId="{3B22BEC8-34BA-42F0-AE2C-1FA08398D863}" type="parTrans" cxnId="{7E08D94E-AB38-44F2-9777-92F4AC14FEEE}">
      <dgm:prSet/>
      <dgm:spPr/>
      <dgm:t>
        <a:bodyPr/>
        <a:lstStyle/>
        <a:p>
          <a:endParaRPr lang="en-US"/>
        </a:p>
      </dgm:t>
    </dgm:pt>
    <dgm:pt modelId="{DF75B0B0-CFBA-4F86-8632-F9A1EB0F71A2}" type="sibTrans" cxnId="{7E08D94E-AB38-44F2-9777-92F4AC14FEEE}">
      <dgm:prSet/>
      <dgm:spPr/>
      <dgm:t>
        <a:bodyPr/>
        <a:lstStyle/>
        <a:p>
          <a:endParaRPr lang="en-US"/>
        </a:p>
      </dgm:t>
    </dgm:pt>
    <dgm:pt modelId="{2A6426E9-8F14-47D7-B101-6F48E04C7BFC}">
      <dgm:prSet phldrT="[Metin]"/>
      <dgm:spPr/>
      <dgm:t>
        <a:bodyPr/>
        <a:lstStyle/>
        <a:p>
          <a:r>
            <a:rPr lang="en-US" b="1" smtClean="0"/>
            <a:t>Tools</a:t>
          </a:r>
          <a:endParaRPr lang="en-US" dirty="0"/>
        </a:p>
      </dgm:t>
    </dgm:pt>
    <dgm:pt modelId="{969AECB0-C2C6-450E-A719-F094B5C35073}" type="parTrans" cxnId="{E7240616-DCA6-45DD-B22F-07506539A633}">
      <dgm:prSet/>
      <dgm:spPr/>
      <dgm:t>
        <a:bodyPr/>
        <a:lstStyle/>
        <a:p>
          <a:endParaRPr lang="en-US"/>
        </a:p>
      </dgm:t>
    </dgm:pt>
    <dgm:pt modelId="{44FA5587-FCBF-48B5-8D9A-2FE884C92200}" type="sibTrans" cxnId="{E7240616-DCA6-45DD-B22F-07506539A633}">
      <dgm:prSet/>
      <dgm:spPr/>
      <dgm:t>
        <a:bodyPr/>
        <a:lstStyle/>
        <a:p>
          <a:endParaRPr lang="en-US"/>
        </a:p>
      </dgm:t>
    </dgm:pt>
    <dgm:pt modelId="{987A21AD-3D86-46E5-AA20-8D19E6FA1495}">
      <dgm:prSet/>
      <dgm:spPr/>
      <dgm:t>
        <a:bodyPr/>
        <a:lstStyle/>
        <a:p>
          <a:r>
            <a:rPr lang="en-US" smtClean="0"/>
            <a:t>Clinical Data Management Systems (CDMS).</a:t>
          </a:r>
          <a:endParaRPr lang="en-US"/>
        </a:p>
      </dgm:t>
    </dgm:pt>
    <dgm:pt modelId="{81DD26B8-EF7A-44DC-816E-B3C87013E379}" type="parTrans" cxnId="{2C66AA3D-D4CC-440C-982A-2D3AE07BCF5A}">
      <dgm:prSet/>
      <dgm:spPr/>
      <dgm:t>
        <a:bodyPr/>
        <a:lstStyle/>
        <a:p>
          <a:endParaRPr lang="en-US"/>
        </a:p>
      </dgm:t>
    </dgm:pt>
    <dgm:pt modelId="{0A681AE7-401C-4186-81D3-BB3582064C27}" type="sibTrans" cxnId="{2C66AA3D-D4CC-440C-982A-2D3AE07BCF5A}">
      <dgm:prSet/>
      <dgm:spPr/>
      <dgm:t>
        <a:bodyPr/>
        <a:lstStyle/>
        <a:p>
          <a:endParaRPr lang="en-US"/>
        </a:p>
      </dgm:t>
    </dgm:pt>
    <dgm:pt modelId="{CD2C7DC6-BA96-474A-9D3D-A770F1D6E5CC}" type="pres">
      <dgm:prSet presAssocID="{3E7C9321-D433-430F-ABCB-22ACD71602A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BAB346-2F20-4DE5-AB42-A7730994070B}" type="pres">
      <dgm:prSet presAssocID="{053AFDF1-34CE-4EE2-A4F8-D1BC2F69A0C5}" presName="parentLin" presStyleCnt="0"/>
      <dgm:spPr/>
    </dgm:pt>
    <dgm:pt modelId="{5B169F62-7A30-4460-A819-A9AE599A2DCC}" type="pres">
      <dgm:prSet presAssocID="{053AFDF1-34CE-4EE2-A4F8-D1BC2F69A0C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F1E934B-2719-4601-A12B-F506E0EEF997}" type="pres">
      <dgm:prSet presAssocID="{053AFDF1-34CE-4EE2-A4F8-D1BC2F69A0C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DB184E-3519-4621-817D-9FD7AE2A3F75}" type="pres">
      <dgm:prSet presAssocID="{053AFDF1-34CE-4EE2-A4F8-D1BC2F69A0C5}" presName="negativeSpace" presStyleCnt="0"/>
      <dgm:spPr/>
    </dgm:pt>
    <dgm:pt modelId="{B748AD06-A370-4DE4-93CB-F08C8460F611}" type="pres">
      <dgm:prSet presAssocID="{053AFDF1-34CE-4EE2-A4F8-D1BC2F69A0C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A6E96E-D6BF-4965-BC0E-45C734401C7D}" type="pres">
      <dgm:prSet presAssocID="{9758D67E-DC71-4BDD-ADC6-6250FAA9401A}" presName="spaceBetweenRectangles" presStyleCnt="0"/>
      <dgm:spPr/>
    </dgm:pt>
    <dgm:pt modelId="{94D0BB8A-B645-480F-9B8B-39AC096B9141}" type="pres">
      <dgm:prSet presAssocID="{D4392CD8-2C9B-4ED7-BEF8-00EC70A303FB}" presName="parentLin" presStyleCnt="0"/>
      <dgm:spPr/>
    </dgm:pt>
    <dgm:pt modelId="{8B2F839D-189B-45AC-B593-D4F6ED063DB7}" type="pres">
      <dgm:prSet presAssocID="{D4392CD8-2C9B-4ED7-BEF8-00EC70A303FB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CF74070-EFD2-4877-8A0E-BE2BF7EAC968}" type="pres">
      <dgm:prSet presAssocID="{D4392CD8-2C9B-4ED7-BEF8-00EC70A303F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6DEBF-69DC-4886-A880-EF81A88F9164}" type="pres">
      <dgm:prSet presAssocID="{D4392CD8-2C9B-4ED7-BEF8-00EC70A303FB}" presName="negativeSpace" presStyleCnt="0"/>
      <dgm:spPr/>
    </dgm:pt>
    <dgm:pt modelId="{9E8CCEE7-7D31-44AD-9C39-D60C60A21559}" type="pres">
      <dgm:prSet presAssocID="{D4392CD8-2C9B-4ED7-BEF8-00EC70A303FB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100AA-32EC-4DD9-B1CB-5D4B1B42D54A}" type="pres">
      <dgm:prSet presAssocID="{E02FED58-00BA-4866-B6B3-3A746A097AAF}" presName="spaceBetweenRectangles" presStyleCnt="0"/>
      <dgm:spPr/>
    </dgm:pt>
    <dgm:pt modelId="{725BD53E-9E0F-4867-8582-7C42B0CEA760}" type="pres">
      <dgm:prSet presAssocID="{B2E46C3B-94CA-4E86-AB03-D6F8C8CBED70}" presName="parentLin" presStyleCnt="0"/>
      <dgm:spPr/>
    </dgm:pt>
    <dgm:pt modelId="{D79B2D3E-F187-4FD5-8867-18596BD46E2B}" type="pres">
      <dgm:prSet presAssocID="{B2E46C3B-94CA-4E86-AB03-D6F8C8CBED70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E0ECB683-E5C0-4EF7-BB39-32E446A8BC9A}" type="pres">
      <dgm:prSet presAssocID="{B2E46C3B-94CA-4E86-AB03-D6F8C8CBED7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48C15-59A4-4605-9AE5-B3D551DDCD48}" type="pres">
      <dgm:prSet presAssocID="{B2E46C3B-94CA-4E86-AB03-D6F8C8CBED70}" presName="negativeSpace" presStyleCnt="0"/>
      <dgm:spPr/>
    </dgm:pt>
    <dgm:pt modelId="{6C4D4D4B-0D74-41B5-AC3C-8AA2110ACD22}" type="pres">
      <dgm:prSet presAssocID="{B2E46C3B-94CA-4E86-AB03-D6F8C8CBED70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14ED6-257C-47D8-ADDB-E46B6E90BAAD}" type="pres">
      <dgm:prSet presAssocID="{80040373-8061-4D9C-892C-D13E29AA5472}" presName="spaceBetweenRectangles" presStyleCnt="0"/>
      <dgm:spPr/>
    </dgm:pt>
    <dgm:pt modelId="{4F60B4C6-CDCE-4B9A-9510-DFB23456013F}" type="pres">
      <dgm:prSet presAssocID="{2A6426E9-8F14-47D7-B101-6F48E04C7BFC}" presName="parentLin" presStyleCnt="0"/>
      <dgm:spPr/>
    </dgm:pt>
    <dgm:pt modelId="{5623CD77-DBD1-41CD-986F-A0B5AA27B591}" type="pres">
      <dgm:prSet presAssocID="{2A6426E9-8F14-47D7-B101-6F48E04C7BFC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F3291666-13D4-4FA2-8D2A-333C3373D539}" type="pres">
      <dgm:prSet presAssocID="{2A6426E9-8F14-47D7-B101-6F48E04C7BF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54C95E-C163-4C85-B198-945416B11765}" type="pres">
      <dgm:prSet presAssocID="{2A6426E9-8F14-47D7-B101-6F48E04C7BFC}" presName="negativeSpace" presStyleCnt="0"/>
      <dgm:spPr/>
    </dgm:pt>
    <dgm:pt modelId="{6A061F15-DA10-4DCD-A211-45C5F5A9EB0C}" type="pres">
      <dgm:prSet presAssocID="{2A6426E9-8F14-47D7-B101-6F48E04C7BFC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6D8AC4-213E-4CEE-970D-E82CD5E7A462}" type="presOf" srcId="{B2E46C3B-94CA-4E86-AB03-D6F8C8CBED70}" destId="{E0ECB683-E5C0-4EF7-BB39-32E446A8BC9A}" srcOrd="1" destOrd="0" presId="urn:microsoft.com/office/officeart/2005/8/layout/list1"/>
    <dgm:cxn modelId="{6A25CD78-15F0-4BB8-81E0-EBBF7F2FC8D3}" srcId="{1C667404-77D7-40A3-A7D5-0440461F50F9}" destId="{AF39E0A9-A185-42CB-9BD4-74E93FE1E209}" srcOrd="0" destOrd="0" parTransId="{0BC13C64-98E7-475D-82D4-C30D8504FE4F}" sibTransId="{01230CE7-1315-49E8-85CA-9452302377DC}"/>
    <dgm:cxn modelId="{2C66AA3D-D4CC-440C-982A-2D3AE07BCF5A}" srcId="{2A6426E9-8F14-47D7-B101-6F48E04C7BFC}" destId="{987A21AD-3D86-46E5-AA20-8D19E6FA1495}" srcOrd="0" destOrd="0" parTransId="{81DD26B8-EF7A-44DC-816E-B3C87013E379}" sibTransId="{0A681AE7-401C-4186-81D3-BB3582064C27}"/>
    <dgm:cxn modelId="{E7240616-DCA6-45DD-B22F-07506539A633}" srcId="{3E7C9321-D433-430F-ABCB-22ACD71602A1}" destId="{2A6426E9-8F14-47D7-B101-6F48E04C7BFC}" srcOrd="3" destOrd="0" parTransId="{969AECB0-C2C6-450E-A719-F094B5C35073}" sibTransId="{44FA5587-FCBF-48B5-8D9A-2FE884C92200}"/>
    <dgm:cxn modelId="{8A362CFA-5E81-466B-88E0-C30F41B1F874}" srcId="{D4392CD8-2C9B-4ED7-BEF8-00EC70A303FB}" destId="{1C7F7B9F-915B-4A0E-9538-DC5F9643304F}" srcOrd="0" destOrd="0" parTransId="{2A887BC0-7FB9-4EF4-8F63-9644A9877218}" sibTransId="{DF875A3D-5C1C-45ED-B097-B0CE9CBA0ACD}"/>
    <dgm:cxn modelId="{4F0AF085-B687-4C84-B314-E0B3F8ECEAF2}" type="presOf" srcId="{AF39E0A9-A185-42CB-9BD4-74E93FE1E209}" destId="{B748AD06-A370-4DE4-93CB-F08C8460F611}" srcOrd="0" destOrd="1" presId="urn:microsoft.com/office/officeart/2005/8/layout/list1"/>
    <dgm:cxn modelId="{2F0B47AA-0B4E-4D02-AB72-AE31FF6F9C46}" type="presOf" srcId="{D4392CD8-2C9B-4ED7-BEF8-00EC70A303FB}" destId="{8B2F839D-189B-45AC-B593-D4F6ED063DB7}" srcOrd="0" destOrd="0" presId="urn:microsoft.com/office/officeart/2005/8/layout/list1"/>
    <dgm:cxn modelId="{BB57F8BD-7398-496D-B2BE-A49320A4CD06}" type="presOf" srcId="{1C667404-77D7-40A3-A7D5-0440461F50F9}" destId="{B748AD06-A370-4DE4-93CB-F08C8460F611}" srcOrd="0" destOrd="0" presId="urn:microsoft.com/office/officeart/2005/8/layout/list1"/>
    <dgm:cxn modelId="{0CEB7227-25E9-4A34-B658-3F6732FBEA44}" srcId="{3E7C9321-D433-430F-ABCB-22ACD71602A1}" destId="{D4392CD8-2C9B-4ED7-BEF8-00EC70A303FB}" srcOrd="1" destOrd="0" parTransId="{A9C89131-A45B-463C-B81C-2E713BE67FDC}" sibTransId="{E02FED58-00BA-4866-B6B3-3A746A097AAF}"/>
    <dgm:cxn modelId="{EADF652C-135D-486E-B952-3C6B1A25433B}" type="presOf" srcId="{1C7F7B9F-915B-4A0E-9538-DC5F9643304F}" destId="{9E8CCEE7-7D31-44AD-9C39-D60C60A21559}" srcOrd="0" destOrd="0" presId="urn:microsoft.com/office/officeart/2005/8/layout/list1"/>
    <dgm:cxn modelId="{CEDD04A7-DD80-4118-811C-8AA3B5075999}" type="presOf" srcId="{3E7C9321-D433-430F-ABCB-22ACD71602A1}" destId="{CD2C7DC6-BA96-474A-9D3D-A770F1D6E5CC}" srcOrd="0" destOrd="0" presId="urn:microsoft.com/office/officeart/2005/8/layout/list1"/>
    <dgm:cxn modelId="{36568D5D-B4AD-4D54-8010-839EF475FEA9}" type="presOf" srcId="{495F8CCB-3ECF-4B68-A911-81331A8EF448}" destId="{6C4D4D4B-0D74-41B5-AC3C-8AA2110ACD22}" srcOrd="0" destOrd="0" presId="urn:microsoft.com/office/officeart/2005/8/layout/list1"/>
    <dgm:cxn modelId="{3EF80823-56BF-46FC-9ACE-2D86D5732F10}" type="presOf" srcId="{2A6426E9-8F14-47D7-B101-6F48E04C7BFC}" destId="{F3291666-13D4-4FA2-8D2A-333C3373D539}" srcOrd="1" destOrd="0" presId="urn:microsoft.com/office/officeart/2005/8/layout/list1"/>
    <dgm:cxn modelId="{1D3785CF-3427-4232-A772-1E195E4F4275}" srcId="{3E7C9321-D433-430F-ABCB-22ACD71602A1}" destId="{B2E46C3B-94CA-4E86-AB03-D6F8C8CBED70}" srcOrd="2" destOrd="0" parTransId="{749B0C82-B176-402A-8934-193140E55637}" sibTransId="{80040373-8061-4D9C-892C-D13E29AA5472}"/>
    <dgm:cxn modelId="{40D0FC7F-9845-4D73-AC60-078DBA125360}" type="presOf" srcId="{987A21AD-3D86-46E5-AA20-8D19E6FA1495}" destId="{6A061F15-DA10-4DCD-A211-45C5F5A9EB0C}" srcOrd="0" destOrd="0" presId="urn:microsoft.com/office/officeart/2005/8/layout/list1"/>
    <dgm:cxn modelId="{7C8F3A59-7AB0-457B-A4F4-85AECE384760}" type="presOf" srcId="{053AFDF1-34CE-4EE2-A4F8-D1BC2F69A0C5}" destId="{5B169F62-7A30-4460-A819-A9AE599A2DCC}" srcOrd="0" destOrd="0" presId="urn:microsoft.com/office/officeart/2005/8/layout/list1"/>
    <dgm:cxn modelId="{B5E675A4-1278-4628-ADB0-D5CB205024FA}" type="presOf" srcId="{2A6426E9-8F14-47D7-B101-6F48E04C7BFC}" destId="{5623CD77-DBD1-41CD-986F-A0B5AA27B591}" srcOrd="0" destOrd="0" presId="urn:microsoft.com/office/officeart/2005/8/layout/list1"/>
    <dgm:cxn modelId="{53A8B291-8BFD-4417-B5B1-815402F776E1}" srcId="{3E7C9321-D433-430F-ABCB-22ACD71602A1}" destId="{053AFDF1-34CE-4EE2-A4F8-D1BC2F69A0C5}" srcOrd="0" destOrd="0" parTransId="{57D046D6-FA75-4099-9814-BAF75E35E17E}" sibTransId="{9758D67E-DC71-4BDD-ADC6-6250FAA9401A}"/>
    <dgm:cxn modelId="{0F29AB0F-2E3F-4EEB-B278-902C8A1C809D}" type="presOf" srcId="{053AFDF1-34CE-4EE2-A4F8-D1BC2F69A0C5}" destId="{9F1E934B-2719-4601-A12B-F506E0EEF997}" srcOrd="1" destOrd="0" presId="urn:microsoft.com/office/officeart/2005/8/layout/list1"/>
    <dgm:cxn modelId="{7E08D94E-AB38-44F2-9777-92F4AC14FEEE}" srcId="{B2E46C3B-94CA-4E86-AB03-D6F8C8CBED70}" destId="{495F8CCB-3ECF-4B68-A911-81331A8EF448}" srcOrd="0" destOrd="0" parTransId="{3B22BEC8-34BA-42F0-AE2C-1FA08398D863}" sibTransId="{DF75B0B0-CFBA-4F86-8632-F9A1EB0F71A2}"/>
    <dgm:cxn modelId="{7934A420-35BF-40B5-9A83-B743C4B6790F}" type="presOf" srcId="{B2E46C3B-94CA-4E86-AB03-D6F8C8CBED70}" destId="{D79B2D3E-F187-4FD5-8867-18596BD46E2B}" srcOrd="0" destOrd="0" presId="urn:microsoft.com/office/officeart/2005/8/layout/list1"/>
    <dgm:cxn modelId="{9FC5D649-DBE8-415D-8E69-8979B8F9947A}" type="presOf" srcId="{D4392CD8-2C9B-4ED7-BEF8-00EC70A303FB}" destId="{3CF74070-EFD2-4877-8A0E-BE2BF7EAC968}" srcOrd="1" destOrd="0" presId="urn:microsoft.com/office/officeart/2005/8/layout/list1"/>
    <dgm:cxn modelId="{E53139A0-2819-45AB-92B3-A706501F5988}" srcId="{053AFDF1-34CE-4EE2-A4F8-D1BC2F69A0C5}" destId="{1C667404-77D7-40A3-A7D5-0440461F50F9}" srcOrd="0" destOrd="0" parTransId="{00818D25-6804-4B75-AE9F-1E923B3CF4E7}" sibTransId="{3594A430-E822-4127-9550-7F0EB06A515D}"/>
    <dgm:cxn modelId="{B6F305D4-1736-4E2A-B689-85907672426D}" type="presParOf" srcId="{CD2C7DC6-BA96-474A-9D3D-A770F1D6E5CC}" destId="{31BAB346-2F20-4DE5-AB42-A7730994070B}" srcOrd="0" destOrd="0" presId="urn:microsoft.com/office/officeart/2005/8/layout/list1"/>
    <dgm:cxn modelId="{338578A7-1F93-4567-BF31-7DCE6FF480ED}" type="presParOf" srcId="{31BAB346-2F20-4DE5-AB42-A7730994070B}" destId="{5B169F62-7A30-4460-A819-A9AE599A2DCC}" srcOrd="0" destOrd="0" presId="urn:microsoft.com/office/officeart/2005/8/layout/list1"/>
    <dgm:cxn modelId="{FA8F42FF-937F-42FD-B3B1-E994D59E0F69}" type="presParOf" srcId="{31BAB346-2F20-4DE5-AB42-A7730994070B}" destId="{9F1E934B-2719-4601-A12B-F506E0EEF997}" srcOrd="1" destOrd="0" presId="urn:microsoft.com/office/officeart/2005/8/layout/list1"/>
    <dgm:cxn modelId="{B4D0CBE5-3ECE-4F2E-9CEB-E991193629A7}" type="presParOf" srcId="{CD2C7DC6-BA96-474A-9D3D-A770F1D6E5CC}" destId="{67DB184E-3519-4621-817D-9FD7AE2A3F75}" srcOrd="1" destOrd="0" presId="urn:microsoft.com/office/officeart/2005/8/layout/list1"/>
    <dgm:cxn modelId="{1CAAB365-75AB-4032-A526-17E3BA09A72A}" type="presParOf" srcId="{CD2C7DC6-BA96-474A-9D3D-A770F1D6E5CC}" destId="{B748AD06-A370-4DE4-93CB-F08C8460F611}" srcOrd="2" destOrd="0" presId="urn:microsoft.com/office/officeart/2005/8/layout/list1"/>
    <dgm:cxn modelId="{C85AC418-F078-43E1-9B63-FA412D708DC5}" type="presParOf" srcId="{CD2C7DC6-BA96-474A-9D3D-A770F1D6E5CC}" destId="{43A6E96E-D6BF-4965-BC0E-45C734401C7D}" srcOrd="3" destOrd="0" presId="urn:microsoft.com/office/officeart/2005/8/layout/list1"/>
    <dgm:cxn modelId="{BFBBB49C-D17C-49D1-8D15-A7FA9636B5EE}" type="presParOf" srcId="{CD2C7DC6-BA96-474A-9D3D-A770F1D6E5CC}" destId="{94D0BB8A-B645-480F-9B8B-39AC096B9141}" srcOrd="4" destOrd="0" presId="urn:microsoft.com/office/officeart/2005/8/layout/list1"/>
    <dgm:cxn modelId="{30DB4FF9-82C9-40E8-96E1-AC220091B475}" type="presParOf" srcId="{94D0BB8A-B645-480F-9B8B-39AC096B9141}" destId="{8B2F839D-189B-45AC-B593-D4F6ED063DB7}" srcOrd="0" destOrd="0" presId="urn:microsoft.com/office/officeart/2005/8/layout/list1"/>
    <dgm:cxn modelId="{CEA66E7B-E5AC-4B0A-83E5-0FCA22A64F8E}" type="presParOf" srcId="{94D0BB8A-B645-480F-9B8B-39AC096B9141}" destId="{3CF74070-EFD2-4877-8A0E-BE2BF7EAC968}" srcOrd="1" destOrd="0" presId="urn:microsoft.com/office/officeart/2005/8/layout/list1"/>
    <dgm:cxn modelId="{66A38A2A-DE26-4E45-B05E-37ADE2DA32D9}" type="presParOf" srcId="{CD2C7DC6-BA96-474A-9D3D-A770F1D6E5CC}" destId="{A876DEBF-69DC-4886-A880-EF81A88F9164}" srcOrd="5" destOrd="0" presId="urn:microsoft.com/office/officeart/2005/8/layout/list1"/>
    <dgm:cxn modelId="{9F8CA143-57E7-4A7D-AB56-6854D40FEFB8}" type="presParOf" srcId="{CD2C7DC6-BA96-474A-9D3D-A770F1D6E5CC}" destId="{9E8CCEE7-7D31-44AD-9C39-D60C60A21559}" srcOrd="6" destOrd="0" presId="urn:microsoft.com/office/officeart/2005/8/layout/list1"/>
    <dgm:cxn modelId="{3DEBCD6D-7AE5-430C-B42C-75FF0A0420F0}" type="presParOf" srcId="{CD2C7DC6-BA96-474A-9D3D-A770F1D6E5CC}" destId="{5FC100AA-32EC-4DD9-B1CB-5D4B1B42D54A}" srcOrd="7" destOrd="0" presId="urn:microsoft.com/office/officeart/2005/8/layout/list1"/>
    <dgm:cxn modelId="{FCE054EA-B982-49E3-AEA0-4F7FF415647E}" type="presParOf" srcId="{CD2C7DC6-BA96-474A-9D3D-A770F1D6E5CC}" destId="{725BD53E-9E0F-4867-8582-7C42B0CEA760}" srcOrd="8" destOrd="0" presId="urn:microsoft.com/office/officeart/2005/8/layout/list1"/>
    <dgm:cxn modelId="{5CA9F7C6-72D2-4F19-9EC4-C356BCF24653}" type="presParOf" srcId="{725BD53E-9E0F-4867-8582-7C42B0CEA760}" destId="{D79B2D3E-F187-4FD5-8867-18596BD46E2B}" srcOrd="0" destOrd="0" presId="urn:microsoft.com/office/officeart/2005/8/layout/list1"/>
    <dgm:cxn modelId="{04F7B5EB-E528-402D-80CD-D950BDA3C9B1}" type="presParOf" srcId="{725BD53E-9E0F-4867-8582-7C42B0CEA760}" destId="{E0ECB683-E5C0-4EF7-BB39-32E446A8BC9A}" srcOrd="1" destOrd="0" presId="urn:microsoft.com/office/officeart/2005/8/layout/list1"/>
    <dgm:cxn modelId="{5BF2F0AD-0EA9-4E72-AF53-C56C112D3EF2}" type="presParOf" srcId="{CD2C7DC6-BA96-474A-9D3D-A770F1D6E5CC}" destId="{91148C15-59A4-4605-9AE5-B3D551DDCD48}" srcOrd="9" destOrd="0" presId="urn:microsoft.com/office/officeart/2005/8/layout/list1"/>
    <dgm:cxn modelId="{454E9840-6E88-4C99-9D3C-26B031E7577B}" type="presParOf" srcId="{CD2C7DC6-BA96-474A-9D3D-A770F1D6E5CC}" destId="{6C4D4D4B-0D74-41B5-AC3C-8AA2110ACD22}" srcOrd="10" destOrd="0" presId="urn:microsoft.com/office/officeart/2005/8/layout/list1"/>
    <dgm:cxn modelId="{AA383AC1-E6D8-4C73-8F20-E2F814B5BCAB}" type="presParOf" srcId="{CD2C7DC6-BA96-474A-9D3D-A770F1D6E5CC}" destId="{A1C14ED6-257C-47D8-ADDB-E46B6E90BAAD}" srcOrd="11" destOrd="0" presId="urn:microsoft.com/office/officeart/2005/8/layout/list1"/>
    <dgm:cxn modelId="{FD333084-ACA8-4997-82AF-E78FDDBECF6E}" type="presParOf" srcId="{CD2C7DC6-BA96-474A-9D3D-A770F1D6E5CC}" destId="{4F60B4C6-CDCE-4B9A-9510-DFB23456013F}" srcOrd="12" destOrd="0" presId="urn:microsoft.com/office/officeart/2005/8/layout/list1"/>
    <dgm:cxn modelId="{C9EE3551-85AA-4C53-A51E-4DF31C49F5D9}" type="presParOf" srcId="{4F60B4C6-CDCE-4B9A-9510-DFB23456013F}" destId="{5623CD77-DBD1-41CD-986F-A0B5AA27B591}" srcOrd="0" destOrd="0" presId="urn:microsoft.com/office/officeart/2005/8/layout/list1"/>
    <dgm:cxn modelId="{6D126825-2C9E-4916-9C24-69BEA457F7C4}" type="presParOf" srcId="{4F60B4C6-CDCE-4B9A-9510-DFB23456013F}" destId="{F3291666-13D4-4FA2-8D2A-333C3373D539}" srcOrd="1" destOrd="0" presId="urn:microsoft.com/office/officeart/2005/8/layout/list1"/>
    <dgm:cxn modelId="{89E61ED8-E994-4973-8E8A-133BBBC1ECF3}" type="presParOf" srcId="{CD2C7DC6-BA96-474A-9D3D-A770F1D6E5CC}" destId="{6854C95E-C163-4C85-B198-945416B11765}" srcOrd="13" destOrd="0" presId="urn:microsoft.com/office/officeart/2005/8/layout/list1"/>
    <dgm:cxn modelId="{6D7F662B-70EC-41C7-A400-A45C616589F1}" type="presParOf" srcId="{CD2C7DC6-BA96-474A-9D3D-A770F1D6E5CC}" destId="{6A061F15-DA10-4DCD-A211-45C5F5A9EB0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54AA9E-0721-465B-BA2C-30BE2D85A515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8FFB83-A87B-4456-8BB7-B29AA3DC3E6F}">
      <dgm:prSet phldrT="[Metin]" custT="1"/>
      <dgm:spPr/>
      <dgm:t>
        <a:bodyPr/>
        <a:lstStyle/>
        <a:p>
          <a:r>
            <a:rPr lang="en-US" sz="1500" smtClean="0"/>
            <a:t>Code of Federal Regulations (CFR)</a:t>
          </a:r>
          <a:endParaRPr lang="en-US" sz="1500"/>
        </a:p>
      </dgm:t>
    </dgm:pt>
    <dgm:pt modelId="{F1FB9438-EF1C-4EBD-9EAA-915CD7CA68B4}" type="parTrans" cxnId="{5DF71917-D230-4FD6-947F-FD0DAD45313E}">
      <dgm:prSet/>
      <dgm:spPr/>
      <dgm:t>
        <a:bodyPr/>
        <a:lstStyle/>
        <a:p>
          <a:endParaRPr lang="en-US"/>
        </a:p>
      </dgm:t>
    </dgm:pt>
    <dgm:pt modelId="{9C768FF0-4643-4150-AB67-DFBE59479FD4}" type="sibTrans" cxnId="{5DF71917-D230-4FD6-947F-FD0DAD45313E}">
      <dgm:prSet/>
      <dgm:spPr/>
      <dgm:t>
        <a:bodyPr/>
        <a:lstStyle/>
        <a:p>
          <a:endParaRPr lang="en-US"/>
        </a:p>
      </dgm:t>
    </dgm:pt>
    <dgm:pt modelId="{EAB01082-7064-48C1-90AF-B5CEBE357835}">
      <dgm:prSet custT="1"/>
      <dgm:spPr/>
      <dgm:t>
        <a:bodyPr/>
        <a:lstStyle/>
        <a:p>
          <a:r>
            <a:rPr lang="en-US" sz="1500" smtClean="0"/>
            <a:t>Good Clinical Data Management Practices (GCDMP)</a:t>
          </a:r>
          <a:endParaRPr lang="en-US" sz="1500" dirty="0" smtClean="0"/>
        </a:p>
      </dgm:t>
    </dgm:pt>
    <dgm:pt modelId="{13B46998-4880-4AC4-ACBB-E6630086F733}" type="parTrans" cxnId="{05CE56B0-2E23-4F8E-9BE3-E108728AA61E}">
      <dgm:prSet/>
      <dgm:spPr/>
      <dgm:t>
        <a:bodyPr/>
        <a:lstStyle/>
        <a:p>
          <a:endParaRPr lang="en-US"/>
        </a:p>
      </dgm:t>
    </dgm:pt>
    <dgm:pt modelId="{CEEF224D-98D5-460D-831D-63DC5450F5AC}" type="sibTrans" cxnId="{05CE56B0-2E23-4F8E-9BE3-E108728AA61E}">
      <dgm:prSet/>
      <dgm:spPr/>
      <dgm:t>
        <a:bodyPr/>
        <a:lstStyle/>
        <a:p>
          <a:endParaRPr lang="en-US"/>
        </a:p>
      </dgm:t>
    </dgm:pt>
    <dgm:pt modelId="{7CD63D68-DFD1-4EA8-9672-29D56ECFFF51}">
      <dgm:prSet custT="1"/>
      <dgm:spPr/>
      <dgm:t>
        <a:bodyPr/>
        <a:lstStyle/>
        <a:p>
          <a:pPr rtl="0"/>
          <a:r>
            <a:rPr lang="en-US" sz="1500" smtClean="0"/>
            <a:t>The Study Data Tabulation Model Implementation Guide for Human Clinical Trials (SDTMIG) </a:t>
          </a:r>
          <a:endParaRPr lang="en-US" sz="1500" dirty="0" smtClean="0"/>
        </a:p>
      </dgm:t>
    </dgm:pt>
    <dgm:pt modelId="{F41DF939-818C-4ED9-BEB6-7F5FFB216B6F}" type="parTrans" cxnId="{096FB3D0-DCB9-456E-AC82-D965358027D6}">
      <dgm:prSet/>
      <dgm:spPr/>
      <dgm:t>
        <a:bodyPr/>
        <a:lstStyle/>
        <a:p>
          <a:endParaRPr lang="en-US"/>
        </a:p>
      </dgm:t>
    </dgm:pt>
    <dgm:pt modelId="{C4A15517-75E3-482A-ABF3-A6EABF453DAD}" type="sibTrans" cxnId="{096FB3D0-DCB9-456E-AC82-D965358027D6}">
      <dgm:prSet/>
      <dgm:spPr/>
      <dgm:t>
        <a:bodyPr/>
        <a:lstStyle/>
        <a:p>
          <a:endParaRPr lang="en-US"/>
        </a:p>
      </dgm:t>
    </dgm:pt>
    <dgm:pt modelId="{8767B6B0-523E-417C-B8F8-D9C6F0A2F1A5}">
      <dgm:prSet custT="1"/>
      <dgm:spPr/>
      <dgm:t>
        <a:bodyPr/>
        <a:lstStyle/>
        <a:p>
          <a:pPr rtl="0"/>
          <a:r>
            <a:rPr lang="en-US" sz="1500" smtClean="0"/>
            <a:t>The Clinical Data Acquisition Standards Harmonization (CDASH) standards</a:t>
          </a:r>
          <a:endParaRPr lang="en-US" sz="1500" dirty="0"/>
        </a:p>
      </dgm:t>
    </dgm:pt>
    <dgm:pt modelId="{B3CE1E76-9F08-4B59-B653-A709A9272FA2}" type="parTrans" cxnId="{0153344F-04DC-4817-AD1C-5547DE9B5E0B}">
      <dgm:prSet/>
      <dgm:spPr/>
      <dgm:t>
        <a:bodyPr/>
        <a:lstStyle/>
        <a:p>
          <a:endParaRPr lang="en-US"/>
        </a:p>
      </dgm:t>
    </dgm:pt>
    <dgm:pt modelId="{D640351A-2DBA-4FE0-A4EC-E4EF335A192C}" type="sibTrans" cxnId="{0153344F-04DC-4817-AD1C-5547DE9B5E0B}">
      <dgm:prSet/>
      <dgm:spPr/>
      <dgm:t>
        <a:bodyPr/>
        <a:lstStyle/>
        <a:p>
          <a:endParaRPr lang="en-US"/>
        </a:p>
      </dgm:t>
    </dgm:pt>
    <dgm:pt modelId="{2B0E696F-15DA-46D6-A429-AE77770B0E60}" type="pres">
      <dgm:prSet presAssocID="{8C54AA9E-0721-465B-BA2C-30BE2D85A51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884719-10CC-4EF6-AEA7-7041384BFE58}" type="pres">
      <dgm:prSet presAssocID="{878FFB83-A87B-4456-8BB7-B29AA3DC3E6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B61D20-B59E-4B27-91EC-128CBDA85AFC}" type="pres">
      <dgm:prSet presAssocID="{9C768FF0-4643-4150-AB67-DFBE59479FD4}" presName="sibTrans" presStyleCnt="0"/>
      <dgm:spPr/>
    </dgm:pt>
    <dgm:pt modelId="{C860DAD1-2582-4278-8427-50A92ED2BA24}" type="pres">
      <dgm:prSet presAssocID="{EAB01082-7064-48C1-90AF-B5CEBE3578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8DDBD-62A4-4DCE-AEE7-B73A83301529}" type="pres">
      <dgm:prSet presAssocID="{CEEF224D-98D5-460D-831D-63DC5450F5AC}" presName="sibTrans" presStyleCnt="0"/>
      <dgm:spPr/>
    </dgm:pt>
    <dgm:pt modelId="{3465EEC3-69C7-40CD-9187-4768E421DE62}" type="pres">
      <dgm:prSet presAssocID="{7CD63D68-DFD1-4EA8-9672-29D56ECFFF5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8E342-1712-4A7F-8AF0-09AFA1F6B84F}" type="pres">
      <dgm:prSet presAssocID="{C4A15517-75E3-482A-ABF3-A6EABF453DAD}" presName="sibTrans" presStyleCnt="0"/>
      <dgm:spPr/>
    </dgm:pt>
    <dgm:pt modelId="{28C9208A-A7EC-4D3E-80CD-F0A5D7D42014}" type="pres">
      <dgm:prSet presAssocID="{8767B6B0-523E-417C-B8F8-D9C6F0A2F1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53344F-04DC-4817-AD1C-5547DE9B5E0B}" srcId="{8C54AA9E-0721-465B-BA2C-30BE2D85A515}" destId="{8767B6B0-523E-417C-B8F8-D9C6F0A2F1A5}" srcOrd="3" destOrd="0" parTransId="{B3CE1E76-9F08-4B59-B653-A709A9272FA2}" sibTransId="{D640351A-2DBA-4FE0-A4EC-E4EF335A192C}"/>
    <dgm:cxn modelId="{A7C3F761-BD40-4BDA-895E-7CE3ACBBA844}" type="presOf" srcId="{8C54AA9E-0721-465B-BA2C-30BE2D85A515}" destId="{2B0E696F-15DA-46D6-A429-AE77770B0E60}" srcOrd="0" destOrd="0" presId="urn:microsoft.com/office/officeart/2005/8/layout/default"/>
    <dgm:cxn modelId="{096FB3D0-DCB9-456E-AC82-D965358027D6}" srcId="{8C54AA9E-0721-465B-BA2C-30BE2D85A515}" destId="{7CD63D68-DFD1-4EA8-9672-29D56ECFFF51}" srcOrd="2" destOrd="0" parTransId="{F41DF939-818C-4ED9-BEB6-7F5FFB216B6F}" sibTransId="{C4A15517-75E3-482A-ABF3-A6EABF453DAD}"/>
    <dgm:cxn modelId="{05CE56B0-2E23-4F8E-9BE3-E108728AA61E}" srcId="{8C54AA9E-0721-465B-BA2C-30BE2D85A515}" destId="{EAB01082-7064-48C1-90AF-B5CEBE357835}" srcOrd="1" destOrd="0" parTransId="{13B46998-4880-4AC4-ACBB-E6630086F733}" sibTransId="{CEEF224D-98D5-460D-831D-63DC5450F5AC}"/>
    <dgm:cxn modelId="{5DF71917-D230-4FD6-947F-FD0DAD45313E}" srcId="{8C54AA9E-0721-465B-BA2C-30BE2D85A515}" destId="{878FFB83-A87B-4456-8BB7-B29AA3DC3E6F}" srcOrd="0" destOrd="0" parTransId="{F1FB9438-EF1C-4EBD-9EAA-915CD7CA68B4}" sibTransId="{9C768FF0-4643-4150-AB67-DFBE59479FD4}"/>
    <dgm:cxn modelId="{DF54CEEA-F106-43FD-949B-D15CEB30DB88}" type="presOf" srcId="{7CD63D68-DFD1-4EA8-9672-29D56ECFFF51}" destId="{3465EEC3-69C7-40CD-9187-4768E421DE62}" srcOrd="0" destOrd="0" presId="urn:microsoft.com/office/officeart/2005/8/layout/default"/>
    <dgm:cxn modelId="{C20A8C82-580E-492C-851B-F26DDFB70155}" type="presOf" srcId="{878FFB83-A87B-4456-8BB7-B29AA3DC3E6F}" destId="{5A884719-10CC-4EF6-AEA7-7041384BFE58}" srcOrd="0" destOrd="0" presId="urn:microsoft.com/office/officeart/2005/8/layout/default"/>
    <dgm:cxn modelId="{20CCEE8D-283D-4391-BF5D-4F0B93926702}" type="presOf" srcId="{EAB01082-7064-48C1-90AF-B5CEBE357835}" destId="{C860DAD1-2582-4278-8427-50A92ED2BA24}" srcOrd="0" destOrd="0" presId="urn:microsoft.com/office/officeart/2005/8/layout/default"/>
    <dgm:cxn modelId="{C70CF116-9B8D-4A29-85AF-AD7C7082088B}" type="presOf" srcId="{8767B6B0-523E-417C-B8F8-D9C6F0A2F1A5}" destId="{28C9208A-A7EC-4D3E-80CD-F0A5D7D42014}" srcOrd="0" destOrd="0" presId="urn:microsoft.com/office/officeart/2005/8/layout/default"/>
    <dgm:cxn modelId="{BA775526-1E10-4854-983C-465B1848598D}" type="presParOf" srcId="{2B0E696F-15DA-46D6-A429-AE77770B0E60}" destId="{5A884719-10CC-4EF6-AEA7-7041384BFE58}" srcOrd="0" destOrd="0" presId="urn:microsoft.com/office/officeart/2005/8/layout/default"/>
    <dgm:cxn modelId="{DAB67358-3903-431B-BFAA-DCFF95B1B93E}" type="presParOf" srcId="{2B0E696F-15DA-46D6-A429-AE77770B0E60}" destId="{ADB61D20-B59E-4B27-91EC-128CBDA85AFC}" srcOrd="1" destOrd="0" presId="urn:microsoft.com/office/officeart/2005/8/layout/default"/>
    <dgm:cxn modelId="{E58DFB5A-F154-4261-860F-B0861298B18F}" type="presParOf" srcId="{2B0E696F-15DA-46D6-A429-AE77770B0E60}" destId="{C860DAD1-2582-4278-8427-50A92ED2BA24}" srcOrd="2" destOrd="0" presId="urn:microsoft.com/office/officeart/2005/8/layout/default"/>
    <dgm:cxn modelId="{5F975005-BCE0-4C78-B77E-C355B32B77CD}" type="presParOf" srcId="{2B0E696F-15DA-46D6-A429-AE77770B0E60}" destId="{5138DDBD-62A4-4DCE-AEE7-B73A83301529}" srcOrd="3" destOrd="0" presId="urn:microsoft.com/office/officeart/2005/8/layout/default"/>
    <dgm:cxn modelId="{33B70DE0-599F-49B6-9A79-1F0874A33207}" type="presParOf" srcId="{2B0E696F-15DA-46D6-A429-AE77770B0E60}" destId="{3465EEC3-69C7-40CD-9187-4768E421DE62}" srcOrd="4" destOrd="0" presId="urn:microsoft.com/office/officeart/2005/8/layout/default"/>
    <dgm:cxn modelId="{3A18812B-60C3-42B3-AE8C-66249F388DC0}" type="presParOf" srcId="{2B0E696F-15DA-46D6-A429-AE77770B0E60}" destId="{F6C8E342-1712-4A7F-8AF0-09AFA1F6B84F}" srcOrd="5" destOrd="0" presId="urn:microsoft.com/office/officeart/2005/8/layout/default"/>
    <dgm:cxn modelId="{A6EF1FE9-7EF2-4349-B851-5FCA0AAA2DF3}" type="presParOf" srcId="{2B0E696F-15DA-46D6-A429-AE77770B0E60}" destId="{28C9208A-A7EC-4D3E-80CD-F0A5D7D4201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DE7FCE-0350-4AA0-8AA0-F061EC05362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B1410771-94DC-4F02-B279-4CFD11C15E98}">
      <dgm:prSet custT="1"/>
      <dgm:spPr/>
      <dgm:t>
        <a:bodyPr/>
        <a:lstStyle/>
        <a:p>
          <a:endParaRPr lang="en-US" sz="2000" dirty="0" smtClean="0"/>
        </a:p>
      </dgm:t>
    </dgm:pt>
    <dgm:pt modelId="{79E8A46A-DCD0-4D76-B38E-CBD3D1DBA27B}" type="parTrans" cxnId="{D8B69AF1-D98E-489B-A330-BAB97498FD13}">
      <dgm:prSet/>
      <dgm:spPr/>
      <dgm:t>
        <a:bodyPr/>
        <a:lstStyle/>
        <a:p>
          <a:endParaRPr lang="en-US"/>
        </a:p>
      </dgm:t>
    </dgm:pt>
    <dgm:pt modelId="{60BB1998-DB7C-41FA-B9DB-2C4BC0D994EC}" type="sibTrans" cxnId="{D8B69AF1-D98E-489B-A330-BAB97498FD13}">
      <dgm:prSet custT="1"/>
      <dgm:spPr/>
      <dgm:t>
        <a:bodyPr/>
        <a:lstStyle/>
        <a:p>
          <a:endParaRPr lang="en-US" sz="1700"/>
        </a:p>
      </dgm:t>
    </dgm:pt>
    <dgm:pt modelId="{CCC79B92-F22A-4846-97BE-41CB0085BE30}">
      <dgm:prSet custT="1"/>
      <dgm:spPr/>
      <dgm:t>
        <a:bodyPr/>
        <a:lstStyle/>
        <a:p>
          <a:endParaRPr lang="en-US" sz="2000" dirty="0" smtClean="0"/>
        </a:p>
      </dgm:t>
    </dgm:pt>
    <dgm:pt modelId="{0F9A9906-BCDC-47FE-A8ED-7F8E43074C47}" type="parTrans" cxnId="{5502AC8E-57B0-491D-9C06-2E8C7CDBDDEA}">
      <dgm:prSet/>
      <dgm:spPr/>
      <dgm:t>
        <a:bodyPr/>
        <a:lstStyle/>
        <a:p>
          <a:endParaRPr lang="en-US"/>
        </a:p>
      </dgm:t>
    </dgm:pt>
    <dgm:pt modelId="{0C564386-2050-466E-8734-35ABC686E17C}" type="sibTrans" cxnId="{5502AC8E-57B0-491D-9C06-2E8C7CDBDDEA}">
      <dgm:prSet custT="1"/>
      <dgm:spPr/>
      <dgm:t>
        <a:bodyPr/>
        <a:lstStyle/>
        <a:p>
          <a:endParaRPr lang="en-US" sz="1700"/>
        </a:p>
      </dgm:t>
    </dgm:pt>
    <dgm:pt modelId="{1F408432-E99B-4800-A514-45D10CD8622D}">
      <dgm:prSet custT="1"/>
      <dgm:spPr/>
      <dgm:t>
        <a:bodyPr/>
        <a:lstStyle/>
        <a:p>
          <a:endParaRPr lang="en-US" sz="2000" dirty="0" smtClean="0"/>
        </a:p>
      </dgm:t>
    </dgm:pt>
    <dgm:pt modelId="{E5036F95-1DD8-4BBA-B08A-7145C346E019}" type="parTrans" cxnId="{27049E5F-DE4C-4AF2-8DED-EC4F7830CB68}">
      <dgm:prSet/>
      <dgm:spPr/>
      <dgm:t>
        <a:bodyPr/>
        <a:lstStyle/>
        <a:p>
          <a:endParaRPr lang="en-US"/>
        </a:p>
      </dgm:t>
    </dgm:pt>
    <dgm:pt modelId="{848DC116-F2D7-4FB6-94AA-016C15AE62B8}" type="sibTrans" cxnId="{27049E5F-DE4C-4AF2-8DED-EC4F7830CB68}">
      <dgm:prSet custT="1"/>
      <dgm:spPr/>
      <dgm:t>
        <a:bodyPr/>
        <a:lstStyle/>
        <a:p>
          <a:endParaRPr lang="en-US" sz="1700"/>
        </a:p>
      </dgm:t>
    </dgm:pt>
    <dgm:pt modelId="{16A40A75-0824-4BC1-8853-FB011C73B29A}">
      <dgm:prSet custT="1"/>
      <dgm:spPr/>
      <dgm:t>
        <a:bodyPr/>
        <a:lstStyle/>
        <a:p>
          <a:endParaRPr lang="en-US" sz="2000" dirty="0" smtClean="0"/>
        </a:p>
      </dgm:t>
    </dgm:pt>
    <dgm:pt modelId="{FB142218-BC00-4636-851A-9A334DF406B2}" type="parTrans" cxnId="{B52C8359-B25A-4665-A047-3AF73C623416}">
      <dgm:prSet/>
      <dgm:spPr/>
      <dgm:t>
        <a:bodyPr/>
        <a:lstStyle/>
        <a:p>
          <a:endParaRPr lang="en-US"/>
        </a:p>
      </dgm:t>
    </dgm:pt>
    <dgm:pt modelId="{D72EAC04-98E6-4C3B-9B3F-903275A37CCF}" type="sibTrans" cxnId="{B52C8359-B25A-4665-A047-3AF73C623416}">
      <dgm:prSet custT="1"/>
      <dgm:spPr/>
      <dgm:t>
        <a:bodyPr/>
        <a:lstStyle/>
        <a:p>
          <a:endParaRPr lang="en-US" sz="1700"/>
        </a:p>
      </dgm:t>
    </dgm:pt>
    <dgm:pt modelId="{0E3BB451-247A-4B82-8323-0FA0B923BDB2}">
      <dgm:prSet custT="1"/>
      <dgm:spPr/>
      <dgm:t>
        <a:bodyPr/>
        <a:lstStyle/>
        <a:p>
          <a:endParaRPr lang="en-US" sz="2000" dirty="0" smtClean="0"/>
        </a:p>
      </dgm:t>
    </dgm:pt>
    <dgm:pt modelId="{FD1FF768-38ED-4E03-97BA-F3A91BEF3619}" type="parTrans" cxnId="{883289B1-CFA9-4B60-A1CF-4E9F68624944}">
      <dgm:prSet/>
      <dgm:spPr/>
      <dgm:t>
        <a:bodyPr/>
        <a:lstStyle/>
        <a:p>
          <a:endParaRPr lang="en-US"/>
        </a:p>
      </dgm:t>
    </dgm:pt>
    <dgm:pt modelId="{4FD90900-03F7-4030-93EF-4AA2C05468E7}" type="sibTrans" cxnId="{883289B1-CFA9-4B60-A1CF-4E9F68624944}">
      <dgm:prSet custT="1"/>
      <dgm:spPr/>
      <dgm:t>
        <a:bodyPr/>
        <a:lstStyle/>
        <a:p>
          <a:endParaRPr lang="en-US" sz="1700"/>
        </a:p>
      </dgm:t>
    </dgm:pt>
    <dgm:pt modelId="{F3F9A87E-1D28-4405-B4D7-7422BCF222A6}">
      <dgm:prSet custT="1"/>
      <dgm:spPr/>
      <dgm:t>
        <a:bodyPr/>
        <a:lstStyle/>
        <a:p>
          <a:endParaRPr lang="en-US" sz="2000" dirty="0" smtClean="0"/>
        </a:p>
      </dgm:t>
    </dgm:pt>
    <dgm:pt modelId="{8F213045-AEB0-4506-98FD-E763CFED35A7}" type="parTrans" cxnId="{D60F15D9-6C85-43B7-AFAE-C7D86BF9F259}">
      <dgm:prSet/>
      <dgm:spPr/>
      <dgm:t>
        <a:bodyPr/>
        <a:lstStyle/>
        <a:p>
          <a:endParaRPr lang="en-US"/>
        </a:p>
      </dgm:t>
    </dgm:pt>
    <dgm:pt modelId="{6450C255-14BF-4EAE-88AB-CA519F5ECFB3}" type="sibTrans" cxnId="{D60F15D9-6C85-43B7-AFAE-C7D86BF9F259}">
      <dgm:prSet custT="1"/>
      <dgm:spPr/>
      <dgm:t>
        <a:bodyPr/>
        <a:lstStyle/>
        <a:p>
          <a:endParaRPr lang="en-US" sz="1700"/>
        </a:p>
      </dgm:t>
    </dgm:pt>
    <dgm:pt modelId="{18823B10-0BD0-42EC-9816-321A06BA043B}">
      <dgm:prSet custT="1"/>
      <dgm:spPr/>
      <dgm:t>
        <a:bodyPr/>
        <a:lstStyle/>
        <a:p>
          <a:endParaRPr lang="en-US" sz="2000" dirty="0"/>
        </a:p>
      </dgm:t>
    </dgm:pt>
    <dgm:pt modelId="{56ADA77C-123A-4CAE-8DD7-425D8754F389}" type="parTrans" cxnId="{BB4033CD-2D86-4C90-9BAA-E5C78DC5D2F0}">
      <dgm:prSet/>
      <dgm:spPr/>
      <dgm:t>
        <a:bodyPr/>
        <a:lstStyle/>
        <a:p>
          <a:endParaRPr lang="en-US"/>
        </a:p>
      </dgm:t>
    </dgm:pt>
    <dgm:pt modelId="{10CF820D-097A-4600-83EC-D79ABB1B164E}" type="sibTrans" cxnId="{BB4033CD-2D86-4C90-9BAA-E5C78DC5D2F0}">
      <dgm:prSet/>
      <dgm:spPr/>
      <dgm:t>
        <a:bodyPr/>
        <a:lstStyle/>
        <a:p>
          <a:endParaRPr lang="en-US"/>
        </a:p>
      </dgm:t>
    </dgm:pt>
    <dgm:pt modelId="{113C8639-F036-4A5D-9F44-176034FE53F3}">
      <dgm:prSet custT="1"/>
      <dgm:spPr/>
      <dgm:t>
        <a:bodyPr/>
        <a:lstStyle/>
        <a:p>
          <a:endParaRPr lang="en-US" sz="2000" dirty="0"/>
        </a:p>
      </dgm:t>
    </dgm:pt>
    <dgm:pt modelId="{A13CB8D3-B9F6-4947-82DD-8EDD3FCD3F36}" type="parTrans" cxnId="{C40797FA-5744-4E6F-9A82-BA68C4BDCC20}">
      <dgm:prSet/>
      <dgm:spPr/>
      <dgm:t>
        <a:bodyPr/>
        <a:lstStyle/>
        <a:p>
          <a:endParaRPr lang="en-US"/>
        </a:p>
      </dgm:t>
    </dgm:pt>
    <dgm:pt modelId="{69C647FC-0ED9-45F2-A53D-DAD47BB69081}" type="sibTrans" cxnId="{C40797FA-5744-4E6F-9A82-BA68C4BDCC20}">
      <dgm:prSet/>
      <dgm:spPr/>
      <dgm:t>
        <a:bodyPr/>
        <a:lstStyle/>
        <a:p>
          <a:endParaRPr lang="en-US"/>
        </a:p>
      </dgm:t>
    </dgm:pt>
    <dgm:pt modelId="{9E27C33C-EFDD-450D-A280-7EB5499C6E59}">
      <dgm:prSet phldrT="[Metin]" custT="1"/>
      <dgm:spPr/>
      <dgm:t>
        <a:bodyPr/>
        <a:lstStyle/>
        <a:p>
          <a:r>
            <a:rPr lang="en-US" sz="2000" smtClean="0"/>
            <a:t>CRF </a:t>
          </a:r>
          <a:r>
            <a:rPr lang="en-US" sz="2000" dirty="0" smtClean="0"/>
            <a:t>Designing</a:t>
          </a:r>
          <a:endParaRPr lang="en-US" sz="2000" dirty="0"/>
        </a:p>
      </dgm:t>
    </dgm:pt>
    <dgm:pt modelId="{460DF840-425A-4F57-BC25-03B8913BF590}" type="parTrans" cxnId="{6F333D1B-D903-4A4B-B784-124CA831114B}">
      <dgm:prSet/>
      <dgm:spPr/>
      <dgm:t>
        <a:bodyPr/>
        <a:lstStyle/>
        <a:p>
          <a:endParaRPr lang="en-US"/>
        </a:p>
      </dgm:t>
    </dgm:pt>
    <dgm:pt modelId="{3CD5D776-BA1C-4C36-B223-8A3DC084FD35}" type="sibTrans" cxnId="{6F333D1B-D903-4A4B-B784-124CA831114B}">
      <dgm:prSet/>
      <dgm:spPr/>
      <dgm:t>
        <a:bodyPr/>
        <a:lstStyle/>
        <a:p>
          <a:endParaRPr lang="en-US"/>
        </a:p>
      </dgm:t>
    </dgm:pt>
    <dgm:pt modelId="{7DF41976-5E85-4721-A8D7-2714F5F9A707}">
      <dgm:prSet custT="1"/>
      <dgm:spPr/>
      <dgm:t>
        <a:bodyPr/>
        <a:lstStyle/>
        <a:p>
          <a:r>
            <a:rPr lang="en-US" sz="2000" smtClean="0"/>
            <a:t>CRF </a:t>
          </a:r>
          <a:r>
            <a:rPr lang="en-US" sz="2000" dirty="0" smtClean="0"/>
            <a:t>Annotation </a:t>
          </a:r>
        </a:p>
      </dgm:t>
    </dgm:pt>
    <dgm:pt modelId="{B61FB80B-6952-4F59-8489-E388319F881F}" type="parTrans" cxnId="{EDB39BE1-716D-4D24-90ED-F52CE3299B2F}">
      <dgm:prSet/>
      <dgm:spPr/>
      <dgm:t>
        <a:bodyPr/>
        <a:lstStyle/>
        <a:p>
          <a:endParaRPr lang="en-US"/>
        </a:p>
      </dgm:t>
    </dgm:pt>
    <dgm:pt modelId="{3AB63836-243D-48A6-B5BC-37FC61CEC109}" type="sibTrans" cxnId="{EDB39BE1-716D-4D24-90ED-F52CE3299B2F}">
      <dgm:prSet/>
      <dgm:spPr/>
      <dgm:t>
        <a:bodyPr/>
        <a:lstStyle/>
        <a:p>
          <a:endParaRPr lang="en-US"/>
        </a:p>
      </dgm:t>
    </dgm:pt>
    <dgm:pt modelId="{94538CB2-93D4-45C7-AA30-F2FD873E71E8}">
      <dgm:prSet custT="1"/>
      <dgm:spPr/>
      <dgm:t>
        <a:bodyPr/>
        <a:lstStyle/>
        <a:p>
          <a:r>
            <a:rPr lang="en-US" sz="2000" dirty="0" smtClean="0"/>
            <a:t>Database Designing </a:t>
          </a:r>
        </a:p>
      </dgm:t>
    </dgm:pt>
    <dgm:pt modelId="{226BA25B-3145-4A3C-B1BD-69A4E6EBFEB7}" type="parTrans" cxnId="{9F234D15-BEDA-4274-AB3B-8316D5A8B278}">
      <dgm:prSet/>
      <dgm:spPr/>
      <dgm:t>
        <a:bodyPr/>
        <a:lstStyle/>
        <a:p>
          <a:endParaRPr lang="en-US"/>
        </a:p>
      </dgm:t>
    </dgm:pt>
    <dgm:pt modelId="{AFADA127-D336-4CB9-BA51-9A3EC4AC419C}" type="sibTrans" cxnId="{9F234D15-BEDA-4274-AB3B-8316D5A8B278}">
      <dgm:prSet/>
      <dgm:spPr/>
      <dgm:t>
        <a:bodyPr/>
        <a:lstStyle/>
        <a:p>
          <a:endParaRPr lang="en-US"/>
        </a:p>
      </dgm:t>
    </dgm:pt>
    <dgm:pt modelId="{BC7E521B-5B15-4BAF-A7D7-2E6F4B653C04}">
      <dgm:prSet custT="1"/>
      <dgm:spPr/>
      <dgm:t>
        <a:bodyPr/>
        <a:lstStyle/>
        <a:p>
          <a:r>
            <a:rPr lang="en-US" sz="2000" dirty="0" smtClean="0"/>
            <a:t>Data Entry</a:t>
          </a:r>
        </a:p>
      </dgm:t>
    </dgm:pt>
    <dgm:pt modelId="{D69510C6-F846-4CB8-8934-A0705A2FBAC2}" type="parTrans" cxnId="{3BC90161-4E83-461E-A6EA-EA1DE5854CB6}">
      <dgm:prSet/>
      <dgm:spPr/>
      <dgm:t>
        <a:bodyPr/>
        <a:lstStyle/>
        <a:p>
          <a:endParaRPr lang="en-US"/>
        </a:p>
      </dgm:t>
    </dgm:pt>
    <dgm:pt modelId="{0A221AFB-E419-44A7-8B96-5B0239EA7FB6}" type="sibTrans" cxnId="{3BC90161-4E83-461E-A6EA-EA1DE5854CB6}">
      <dgm:prSet/>
      <dgm:spPr/>
      <dgm:t>
        <a:bodyPr/>
        <a:lstStyle/>
        <a:p>
          <a:endParaRPr lang="en-US"/>
        </a:p>
      </dgm:t>
    </dgm:pt>
    <dgm:pt modelId="{F2896E47-2707-4AF1-B236-123AFEF57B53}">
      <dgm:prSet custT="1"/>
      <dgm:spPr/>
      <dgm:t>
        <a:bodyPr/>
        <a:lstStyle/>
        <a:p>
          <a:r>
            <a:rPr lang="en-US" sz="2000" dirty="0" smtClean="0"/>
            <a:t>Data Validation</a:t>
          </a:r>
        </a:p>
      </dgm:t>
    </dgm:pt>
    <dgm:pt modelId="{6F8DA5E9-010A-40A3-8676-6A7748C6B71C}" type="parTrans" cxnId="{B726DD10-2389-431F-8CFB-9D3CB9F038DB}">
      <dgm:prSet/>
      <dgm:spPr/>
      <dgm:t>
        <a:bodyPr/>
        <a:lstStyle/>
        <a:p>
          <a:endParaRPr lang="en-US"/>
        </a:p>
      </dgm:t>
    </dgm:pt>
    <dgm:pt modelId="{81C57929-5656-4AE3-BE14-7AC0A99B71DB}" type="sibTrans" cxnId="{B726DD10-2389-431F-8CFB-9D3CB9F038DB}">
      <dgm:prSet/>
      <dgm:spPr/>
      <dgm:t>
        <a:bodyPr/>
        <a:lstStyle/>
        <a:p>
          <a:endParaRPr lang="en-US"/>
        </a:p>
      </dgm:t>
    </dgm:pt>
    <dgm:pt modelId="{4FCABB57-1C22-42B3-800F-9BB4BDC48B57}">
      <dgm:prSet custT="1"/>
      <dgm:spPr/>
      <dgm:t>
        <a:bodyPr/>
        <a:lstStyle/>
        <a:p>
          <a:r>
            <a:rPr lang="en-US" sz="2000" dirty="0" smtClean="0"/>
            <a:t>Medical Coding </a:t>
          </a:r>
        </a:p>
      </dgm:t>
    </dgm:pt>
    <dgm:pt modelId="{C15E7C8A-553C-49BA-9313-0F7D4B317F6C}" type="parTrans" cxnId="{3F6FDA22-FFA6-48FC-8BA6-FDCE5042E3DB}">
      <dgm:prSet/>
      <dgm:spPr/>
      <dgm:t>
        <a:bodyPr/>
        <a:lstStyle/>
        <a:p>
          <a:endParaRPr lang="en-US"/>
        </a:p>
      </dgm:t>
    </dgm:pt>
    <dgm:pt modelId="{FEA5119B-51D1-4461-A01D-E81743FCE470}" type="sibTrans" cxnId="{3F6FDA22-FFA6-48FC-8BA6-FDCE5042E3DB}">
      <dgm:prSet/>
      <dgm:spPr/>
      <dgm:t>
        <a:bodyPr/>
        <a:lstStyle/>
        <a:p>
          <a:endParaRPr lang="en-US"/>
        </a:p>
      </dgm:t>
    </dgm:pt>
    <dgm:pt modelId="{46F5C7E4-2270-4B15-B77F-319D464F5931}">
      <dgm:prSet custT="1"/>
      <dgm:spPr/>
      <dgm:t>
        <a:bodyPr/>
        <a:lstStyle/>
        <a:p>
          <a:r>
            <a:rPr lang="en-US" sz="2000" dirty="0" smtClean="0"/>
            <a:t>Data Extraction </a:t>
          </a:r>
        </a:p>
      </dgm:t>
    </dgm:pt>
    <dgm:pt modelId="{F1E6FF97-1D79-431F-9C43-0997ED530E08}" type="parTrans" cxnId="{A661DA61-557F-4612-A979-5FD095F74703}">
      <dgm:prSet/>
      <dgm:spPr/>
      <dgm:t>
        <a:bodyPr/>
        <a:lstStyle/>
        <a:p>
          <a:endParaRPr lang="en-US"/>
        </a:p>
      </dgm:t>
    </dgm:pt>
    <dgm:pt modelId="{C27C213D-CDA3-4E9D-A6D3-41390702927D}" type="sibTrans" cxnId="{A661DA61-557F-4612-A979-5FD095F74703}">
      <dgm:prSet/>
      <dgm:spPr/>
      <dgm:t>
        <a:bodyPr/>
        <a:lstStyle/>
        <a:p>
          <a:endParaRPr lang="en-US"/>
        </a:p>
      </dgm:t>
    </dgm:pt>
    <dgm:pt modelId="{281CBC08-0D6D-4E61-B6BE-ADC1A9BF7DCB}">
      <dgm:prSet custT="1"/>
      <dgm:spPr/>
      <dgm:t>
        <a:bodyPr/>
        <a:lstStyle/>
        <a:p>
          <a:r>
            <a:rPr lang="en-US" sz="2000" dirty="0" smtClean="0"/>
            <a:t>Database Locking </a:t>
          </a:r>
          <a:endParaRPr lang="en-US" sz="2000" dirty="0"/>
        </a:p>
      </dgm:t>
    </dgm:pt>
    <dgm:pt modelId="{35F2C8ED-B4B8-40AC-88EA-5E4D8F6204EC}" type="parTrans" cxnId="{B4ADDD57-EF5F-4B9A-B63D-25B5D44E2A1F}">
      <dgm:prSet/>
      <dgm:spPr/>
      <dgm:t>
        <a:bodyPr/>
        <a:lstStyle/>
        <a:p>
          <a:endParaRPr lang="en-US"/>
        </a:p>
      </dgm:t>
    </dgm:pt>
    <dgm:pt modelId="{968D1E8C-1D2D-464D-97C2-5B8EC1DC8281}" type="sibTrans" cxnId="{B4ADDD57-EF5F-4B9A-B63D-25B5D44E2A1F}">
      <dgm:prSet/>
      <dgm:spPr/>
      <dgm:t>
        <a:bodyPr/>
        <a:lstStyle/>
        <a:p>
          <a:endParaRPr lang="en-US"/>
        </a:p>
      </dgm:t>
    </dgm:pt>
    <dgm:pt modelId="{572A2832-7EC8-480B-84DA-83E81C4AF41E}">
      <dgm:prSet custT="1"/>
      <dgm:spPr/>
      <dgm:t>
        <a:bodyPr/>
        <a:lstStyle/>
        <a:p>
          <a:endParaRPr lang="en-US" sz="2000" dirty="0" smtClean="0"/>
        </a:p>
      </dgm:t>
    </dgm:pt>
    <dgm:pt modelId="{408A3817-2221-41CF-9C4B-64EEDE9AF908}" type="sibTrans" cxnId="{72C098D7-AC42-4731-8215-6CEBF6DC166C}">
      <dgm:prSet custT="1"/>
      <dgm:spPr/>
      <dgm:t>
        <a:bodyPr/>
        <a:lstStyle/>
        <a:p>
          <a:endParaRPr lang="en-US" sz="1700"/>
        </a:p>
      </dgm:t>
    </dgm:pt>
    <dgm:pt modelId="{5ABE2E9C-7DC0-41BB-9A3C-D13D8791B943}" type="parTrans" cxnId="{72C098D7-AC42-4731-8215-6CEBF6DC166C}">
      <dgm:prSet/>
      <dgm:spPr/>
      <dgm:t>
        <a:bodyPr/>
        <a:lstStyle/>
        <a:p>
          <a:endParaRPr lang="en-US"/>
        </a:p>
      </dgm:t>
    </dgm:pt>
    <dgm:pt modelId="{72E32C00-6878-4309-8E50-E64A81D7F986}">
      <dgm:prSet custT="1"/>
      <dgm:spPr/>
      <dgm:t>
        <a:bodyPr/>
        <a:lstStyle/>
        <a:p>
          <a:r>
            <a:rPr lang="en-US" sz="2000" dirty="0" smtClean="0"/>
            <a:t>Discrepancy Management </a:t>
          </a:r>
        </a:p>
      </dgm:t>
    </dgm:pt>
    <dgm:pt modelId="{AC1207E1-ED51-4BA8-8EC6-77CD9625F163}" type="sibTrans" cxnId="{2E798FBA-D2F8-4E0E-8CA1-BACDFB94EFB2}">
      <dgm:prSet/>
      <dgm:spPr/>
      <dgm:t>
        <a:bodyPr/>
        <a:lstStyle/>
        <a:p>
          <a:endParaRPr lang="en-US"/>
        </a:p>
      </dgm:t>
    </dgm:pt>
    <dgm:pt modelId="{CB64E7B3-B875-436C-926E-0441A96E9207}" type="parTrans" cxnId="{2E798FBA-D2F8-4E0E-8CA1-BACDFB94EFB2}">
      <dgm:prSet/>
      <dgm:spPr/>
      <dgm:t>
        <a:bodyPr/>
        <a:lstStyle/>
        <a:p>
          <a:endParaRPr lang="en-US"/>
        </a:p>
      </dgm:t>
    </dgm:pt>
    <dgm:pt modelId="{289C5048-5682-4F04-8D01-24ECB6DD295B}" type="pres">
      <dgm:prSet presAssocID="{D2DE7FCE-0350-4AA0-8AA0-F061EC053620}" presName="linearFlow" presStyleCnt="0">
        <dgm:presLayoutVars>
          <dgm:dir/>
          <dgm:animLvl val="lvl"/>
          <dgm:resizeHandles val="exact"/>
        </dgm:presLayoutVars>
      </dgm:prSet>
      <dgm:spPr/>
    </dgm:pt>
    <dgm:pt modelId="{CC4558FD-B85A-4651-8AC6-12499F15F191}" type="pres">
      <dgm:prSet presAssocID="{113C8639-F036-4A5D-9F44-176034FE53F3}" presName="composite" presStyleCnt="0"/>
      <dgm:spPr/>
    </dgm:pt>
    <dgm:pt modelId="{BB1705E4-F9B6-4C2A-8D7D-F2267A706F63}" type="pres">
      <dgm:prSet presAssocID="{113C8639-F036-4A5D-9F44-176034FE53F3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B75EB-CF16-4120-BD77-D2D5F4534D6D}" type="pres">
      <dgm:prSet presAssocID="{113C8639-F036-4A5D-9F44-176034FE53F3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D2523B-74A2-43DF-940E-B194E6E49092}" type="pres">
      <dgm:prSet presAssocID="{69C647FC-0ED9-45F2-A53D-DAD47BB69081}" presName="sp" presStyleCnt="0"/>
      <dgm:spPr/>
    </dgm:pt>
    <dgm:pt modelId="{065F9D47-E88C-4235-8671-57E889E8DF5C}" type="pres">
      <dgm:prSet presAssocID="{572A2832-7EC8-480B-84DA-83E81C4AF41E}" presName="composite" presStyleCnt="0"/>
      <dgm:spPr/>
    </dgm:pt>
    <dgm:pt modelId="{3018D57D-2F10-4C31-9FCF-86DA9B7CC9A6}" type="pres">
      <dgm:prSet presAssocID="{572A2832-7EC8-480B-84DA-83E81C4AF41E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81FC6-4CCA-4E06-A7DF-ECA8F9C761E8}" type="pres">
      <dgm:prSet presAssocID="{572A2832-7EC8-480B-84DA-83E81C4AF41E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AC46D-5E72-4AD0-91BF-E47BC5A557B8}" type="pres">
      <dgm:prSet presAssocID="{408A3817-2221-41CF-9C4B-64EEDE9AF908}" presName="sp" presStyleCnt="0"/>
      <dgm:spPr/>
    </dgm:pt>
    <dgm:pt modelId="{EC71D6C9-E580-4417-8666-775069026F70}" type="pres">
      <dgm:prSet presAssocID="{B1410771-94DC-4F02-B279-4CFD11C15E98}" presName="composite" presStyleCnt="0"/>
      <dgm:spPr/>
    </dgm:pt>
    <dgm:pt modelId="{16D21CFD-1344-4A0F-9CE7-84BEDE8CD661}" type="pres">
      <dgm:prSet presAssocID="{B1410771-94DC-4F02-B279-4CFD11C15E98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6F90F5-B1CB-4C7D-A37B-509AFAF4C880}" type="pres">
      <dgm:prSet presAssocID="{B1410771-94DC-4F02-B279-4CFD11C15E98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F463C-EB89-418C-9353-2263217A816E}" type="pres">
      <dgm:prSet presAssocID="{60BB1998-DB7C-41FA-B9DB-2C4BC0D994EC}" presName="sp" presStyleCnt="0"/>
      <dgm:spPr/>
    </dgm:pt>
    <dgm:pt modelId="{D38BF87A-CD10-43FB-85AC-34E330CA352A}" type="pres">
      <dgm:prSet presAssocID="{CCC79B92-F22A-4846-97BE-41CB0085BE30}" presName="composite" presStyleCnt="0"/>
      <dgm:spPr/>
    </dgm:pt>
    <dgm:pt modelId="{C88200B1-EC53-407F-A6E8-6309E305C299}" type="pres">
      <dgm:prSet presAssocID="{CCC79B92-F22A-4846-97BE-41CB0085BE30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546F5-ABCB-4E94-A1FC-A1DC1695CC62}" type="pres">
      <dgm:prSet presAssocID="{CCC79B92-F22A-4846-97BE-41CB0085BE30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DAE1E-9B62-428B-BF7A-DABEFA4241F1}" type="pres">
      <dgm:prSet presAssocID="{0C564386-2050-466E-8734-35ABC686E17C}" presName="sp" presStyleCnt="0"/>
      <dgm:spPr/>
    </dgm:pt>
    <dgm:pt modelId="{A0B7AA92-8E3F-444B-ACD5-49A4539C9D1D}" type="pres">
      <dgm:prSet presAssocID="{1F408432-E99B-4800-A514-45D10CD8622D}" presName="composite" presStyleCnt="0"/>
      <dgm:spPr/>
    </dgm:pt>
    <dgm:pt modelId="{3F9E5047-C653-403B-8B71-9F90F4EDA962}" type="pres">
      <dgm:prSet presAssocID="{1F408432-E99B-4800-A514-45D10CD8622D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E5D17-75D7-4D09-BF11-4C04BBA61367}" type="pres">
      <dgm:prSet presAssocID="{1F408432-E99B-4800-A514-45D10CD8622D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2F702-A43E-4B5F-903D-B59D55F4CF52}" type="pres">
      <dgm:prSet presAssocID="{848DC116-F2D7-4FB6-94AA-016C15AE62B8}" presName="sp" presStyleCnt="0"/>
      <dgm:spPr/>
    </dgm:pt>
    <dgm:pt modelId="{BFB2ADB8-77DB-4C7A-964B-7F342A4F087F}" type="pres">
      <dgm:prSet presAssocID="{16A40A75-0824-4BC1-8853-FB011C73B29A}" presName="composite" presStyleCnt="0"/>
      <dgm:spPr/>
    </dgm:pt>
    <dgm:pt modelId="{DA09A4D8-6B8A-4FE5-89F2-E162CB9D24CC}" type="pres">
      <dgm:prSet presAssocID="{16A40A75-0824-4BC1-8853-FB011C73B29A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EE696-409D-4F6F-B3DF-001ED52B1212}" type="pres">
      <dgm:prSet presAssocID="{16A40A75-0824-4BC1-8853-FB011C73B29A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C4018-508C-439C-8DB9-7C080F0DE4A5}" type="pres">
      <dgm:prSet presAssocID="{D72EAC04-98E6-4C3B-9B3F-903275A37CCF}" presName="sp" presStyleCnt="0"/>
      <dgm:spPr/>
    </dgm:pt>
    <dgm:pt modelId="{DF45B233-8CB4-4B77-AE31-56CA4DBC23D7}" type="pres">
      <dgm:prSet presAssocID="{0E3BB451-247A-4B82-8323-0FA0B923BDB2}" presName="composite" presStyleCnt="0"/>
      <dgm:spPr/>
    </dgm:pt>
    <dgm:pt modelId="{BE1701D8-D068-40E5-8A13-98C33AE48E49}" type="pres">
      <dgm:prSet presAssocID="{0E3BB451-247A-4B82-8323-0FA0B923BDB2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8A2F5-7884-4202-905C-862EEA592BAF}" type="pres">
      <dgm:prSet presAssocID="{0E3BB451-247A-4B82-8323-0FA0B923BDB2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65E81-B1D8-432D-AA24-B5999920FCDE}" type="pres">
      <dgm:prSet presAssocID="{4FD90900-03F7-4030-93EF-4AA2C05468E7}" presName="sp" presStyleCnt="0"/>
      <dgm:spPr/>
    </dgm:pt>
    <dgm:pt modelId="{0FF058E7-BF87-4F15-8FF0-658C2DEF9671}" type="pres">
      <dgm:prSet presAssocID="{F3F9A87E-1D28-4405-B4D7-7422BCF222A6}" presName="composite" presStyleCnt="0"/>
      <dgm:spPr/>
    </dgm:pt>
    <dgm:pt modelId="{A8B47773-5D12-4301-88E0-14D15B4F52F0}" type="pres">
      <dgm:prSet presAssocID="{F3F9A87E-1D28-4405-B4D7-7422BCF222A6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5FE2DC-5472-4DF8-842A-9A486492DA8D}" type="pres">
      <dgm:prSet presAssocID="{F3F9A87E-1D28-4405-B4D7-7422BCF222A6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7E9A0-DA47-4F34-9A68-E76DAE348441}" type="pres">
      <dgm:prSet presAssocID="{6450C255-14BF-4EAE-88AB-CA519F5ECFB3}" presName="sp" presStyleCnt="0"/>
      <dgm:spPr/>
    </dgm:pt>
    <dgm:pt modelId="{FB7996F1-D5B2-4EBC-B51D-937E840A833D}" type="pres">
      <dgm:prSet presAssocID="{18823B10-0BD0-42EC-9816-321A06BA043B}" presName="composite" presStyleCnt="0"/>
      <dgm:spPr/>
    </dgm:pt>
    <dgm:pt modelId="{66BDD0CC-3DA9-46BA-A01D-CCC0D0CA178B}" type="pres">
      <dgm:prSet presAssocID="{18823B10-0BD0-42EC-9816-321A06BA043B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727CC-1670-4F10-A3EC-87499EA3BEC3}" type="pres">
      <dgm:prSet presAssocID="{18823B10-0BD0-42EC-9816-321A06BA043B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2C8359-B25A-4665-A047-3AF73C623416}" srcId="{D2DE7FCE-0350-4AA0-8AA0-F061EC053620}" destId="{16A40A75-0824-4BC1-8853-FB011C73B29A}" srcOrd="5" destOrd="0" parTransId="{FB142218-BC00-4636-851A-9A334DF406B2}" sibTransId="{D72EAC04-98E6-4C3B-9B3F-903275A37CCF}"/>
    <dgm:cxn modelId="{5455472C-1AC2-4903-8923-0F6236F1CB92}" type="presOf" srcId="{94538CB2-93D4-45C7-AA30-F2FD873E71E8}" destId="{3B6F90F5-B1CB-4C7D-A37B-509AFAF4C880}" srcOrd="0" destOrd="0" presId="urn:microsoft.com/office/officeart/2005/8/layout/chevron2"/>
    <dgm:cxn modelId="{11291A02-4F1E-426B-AB12-585098B94624}" type="presOf" srcId="{113C8639-F036-4A5D-9F44-176034FE53F3}" destId="{BB1705E4-F9B6-4C2A-8D7D-F2267A706F63}" srcOrd="0" destOrd="0" presId="urn:microsoft.com/office/officeart/2005/8/layout/chevron2"/>
    <dgm:cxn modelId="{92672967-9E20-465F-9F8B-2D6DF11745F4}" type="presOf" srcId="{F3F9A87E-1D28-4405-B4D7-7422BCF222A6}" destId="{A8B47773-5D12-4301-88E0-14D15B4F52F0}" srcOrd="0" destOrd="0" presId="urn:microsoft.com/office/officeart/2005/8/layout/chevron2"/>
    <dgm:cxn modelId="{A10152F4-2552-4E67-9EEF-274854DE3A94}" type="presOf" srcId="{B1410771-94DC-4F02-B279-4CFD11C15E98}" destId="{16D21CFD-1344-4A0F-9CE7-84BEDE8CD661}" srcOrd="0" destOrd="0" presId="urn:microsoft.com/office/officeart/2005/8/layout/chevron2"/>
    <dgm:cxn modelId="{60D4B185-7557-4DFA-8051-DB85857A03D8}" type="presOf" srcId="{72E32C00-6878-4309-8E50-E64A81D7F986}" destId="{D1CEE696-409D-4F6F-B3DF-001ED52B1212}" srcOrd="0" destOrd="0" presId="urn:microsoft.com/office/officeart/2005/8/layout/chevron2"/>
    <dgm:cxn modelId="{075170D9-D6BE-4BD3-A8E1-9130CC2CA7D1}" type="presOf" srcId="{CCC79B92-F22A-4846-97BE-41CB0085BE30}" destId="{C88200B1-EC53-407F-A6E8-6309E305C299}" srcOrd="0" destOrd="0" presId="urn:microsoft.com/office/officeart/2005/8/layout/chevron2"/>
    <dgm:cxn modelId="{3BC90161-4E83-461E-A6EA-EA1DE5854CB6}" srcId="{CCC79B92-F22A-4846-97BE-41CB0085BE30}" destId="{BC7E521B-5B15-4BAF-A7D7-2E6F4B653C04}" srcOrd="0" destOrd="0" parTransId="{D69510C6-F846-4CB8-8934-A0705A2FBAC2}" sibTransId="{0A221AFB-E419-44A7-8B96-5B0239EA7FB6}"/>
    <dgm:cxn modelId="{5E78F148-8753-4026-B16E-8E612FB8A48A}" type="presOf" srcId="{18823B10-0BD0-42EC-9816-321A06BA043B}" destId="{66BDD0CC-3DA9-46BA-A01D-CCC0D0CA178B}" srcOrd="0" destOrd="0" presId="urn:microsoft.com/office/officeart/2005/8/layout/chevron2"/>
    <dgm:cxn modelId="{6E2C8C4F-0F1F-4D94-8CC7-C141C75ED103}" type="presOf" srcId="{F2896E47-2707-4AF1-B236-123AFEF57B53}" destId="{B94E5D17-75D7-4D09-BF11-4C04BBA61367}" srcOrd="0" destOrd="0" presId="urn:microsoft.com/office/officeart/2005/8/layout/chevron2"/>
    <dgm:cxn modelId="{50F5E6DE-8DE6-4636-89B8-27B1485F2C2E}" type="presOf" srcId="{281CBC08-0D6D-4E61-B6BE-ADC1A9BF7DCB}" destId="{618727CC-1670-4F10-A3EC-87499EA3BEC3}" srcOrd="0" destOrd="0" presId="urn:microsoft.com/office/officeart/2005/8/layout/chevron2"/>
    <dgm:cxn modelId="{EDB39BE1-716D-4D24-90ED-F52CE3299B2F}" srcId="{572A2832-7EC8-480B-84DA-83E81C4AF41E}" destId="{7DF41976-5E85-4721-A8D7-2714F5F9A707}" srcOrd="0" destOrd="0" parTransId="{B61FB80B-6952-4F59-8489-E388319F881F}" sibTransId="{3AB63836-243D-48A6-B5BC-37FC61CEC109}"/>
    <dgm:cxn modelId="{7F6A7128-A117-47CB-B8EE-BD5EEF4F4B2C}" type="presOf" srcId="{1F408432-E99B-4800-A514-45D10CD8622D}" destId="{3F9E5047-C653-403B-8B71-9F90F4EDA962}" srcOrd="0" destOrd="0" presId="urn:microsoft.com/office/officeart/2005/8/layout/chevron2"/>
    <dgm:cxn modelId="{D5D632F9-DA39-4CC4-A61D-6F8FC0AC63DB}" type="presOf" srcId="{7DF41976-5E85-4721-A8D7-2714F5F9A707}" destId="{C2481FC6-4CCA-4E06-A7DF-ECA8F9C761E8}" srcOrd="0" destOrd="0" presId="urn:microsoft.com/office/officeart/2005/8/layout/chevron2"/>
    <dgm:cxn modelId="{D60F15D9-6C85-43B7-AFAE-C7D86BF9F259}" srcId="{D2DE7FCE-0350-4AA0-8AA0-F061EC053620}" destId="{F3F9A87E-1D28-4405-B4D7-7422BCF222A6}" srcOrd="7" destOrd="0" parTransId="{8F213045-AEB0-4506-98FD-E763CFED35A7}" sibTransId="{6450C255-14BF-4EAE-88AB-CA519F5ECFB3}"/>
    <dgm:cxn modelId="{2E798FBA-D2F8-4E0E-8CA1-BACDFB94EFB2}" srcId="{16A40A75-0824-4BC1-8853-FB011C73B29A}" destId="{72E32C00-6878-4309-8E50-E64A81D7F986}" srcOrd="0" destOrd="0" parTransId="{CB64E7B3-B875-436C-926E-0441A96E9207}" sibTransId="{AC1207E1-ED51-4BA8-8EC6-77CD9625F163}"/>
    <dgm:cxn modelId="{C40797FA-5744-4E6F-9A82-BA68C4BDCC20}" srcId="{D2DE7FCE-0350-4AA0-8AA0-F061EC053620}" destId="{113C8639-F036-4A5D-9F44-176034FE53F3}" srcOrd="0" destOrd="0" parTransId="{A13CB8D3-B9F6-4947-82DD-8EDD3FCD3F36}" sibTransId="{69C647FC-0ED9-45F2-A53D-DAD47BB69081}"/>
    <dgm:cxn modelId="{B726DD10-2389-431F-8CFB-9D3CB9F038DB}" srcId="{1F408432-E99B-4800-A514-45D10CD8622D}" destId="{F2896E47-2707-4AF1-B236-123AFEF57B53}" srcOrd="0" destOrd="0" parTransId="{6F8DA5E9-010A-40A3-8676-6A7748C6B71C}" sibTransId="{81C57929-5656-4AE3-BE14-7AC0A99B71DB}"/>
    <dgm:cxn modelId="{6F333D1B-D903-4A4B-B784-124CA831114B}" srcId="{113C8639-F036-4A5D-9F44-176034FE53F3}" destId="{9E27C33C-EFDD-450D-A280-7EB5499C6E59}" srcOrd="0" destOrd="0" parTransId="{460DF840-425A-4F57-BC25-03B8913BF590}" sibTransId="{3CD5D776-BA1C-4C36-B223-8A3DC084FD35}"/>
    <dgm:cxn modelId="{B4ADDD57-EF5F-4B9A-B63D-25B5D44E2A1F}" srcId="{18823B10-0BD0-42EC-9816-321A06BA043B}" destId="{281CBC08-0D6D-4E61-B6BE-ADC1A9BF7DCB}" srcOrd="0" destOrd="0" parTransId="{35F2C8ED-B4B8-40AC-88EA-5E4D8F6204EC}" sibTransId="{968D1E8C-1D2D-464D-97C2-5B8EC1DC8281}"/>
    <dgm:cxn modelId="{883289B1-CFA9-4B60-A1CF-4E9F68624944}" srcId="{D2DE7FCE-0350-4AA0-8AA0-F061EC053620}" destId="{0E3BB451-247A-4B82-8323-0FA0B923BDB2}" srcOrd="6" destOrd="0" parTransId="{FD1FF768-38ED-4E03-97BA-F3A91BEF3619}" sibTransId="{4FD90900-03F7-4030-93EF-4AA2C05468E7}"/>
    <dgm:cxn modelId="{C36D9930-5588-4213-B412-F5925F58F4D7}" type="presOf" srcId="{572A2832-7EC8-480B-84DA-83E81C4AF41E}" destId="{3018D57D-2F10-4C31-9FCF-86DA9B7CC9A6}" srcOrd="0" destOrd="0" presId="urn:microsoft.com/office/officeart/2005/8/layout/chevron2"/>
    <dgm:cxn modelId="{3F6FDA22-FFA6-48FC-8BA6-FDCE5042E3DB}" srcId="{0E3BB451-247A-4B82-8323-0FA0B923BDB2}" destId="{4FCABB57-1C22-42B3-800F-9BB4BDC48B57}" srcOrd="0" destOrd="0" parTransId="{C15E7C8A-553C-49BA-9313-0F7D4B317F6C}" sibTransId="{FEA5119B-51D1-4461-A01D-E81743FCE470}"/>
    <dgm:cxn modelId="{38CA66A4-002D-4BA0-820A-752AE510A034}" type="presOf" srcId="{9E27C33C-EFDD-450D-A280-7EB5499C6E59}" destId="{7BBB75EB-CF16-4120-BD77-D2D5F4534D6D}" srcOrd="0" destOrd="0" presId="urn:microsoft.com/office/officeart/2005/8/layout/chevron2"/>
    <dgm:cxn modelId="{5502AC8E-57B0-491D-9C06-2E8C7CDBDDEA}" srcId="{D2DE7FCE-0350-4AA0-8AA0-F061EC053620}" destId="{CCC79B92-F22A-4846-97BE-41CB0085BE30}" srcOrd="3" destOrd="0" parTransId="{0F9A9906-BCDC-47FE-A8ED-7F8E43074C47}" sibTransId="{0C564386-2050-466E-8734-35ABC686E17C}"/>
    <dgm:cxn modelId="{49DEDA1F-F520-4142-846E-33CF4A87BE0B}" type="presOf" srcId="{BC7E521B-5B15-4BAF-A7D7-2E6F4B653C04}" destId="{370546F5-ABCB-4E94-A1FC-A1DC1695CC62}" srcOrd="0" destOrd="0" presId="urn:microsoft.com/office/officeart/2005/8/layout/chevron2"/>
    <dgm:cxn modelId="{69926501-191F-4384-BD70-9A782CD71EF8}" type="presOf" srcId="{46F5C7E4-2270-4B15-B77F-319D464F5931}" destId="{995FE2DC-5472-4DF8-842A-9A486492DA8D}" srcOrd="0" destOrd="0" presId="urn:microsoft.com/office/officeart/2005/8/layout/chevron2"/>
    <dgm:cxn modelId="{ADFE7F28-2AFF-44F8-B087-E86B5E91C94E}" type="presOf" srcId="{D2DE7FCE-0350-4AA0-8AA0-F061EC053620}" destId="{289C5048-5682-4F04-8D01-24ECB6DD295B}" srcOrd="0" destOrd="0" presId="urn:microsoft.com/office/officeart/2005/8/layout/chevron2"/>
    <dgm:cxn modelId="{9F234D15-BEDA-4274-AB3B-8316D5A8B278}" srcId="{B1410771-94DC-4F02-B279-4CFD11C15E98}" destId="{94538CB2-93D4-45C7-AA30-F2FD873E71E8}" srcOrd="0" destOrd="0" parTransId="{226BA25B-3145-4A3C-B1BD-69A4E6EBFEB7}" sibTransId="{AFADA127-D336-4CB9-BA51-9A3EC4AC419C}"/>
    <dgm:cxn modelId="{72C098D7-AC42-4731-8215-6CEBF6DC166C}" srcId="{D2DE7FCE-0350-4AA0-8AA0-F061EC053620}" destId="{572A2832-7EC8-480B-84DA-83E81C4AF41E}" srcOrd="1" destOrd="0" parTransId="{5ABE2E9C-7DC0-41BB-9A3C-D13D8791B943}" sibTransId="{408A3817-2221-41CF-9C4B-64EEDE9AF908}"/>
    <dgm:cxn modelId="{A661DA61-557F-4612-A979-5FD095F74703}" srcId="{F3F9A87E-1D28-4405-B4D7-7422BCF222A6}" destId="{46F5C7E4-2270-4B15-B77F-319D464F5931}" srcOrd="0" destOrd="0" parTransId="{F1E6FF97-1D79-431F-9C43-0997ED530E08}" sibTransId="{C27C213D-CDA3-4E9D-A6D3-41390702927D}"/>
    <dgm:cxn modelId="{751732D2-667F-4063-B7CA-20EED5845877}" type="presOf" srcId="{16A40A75-0824-4BC1-8853-FB011C73B29A}" destId="{DA09A4D8-6B8A-4FE5-89F2-E162CB9D24CC}" srcOrd="0" destOrd="0" presId="urn:microsoft.com/office/officeart/2005/8/layout/chevron2"/>
    <dgm:cxn modelId="{27049E5F-DE4C-4AF2-8DED-EC4F7830CB68}" srcId="{D2DE7FCE-0350-4AA0-8AA0-F061EC053620}" destId="{1F408432-E99B-4800-A514-45D10CD8622D}" srcOrd="4" destOrd="0" parTransId="{E5036F95-1DD8-4BBA-B08A-7145C346E019}" sibTransId="{848DC116-F2D7-4FB6-94AA-016C15AE62B8}"/>
    <dgm:cxn modelId="{FBC212FD-E360-491A-9BEF-62DEB3D4C7F4}" type="presOf" srcId="{0E3BB451-247A-4B82-8323-0FA0B923BDB2}" destId="{BE1701D8-D068-40E5-8A13-98C33AE48E49}" srcOrd="0" destOrd="0" presId="urn:microsoft.com/office/officeart/2005/8/layout/chevron2"/>
    <dgm:cxn modelId="{BB4033CD-2D86-4C90-9BAA-E5C78DC5D2F0}" srcId="{D2DE7FCE-0350-4AA0-8AA0-F061EC053620}" destId="{18823B10-0BD0-42EC-9816-321A06BA043B}" srcOrd="8" destOrd="0" parTransId="{56ADA77C-123A-4CAE-8DD7-425D8754F389}" sibTransId="{10CF820D-097A-4600-83EC-D79ABB1B164E}"/>
    <dgm:cxn modelId="{D8B69AF1-D98E-489B-A330-BAB97498FD13}" srcId="{D2DE7FCE-0350-4AA0-8AA0-F061EC053620}" destId="{B1410771-94DC-4F02-B279-4CFD11C15E98}" srcOrd="2" destOrd="0" parTransId="{79E8A46A-DCD0-4D76-B38E-CBD3D1DBA27B}" sibTransId="{60BB1998-DB7C-41FA-B9DB-2C4BC0D994EC}"/>
    <dgm:cxn modelId="{58ED8A9C-EFBE-444B-B863-BAE4971C6E87}" type="presOf" srcId="{4FCABB57-1C22-42B3-800F-9BB4BDC48B57}" destId="{5498A2F5-7884-4202-905C-862EEA592BAF}" srcOrd="0" destOrd="0" presId="urn:microsoft.com/office/officeart/2005/8/layout/chevron2"/>
    <dgm:cxn modelId="{E9C914CF-B356-48A1-9102-A7E24D2C8496}" type="presParOf" srcId="{289C5048-5682-4F04-8D01-24ECB6DD295B}" destId="{CC4558FD-B85A-4651-8AC6-12499F15F191}" srcOrd="0" destOrd="0" presId="urn:microsoft.com/office/officeart/2005/8/layout/chevron2"/>
    <dgm:cxn modelId="{06654A3C-22CA-4B4A-B671-8FF1E1D9DAA6}" type="presParOf" srcId="{CC4558FD-B85A-4651-8AC6-12499F15F191}" destId="{BB1705E4-F9B6-4C2A-8D7D-F2267A706F63}" srcOrd="0" destOrd="0" presId="urn:microsoft.com/office/officeart/2005/8/layout/chevron2"/>
    <dgm:cxn modelId="{DB6B5F2E-4BC2-44A8-BFBF-8D240E9243DA}" type="presParOf" srcId="{CC4558FD-B85A-4651-8AC6-12499F15F191}" destId="{7BBB75EB-CF16-4120-BD77-D2D5F4534D6D}" srcOrd="1" destOrd="0" presId="urn:microsoft.com/office/officeart/2005/8/layout/chevron2"/>
    <dgm:cxn modelId="{5CF0AE5E-2A6F-4757-A24E-FDA9464EAD59}" type="presParOf" srcId="{289C5048-5682-4F04-8D01-24ECB6DD295B}" destId="{57D2523B-74A2-43DF-940E-B194E6E49092}" srcOrd="1" destOrd="0" presId="urn:microsoft.com/office/officeart/2005/8/layout/chevron2"/>
    <dgm:cxn modelId="{A2B9F4F2-BABF-4673-83FC-7ABFF28DE09C}" type="presParOf" srcId="{289C5048-5682-4F04-8D01-24ECB6DD295B}" destId="{065F9D47-E88C-4235-8671-57E889E8DF5C}" srcOrd="2" destOrd="0" presId="urn:microsoft.com/office/officeart/2005/8/layout/chevron2"/>
    <dgm:cxn modelId="{32FA69CE-71CA-46E0-9778-EAA4A778633F}" type="presParOf" srcId="{065F9D47-E88C-4235-8671-57E889E8DF5C}" destId="{3018D57D-2F10-4C31-9FCF-86DA9B7CC9A6}" srcOrd="0" destOrd="0" presId="urn:microsoft.com/office/officeart/2005/8/layout/chevron2"/>
    <dgm:cxn modelId="{662A2317-CE85-4F71-A7D3-DA3D5D2E6248}" type="presParOf" srcId="{065F9D47-E88C-4235-8671-57E889E8DF5C}" destId="{C2481FC6-4CCA-4E06-A7DF-ECA8F9C761E8}" srcOrd="1" destOrd="0" presId="urn:microsoft.com/office/officeart/2005/8/layout/chevron2"/>
    <dgm:cxn modelId="{47C7FC7D-EACC-427E-ACC7-F97829F13C85}" type="presParOf" srcId="{289C5048-5682-4F04-8D01-24ECB6DD295B}" destId="{AABAC46D-5E72-4AD0-91BF-E47BC5A557B8}" srcOrd="3" destOrd="0" presId="urn:microsoft.com/office/officeart/2005/8/layout/chevron2"/>
    <dgm:cxn modelId="{8B80F6B9-E1A2-4EC0-852C-EA0E3B635473}" type="presParOf" srcId="{289C5048-5682-4F04-8D01-24ECB6DD295B}" destId="{EC71D6C9-E580-4417-8666-775069026F70}" srcOrd="4" destOrd="0" presId="urn:microsoft.com/office/officeart/2005/8/layout/chevron2"/>
    <dgm:cxn modelId="{F14F80AE-569F-4910-B4FD-0C810CE31E26}" type="presParOf" srcId="{EC71D6C9-E580-4417-8666-775069026F70}" destId="{16D21CFD-1344-4A0F-9CE7-84BEDE8CD661}" srcOrd="0" destOrd="0" presId="urn:microsoft.com/office/officeart/2005/8/layout/chevron2"/>
    <dgm:cxn modelId="{9581BA49-B11D-481F-94E8-67F24C547D90}" type="presParOf" srcId="{EC71D6C9-E580-4417-8666-775069026F70}" destId="{3B6F90F5-B1CB-4C7D-A37B-509AFAF4C880}" srcOrd="1" destOrd="0" presId="urn:microsoft.com/office/officeart/2005/8/layout/chevron2"/>
    <dgm:cxn modelId="{1A287D37-F805-4F03-B3EB-B56562405A9E}" type="presParOf" srcId="{289C5048-5682-4F04-8D01-24ECB6DD295B}" destId="{CB4F463C-EB89-418C-9353-2263217A816E}" srcOrd="5" destOrd="0" presId="urn:microsoft.com/office/officeart/2005/8/layout/chevron2"/>
    <dgm:cxn modelId="{D5CCB12A-5F63-442A-812A-890DD890D307}" type="presParOf" srcId="{289C5048-5682-4F04-8D01-24ECB6DD295B}" destId="{D38BF87A-CD10-43FB-85AC-34E330CA352A}" srcOrd="6" destOrd="0" presId="urn:microsoft.com/office/officeart/2005/8/layout/chevron2"/>
    <dgm:cxn modelId="{C93FBE1E-90BD-4BF6-8EA0-0E9DE3AFD95E}" type="presParOf" srcId="{D38BF87A-CD10-43FB-85AC-34E330CA352A}" destId="{C88200B1-EC53-407F-A6E8-6309E305C299}" srcOrd="0" destOrd="0" presId="urn:microsoft.com/office/officeart/2005/8/layout/chevron2"/>
    <dgm:cxn modelId="{D69FDBB2-9709-4BB2-BC47-674CD1EDF653}" type="presParOf" srcId="{D38BF87A-CD10-43FB-85AC-34E330CA352A}" destId="{370546F5-ABCB-4E94-A1FC-A1DC1695CC62}" srcOrd="1" destOrd="0" presId="urn:microsoft.com/office/officeart/2005/8/layout/chevron2"/>
    <dgm:cxn modelId="{F0426945-2C76-4239-806B-57DB56A25498}" type="presParOf" srcId="{289C5048-5682-4F04-8D01-24ECB6DD295B}" destId="{5B1DAE1E-9B62-428B-BF7A-DABEFA4241F1}" srcOrd="7" destOrd="0" presId="urn:microsoft.com/office/officeart/2005/8/layout/chevron2"/>
    <dgm:cxn modelId="{02D5A7B8-8C4D-4132-95E4-25CC0B731277}" type="presParOf" srcId="{289C5048-5682-4F04-8D01-24ECB6DD295B}" destId="{A0B7AA92-8E3F-444B-ACD5-49A4539C9D1D}" srcOrd="8" destOrd="0" presId="urn:microsoft.com/office/officeart/2005/8/layout/chevron2"/>
    <dgm:cxn modelId="{7572D62B-BF1F-4C7C-9658-E40ED90D8394}" type="presParOf" srcId="{A0B7AA92-8E3F-444B-ACD5-49A4539C9D1D}" destId="{3F9E5047-C653-403B-8B71-9F90F4EDA962}" srcOrd="0" destOrd="0" presId="urn:microsoft.com/office/officeart/2005/8/layout/chevron2"/>
    <dgm:cxn modelId="{5E897647-115C-4E60-9DB3-F527F1954E78}" type="presParOf" srcId="{A0B7AA92-8E3F-444B-ACD5-49A4539C9D1D}" destId="{B94E5D17-75D7-4D09-BF11-4C04BBA61367}" srcOrd="1" destOrd="0" presId="urn:microsoft.com/office/officeart/2005/8/layout/chevron2"/>
    <dgm:cxn modelId="{F8F5B888-E187-4A01-A967-1305B0E00E9E}" type="presParOf" srcId="{289C5048-5682-4F04-8D01-24ECB6DD295B}" destId="{7032F702-A43E-4B5F-903D-B59D55F4CF52}" srcOrd="9" destOrd="0" presId="urn:microsoft.com/office/officeart/2005/8/layout/chevron2"/>
    <dgm:cxn modelId="{AC60CA5A-8B2C-469F-A6C9-15E674E072F0}" type="presParOf" srcId="{289C5048-5682-4F04-8D01-24ECB6DD295B}" destId="{BFB2ADB8-77DB-4C7A-964B-7F342A4F087F}" srcOrd="10" destOrd="0" presId="urn:microsoft.com/office/officeart/2005/8/layout/chevron2"/>
    <dgm:cxn modelId="{79BD8FF9-77E2-4A7B-A618-ECFEC1E0F35A}" type="presParOf" srcId="{BFB2ADB8-77DB-4C7A-964B-7F342A4F087F}" destId="{DA09A4D8-6B8A-4FE5-89F2-E162CB9D24CC}" srcOrd="0" destOrd="0" presId="urn:microsoft.com/office/officeart/2005/8/layout/chevron2"/>
    <dgm:cxn modelId="{7E7D2F95-3ABB-485B-BAE3-43120936B337}" type="presParOf" srcId="{BFB2ADB8-77DB-4C7A-964B-7F342A4F087F}" destId="{D1CEE696-409D-4F6F-B3DF-001ED52B1212}" srcOrd="1" destOrd="0" presId="urn:microsoft.com/office/officeart/2005/8/layout/chevron2"/>
    <dgm:cxn modelId="{7626A5A7-04B2-4317-AD72-05B1477EC112}" type="presParOf" srcId="{289C5048-5682-4F04-8D01-24ECB6DD295B}" destId="{320C4018-508C-439C-8DB9-7C080F0DE4A5}" srcOrd="11" destOrd="0" presId="urn:microsoft.com/office/officeart/2005/8/layout/chevron2"/>
    <dgm:cxn modelId="{A79ECE73-2C59-4C3A-94E4-68C4106B2C9F}" type="presParOf" srcId="{289C5048-5682-4F04-8D01-24ECB6DD295B}" destId="{DF45B233-8CB4-4B77-AE31-56CA4DBC23D7}" srcOrd="12" destOrd="0" presId="urn:microsoft.com/office/officeart/2005/8/layout/chevron2"/>
    <dgm:cxn modelId="{9FF7DD17-3D96-4B40-A45F-3155F2FB3AB4}" type="presParOf" srcId="{DF45B233-8CB4-4B77-AE31-56CA4DBC23D7}" destId="{BE1701D8-D068-40E5-8A13-98C33AE48E49}" srcOrd="0" destOrd="0" presId="urn:microsoft.com/office/officeart/2005/8/layout/chevron2"/>
    <dgm:cxn modelId="{7A9F08B6-5E8F-4B34-A5DB-36F9EE337860}" type="presParOf" srcId="{DF45B233-8CB4-4B77-AE31-56CA4DBC23D7}" destId="{5498A2F5-7884-4202-905C-862EEA592BAF}" srcOrd="1" destOrd="0" presId="urn:microsoft.com/office/officeart/2005/8/layout/chevron2"/>
    <dgm:cxn modelId="{96CAFAB1-20EE-418F-98B6-D5B49E23BF5C}" type="presParOf" srcId="{289C5048-5682-4F04-8D01-24ECB6DD295B}" destId="{9A565E81-B1D8-432D-AA24-B5999920FCDE}" srcOrd="13" destOrd="0" presId="urn:microsoft.com/office/officeart/2005/8/layout/chevron2"/>
    <dgm:cxn modelId="{710FFF2A-5965-4BFA-B8F9-E6C5C7705015}" type="presParOf" srcId="{289C5048-5682-4F04-8D01-24ECB6DD295B}" destId="{0FF058E7-BF87-4F15-8FF0-658C2DEF9671}" srcOrd="14" destOrd="0" presId="urn:microsoft.com/office/officeart/2005/8/layout/chevron2"/>
    <dgm:cxn modelId="{A1309D83-51A5-4901-AF10-63A890D10251}" type="presParOf" srcId="{0FF058E7-BF87-4F15-8FF0-658C2DEF9671}" destId="{A8B47773-5D12-4301-88E0-14D15B4F52F0}" srcOrd="0" destOrd="0" presId="urn:microsoft.com/office/officeart/2005/8/layout/chevron2"/>
    <dgm:cxn modelId="{D9EB2BFD-1BA3-4536-B120-4A4C2D55842E}" type="presParOf" srcId="{0FF058E7-BF87-4F15-8FF0-658C2DEF9671}" destId="{995FE2DC-5472-4DF8-842A-9A486492DA8D}" srcOrd="1" destOrd="0" presId="urn:microsoft.com/office/officeart/2005/8/layout/chevron2"/>
    <dgm:cxn modelId="{5CD40D83-5515-48A8-B983-490FA12F4C9D}" type="presParOf" srcId="{289C5048-5682-4F04-8D01-24ECB6DD295B}" destId="{2437E9A0-DA47-4F34-9A68-E76DAE348441}" srcOrd="15" destOrd="0" presId="urn:microsoft.com/office/officeart/2005/8/layout/chevron2"/>
    <dgm:cxn modelId="{CBBB1F3E-53DC-4548-8AAC-0442C24993BC}" type="presParOf" srcId="{289C5048-5682-4F04-8D01-24ECB6DD295B}" destId="{FB7996F1-D5B2-4EBC-B51D-937E840A833D}" srcOrd="16" destOrd="0" presId="urn:microsoft.com/office/officeart/2005/8/layout/chevron2"/>
    <dgm:cxn modelId="{19F71977-7A79-473A-8067-06A7FF41D323}" type="presParOf" srcId="{FB7996F1-D5B2-4EBC-B51D-937E840A833D}" destId="{66BDD0CC-3DA9-46BA-A01D-CCC0D0CA178B}" srcOrd="0" destOrd="0" presId="urn:microsoft.com/office/officeart/2005/8/layout/chevron2"/>
    <dgm:cxn modelId="{1398EE58-C1A8-4F01-AC05-5AEAD0A430DA}" type="presParOf" srcId="{FB7996F1-D5B2-4EBC-B51D-937E840A833D}" destId="{618727CC-1670-4F10-A3EC-87499EA3BE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816B95-3870-48C9-B3A9-6E301259E9C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FB9FA31-268E-4B57-87E0-122C2236CE4C}">
      <dgm:prSet phldrT="[Metin]"/>
      <dgm:spPr/>
      <dgm:t>
        <a:bodyPr/>
        <a:lstStyle/>
        <a:p>
          <a:r>
            <a:rPr lang="en-US" dirty="0" smtClean="0"/>
            <a:t>Locking</a:t>
          </a:r>
          <a:endParaRPr lang="en-US" dirty="0"/>
        </a:p>
      </dgm:t>
    </dgm:pt>
    <dgm:pt modelId="{D863191D-488A-4BFE-9BBA-B45403AC3087}" type="parTrans" cxnId="{73A56C7C-AB28-4AF1-A9E3-6EFCE4B9CCBE}">
      <dgm:prSet/>
      <dgm:spPr/>
      <dgm:t>
        <a:bodyPr/>
        <a:lstStyle/>
        <a:p>
          <a:endParaRPr lang="en-US"/>
        </a:p>
      </dgm:t>
    </dgm:pt>
    <dgm:pt modelId="{AD6BD305-415D-4896-A945-F30F7AE2B8FC}" type="sibTrans" cxnId="{73A56C7C-AB28-4AF1-A9E3-6EFCE4B9CCBE}">
      <dgm:prSet/>
      <dgm:spPr/>
      <dgm:t>
        <a:bodyPr/>
        <a:lstStyle/>
        <a:p>
          <a:endParaRPr lang="en-US"/>
        </a:p>
      </dgm:t>
    </dgm:pt>
    <dgm:pt modelId="{708D3CB8-0D0F-4124-A301-C7F25A42A8D5}">
      <dgm:prSet phldrT="[Metin]"/>
      <dgm:spPr/>
      <dgm:t>
        <a:bodyPr/>
        <a:lstStyle/>
        <a:p>
          <a:r>
            <a:rPr lang="en-US" dirty="0" smtClean="0"/>
            <a:t>Statistical Analysis</a:t>
          </a:r>
          <a:endParaRPr lang="en-US" dirty="0"/>
        </a:p>
      </dgm:t>
    </dgm:pt>
    <dgm:pt modelId="{26681D66-2CF4-4558-A83C-A296EA02BEA6}" type="parTrans" cxnId="{4B2A1C5A-E1DD-4FF7-B96E-70D951F13F9B}">
      <dgm:prSet/>
      <dgm:spPr/>
      <dgm:t>
        <a:bodyPr/>
        <a:lstStyle/>
        <a:p>
          <a:endParaRPr lang="en-US"/>
        </a:p>
      </dgm:t>
    </dgm:pt>
    <dgm:pt modelId="{2F82012F-4FF8-4832-AA09-F9F66E254C48}" type="sibTrans" cxnId="{4B2A1C5A-E1DD-4FF7-B96E-70D951F13F9B}">
      <dgm:prSet/>
      <dgm:spPr/>
      <dgm:t>
        <a:bodyPr/>
        <a:lstStyle/>
        <a:p>
          <a:endParaRPr lang="en-US"/>
        </a:p>
      </dgm:t>
    </dgm:pt>
    <dgm:pt modelId="{69A7FB1E-862B-4B78-A8F4-A27EA23D66D9}">
      <dgm:prSet/>
      <dgm:spPr/>
      <dgm:t>
        <a:bodyPr/>
        <a:lstStyle/>
        <a:p>
          <a:r>
            <a:rPr lang="en-US" dirty="0" smtClean="0"/>
            <a:t>Data Extraction</a:t>
          </a:r>
          <a:endParaRPr lang="en-US" dirty="0"/>
        </a:p>
      </dgm:t>
    </dgm:pt>
    <dgm:pt modelId="{2801C839-847D-40CB-BBC4-A5BEBA39662E}" type="parTrans" cxnId="{38CB7B0A-19E7-4867-B5A4-F48D66F47645}">
      <dgm:prSet/>
      <dgm:spPr/>
      <dgm:t>
        <a:bodyPr/>
        <a:lstStyle/>
        <a:p>
          <a:endParaRPr lang="en-US"/>
        </a:p>
      </dgm:t>
    </dgm:pt>
    <dgm:pt modelId="{811F4FC7-89E1-4583-9833-D477CEE07CFF}" type="sibTrans" cxnId="{38CB7B0A-19E7-4867-B5A4-F48D66F47645}">
      <dgm:prSet/>
      <dgm:spPr/>
      <dgm:t>
        <a:bodyPr/>
        <a:lstStyle/>
        <a:p>
          <a:endParaRPr lang="en-US"/>
        </a:p>
      </dgm:t>
    </dgm:pt>
    <dgm:pt modelId="{1ABA037D-7657-4230-885C-B0F643391DA6}">
      <dgm:prSet/>
      <dgm:spPr/>
      <dgm:t>
        <a:bodyPr/>
        <a:lstStyle/>
        <a:p>
          <a:r>
            <a:rPr lang="en-US" dirty="0" smtClean="0"/>
            <a:t>Archival</a:t>
          </a:r>
        </a:p>
      </dgm:t>
    </dgm:pt>
    <dgm:pt modelId="{897DAF86-E6C3-4665-94D1-7F6833E76901}" type="parTrans" cxnId="{0BAAD24B-D0BE-4EFA-B89C-A7976684C9C7}">
      <dgm:prSet/>
      <dgm:spPr/>
      <dgm:t>
        <a:bodyPr/>
        <a:lstStyle/>
        <a:p>
          <a:endParaRPr lang="en-US"/>
        </a:p>
      </dgm:t>
    </dgm:pt>
    <dgm:pt modelId="{37DA532A-814F-4F71-8EF0-51D1F36142DF}" type="sibTrans" cxnId="{0BAAD24B-D0BE-4EFA-B89C-A7976684C9C7}">
      <dgm:prSet/>
      <dgm:spPr/>
      <dgm:t>
        <a:bodyPr/>
        <a:lstStyle/>
        <a:p>
          <a:endParaRPr lang="en-US"/>
        </a:p>
      </dgm:t>
    </dgm:pt>
    <dgm:pt modelId="{C52882EB-9FDD-4504-AED2-FB19168B614D}" type="pres">
      <dgm:prSet presAssocID="{71816B95-3870-48C9-B3A9-6E301259E9C7}" presName="Name0" presStyleCnt="0">
        <dgm:presLayoutVars>
          <dgm:dir/>
          <dgm:resizeHandles val="exact"/>
        </dgm:presLayoutVars>
      </dgm:prSet>
      <dgm:spPr/>
    </dgm:pt>
    <dgm:pt modelId="{26761CFE-0BE1-4F91-ACC8-68A9B6EDB05E}" type="pres">
      <dgm:prSet presAssocID="{4FB9FA31-268E-4B57-87E0-122C2236CE4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DB077-FB09-4D16-9A98-12EC9F6E25D0}" type="pres">
      <dgm:prSet presAssocID="{AD6BD305-415D-4896-A945-F30F7AE2B8F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2657541-BF8B-471E-B4A4-67601D9E518C}" type="pres">
      <dgm:prSet presAssocID="{AD6BD305-415D-4896-A945-F30F7AE2B8F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030B1475-3094-4837-8D80-CE4203280E23}" type="pres">
      <dgm:prSet presAssocID="{708D3CB8-0D0F-4124-A301-C7F25A42A8D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6B9BB0-0743-4780-A32E-EC1EC4F68E8E}" type="pres">
      <dgm:prSet presAssocID="{2F82012F-4FF8-4832-AA09-F9F66E254C4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8E6CFC2-8726-4510-AE5B-B2C14CD14DE3}" type="pres">
      <dgm:prSet presAssocID="{2F82012F-4FF8-4832-AA09-F9F66E254C4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AD73965-4388-46CE-BC9F-157115D248C9}" type="pres">
      <dgm:prSet presAssocID="{69A7FB1E-862B-4B78-A8F4-A27EA23D66D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70B36-5DD2-46CE-BFC3-43EEF6DA659F}" type="pres">
      <dgm:prSet presAssocID="{811F4FC7-89E1-4583-9833-D477CEE07CF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1A49A16-DC16-49AC-9659-3876F73346AB}" type="pres">
      <dgm:prSet presAssocID="{811F4FC7-89E1-4583-9833-D477CEE07CF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0C03E9E-7924-43CB-8BBD-27414D440AE5}" type="pres">
      <dgm:prSet presAssocID="{1ABA037D-7657-4230-885C-B0F643391D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79730-9B38-4D4F-83E8-FF7494FBC62D}" type="presOf" srcId="{AD6BD305-415D-4896-A945-F30F7AE2B8FC}" destId="{92657541-BF8B-471E-B4A4-67601D9E518C}" srcOrd="1" destOrd="0" presId="urn:microsoft.com/office/officeart/2005/8/layout/process1"/>
    <dgm:cxn modelId="{0BAAD24B-D0BE-4EFA-B89C-A7976684C9C7}" srcId="{71816B95-3870-48C9-B3A9-6E301259E9C7}" destId="{1ABA037D-7657-4230-885C-B0F643391DA6}" srcOrd="3" destOrd="0" parTransId="{897DAF86-E6C3-4665-94D1-7F6833E76901}" sibTransId="{37DA532A-814F-4F71-8EF0-51D1F36142DF}"/>
    <dgm:cxn modelId="{38CB7B0A-19E7-4867-B5A4-F48D66F47645}" srcId="{71816B95-3870-48C9-B3A9-6E301259E9C7}" destId="{69A7FB1E-862B-4B78-A8F4-A27EA23D66D9}" srcOrd="2" destOrd="0" parTransId="{2801C839-847D-40CB-BBC4-A5BEBA39662E}" sibTransId="{811F4FC7-89E1-4583-9833-D477CEE07CFF}"/>
    <dgm:cxn modelId="{73A56C7C-AB28-4AF1-A9E3-6EFCE4B9CCBE}" srcId="{71816B95-3870-48C9-B3A9-6E301259E9C7}" destId="{4FB9FA31-268E-4B57-87E0-122C2236CE4C}" srcOrd="0" destOrd="0" parTransId="{D863191D-488A-4BFE-9BBA-B45403AC3087}" sibTransId="{AD6BD305-415D-4896-A945-F30F7AE2B8FC}"/>
    <dgm:cxn modelId="{D38CDDE0-6D7F-4306-8BDC-ABA5477EFD29}" type="presOf" srcId="{2F82012F-4FF8-4832-AA09-F9F66E254C48}" destId="{28E6CFC2-8726-4510-AE5B-B2C14CD14DE3}" srcOrd="1" destOrd="0" presId="urn:microsoft.com/office/officeart/2005/8/layout/process1"/>
    <dgm:cxn modelId="{F5A30254-4752-4BDE-AB63-2920673B05AB}" type="presOf" srcId="{71816B95-3870-48C9-B3A9-6E301259E9C7}" destId="{C52882EB-9FDD-4504-AED2-FB19168B614D}" srcOrd="0" destOrd="0" presId="urn:microsoft.com/office/officeart/2005/8/layout/process1"/>
    <dgm:cxn modelId="{4FA17280-2345-4BFD-A690-76AADECFFF04}" type="presOf" srcId="{811F4FC7-89E1-4583-9833-D477CEE07CFF}" destId="{C6670B36-5DD2-46CE-BFC3-43EEF6DA659F}" srcOrd="0" destOrd="0" presId="urn:microsoft.com/office/officeart/2005/8/layout/process1"/>
    <dgm:cxn modelId="{90714998-E14E-499A-9A48-F6F4BF5BC57E}" type="presOf" srcId="{811F4FC7-89E1-4583-9833-D477CEE07CFF}" destId="{01A49A16-DC16-49AC-9659-3876F73346AB}" srcOrd="1" destOrd="0" presId="urn:microsoft.com/office/officeart/2005/8/layout/process1"/>
    <dgm:cxn modelId="{4B2A1C5A-E1DD-4FF7-B96E-70D951F13F9B}" srcId="{71816B95-3870-48C9-B3A9-6E301259E9C7}" destId="{708D3CB8-0D0F-4124-A301-C7F25A42A8D5}" srcOrd="1" destOrd="0" parTransId="{26681D66-2CF4-4558-A83C-A296EA02BEA6}" sibTransId="{2F82012F-4FF8-4832-AA09-F9F66E254C48}"/>
    <dgm:cxn modelId="{1F667C70-A364-4C04-845D-2A0A1C97681E}" type="presOf" srcId="{4FB9FA31-268E-4B57-87E0-122C2236CE4C}" destId="{26761CFE-0BE1-4F91-ACC8-68A9B6EDB05E}" srcOrd="0" destOrd="0" presId="urn:microsoft.com/office/officeart/2005/8/layout/process1"/>
    <dgm:cxn modelId="{B4F5A148-7BB9-43C1-ADB7-6F13722F1502}" type="presOf" srcId="{AD6BD305-415D-4896-A945-F30F7AE2B8FC}" destId="{AE1DB077-FB09-4D16-9A98-12EC9F6E25D0}" srcOrd="0" destOrd="0" presId="urn:microsoft.com/office/officeart/2005/8/layout/process1"/>
    <dgm:cxn modelId="{6F5A974F-BE03-43CC-9959-0075211DB4FB}" type="presOf" srcId="{69A7FB1E-862B-4B78-A8F4-A27EA23D66D9}" destId="{5AD73965-4388-46CE-BC9F-157115D248C9}" srcOrd="0" destOrd="0" presId="urn:microsoft.com/office/officeart/2005/8/layout/process1"/>
    <dgm:cxn modelId="{635F933E-08FD-4DDB-88DE-E91DFAF94D40}" type="presOf" srcId="{2F82012F-4FF8-4832-AA09-F9F66E254C48}" destId="{1F6B9BB0-0743-4780-A32E-EC1EC4F68E8E}" srcOrd="0" destOrd="0" presId="urn:microsoft.com/office/officeart/2005/8/layout/process1"/>
    <dgm:cxn modelId="{8DEC9E83-608D-4613-B812-AE59EC67762B}" type="presOf" srcId="{1ABA037D-7657-4230-885C-B0F643391DA6}" destId="{90C03E9E-7924-43CB-8BBD-27414D440AE5}" srcOrd="0" destOrd="0" presId="urn:microsoft.com/office/officeart/2005/8/layout/process1"/>
    <dgm:cxn modelId="{7442DEE5-D6EB-4797-92D1-638234D4DE6F}" type="presOf" srcId="{708D3CB8-0D0F-4124-A301-C7F25A42A8D5}" destId="{030B1475-3094-4837-8D80-CE4203280E23}" srcOrd="0" destOrd="0" presId="urn:microsoft.com/office/officeart/2005/8/layout/process1"/>
    <dgm:cxn modelId="{14CA7CE4-E2D8-4BA6-857F-2FCA7818FD29}" type="presParOf" srcId="{C52882EB-9FDD-4504-AED2-FB19168B614D}" destId="{26761CFE-0BE1-4F91-ACC8-68A9B6EDB05E}" srcOrd="0" destOrd="0" presId="urn:microsoft.com/office/officeart/2005/8/layout/process1"/>
    <dgm:cxn modelId="{133C7DA3-B625-41D7-96CE-1C6880F63CB1}" type="presParOf" srcId="{C52882EB-9FDD-4504-AED2-FB19168B614D}" destId="{AE1DB077-FB09-4D16-9A98-12EC9F6E25D0}" srcOrd="1" destOrd="0" presId="urn:microsoft.com/office/officeart/2005/8/layout/process1"/>
    <dgm:cxn modelId="{240B2D10-9049-40CC-9A05-C6A1797FBC7F}" type="presParOf" srcId="{AE1DB077-FB09-4D16-9A98-12EC9F6E25D0}" destId="{92657541-BF8B-471E-B4A4-67601D9E518C}" srcOrd="0" destOrd="0" presId="urn:microsoft.com/office/officeart/2005/8/layout/process1"/>
    <dgm:cxn modelId="{84C64858-0D8E-4CFA-8711-C41CF62956F7}" type="presParOf" srcId="{C52882EB-9FDD-4504-AED2-FB19168B614D}" destId="{030B1475-3094-4837-8D80-CE4203280E23}" srcOrd="2" destOrd="0" presId="urn:microsoft.com/office/officeart/2005/8/layout/process1"/>
    <dgm:cxn modelId="{76BD9972-5C8A-4BEC-81A7-34AFE0F1FB13}" type="presParOf" srcId="{C52882EB-9FDD-4504-AED2-FB19168B614D}" destId="{1F6B9BB0-0743-4780-A32E-EC1EC4F68E8E}" srcOrd="3" destOrd="0" presId="urn:microsoft.com/office/officeart/2005/8/layout/process1"/>
    <dgm:cxn modelId="{9DFE2F37-F936-43CC-ADE5-312A719BEA6B}" type="presParOf" srcId="{1F6B9BB0-0743-4780-A32E-EC1EC4F68E8E}" destId="{28E6CFC2-8726-4510-AE5B-B2C14CD14DE3}" srcOrd="0" destOrd="0" presId="urn:microsoft.com/office/officeart/2005/8/layout/process1"/>
    <dgm:cxn modelId="{3E9F98A9-A593-4F9E-BC86-576E19A2260F}" type="presParOf" srcId="{C52882EB-9FDD-4504-AED2-FB19168B614D}" destId="{5AD73965-4388-46CE-BC9F-157115D248C9}" srcOrd="4" destOrd="0" presId="urn:microsoft.com/office/officeart/2005/8/layout/process1"/>
    <dgm:cxn modelId="{EA8C801C-23CF-4011-BDE6-C3841072CFF0}" type="presParOf" srcId="{C52882EB-9FDD-4504-AED2-FB19168B614D}" destId="{C6670B36-5DD2-46CE-BFC3-43EEF6DA659F}" srcOrd="5" destOrd="0" presId="urn:microsoft.com/office/officeart/2005/8/layout/process1"/>
    <dgm:cxn modelId="{8D142D36-AAE4-472C-9674-28E8FB6CF446}" type="presParOf" srcId="{C6670B36-5DD2-46CE-BFC3-43EEF6DA659F}" destId="{01A49A16-DC16-49AC-9659-3876F73346AB}" srcOrd="0" destOrd="0" presId="urn:microsoft.com/office/officeart/2005/8/layout/process1"/>
    <dgm:cxn modelId="{65758806-DC55-4E6F-923D-B069A6739BE4}" type="presParOf" srcId="{C52882EB-9FDD-4504-AED2-FB19168B614D}" destId="{90C03E9E-7924-43CB-8BBD-27414D440AE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8AD06-A370-4DE4-93CB-F08C8460F611}">
      <dsp:nvSpPr>
        <dsp:cNvPr id="0" name=""/>
        <dsp:cNvSpPr/>
      </dsp:nvSpPr>
      <dsp:spPr>
        <a:xfrm>
          <a:off x="0" y="364270"/>
          <a:ext cx="9579429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470" tIns="333248" rIns="74347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There are regulatory standards for collection, cleaning, and management of data.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CFR, GCDMP, SDTMIG, CDASH…</a:t>
          </a:r>
          <a:endParaRPr lang="en-US" sz="1600" kern="1200" dirty="0"/>
        </a:p>
      </dsp:txBody>
      <dsp:txXfrm>
        <a:off x="0" y="364270"/>
        <a:ext cx="9579429" cy="932400"/>
      </dsp:txXfrm>
    </dsp:sp>
    <dsp:sp modelId="{9F1E934B-2719-4601-A12B-F506E0EEF997}">
      <dsp:nvSpPr>
        <dsp:cNvPr id="0" name=""/>
        <dsp:cNvSpPr/>
      </dsp:nvSpPr>
      <dsp:spPr>
        <a:xfrm>
          <a:off x="478971" y="128110"/>
          <a:ext cx="670560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3456" tIns="0" rIns="253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Standards and Guidelines </a:t>
          </a:r>
          <a:endParaRPr lang="en-US" sz="1600" kern="1200" dirty="0"/>
        </a:p>
      </dsp:txBody>
      <dsp:txXfrm>
        <a:off x="502028" y="151167"/>
        <a:ext cx="6659486" cy="426206"/>
      </dsp:txXfrm>
    </dsp:sp>
    <dsp:sp modelId="{9E8CCEE7-7D31-44AD-9C39-D60C60A21559}">
      <dsp:nvSpPr>
        <dsp:cNvPr id="0" name=""/>
        <dsp:cNvSpPr/>
      </dsp:nvSpPr>
      <dsp:spPr>
        <a:xfrm>
          <a:off x="0" y="1619230"/>
          <a:ext cx="957942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470" tIns="333248" rIns="74347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There are various processes involved in CDM.</a:t>
          </a:r>
          <a:endParaRPr lang="en-US" sz="1600" kern="1200" dirty="0"/>
        </a:p>
      </dsp:txBody>
      <dsp:txXfrm>
        <a:off x="0" y="1619230"/>
        <a:ext cx="9579429" cy="680400"/>
      </dsp:txXfrm>
    </dsp:sp>
    <dsp:sp modelId="{3CF74070-EFD2-4877-8A0E-BE2BF7EAC968}">
      <dsp:nvSpPr>
        <dsp:cNvPr id="0" name=""/>
        <dsp:cNvSpPr/>
      </dsp:nvSpPr>
      <dsp:spPr>
        <a:xfrm>
          <a:off x="478971" y="1383070"/>
          <a:ext cx="670560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3456" tIns="0" rIns="253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Processes</a:t>
          </a: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502028" y="1406127"/>
        <a:ext cx="6659486" cy="426206"/>
      </dsp:txXfrm>
    </dsp:sp>
    <dsp:sp modelId="{6C4D4D4B-0D74-41B5-AC3C-8AA2110ACD22}">
      <dsp:nvSpPr>
        <dsp:cNvPr id="0" name=""/>
        <dsp:cNvSpPr/>
      </dsp:nvSpPr>
      <dsp:spPr>
        <a:xfrm>
          <a:off x="0" y="2622190"/>
          <a:ext cx="957942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470" tIns="333248" rIns="74347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Different team members actively involved in stages of CDM.</a:t>
          </a:r>
          <a:endParaRPr lang="en-US" sz="1600" kern="1200" dirty="0"/>
        </a:p>
      </dsp:txBody>
      <dsp:txXfrm>
        <a:off x="0" y="2622190"/>
        <a:ext cx="9579429" cy="680400"/>
      </dsp:txXfrm>
    </dsp:sp>
    <dsp:sp modelId="{E0ECB683-E5C0-4EF7-BB39-32E446A8BC9A}">
      <dsp:nvSpPr>
        <dsp:cNvPr id="0" name=""/>
        <dsp:cNvSpPr/>
      </dsp:nvSpPr>
      <dsp:spPr>
        <a:xfrm>
          <a:off x="478971" y="2386030"/>
          <a:ext cx="670560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3456" tIns="0" rIns="253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Roles and Responsibilities </a:t>
          </a:r>
          <a:endParaRPr lang="en-US" sz="1600" kern="1200" dirty="0"/>
        </a:p>
      </dsp:txBody>
      <dsp:txXfrm>
        <a:off x="502028" y="2409087"/>
        <a:ext cx="6659486" cy="426206"/>
      </dsp:txXfrm>
    </dsp:sp>
    <dsp:sp modelId="{6A061F15-DA10-4DCD-A211-45C5F5A9EB0C}">
      <dsp:nvSpPr>
        <dsp:cNvPr id="0" name=""/>
        <dsp:cNvSpPr/>
      </dsp:nvSpPr>
      <dsp:spPr>
        <a:xfrm>
          <a:off x="0" y="3625150"/>
          <a:ext cx="957942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470" tIns="333248" rIns="74347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Clinical Data Management Systems (CDMS).</a:t>
          </a:r>
          <a:endParaRPr lang="en-US" sz="1600" kern="1200"/>
        </a:p>
      </dsp:txBody>
      <dsp:txXfrm>
        <a:off x="0" y="3625150"/>
        <a:ext cx="9579429" cy="680400"/>
      </dsp:txXfrm>
    </dsp:sp>
    <dsp:sp modelId="{F3291666-13D4-4FA2-8D2A-333C3373D539}">
      <dsp:nvSpPr>
        <dsp:cNvPr id="0" name=""/>
        <dsp:cNvSpPr/>
      </dsp:nvSpPr>
      <dsp:spPr>
        <a:xfrm>
          <a:off x="478971" y="3388990"/>
          <a:ext cx="670560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3456" tIns="0" rIns="253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Tools</a:t>
          </a:r>
          <a:endParaRPr lang="en-US" sz="1600" kern="1200" dirty="0"/>
        </a:p>
      </dsp:txBody>
      <dsp:txXfrm>
        <a:off x="502028" y="3412047"/>
        <a:ext cx="665948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84719-10CC-4EF6-AEA7-7041384BFE58}">
      <dsp:nvSpPr>
        <dsp:cNvPr id="0" name=""/>
        <dsp:cNvSpPr/>
      </dsp:nvSpPr>
      <dsp:spPr>
        <a:xfrm>
          <a:off x="2743" y="174622"/>
          <a:ext cx="2176558" cy="13059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Code of Federal Regulations (CFR)</a:t>
          </a:r>
          <a:endParaRPr lang="en-US" sz="1500" kern="1200"/>
        </a:p>
      </dsp:txBody>
      <dsp:txXfrm>
        <a:off x="2743" y="174622"/>
        <a:ext cx="2176558" cy="1305935"/>
      </dsp:txXfrm>
    </dsp:sp>
    <dsp:sp modelId="{C860DAD1-2582-4278-8427-50A92ED2BA24}">
      <dsp:nvSpPr>
        <dsp:cNvPr id="0" name=""/>
        <dsp:cNvSpPr/>
      </dsp:nvSpPr>
      <dsp:spPr>
        <a:xfrm>
          <a:off x="2396958" y="174622"/>
          <a:ext cx="2176558" cy="13059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Good Clinical Data Management Practices (GCDMP)</a:t>
          </a:r>
          <a:endParaRPr lang="en-US" sz="1500" kern="1200" dirty="0" smtClean="0"/>
        </a:p>
      </dsp:txBody>
      <dsp:txXfrm>
        <a:off x="2396958" y="174622"/>
        <a:ext cx="2176558" cy="1305935"/>
      </dsp:txXfrm>
    </dsp:sp>
    <dsp:sp modelId="{3465EEC3-69C7-40CD-9187-4768E421DE62}">
      <dsp:nvSpPr>
        <dsp:cNvPr id="0" name=""/>
        <dsp:cNvSpPr/>
      </dsp:nvSpPr>
      <dsp:spPr>
        <a:xfrm>
          <a:off x="4791172" y="174622"/>
          <a:ext cx="2176558" cy="13059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The Study Data Tabulation Model Implementation Guide for Human Clinical Trials (SDTMIG) </a:t>
          </a:r>
          <a:endParaRPr lang="en-US" sz="1500" kern="1200" dirty="0" smtClean="0"/>
        </a:p>
      </dsp:txBody>
      <dsp:txXfrm>
        <a:off x="4791172" y="174622"/>
        <a:ext cx="2176558" cy="1305935"/>
      </dsp:txXfrm>
    </dsp:sp>
    <dsp:sp modelId="{28C9208A-A7EC-4D3E-80CD-F0A5D7D42014}">
      <dsp:nvSpPr>
        <dsp:cNvPr id="0" name=""/>
        <dsp:cNvSpPr/>
      </dsp:nvSpPr>
      <dsp:spPr>
        <a:xfrm>
          <a:off x="7185387" y="174622"/>
          <a:ext cx="2176558" cy="13059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The Clinical Data Acquisition Standards Harmonization (CDASH) standards</a:t>
          </a:r>
          <a:endParaRPr lang="en-US" sz="1500" kern="1200" dirty="0"/>
        </a:p>
      </dsp:txBody>
      <dsp:txXfrm>
        <a:off x="7185387" y="174622"/>
        <a:ext cx="2176558" cy="1305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705E4-F9B6-4C2A-8D7D-F2267A706F63}">
      <dsp:nvSpPr>
        <dsp:cNvPr id="0" name=""/>
        <dsp:cNvSpPr/>
      </dsp:nvSpPr>
      <dsp:spPr>
        <a:xfrm rot="5400000">
          <a:off x="-81428" y="81567"/>
          <a:ext cx="542854" cy="3799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-5400000">
        <a:off x="0" y="190138"/>
        <a:ext cx="379998" cy="162856"/>
      </dsp:txXfrm>
    </dsp:sp>
    <dsp:sp modelId="{7BBB75EB-CF16-4120-BD77-D2D5F4534D6D}">
      <dsp:nvSpPr>
        <dsp:cNvPr id="0" name=""/>
        <dsp:cNvSpPr/>
      </dsp:nvSpPr>
      <dsp:spPr>
        <a:xfrm rot="5400000">
          <a:off x="5271371" y="-4891234"/>
          <a:ext cx="352855" cy="101356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CRF </a:t>
          </a:r>
          <a:r>
            <a:rPr lang="en-US" sz="2000" kern="1200" dirty="0" smtClean="0"/>
            <a:t>Designing</a:t>
          </a:r>
          <a:endParaRPr lang="en-US" sz="2000" kern="1200" dirty="0"/>
        </a:p>
      </dsp:txBody>
      <dsp:txXfrm rot="-5400000">
        <a:off x="379999" y="17363"/>
        <a:ext cx="10118376" cy="318405"/>
      </dsp:txXfrm>
    </dsp:sp>
    <dsp:sp modelId="{3018D57D-2F10-4C31-9FCF-86DA9B7CC9A6}">
      <dsp:nvSpPr>
        <dsp:cNvPr id="0" name=""/>
        <dsp:cNvSpPr/>
      </dsp:nvSpPr>
      <dsp:spPr>
        <a:xfrm rot="5400000">
          <a:off x="-81428" y="557592"/>
          <a:ext cx="542854" cy="3799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</dsp:txBody>
      <dsp:txXfrm rot="-5400000">
        <a:off x="0" y="666163"/>
        <a:ext cx="379998" cy="162856"/>
      </dsp:txXfrm>
    </dsp:sp>
    <dsp:sp modelId="{C2481FC6-4CCA-4E06-A7DF-ECA8F9C761E8}">
      <dsp:nvSpPr>
        <dsp:cNvPr id="0" name=""/>
        <dsp:cNvSpPr/>
      </dsp:nvSpPr>
      <dsp:spPr>
        <a:xfrm rot="5400000">
          <a:off x="5271371" y="-4415208"/>
          <a:ext cx="352855" cy="101356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CRF </a:t>
          </a:r>
          <a:r>
            <a:rPr lang="en-US" sz="2000" kern="1200" dirty="0" smtClean="0"/>
            <a:t>Annotation </a:t>
          </a:r>
        </a:p>
      </dsp:txBody>
      <dsp:txXfrm rot="-5400000">
        <a:off x="379999" y="493389"/>
        <a:ext cx="10118376" cy="318405"/>
      </dsp:txXfrm>
    </dsp:sp>
    <dsp:sp modelId="{16D21CFD-1344-4A0F-9CE7-84BEDE8CD661}">
      <dsp:nvSpPr>
        <dsp:cNvPr id="0" name=""/>
        <dsp:cNvSpPr/>
      </dsp:nvSpPr>
      <dsp:spPr>
        <a:xfrm rot="5400000">
          <a:off x="-81428" y="1033618"/>
          <a:ext cx="542854" cy="3799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</dsp:txBody>
      <dsp:txXfrm rot="-5400000">
        <a:off x="0" y="1142189"/>
        <a:ext cx="379998" cy="162856"/>
      </dsp:txXfrm>
    </dsp:sp>
    <dsp:sp modelId="{3B6F90F5-B1CB-4C7D-A37B-509AFAF4C880}">
      <dsp:nvSpPr>
        <dsp:cNvPr id="0" name=""/>
        <dsp:cNvSpPr/>
      </dsp:nvSpPr>
      <dsp:spPr>
        <a:xfrm rot="5400000">
          <a:off x="5271371" y="-3939182"/>
          <a:ext cx="352855" cy="101356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Database Designing </a:t>
          </a:r>
        </a:p>
      </dsp:txBody>
      <dsp:txXfrm rot="-5400000">
        <a:off x="379999" y="969415"/>
        <a:ext cx="10118376" cy="318405"/>
      </dsp:txXfrm>
    </dsp:sp>
    <dsp:sp modelId="{C88200B1-EC53-407F-A6E8-6309E305C299}">
      <dsp:nvSpPr>
        <dsp:cNvPr id="0" name=""/>
        <dsp:cNvSpPr/>
      </dsp:nvSpPr>
      <dsp:spPr>
        <a:xfrm rot="5400000">
          <a:off x="-81428" y="1509644"/>
          <a:ext cx="542854" cy="3799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</dsp:txBody>
      <dsp:txXfrm rot="-5400000">
        <a:off x="0" y="1618215"/>
        <a:ext cx="379998" cy="162856"/>
      </dsp:txXfrm>
    </dsp:sp>
    <dsp:sp modelId="{370546F5-ABCB-4E94-A1FC-A1DC1695CC62}">
      <dsp:nvSpPr>
        <dsp:cNvPr id="0" name=""/>
        <dsp:cNvSpPr/>
      </dsp:nvSpPr>
      <dsp:spPr>
        <a:xfrm rot="5400000">
          <a:off x="5271371" y="-3463157"/>
          <a:ext cx="352855" cy="101356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Data Entry</a:t>
          </a:r>
        </a:p>
      </dsp:txBody>
      <dsp:txXfrm rot="-5400000">
        <a:off x="379999" y="1445440"/>
        <a:ext cx="10118376" cy="318405"/>
      </dsp:txXfrm>
    </dsp:sp>
    <dsp:sp modelId="{3F9E5047-C653-403B-8B71-9F90F4EDA962}">
      <dsp:nvSpPr>
        <dsp:cNvPr id="0" name=""/>
        <dsp:cNvSpPr/>
      </dsp:nvSpPr>
      <dsp:spPr>
        <a:xfrm rot="5400000">
          <a:off x="-81428" y="1985669"/>
          <a:ext cx="542854" cy="3799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</dsp:txBody>
      <dsp:txXfrm rot="-5400000">
        <a:off x="0" y="2094240"/>
        <a:ext cx="379998" cy="162856"/>
      </dsp:txXfrm>
    </dsp:sp>
    <dsp:sp modelId="{B94E5D17-75D7-4D09-BF11-4C04BBA61367}">
      <dsp:nvSpPr>
        <dsp:cNvPr id="0" name=""/>
        <dsp:cNvSpPr/>
      </dsp:nvSpPr>
      <dsp:spPr>
        <a:xfrm rot="5400000">
          <a:off x="5271371" y="-2987131"/>
          <a:ext cx="352855" cy="101356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Data Validation</a:t>
          </a:r>
        </a:p>
      </dsp:txBody>
      <dsp:txXfrm rot="-5400000">
        <a:off x="379999" y="1921466"/>
        <a:ext cx="10118376" cy="318405"/>
      </dsp:txXfrm>
    </dsp:sp>
    <dsp:sp modelId="{DA09A4D8-6B8A-4FE5-89F2-E162CB9D24CC}">
      <dsp:nvSpPr>
        <dsp:cNvPr id="0" name=""/>
        <dsp:cNvSpPr/>
      </dsp:nvSpPr>
      <dsp:spPr>
        <a:xfrm rot="5400000">
          <a:off x="-81428" y="2461695"/>
          <a:ext cx="542854" cy="3799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</dsp:txBody>
      <dsp:txXfrm rot="-5400000">
        <a:off x="0" y="2570266"/>
        <a:ext cx="379998" cy="162856"/>
      </dsp:txXfrm>
    </dsp:sp>
    <dsp:sp modelId="{D1CEE696-409D-4F6F-B3DF-001ED52B1212}">
      <dsp:nvSpPr>
        <dsp:cNvPr id="0" name=""/>
        <dsp:cNvSpPr/>
      </dsp:nvSpPr>
      <dsp:spPr>
        <a:xfrm rot="5400000">
          <a:off x="5271371" y="-2511105"/>
          <a:ext cx="352855" cy="101356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Discrepancy Management </a:t>
          </a:r>
        </a:p>
      </dsp:txBody>
      <dsp:txXfrm rot="-5400000">
        <a:off x="379999" y="2397492"/>
        <a:ext cx="10118376" cy="318405"/>
      </dsp:txXfrm>
    </dsp:sp>
    <dsp:sp modelId="{BE1701D8-D068-40E5-8A13-98C33AE48E49}">
      <dsp:nvSpPr>
        <dsp:cNvPr id="0" name=""/>
        <dsp:cNvSpPr/>
      </dsp:nvSpPr>
      <dsp:spPr>
        <a:xfrm rot="5400000">
          <a:off x="-81428" y="2937721"/>
          <a:ext cx="542854" cy="3799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</dsp:txBody>
      <dsp:txXfrm rot="-5400000">
        <a:off x="0" y="3046292"/>
        <a:ext cx="379998" cy="162856"/>
      </dsp:txXfrm>
    </dsp:sp>
    <dsp:sp modelId="{5498A2F5-7884-4202-905C-862EEA592BAF}">
      <dsp:nvSpPr>
        <dsp:cNvPr id="0" name=""/>
        <dsp:cNvSpPr/>
      </dsp:nvSpPr>
      <dsp:spPr>
        <a:xfrm rot="5400000">
          <a:off x="5271371" y="-2035080"/>
          <a:ext cx="352855" cy="101356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Medical Coding </a:t>
          </a:r>
        </a:p>
      </dsp:txBody>
      <dsp:txXfrm rot="-5400000">
        <a:off x="379999" y="2873517"/>
        <a:ext cx="10118376" cy="318405"/>
      </dsp:txXfrm>
    </dsp:sp>
    <dsp:sp modelId="{A8B47773-5D12-4301-88E0-14D15B4F52F0}">
      <dsp:nvSpPr>
        <dsp:cNvPr id="0" name=""/>
        <dsp:cNvSpPr/>
      </dsp:nvSpPr>
      <dsp:spPr>
        <a:xfrm rot="5400000">
          <a:off x="-81428" y="3413746"/>
          <a:ext cx="542854" cy="3799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</dsp:txBody>
      <dsp:txXfrm rot="-5400000">
        <a:off x="0" y="3522317"/>
        <a:ext cx="379998" cy="162856"/>
      </dsp:txXfrm>
    </dsp:sp>
    <dsp:sp modelId="{995FE2DC-5472-4DF8-842A-9A486492DA8D}">
      <dsp:nvSpPr>
        <dsp:cNvPr id="0" name=""/>
        <dsp:cNvSpPr/>
      </dsp:nvSpPr>
      <dsp:spPr>
        <a:xfrm rot="5400000">
          <a:off x="5271371" y="-1559054"/>
          <a:ext cx="352855" cy="101356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Data Extraction </a:t>
          </a:r>
        </a:p>
      </dsp:txBody>
      <dsp:txXfrm rot="-5400000">
        <a:off x="379999" y="3349543"/>
        <a:ext cx="10118376" cy="318405"/>
      </dsp:txXfrm>
    </dsp:sp>
    <dsp:sp modelId="{66BDD0CC-3DA9-46BA-A01D-CCC0D0CA178B}">
      <dsp:nvSpPr>
        <dsp:cNvPr id="0" name=""/>
        <dsp:cNvSpPr/>
      </dsp:nvSpPr>
      <dsp:spPr>
        <a:xfrm rot="5400000">
          <a:off x="-81428" y="3889772"/>
          <a:ext cx="542854" cy="3799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-5400000">
        <a:off x="0" y="3998343"/>
        <a:ext cx="379998" cy="162856"/>
      </dsp:txXfrm>
    </dsp:sp>
    <dsp:sp modelId="{618727CC-1670-4F10-A3EC-87499EA3BEC3}">
      <dsp:nvSpPr>
        <dsp:cNvPr id="0" name=""/>
        <dsp:cNvSpPr/>
      </dsp:nvSpPr>
      <dsp:spPr>
        <a:xfrm rot="5400000">
          <a:off x="5271371" y="-1083028"/>
          <a:ext cx="352855" cy="101356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Database Locking </a:t>
          </a:r>
          <a:endParaRPr lang="en-US" sz="2000" kern="1200" dirty="0"/>
        </a:p>
      </dsp:txBody>
      <dsp:txXfrm rot="-5400000">
        <a:off x="379999" y="3825569"/>
        <a:ext cx="10118376" cy="3184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61CFE-0BE1-4F91-ACC8-68A9B6EDB05E}">
      <dsp:nvSpPr>
        <dsp:cNvPr id="0" name=""/>
        <dsp:cNvSpPr/>
      </dsp:nvSpPr>
      <dsp:spPr>
        <a:xfrm>
          <a:off x="2621" y="1223688"/>
          <a:ext cx="1146178" cy="687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Locking</a:t>
          </a:r>
          <a:endParaRPr lang="en-US" sz="1800" kern="1200" dirty="0"/>
        </a:p>
      </dsp:txBody>
      <dsp:txXfrm>
        <a:off x="22763" y="1243830"/>
        <a:ext cx="1105894" cy="647423"/>
      </dsp:txXfrm>
    </dsp:sp>
    <dsp:sp modelId="{AE1DB077-FB09-4D16-9A98-12EC9F6E25D0}">
      <dsp:nvSpPr>
        <dsp:cNvPr id="0" name=""/>
        <dsp:cNvSpPr/>
      </dsp:nvSpPr>
      <dsp:spPr>
        <a:xfrm>
          <a:off x="1263418" y="1425416"/>
          <a:ext cx="242989" cy="2842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263418" y="1482266"/>
        <a:ext cx="170092" cy="170552"/>
      </dsp:txXfrm>
    </dsp:sp>
    <dsp:sp modelId="{030B1475-3094-4837-8D80-CE4203280E23}">
      <dsp:nvSpPr>
        <dsp:cNvPr id="0" name=""/>
        <dsp:cNvSpPr/>
      </dsp:nvSpPr>
      <dsp:spPr>
        <a:xfrm>
          <a:off x="1607271" y="1223688"/>
          <a:ext cx="1146178" cy="687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Statistical Analysis</a:t>
          </a:r>
          <a:endParaRPr lang="en-US" sz="1800" kern="1200" dirty="0"/>
        </a:p>
      </dsp:txBody>
      <dsp:txXfrm>
        <a:off x="1627413" y="1243830"/>
        <a:ext cx="1105894" cy="647423"/>
      </dsp:txXfrm>
    </dsp:sp>
    <dsp:sp modelId="{1F6B9BB0-0743-4780-A32E-EC1EC4F68E8E}">
      <dsp:nvSpPr>
        <dsp:cNvPr id="0" name=""/>
        <dsp:cNvSpPr/>
      </dsp:nvSpPr>
      <dsp:spPr>
        <a:xfrm>
          <a:off x="2868068" y="1425416"/>
          <a:ext cx="242989" cy="2842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868068" y="1482266"/>
        <a:ext cx="170092" cy="170552"/>
      </dsp:txXfrm>
    </dsp:sp>
    <dsp:sp modelId="{5AD73965-4388-46CE-BC9F-157115D248C9}">
      <dsp:nvSpPr>
        <dsp:cNvPr id="0" name=""/>
        <dsp:cNvSpPr/>
      </dsp:nvSpPr>
      <dsp:spPr>
        <a:xfrm>
          <a:off x="3211921" y="1223688"/>
          <a:ext cx="1146178" cy="687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Extraction</a:t>
          </a:r>
          <a:endParaRPr lang="en-US" sz="1800" kern="1200" dirty="0"/>
        </a:p>
      </dsp:txBody>
      <dsp:txXfrm>
        <a:off x="3232063" y="1243830"/>
        <a:ext cx="1105894" cy="647423"/>
      </dsp:txXfrm>
    </dsp:sp>
    <dsp:sp modelId="{C6670B36-5DD2-46CE-BFC3-43EEF6DA659F}">
      <dsp:nvSpPr>
        <dsp:cNvPr id="0" name=""/>
        <dsp:cNvSpPr/>
      </dsp:nvSpPr>
      <dsp:spPr>
        <a:xfrm>
          <a:off x="4472718" y="1425416"/>
          <a:ext cx="242989" cy="2842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472718" y="1482266"/>
        <a:ext cx="170092" cy="170552"/>
      </dsp:txXfrm>
    </dsp:sp>
    <dsp:sp modelId="{90C03E9E-7924-43CB-8BBD-27414D440AE5}">
      <dsp:nvSpPr>
        <dsp:cNvPr id="0" name=""/>
        <dsp:cNvSpPr/>
      </dsp:nvSpPr>
      <dsp:spPr>
        <a:xfrm>
          <a:off x="4816571" y="1223688"/>
          <a:ext cx="1146178" cy="687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Archival</a:t>
          </a:r>
        </a:p>
      </dsp:txBody>
      <dsp:txXfrm>
        <a:off x="4836713" y="1243830"/>
        <a:ext cx="1105894" cy="647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57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These software tools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18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These software tools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8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6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5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The primary objective of CDM processes is to provide high-quality data.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90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9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11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28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51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The primary objective of CDM processes is to provide high-quality data.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3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59119"/>
            <a:ext cx="12192000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ject-redcap.org/" TargetMode="External"/><Relationship Id="rId13" Type="http://schemas.openxmlformats.org/officeDocument/2006/relationships/image" Target="../media/image24.png"/><Relationship Id="rId3" Type="http://schemas.openxmlformats.org/officeDocument/2006/relationships/hyperlink" Target="https://docs.oracle.com/en/industries/health-sciences/oracle-clinical/index.html" TargetMode="External"/><Relationship Id="rId7" Type="http://schemas.openxmlformats.org/officeDocument/2006/relationships/hyperlink" Target="https://www.capterra.com/p/134289/Fusion-eClinical-Suite/" TargetMode="External"/><Relationship Id="rId12" Type="http://schemas.openxmlformats.org/officeDocument/2006/relationships/hyperlink" Target="https://shruts25.wordpress.com/tag/phosc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og-acrin.org/resources/medidata-rave" TargetMode="External"/><Relationship Id="rId11" Type="http://schemas.openxmlformats.org/officeDocument/2006/relationships/hyperlink" Target="https://edcmarket.appspot.com/edcsystems/trialdb" TargetMode="External"/><Relationship Id="rId5" Type="http://schemas.openxmlformats.org/officeDocument/2006/relationships/hyperlink" Target="https://www.elsevier.com/solutions/macro" TargetMode="External"/><Relationship Id="rId10" Type="http://schemas.openxmlformats.org/officeDocument/2006/relationships/hyperlink" Target="https://www.medfloss.org/node/408" TargetMode="External"/><Relationship Id="rId4" Type="http://schemas.openxmlformats.org/officeDocument/2006/relationships/hyperlink" Target="https://www.clintrialworks.com/" TargetMode="External"/><Relationship Id="rId9" Type="http://schemas.openxmlformats.org/officeDocument/2006/relationships/hyperlink" Target="https://www.openclinica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CLINIC DATA MANAGEMENT</a:t>
            </a:r>
            <a:r>
              <a:rPr lang="en-US" sz="4400" b="1" dirty="0" smtClean="0"/>
              <a:t>:</a:t>
            </a:r>
            <a:br>
              <a:rPr lang="en-US" sz="4400" b="1" dirty="0" smtClean="0"/>
            </a:br>
            <a:r>
              <a:rPr lang="en-US" sz="4400" b="1" dirty="0" smtClean="0"/>
              <a:t>E-CRF </a:t>
            </a:r>
            <a:r>
              <a:rPr lang="en-US" sz="4400" b="1" dirty="0"/>
              <a:t>APPLICATIONS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CMP 652 - Next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Generation Database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Systems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Erol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Özkan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erolozkan@outlook.com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0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SDTMIG and </a:t>
            </a:r>
            <a:r>
              <a:rPr lang="en-US" dirty="0"/>
              <a:t>CDASH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wo more guides;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Study Data Tabulation Model Implementation Guide for Human Clinical Trials (SDTMIG) </a:t>
            </a:r>
            <a:endParaRPr lang="en-US" sz="2000" dirty="0" smtClean="0"/>
          </a:p>
          <a:p>
            <a:pPr lvl="2"/>
            <a:r>
              <a:rPr lang="en-US" dirty="0" smtClean="0"/>
              <a:t>Describes </a:t>
            </a:r>
            <a:r>
              <a:rPr lang="en-US" dirty="0"/>
              <a:t>the details of model and standard terminologies for the </a:t>
            </a:r>
            <a:r>
              <a:rPr lang="en-US" dirty="0" smtClean="0"/>
              <a:t>data.</a:t>
            </a:r>
          </a:p>
          <a:p>
            <a:pPr lvl="2"/>
            <a:r>
              <a:rPr lang="en-US" dirty="0" smtClean="0"/>
              <a:t>It serves </a:t>
            </a:r>
            <a:r>
              <a:rPr lang="en-US" dirty="0"/>
              <a:t>as a guide to the organization.</a:t>
            </a:r>
            <a:endParaRPr lang="en-US" dirty="0" smtClean="0"/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Clinical Data Acquisition Standards Harmonization (CDASH) </a:t>
            </a:r>
            <a:r>
              <a:rPr lang="en-US" sz="2000" dirty="0" smtClean="0"/>
              <a:t>standards</a:t>
            </a:r>
          </a:p>
          <a:p>
            <a:pPr lvl="2"/>
            <a:r>
              <a:rPr lang="en-US" dirty="0" smtClean="0"/>
              <a:t>Defines </a:t>
            </a:r>
            <a:r>
              <a:rPr lang="en-US" dirty="0"/>
              <a:t>the basic standards for the collection of data in a clinical </a:t>
            </a:r>
            <a:r>
              <a:rPr lang="en-US" dirty="0" smtClean="0"/>
              <a:t>trial.</a:t>
            </a:r>
          </a:p>
          <a:p>
            <a:r>
              <a:rPr lang="en-US" sz="2000" dirty="0" smtClean="0"/>
              <a:t>Clinical </a:t>
            </a:r>
            <a:r>
              <a:rPr lang="en-US" sz="2000" dirty="0"/>
              <a:t>Data Interchange Standards Consortium (CDISC</a:t>
            </a:r>
            <a:r>
              <a:rPr lang="en-US" sz="2000" dirty="0" smtClean="0"/>
              <a:t>) is </a:t>
            </a:r>
            <a:r>
              <a:rPr lang="en-US" sz="2000" dirty="0"/>
              <a:t>a </a:t>
            </a:r>
            <a:r>
              <a:rPr lang="en-US" sz="2000" dirty="0" smtClean="0"/>
              <a:t>non-profit </a:t>
            </a:r>
            <a:r>
              <a:rPr lang="en-US" sz="2000" dirty="0"/>
              <a:t>organization, has developed standards to support acquisition, exchange, submission, and archival of clinical research data and metadata.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57200"/>
            <a:ext cx="2743200" cy="1188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58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3712464" y="2715768"/>
            <a:ext cx="4983480" cy="1344168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304800" dist="482600" dir="7200000" sx="99000" sy="99000" algn="ctr" rotWithShape="0">
              <a:srgbClr val="000000">
                <a:alpha val="7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CDM </a:t>
            </a:r>
            <a:r>
              <a:rPr lang="en-US" sz="3300" dirty="0" smtClean="0"/>
              <a:t>PROCESSES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2085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 </a:t>
            </a:r>
            <a:r>
              <a:rPr lang="en-US" dirty="0" smtClean="0"/>
              <a:t>Processes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CDM </a:t>
            </a:r>
            <a:r>
              <a:rPr lang="en-US" sz="2200" dirty="0"/>
              <a:t>process is designed to deliver an error-free, valid, and statistically sound </a:t>
            </a:r>
            <a:r>
              <a:rPr lang="en-US" sz="2200" dirty="0" smtClean="0"/>
              <a:t>data. </a:t>
            </a:r>
            <a:endParaRPr lang="en-US" sz="2200" dirty="0"/>
          </a:p>
          <a:p>
            <a:r>
              <a:rPr lang="en-US" sz="2200" dirty="0" smtClean="0"/>
              <a:t>To meet this objective, there are various processes in CDM.</a:t>
            </a:r>
          </a:p>
          <a:p>
            <a:r>
              <a:rPr lang="en-US" sz="2200" dirty="0" smtClean="0"/>
              <a:t>In CDM, a </a:t>
            </a:r>
            <a:r>
              <a:rPr lang="en-US" sz="2200" dirty="0"/>
              <a:t>Data Management Plan (DMP) is </a:t>
            </a:r>
            <a:r>
              <a:rPr lang="en-US" sz="2200" dirty="0" smtClean="0"/>
              <a:t>developed. 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/>
              <a:t>It is a road map to handle the </a:t>
            </a:r>
            <a:r>
              <a:rPr lang="en-US" sz="2200" dirty="0" smtClean="0"/>
              <a:t>data.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/>
              <a:t>It describes </a:t>
            </a:r>
            <a:r>
              <a:rPr lang="en-US" sz="2200" dirty="0" smtClean="0"/>
              <a:t>activities </a:t>
            </a:r>
            <a:r>
              <a:rPr lang="en-US" sz="2200" dirty="0"/>
              <a:t>to be </a:t>
            </a:r>
            <a:r>
              <a:rPr lang="en-US" sz="2200" dirty="0" smtClean="0"/>
              <a:t>followed </a:t>
            </a:r>
            <a:r>
              <a:rPr lang="en-US" sz="2200" dirty="0"/>
              <a:t>in the </a:t>
            </a:r>
            <a:r>
              <a:rPr lang="en-US" sz="2200" dirty="0" smtClean="0"/>
              <a:t>CDM.</a:t>
            </a:r>
          </a:p>
          <a:p>
            <a:r>
              <a:rPr lang="en-US" sz="2200" dirty="0" smtClean="0"/>
              <a:t>Along </a:t>
            </a:r>
            <a:r>
              <a:rPr lang="en-US" sz="2200" dirty="0"/>
              <a:t>with the DMP, a Data Validation Plan (DVP) </a:t>
            </a:r>
            <a:r>
              <a:rPr lang="en-US" sz="2200" dirty="0" smtClean="0"/>
              <a:t>is also developed.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/>
              <a:t>Identifying the </a:t>
            </a:r>
            <a:r>
              <a:rPr lang="en-US" sz="2200" dirty="0" smtClean="0"/>
              <a:t>discrepancies in the data.</a:t>
            </a:r>
          </a:p>
          <a:p>
            <a:pPr lvl="1"/>
            <a:r>
              <a:rPr lang="en-US" sz="2200" dirty="0" smtClean="0"/>
              <a:t>It contains edit-checks to be performed.</a:t>
            </a:r>
          </a:p>
          <a:p>
            <a:pPr lvl="1"/>
            <a:r>
              <a:rPr lang="en-US" sz="2200" dirty="0" smtClean="0"/>
              <a:t>Some calculations are prepared to find </a:t>
            </a:r>
            <a:r>
              <a:rPr lang="en-US" sz="2200" dirty="0"/>
              <a:t>discrepancies</a:t>
            </a:r>
            <a:r>
              <a:rPr lang="en-US" sz="2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57200"/>
            <a:ext cx="2743200" cy="1188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3672" y="4124149"/>
            <a:ext cx="1221687" cy="1307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06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in CDM</a:t>
            </a:r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CRF Designing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As </a:t>
            </a:r>
            <a:r>
              <a:rPr lang="en-US" sz="2200" dirty="0"/>
              <a:t>the first </a:t>
            </a:r>
            <a:r>
              <a:rPr lang="en-US" sz="2200" dirty="0" smtClean="0"/>
              <a:t>step, a </a:t>
            </a:r>
            <a:r>
              <a:rPr lang="en-US" sz="2200" dirty="0"/>
              <a:t>Case Report Form (CRF) is </a:t>
            </a:r>
            <a:r>
              <a:rPr lang="en-US" sz="2200" dirty="0" smtClean="0"/>
              <a:t>designed.</a:t>
            </a:r>
          </a:p>
          <a:p>
            <a:r>
              <a:rPr lang="en-US" sz="2200" dirty="0"/>
              <a:t>CRF forms try to get input from the investigators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To design the CRF forms, CDM </a:t>
            </a:r>
            <a:r>
              <a:rPr lang="en-US" sz="2200" dirty="0" err="1" smtClean="0"/>
              <a:t>personel</a:t>
            </a:r>
            <a:r>
              <a:rPr lang="en-US" sz="2200" dirty="0" smtClean="0"/>
              <a:t> identifies;</a:t>
            </a:r>
            <a:endParaRPr lang="en-US" sz="2200" dirty="0"/>
          </a:p>
          <a:p>
            <a:pPr lvl="1"/>
            <a:r>
              <a:rPr lang="en-US" sz="2200" dirty="0"/>
              <a:t>the data items to be collected,</a:t>
            </a:r>
          </a:p>
          <a:p>
            <a:pPr lvl="1"/>
            <a:r>
              <a:rPr lang="en-US" sz="2200" dirty="0"/>
              <a:t>the frequency of collection with respect to the visit </a:t>
            </a:r>
            <a:r>
              <a:rPr lang="en-US" sz="2200" dirty="0" smtClean="0"/>
              <a:t>schedule in the trial. 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/>
        </p:nvGraphicFramePr>
        <p:xfrm>
          <a:off x="8605157" y="3846269"/>
          <a:ext cx="5497285" cy="201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97285"/>
              </a:tblGrid>
              <a:tr h="1735385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DCM = Data collection module</a:t>
                      </a:r>
                    </a:p>
                    <a:p>
                      <a:pPr algn="l"/>
                      <a:r>
                        <a:rPr lang="en-US" sz="1800" dirty="0" smtClean="0"/>
                        <a:t>DVG = Discrete value group</a:t>
                      </a:r>
                    </a:p>
                    <a:p>
                      <a:pPr algn="l"/>
                      <a:r>
                        <a:rPr lang="en-US" sz="1800" dirty="0" smtClean="0"/>
                        <a:t>YNNA [S1] = Yes, No = Not applicable</a:t>
                      </a:r>
                    </a:p>
                    <a:p>
                      <a:pPr algn="l"/>
                      <a:r>
                        <a:rPr lang="en-US" sz="1800" dirty="0" smtClean="0"/>
                        <a:t>C = Character</a:t>
                      </a:r>
                    </a:p>
                    <a:p>
                      <a:pPr algn="l"/>
                      <a:r>
                        <a:rPr lang="en-US" sz="1800" dirty="0" smtClean="0"/>
                        <a:t>N = Numerical</a:t>
                      </a:r>
                    </a:p>
                    <a:p>
                      <a:pPr algn="l"/>
                      <a:r>
                        <a:rPr lang="en-US" sz="1800" dirty="0" smtClean="0"/>
                        <a:t>DT = Date format. 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5" y="3808688"/>
            <a:ext cx="7888381" cy="236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CRF Designing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CRF should be concise, self-explanatory, and user-friendly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data fields should be clearly defined and be consistent. </a:t>
            </a:r>
          </a:p>
          <a:p>
            <a:r>
              <a:rPr lang="en-US" sz="2200" dirty="0" smtClean="0"/>
              <a:t>For example, weight data field have </a:t>
            </a:r>
            <a:r>
              <a:rPr lang="en-US" sz="2200" dirty="0"/>
              <a:t>two data boxes placed after the </a:t>
            </a:r>
            <a:r>
              <a:rPr lang="en-US" sz="2200" dirty="0" smtClean="0"/>
              <a:t>decimal.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390089"/>
              </p:ext>
            </p:extLst>
          </p:nvPr>
        </p:nvGraphicFramePr>
        <p:xfrm>
          <a:off x="8605157" y="4112564"/>
          <a:ext cx="5497285" cy="201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97285"/>
              </a:tblGrid>
              <a:tr h="1735385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DCM = Data collection module</a:t>
                      </a:r>
                    </a:p>
                    <a:p>
                      <a:pPr algn="l"/>
                      <a:r>
                        <a:rPr lang="en-US" sz="1800" dirty="0" smtClean="0"/>
                        <a:t>DVG = Discrete value group</a:t>
                      </a:r>
                    </a:p>
                    <a:p>
                      <a:pPr algn="l"/>
                      <a:r>
                        <a:rPr lang="en-US" sz="1800" dirty="0" smtClean="0"/>
                        <a:t>YNNA [S1] = Yes, No = Not applicable</a:t>
                      </a:r>
                    </a:p>
                    <a:p>
                      <a:pPr algn="l"/>
                      <a:r>
                        <a:rPr lang="en-US" sz="1800" dirty="0" smtClean="0"/>
                        <a:t>C = Character</a:t>
                      </a:r>
                    </a:p>
                    <a:p>
                      <a:pPr algn="l"/>
                      <a:r>
                        <a:rPr lang="en-US" sz="1800" dirty="0" smtClean="0"/>
                        <a:t>N = Numerical</a:t>
                      </a:r>
                    </a:p>
                    <a:p>
                      <a:pPr algn="l"/>
                      <a:r>
                        <a:rPr lang="en-US" sz="1800" dirty="0" smtClean="0"/>
                        <a:t>DT = Date format. 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5" y="3846269"/>
            <a:ext cx="7888381" cy="236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CRF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Along with the CRF, the filling instructions </a:t>
            </a:r>
            <a:r>
              <a:rPr lang="en-US" sz="2200" dirty="0" smtClean="0"/>
              <a:t>are also provided.</a:t>
            </a:r>
          </a:p>
          <a:p>
            <a:r>
              <a:rPr lang="en-US" sz="2200" dirty="0" smtClean="0"/>
              <a:t>Annotations try to get error-free data from investigators.</a:t>
            </a:r>
          </a:p>
          <a:p>
            <a:r>
              <a:rPr lang="en-US" sz="2200" dirty="0" smtClean="0"/>
              <a:t>In example CRF, annotations </a:t>
            </a:r>
            <a:r>
              <a:rPr lang="en-US" sz="2200" dirty="0"/>
              <a:t>are entered in colored </a:t>
            </a:r>
            <a:r>
              <a:rPr lang="en-US" sz="2200" dirty="0" smtClean="0"/>
              <a:t>text.</a:t>
            </a:r>
          </a:p>
          <a:p>
            <a:r>
              <a:rPr lang="en-US" sz="2200" dirty="0" smtClean="0"/>
              <a:t>In </a:t>
            </a:r>
            <a:r>
              <a:rPr lang="en-US" sz="2200" dirty="0"/>
              <a:t>questions with discrete value options </a:t>
            </a:r>
            <a:r>
              <a:rPr lang="en-US" sz="2200" dirty="0" smtClean="0"/>
              <a:t>all </a:t>
            </a:r>
            <a:r>
              <a:rPr lang="en-US" sz="2200" dirty="0"/>
              <a:t>possible options </a:t>
            </a:r>
            <a:r>
              <a:rPr lang="en-US" sz="2200" dirty="0" smtClean="0"/>
              <a:t>may be coded with annotations.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745635"/>
              </p:ext>
            </p:extLst>
          </p:nvPr>
        </p:nvGraphicFramePr>
        <p:xfrm>
          <a:off x="8605157" y="4245162"/>
          <a:ext cx="5497285" cy="201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97285"/>
              </a:tblGrid>
              <a:tr h="1735385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DCM = Data collection module</a:t>
                      </a:r>
                    </a:p>
                    <a:p>
                      <a:pPr algn="l"/>
                      <a:r>
                        <a:rPr lang="en-US" sz="1800" dirty="0" smtClean="0"/>
                        <a:t>DVG = Discrete value group</a:t>
                      </a:r>
                    </a:p>
                    <a:p>
                      <a:pPr algn="l"/>
                      <a:r>
                        <a:rPr lang="en-US" sz="1800" dirty="0" smtClean="0"/>
                        <a:t>YNNA [S1] = Yes, No = Not applicable</a:t>
                      </a:r>
                    </a:p>
                    <a:p>
                      <a:pPr algn="l"/>
                      <a:r>
                        <a:rPr lang="en-US" sz="1800" dirty="0" smtClean="0"/>
                        <a:t>C = Character</a:t>
                      </a:r>
                    </a:p>
                    <a:p>
                      <a:pPr algn="l"/>
                      <a:r>
                        <a:rPr lang="en-US" sz="1800" dirty="0" smtClean="0"/>
                        <a:t>N = Numerical</a:t>
                      </a:r>
                    </a:p>
                    <a:p>
                      <a:pPr algn="l"/>
                      <a:r>
                        <a:rPr lang="en-US" sz="1800" dirty="0" smtClean="0"/>
                        <a:t>DT = Date format. 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5" y="3978867"/>
            <a:ext cx="7888381" cy="236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9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Data is collected and stored in the database.</a:t>
            </a:r>
          </a:p>
          <a:p>
            <a:r>
              <a:rPr lang="en-US" sz="2200" dirty="0" smtClean="0"/>
              <a:t>Databases </a:t>
            </a:r>
            <a:r>
              <a:rPr lang="en-US" sz="2200" dirty="0"/>
              <a:t>are built to facilitate the CDM tasks to carry </a:t>
            </a:r>
            <a:r>
              <a:rPr lang="en-US" sz="2200" dirty="0" smtClean="0"/>
              <a:t>out.</a:t>
            </a:r>
          </a:p>
          <a:p>
            <a:r>
              <a:rPr lang="en-US" sz="2200" dirty="0" smtClean="0"/>
              <a:t>In the database, details can be defined;</a:t>
            </a:r>
          </a:p>
          <a:p>
            <a:pPr lvl="1"/>
            <a:r>
              <a:rPr lang="en-US" sz="2200" dirty="0" smtClean="0"/>
              <a:t>objectives</a:t>
            </a:r>
            <a:r>
              <a:rPr lang="en-US" sz="2200" dirty="0"/>
              <a:t>, </a:t>
            </a:r>
            <a:endParaRPr lang="en-US" sz="2200" dirty="0" smtClean="0"/>
          </a:p>
          <a:p>
            <a:pPr lvl="1"/>
            <a:r>
              <a:rPr lang="en-US" sz="2200" dirty="0" smtClean="0"/>
              <a:t>intervals</a:t>
            </a:r>
            <a:r>
              <a:rPr lang="en-US" sz="2200" dirty="0"/>
              <a:t>, </a:t>
            </a:r>
            <a:endParaRPr lang="en-US" sz="2200" dirty="0" smtClean="0"/>
          </a:p>
          <a:p>
            <a:pPr lvl="1"/>
            <a:r>
              <a:rPr lang="en-US" sz="2200" dirty="0" smtClean="0"/>
              <a:t>visits</a:t>
            </a:r>
            <a:r>
              <a:rPr lang="en-US" sz="2200" dirty="0"/>
              <a:t>, </a:t>
            </a:r>
            <a:endParaRPr lang="en-US" sz="2200" dirty="0" smtClean="0"/>
          </a:p>
          <a:p>
            <a:pPr lvl="1"/>
            <a:r>
              <a:rPr lang="en-US" sz="2200" dirty="0" smtClean="0"/>
              <a:t>investigators</a:t>
            </a:r>
            <a:r>
              <a:rPr lang="en-US" sz="2200" dirty="0"/>
              <a:t>, </a:t>
            </a:r>
            <a:endParaRPr lang="en-US" sz="2200" dirty="0" smtClean="0"/>
          </a:p>
          <a:p>
            <a:pPr lvl="1"/>
            <a:r>
              <a:rPr lang="en-US" sz="2200" dirty="0" smtClean="0"/>
              <a:t>sites, </a:t>
            </a:r>
          </a:p>
          <a:p>
            <a:pPr lvl="1"/>
            <a:r>
              <a:rPr lang="en-US" sz="2200" dirty="0" smtClean="0"/>
              <a:t>patients…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241" y="2721795"/>
            <a:ext cx="3375253" cy="359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Data </a:t>
            </a:r>
            <a:r>
              <a:rPr lang="en-US" sz="2200" dirty="0"/>
              <a:t>collection is done using the </a:t>
            </a:r>
            <a:r>
              <a:rPr lang="en-US" sz="2200" dirty="0" smtClean="0"/>
              <a:t>CRF.</a:t>
            </a:r>
          </a:p>
          <a:p>
            <a:r>
              <a:rPr lang="en-US" sz="2200" dirty="0" smtClean="0"/>
              <a:t>CRF may </a:t>
            </a:r>
            <a:r>
              <a:rPr lang="en-US" sz="2200" dirty="0"/>
              <a:t>exist in the form of a paper or an electronic </a:t>
            </a:r>
            <a:r>
              <a:rPr lang="en-US" sz="2200" dirty="0" smtClean="0"/>
              <a:t>version (e-CRF).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30883"/>
              </p:ext>
            </p:extLst>
          </p:nvPr>
        </p:nvGraphicFramePr>
        <p:xfrm>
          <a:off x="960120" y="2735570"/>
          <a:ext cx="10119360" cy="357633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059680"/>
                <a:gridCol w="5059680"/>
              </a:tblGrid>
              <a:tr h="3764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Paper CRF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e-CRF</a:t>
                      </a:r>
                    </a:p>
                  </a:txBody>
                  <a:tcPr/>
                </a:tc>
              </a:tr>
              <a:tr h="3199874"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Paper is to employed to collect the data.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CRFs are filled up by the investigator according to guidelines.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Data is translated to the database by means of data entry by individuals.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endParaRPr lang="en-US" sz="1800" dirty="0" smtClean="0"/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endParaRPr lang="en-US" sz="1800" dirty="0" smtClean="0"/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endParaRPr lang="en-US" sz="1800" dirty="0" smtClean="0"/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endParaRPr lang="en-US" sz="1800" dirty="0" smtClean="0"/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endParaRPr lang="en-US" sz="1800" dirty="0" smtClean="0"/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Data is entered directly at a site by investigator.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Less chances of errors.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Discrepancies are resolved</a:t>
                      </a:r>
                      <a:r>
                        <a:rPr lang="en-US" sz="1800" baseline="0" dirty="0" smtClean="0"/>
                        <a:t> faster.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Reduced time to collect data.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14" y="4865276"/>
            <a:ext cx="1770971" cy="117448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411" y="4367641"/>
            <a:ext cx="3020071" cy="18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CRF </a:t>
            </a:r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entries made in the CRF will be monitored for </a:t>
            </a:r>
            <a:r>
              <a:rPr lang="en-US" sz="2200" dirty="0" smtClean="0"/>
              <a:t>completeness.</a:t>
            </a:r>
          </a:p>
          <a:p>
            <a:r>
              <a:rPr lang="en-US" sz="2200" dirty="0" smtClean="0"/>
              <a:t>CDM </a:t>
            </a:r>
            <a:r>
              <a:rPr lang="en-US" sz="2200" dirty="0"/>
              <a:t>team </a:t>
            </a:r>
            <a:r>
              <a:rPr lang="en-US" sz="2200" dirty="0" smtClean="0"/>
              <a:t>tracks </a:t>
            </a:r>
            <a:r>
              <a:rPr lang="en-US" sz="2200" dirty="0"/>
              <a:t>the retrieved CRFs and maintain their record. </a:t>
            </a:r>
            <a:endParaRPr lang="en-US" sz="2200" dirty="0" smtClean="0"/>
          </a:p>
          <a:p>
            <a:r>
              <a:rPr lang="en-US" sz="2200" dirty="0"/>
              <a:t>CRFs </a:t>
            </a:r>
            <a:r>
              <a:rPr lang="en-US" sz="2200" dirty="0" smtClean="0"/>
              <a:t>are checked for missing pages, missing data, illegible data…</a:t>
            </a:r>
          </a:p>
          <a:p>
            <a:r>
              <a:rPr lang="en-US" sz="2200" dirty="0" smtClean="0"/>
              <a:t>In </a:t>
            </a:r>
            <a:r>
              <a:rPr lang="en-US" sz="2200" dirty="0"/>
              <a:t>case of </a:t>
            </a:r>
            <a:r>
              <a:rPr lang="en-US" sz="2200" dirty="0" smtClean="0"/>
              <a:t>a problem, </a:t>
            </a:r>
            <a:r>
              <a:rPr lang="en-US" sz="2200" dirty="0"/>
              <a:t>a clarification is obtained from the </a:t>
            </a:r>
            <a:r>
              <a:rPr lang="en-US" sz="2200" dirty="0" smtClean="0"/>
              <a:t>investigator.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55" y="3707988"/>
            <a:ext cx="3987289" cy="2548525"/>
          </a:xfrm>
          <a:prstGeom prst="rect">
            <a:avLst/>
          </a:prstGeom>
        </p:spPr>
      </p:pic>
      <p:cxnSp>
        <p:nvCxnSpPr>
          <p:cNvPr id="9" name="Düz Ok Bağlayıcısı 8"/>
          <p:cNvCxnSpPr/>
          <p:nvPr/>
        </p:nvCxnSpPr>
        <p:spPr>
          <a:xfrm flipH="1">
            <a:off x="6444343" y="4659086"/>
            <a:ext cx="2337310" cy="1129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/>
          <p:cNvSpPr txBox="1"/>
          <p:nvPr/>
        </p:nvSpPr>
        <p:spPr>
          <a:xfrm>
            <a:off x="8839582" y="4335920"/>
            <a:ext cx="311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Clinical Research Associate (CRA)</a:t>
            </a:r>
          </a:p>
        </p:txBody>
      </p:sp>
    </p:spTree>
    <p:extLst>
      <p:ext uri="{BB962C8B-B14F-4D97-AF65-F5344CB8AC3E}">
        <p14:creationId xmlns:p14="http://schemas.microsoft.com/office/powerpoint/2010/main" val="21943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Clinical Data Management</a:t>
            </a:r>
          </a:p>
          <a:p>
            <a:r>
              <a:rPr lang="en-US" sz="2400" dirty="0"/>
              <a:t>High Quality </a:t>
            </a:r>
            <a:r>
              <a:rPr lang="en-US" sz="2400" dirty="0" smtClean="0"/>
              <a:t>Data</a:t>
            </a:r>
          </a:p>
          <a:p>
            <a:r>
              <a:rPr lang="en-US" sz="2400" dirty="0"/>
              <a:t>Collect High Quality </a:t>
            </a:r>
            <a:r>
              <a:rPr lang="en-US" sz="2400" dirty="0" smtClean="0"/>
              <a:t>Data</a:t>
            </a:r>
          </a:p>
          <a:p>
            <a:pPr lvl="1"/>
            <a:r>
              <a:rPr lang="en-US" dirty="0" smtClean="0"/>
              <a:t>Standards and Guidelines</a:t>
            </a:r>
          </a:p>
          <a:p>
            <a:pPr lvl="1"/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Roles </a:t>
            </a:r>
            <a:r>
              <a:rPr lang="en-US" dirty="0"/>
              <a:t>and </a:t>
            </a:r>
            <a:r>
              <a:rPr lang="en-US" dirty="0" smtClean="0"/>
              <a:t>Responsibilities</a:t>
            </a:r>
          </a:p>
          <a:p>
            <a:r>
              <a:rPr lang="en-US" sz="2400" dirty="0" smtClean="0"/>
              <a:t>CDM Tools</a:t>
            </a:r>
          </a:p>
          <a:p>
            <a:r>
              <a:rPr lang="en-US" sz="2400" dirty="0" smtClean="0"/>
              <a:t>REDCap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Data entry takes place according to the guidelines prepared along with the DMP. </a:t>
            </a:r>
            <a:endParaRPr lang="en-US" sz="2200" dirty="0" smtClean="0"/>
          </a:p>
          <a:p>
            <a:r>
              <a:rPr lang="en-US" sz="2200" dirty="0" smtClean="0"/>
              <a:t>This </a:t>
            </a:r>
            <a:r>
              <a:rPr lang="en-US" sz="2200" dirty="0"/>
              <a:t>is applicable only in the case of paper </a:t>
            </a:r>
            <a:r>
              <a:rPr lang="en-US" sz="2200" dirty="0" smtClean="0"/>
              <a:t>CRF.</a:t>
            </a:r>
          </a:p>
          <a:p>
            <a:r>
              <a:rPr lang="en-US" sz="2200" dirty="0" smtClean="0"/>
              <a:t>Usually</a:t>
            </a:r>
            <a:r>
              <a:rPr lang="en-US" sz="2200" dirty="0"/>
              <a:t>, </a:t>
            </a:r>
            <a:r>
              <a:rPr lang="en-US" sz="2200" dirty="0" smtClean="0"/>
              <a:t>data </a:t>
            </a:r>
            <a:r>
              <a:rPr lang="en-US" sz="2200" dirty="0"/>
              <a:t>entry is performed </a:t>
            </a:r>
            <a:r>
              <a:rPr lang="en-US" sz="2200" dirty="0" smtClean="0"/>
              <a:t>by </a:t>
            </a:r>
            <a:r>
              <a:rPr lang="en-US" sz="2200" dirty="0"/>
              <a:t>two </a:t>
            </a:r>
            <a:r>
              <a:rPr lang="en-US" sz="2200" dirty="0" smtClean="0"/>
              <a:t>operators.</a:t>
            </a:r>
          </a:p>
          <a:p>
            <a:pPr lvl="1"/>
            <a:r>
              <a:rPr lang="en-US" sz="2200" dirty="0" smtClean="0"/>
              <a:t>Lesser </a:t>
            </a:r>
            <a:r>
              <a:rPr lang="en-US" sz="2200" dirty="0"/>
              <a:t>error </a:t>
            </a:r>
            <a:r>
              <a:rPr lang="en-US" sz="2200" dirty="0" smtClean="0"/>
              <a:t>rate,</a:t>
            </a:r>
          </a:p>
          <a:p>
            <a:pPr lvl="1"/>
            <a:r>
              <a:rPr lang="en-US" sz="2200" dirty="0" smtClean="0"/>
              <a:t>Verification </a:t>
            </a:r>
            <a:r>
              <a:rPr lang="en-US" sz="2200" dirty="0"/>
              <a:t>and </a:t>
            </a:r>
            <a:r>
              <a:rPr lang="en-US" sz="2200" dirty="0" smtClean="0"/>
              <a:t>reconciliation,</a:t>
            </a:r>
          </a:p>
          <a:p>
            <a:pPr lvl="1"/>
            <a:r>
              <a:rPr lang="en-US" sz="2200" dirty="0" smtClean="0"/>
              <a:t>Identifying </a:t>
            </a:r>
            <a:r>
              <a:rPr lang="en-US" sz="2200" dirty="0"/>
              <a:t>the transcription errors and </a:t>
            </a:r>
            <a:r>
              <a:rPr lang="en-US" sz="2200" dirty="0" smtClean="0"/>
              <a:t>discrepancies, </a:t>
            </a:r>
          </a:p>
          <a:p>
            <a:pPr lvl="1"/>
            <a:r>
              <a:rPr lang="en-US" sz="2200" dirty="0" smtClean="0"/>
              <a:t>Cleaner database,</a:t>
            </a:r>
          </a:p>
          <a:p>
            <a:pPr lvl="1"/>
            <a:r>
              <a:rPr lang="en-US" sz="2200" dirty="0" smtClean="0"/>
              <a:t>Better consistency.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72" y="376639"/>
            <a:ext cx="2431668" cy="124358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726" y="509162"/>
            <a:ext cx="1365535" cy="93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In data </a:t>
            </a:r>
            <a:r>
              <a:rPr lang="en-US" sz="2200" dirty="0"/>
              <a:t>validation </a:t>
            </a:r>
            <a:r>
              <a:rPr lang="en-US" sz="2200" dirty="0" smtClean="0"/>
              <a:t>process, data is tested for </a:t>
            </a:r>
            <a:r>
              <a:rPr lang="en-US" sz="2200" dirty="0"/>
              <a:t>validity and </a:t>
            </a:r>
            <a:r>
              <a:rPr lang="en-US" sz="2200" dirty="0" smtClean="0"/>
              <a:t>discrepancies are identified.</a:t>
            </a:r>
          </a:p>
          <a:p>
            <a:r>
              <a:rPr lang="en-US" sz="2200" b="1" dirty="0" smtClean="0"/>
              <a:t>Discrepancy</a:t>
            </a:r>
            <a:r>
              <a:rPr lang="en-US" sz="2200" dirty="0" smtClean="0"/>
              <a:t> </a:t>
            </a:r>
            <a:r>
              <a:rPr lang="en-US" sz="2200" dirty="0"/>
              <a:t>is defined as a data point that fails to pass a validation check. </a:t>
            </a:r>
          </a:p>
          <a:p>
            <a:r>
              <a:rPr lang="en-US" sz="2200" dirty="0"/>
              <a:t>Discrepancy may be due to inconsistent data, missing data, range checks, and deviations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Check </a:t>
            </a:r>
            <a:r>
              <a:rPr lang="en-US" sz="2200" dirty="0"/>
              <a:t>programs are written to identify the discrepancies </a:t>
            </a:r>
            <a:r>
              <a:rPr lang="en-US" sz="2200" dirty="0" smtClean="0"/>
              <a:t>(Database).</a:t>
            </a:r>
          </a:p>
          <a:p>
            <a:pPr lvl="1"/>
            <a:r>
              <a:rPr lang="en-US" sz="2200" dirty="0" smtClean="0"/>
              <a:t>For </a:t>
            </a:r>
            <a:r>
              <a:rPr lang="en-US" sz="2200" dirty="0"/>
              <a:t>example, </a:t>
            </a:r>
            <a:r>
              <a:rPr lang="en-US" sz="2200" dirty="0" smtClean="0"/>
              <a:t>the </a:t>
            </a:r>
            <a:r>
              <a:rPr lang="en-US" sz="2200" dirty="0"/>
              <a:t>age of the patient should be between 18 and 65 </a:t>
            </a:r>
            <a:r>
              <a:rPr lang="en-US" sz="2200" dirty="0" smtClean="0"/>
              <a:t>years.</a:t>
            </a:r>
          </a:p>
          <a:p>
            <a:pPr lvl="1"/>
            <a:r>
              <a:rPr lang="en-US" sz="2200" dirty="0" smtClean="0"/>
              <a:t>If the condition becomes TRUE, a discrepancy is generated. </a:t>
            </a:r>
          </a:p>
          <a:p>
            <a:pPr lvl="1"/>
            <a:r>
              <a:rPr lang="en-US" sz="2200" dirty="0" smtClean="0"/>
              <a:t>These discrepancies will be highlighted in the system.</a:t>
            </a:r>
          </a:p>
          <a:p>
            <a:pPr lvl="1"/>
            <a:r>
              <a:rPr lang="en-US" sz="2200" dirty="0" smtClean="0"/>
              <a:t>Data Clarification Forms (DCFs) are generated. </a:t>
            </a:r>
          </a:p>
          <a:p>
            <a:r>
              <a:rPr lang="en-US" sz="2200" dirty="0"/>
              <a:t>In e-CRF based studies, data validation process is run frequently.</a:t>
            </a:r>
          </a:p>
          <a:p>
            <a:pPr lvl="1"/>
            <a:endParaRPr lang="en-US" sz="2200" dirty="0" smtClean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018" y="365125"/>
            <a:ext cx="1325563" cy="132556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824" y="703602"/>
            <a:ext cx="672194" cy="64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Discrepancy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Discrepancy </a:t>
            </a:r>
            <a:r>
              <a:rPr lang="en-US" sz="2200" dirty="0"/>
              <a:t>management helps </a:t>
            </a:r>
            <a:r>
              <a:rPr lang="en-US" sz="2200" dirty="0" smtClean="0"/>
              <a:t>to clean </a:t>
            </a:r>
            <a:r>
              <a:rPr lang="en-US" sz="2200" dirty="0"/>
              <a:t>the data </a:t>
            </a:r>
            <a:r>
              <a:rPr lang="en-US" sz="2200" dirty="0" smtClean="0"/>
              <a:t>for deviations.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CDM team reviews all discrepancies at regular intervals to ensure that they have been resolved. </a:t>
            </a:r>
            <a:endParaRPr lang="en-US" sz="2200" dirty="0" smtClean="0"/>
          </a:p>
          <a:p>
            <a:r>
              <a:rPr lang="en-US" sz="2200" dirty="0"/>
              <a:t>Discrepancy management </a:t>
            </a:r>
            <a:r>
              <a:rPr lang="en-US" sz="2200" dirty="0" smtClean="0"/>
              <a:t>process includes;</a:t>
            </a:r>
            <a:endParaRPr lang="en-US" sz="2200" dirty="0"/>
          </a:p>
          <a:p>
            <a:pPr lvl="1"/>
            <a:r>
              <a:rPr lang="en-US" sz="2200" dirty="0"/>
              <a:t>reviewing discrepancies, </a:t>
            </a:r>
          </a:p>
          <a:p>
            <a:pPr lvl="1"/>
            <a:r>
              <a:rPr lang="en-US" sz="2200" dirty="0"/>
              <a:t>investigating the reason, </a:t>
            </a:r>
          </a:p>
          <a:p>
            <a:pPr lvl="1"/>
            <a:r>
              <a:rPr lang="en-US" sz="2200" dirty="0"/>
              <a:t>resolving them with documentary proof or declaring them as irresolvable. </a:t>
            </a:r>
          </a:p>
          <a:p>
            <a:r>
              <a:rPr lang="en-US" sz="2200" dirty="0" smtClean="0"/>
              <a:t>When </a:t>
            </a:r>
            <a:r>
              <a:rPr lang="en-US" sz="2200" dirty="0"/>
              <a:t>a resolution is provided by the investigator, database will be </a:t>
            </a:r>
            <a:r>
              <a:rPr lang="en-US" sz="2200" dirty="0" smtClean="0"/>
              <a:t>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5" y="596419"/>
            <a:ext cx="2162175" cy="153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</a:t>
            </a:r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Investigators may use different terms for the same adverse events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In this phase, medical </a:t>
            </a:r>
            <a:r>
              <a:rPr lang="en-US" sz="2200" dirty="0"/>
              <a:t>terminologies in </a:t>
            </a:r>
            <a:r>
              <a:rPr lang="en-US" sz="2200" dirty="0" smtClean="0"/>
              <a:t>trials are identified </a:t>
            </a:r>
            <a:r>
              <a:rPr lang="en-US" sz="2200" dirty="0"/>
              <a:t>and </a:t>
            </a:r>
            <a:r>
              <a:rPr lang="en-US" sz="2200" dirty="0" smtClean="0"/>
              <a:t>classified.</a:t>
            </a:r>
          </a:p>
          <a:p>
            <a:r>
              <a:rPr lang="en-US" sz="2200" dirty="0" smtClean="0"/>
              <a:t>Medical </a:t>
            </a:r>
            <a:r>
              <a:rPr lang="en-US" sz="2200" dirty="0"/>
              <a:t>coding helps </a:t>
            </a:r>
            <a:r>
              <a:rPr lang="en-US" sz="2200" dirty="0" smtClean="0"/>
              <a:t>to classify </a:t>
            </a:r>
            <a:r>
              <a:rPr lang="en-US" sz="2200" dirty="0"/>
              <a:t>reported medical terms on </a:t>
            </a:r>
            <a:r>
              <a:rPr lang="en-US" sz="2200" dirty="0" smtClean="0"/>
              <a:t>the CRF </a:t>
            </a:r>
            <a:r>
              <a:rPr lang="en-US" sz="2200" dirty="0"/>
              <a:t>in order to achieve data consistency and avoid unnecessary duplication. </a:t>
            </a:r>
          </a:p>
          <a:p>
            <a:r>
              <a:rPr lang="en-US" sz="2200" dirty="0" smtClean="0"/>
              <a:t>This </a:t>
            </a:r>
            <a:r>
              <a:rPr lang="en-US" sz="2200" dirty="0"/>
              <a:t>activity needs the knowledge of medical terminology, </a:t>
            </a:r>
            <a:r>
              <a:rPr lang="en-US" sz="2200" dirty="0" smtClean="0"/>
              <a:t>disease </a:t>
            </a:r>
            <a:r>
              <a:rPr lang="en-US" sz="2200" dirty="0"/>
              <a:t>entities, </a:t>
            </a:r>
            <a:r>
              <a:rPr lang="en-US" sz="2200" dirty="0" smtClean="0"/>
              <a:t>drugs, pathological processes.</a:t>
            </a:r>
          </a:p>
          <a:p>
            <a:r>
              <a:rPr lang="en-US" sz="2200" dirty="0"/>
              <a:t>I</a:t>
            </a:r>
            <a:r>
              <a:rPr lang="en-US" sz="2200" dirty="0" smtClean="0"/>
              <a:t>t </a:t>
            </a:r>
            <a:r>
              <a:rPr lang="en-US" sz="2200" dirty="0"/>
              <a:t>also requires knowledge about the structure of electronic medical dictionaries </a:t>
            </a:r>
            <a:r>
              <a:rPr lang="en-US" sz="2200" dirty="0" smtClean="0"/>
              <a:t>for classifications.</a:t>
            </a:r>
          </a:p>
          <a:p>
            <a:r>
              <a:rPr lang="en-US" sz="2200" dirty="0" smtClean="0"/>
              <a:t>For </a:t>
            </a:r>
            <a:r>
              <a:rPr lang="en-US" sz="2200" dirty="0"/>
              <a:t>classification of events, medical dictionaries </a:t>
            </a:r>
            <a:r>
              <a:rPr lang="en-US" sz="2200" dirty="0" smtClean="0"/>
              <a:t>are used (</a:t>
            </a:r>
            <a:r>
              <a:rPr lang="en-US" sz="2200" dirty="0" err="1" smtClean="0"/>
              <a:t>MedDRA</a:t>
            </a:r>
            <a:r>
              <a:rPr lang="en-US" sz="2200" dirty="0" smtClean="0"/>
              <a:t>, WHODD).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805" y="448425"/>
            <a:ext cx="1791579" cy="13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After </a:t>
            </a:r>
            <a:r>
              <a:rPr lang="en-US" sz="2200" dirty="0"/>
              <a:t>a proper quality check and assurance, </a:t>
            </a:r>
            <a:r>
              <a:rPr lang="en-US" sz="2200" dirty="0" smtClean="0"/>
              <a:t>final validations </a:t>
            </a:r>
            <a:r>
              <a:rPr lang="en-US" sz="2200" dirty="0"/>
              <a:t>(</a:t>
            </a:r>
            <a:r>
              <a:rPr lang="en-US" sz="2200" dirty="0" smtClean="0"/>
              <a:t>checklist) are run and database is locked. </a:t>
            </a:r>
          </a:p>
          <a:p>
            <a:r>
              <a:rPr lang="en-US" sz="2200" dirty="0" smtClean="0"/>
              <a:t>After </a:t>
            </a:r>
            <a:r>
              <a:rPr lang="en-US" sz="2200" dirty="0"/>
              <a:t>locking;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Database </a:t>
            </a:r>
            <a:r>
              <a:rPr lang="en-US" sz="2200" dirty="0"/>
              <a:t>cannot be changed in any </a:t>
            </a:r>
            <a:r>
              <a:rPr lang="en-US" sz="2200" dirty="0" smtClean="0"/>
              <a:t>manner. </a:t>
            </a:r>
          </a:p>
          <a:p>
            <a:r>
              <a:rPr lang="en-US" sz="2200" dirty="0"/>
              <a:t>All data management activities should have been completed prior to database lock. </a:t>
            </a:r>
            <a:endParaRPr lang="en-US" sz="2200" dirty="0" smtClean="0"/>
          </a:p>
          <a:p>
            <a:r>
              <a:rPr lang="en-US" sz="2200" dirty="0" smtClean="0"/>
              <a:t>But </a:t>
            </a:r>
            <a:r>
              <a:rPr lang="en-US" sz="2200" dirty="0"/>
              <a:t>in case of a critical issue or for other important operational reasons, privileged users can modify </a:t>
            </a:r>
            <a:r>
              <a:rPr lang="en-US" sz="2200" dirty="0" smtClean="0"/>
              <a:t>the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973" y="422213"/>
            <a:ext cx="1628774" cy="966938"/>
          </a:xfrm>
          <a:prstGeom prst="rect">
            <a:avLst/>
          </a:prstGeom>
        </p:spPr>
      </p:pic>
      <p:graphicFrame>
        <p:nvGraphicFramePr>
          <p:cNvPr id="6" name="Diyagram 5"/>
          <p:cNvGraphicFramePr/>
          <p:nvPr>
            <p:extLst>
              <p:ext uri="{D42A27DB-BD31-4B8C-83A1-F6EECF244321}">
                <p14:modId xmlns:p14="http://schemas.microsoft.com/office/powerpoint/2010/main" val="1932384129"/>
              </p:ext>
            </p:extLst>
          </p:nvPr>
        </p:nvGraphicFramePr>
        <p:xfrm>
          <a:off x="3276600" y="2035630"/>
          <a:ext cx="5965372" cy="3135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876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3712464" y="2715768"/>
            <a:ext cx="4983480" cy="1344168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304800" dist="482600" dir="7200000" sx="99000" sy="99000" algn="ctr" rotWithShape="0">
              <a:srgbClr val="000000">
                <a:alpha val="7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TEAMS AND RESPONSIBILITIES </a:t>
            </a:r>
          </a:p>
        </p:txBody>
      </p:sp>
    </p:spTree>
    <p:extLst>
      <p:ext uri="{BB962C8B-B14F-4D97-AF65-F5344CB8AC3E}">
        <p14:creationId xmlns:p14="http://schemas.microsoft.com/office/powerpoint/2010/main" val="8149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a</a:t>
            </a:r>
            <a:r>
              <a:rPr lang="en-US" dirty="0" smtClean="0"/>
              <a:t>nd </a:t>
            </a:r>
            <a:r>
              <a:rPr lang="en-US" dirty="0"/>
              <a:t>Responsibilities 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/>
              <a:t>CDM requires a variety of roles and responsibilities.</a:t>
            </a:r>
          </a:p>
          <a:p>
            <a:pPr marL="0" indent="0" fontAlgn="base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354"/>
              </p:ext>
            </p:extLst>
          </p:nvPr>
        </p:nvGraphicFramePr>
        <p:xfrm>
          <a:off x="1045028" y="2446234"/>
          <a:ext cx="10166465" cy="390373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83743"/>
                <a:gridCol w="7582722"/>
              </a:tblGrid>
              <a:tr h="3571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Data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Supervises the CDM process.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Prepares the DMP, approves the CDM procedures and all internal documents related to CDM activities. </a:t>
                      </a:r>
                      <a:endParaRPr lang="en-US" sz="1800" dirty="0" smtClean="0"/>
                    </a:p>
                  </a:txBody>
                  <a:tcPr/>
                </a:tc>
              </a:tr>
              <a:tr h="8929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Database programmer or designer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Performs the CRF annotation, creates the study database, enables data validation, designs data entry screens and performs edit checks using dummy data.</a:t>
                      </a:r>
                    </a:p>
                  </a:txBody>
                  <a:tcPr/>
                </a:tc>
              </a:tr>
              <a:tr h="5527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Medical coder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Codes variations such as adverse events and medical history.</a:t>
                      </a:r>
                    </a:p>
                  </a:txBody>
                  <a:tcPr/>
                </a:tc>
              </a:tr>
              <a:tr h="6250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Clinical data coordinator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Designs the CRF, prepares the filling instructions, develops discrepancy protocols.</a:t>
                      </a:r>
                    </a:p>
                  </a:txBody>
                  <a:tcPr/>
                </a:tc>
              </a:tr>
              <a:tr h="603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Quality control associate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Checks the accuracy of data entry and performs data audits.</a:t>
                      </a:r>
                    </a:p>
                  </a:txBody>
                  <a:tcPr/>
                </a:tc>
              </a:tr>
              <a:tr h="552727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 smtClean="0"/>
                        <a:t>Data entry associate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smtClean="0"/>
                        <a:t>Tracks the receipt of CRF pages and enters data into a database.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7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According </a:t>
            </a:r>
            <a:r>
              <a:rPr lang="en-US" sz="2200" dirty="0"/>
              <a:t>to the roles and </a:t>
            </a:r>
            <a:r>
              <a:rPr lang="en-US" sz="2200" dirty="0" smtClean="0"/>
              <a:t>responsibilities, users has access </a:t>
            </a:r>
            <a:r>
              <a:rPr lang="en-US" sz="2200" dirty="0"/>
              <a:t>limitation to </a:t>
            </a:r>
            <a:endParaRPr lang="en-US" sz="2200" dirty="0" smtClean="0"/>
          </a:p>
          <a:p>
            <a:pPr lvl="1"/>
            <a:r>
              <a:rPr lang="en-US" sz="2200" dirty="0" smtClean="0"/>
              <a:t>data </a:t>
            </a:r>
            <a:r>
              <a:rPr lang="en-US" sz="2200" dirty="0"/>
              <a:t>entry, </a:t>
            </a:r>
            <a:endParaRPr lang="en-US" sz="2200" dirty="0" smtClean="0"/>
          </a:p>
          <a:p>
            <a:pPr lvl="1"/>
            <a:r>
              <a:rPr lang="en-US" sz="2200" dirty="0" smtClean="0"/>
              <a:t>medical </a:t>
            </a:r>
            <a:r>
              <a:rPr lang="en-US" sz="2200" dirty="0"/>
              <a:t>coding, </a:t>
            </a:r>
            <a:endParaRPr lang="en-US" sz="2200" dirty="0" smtClean="0"/>
          </a:p>
          <a:p>
            <a:pPr lvl="1"/>
            <a:r>
              <a:rPr lang="en-US" sz="2200" dirty="0" smtClean="0"/>
              <a:t>database </a:t>
            </a:r>
            <a:r>
              <a:rPr lang="en-US" sz="2200" dirty="0"/>
              <a:t>designing</a:t>
            </a:r>
            <a:r>
              <a:rPr lang="en-US" sz="2200" dirty="0" smtClean="0"/>
              <a:t>,</a:t>
            </a:r>
          </a:p>
          <a:p>
            <a:pPr lvl="1"/>
            <a:r>
              <a:rPr lang="en-US" sz="2200" dirty="0" smtClean="0"/>
              <a:t>quality </a:t>
            </a:r>
            <a:r>
              <a:rPr lang="en-US" sz="2200" dirty="0"/>
              <a:t>check. </a:t>
            </a:r>
          </a:p>
          <a:p>
            <a:r>
              <a:rPr lang="en-US" sz="2200" dirty="0"/>
              <a:t>This ensures that each user can access only the </a:t>
            </a:r>
            <a:r>
              <a:rPr lang="en-US" sz="2200" dirty="0" smtClean="0"/>
              <a:t>respective functionalities.</a:t>
            </a:r>
          </a:p>
          <a:p>
            <a:r>
              <a:rPr lang="en-US" sz="2200" dirty="0" smtClean="0"/>
              <a:t>Also, software will record any change in the data for audit purposes.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change made, </a:t>
            </a:r>
          </a:p>
          <a:p>
            <a:pPr lvl="1"/>
            <a:r>
              <a:rPr lang="en-US" sz="2200" dirty="0"/>
              <a:t>the user that made the change,</a:t>
            </a:r>
          </a:p>
          <a:p>
            <a:pPr lvl="1"/>
            <a:r>
              <a:rPr lang="en-US" sz="2200" dirty="0"/>
              <a:t>the time and date of change.</a:t>
            </a:r>
          </a:p>
          <a:p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3712464" y="2715768"/>
            <a:ext cx="4983480" cy="1344168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304800" dist="482600" dir="7200000" sx="99000" sy="99000" algn="ctr" rotWithShape="0">
              <a:srgbClr val="000000">
                <a:alpha val="7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CMD Tools - CDMS</a:t>
            </a:r>
          </a:p>
        </p:txBody>
      </p:sp>
    </p:spTree>
    <p:extLst>
      <p:ext uri="{BB962C8B-B14F-4D97-AF65-F5344CB8AC3E}">
        <p14:creationId xmlns:p14="http://schemas.microsoft.com/office/powerpoint/2010/main" val="31832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CMD </a:t>
            </a:r>
            <a:r>
              <a:rPr lang="en-US" dirty="0"/>
              <a:t>Tools - CDMS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These </a:t>
            </a:r>
            <a:r>
              <a:rPr lang="en-US" sz="2200" dirty="0"/>
              <a:t>tools are called Clinical Data Management Systems (CDMS</a:t>
            </a:r>
            <a:r>
              <a:rPr lang="en-US" sz="2200" dirty="0" smtClean="0"/>
              <a:t>).</a:t>
            </a:r>
          </a:p>
          <a:p>
            <a:r>
              <a:rPr lang="en-US" sz="2200" dirty="0" smtClean="0"/>
              <a:t>These software </a:t>
            </a:r>
            <a:r>
              <a:rPr lang="en-US" sz="2200" dirty="0"/>
              <a:t>applications </a:t>
            </a:r>
            <a:r>
              <a:rPr lang="en-US" sz="2200" dirty="0" smtClean="0"/>
              <a:t>helps for collection of high quality of data.</a:t>
            </a:r>
          </a:p>
          <a:p>
            <a:pPr lvl="1"/>
            <a:r>
              <a:rPr lang="en-US" sz="2200" dirty="0" smtClean="0"/>
              <a:t>implementation of guidelines </a:t>
            </a:r>
            <a:r>
              <a:rPr lang="en-US" sz="2200" dirty="0"/>
              <a:t>and </a:t>
            </a:r>
            <a:r>
              <a:rPr lang="en-US" sz="2200" dirty="0" smtClean="0"/>
              <a:t>standards,</a:t>
            </a:r>
          </a:p>
          <a:p>
            <a:pPr lvl="1"/>
            <a:r>
              <a:rPr lang="en-US" sz="2200" dirty="0" smtClean="0"/>
              <a:t>maintain </a:t>
            </a:r>
            <a:r>
              <a:rPr lang="en-US" sz="2200" dirty="0"/>
              <a:t>an audit </a:t>
            </a:r>
            <a:r>
              <a:rPr lang="en-US" sz="2200" dirty="0" smtClean="0"/>
              <a:t>trail,</a:t>
            </a:r>
          </a:p>
          <a:p>
            <a:pPr lvl="1"/>
            <a:r>
              <a:rPr lang="en-US" sz="2200" dirty="0" smtClean="0"/>
              <a:t>provide </a:t>
            </a:r>
            <a:r>
              <a:rPr lang="en-US" sz="2200" dirty="0"/>
              <a:t>easy identification and resolution of data discrepancies. </a:t>
            </a:r>
            <a:endParaRPr lang="en-US" sz="2200" dirty="0" smtClean="0"/>
          </a:p>
          <a:p>
            <a:r>
              <a:rPr lang="en-US" sz="2200" dirty="0" smtClean="0"/>
              <a:t>Many </a:t>
            </a:r>
            <a:r>
              <a:rPr lang="en-US" sz="2200" dirty="0"/>
              <a:t>software tools are available for data </a:t>
            </a:r>
            <a:r>
              <a:rPr lang="en-US" sz="2200" dirty="0" smtClean="0"/>
              <a:t>management. </a:t>
            </a:r>
          </a:p>
          <a:p>
            <a:r>
              <a:rPr lang="en-US" sz="2200" dirty="0" smtClean="0"/>
              <a:t>CDMS tools are </a:t>
            </a:r>
            <a:r>
              <a:rPr lang="en-US" sz="2200" dirty="0"/>
              <a:t>more or less </a:t>
            </a:r>
            <a:r>
              <a:rPr lang="en-US" sz="2200" dirty="0" smtClean="0"/>
              <a:t>similar.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36074"/>
              </p:ext>
            </p:extLst>
          </p:nvPr>
        </p:nvGraphicFramePr>
        <p:xfrm>
          <a:off x="2336801" y="4646023"/>
          <a:ext cx="7590970" cy="1824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85"/>
                <a:gridCol w="3795485"/>
              </a:tblGrid>
              <a:tr h="3070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Commercial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Open Source </a:t>
                      </a:r>
                      <a:endParaRPr lang="en-US" dirty="0"/>
                    </a:p>
                  </a:txBody>
                  <a:tcPr/>
                </a:tc>
              </a:tr>
              <a:tr h="145859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Oracle Clinical,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Clintrialworks,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Macro,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Rave,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Eclinical Suite,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hlinkClick r:id="rId8"/>
                        </a:rPr>
                        <a:t>Redcap.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Openclinica,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Opencdms,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Trialdb,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Phosco,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Resim 5"/>
          <p:cNvPicPr>
            <a:picLocks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44000" y="457200"/>
            <a:ext cx="2743200" cy="1188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2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Data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CDM </a:t>
            </a:r>
            <a:r>
              <a:rPr lang="en-US" sz="2200" dirty="0"/>
              <a:t>is </a:t>
            </a:r>
            <a:r>
              <a:rPr lang="en-US" sz="2200" dirty="0" smtClean="0"/>
              <a:t>the generation </a:t>
            </a:r>
            <a:r>
              <a:rPr lang="en-US" sz="2200" dirty="0"/>
              <a:t>of </a:t>
            </a:r>
            <a:r>
              <a:rPr lang="en-US" sz="2200" dirty="0" smtClean="0"/>
              <a:t> high-quality, reliable, statistically robust data from clinical trials.</a:t>
            </a:r>
          </a:p>
          <a:p>
            <a:r>
              <a:rPr lang="en-US" sz="2200" dirty="0" smtClean="0"/>
              <a:t>Generated </a:t>
            </a:r>
            <a:r>
              <a:rPr lang="en-US" sz="2200" dirty="0"/>
              <a:t>data is useful from drug development to marketing. </a:t>
            </a:r>
            <a:endParaRPr lang="en-US" sz="2200" dirty="0" smtClean="0"/>
          </a:p>
          <a:p>
            <a:r>
              <a:rPr lang="en-US" sz="2200" dirty="0" smtClean="0"/>
              <a:t>It helps to;</a:t>
            </a:r>
          </a:p>
          <a:p>
            <a:pPr lvl="1"/>
            <a:r>
              <a:rPr lang="en-US" sz="2200" dirty="0"/>
              <a:t>e</a:t>
            </a:r>
            <a:r>
              <a:rPr lang="en-US" sz="2200" dirty="0" smtClean="0"/>
              <a:t>valuate medicines,</a:t>
            </a:r>
          </a:p>
          <a:p>
            <a:pPr lvl="1"/>
            <a:r>
              <a:rPr lang="en-US" sz="2200" dirty="0"/>
              <a:t>f</a:t>
            </a:r>
            <a:r>
              <a:rPr lang="en-US" sz="2200" dirty="0" smtClean="0"/>
              <a:t>ind </a:t>
            </a:r>
            <a:r>
              <a:rPr lang="en-US" sz="2200" dirty="0"/>
              <a:t>answers to the research </a:t>
            </a:r>
            <a:r>
              <a:rPr lang="en-US" sz="2200" dirty="0" smtClean="0"/>
              <a:t>questions,</a:t>
            </a:r>
          </a:p>
          <a:p>
            <a:pPr lvl="1"/>
            <a:r>
              <a:rPr lang="en-US" sz="2200" dirty="0" smtClean="0"/>
              <a:t>prove </a:t>
            </a:r>
            <a:r>
              <a:rPr lang="en-US" sz="2200" dirty="0"/>
              <a:t>or </a:t>
            </a:r>
            <a:r>
              <a:rPr lang="en-US" sz="2200" dirty="0" smtClean="0"/>
              <a:t>disprove hypothesizes. </a:t>
            </a:r>
          </a:p>
          <a:p>
            <a:r>
              <a:rPr lang="en-US" sz="2200" dirty="0"/>
              <a:t>Generated data </a:t>
            </a:r>
            <a:r>
              <a:rPr lang="en-US" sz="2200" dirty="0" smtClean="0"/>
              <a:t>is highly important. </a:t>
            </a:r>
            <a:r>
              <a:rPr lang="en-US" sz="2200" dirty="0"/>
              <a:t>It plays a very important role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44000" y="457200"/>
            <a:ext cx="2743200" cy="1188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3300000" algn="tl" rotWithShape="0">
              <a:srgbClr val="000000">
                <a:alpha val="43000"/>
              </a:srgbClr>
            </a:outerShdw>
            <a:reflection blurRad="50800"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976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REDCap is a secure web application for building and managing online surveys and databases. </a:t>
            </a:r>
          </a:p>
          <a:p>
            <a:r>
              <a:rPr lang="en-US" sz="2400" dirty="0" smtClean="0"/>
              <a:t>Collect any </a:t>
            </a:r>
            <a:r>
              <a:rPr lang="en-US" sz="2400" dirty="0"/>
              <a:t>type of data (including 21 CFR Part 11, FISMA, and HIPAA-compliant environments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It is developed by Vanderbilt </a:t>
            </a:r>
            <a:r>
              <a:rPr lang="en-US" sz="2400" dirty="0"/>
              <a:t>University</a:t>
            </a:r>
            <a:r>
              <a:rPr lang="en-US" sz="2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94716"/>
              </p:ext>
            </p:extLst>
          </p:nvPr>
        </p:nvGraphicFramePr>
        <p:xfrm>
          <a:off x="1541352" y="3982812"/>
          <a:ext cx="967014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071"/>
                <a:gridCol w="4835071"/>
              </a:tblGrid>
              <a:tr h="3548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Disadvantages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There is no need to know programming,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No</a:t>
                      </a:r>
                      <a:r>
                        <a:rPr lang="en-US" sz="1800" baseline="0" dirty="0" smtClean="0"/>
                        <a:t> need to </a:t>
                      </a:r>
                      <a:r>
                        <a:rPr lang="en-US" sz="1800" dirty="0" smtClean="0"/>
                        <a:t>set up a database,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Easy exports,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Users are in control of their data,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Daily backups,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Basic support,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Audit trail.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REDCap is a very robust tool but does have a learning curve.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Some issues are reported that users make some mistakes using the software.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There is a high </a:t>
            </a:r>
            <a:r>
              <a:rPr lang="en-US" sz="2200" dirty="0"/>
              <a:t>demand for </a:t>
            </a:r>
            <a:r>
              <a:rPr lang="en-US" sz="2200" dirty="0" smtClean="0"/>
              <a:t>CDM.</a:t>
            </a:r>
          </a:p>
          <a:p>
            <a:r>
              <a:rPr lang="en-US" sz="2200" dirty="0"/>
              <a:t>Generation of </a:t>
            </a:r>
            <a:r>
              <a:rPr lang="en-US" sz="2200" dirty="0" smtClean="0"/>
              <a:t>high quality data is very important for CDM. </a:t>
            </a:r>
          </a:p>
          <a:p>
            <a:r>
              <a:rPr lang="en-US" sz="2200" dirty="0" smtClean="0"/>
              <a:t>To collect high quality data in CDM, there are;</a:t>
            </a:r>
          </a:p>
          <a:p>
            <a:pPr lvl="1"/>
            <a:r>
              <a:rPr lang="en-US" sz="2200" dirty="0" smtClean="0"/>
              <a:t>Standards </a:t>
            </a:r>
            <a:r>
              <a:rPr lang="en-US" sz="2200" dirty="0"/>
              <a:t>and </a:t>
            </a:r>
            <a:r>
              <a:rPr lang="en-US" sz="2200" dirty="0" smtClean="0"/>
              <a:t>guidelines,</a:t>
            </a:r>
          </a:p>
          <a:p>
            <a:pPr lvl="1"/>
            <a:r>
              <a:rPr lang="en-US" sz="2200" dirty="0" smtClean="0"/>
              <a:t>Processes,</a:t>
            </a:r>
          </a:p>
          <a:p>
            <a:pPr lvl="1"/>
            <a:r>
              <a:rPr lang="en-US" sz="2200" dirty="0" smtClean="0"/>
              <a:t>Roles </a:t>
            </a:r>
            <a:r>
              <a:rPr lang="en-US" sz="2200" dirty="0"/>
              <a:t>and </a:t>
            </a:r>
            <a:r>
              <a:rPr lang="en-US" sz="2200" dirty="0" smtClean="0"/>
              <a:t>responsibilities,</a:t>
            </a:r>
          </a:p>
          <a:p>
            <a:pPr lvl="1"/>
            <a:r>
              <a:rPr lang="en-US" sz="2200" dirty="0" smtClean="0"/>
              <a:t>Tools.</a:t>
            </a:r>
          </a:p>
          <a:p>
            <a:r>
              <a:rPr lang="en-US" sz="2200" dirty="0" smtClean="0"/>
              <a:t>Also, </a:t>
            </a:r>
            <a:r>
              <a:rPr lang="en-US" sz="2200" dirty="0"/>
              <a:t>d</a:t>
            </a:r>
            <a:r>
              <a:rPr lang="en-US" sz="2200" dirty="0" smtClean="0"/>
              <a:t>evelopments </a:t>
            </a:r>
            <a:r>
              <a:rPr lang="en-US" sz="2200" dirty="0"/>
              <a:t>on the technological front have positively impacted the CDM process and systems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093" y="2119539"/>
            <a:ext cx="2473707" cy="31643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[1</a:t>
            </a:r>
            <a:r>
              <a:rPr lang="en-US" sz="2000" dirty="0"/>
              <a:t>] </a:t>
            </a:r>
            <a:r>
              <a:rPr lang="en-US" sz="2000" dirty="0" smtClean="0"/>
              <a:t>Code of Federal Regulations, https</a:t>
            </a:r>
            <a:r>
              <a:rPr lang="en-US" sz="2000" dirty="0"/>
              <a:t>://</a:t>
            </a:r>
            <a:r>
              <a:rPr lang="en-US" sz="2000" dirty="0" smtClean="0"/>
              <a:t>en.wikipedia.org/wiki/Code_of_Federal_Regulations, Last Access: April 2019</a:t>
            </a:r>
          </a:p>
          <a:p>
            <a:pPr marL="0" indent="0">
              <a:buNone/>
            </a:pPr>
            <a:r>
              <a:rPr lang="en-US" sz="2000" dirty="0" smtClean="0"/>
              <a:t>[2] Title </a:t>
            </a:r>
            <a:r>
              <a:rPr lang="en-US" sz="2000" dirty="0"/>
              <a:t>21 Code of Federal Regulations (21 CFR Part 11), Electronic Records; Electronic Signatures, Final Rule Published in the Federal Register, Web page issued: March, 2000; reformatted June 01, 2001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[3] </a:t>
            </a:r>
            <a:r>
              <a:rPr lang="en-US" sz="2000" dirty="0"/>
              <a:t>Good Clinical Data Management </a:t>
            </a:r>
            <a:r>
              <a:rPr lang="en-US" sz="2000" dirty="0" smtClean="0"/>
              <a:t>Practices, https</a:t>
            </a:r>
            <a:r>
              <a:rPr lang="en-US" sz="2000" dirty="0"/>
              <a:t>://www.scdm.org/publications/gcdmp</a:t>
            </a:r>
            <a:r>
              <a:rPr lang="en-US" sz="2000" dirty="0" smtClean="0"/>
              <a:t>/, Last Access: April 2019</a:t>
            </a:r>
          </a:p>
          <a:p>
            <a:pPr marL="0" indent="0">
              <a:buNone/>
            </a:pPr>
            <a:r>
              <a:rPr lang="en-US" sz="2000" dirty="0" smtClean="0"/>
              <a:t>[4] </a:t>
            </a:r>
            <a:r>
              <a:rPr lang="en-US" sz="2000" dirty="0" err="1" smtClean="0"/>
              <a:t>Krishnankutty</a:t>
            </a:r>
            <a:r>
              <a:rPr lang="en-US" sz="2000" dirty="0" smtClean="0"/>
              <a:t> B., </a:t>
            </a:r>
            <a:r>
              <a:rPr lang="en-US" sz="2000" dirty="0"/>
              <a:t>Bellary </a:t>
            </a:r>
            <a:r>
              <a:rPr lang="en-US" sz="2000" dirty="0" smtClean="0"/>
              <a:t>S., Kumar N. B. R., </a:t>
            </a:r>
            <a:r>
              <a:rPr lang="en-US" sz="2000" dirty="0" err="1"/>
              <a:t>Moodahadu</a:t>
            </a:r>
            <a:r>
              <a:rPr lang="en-US" sz="2000" dirty="0"/>
              <a:t> </a:t>
            </a:r>
            <a:r>
              <a:rPr lang="en-US" sz="2000" dirty="0" smtClean="0"/>
              <a:t>L. S., </a:t>
            </a:r>
            <a:r>
              <a:rPr lang="en-US" sz="2000" dirty="0"/>
              <a:t>Data management in clinical research: </a:t>
            </a:r>
            <a:r>
              <a:rPr lang="en-US" sz="2000" i="1" dirty="0"/>
              <a:t>An </a:t>
            </a:r>
            <a:r>
              <a:rPr lang="en-US" sz="2000" i="1" dirty="0" smtClean="0"/>
              <a:t>overview</a:t>
            </a:r>
            <a:r>
              <a:rPr lang="en-US" sz="2000" i="1" dirty="0"/>
              <a:t>, Indian J </a:t>
            </a:r>
            <a:r>
              <a:rPr lang="en-US" sz="2000" i="1" dirty="0" err="1" smtClean="0"/>
              <a:t>Pharmacol</a:t>
            </a:r>
            <a:r>
              <a:rPr lang="en-US" sz="2000" dirty="0" smtClean="0"/>
              <a:t>, </a:t>
            </a:r>
            <a:r>
              <a:rPr lang="en-US" sz="2000" b="1" dirty="0" smtClean="0"/>
              <a:t>2012.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Quality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Generated data should be;</a:t>
            </a:r>
          </a:p>
          <a:p>
            <a:pPr lvl="1"/>
            <a:r>
              <a:rPr lang="en-US" sz="2200" dirty="0" smtClean="0"/>
              <a:t>complete</a:t>
            </a:r>
            <a:r>
              <a:rPr lang="en-US" sz="2200" dirty="0"/>
              <a:t>, </a:t>
            </a:r>
            <a:endParaRPr lang="en-US" sz="2200" dirty="0" smtClean="0"/>
          </a:p>
          <a:p>
            <a:pPr lvl="1"/>
            <a:r>
              <a:rPr lang="en-US" sz="2200" dirty="0" smtClean="0"/>
              <a:t>accurate, </a:t>
            </a:r>
          </a:p>
          <a:p>
            <a:pPr lvl="1"/>
            <a:r>
              <a:rPr lang="en-US" sz="2200" dirty="0" smtClean="0"/>
              <a:t>reliable</a:t>
            </a:r>
            <a:r>
              <a:rPr lang="en-US" sz="2200" dirty="0"/>
              <a:t>, </a:t>
            </a:r>
            <a:endParaRPr lang="en-US" sz="2200" dirty="0" smtClean="0"/>
          </a:p>
          <a:p>
            <a:pPr lvl="1"/>
            <a:r>
              <a:rPr lang="en-US" sz="2200" dirty="0" smtClean="0"/>
              <a:t>error </a:t>
            </a:r>
            <a:r>
              <a:rPr lang="en-US" sz="2200" dirty="0"/>
              <a:t>free</a:t>
            </a:r>
            <a:r>
              <a:rPr lang="en-US" sz="2200" dirty="0" smtClean="0"/>
              <a:t>,</a:t>
            </a:r>
            <a:endParaRPr lang="en-US" sz="2200" dirty="0"/>
          </a:p>
          <a:p>
            <a:pPr lvl="1"/>
            <a:r>
              <a:rPr lang="en-US" sz="2200" dirty="0"/>
              <a:t>processed </a:t>
            </a:r>
            <a:r>
              <a:rPr lang="en-US" sz="2200" dirty="0" smtClean="0"/>
              <a:t>correctly</a:t>
            </a:r>
            <a:r>
              <a:rPr lang="en-US" sz="2200" dirty="0"/>
              <a:t>,</a:t>
            </a:r>
          </a:p>
          <a:p>
            <a:pPr lvl="1"/>
            <a:r>
              <a:rPr lang="en-US" sz="2200" dirty="0" smtClean="0"/>
              <a:t>suitable </a:t>
            </a:r>
            <a:r>
              <a:rPr lang="en-US" sz="2200" dirty="0"/>
              <a:t>for statistical analysis. </a:t>
            </a:r>
            <a:endParaRPr lang="en-US" sz="2200" dirty="0" smtClean="0"/>
          </a:p>
          <a:p>
            <a:pPr lvl="1"/>
            <a:r>
              <a:rPr lang="en-US" sz="2200" dirty="0"/>
              <a:t>should have minimal or no </a:t>
            </a:r>
            <a:r>
              <a:rPr lang="en-US" sz="2200" dirty="0" smtClean="0"/>
              <a:t>misses.</a:t>
            </a:r>
          </a:p>
          <a:p>
            <a:r>
              <a:rPr lang="en-US" sz="2200" dirty="0" smtClean="0"/>
              <a:t>Most </a:t>
            </a:r>
            <a:r>
              <a:rPr lang="en-US" sz="2200" dirty="0"/>
              <a:t>importantly</a:t>
            </a:r>
            <a:r>
              <a:rPr lang="en-US" sz="2200" dirty="0" smtClean="0"/>
              <a:t>, generated </a:t>
            </a:r>
            <a:r>
              <a:rPr lang="en-US" sz="2200" dirty="0"/>
              <a:t>d</a:t>
            </a:r>
            <a:r>
              <a:rPr lang="en-US" sz="2200" dirty="0" smtClean="0"/>
              <a:t>ata should have “acceptable </a:t>
            </a:r>
            <a:r>
              <a:rPr lang="en-US" sz="2200" dirty="0"/>
              <a:t>level of </a:t>
            </a:r>
            <a:r>
              <a:rPr lang="en-US" sz="2200" dirty="0" smtClean="0"/>
              <a:t>variation”.</a:t>
            </a:r>
          </a:p>
          <a:p>
            <a:pPr lvl="1"/>
            <a:r>
              <a:rPr lang="en-US" sz="2200" dirty="0" smtClean="0"/>
              <a:t>It should not </a:t>
            </a:r>
            <a:r>
              <a:rPr lang="en-US" sz="2200" dirty="0"/>
              <a:t>affect the conclusion of the study on statistical analysis.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9" y="457200"/>
            <a:ext cx="2743200" cy="1188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7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High Quality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57200"/>
            <a:ext cx="2743200" cy="1188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Diyagram 5"/>
          <p:cNvGraphicFramePr/>
          <p:nvPr>
            <p:extLst>
              <p:ext uri="{D42A27DB-BD31-4B8C-83A1-F6EECF244321}">
                <p14:modId xmlns:p14="http://schemas.microsoft.com/office/powerpoint/2010/main" val="3782127935"/>
              </p:ext>
            </p:extLst>
          </p:nvPr>
        </p:nvGraphicFramePr>
        <p:xfrm>
          <a:off x="1088571" y="1912848"/>
          <a:ext cx="9579429" cy="443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503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3712464" y="2715768"/>
            <a:ext cx="4983480" cy="1344168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304800" dist="482600" dir="7200000" sx="99000" sy="99000" algn="ctr" rotWithShape="0">
              <a:srgbClr val="000000">
                <a:alpha val="7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STANDARDS and GUIDELINES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699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CDM Guidelines </a:t>
            </a: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Industry relies on the </a:t>
            </a:r>
            <a:r>
              <a:rPr lang="en-US" sz="2200" dirty="0" smtClean="0"/>
              <a:t>data for evaluation </a:t>
            </a:r>
            <a:r>
              <a:rPr lang="en-US" sz="2200" dirty="0"/>
              <a:t>of medicines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CDM must provide </a:t>
            </a:r>
            <a:r>
              <a:rPr lang="en-US" sz="2200" dirty="0"/>
              <a:t>high-quality data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There is a need to follow good practices in CDM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CDM </a:t>
            </a:r>
            <a:r>
              <a:rPr lang="en-US" sz="2200" dirty="0"/>
              <a:t>has guidelines and standards that must be followed. </a:t>
            </a:r>
            <a:endParaRPr lang="en-US" sz="2200" dirty="0" smtClean="0"/>
          </a:p>
          <a:p>
            <a:r>
              <a:rPr lang="en-US" sz="2200" dirty="0"/>
              <a:t>Some </a:t>
            </a:r>
            <a:r>
              <a:rPr lang="en-US" sz="2400" dirty="0" smtClean="0"/>
              <a:t>guidelines and </a:t>
            </a:r>
            <a:r>
              <a:rPr lang="en-US" sz="2200" dirty="0" smtClean="0"/>
              <a:t>standards introduced</a:t>
            </a:r>
            <a:r>
              <a:rPr lang="en-US" sz="2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57200"/>
            <a:ext cx="2743200" cy="1188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Diyagram 6"/>
          <p:cNvGraphicFramePr/>
          <p:nvPr>
            <p:extLst>
              <p:ext uri="{D42A27DB-BD31-4B8C-83A1-F6EECF244321}">
                <p14:modId xmlns:p14="http://schemas.microsoft.com/office/powerpoint/2010/main" val="3263012473"/>
              </p:ext>
            </p:extLst>
          </p:nvPr>
        </p:nvGraphicFramePr>
        <p:xfrm>
          <a:off x="1430116" y="4236333"/>
          <a:ext cx="9364690" cy="1655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07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of </a:t>
            </a:r>
            <a:r>
              <a:rPr lang="en-US" dirty="0"/>
              <a:t>Federal </a:t>
            </a:r>
            <a:r>
              <a:rPr lang="en-US" dirty="0" smtClean="0"/>
              <a:t>Regulations (CFR)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Autofit/>
          </a:bodyPr>
          <a:lstStyle/>
          <a:p>
            <a:r>
              <a:rPr lang="en-US" sz="2200" dirty="0"/>
              <a:t>The Code of Federal Regulations (CFR) is the </a:t>
            </a:r>
            <a:r>
              <a:rPr lang="en-US" sz="2200" dirty="0" smtClean="0"/>
              <a:t>general </a:t>
            </a:r>
            <a:r>
              <a:rPr lang="en-US" sz="2200" dirty="0"/>
              <a:t>and permanent rules and regulations published in the Federal </a:t>
            </a:r>
            <a:r>
              <a:rPr lang="en-US" sz="2200" dirty="0" smtClean="0"/>
              <a:t>Register in USA[1].</a:t>
            </a:r>
          </a:p>
          <a:p>
            <a:r>
              <a:rPr lang="en-US" sz="2200" dirty="0" smtClean="0"/>
              <a:t>It is divided </a:t>
            </a:r>
            <a:r>
              <a:rPr lang="en-US" sz="2200" dirty="0"/>
              <a:t>into 50 </a:t>
            </a:r>
            <a:r>
              <a:rPr lang="en-US" sz="2200" dirty="0" smtClean="0"/>
              <a:t>titles. </a:t>
            </a:r>
          </a:p>
          <a:p>
            <a:pPr lvl="1"/>
            <a:r>
              <a:rPr lang="en-US" sz="2200" dirty="0"/>
              <a:t>Agriculture, Aliens and Nationality, Animals and Animal Products, Food and </a:t>
            </a:r>
            <a:r>
              <a:rPr lang="en-US" sz="2200" dirty="0" smtClean="0"/>
              <a:t>Drugs…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365760"/>
            <a:ext cx="1280160" cy="1645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53461"/>
              </p:ext>
            </p:extLst>
          </p:nvPr>
        </p:nvGraphicFramePr>
        <p:xfrm>
          <a:off x="2238829" y="3689045"/>
          <a:ext cx="8128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CFR Regulation </a:t>
                      </a:r>
                      <a:r>
                        <a:rPr lang="en-US" sz="1800" dirty="0" smtClean="0"/>
                        <a:t>- Title 21 CFR Part 11 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Electronic records have to comply with CFR.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Procedures and controls put in place to ensure the integrity, authenticity, and confidentiality of the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data.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It is applied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to records that created, modified, maintained, archived, retrieved, or transmitted.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Ensure accuracy, reliability, and consistency of data with the use of secure, computer-generated, time-stamped audit trail.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Clinical Data Management </a:t>
            </a:r>
            <a:r>
              <a:rPr lang="en-US" dirty="0" smtClean="0"/>
              <a:t>Practices (GCDMP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200" dirty="0"/>
              <a:t>GCDMP </a:t>
            </a:r>
            <a:r>
              <a:rPr lang="en-US" sz="2200" dirty="0" smtClean="0"/>
              <a:t>is </a:t>
            </a:r>
            <a:r>
              <a:rPr lang="en-US" sz="2200" dirty="0"/>
              <a:t>a document providing standards for </a:t>
            </a:r>
            <a:r>
              <a:rPr lang="en-US" sz="2200" dirty="0" smtClean="0"/>
              <a:t>CDM [2]. </a:t>
            </a:r>
            <a:endParaRPr lang="en-US" sz="2200" dirty="0"/>
          </a:p>
          <a:p>
            <a:pPr lvl="0"/>
            <a:r>
              <a:rPr lang="en-US" sz="2200" dirty="0"/>
              <a:t>It covers the CDM process by highlighting standards and best practices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Currently, it is </a:t>
            </a:r>
            <a:r>
              <a:rPr lang="en-US" sz="2200" dirty="0"/>
              <a:t>the </a:t>
            </a:r>
            <a:r>
              <a:rPr lang="en-US" sz="2200" dirty="0" smtClean="0"/>
              <a:t>industry </a:t>
            </a:r>
            <a:r>
              <a:rPr lang="en-US" sz="2200" dirty="0"/>
              <a:t>standards for </a:t>
            </a:r>
            <a:r>
              <a:rPr lang="en-US" sz="2200" dirty="0" smtClean="0"/>
              <a:t>CDM.</a:t>
            </a:r>
            <a:endParaRPr lang="en-US" sz="2200" dirty="0"/>
          </a:p>
          <a:p>
            <a:pPr lvl="0"/>
            <a:r>
              <a:rPr lang="en-US" sz="2200" dirty="0"/>
              <a:t>It is used as a guidance tool for clinical data managers when preparing for CDM training and education</a:t>
            </a:r>
            <a:r>
              <a:rPr lang="en-US" sz="2200" dirty="0" smtClean="0"/>
              <a:t>.</a:t>
            </a:r>
          </a:p>
          <a:p>
            <a:pPr lvl="0"/>
            <a:r>
              <a:rPr lang="en-US" sz="2200" dirty="0" smtClean="0"/>
              <a:t>It </a:t>
            </a:r>
            <a:r>
              <a:rPr lang="en-US" sz="2200" dirty="0"/>
              <a:t>was published by Society for Clinical Data Management (SCDM) in September </a:t>
            </a:r>
            <a:r>
              <a:rPr lang="en-US" sz="2200" dirty="0" smtClean="0"/>
              <a:t>2000. It has </a:t>
            </a:r>
            <a:r>
              <a:rPr lang="en-US" sz="2200" dirty="0"/>
              <a:t>undergone several revisions </a:t>
            </a:r>
            <a:r>
              <a:rPr lang="en-US" sz="2200" dirty="0" smtClean="0"/>
              <a:t>thereafter.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365760"/>
            <a:ext cx="1280160" cy="1680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69267"/>
              </p:ext>
            </p:extLst>
          </p:nvPr>
        </p:nvGraphicFramePr>
        <p:xfrm>
          <a:off x="2500086" y="4814872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Some Subjects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from GCDMP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dirty="0" smtClean="0"/>
                        <a:t>Data Management Plan.</a:t>
                      </a:r>
                    </a:p>
                    <a:p>
                      <a:pPr lvl="0"/>
                      <a:r>
                        <a:rPr lang="en-US" sz="1800" dirty="0" smtClean="0"/>
                        <a:t>CRF Completion Guidelines.</a:t>
                      </a:r>
                    </a:p>
                    <a:p>
                      <a:pPr lvl="0"/>
                      <a:r>
                        <a:rPr lang="en-US" sz="1800" dirty="0" smtClean="0"/>
                        <a:t>Vendor Selection and Management.</a:t>
                      </a:r>
                    </a:p>
                    <a:p>
                      <a:pPr lvl="0"/>
                      <a:r>
                        <a:rPr lang="en-US" sz="1800" dirty="0" smtClean="0"/>
                        <a:t>Electronic Data Capture.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45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8493</TotalTime>
  <Words>2246</Words>
  <Application>Microsoft Office PowerPoint</Application>
  <PresentationFormat>Geniş ekran</PresentationFormat>
  <Paragraphs>344</Paragraphs>
  <Slides>33</Slides>
  <Notes>12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CLINIC DATA MANAGEMENT: E-CRF APPLICATIONS </vt:lpstr>
      <vt:lpstr>Content</vt:lpstr>
      <vt:lpstr>Clinical Data Management </vt:lpstr>
      <vt:lpstr>High Quality Data</vt:lpstr>
      <vt:lpstr>Collecting High Quality Data</vt:lpstr>
      <vt:lpstr>PowerPoint Sunusu</vt:lpstr>
      <vt:lpstr>CDM Guidelines and Standards</vt:lpstr>
      <vt:lpstr>Code of Federal Regulations (CFR)</vt:lpstr>
      <vt:lpstr>Good Clinical Data Management Practices (GCDMP)</vt:lpstr>
      <vt:lpstr>SDTMIG and CDASH</vt:lpstr>
      <vt:lpstr>PowerPoint Sunusu</vt:lpstr>
      <vt:lpstr>CDM Processes </vt:lpstr>
      <vt:lpstr>Processes in CDM</vt:lpstr>
      <vt:lpstr>CRF Designing</vt:lpstr>
      <vt:lpstr>CRF Designing</vt:lpstr>
      <vt:lpstr>CRF Annotation</vt:lpstr>
      <vt:lpstr>Database Design</vt:lpstr>
      <vt:lpstr>Data Collection</vt:lpstr>
      <vt:lpstr>CRF Tracking</vt:lpstr>
      <vt:lpstr>Data Entry</vt:lpstr>
      <vt:lpstr>Data Validation</vt:lpstr>
      <vt:lpstr>Discrepancy Management</vt:lpstr>
      <vt:lpstr>Medical Coding</vt:lpstr>
      <vt:lpstr>Database Locking</vt:lpstr>
      <vt:lpstr>PowerPoint Sunusu</vt:lpstr>
      <vt:lpstr>Teams and Responsibilities  </vt:lpstr>
      <vt:lpstr>User Access</vt:lpstr>
      <vt:lpstr>PowerPoint Sunusu</vt:lpstr>
      <vt:lpstr>CMD Tools - CDMS</vt:lpstr>
      <vt:lpstr>REDCap</vt:lpstr>
      <vt:lpstr>Summary</vt:lpstr>
      <vt:lpstr>Questions and Answers</vt:lpstr>
      <vt:lpstr>Acknowledgements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User</cp:lastModifiedBy>
  <cp:revision>384</cp:revision>
  <dcterms:created xsi:type="dcterms:W3CDTF">2015-09-12T15:05:51Z</dcterms:created>
  <dcterms:modified xsi:type="dcterms:W3CDTF">2019-04-28T11:35:51Z</dcterms:modified>
</cp:coreProperties>
</file>