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4"/>
  </p:notesMasterIdLst>
  <p:sldIdLst>
    <p:sldId id="256" r:id="rId2"/>
    <p:sldId id="271" r:id="rId3"/>
    <p:sldId id="257" r:id="rId4"/>
    <p:sldId id="258" r:id="rId5"/>
    <p:sldId id="259" r:id="rId6"/>
    <p:sldId id="260" r:id="rId7"/>
    <p:sldId id="261" r:id="rId8"/>
    <p:sldId id="263" r:id="rId9"/>
    <p:sldId id="264" r:id="rId10"/>
    <p:sldId id="267" r:id="rId11"/>
    <p:sldId id="268"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411430-8C6C-4C33-8D31-5C5F85711D36}">
          <p14:sldIdLst>
            <p14:sldId id="256"/>
            <p14:sldId id="271"/>
            <p14:sldId id="257"/>
            <p14:sldId id="258"/>
            <p14:sldId id="259"/>
            <p14:sldId id="260"/>
            <p14:sldId id="261"/>
            <p14:sldId id="263"/>
            <p14:sldId id="264"/>
            <p14:sldId id="267"/>
            <p14:sldId id="268"/>
            <p14:sldId id="269"/>
          </p14:sldIdLst>
        </p14:section>
        <p14:section name="Untitled Section" id="{47491AB7-EEE2-41E3-BABC-F366B4121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4" d="100"/>
          <a:sy n="64" d="100"/>
        </p:scale>
        <p:origin x="159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4E1E-524B-43F8-AACB-173EC26BD2B1}" type="datetimeFigureOut">
              <a:rPr lang="en-US" smtClean="0"/>
              <a:t>4/24/2024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4C384-A86F-4B89-AB4E-50A764E8E9DE}" type="slidenum">
              <a:rPr lang="en-US" smtClean="0"/>
              <a:t>‹#›</a:t>
            </a:fld>
            <a:endParaRPr lang="en-US"/>
          </a:p>
        </p:txBody>
      </p:sp>
    </p:spTree>
    <p:extLst>
      <p:ext uri="{BB962C8B-B14F-4D97-AF65-F5344CB8AC3E}">
        <p14:creationId xmlns:p14="http://schemas.microsoft.com/office/powerpoint/2010/main" val="311075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A9C8B7-3ACF-44C6-93CD-5CEDB2FF2C10}"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0402AABA-865F-4178-BB3B-A472FD444969}" type="datetime1">
              <a:rPr lang="en-US" smtClean="0"/>
              <a:t>4/24/2024</a:t>
            </a:fld>
            <a:endParaRPr lang="en-US"/>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r>
              <a:rPr lang="en-US"/>
              <a:t>GROUP NUMBER 5</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F70D959C-B7C2-492C-A7F0-1820CCE109BE}" type="slidenum">
              <a:rPr lang="en-US" smtClean="0"/>
              <a:t>‹#›</a:t>
            </a:fld>
            <a:endParaRPr lang="en-US"/>
          </a:p>
        </p:txBody>
      </p:sp>
    </p:spTree>
    <p:extLst>
      <p:ext uri="{BB962C8B-B14F-4D97-AF65-F5344CB8AC3E}">
        <p14:creationId xmlns:p14="http://schemas.microsoft.com/office/powerpoint/2010/main" val="2539873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C61DF0-09ED-4F34-994C-11255E2F8FD4}" type="datetime1">
              <a:rPr lang="en-US" smtClean="0"/>
              <a:t>4/24/2024</a:t>
            </a:fld>
            <a:endParaRPr lang="en-US"/>
          </a:p>
        </p:txBody>
      </p:sp>
      <p:sp>
        <p:nvSpPr>
          <p:cNvPr id="6" name="Footer Placeholder 5"/>
          <p:cNvSpPr>
            <a:spLocks noGrp="1"/>
          </p:cNvSpPr>
          <p:nvPr>
            <p:ph type="ftr" sz="quarter" idx="11"/>
          </p:nvPr>
        </p:nvSpPr>
        <p:spPr/>
        <p:txBody>
          <a:bodyPr/>
          <a:lstStyle/>
          <a:p>
            <a:r>
              <a:rPr lang="en-US"/>
              <a:t>GROUP NUMBER 5</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4158745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59EEA6-E0BB-4852-97C4-DB8A4274D3B8}" type="datetime1">
              <a:rPr lang="en-US" smtClean="0"/>
              <a:t>4/24/2024</a:t>
            </a:fld>
            <a:endParaRPr lang="en-US"/>
          </a:p>
        </p:txBody>
      </p:sp>
      <p:sp>
        <p:nvSpPr>
          <p:cNvPr id="5" name="Footer Placeholder 4"/>
          <p:cNvSpPr>
            <a:spLocks noGrp="1"/>
          </p:cNvSpPr>
          <p:nvPr>
            <p:ph type="ftr" sz="quarter" idx="11"/>
          </p:nvPr>
        </p:nvSpPr>
        <p:spPr/>
        <p:txBody>
          <a:bodyPr/>
          <a:lstStyle/>
          <a:p>
            <a:r>
              <a:rPr lang="en-US"/>
              <a:t>GROUP NUMBER 5</a:t>
            </a:r>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977259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900"/>
            </a:lvl1pPr>
          </a:lstStyle>
          <a:p>
            <a:fld id="{1AB2C378-7BA5-444C-BD27-EB6444D11848}" type="datetime1">
              <a:rPr lang="en-US" smtClean="0"/>
              <a:t>4/24/2024</a:t>
            </a:fld>
            <a:endParaRPr lang="en-US"/>
          </a:p>
        </p:txBody>
      </p:sp>
      <p:sp>
        <p:nvSpPr>
          <p:cNvPr id="5" name="Footer Placeholder 4"/>
          <p:cNvSpPr>
            <a:spLocks noGrp="1"/>
          </p:cNvSpPr>
          <p:nvPr>
            <p:ph type="ftr" sz="quarter" idx="11"/>
          </p:nvPr>
        </p:nvSpPr>
        <p:spPr/>
        <p:txBody>
          <a:bodyPr/>
          <a:lstStyle>
            <a:lvl1pPr>
              <a:defRPr sz="900"/>
            </a:lvl1pPr>
          </a:lstStyle>
          <a:p>
            <a:r>
              <a:rPr lang="en-US"/>
              <a:t>GROUP NUMBER 5</a:t>
            </a:r>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3444385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24CAA-DE43-4939-9E24-F10C1A7530A7}" type="datetime1">
              <a:rPr lang="en-US" smtClean="0"/>
              <a:t>4/24/2024</a:t>
            </a:fld>
            <a:endParaRPr lang="en-US"/>
          </a:p>
        </p:txBody>
      </p:sp>
      <p:sp>
        <p:nvSpPr>
          <p:cNvPr id="5" name="Footer Placeholder 4"/>
          <p:cNvSpPr>
            <a:spLocks noGrp="1"/>
          </p:cNvSpPr>
          <p:nvPr>
            <p:ph type="ftr" sz="quarter" idx="11"/>
          </p:nvPr>
        </p:nvSpPr>
        <p:spPr/>
        <p:txBody>
          <a:bodyPr/>
          <a:lstStyle/>
          <a:p>
            <a:r>
              <a:rPr lang="en-US"/>
              <a:t>GROUP NUMBER 5</a:t>
            </a:r>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2253970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53402C-204B-430B-AE7F-9FAA512F3994}" type="datetime1">
              <a:rPr lang="en-US" smtClean="0"/>
              <a:t>4/24/2024</a:t>
            </a:fld>
            <a:endParaRPr lang="en-US"/>
          </a:p>
        </p:txBody>
      </p:sp>
      <p:sp>
        <p:nvSpPr>
          <p:cNvPr id="8" name="Footer Placeholder 7"/>
          <p:cNvSpPr>
            <a:spLocks noGrp="1"/>
          </p:cNvSpPr>
          <p:nvPr>
            <p:ph type="ftr" sz="quarter" idx="11"/>
          </p:nvPr>
        </p:nvSpPr>
        <p:spPr/>
        <p:txBody>
          <a:bodyPr/>
          <a:lstStyle/>
          <a:p>
            <a:r>
              <a:rPr lang="en-US"/>
              <a:t>GROUP NUMBER 5</a:t>
            </a:r>
          </a:p>
        </p:txBody>
      </p:sp>
      <p:sp>
        <p:nvSpPr>
          <p:cNvPr id="9" name="Slide Number Placeholder 8"/>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1505849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18127A-1D41-4B6B-95D6-FD7735399D1A}" type="datetime1">
              <a:rPr lang="en-US" smtClean="0"/>
              <a:t>4/24/2024</a:t>
            </a:fld>
            <a:endParaRPr lang="en-US"/>
          </a:p>
        </p:txBody>
      </p:sp>
      <p:sp>
        <p:nvSpPr>
          <p:cNvPr id="8" name="Footer Placeholder 7"/>
          <p:cNvSpPr>
            <a:spLocks noGrp="1"/>
          </p:cNvSpPr>
          <p:nvPr>
            <p:ph type="ftr" sz="quarter" idx="11"/>
          </p:nvPr>
        </p:nvSpPr>
        <p:spPr/>
        <p:txBody>
          <a:bodyPr/>
          <a:lstStyle/>
          <a:p>
            <a:r>
              <a:rPr lang="en-US"/>
              <a:t>GROUP NUMBER 5</a:t>
            </a:r>
          </a:p>
        </p:txBody>
      </p:sp>
      <p:sp>
        <p:nvSpPr>
          <p:cNvPr id="9" name="Slide Number Placeholder 8"/>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2326265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F9D69-19BC-410C-A13D-D2CEB99D5DDB}" type="datetime1">
              <a:rPr lang="en-US" smtClean="0"/>
              <a:t>4/24/2024</a:t>
            </a:fld>
            <a:endParaRPr lang="en-US"/>
          </a:p>
        </p:txBody>
      </p:sp>
      <p:sp>
        <p:nvSpPr>
          <p:cNvPr id="5" name="Footer Placeholder 4"/>
          <p:cNvSpPr>
            <a:spLocks noGrp="1"/>
          </p:cNvSpPr>
          <p:nvPr>
            <p:ph type="ftr" sz="quarter" idx="11"/>
          </p:nvPr>
        </p:nvSpPr>
        <p:spPr/>
        <p:txBody>
          <a:bodyPr/>
          <a:lstStyle>
            <a:lvl1pPr>
              <a:defRPr sz="900"/>
            </a:lvl1pPr>
          </a:lstStyle>
          <a:p>
            <a:r>
              <a:rPr lang="en-US"/>
              <a:t>GROUP NUMBER 5</a:t>
            </a:r>
          </a:p>
        </p:txBody>
      </p:sp>
      <p:sp>
        <p:nvSpPr>
          <p:cNvPr id="6" name="Slide Number Placeholder 5"/>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754379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263E3-092B-4BC9-A384-BC7347C09919}" type="datetime1">
              <a:rPr lang="en-US" smtClean="0"/>
              <a:t>4/24/2024</a:t>
            </a:fld>
            <a:endParaRPr lang="en-US"/>
          </a:p>
        </p:txBody>
      </p:sp>
      <p:sp>
        <p:nvSpPr>
          <p:cNvPr id="5" name="Footer Placeholder 4"/>
          <p:cNvSpPr>
            <a:spLocks noGrp="1"/>
          </p:cNvSpPr>
          <p:nvPr>
            <p:ph type="ftr" sz="quarter" idx="11"/>
          </p:nvPr>
        </p:nvSpPr>
        <p:spPr/>
        <p:txBody>
          <a:bodyPr/>
          <a:lstStyle/>
          <a:p>
            <a:r>
              <a:rPr lang="en-US"/>
              <a:t>GROUP NUMBER 5</a:t>
            </a:r>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83437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82EB7-BFCE-4125-BCE5-2AC824ACADC3}" type="datetime1">
              <a:rPr lang="en-US" smtClean="0"/>
              <a:t>4/24/2024</a:t>
            </a:fld>
            <a:endParaRPr lang="en-US"/>
          </a:p>
        </p:txBody>
      </p:sp>
      <p:sp>
        <p:nvSpPr>
          <p:cNvPr id="5" name="Footer Placeholder 4"/>
          <p:cNvSpPr>
            <a:spLocks noGrp="1"/>
          </p:cNvSpPr>
          <p:nvPr>
            <p:ph type="ftr" sz="quarter" idx="11"/>
          </p:nvPr>
        </p:nvSpPr>
        <p:spPr/>
        <p:txBody>
          <a:bodyPr/>
          <a:lstStyle>
            <a:lvl1pPr>
              <a:defRPr sz="900"/>
            </a:lvl1pPr>
          </a:lstStyle>
          <a:p>
            <a:r>
              <a:rPr lang="en-US"/>
              <a:t>GROUP NUMBER 5</a:t>
            </a:r>
          </a:p>
        </p:txBody>
      </p:sp>
      <p:sp>
        <p:nvSpPr>
          <p:cNvPr id="6" name="Slide Number Placeholder 5"/>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3804504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137BA5-FC1A-429C-8F62-DCE07EB8482F}" type="datetime1">
              <a:rPr lang="en-US" smtClean="0"/>
              <a:t>4/24/2024</a:t>
            </a:fld>
            <a:endParaRPr lang="en-US"/>
          </a:p>
        </p:txBody>
      </p:sp>
      <p:sp>
        <p:nvSpPr>
          <p:cNvPr id="5" name="Footer Placeholder 4"/>
          <p:cNvSpPr>
            <a:spLocks noGrp="1"/>
          </p:cNvSpPr>
          <p:nvPr>
            <p:ph type="ftr" sz="quarter" idx="11"/>
          </p:nvPr>
        </p:nvSpPr>
        <p:spPr/>
        <p:txBody>
          <a:bodyPr/>
          <a:lstStyle/>
          <a:p>
            <a:r>
              <a:rPr lang="en-US"/>
              <a:t>GROUP NUMBER 5</a:t>
            </a:r>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1119088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3808E-26AB-470F-9169-2D425ED0548E}" type="datetime1">
              <a:rPr lang="en-US" smtClean="0"/>
              <a:t>4/24/2024</a:t>
            </a:fld>
            <a:endParaRPr lang="en-US"/>
          </a:p>
        </p:txBody>
      </p:sp>
      <p:sp>
        <p:nvSpPr>
          <p:cNvPr id="6" name="Footer Placeholder 5"/>
          <p:cNvSpPr>
            <a:spLocks noGrp="1"/>
          </p:cNvSpPr>
          <p:nvPr>
            <p:ph type="ftr" sz="quarter" idx="11"/>
          </p:nvPr>
        </p:nvSpPr>
        <p:spPr/>
        <p:txBody>
          <a:bodyPr/>
          <a:lstStyle/>
          <a:p>
            <a:r>
              <a:rPr lang="en-US"/>
              <a:t>GROUP NUMBER 5</a:t>
            </a:r>
          </a:p>
        </p:txBody>
      </p:sp>
      <p:sp>
        <p:nvSpPr>
          <p:cNvPr id="7" name="Slide Number Placeholder 6"/>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3288151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50573-C7FD-4043-837E-1E18C4CB5A74}" type="datetime1">
              <a:rPr lang="en-US" smtClean="0"/>
              <a:t>4/24/2024</a:t>
            </a:fld>
            <a:endParaRPr lang="en-US"/>
          </a:p>
        </p:txBody>
      </p:sp>
      <p:sp>
        <p:nvSpPr>
          <p:cNvPr id="8" name="Footer Placeholder 7"/>
          <p:cNvSpPr>
            <a:spLocks noGrp="1"/>
          </p:cNvSpPr>
          <p:nvPr>
            <p:ph type="ftr" sz="quarter" idx="11"/>
          </p:nvPr>
        </p:nvSpPr>
        <p:spPr/>
        <p:txBody>
          <a:bodyPr/>
          <a:lstStyle/>
          <a:p>
            <a:r>
              <a:rPr lang="en-US"/>
              <a:t>GROUP NUMBER 5</a:t>
            </a:r>
          </a:p>
        </p:txBody>
      </p:sp>
      <p:sp>
        <p:nvSpPr>
          <p:cNvPr id="9" name="Slide Number Placeholder 8"/>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2017116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B4E4F-2F7D-4DD0-809F-0D0556C30FDA}" type="datetime1">
              <a:rPr lang="en-US" smtClean="0"/>
              <a:t>4/24/2024</a:t>
            </a:fld>
            <a:endParaRPr lang="en-US"/>
          </a:p>
        </p:txBody>
      </p:sp>
      <p:sp>
        <p:nvSpPr>
          <p:cNvPr id="4" name="Footer Placeholder 3"/>
          <p:cNvSpPr>
            <a:spLocks noGrp="1"/>
          </p:cNvSpPr>
          <p:nvPr>
            <p:ph type="ftr" sz="quarter" idx="11"/>
          </p:nvPr>
        </p:nvSpPr>
        <p:spPr/>
        <p:txBody>
          <a:bodyPr/>
          <a:lstStyle/>
          <a:p>
            <a:r>
              <a:rPr lang="en-US"/>
              <a:t>GROUP NUMBER 5</a:t>
            </a:r>
          </a:p>
        </p:txBody>
      </p:sp>
      <p:sp>
        <p:nvSpPr>
          <p:cNvPr id="5" name="Slide Number Placeholder 4"/>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2097741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5DB3D-AC61-4051-A48F-4C02190445D0}" type="datetime1">
              <a:rPr lang="en-US" smtClean="0"/>
              <a:t>4/24/2024</a:t>
            </a:fld>
            <a:endParaRPr lang="en-US"/>
          </a:p>
        </p:txBody>
      </p:sp>
      <p:sp>
        <p:nvSpPr>
          <p:cNvPr id="3" name="Footer Placeholder 2"/>
          <p:cNvSpPr>
            <a:spLocks noGrp="1"/>
          </p:cNvSpPr>
          <p:nvPr>
            <p:ph type="ftr" sz="quarter" idx="11"/>
          </p:nvPr>
        </p:nvSpPr>
        <p:spPr/>
        <p:txBody>
          <a:bodyPr/>
          <a:lstStyle/>
          <a:p>
            <a:r>
              <a:rPr lang="en-US"/>
              <a:t>GROUP NUMBER 5</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3003758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E66B7A-55F7-449E-94E6-D5BE4328D18E}" type="datetime1">
              <a:rPr lang="en-US" smtClean="0"/>
              <a:t>4/24/2024</a:t>
            </a:fld>
            <a:endParaRPr lang="en-US"/>
          </a:p>
        </p:txBody>
      </p:sp>
      <p:sp>
        <p:nvSpPr>
          <p:cNvPr id="6" name="Footer Placeholder 5"/>
          <p:cNvSpPr>
            <a:spLocks noGrp="1"/>
          </p:cNvSpPr>
          <p:nvPr>
            <p:ph type="ftr" sz="quarter" idx="11"/>
          </p:nvPr>
        </p:nvSpPr>
        <p:spPr/>
        <p:txBody>
          <a:bodyPr/>
          <a:lstStyle/>
          <a:p>
            <a:r>
              <a:rPr lang="en-US"/>
              <a:t>GROUP NUMBER 5</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5828870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AF865-CC05-47E2-B2EA-5C3BB6665A93}" type="datetime1">
              <a:rPr lang="en-US" smtClean="0"/>
              <a:t>4/24/2024</a:t>
            </a:fld>
            <a:endParaRPr lang="en-US"/>
          </a:p>
        </p:txBody>
      </p:sp>
      <p:sp>
        <p:nvSpPr>
          <p:cNvPr id="6" name="Footer Placeholder 5"/>
          <p:cNvSpPr>
            <a:spLocks noGrp="1"/>
          </p:cNvSpPr>
          <p:nvPr>
            <p:ph type="ftr" sz="quarter" idx="11"/>
          </p:nvPr>
        </p:nvSpPr>
        <p:spPr/>
        <p:txBody>
          <a:bodyPr/>
          <a:lstStyle/>
          <a:p>
            <a:r>
              <a:rPr lang="en-US"/>
              <a:t>GROUP NUMBER 5</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0D959C-B7C2-492C-A7F0-1820CCE109BE}" type="slidenum">
              <a:rPr lang="en-US" smtClean="0"/>
              <a:t>‹#›</a:t>
            </a:fld>
            <a:endParaRPr lang="en-US"/>
          </a:p>
        </p:txBody>
      </p:sp>
    </p:spTree>
    <p:extLst>
      <p:ext uri="{BB962C8B-B14F-4D97-AF65-F5344CB8AC3E}">
        <p14:creationId xmlns:p14="http://schemas.microsoft.com/office/powerpoint/2010/main" val="2344609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r>
              <a:rPr lang="en-US"/>
              <a:t>GROUP NUMBER 5</a:t>
            </a:r>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fld id="{338EFDAF-B68A-4145-9A4E-496E0BBF9AEB}" type="datetime1">
              <a:rPr lang="en-US" smtClean="0"/>
              <a:t>4/24/2024</a:t>
            </a:fld>
            <a:endParaRPr lang="en-US"/>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fld id="{F70D959C-B7C2-492C-A7F0-1820CCE109BE}" type="slidenum">
              <a:rPr lang="en-US" smtClean="0"/>
              <a:t>‹#›</a:t>
            </a:fld>
            <a:endParaRPr lang="en-US"/>
          </a:p>
        </p:txBody>
      </p:sp>
    </p:spTree>
    <p:extLst>
      <p:ext uri="{BB962C8B-B14F-4D97-AF65-F5344CB8AC3E}">
        <p14:creationId xmlns:p14="http://schemas.microsoft.com/office/powerpoint/2010/main" val="293183121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CONGECTION CONTROL IN DATA NETWORK</a:t>
            </a:r>
          </a:p>
        </p:txBody>
      </p:sp>
      <p:sp>
        <p:nvSpPr>
          <p:cNvPr id="3" name="Subtitle 2"/>
          <p:cNvSpPr>
            <a:spLocks noGrp="1"/>
          </p:cNvSpPr>
          <p:nvPr>
            <p:ph type="subTitle" idx="1"/>
          </p:nvPr>
        </p:nvSpPr>
        <p:spPr>
          <a:xfrm>
            <a:off x="838200" y="4953000"/>
            <a:ext cx="6400800" cy="1752600"/>
          </a:xfrm>
        </p:spPr>
        <p:txBody>
          <a:bodyPr/>
          <a:lstStyle/>
          <a:p>
            <a:r>
              <a:rPr lang="en-US" dirty="0"/>
              <a:t>       CONGECTION</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4AAE46DF-6DC9-7D42-86B7-4C443F592DFE}"/>
              </a:ext>
            </a:extLst>
          </p:cNvPr>
          <p:cNvSpPr>
            <a:spLocks noGrp="1"/>
          </p:cNvSpPr>
          <p:nvPr>
            <p:ph type="dt" sz="half" idx="10"/>
          </p:nvPr>
        </p:nvSpPr>
        <p:spPr/>
        <p:txBody>
          <a:bodyPr/>
          <a:lstStyle/>
          <a:p>
            <a:fld id="{89AD3CD7-1148-444E-BE88-BF9ED3A51C63}" type="datetime1">
              <a:rPr lang="en-US" smtClean="0"/>
              <a:t>4/24/2024</a:t>
            </a:fld>
            <a:endParaRPr lang="en-US"/>
          </a:p>
        </p:txBody>
      </p:sp>
      <p:sp>
        <p:nvSpPr>
          <p:cNvPr id="5" name="Footer Placeholder 4">
            <a:extLst>
              <a:ext uri="{FF2B5EF4-FFF2-40B4-BE49-F238E27FC236}">
                <a16:creationId xmlns:a16="http://schemas.microsoft.com/office/drawing/2014/main" id="{0464CBAD-E5BA-DAB5-91AC-5F73BBE1BD25}"/>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26271C18-867F-447D-1804-8B9289689932}"/>
              </a:ext>
            </a:extLst>
          </p:cNvPr>
          <p:cNvSpPr>
            <a:spLocks noGrp="1"/>
          </p:cNvSpPr>
          <p:nvPr>
            <p:ph type="sldNum" sz="quarter" idx="12"/>
          </p:nvPr>
        </p:nvSpPr>
        <p:spPr/>
        <p:txBody>
          <a:bodyPr/>
          <a:lstStyle/>
          <a:p>
            <a:fld id="{F70D959C-B7C2-492C-A7F0-1820CCE109BE}" type="slidenum">
              <a:rPr lang="en-US" smtClean="0"/>
              <a:t>1</a:t>
            </a:fld>
            <a:endParaRPr lang="en-US"/>
          </a:p>
        </p:txBody>
      </p:sp>
    </p:spTree>
    <p:extLst>
      <p:ext uri="{BB962C8B-B14F-4D97-AF65-F5344CB8AC3E}">
        <p14:creationId xmlns:p14="http://schemas.microsoft.com/office/powerpoint/2010/main" val="3604253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4B92-82FF-B82D-A25D-C73CF794FDD2}"/>
              </a:ext>
            </a:extLst>
          </p:cNvPr>
          <p:cNvSpPr>
            <a:spLocks noGrp="1"/>
          </p:cNvSpPr>
          <p:nvPr>
            <p:ph type="title"/>
          </p:nvPr>
        </p:nvSpPr>
        <p:spPr/>
        <p:txBody>
          <a:bodyPr>
            <a:normAutofit fontScale="90000"/>
          </a:bodyPr>
          <a:lstStyle/>
          <a:p>
            <a:pPr algn="ctr"/>
            <a:r>
              <a:rPr lang="en-US" dirty="0">
                <a:solidFill>
                  <a:schemeClr val="bg1"/>
                </a:solidFill>
              </a:rPr>
              <a:t>IMPORTANCE OF TRAFFIC MANAGEMENT.</a:t>
            </a:r>
          </a:p>
        </p:txBody>
      </p:sp>
      <p:sp>
        <p:nvSpPr>
          <p:cNvPr id="3" name="Content Placeholder 2">
            <a:extLst>
              <a:ext uri="{FF2B5EF4-FFF2-40B4-BE49-F238E27FC236}">
                <a16:creationId xmlns:a16="http://schemas.microsoft.com/office/drawing/2014/main" id="{D1755450-F146-FF3D-968D-4205965F3B40}"/>
              </a:ext>
            </a:extLst>
          </p:cNvPr>
          <p:cNvSpPr>
            <a:spLocks noGrp="1"/>
          </p:cNvSpPr>
          <p:nvPr>
            <p:ph idx="1"/>
          </p:nvPr>
        </p:nvSpPr>
        <p:spPr/>
        <p:txBody>
          <a:bodyPr>
            <a:normAutofit fontScale="85000" lnSpcReduction="10000"/>
          </a:bodyPr>
          <a:lstStyle/>
          <a:p>
            <a:r>
              <a:rPr lang="en-US" sz="2000" b="1"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Ensured Performance:</a:t>
            </a:r>
            <a:r>
              <a:rPr lang="en-US" sz="20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Imagine a highway clogged with trucks. That's what an unmanaged network becomes with heavy traffic. Traffic management prioritizes critical applications like video conferencing or financial transactions, giving them the bandwidth they need for optimal performance. This keeps everything running smoothly and avoids frustrating slowdowns.</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r>
              <a:rPr lang="en-US" sz="2400" b="1"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Improved User Experience:</a:t>
            </a:r>
            <a:r>
              <a:rPr lang="en-US" sz="24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No one enjoys laggy video calls or sluggish downloads. With efficient traffic management, users experience a smooth and responsive network. This translates to higher productivity and overall satisfaction for anyone using the network.</a:t>
            </a:r>
            <a:endParaRPr lang="en-US" sz="2400" dirty="0">
              <a:effectLst/>
              <a:latin typeface="Calibri" panose="020F0502020204030204" pitchFamily="34" charset="0"/>
              <a:ea typeface="Calibri" panose="020F0502020204030204" pitchFamily="34" charset="0"/>
              <a:cs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CBFE30D5-C473-12EC-4999-A85E28D99F3B}"/>
              </a:ext>
            </a:extLst>
          </p:cNvPr>
          <p:cNvSpPr>
            <a:spLocks noGrp="1"/>
          </p:cNvSpPr>
          <p:nvPr>
            <p:ph type="dt" sz="half" idx="10"/>
          </p:nvPr>
        </p:nvSpPr>
        <p:spPr/>
        <p:txBody>
          <a:bodyPr/>
          <a:lstStyle/>
          <a:p>
            <a:fld id="{E26979AB-BF7F-4116-AB03-12C554EFC422}" type="datetime1">
              <a:rPr lang="en-US" smtClean="0"/>
              <a:t>4/24/2024</a:t>
            </a:fld>
            <a:endParaRPr lang="en-US"/>
          </a:p>
        </p:txBody>
      </p:sp>
      <p:sp>
        <p:nvSpPr>
          <p:cNvPr id="5" name="Footer Placeholder 4">
            <a:extLst>
              <a:ext uri="{FF2B5EF4-FFF2-40B4-BE49-F238E27FC236}">
                <a16:creationId xmlns:a16="http://schemas.microsoft.com/office/drawing/2014/main" id="{3C677914-26E2-3F95-2D72-BA6F5B9F6F87}"/>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A84D9A3B-CD1C-5E9A-B726-C082DE3F18D7}"/>
              </a:ext>
            </a:extLst>
          </p:cNvPr>
          <p:cNvSpPr>
            <a:spLocks noGrp="1"/>
          </p:cNvSpPr>
          <p:nvPr>
            <p:ph type="sldNum" sz="quarter" idx="12"/>
          </p:nvPr>
        </p:nvSpPr>
        <p:spPr/>
        <p:txBody>
          <a:bodyPr/>
          <a:lstStyle/>
          <a:p>
            <a:fld id="{F70D959C-B7C2-492C-A7F0-1820CCE109BE}" type="slidenum">
              <a:rPr lang="en-US" smtClean="0"/>
              <a:t>10</a:t>
            </a:fld>
            <a:endParaRPr lang="en-US"/>
          </a:p>
        </p:txBody>
      </p:sp>
    </p:spTree>
    <p:extLst>
      <p:ext uri="{BB962C8B-B14F-4D97-AF65-F5344CB8AC3E}">
        <p14:creationId xmlns:p14="http://schemas.microsoft.com/office/powerpoint/2010/main" val="1192186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C605-F337-0E9B-FC0E-7C62BBF1238A}"/>
              </a:ext>
            </a:extLst>
          </p:cNvPr>
          <p:cNvSpPr>
            <a:spLocks noGrp="1"/>
          </p:cNvSpPr>
          <p:nvPr>
            <p:ph type="title"/>
          </p:nvPr>
        </p:nvSpPr>
        <p:spPr/>
        <p:txBody>
          <a:bodyPr>
            <a:normAutofit/>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45B704FC-16A3-D673-65D2-058D8E1231A6}"/>
              </a:ext>
            </a:extLst>
          </p:cNvPr>
          <p:cNvSpPr>
            <a:spLocks noGrp="1"/>
          </p:cNvSpPr>
          <p:nvPr>
            <p:ph idx="1"/>
          </p:nvPr>
        </p:nvSpPr>
        <p:spPr/>
        <p:txBody>
          <a:bodyPr>
            <a:normAutofit fontScale="85000" lnSpcReduction="20000"/>
          </a:bodyPr>
          <a:lstStyle/>
          <a:p>
            <a:r>
              <a:rPr lang="en-US" sz="2400" b="1"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Enhanced Security:</a:t>
            </a:r>
            <a:r>
              <a:rPr lang="en-US" sz="24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Traffic management acts as a security guard for your network. By monitoring traffic patterns, it can identify and filter out suspicious activity like malware attacks. This helps prevent data breaches and keeps your network safe from malicious threats.</a:t>
            </a:r>
            <a:endParaRPr lang="en-US" sz="2400" dirty="0">
              <a:effectLst/>
              <a:latin typeface="Calibri" panose="020F0502020204030204" pitchFamily="34" charset="0"/>
              <a:ea typeface="Calibri" panose="020F0502020204030204" pitchFamily="34" charset="0"/>
              <a:cs typeface="SimSun" panose="02010600030101010101" pitchFamily="2" charset="-122"/>
            </a:endParaRPr>
          </a:p>
          <a:p>
            <a:r>
              <a:rPr lang="en-US" sz="2400" b="1"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Cost-Effectiveness:</a:t>
            </a:r>
            <a:r>
              <a:rPr lang="en-US" sz="24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Unmanaged networks can lead to wasted resources. Traffic management allows you to optimize bandwidth allocation, ensuring you're not paying for unused capacity. Additionally, by preventing downtime and improving security, it reduces the need for costly repairs and data recovery.</a:t>
            </a:r>
            <a:endParaRPr lang="en-US" sz="2400" dirty="0">
              <a:effectLst/>
              <a:latin typeface="Calibri" panose="020F0502020204030204" pitchFamily="34" charset="0"/>
              <a:ea typeface="Calibri" panose="020F0502020204030204" pitchFamily="34" charset="0"/>
              <a:cs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7CBAC240-7BA6-99F3-A00C-99D869A27609}"/>
              </a:ext>
            </a:extLst>
          </p:cNvPr>
          <p:cNvSpPr>
            <a:spLocks noGrp="1"/>
          </p:cNvSpPr>
          <p:nvPr>
            <p:ph type="dt" sz="half" idx="10"/>
          </p:nvPr>
        </p:nvSpPr>
        <p:spPr/>
        <p:txBody>
          <a:bodyPr/>
          <a:lstStyle/>
          <a:p>
            <a:fld id="{FBFB763C-0F72-48A3-8DD4-7380A754381B}" type="datetime1">
              <a:rPr lang="en-US" smtClean="0"/>
              <a:t>4/24/2024</a:t>
            </a:fld>
            <a:endParaRPr lang="en-US"/>
          </a:p>
        </p:txBody>
      </p:sp>
      <p:sp>
        <p:nvSpPr>
          <p:cNvPr id="5" name="Footer Placeholder 4">
            <a:extLst>
              <a:ext uri="{FF2B5EF4-FFF2-40B4-BE49-F238E27FC236}">
                <a16:creationId xmlns:a16="http://schemas.microsoft.com/office/drawing/2014/main" id="{D95BF955-80B0-2D1C-4705-F871B00656AA}"/>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37017714-95C6-B382-4676-C3358BA358A3}"/>
              </a:ext>
            </a:extLst>
          </p:cNvPr>
          <p:cNvSpPr>
            <a:spLocks noGrp="1"/>
          </p:cNvSpPr>
          <p:nvPr>
            <p:ph type="sldNum" sz="quarter" idx="12"/>
          </p:nvPr>
        </p:nvSpPr>
        <p:spPr/>
        <p:txBody>
          <a:bodyPr/>
          <a:lstStyle/>
          <a:p>
            <a:fld id="{F70D959C-B7C2-492C-A7F0-1820CCE109BE}" type="slidenum">
              <a:rPr lang="en-US" smtClean="0"/>
              <a:t>11</a:t>
            </a:fld>
            <a:endParaRPr lang="en-US"/>
          </a:p>
        </p:txBody>
      </p:sp>
    </p:spTree>
    <p:extLst>
      <p:ext uri="{BB962C8B-B14F-4D97-AF65-F5344CB8AC3E}">
        <p14:creationId xmlns:p14="http://schemas.microsoft.com/office/powerpoint/2010/main" val="908537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137D-CADD-9F56-C428-4FDF7593F481}"/>
              </a:ext>
            </a:extLst>
          </p:cNvPr>
          <p:cNvSpPr>
            <a:spLocks noGrp="1"/>
          </p:cNvSpPr>
          <p:nvPr>
            <p:ph idx="1"/>
          </p:nvPr>
        </p:nvSpPr>
        <p:spPr/>
        <p:txBody>
          <a:bodyPr>
            <a:normAutofit/>
          </a:bodyPr>
          <a:lstStyle/>
          <a:p>
            <a:pPr marL="0" indent="0" algn="ctr">
              <a:buNone/>
            </a:pPr>
            <a:endParaRPr lang="en-US" sz="4400" dirty="0"/>
          </a:p>
          <a:p>
            <a:pPr marL="0" indent="0" algn="ctr">
              <a:buNone/>
            </a:pPr>
            <a:r>
              <a:rPr lang="en-US" sz="4400" dirty="0"/>
              <a:t>      THE END</a:t>
            </a:r>
          </a:p>
        </p:txBody>
      </p:sp>
      <p:sp>
        <p:nvSpPr>
          <p:cNvPr id="4" name="Date Placeholder 3">
            <a:extLst>
              <a:ext uri="{FF2B5EF4-FFF2-40B4-BE49-F238E27FC236}">
                <a16:creationId xmlns:a16="http://schemas.microsoft.com/office/drawing/2014/main" id="{6D9B7083-0A04-CE30-AA70-5059ACADE810}"/>
              </a:ext>
            </a:extLst>
          </p:cNvPr>
          <p:cNvSpPr>
            <a:spLocks noGrp="1"/>
          </p:cNvSpPr>
          <p:nvPr>
            <p:ph type="dt" sz="half" idx="10"/>
          </p:nvPr>
        </p:nvSpPr>
        <p:spPr/>
        <p:txBody>
          <a:bodyPr/>
          <a:lstStyle/>
          <a:p>
            <a:fld id="{F40A59C2-326D-41D7-8F37-D1199181D1FA}" type="datetime1">
              <a:rPr lang="en-US" smtClean="0"/>
              <a:t>4/24/2024</a:t>
            </a:fld>
            <a:endParaRPr lang="en-US"/>
          </a:p>
        </p:txBody>
      </p:sp>
      <p:sp>
        <p:nvSpPr>
          <p:cNvPr id="5" name="Footer Placeholder 4">
            <a:extLst>
              <a:ext uri="{FF2B5EF4-FFF2-40B4-BE49-F238E27FC236}">
                <a16:creationId xmlns:a16="http://schemas.microsoft.com/office/drawing/2014/main" id="{4B12FDE6-3B6F-EACE-C1BF-BDC62DDDAFEC}"/>
              </a:ext>
            </a:extLst>
          </p:cNvPr>
          <p:cNvSpPr>
            <a:spLocks noGrp="1"/>
          </p:cNvSpPr>
          <p:nvPr>
            <p:ph type="ftr" sz="quarter" idx="11"/>
          </p:nvPr>
        </p:nvSpPr>
        <p:spPr/>
        <p:txBody>
          <a:bodyPr/>
          <a:lstStyle/>
          <a:p>
            <a:r>
              <a:rPr lang="en-US" dirty="0"/>
              <a:t>GROUP NUMBER 5</a:t>
            </a:r>
          </a:p>
        </p:txBody>
      </p:sp>
      <p:sp>
        <p:nvSpPr>
          <p:cNvPr id="6" name="Slide Number Placeholder 5">
            <a:extLst>
              <a:ext uri="{FF2B5EF4-FFF2-40B4-BE49-F238E27FC236}">
                <a16:creationId xmlns:a16="http://schemas.microsoft.com/office/drawing/2014/main" id="{5B51C69B-AD05-2506-6A63-AC8596B3077B}"/>
              </a:ext>
            </a:extLst>
          </p:cNvPr>
          <p:cNvSpPr>
            <a:spLocks noGrp="1"/>
          </p:cNvSpPr>
          <p:nvPr>
            <p:ph type="sldNum" sz="quarter" idx="12"/>
          </p:nvPr>
        </p:nvSpPr>
        <p:spPr/>
        <p:txBody>
          <a:bodyPr/>
          <a:lstStyle/>
          <a:p>
            <a:fld id="{F70D959C-B7C2-492C-A7F0-1820CCE109BE}" type="slidenum">
              <a:rPr lang="en-US" smtClean="0"/>
              <a:t>12</a:t>
            </a:fld>
            <a:endParaRPr lang="en-US"/>
          </a:p>
        </p:txBody>
      </p:sp>
    </p:spTree>
    <p:extLst>
      <p:ext uri="{BB962C8B-B14F-4D97-AF65-F5344CB8AC3E}">
        <p14:creationId xmlns:p14="http://schemas.microsoft.com/office/powerpoint/2010/main" val="3434624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47800" y="660400"/>
            <a:ext cx="7772400" cy="609600"/>
          </a:xfrm>
        </p:spPr>
        <p:txBody>
          <a:bodyPr>
            <a:noAutofit/>
          </a:bodyPr>
          <a:lstStyle/>
          <a:p>
            <a:pPr algn="ctr"/>
            <a:r>
              <a:rPr lang="en-US" i="1" dirty="0">
                <a:solidFill>
                  <a:srgbClr val="FFFF00"/>
                </a:solidFill>
              </a:rPr>
              <a:t>GROUP MEMBERS</a:t>
            </a:r>
          </a:p>
        </p:txBody>
      </p:sp>
      <p:sp>
        <p:nvSpPr>
          <p:cNvPr id="7" name="Text Placeholder 6"/>
          <p:cNvSpPr>
            <a:spLocks noGrp="1"/>
          </p:cNvSpPr>
          <p:nvPr>
            <p:ph type="body" idx="1"/>
          </p:nvPr>
        </p:nvSpPr>
        <p:spPr>
          <a:xfrm>
            <a:off x="76201" y="-76200"/>
            <a:ext cx="8418512" cy="609600"/>
          </a:xfrm>
        </p:spPr>
        <p:txBody>
          <a:bodyPr>
            <a:normAutofit/>
          </a:bodyPr>
          <a:lstStyle/>
          <a:p>
            <a:pPr algn="ctr"/>
            <a:r>
              <a:rPr lang="en-US" sz="2400" b="1" dirty="0">
                <a:solidFill>
                  <a:schemeClr val="accent5">
                    <a:lumMod val="50000"/>
                  </a:schemeClr>
                </a:solidFill>
              </a:rPr>
              <a:t>GROUP NUMBER : 5</a:t>
            </a:r>
          </a:p>
        </p:txBody>
      </p:sp>
      <p:graphicFrame>
        <p:nvGraphicFramePr>
          <p:cNvPr id="9" name="Table 8"/>
          <p:cNvGraphicFramePr>
            <a:graphicFrameLocks noGrp="1"/>
          </p:cNvGraphicFramePr>
          <p:nvPr>
            <p:extLst>
              <p:ext uri="{D42A27DB-BD31-4B8C-83A1-F6EECF244321}">
                <p14:modId xmlns:p14="http://schemas.microsoft.com/office/powerpoint/2010/main" val="3142466446"/>
              </p:ext>
            </p:extLst>
          </p:nvPr>
        </p:nvGraphicFramePr>
        <p:xfrm>
          <a:off x="474980" y="1397000"/>
          <a:ext cx="7145020" cy="4470400"/>
        </p:xfrm>
        <a:graphic>
          <a:graphicData uri="http://schemas.openxmlformats.org/drawingml/2006/table">
            <a:tbl>
              <a:tblPr firstRow="1" bandRow="1">
                <a:tableStyleId>{5C22544A-7EE6-4342-B048-85BDC9FD1C3A}</a:tableStyleId>
              </a:tblPr>
              <a:tblGrid>
                <a:gridCol w="409702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58800">
                <a:tc>
                  <a:txBody>
                    <a:bodyPr/>
                    <a:lstStyle/>
                    <a:p>
                      <a:r>
                        <a:rPr lang="en-US" b="1" dirty="0">
                          <a:solidFill>
                            <a:schemeClr val="tx1"/>
                          </a:solidFill>
                        </a:rPr>
                        <a:t>FORTUNE </a:t>
                      </a:r>
                      <a:r>
                        <a:rPr lang="en-US" b="1" baseline="0" dirty="0">
                          <a:solidFill>
                            <a:schemeClr val="tx1"/>
                          </a:solidFill>
                        </a:rPr>
                        <a:t> EVAREST</a:t>
                      </a:r>
                    </a:p>
                  </a:txBody>
                  <a:tcPr/>
                </a:tc>
                <a:tc>
                  <a:txBody>
                    <a:bodyPr/>
                    <a:lstStyle/>
                    <a:p>
                      <a:r>
                        <a:rPr lang="en-US" b="1" dirty="0">
                          <a:solidFill>
                            <a:schemeClr val="tx1"/>
                          </a:solidFill>
                        </a:rPr>
                        <a:t>14233032/T.23</a:t>
                      </a:r>
                    </a:p>
                  </a:txBody>
                  <a:tcPr/>
                </a:tc>
                <a:extLst>
                  <a:ext uri="{0D108BD9-81ED-4DB2-BD59-A6C34878D82A}">
                    <a16:rowId xmlns:a16="http://schemas.microsoft.com/office/drawing/2014/main" val="10000"/>
                  </a:ext>
                </a:extLst>
              </a:tr>
              <a:tr h="558800">
                <a:tc>
                  <a:txBody>
                    <a:bodyPr/>
                    <a:lstStyle/>
                    <a:p>
                      <a:r>
                        <a:rPr lang="en-US" b="1" dirty="0"/>
                        <a:t>ALLY KASSIM</a:t>
                      </a:r>
                    </a:p>
                  </a:txBody>
                  <a:tcPr/>
                </a:tc>
                <a:tc>
                  <a:txBody>
                    <a:bodyPr/>
                    <a:lstStyle/>
                    <a:p>
                      <a:r>
                        <a:rPr lang="en-US" b="1" dirty="0"/>
                        <a:t>14233040/T.23</a:t>
                      </a:r>
                    </a:p>
                  </a:txBody>
                  <a:tcPr/>
                </a:tc>
                <a:extLst>
                  <a:ext uri="{0D108BD9-81ED-4DB2-BD59-A6C34878D82A}">
                    <a16:rowId xmlns:a16="http://schemas.microsoft.com/office/drawing/2014/main" val="10001"/>
                  </a:ext>
                </a:extLst>
              </a:tr>
              <a:tr h="558800">
                <a:tc>
                  <a:txBody>
                    <a:bodyPr/>
                    <a:lstStyle/>
                    <a:p>
                      <a:r>
                        <a:rPr lang="en-US" b="1" dirty="0"/>
                        <a:t> DAVID COSTANTIN</a:t>
                      </a:r>
                    </a:p>
                  </a:txBody>
                  <a:tcPr/>
                </a:tc>
                <a:tc>
                  <a:txBody>
                    <a:bodyPr/>
                    <a:lstStyle/>
                    <a:p>
                      <a:r>
                        <a:rPr lang="en-US" b="1" dirty="0"/>
                        <a:t>14233046/T.23</a:t>
                      </a:r>
                    </a:p>
                  </a:txBody>
                  <a:tcPr/>
                </a:tc>
                <a:extLst>
                  <a:ext uri="{0D108BD9-81ED-4DB2-BD59-A6C34878D82A}">
                    <a16:rowId xmlns:a16="http://schemas.microsoft.com/office/drawing/2014/main" val="10002"/>
                  </a:ext>
                </a:extLst>
              </a:tr>
              <a:tr h="558800">
                <a:tc>
                  <a:txBody>
                    <a:bodyPr/>
                    <a:lstStyle/>
                    <a:p>
                      <a:r>
                        <a:rPr lang="en-US" b="1" dirty="0"/>
                        <a:t>DICKSON</a:t>
                      </a:r>
                      <a:r>
                        <a:rPr lang="en-US" b="1" baseline="0" dirty="0"/>
                        <a:t> MUSA THOMAS</a:t>
                      </a:r>
                      <a:endParaRPr lang="en-US" b="1" dirty="0"/>
                    </a:p>
                  </a:txBody>
                  <a:tcPr/>
                </a:tc>
                <a:tc>
                  <a:txBody>
                    <a:bodyPr/>
                    <a:lstStyle/>
                    <a:p>
                      <a:r>
                        <a:rPr lang="en-US" b="1" dirty="0"/>
                        <a:t>14233038/T.23</a:t>
                      </a:r>
                    </a:p>
                  </a:txBody>
                  <a:tcPr/>
                </a:tc>
                <a:extLst>
                  <a:ext uri="{0D108BD9-81ED-4DB2-BD59-A6C34878D82A}">
                    <a16:rowId xmlns:a16="http://schemas.microsoft.com/office/drawing/2014/main" val="10003"/>
                  </a:ext>
                </a:extLst>
              </a:tr>
              <a:tr h="558800">
                <a:tc>
                  <a:txBody>
                    <a:bodyPr/>
                    <a:lstStyle/>
                    <a:p>
                      <a:r>
                        <a:rPr lang="en-US" b="1" dirty="0"/>
                        <a:t>JENIPHER</a:t>
                      </a:r>
                      <a:r>
                        <a:rPr lang="en-US" b="1" baseline="0" dirty="0"/>
                        <a:t> BRAYSON</a:t>
                      </a:r>
                      <a:endParaRPr lang="en-US" b="1" dirty="0"/>
                    </a:p>
                  </a:txBody>
                  <a:tcPr/>
                </a:tc>
                <a:tc>
                  <a:txBody>
                    <a:bodyPr/>
                    <a:lstStyle/>
                    <a:p>
                      <a:r>
                        <a:rPr lang="en-US" b="1" dirty="0"/>
                        <a:t>14233011/T.23</a:t>
                      </a:r>
                    </a:p>
                  </a:txBody>
                  <a:tcPr/>
                </a:tc>
                <a:extLst>
                  <a:ext uri="{0D108BD9-81ED-4DB2-BD59-A6C34878D82A}">
                    <a16:rowId xmlns:a16="http://schemas.microsoft.com/office/drawing/2014/main" val="10004"/>
                  </a:ext>
                </a:extLst>
              </a:tr>
              <a:tr h="558800">
                <a:tc>
                  <a:txBody>
                    <a:bodyPr/>
                    <a:lstStyle/>
                    <a:p>
                      <a:r>
                        <a:rPr lang="en-US" b="1" dirty="0"/>
                        <a:t>NAJMA</a:t>
                      </a:r>
                      <a:r>
                        <a:rPr lang="en-US" b="1" baseline="0" dirty="0"/>
                        <a:t> DATCH</a:t>
                      </a:r>
                      <a:endParaRPr lang="en-US" b="1" dirty="0"/>
                    </a:p>
                  </a:txBody>
                  <a:tcPr/>
                </a:tc>
                <a:tc>
                  <a:txBody>
                    <a:bodyPr/>
                    <a:lstStyle/>
                    <a:p>
                      <a:r>
                        <a:rPr lang="en-US" b="1" dirty="0"/>
                        <a:t>14233051/T.23</a:t>
                      </a:r>
                    </a:p>
                  </a:txBody>
                  <a:tcPr/>
                </a:tc>
                <a:extLst>
                  <a:ext uri="{0D108BD9-81ED-4DB2-BD59-A6C34878D82A}">
                    <a16:rowId xmlns:a16="http://schemas.microsoft.com/office/drawing/2014/main" val="10005"/>
                  </a:ext>
                </a:extLst>
              </a:tr>
              <a:tr h="558800">
                <a:tc>
                  <a:txBody>
                    <a:bodyPr/>
                    <a:lstStyle/>
                    <a:p>
                      <a:r>
                        <a:rPr lang="en-US" b="1" dirty="0"/>
                        <a:t>NADYA MARTIN</a:t>
                      </a:r>
                    </a:p>
                  </a:txBody>
                  <a:tcPr/>
                </a:tc>
                <a:tc>
                  <a:txBody>
                    <a:bodyPr/>
                    <a:lstStyle/>
                    <a:p>
                      <a:r>
                        <a:rPr lang="en-US" b="1" dirty="0"/>
                        <a:t>14233006/T.23</a:t>
                      </a:r>
                    </a:p>
                  </a:txBody>
                  <a:tcPr/>
                </a:tc>
                <a:extLst>
                  <a:ext uri="{0D108BD9-81ED-4DB2-BD59-A6C34878D82A}">
                    <a16:rowId xmlns:a16="http://schemas.microsoft.com/office/drawing/2014/main" val="10006"/>
                  </a:ext>
                </a:extLst>
              </a:tr>
              <a:tr h="558800">
                <a:tc>
                  <a:txBody>
                    <a:bodyPr/>
                    <a:lstStyle/>
                    <a:p>
                      <a:r>
                        <a:rPr lang="en-US" b="1" dirty="0"/>
                        <a:t>EROLI</a:t>
                      </a:r>
                      <a:r>
                        <a:rPr lang="en-US" b="1" baseline="0" dirty="0"/>
                        <a:t> MABALI</a:t>
                      </a:r>
                      <a:endParaRPr lang="en-US" b="1" dirty="0"/>
                    </a:p>
                  </a:txBody>
                  <a:tcPr/>
                </a:tc>
                <a:tc>
                  <a:txBody>
                    <a:bodyPr/>
                    <a:lstStyle/>
                    <a:p>
                      <a:r>
                        <a:rPr lang="en-US" b="1" dirty="0"/>
                        <a:t>14233050/T.23</a:t>
                      </a:r>
                    </a:p>
                  </a:txBody>
                  <a:tcPr/>
                </a:tc>
                <a:extLst>
                  <a:ext uri="{0D108BD9-81ED-4DB2-BD59-A6C34878D82A}">
                    <a16:rowId xmlns:a16="http://schemas.microsoft.com/office/drawing/2014/main" val="10007"/>
                  </a:ext>
                </a:extLst>
              </a:tr>
            </a:tbl>
          </a:graphicData>
        </a:graphic>
      </p:graphicFrame>
      <p:graphicFrame>
        <p:nvGraphicFramePr>
          <p:cNvPr id="2" name="Table 1">
            <a:extLst>
              <a:ext uri="{FF2B5EF4-FFF2-40B4-BE49-F238E27FC236}">
                <a16:creationId xmlns:a16="http://schemas.microsoft.com/office/drawing/2014/main" id="{44CB6731-ECC3-CAE5-7674-6450A98AB6CC}"/>
              </a:ext>
            </a:extLst>
          </p:cNvPr>
          <p:cNvGraphicFramePr>
            <a:graphicFrameLocks noGrp="1"/>
          </p:cNvGraphicFramePr>
          <p:nvPr>
            <p:extLst>
              <p:ext uri="{D42A27DB-BD31-4B8C-83A1-F6EECF244321}">
                <p14:modId xmlns:p14="http://schemas.microsoft.com/office/powerpoint/2010/main" val="1840398363"/>
              </p:ext>
            </p:extLst>
          </p:nvPr>
        </p:nvGraphicFramePr>
        <p:xfrm>
          <a:off x="474980" y="5867400"/>
          <a:ext cx="7145020" cy="524309"/>
        </p:xfrm>
        <a:graphic>
          <a:graphicData uri="http://schemas.openxmlformats.org/drawingml/2006/table">
            <a:tbl>
              <a:tblPr firstRow="1" bandRow="1">
                <a:tableStyleId>{7DF18680-E054-41AD-8BC1-D1AEF772440D}</a:tableStyleId>
              </a:tblPr>
              <a:tblGrid>
                <a:gridCol w="4097020">
                  <a:extLst>
                    <a:ext uri="{9D8B030D-6E8A-4147-A177-3AD203B41FA5}">
                      <a16:colId xmlns:a16="http://schemas.microsoft.com/office/drawing/2014/main" val="1745069330"/>
                    </a:ext>
                  </a:extLst>
                </a:gridCol>
                <a:gridCol w="3048000">
                  <a:extLst>
                    <a:ext uri="{9D8B030D-6E8A-4147-A177-3AD203B41FA5}">
                      <a16:colId xmlns:a16="http://schemas.microsoft.com/office/drawing/2014/main" val="2771051109"/>
                    </a:ext>
                  </a:extLst>
                </a:gridCol>
              </a:tblGrid>
              <a:tr h="524309">
                <a:tc>
                  <a:txBody>
                    <a:bodyPr/>
                    <a:lstStyle/>
                    <a:p>
                      <a:r>
                        <a:rPr lang="en-US" dirty="0">
                          <a:solidFill>
                            <a:schemeClr val="tx1"/>
                          </a:solidFill>
                        </a:rPr>
                        <a:t>RAHELI JAPHETH KITUTU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14233045/T.23</a:t>
                      </a:r>
                    </a:p>
                  </a:txBody>
                  <a:tcPr/>
                </a:tc>
                <a:extLst>
                  <a:ext uri="{0D108BD9-81ED-4DB2-BD59-A6C34878D82A}">
                    <a16:rowId xmlns:a16="http://schemas.microsoft.com/office/drawing/2014/main" val="463664781"/>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CONGECTION</a:t>
            </a:r>
          </a:p>
        </p:txBody>
      </p:sp>
      <p:sp>
        <p:nvSpPr>
          <p:cNvPr id="3" name="Content Placeholder 2"/>
          <p:cNvSpPr>
            <a:spLocks noGrp="1"/>
          </p:cNvSpPr>
          <p:nvPr>
            <p:ph idx="1"/>
          </p:nvPr>
        </p:nvSpPr>
        <p:spPr/>
        <p:txBody>
          <a:bodyPr/>
          <a:lstStyle/>
          <a:p>
            <a:r>
              <a:rPr lang="en-US" dirty="0"/>
              <a:t>Refer to the condition of being overcrowded or blocked, especially with traffic or people.</a:t>
            </a:r>
          </a:p>
          <a:p>
            <a:r>
              <a:rPr lang="en-US" dirty="0"/>
              <a:t>Example of congestion is during flu season when hospital experience a high number of patients seeking treatment ,leading to crowded waiting rooms and longer wait times for medical care.</a:t>
            </a:r>
          </a:p>
        </p:txBody>
      </p:sp>
      <p:sp>
        <p:nvSpPr>
          <p:cNvPr id="4" name="Date Placeholder 3">
            <a:extLst>
              <a:ext uri="{FF2B5EF4-FFF2-40B4-BE49-F238E27FC236}">
                <a16:creationId xmlns:a16="http://schemas.microsoft.com/office/drawing/2014/main" id="{AB4B7C3E-607C-17BF-3C09-B5F2363B3EE8}"/>
              </a:ext>
            </a:extLst>
          </p:cNvPr>
          <p:cNvSpPr>
            <a:spLocks noGrp="1"/>
          </p:cNvSpPr>
          <p:nvPr>
            <p:ph type="dt" sz="half" idx="10"/>
          </p:nvPr>
        </p:nvSpPr>
        <p:spPr/>
        <p:txBody>
          <a:bodyPr/>
          <a:lstStyle/>
          <a:p>
            <a:fld id="{FBF5E064-1CB9-47E7-AD1E-D180473A633E}" type="datetime1">
              <a:rPr lang="en-US" smtClean="0"/>
              <a:t>4/24/2024</a:t>
            </a:fld>
            <a:endParaRPr lang="en-US"/>
          </a:p>
        </p:txBody>
      </p:sp>
      <p:sp>
        <p:nvSpPr>
          <p:cNvPr id="5" name="Footer Placeholder 4">
            <a:extLst>
              <a:ext uri="{FF2B5EF4-FFF2-40B4-BE49-F238E27FC236}">
                <a16:creationId xmlns:a16="http://schemas.microsoft.com/office/drawing/2014/main" id="{488E6A5E-C793-DB82-B042-98D484E91D52}"/>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05FCE0B5-1E89-7046-F683-2D984729B34E}"/>
              </a:ext>
            </a:extLst>
          </p:cNvPr>
          <p:cNvSpPr>
            <a:spLocks noGrp="1"/>
          </p:cNvSpPr>
          <p:nvPr>
            <p:ph type="sldNum" sz="quarter" idx="12"/>
          </p:nvPr>
        </p:nvSpPr>
        <p:spPr/>
        <p:txBody>
          <a:bodyPr/>
          <a:lstStyle/>
          <a:p>
            <a:fld id="{F70D959C-B7C2-492C-A7F0-1820CCE109BE}" type="slidenum">
              <a:rPr lang="en-US" smtClean="0"/>
              <a:t>3</a:t>
            </a:fld>
            <a:endParaRPr lang="en-US"/>
          </a:p>
        </p:txBody>
      </p:sp>
    </p:spTree>
    <p:extLst>
      <p:ext uri="{BB962C8B-B14F-4D97-AF65-F5344CB8AC3E}">
        <p14:creationId xmlns:p14="http://schemas.microsoft.com/office/powerpoint/2010/main" val="2510380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CONGECTION CONTROL IN DATA </a:t>
            </a:r>
            <a:br>
              <a:rPr lang="en-US" dirty="0">
                <a:solidFill>
                  <a:schemeClr val="bg1"/>
                </a:solidFill>
              </a:rPr>
            </a:br>
            <a:r>
              <a:rPr lang="en-US" dirty="0">
                <a:solidFill>
                  <a:schemeClr val="bg1"/>
                </a:solidFill>
              </a:rPr>
              <a:t>NETWORK</a:t>
            </a:r>
          </a:p>
        </p:txBody>
      </p:sp>
      <p:sp>
        <p:nvSpPr>
          <p:cNvPr id="3" name="Content Placeholder 2"/>
          <p:cNvSpPr>
            <a:spLocks noGrp="1"/>
          </p:cNvSpPr>
          <p:nvPr>
            <p:ph idx="1"/>
          </p:nvPr>
        </p:nvSpPr>
        <p:spPr/>
        <p:txBody>
          <a:bodyPr/>
          <a:lstStyle/>
          <a:p>
            <a:r>
              <a:rPr lang="en-US" dirty="0"/>
              <a:t>Refers to the strategies and mechanism used to manage and regulate the flow of data to prevent network congestion.</a:t>
            </a:r>
          </a:p>
          <a:p>
            <a:r>
              <a:rPr lang="en-US" dirty="0"/>
              <a:t>It aim to maintain optimal network performers by ensuring that the amount of data being sent does not exceed the network’s capacity.</a:t>
            </a:r>
          </a:p>
        </p:txBody>
      </p:sp>
      <p:sp>
        <p:nvSpPr>
          <p:cNvPr id="4" name="Date Placeholder 3">
            <a:extLst>
              <a:ext uri="{FF2B5EF4-FFF2-40B4-BE49-F238E27FC236}">
                <a16:creationId xmlns:a16="http://schemas.microsoft.com/office/drawing/2014/main" id="{CB4B23CB-4F41-8E84-3F25-CC944F43DE76}"/>
              </a:ext>
            </a:extLst>
          </p:cNvPr>
          <p:cNvSpPr>
            <a:spLocks noGrp="1"/>
          </p:cNvSpPr>
          <p:nvPr>
            <p:ph type="dt" sz="half" idx="10"/>
          </p:nvPr>
        </p:nvSpPr>
        <p:spPr/>
        <p:txBody>
          <a:bodyPr/>
          <a:lstStyle/>
          <a:p>
            <a:fld id="{C84B1FD7-26CC-4989-A1AA-F6C228512718}" type="datetime1">
              <a:rPr lang="en-US" smtClean="0"/>
              <a:t>4/24/2024</a:t>
            </a:fld>
            <a:endParaRPr lang="en-US"/>
          </a:p>
        </p:txBody>
      </p:sp>
      <p:sp>
        <p:nvSpPr>
          <p:cNvPr id="5" name="Footer Placeholder 4">
            <a:extLst>
              <a:ext uri="{FF2B5EF4-FFF2-40B4-BE49-F238E27FC236}">
                <a16:creationId xmlns:a16="http://schemas.microsoft.com/office/drawing/2014/main" id="{B204602B-DDD2-1C7A-72FB-F8F63026850C}"/>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6EC1026B-34C3-96B0-69DE-32649E885807}"/>
              </a:ext>
            </a:extLst>
          </p:cNvPr>
          <p:cNvSpPr>
            <a:spLocks noGrp="1"/>
          </p:cNvSpPr>
          <p:nvPr>
            <p:ph type="sldNum" sz="quarter" idx="12"/>
          </p:nvPr>
        </p:nvSpPr>
        <p:spPr/>
        <p:txBody>
          <a:bodyPr/>
          <a:lstStyle/>
          <a:p>
            <a:fld id="{F70D959C-B7C2-492C-A7F0-1820CCE109BE}" type="slidenum">
              <a:rPr lang="en-US" smtClean="0"/>
              <a:t>4</a:t>
            </a:fld>
            <a:endParaRPr lang="en-US"/>
          </a:p>
        </p:txBody>
      </p:sp>
    </p:spTree>
    <p:extLst>
      <p:ext uri="{BB962C8B-B14F-4D97-AF65-F5344CB8AC3E}">
        <p14:creationId xmlns:p14="http://schemas.microsoft.com/office/powerpoint/2010/main" val="4058820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36D6-ED4F-6D27-A707-54476C3EB123}"/>
              </a:ext>
            </a:extLst>
          </p:cNvPr>
          <p:cNvSpPr>
            <a:spLocks noGrp="1"/>
          </p:cNvSpPr>
          <p:nvPr>
            <p:ph type="title"/>
          </p:nvPr>
        </p:nvSpPr>
        <p:spPr>
          <a:xfrm>
            <a:off x="866440" y="925605"/>
            <a:ext cx="6343201" cy="711359"/>
          </a:xfrm>
        </p:spPr>
        <p:txBody>
          <a:bodyPr/>
          <a:lstStyle/>
          <a:p>
            <a:r>
              <a:rPr lang="en-US" dirty="0">
                <a:solidFill>
                  <a:schemeClr val="bg1"/>
                </a:solidFill>
              </a:rPr>
              <a:t>EFFECTS OF CONGESTION</a:t>
            </a:r>
          </a:p>
        </p:txBody>
      </p:sp>
      <p:sp>
        <p:nvSpPr>
          <p:cNvPr id="3" name="Content Placeholder 2">
            <a:extLst>
              <a:ext uri="{FF2B5EF4-FFF2-40B4-BE49-F238E27FC236}">
                <a16:creationId xmlns:a16="http://schemas.microsoft.com/office/drawing/2014/main" id="{F31A0146-B4B1-3442-795E-657957CAEA7B}"/>
              </a:ext>
            </a:extLst>
          </p:cNvPr>
          <p:cNvSpPr>
            <a:spLocks noGrp="1"/>
          </p:cNvSpPr>
          <p:nvPr>
            <p:ph idx="1"/>
          </p:nvPr>
        </p:nvSpPr>
        <p:spPr/>
        <p:txBody>
          <a:bodyPr/>
          <a:lstStyle/>
          <a:p>
            <a:r>
              <a:rPr lang="en-US" dirty="0"/>
              <a:t>Slow response times</a:t>
            </a:r>
          </a:p>
          <a:p>
            <a:r>
              <a:rPr lang="en-US" dirty="0"/>
              <a:t>Dropped connections</a:t>
            </a:r>
          </a:p>
          <a:p>
            <a:r>
              <a:rPr lang="en-US" dirty="0"/>
              <a:t>Performance decreases</a:t>
            </a:r>
          </a:p>
          <a:p>
            <a:r>
              <a:rPr lang="en-US" dirty="0"/>
              <a:t>Retransmission occurs</a:t>
            </a:r>
          </a:p>
          <a:p>
            <a:r>
              <a:rPr lang="en-US" dirty="0"/>
              <a:t>Slow network</a:t>
            </a:r>
          </a:p>
          <a:p>
            <a:endParaRPr lang="en-US" dirty="0"/>
          </a:p>
        </p:txBody>
      </p:sp>
      <p:sp>
        <p:nvSpPr>
          <p:cNvPr id="4" name="Date Placeholder 3">
            <a:extLst>
              <a:ext uri="{FF2B5EF4-FFF2-40B4-BE49-F238E27FC236}">
                <a16:creationId xmlns:a16="http://schemas.microsoft.com/office/drawing/2014/main" id="{B5270026-0659-BDD0-8F38-DD0D792BD159}"/>
              </a:ext>
            </a:extLst>
          </p:cNvPr>
          <p:cNvSpPr>
            <a:spLocks noGrp="1"/>
          </p:cNvSpPr>
          <p:nvPr>
            <p:ph type="dt" sz="half" idx="10"/>
          </p:nvPr>
        </p:nvSpPr>
        <p:spPr/>
        <p:txBody>
          <a:bodyPr/>
          <a:lstStyle/>
          <a:p>
            <a:fld id="{EE28925B-1B02-4AD4-9558-97C6CE2AC328}" type="datetime1">
              <a:rPr lang="en-US" smtClean="0"/>
              <a:t>4/24/2024</a:t>
            </a:fld>
            <a:endParaRPr lang="en-US"/>
          </a:p>
        </p:txBody>
      </p:sp>
      <p:sp>
        <p:nvSpPr>
          <p:cNvPr id="5" name="Footer Placeholder 4">
            <a:extLst>
              <a:ext uri="{FF2B5EF4-FFF2-40B4-BE49-F238E27FC236}">
                <a16:creationId xmlns:a16="http://schemas.microsoft.com/office/drawing/2014/main" id="{77835366-6EC3-60FC-A637-35B71316F4EA}"/>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384B1869-245B-99F1-B988-632D48F2A1FC}"/>
              </a:ext>
            </a:extLst>
          </p:cNvPr>
          <p:cNvSpPr>
            <a:spLocks noGrp="1"/>
          </p:cNvSpPr>
          <p:nvPr>
            <p:ph type="sldNum" sz="quarter" idx="12"/>
          </p:nvPr>
        </p:nvSpPr>
        <p:spPr/>
        <p:txBody>
          <a:bodyPr/>
          <a:lstStyle/>
          <a:p>
            <a:fld id="{F70D959C-B7C2-492C-A7F0-1820CCE109BE}" type="slidenum">
              <a:rPr lang="en-US" smtClean="0"/>
              <a:t>5</a:t>
            </a:fld>
            <a:endParaRPr lang="en-US"/>
          </a:p>
        </p:txBody>
      </p:sp>
    </p:spTree>
    <p:extLst>
      <p:ext uri="{BB962C8B-B14F-4D97-AF65-F5344CB8AC3E}">
        <p14:creationId xmlns:p14="http://schemas.microsoft.com/office/powerpoint/2010/main" val="2088587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1F12-51FF-4504-86D9-2473859938ED}"/>
              </a:ext>
            </a:extLst>
          </p:cNvPr>
          <p:cNvSpPr>
            <a:spLocks noGrp="1"/>
          </p:cNvSpPr>
          <p:nvPr>
            <p:ph type="title"/>
          </p:nvPr>
        </p:nvSpPr>
        <p:spPr/>
        <p:txBody>
          <a:bodyPr>
            <a:normAutofit/>
          </a:bodyPr>
          <a:lstStyle/>
          <a:p>
            <a:r>
              <a:rPr lang="en-US" dirty="0">
                <a:solidFill>
                  <a:schemeClr val="bg1"/>
                </a:solidFill>
              </a:rPr>
              <a:t>CONGESTION CONTROL</a:t>
            </a:r>
          </a:p>
        </p:txBody>
      </p:sp>
      <p:sp>
        <p:nvSpPr>
          <p:cNvPr id="3" name="Content Placeholder 2">
            <a:extLst>
              <a:ext uri="{FF2B5EF4-FFF2-40B4-BE49-F238E27FC236}">
                <a16:creationId xmlns:a16="http://schemas.microsoft.com/office/drawing/2014/main" id="{2455F3B9-44D4-D6A7-8728-4C8D366D6778}"/>
              </a:ext>
            </a:extLst>
          </p:cNvPr>
          <p:cNvSpPr>
            <a:spLocks noGrp="1"/>
          </p:cNvSpPr>
          <p:nvPr>
            <p:ph idx="1"/>
          </p:nvPr>
        </p:nvSpPr>
        <p:spPr/>
        <p:txBody>
          <a:bodyPr/>
          <a:lstStyle/>
          <a:p>
            <a:r>
              <a:rPr lang="en-US" dirty="0"/>
              <a:t>Is a fundamental aspect of network management ,especially in data communication network.</a:t>
            </a:r>
          </a:p>
          <a:p>
            <a:r>
              <a:rPr lang="en-US" dirty="0"/>
              <a:t>It’s a mechanism to prevent network congestion and ensures efficient data transfer.</a:t>
            </a:r>
          </a:p>
          <a:p>
            <a:pPr marL="457200" lvl="1" indent="0">
              <a:buNone/>
            </a:pPr>
            <a:endParaRPr lang="en-US" dirty="0"/>
          </a:p>
        </p:txBody>
      </p:sp>
      <p:sp>
        <p:nvSpPr>
          <p:cNvPr id="4" name="Date Placeholder 3">
            <a:extLst>
              <a:ext uri="{FF2B5EF4-FFF2-40B4-BE49-F238E27FC236}">
                <a16:creationId xmlns:a16="http://schemas.microsoft.com/office/drawing/2014/main" id="{89A0FB92-FE0A-BDE0-9250-24944F7AE866}"/>
              </a:ext>
            </a:extLst>
          </p:cNvPr>
          <p:cNvSpPr>
            <a:spLocks noGrp="1"/>
          </p:cNvSpPr>
          <p:nvPr>
            <p:ph type="dt" sz="half" idx="10"/>
          </p:nvPr>
        </p:nvSpPr>
        <p:spPr/>
        <p:txBody>
          <a:bodyPr/>
          <a:lstStyle/>
          <a:p>
            <a:fld id="{5BBBE683-B142-40C9-9FF0-5B384C12C142}" type="datetime1">
              <a:rPr lang="en-US" smtClean="0"/>
              <a:t>4/24/2024</a:t>
            </a:fld>
            <a:endParaRPr lang="en-US"/>
          </a:p>
        </p:txBody>
      </p:sp>
      <p:sp>
        <p:nvSpPr>
          <p:cNvPr id="5" name="Footer Placeholder 4">
            <a:extLst>
              <a:ext uri="{FF2B5EF4-FFF2-40B4-BE49-F238E27FC236}">
                <a16:creationId xmlns:a16="http://schemas.microsoft.com/office/drawing/2014/main" id="{84179FF6-4ED9-BC15-7468-8C1B1CBB4F29}"/>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3CE18C16-8F1F-A4E3-A91D-3155C31E8C14}"/>
              </a:ext>
            </a:extLst>
          </p:cNvPr>
          <p:cNvSpPr>
            <a:spLocks noGrp="1"/>
          </p:cNvSpPr>
          <p:nvPr>
            <p:ph type="sldNum" sz="quarter" idx="12"/>
          </p:nvPr>
        </p:nvSpPr>
        <p:spPr/>
        <p:txBody>
          <a:bodyPr/>
          <a:lstStyle/>
          <a:p>
            <a:fld id="{F70D959C-B7C2-492C-A7F0-1820CCE109BE}" type="slidenum">
              <a:rPr lang="en-US" smtClean="0"/>
              <a:t>6</a:t>
            </a:fld>
            <a:endParaRPr lang="en-US"/>
          </a:p>
        </p:txBody>
      </p:sp>
    </p:spTree>
    <p:extLst>
      <p:ext uri="{BB962C8B-B14F-4D97-AF65-F5344CB8AC3E}">
        <p14:creationId xmlns:p14="http://schemas.microsoft.com/office/powerpoint/2010/main" val="1159662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580E-16EB-B171-07D6-3AD5163AD7D9}"/>
              </a:ext>
            </a:extLst>
          </p:cNvPr>
          <p:cNvSpPr>
            <a:spLocks noGrp="1"/>
          </p:cNvSpPr>
          <p:nvPr>
            <p:ph type="title"/>
          </p:nvPr>
        </p:nvSpPr>
        <p:spPr/>
        <p:txBody>
          <a:bodyPr>
            <a:normAutofit fontScale="90000"/>
          </a:bodyPr>
          <a:lstStyle/>
          <a:p>
            <a:r>
              <a:rPr lang="en-US" dirty="0">
                <a:solidFill>
                  <a:schemeClr val="bg1"/>
                </a:solidFill>
              </a:rPr>
              <a:t>TECHNIQUES USED IN CONGESTION CONTROL</a:t>
            </a:r>
          </a:p>
        </p:txBody>
      </p:sp>
      <p:sp>
        <p:nvSpPr>
          <p:cNvPr id="3" name="Content Placeholder 2">
            <a:extLst>
              <a:ext uri="{FF2B5EF4-FFF2-40B4-BE49-F238E27FC236}">
                <a16:creationId xmlns:a16="http://schemas.microsoft.com/office/drawing/2014/main" id="{0411D527-9866-D96B-A28E-7042C4E3EBF1}"/>
              </a:ext>
            </a:extLst>
          </p:cNvPr>
          <p:cNvSpPr>
            <a:spLocks noGrp="1"/>
          </p:cNvSpPr>
          <p:nvPr>
            <p:ph idx="1"/>
          </p:nvPr>
        </p:nvSpPr>
        <p:spPr/>
        <p:txBody>
          <a:bodyPr>
            <a:normAutofit/>
          </a:bodyPr>
          <a:lstStyle/>
          <a:p>
            <a:r>
              <a:rPr lang="en-US" dirty="0"/>
              <a:t>Traffic policing : limiting the amount of traffic entering or leaving a network to prevent congestion.</a:t>
            </a:r>
          </a:p>
          <a:p>
            <a:r>
              <a:rPr lang="en-US" dirty="0"/>
              <a:t>Traffic shaping : controlling the rate of data transmission to avoid traffic bursts.</a:t>
            </a:r>
          </a:p>
          <a:p>
            <a:r>
              <a:rPr lang="en-US" dirty="0"/>
              <a:t>Quality of service(QOS): prioritizing certain types of traffic to ensure critical data gets through ,often used in combination with traffic .</a:t>
            </a:r>
          </a:p>
          <a:p>
            <a:endParaRPr lang="en-US"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CC887775-CF95-9D22-F12A-506C53C8085E}"/>
              </a:ext>
            </a:extLst>
          </p:cNvPr>
          <p:cNvSpPr>
            <a:spLocks noGrp="1"/>
          </p:cNvSpPr>
          <p:nvPr>
            <p:ph type="dt" sz="half" idx="10"/>
          </p:nvPr>
        </p:nvSpPr>
        <p:spPr/>
        <p:txBody>
          <a:bodyPr/>
          <a:lstStyle/>
          <a:p>
            <a:fld id="{F4A178DB-1FE6-4678-BFF6-9E80B84D655D}" type="datetime1">
              <a:rPr lang="en-US" smtClean="0"/>
              <a:t>4/24/2024</a:t>
            </a:fld>
            <a:endParaRPr lang="en-US"/>
          </a:p>
        </p:txBody>
      </p:sp>
      <p:sp>
        <p:nvSpPr>
          <p:cNvPr id="5" name="Footer Placeholder 4">
            <a:extLst>
              <a:ext uri="{FF2B5EF4-FFF2-40B4-BE49-F238E27FC236}">
                <a16:creationId xmlns:a16="http://schemas.microsoft.com/office/drawing/2014/main" id="{CE0FB1E2-30B3-B677-B504-7BE7C95A9C57}"/>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370DB203-3FDA-C695-A76C-0C959C8EAA9C}"/>
              </a:ext>
            </a:extLst>
          </p:cNvPr>
          <p:cNvSpPr>
            <a:spLocks noGrp="1"/>
          </p:cNvSpPr>
          <p:nvPr>
            <p:ph type="sldNum" sz="quarter" idx="12"/>
          </p:nvPr>
        </p:nvSpPr>
        <p:spPr/>
        <p:txBody>
          <a:bodyPr/>
          <a:lstStyle/>
          <a:p>
            <a:fld id="{F70D959C-B7C2-492C-A7F0-1820CCE109BE}" type="slidenum">
              <a:rPr lang="en-US" smtClean="0"/>
              <a:t>7</a:t>
            </a:fld>
            <a:endParaRPr lang="en-US"/>
          </a:p>
        </p:txBody>
      </p:sp>
    </p:spTree>
    <p:extLst>
      <p:ext uri="{BB962C8B-B14F-4D97-AF65-F5344CB8AC3E}">
        <p14:creationId xmlns:p14="http://schemas.microsoft.com/office/powerpoint/2010/main" val="850181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DC4E-BBA1-098E-D4FB-A5D405E9EB8D}"/>
              </a:ext>
            </a:extLst>
          </p:cNvPr>
          <p:cNvSpPr>
            <a:spLocks noGrp="1"/>
          </p:cNvSpPr>
          <p:nvPr>
            <p:ph type="title"/>
          </p:nvPr>
        </p:nvSpPr>
        <p:spPr/>
        <p:txBody>
          <a:bodyPr/>
          <a:lstStyle/>
          <a:p>
            <a:r>
              <a:rPr lang="en-US" dirty="0">
                <a:solidFill>
                  <a:schemeClr val="bg1"/>
                </a:solidFill>
              </a:rPr>
              <a:t>TRAFFIC MANAGEMENT</a:t>
            </a:r>
          </a:p>
        </p:txBody>
      </p:sp>
      <p:sp>
        <p:nvSpPr>
          <p:cNvPr id="3" name="Content Placeholder 2">
            <a:extLst>
              <a:ext uri="{FF2B5EF4-FFF2-40B4-BE49-F238E27FC236}">
                <a16:creationId xmlns:a16="http://schemas.microsoft.com/office/drawing/2014/main" id="{999C3851-0707-674E-9D88-53A0133A367E}"/>
              </a:ext>
            </a:extLst>
          </p:cNvPr>
          <p:cNvSpPr>
            <a:spLocks noGrp="1"/>
          </p:cNvSpPr>
          <p:nvPr>
            <p:ph idx="1"/>
          </p:nvPr>
        </p:nvSpPr>
        <p:spPr/>
        <p:txBody>
          <a:bodyPr>
            <a:normAutofit fontScale="92500" lnSpcReduction="20000"/>
          </a:bodyPr>
          <a:lstStyle/>
          <a:p>
            <a:r>
              <a:rPr lang="en-US" sz="2800" dirty="0">
                <a:solidFill>
                  <a:srgbClr val="1F1F1F"/>
                </a:solidFill>
                <a:effectLst/>
                <a:latin typeface="Arial" panose="020B0604020202020204" pitchFamily="34" charset="0"/>
                <a:ea typeface="Times New Roman" panose="02020603050405020304" pitchFamily="18" charset="0"/>
              </a:rPr>
              <a:t>Traffic management in networking is all about keeping your network running smoothly. It's the process of organizing, prioritizing, and controlling the flow of data on your network.</a:t>
            </a:r>
          </a:p>
          <a:p>
            <a:pPr marL="0" marR="0">
              <a:lnSpc>
                <a:spcPct val="107000"/>
              </a:lnSpc>
              <a:spcBef>
                <a:spcPts val="0"/>
              </a:spcBef>
              <a:spcAft>
                <a:spcPts val="800"/>
              </a:spcAft>
            </a:pPr>
            <a:r>
              <a:rPr lang="en-US" sz="24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This can involve a variety of techniques, such as:</a:t>
            </a:r>
            <a:endParaRPr lang="en-US" sz="2400" dirty="0">
              <a:effectLst/>
              <a:latin typeface="Calibri" panose="020F0502020204030204" pitchFamily="34" charset="0"/>
              <a:ea typeface="Calibri" panose="020F0502020204030204" pitchFamily="34" charset="0"/>
              <a:cs typeface="SimSun" panose="02010600030101010101" pitchFamily="2" charset="-122"/>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b="1"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Prioritization:</a:t>
            </a:r>
            <a:r>
              <a:rPr lang="en-US" sz="24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Making sure important traffic, like video conferencing or business applications, gets through the network first.</a:t>
            </a:r>
            <a:endParaRPr lang="en-US" sz="2400" dirty="0">
              <a:solidFill>
                <a:srgbClr val="1F1F1F"/>
              </a:solidFill>
              <a:effectLst/>
              <a:latin typeface="Calibri" panose="020F0502020204030204" pitchFamily="34" charset="0"/>
              <a:ea typeface="Calibri" panose="020F0502020204030204" pitchFamily="34" charset="0"/>
              <a:cs typeface="SimSun" panose="02010600030101010101" pitchFamily="2" charset="-122"/>
            </a:endParaRPr>
          </a:p>
          <a:p>
            <a:endParaRPr lang="en-US" sz="2800" dirty="0"/>
          </a:p>
        </p:txBody>
      </p:sp>
      <p:sp>
        <p:nvSpPr>
          <p:cNvPr id="4" name="Date Placeholder 3">
            <a:extLst>
              <a:ext uri="{FF2B5EF4-FFF2-40B4-BE49-F238E27FC236}">
                <a16:creationId xmlns:a16="http://schemas.microsoft.com/office/drawing/2014/main" id="{030F8C55-6F94-B953-93E5-63E7786EF303}"/>
              </a:ext>
            </a:extLst>
          </p:cNvPr>
          <p:cNvSpPr>
            <a:spLocks noGrp="1"/>
          </p:cNvSpPr>
          <p:nvPr>
            <p:ph type="dt" sz="half" idx="10"/>
          </p:nvPr>
        </p:nvSpPr>
        <p:spPr/>
        <p:txBody>
          <a:bodyPr/>
          <a:lstStyle/>
          <a:p>
            <a:fld id="{E9031307-C535-418B-A344-C54D2F156EF4}" type="datetime1">
              <a:rPr lang="en-US" smtClean="0"/>
              <a:t>4/24/2024</a:t>
            </a:fld>
            <a:endParaRPr lang="en-US"/>
          </a:p>
        </p:txBody>
      </p:sp>
      <p:sp>
        <p:nvSpPr>
          <p:cNvPr id="5" name="Footer Placeholder 4">
            <a:extLst>
              <a:ext uri="{FF2B5EF4-FFF2-40B4-BE49-F238E27FC236}">
                <a16:creationId xmlns:a16="http://schemas.microsoft.com/office/drawing/2014/main" id="{3063F98F-0278-B736-1E6A-4345EF1C397D}"/>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7B32A080-BF69-FC57-261E-1FA616397130}"/>
              </a:ext>
            </a:extLst>
          </p:cNvPr>
          <p:cNvSpPr>
            <a:spLocks noGrp="1"/>
          </p:cNvSpPr>
          <p:nvPr>
            <p:ph type="sldNum" sz="quarter" idx="12"/>
          </p:nvPr>
        </p:nvSpPr>
        <p:spPr/>
        <p:txBody>
          <a:bodyPr/>
          <a:lstStyle/>
          <a:p>
            <a:fld id="{F70D959C-B7C2-492C-A7F0-1820CCE109BE}" type="slidenum">
              <a:rPr lang="en-US" smtClean="0"/>
              <a:t>8</a:t>
            </a:fld>
            <a:endParaRPr lang="en-US"/>
          </a:p>
        </p:txBody>
      </p:sp>
    </p:spTree>
    <p:extLst>
      <p:ext uri="{BB962C8B-B14F-4D97-AF65-F5344CB8AC3E}">
        <p14:creationId xmlns:p14="http://schemas.microsoft.com/office/powerpoint/2010/main" val="623470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C0C0-2806-AC51-5ACC-73CFD6BB7242}"/>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455B36A7-BDAE-97AD-7128-6BFE4996DC45}"/>
              </a:ext>
            </a:extLst>
          </p:cNvPr>
          <p:cNvSpPr>
            <a:spLocks noGrp="1"/>
          </p:cNvSpPr>
          <p:nvPr>
            <p:ph idx="1"/>
          </p:nvPr>
        </p:nvSpPr>
        <p:spPr/>
        <p:txBody>
          <a:bodyPr>
            <a:normAutofit fontScale="92500" lnSpcReduction="20000"/>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3200" b="1"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Shaping:</a:t>
            </a:r>
            <a:r>
              <a:rPr lang="en-US" sz="32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Regulating the amount of traffic that can be sent on the network at a given time. This can help to prevent congestion and slowdowns.</a:t>
            </a:r>
            <a:endParaRPr lang="en-US" sz="3200" dirty="0">
              <a:solidFill>
                <a:srgbClr val="1F1F1F"/>
              </a:solidFill>
              <a:effectLst/>
              <a:latin typeface="Calibri" panose="020F0502020204030204" pitchFamily="34" charset="0"/>
              <a:ea typeface="Calibri" panose="020F0502020204030204" pitchFamily="34" charset="0"/>
              <a:cs typeface="SimSun" panose="02010600030101010101" pitchFamily="2" charset="-122"/>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3200" b="1"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Routing:</a:t>
            </a:r>
            <a:r>
              <a:rPr lang="en-US" sz="3200" dirty="0">
                <a:solidFill>
                  <a:srgbClr val="1F1F1F"/>
                </a:solidFill>
                <a:effectLst/>
                <a:latin typeface="Arial" panose="020B0604020202020204" pitchFamily="34" charset="0"/>
                <a:ea typeface="Times New Roman" panose="02020603050405020304" pitchFamily="18" charset="0"/>
                <a:cs typeface="SimSun" panose="02010600030101010101" pitchFamily="2" charset="-122"/>
              </a:rPr>
              <a:t> Directing traffic to the most efficient path through the network.</a:t>
            </a:r>
            <a:endParaRPr lang="en-US" sz="3200" dirty="0">
              <a:solidFill>
                <a:srgbClr val="1F1F1F"/>
              </a:solidFill>
              <a:effectLst/>
              <a:latin typeface="Calibri" panose="020F0502020204030204" pitchFamily="34" charset="0"/>
              <a:ea typeface="Calibri" panose="020F0502020204030204" pitchFamily="34" charset="0"/>
              <a:cs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B6BE4367-E389-1622-58A7-EBACE31684C6}"/>
              </a:ext>
            </a:extLst>
          </p:cNvPr>
          <p:cNvSpPr>
            <a:spLocks noGrp="1"/>
          </p:cNvSpPr>
          <p:nvPr>
            <p:ph type="dt" sz="half" idx="10"/>
          </p:nvPr>
        </p:nvSpPr>
        <p:spPr/>
        <p:txBody>
          <a:bodyPr/>
          <a:lstStyle/>
          <a:p>
            <a:fld id="{D998629F-8AAF-4E16-80F8-6B8A9F6D6FE7}" type="datetime1">
              <a:rPr lang="en-US" smtClean="0"/>
              <a:t>4/24/2024</a:t>
            </a:fld>
            <a:endParaRPr lang="en-US"/>
          </a:p>
        </p:txBody>
      </p:sp>
      <p:sp>
        <p:nvSpPr>
          <p:cNvPr id="5" name="Footer Placeholder 4">
            <a:extLst>
              <a:ext uri="{FF2B5EF4-FFF2-40B4-BE49-F238E27FC236}">
                <a16:creationId xmlns:a16="http://schemas.microsoft.com/office/drawing/2014/main" id="{E5791A77-0F89-242A-6C86-B7BCF2CCF9EF}"/>
              </a:ext>
            </a:extLst>
          </p:cNvPr>
          <p:cNvSpPr>
            <a:spLocks noGrp="1"/>
          </p:cNvSpPr>
          <p:nvPr>
            <p:ph type="ftr" sz="quarter" idx="11"/>
          </p:nvPr>
        </p:nvSpPr>
        <p:spPr/>
        <p:txBody>
          <a:bodyPr/>
          <a:lstStyle/>
          <a:p>
            <a:r>
              <a:rPr lang="en-US"/>
              <a:t>GROUP NUMBER 5</a:t>
            </a:r>
          </a:p>
        </p:txBody>
      </p:sp>
      <p:sp>
        <p:nvSpPr>
          <p:cNvPr id="6" name="Slide Number Placeholder 5">
            <a:extLst>
              <a:ext uri="{FF2B5EF4-FFF2-40B4-BE49-F238E27FC236}">
                <a16:creationId xmlns:a16="http://schemas.microsoft.com/office/drawing/2014/main" id="{D380190E-FC95-28A4-8FF9-043F70B3AFEF}"/>
              </a:ext>
            </a:extLst>
          </p:cNvPr>
          <p:cNvSpPr>
            <a:spLocks noGrp="1"/>
          </p:cNvSpPr>
          <p:nvPr>
            <p:ph type="sldNum" sz="quarter" idx="12"/>
          </p:nvPr>
        </p:nvSpPr>
        <p:spPr/>
        <p:txBody>
          <a:bodyPr/>
          <a:lstStyle/>
          <a:p>
            <a:fld id="{F70D959C-B7C2-492C-A7F0-1820CCE109BE}" type="slidenum">
              <a:rPr lang="en-US" smtClean="0"/>
              <a:t>9</a:t>
            </a:fld>
            <a:endParaRPr lang="en-US"/>
          </a:p>
        </p:txBody>
      </p:sp>
    </p:spTree>
    <p:extLst>
      <p:ext uri="{BB962C8B-B14F-4D97-AF65-F5344CB8AC3E}">
        <p14:creationId xmlns:p14="http://schemas.microsoft.com/office/powerpoint/2010/main" val="8006844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2429</TotalTime>
  <Words>639</Words>
  <Application>Microsoft Office PowerPoint</Application>
  <PresentationFormat>On-screen Show (4:3)</PresentationFormat>
  <Paragraphs>93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Symbol</vt:lpstr>
      <vt:lpstr>Wingdings 3</vt:lpstr>
      <vt:lpstr>Ion Boardroom</vt:lpstr>
      <vt:lpstr>CONGECTION CONTROL IN DATA NETWORK</vt:lpstr>
      <vt:lpstr>GROUP MEMBERS</vt:lpstr>
      <vt:lpstr>CONGECTION</vt:lpstr>
      <vt:lpstr>CONGECTION CONTROL IN DATA  NETWORK</vt:lpstr>
      <vt:lpstr>EFFECTS OF CONGESTION</vt:lpstr>
      <vt:lpstr>CONGESTION CONTROL</vt:lpstr>
      <vt:lpstr>TECHNIQUES USED IN CONGESTION CONTROL</vt:lpstr>
      <vt:lpstr>TRAFFIC MANAGEMENT</vt:lpstr>
      <vt:lpstr>Cont…</vt:lpstr>
      <vt:lpstr>IMPORTANCE OF TRAFFIC MANAGEMENT.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CONGECTION CONTROL IN DATA NETWORK</dc:title>
  <dc:creator>adeusi</dc:creator>
  <cp:lastModifiedBy>Paschal Elias</cp:lastModifiedBy>
  <cp:revision>36</cp:revision>
  <dcterms:created xsi:type="dcterms:W3CDTF">2024-04-24T19:11:47Z</dcterms:created>
  <dcterms:modified xsi:type="dcterms:W3CDTF">2024-04-24T20:56:05Z</dcterms:modified>
</cp:coreProperties>
</file>