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0" r:id="rId2"/>
    <p:sldId id="289" r:id="rId3"/>
    <p:sldId id="269" r:id="rId4"/>
    <p:sldId id="264" r:id="rId5"/>
    <p:sldId id="290" r:id="rId6"/>
    <p:sldId id="274" r:id="rId7"/>
    <p:sldId id="275" r:id="rId8"/>
    <p:sldId id="277" r:id="rId9"/>
    <p:sldId id="273" r:id="rId10"/>
    <p:sldId id="282" r:id="rId11"/>
    <p:sldId id="284" r:id="rId12"/>
    <p:sldId id="285" r:id="rId13"/>
    <p:sldId id="286" r:id="rId14"/>
    <p:sldId id="287" r:id="rId15"/>
    <p:sldId id="259" r:id="rId16"/>
    <p:sldId id="278" r:id="rId17"/>
    <p:sldId id="260" r:id="rId18"/>
    <p:sldId id="281" r:id="rId19"/>
    <p:sldId id="261" r:id="rId20"/>
    <p:sldId id="258" r:id="rId21"/>
    <p:sldId id="265" r:id="rId22"/>
    <p:sldId id="288" r:id="rId23"/>
    <p:sldId id="266" r:id="rId24"/>
    <p:sldId id="267"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236"/>
    <a:srgbClr val="0F3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4"/>
    <p:restoredTop sz="86871"/>
  </p:normalViewPr>
  <p:slideViewPr>
    <p:cSldViewPr snapToGrid="0" snapToObjects="1">
      <p:cViewPr>
        <p:scale>
          <a:sx n="105" d="100"/>
          <a:sy n="105" d="100"/>
        </p:scale>
        <p:origin x="200"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9AB-FD35-9943-BDD6-B7E530383E65}"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0BC7F-C7BB-9D4D-944B-F34C628F7356}" type="slidenum">
              <a:rPr lang="en-US" smtClean="0"/>
              <a:t>‹#›</a:t>
            </a:fld>
            <a:endParaRPr lang="en-US"/>
          </a:p>
        </p:txBody>
      </p:sp>
    </p:spTree>
    <p:extLst>
      <p:ext uri="{BB962C8B-B14F-4D97-AF65-F5344CB8AC3E}">
        <p14:creationId xmlns:p14="http://schemas.microsoft.com/office/powerpoint/2010/main" val="8663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reinisfischer.com/median-household-income-us-state-2014"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reinisfischer.com/median-household-income-us-state-2014"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reinisfischer.com/median-household-income-us-state-2014"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reinisfischer.com/median-household-income-us-state-201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reinisfischer.com/median-household-income-us-state-201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reinisfischer.com/median-household-income-us-state-201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a:t>
            </a:fld>
            <a:endParaRPr lang="en-US"/>
          </a:p>
        </p:txBody>
      </p:sp>
    </p:spTree>
    <p:extLst>
      <p:ext uri="{BB962C8B-B14F-4D97-AF65-F5344CB8AC3E}">
        <p14:creationId xmlns:p14="http://schemas.microsoft.com/office/powerpoint/2010/main" val="1237384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11</a:t>
            </a:fld>
            <a:endParaRPr lang="en-US"/>
          </a:p>
        </p:txBody>
      </p:sp>
    </p:spTree>
    <p:extLst>
      <p:ext uri="{BB962C8B-B14F-4D97-AF65-F5344CB8AC3E}">
        <p14:creationId xmlns:p14="http://schemas.microsoft.com/office/powerpoint/2010/main" val="119941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12</a:t>
            </a:fld>
            <a:endParaRPr lang="en-US"/>
          </a:p>
        </p:txBody>
      </p:sp>
    </p:spTree>
    <p:extLst>
      <p:ext uri="{BB962C8B-B14F-4D97-AF65-F5344CB8AC3E}">
        <p14:creationId xmlns:p14="http://schemas.microsoft.com/office/powerpoint/2010/main" val="32740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13</a:t>
            </a:fld>
            <a:endParaRPr lang="en-US"/>
          </a:p>
        </p:txBody>
      </p:sp>
    </p:spTree>
    <p:extLst>
      <p:ext uri="{BB962C8B-B14F-4D97-AF65-F5344CB8AC3E}">
        <p14:creationId xmlns:p14="http://schemas.microsoft.com/office/powerpoint/2010/main" val="94601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14</a:t>
            </a:fld>
            <a:endParaRPr lang="en-US"/>
          </a:p>
        </p:txBody>
      </p:sp>
    </p:spTree>
    <p:extLst>
      <p:ext uri="{BB962C8B-B14F-4D97-AF65-F5344CB8AC3E}">
        <p14:creationId xmlns:p14="http://schemas.microsoft.com/office/powerpoint/2010/main" val="5366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 showed inferior baseline performance as compared to logistic regression 0.55 vs 0.63</a:t>
            </a:r>
          </a:p>
          <a:p>
            <a:r>
              <a:rPr lang="en-US" dirty="0" smtClean="0"/>
              <a:t>5 fold CV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15</a:t>
            </a:fld>
            <a:endParaRPr lang="en-US"/>
          </a:p>
        </p:txBody>
      </p:sp>
    </p:spTree>
    <p:extLst>
      <p:ext uri="{BB962C8B-B14F-4D97-AF65-F5344CB8AC3E}">
        <p14:creationId xmlns:p14="http://schemas.microsoft.com/office/powerpoint/2010/main" val="14237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16</a:t>
            </a:fld>
            <a:endParaRPr lang="en-US"/>
          </a:p>
        </p:txBody>
      </p:sp>
    </p:spTree>
    <p:extLst>
      <p:ext uri="{BB962C8B-B14F-4D97-AF65-F5344CB8AC3E}">
        <p14:creationId xmlns:p14="http://schemas.microsoft.com/office/powerpoint/2010/main" val="131788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21</a:t>
            </a:fld>
            <a:endParaRPr lang="en-US"/>
          </a:p>
        </p:txBody>
      </p:sp>
    </p:spTree>
    <p:extLst>
      <p:ext uri="{BB962C8B-B14F-4D97-AF65-F5344CB8AC3E}">
        <p14:creationId xmlns:p14="http://schemas.microsoft.com/office/powerpoint/2010/main" val="152701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smtClean="0"/>
              <a:t>Lending Club (LC) is the largest online loan platform with $10.9 billions worth of new loans in FY2018</a:t>
            </a:r>
          </a:p>
          <a:p>
            <a:pPr marL="285750" indent="-285750">
              <a:buFont typeface="Arial" charset="0"/>
              <a:buChar char="•"/>
            </a:pPr>
            <a:r>
              <a:rPr lang="en-US" sz="1200" dirty="0" smtClean="0"/>
              <a:t>It is a peer-to-peer (P2P) lending website that directly connects borrowers and potential lenders/investors.</a:t>
            </a:r>
          </a:p>
          <a:p>
            <a:pPr marL="285750" indent="-285750">
              <a:buFont typeface="Arial" charset="0"/>
              <a:buChar char="•"/>
            </a:pPr>
            <a:r>
              <a:rPr lang="en-US" sz="1200" dirty="0" smtClean="0"/>
              <a:t>One of the biggest value propositions of LC, also holds within its potential risk:  LC is “cutting off the middle man” and opens possibilities for borrowers and lenders and as such, it also exposes lenders to the risk of unpaid loans </a:t>
            </a:r>
            <a:r>
              <a:rPr lang="mr-IN" sz="1200" dirty="0" smtClean="0"/>
              <a:t>–</a:t>
            </a:r>
            <a:r>
              <a:rPr lang="en-US" sz="1200" dirty="0" smtClean="0"/>
              <a:t> i.e. </a:t>
            </a:r>
            <a:r>
              <a:rPr lang="en-US" sz="1200" b="1" dirty="0" smtClean="0"/>
              <a:t>Default Loan.</a:t>
            </a:r>
          </a:p>
          <a:p>
            <a:pPr marL="285750" indent="-285750">
              <a:buFont typeface="Arial" charset="0"/>
              <a:buChar char="•"/>
            </a:pPr>
            <a:r>
              <a:rPr lang="en-US" sz="1200" dirty="0" smtClean="0"/>
              <a:t>In this project we built a classification model based on data from LC website, that projects whether a </a:t>
            </a:r>
            <a:r>
              <a:rPr lang="en-US" sz="1200" b="1" dirty="0" smtClean="0"/>
              <a:t>Current loan </a:t>
            </a:r>
            <a:r>
              <a:rPr lang="en-US" sz="1200" dirty="0" smtClean="0"/>
              <a:t>(as of 2014) will most likely be </a:t>
            </a:r>
            <a:r>
              <a:rPr lang="en-US" sz="1200" b="1" dirty="0" smtClean="0"/>
              <a:t>Fully paid </a:t>
            </a:r>
            <a:r>
              <a:rPr lang="en-US" sz="1200" dirty="0" smtClean="0"/>
              <a:t>or does it hold a risk for a Default loan. </a:t>
            </a:r>
          </a:p>
          <a:p>
            <a:pPr marL="285750" indent="-285750">
              <a:buFont typeface="Arial" charset="0"/>
              <a:buChar char="•"/>
            </a:pPr>
            <a:r>
              <a:rPr lang="en-US" sz="1200" dirty="0" smtClean="0"/>
              <a:t>In the analysis we used only </a:t>
            </a:r>
            <a:r>
              <a:rPr lang="en-US" sz="1200" b="1" dirty="0" smtClean="0"/>
              <a:t>past loans, </a:t>
            </a:r>
            <a:r>
              <a:rPr lang="en-US" sz="1200" dirty="0" smtClean="0"/>
              <a:t>and in our approach we treated them as new loans offered, which necessitated ”turning back the clock” on the loans by excluding any data on the loan that was available only after it was issued</a:t>
            </a:r>
          </a:p>
          <a:p>
            <a:pPr marL="285750" indent="-285750">
              <a:buFont typeface="Arial" charset="0"/>
              <a:buChar char="•"/>
            </a:pPr>
            <a:r>
              <a:rPr lang="en-US" sz="1200" dirty="0" smtClean="0"/>
              <a:t>The goal is to give actionable insights and advice on loans, at the time when investors actually need it </a:t>
            </a:r>
            <a:r>
              <a:rPr lang="mr-IN" sz="1200" dirty="0" smtClean="0"/>
              <a:t>–</a:t>
            </a:r>
            <a:r>
              <a:rPr lang="en-US" sz="1200" dirty="0" smtClean="0"/>
              <a:t> before they decide on which loan to put the money on</a:t>
            </a:r>
            <a:endParaRPr lang="en-US" sz="1200" dirty="0"/>
          </a:p>
        </p:txBody>
      </p:sp>
      <p:sp>
        <p:nvSpPr>
          <p:cNvPr id="4" name="Slide Number Placeholder 3"/>
          <p:cNvSpPr>
            <a:spLocks noGrp="1"/>
          </p:cNvSpPr>
          <p:nvPr>
            <p:ph type="sldNum" sz="quarter" idx="10"/>
          </p:nvPr>
        </p:nvSpPr>
        <p:spPr/>
        <p:txBody>
          <a:bodyPr/>
          <a:lstStyle/>
          <a:p>
            <a:fld id="{EB60BC7F-C7BB-9D4D-944B-F34C628F7356}" type="slidenum">
              <a:rPr lang="en-US" smtClean="0"/>
              <a:t>3</a:t>
            </a:fld>
            <a:endParaRPr lang="en-US"/>
          </a:p>
        </p:txBody>
      </p:sp>
    </p:spTree>
    <p:extLst>
      <p:ext uri="{BB962C8B-B14F-4D97-AF65-F5344CB8AC3E}">
        <p14:creationId xmlns:p14="http://schemas.microsoft.com/office/powerpoint/2010/main" val="133931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4</a:t>
            </a:fld>
            <a:endParaRPr lang="en-US"/>
          </a:p>
        </p:txBody>
      </p:sp>
    </p:spTree>
    <p:extLst>
      <p:ext uri="{BB962C8B-B14F-4D97-AF65-F5344CB8AC3E}">
        <p14:creationId xmlns:p14="http://schemas.microsoft.com/office/powerpoint/2010/main" val="9878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5</a:t>
            </a:fld>
            <a:endParaRPr lang="en-US"/>
          </a:p>
        </p:txBody>
      </p:sp>
    </p:spTree>
    <p:extLst>
      <p:ext uri="{BB962C8B-B14F-4D97-AF65-F5344CB8AC3E}">
        <p14:creationId xmlns:p14="http://schemas.microsoft.com/office/powerpoint/2010/main" val="86748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6</a:t>
            </a:fld>
            <a:endParaRPr lang="en-US"/>
          </a:p>
        </p:txBody>
      </p:sp>
    </p:spTree>
    <p:extLst>
      <p:ext uri="{BB962C8B-B14F-4D97-AF65-F5344CB8AC3E}">
        <p14:creationId xmlns:p14="http://schemas.microsoft.com/office/powerpoint/2010/main" val="51452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7</a:t>
            </a:fld>
            <a:endParaRPr lang="en-US"/>
          </a:p>
        </p:txBody>
      </p:sp>
    </p:spTree>
    <p:extLst>
      <p:ext uri="{BB962C8B-B14F-4D97-AF65-F5344CB8AC3E}">
        <p14:creationId xmlns:p14="http://schemas.microsoft.com/office/powerpoint/2010/main" val="58572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due to the uncertainty</a:t>
            </a:r>
            <a:r>
              <a:rPr lang="en-US" baseline="0" dirty="0" smtClean="0"/>
              <a:t> in predicting complicated processes as defaults with a limited dataset, </a:t>
            </a:r>
          </a:p>
          <a:p>
            <a:r>
              <a:rPr lang="en-US" baseline="0" dirty="0" smtClean="0"/>
              <a:t>Without enrichment (global </a:t>
            </a:r>
            <a:r>
              <a:rPr lang="en-US" baseline="0" dirty="0" err="1" smtClean="0"/>
              <a:t>factrs</a:t>
            </a:r>
            <a:r>
              <a:rPr lang="en-US" baseline="0" dirty="0" smtClean="0"/>
              <a:t>)</a:t>
            </a:r>
          </a:p>
          <a:p>
            <a:r>
              <a:rPr lang="en-US" baseline="0" dirty="0" smtClean="0"/>
              <a:t>And also the target group has late loans that would not default in the </a:t>
            </a:r>
            <a:r>
              <a:rPr lang="en-US" baseline="0" dirty="0" smtClean="0"/>
              <a:t>end</a:t>
            </a:r>
          </a:p>
          <a:p>
            <a:endParaRPr lang="en-US" baseline="0" dirty="0" smtClean="0"/>
          </a:p>
          <a:p>
            <a:r>
              <a:rPr lang="en-US" baseline="0" dirty="0" smtClean="0"/>
              <a:t>Control if there is target leak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8</a:t>
            </a:fld>
            <a:endParaRPr lang="en-US"/>
          </a:p>
        </p:txBody>
      </p:sp>
    </p:spTree>
    <p:extLst>
      <p:ext uri="{BB962C8B-B14F-4D97-AF65-F5344CB8AC3E}">
        <p14:creationId xmlns:p14="http://schemas.microsoft.com/office/powerpoint/2010/main" val="25668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9</a:t>
            </a:fld>
            <a:endParaRPr lang="en-US"/>
          </a:p>
        </p:txBody>
      </p:sp>
    </p:spTree>
    <p:extLst>
      <p:ext uri="{BB962C8B-B14F-4D97-AF65-F5344CB8AC3E}">
        <p14:creationId xmlns:p14="http://schemas.microsoft.com/office/powerpoint/2010/main" val="37148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10</a:t>
            </a:fld>
            <a:endParaRPr lang="en-US"/>
          </a:p>
        </p:txBody>
      </p:sp>
    </p:spTree>
    <p:extLst>
      <p:ext uri="{BB962C8B-B14F-4D97-AF65-F5344CB8AC3E}">
        <p14:creationId xmlns:p14="http://schemas.microsoft.com/office/powerpoint/2010/main" val="211765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5/14/19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5/14/19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5/14/19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5/14/19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5/14/19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reinisfischer.com/median-household-income-us-state-201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s://www.lendingclub.com/info/demand-and-credit-profile.action"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335" y="-1024259"/>
            <a:ext cx="10165857" cy="2387600"/>
          </a:xfrm>
        </p:spPr>
        <p:txBody>
          <a:bodyPr>
            <a:normAutofit/>
          </a:bodyPr>
          <a:lstStyle/>
          <a:p>
            <a:r>
              <a:rPr lang="en-US" sz="5400" dirty="0" smtClean="0"/>
              <a:t>Loan Risk Identification</a:t>
            </a:r>
            <a:endParaRPr lang="en-US" sz="5400" dirty="0"/>
          </a:p>
        </p:txBody>
      </p:sp>
      <p:sp>
        <p:nvSpPr>
          <p:cNvPr id="3" name="Subtitle 2"/>
          <p:cNvSpPr>
            <a:spLocks noGrp="1"/>
          </p:cNvSpPr>
          <p:nvPr>
            <p:ph type="subTitle" idx="1"/>
          </p:nvPr>
        </p:nvSpPr>
        <p:spPr>
          <a:xfrm>
            <a:off x="714375" y="1548369"/>
            <a:ext cx="10170108" cy="1018827"/>
          </a:xfrm>
        </p:spPr>
        <p:txBody>
          <a:bodyPr>
            <a:noAutofit/>
          </a:bodyPr>
          <a:lstStyle/>
          <a:p>
            <a:r>
              <a:rPr lang="en-US" sz="2800" dirty="0" smtClean="0">
                <a:solidFill>
                  <a:schemeClr val="tx1">
                    <a:lumMod val="50000"/>
                    <a:lumOff val="50000"/>
                  </a:schemeClr>
                </a:solidFill>
              </a:rPr>
              <a:t>Identification of risk factors involved with default loans </a:t>
            </a:r>
            <a:r>
              <a:rPr lang="en-US" sz="1000" dirty="0" smtClean="0">
                <a:solidFill>
                  <a:schemeClr val="tx1">
                    <a:lumMod val="50000"/>
                    <a:lumOff val="50000"/>
                  </a:schemeClr>
                </a:solidFill>
              </a:rPr>
              <a:t> </a:t>
            </a:r>
            <a:r>
              <a:rPr lang="en-US" sz="2800" dirty="0" smtClean="0">
                <a:solidFill>
                  <a:schemeClr val="tx1">
                    <a:lumMod val="50000"/>
                    <a:lumOff val="50000"/>
                  </a:schemeClr>
                </a:solidFill>
              </a:rPr>
              <a:t>&amp; </a:t>
            </a:r>
          </a:p>
          <a:p>
            <a:r>
              <a:rPr lang="en-US" sz="2800" dirty="0" smtClean="0">
                <a:solidFill>
                  <a:schemeClr val="tx1">
                    <a:lumMod val="50000"/>
                    <a:lumOff val="50000"/>
                  </a:schemeClr>
                </a:solidFill>
              </a:rPr>
              <a:t>The predicting models that could help investors avoid them</a:t>
            </a:r>
          </a:p>
        </p:txBody>
      </p:sp>
      <p:sp>
        <p:nvSpPr>
          <p:cNvPr id="4" name="TextBox 3"/>
          <p:cNvSpPr txBox="1"/>
          <p:nvPr/>
        </p:nvSpPr>
        <p:spPr>
          <a:xfrm>
            <a:off x="4980211" y="6221096"/>
            <a:ext cx="2030107" cy="707886"/>
          </a:xfrm>
          <a:prstGeom prst="rect">
            <a:avLst/>
          </a:prstGeom>
          <a:noFill/>
        </p:spPr>
        <p:txBody>
          <a:bodyPr wrap="none" rtlCol="0">
            <a:spAutoFit/>
          </a:bodyPr>
          <a:lstStyle/>
          <a:p>
            <a:pPr algn="ctr"/>
            <a:r>
              <a:rPr lang="en-US" sz="2000" dirty="0" smtClean="0"/>
              <a:t>By </a:t>
            </a:r>
            <a:r>
              <a:rPr lang="en-US" sz="2000" dirty="0" err="1" smtClean="0"/>
              <a:t>Eran</a:t>
            </a:r>
            <a:r>
              <a:rPr lang="en-US" sz="2000" dirty="0" smtClean="0"/>
              <a:t> </a:t>
            </a:r>
            <a:r>
              <a:rPr lang="en-US" sz="2000" dirty="0" err="1" smtClean="0"/>
              <a:t>Schenker</a:t>
            </a:r>
            <a:r>
              <a:rPr lang="en-US" sz="2000" dirty="0" smtClean="0"/>
              <a:t> </a:t>
            </a:r>
          </a:p>
          <a:p>
            <a:pPr algn="ctr"/>
            <a:endParaRPr lang="en-US" sz="2000" dirty="0"/>
          </a:p>
        </p:txBody>
      </p:sp>
      <p:sp>
        <p:nvSpPr>
          <p:cNvPr id="7" name="TextBox 6"/>
          <p:cNvSpPr txBox="1"/>
          <p:nvPr/>
        </p:nvSpPr>
        <p:spPr>
          <a:xfrm>
            <a:off x="2726255" y="2673097"/>
            <a:ext cx="6707019" cy="415498"/>
          </a:xfrm>
          <a:prstGeom prst="rect">
            <a:avLst/>
          </a:prstGeom>
          <a:noFill/>
        </p:spPr>
        <p:txBody>
          <a:bodyPr wrap="square" tIns="0" rtlCol="0">
            <a:spAutoFit/>
          </a:bodyPr>
          <a:lstStyle/>
          <a:p>
            <a:pPr algn="ctr"/>
            <a:r>
              <a:rPr lang="en-US" sz="2400" b="1" smtClean="0">
                <a:solidFill>
                  <a:srgbClr val="0F3858"/>
                </a:solidFill>
              </a:rPr>
              <a:t>Executive Summary For   </a:t>
            </a:r>
            <a:r>
              <a:rPr lang="en-US" sz="2400" b="1" dirty="0" smtClean="0">
                <a:solidFill>
                  <a:srgbClr val="0F3858"/>
                </a:solidFill>
              </a:rPr>
              <a:t>Lending Club    Investors</a:t>
            </a:r>
            <a:endParaRPr lang="en-US" sz="2400" b="1" dirty="0">
              <a:solidFill>
                <a:srgbClr val="0F3858"/>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764" y="2728302"/>
            <a:ext cx="1803400" cy="317500"/>
          </a:xfrm>
          <a:prstGeom prst="rect">
            <a:avLst/>
          </a:prstGeom>
          <a:ln>
            <a:solidFill>
              <a:srgbClr val="0F3858"/>
            </a:solidFill>
          </a:ln>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674" t="34525" r="25406"/>
          <a:stretch/>
        </p:blipFill>
        <p:spPr>
          <a:xfrm>
            <a:off x="2043199" y="3320507"/>
            <a:ext cx="4729162" cy="250122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464" y="3320508"/>
            <a:ext cx="1851642" cy="159299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82890" t="34525"/>
          <a:stretch/>
        </p:blipFill>
        <p:spPr>
          <a:xfrm>
            <a:off x="8902815" y="3320506"/>
            <a:ext cx="1060918" cy="2501221"/>
          </a:xfrm>
          <a:prstGeom prst="rect">
            <a:avLst/>
          </a:prstGeom>
        </p:spPr>
      </p:pic>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3" name="Rectangle 2"/>
          <p:cNvSpPr/>
          <p:nvPr/>
        </p:nvSpPr>
        <p:spPr>
          <a:xfrm>
            <a:off x="5412740" y="1788686"/>
            <a:ext cx="624586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0000"/>
                </a:solidFill>
                <a:latin typeface="Helvetica Neue" charset="0"/>
              </a:rPr>
              <a:t>How shall we use location data?</a:t>
            </a:r>
          </a:p>
          <a:p>
            <a:pPr>
              <a:buFont typeface="Arial" charset="0"/>
              <a:buChar char="•"/>
            </a:pPr>
            <a:r>
              <a:rPr lang="en-US" dirty="0" smtClean="0">
                <a:solidFill>
                  <a:srgbClr val="000000"/>
                </a:solidFill>
                <a:latin typeface="Helvetica Neue" charset="0"/>
              </a:rPr>
              <a:t> Both zip code and state should be informative </a:t>
            </a:r>
          </a:p>
          <a:p>
            <a:pPr>
              <a:buFont typeface="Arial" charset="0"/>
              <a:buChar char="•"/>
            </a:pPr>
            <a:r>
              <a:rPr lang="en-US" dirty="0">
                <a:solidFill>
                  <a:srgbClr val="000000"/>
                </a:solidFill>
                <a:latin typeface="Helvetica Neue" charset="0"/>
              </a:rPr>
              <a:t> </a:t>
            </a:r>
            <a:r>
              <a:rPr lang="en-US" dirty="0" smtClean="0">
                <a:solidFill>
                  <a:srgbClr val="000000"/>
                </a:solidFill>
                <a:latin typeface="Helvetica Neue" charset="0"/>
              </a:rPr>
              <a:t>zip code has has 3 digits only (low resolution</a:t>
            </a:r>
            <a:r>
              <a:rPr lang="en-US" dirty="0" smtClean="0">
                <a:solidFill>
                  <a:srgbClr val="000000"/>
                </a:solidFill>
                <a:latin typeface="Helvetica Neue" charset="0"/>
              </a:rPr>
              <a:t>)</a:t>
            </a:r>
            <a:endParaRPr lang="en-US" dirty="0" smtClean="0">
              <a:solidFill>
                <a:srgbClr val="000000"/>
              </a:solidFill>
              <a:latin typeface="Helvetica Neue" charset="0"/>
            </a:endParaRPr>
          </a:p>
          <a:p>
            <a:pPr>
              <a:buFont typeface="Arial" charset="0"/>
              <a:buChar char="•"/>
            </a:pPr>
            <a:r>
              <a:rPr lang="en-US" dirty="0">
                <a:solidFill>
                  <a:srgbClr val="000000"/>
                </a:solidFill>
                <a:latin typeface="Helvetica Neue" charset="0"/>
              </a:rPr>
              <a:t> </a:t>
            </a:r>
            <a:r>
              <a:rPr lang="en-US" dirty="0" smtClean="0">
                <a:solidFill>
                  <a:srgbClr val="000000"/>
                </a:solidFill>
                <a:latin typeface="Helvetica Neue" charset="0"/>
              </a:rPr>
              <a:t>Ideally, if this project should continue we would engineer:</a:t>
            </a:r>
          </a:p>
          <a:p>
            <a:pPr marL="857250" lvl="1" indent="-400050">
              <a:buFont typeface="+mj-lt"/>
              <a:buAutoNum type="romanUcPeriod"/>
            </a:pPr>
            <a:r>
              <a:rPr lang="en-US" dirty="0">
                <a:solidFill>
                  <a:srgbClr val="000000"/>
                </a:solidFill>
                <a:latin typeface="Helvetica Neue" charset="0"/>
              </a:rPr>
              <a:t>W</a:t>
            </a:r>
            <a:r>
              <a:rPr lang="en-US" dirty="0" smtClean="0">
                <a:solidFill>
                  <a:srgbClr val="000000"/>
                </a:solidFill>
                <a:latin typeface="Helvetica Neue" charset="0"/>
              </a:rPr>
              <a:t>ith longitude &amp; latitude converter </a:t>
            </a:r>
          </a:p>
          <a:p>
            <a:pPr marL="857250" lvl="1" indent="-400050">
              <a:buFont typeface="+mj-lt"/>
              <a:buAutoNum type="romanUcPeriod"/>
            </a:pPr>
            <a:r>
              <a:rPr lang="en-US" dirty="0" smtClean="0">
                <a:solidFill>
                  <a:srgbClr val="000000"/>
                </a:solidFill>
                <a:latin typeface="Helvetica Neue" charset="0"/>
              </a:rPr>
              <a:t>Enrich </a:t>
            </a:r>
            <a:r>
              <a:rPr lang="en-US" dirty="0">
                <a:solidFill>
                  <a:srgbClr val="000000"/>
                </a:solidFill>
                <a:latin typeface="Helvetica Neue" charset="0"/>
              </a:rPr>
              <a:t>with </a:t>
            </a:r>
            <a:r>
              <a:rPr lang="en-US" dirty="0" smtClean="0">
                <a:solidFill>
                  <a:srgbClr val="000000"/>
                </a:solidFill>
                <a:latin typeface="Helvetica Neue" charset="0"/>
              </a:rPr>
              <a:t>census data (</a:t>
            </a:r>
            <a:r>
              <a:rPr lang="en-US" dirty="0">
                <a:solidFill>
                  <a:srgbClr val="000000"/>
                </a:solidFill>
                <a:latin typeface="Helvetica Neue" charset="0"/>
              </a:rPr>
              <a:t>translate zip to socio-economic </a:t>
            </a:r>
            <a:r>
              <a:rPr lang="en-US" dirty="0" smtClean="0">
                <a:solidFill>
                  <a:srgbClr val="000000"/>
                </a:solidFill>
                <a:latin typeface="Helvetica Neue" charset="0"/>
              </a:rPr>
              <a:t>data into categorical features )</a:t>
            </a:r>
          </a:p>
          <a:p>
            <a:pPr>
              <a:buFont typeface="Arial" charset="0"/>
              <a:buChar char="•"/>
            </a:pPr>
            <a:r>
              <a:rPr lang="en-US" dirty="0" smtClean="0">
                <a:solidFill>
                  <a:srgbClr val="000000"/>
                </a:solidFill>
                <a:latin typeface="Helvetica Neue" charset="0"/>
              </a:rPr>
              <a:t>   State is less informative than zip, but we can quickly use</a:t>
            </a:r>
          </a:p>
          <a:p>
            <a:pPr lvl="1"/>
            <a:r>
              <a:rPr lang="en-US" dirty="0" smtClean="0">
                <a:solidFill>
                  <a:srgbClr val="000000"/>
                </a:solidFill>
                <a:latin typeface="Helvetica Neue" charset="0"/>
              </a:rPr>
              <a:t>a </a:t>
            </a:r>
            <a:r>
              <a:rPr lang="en-US" dirty="0">
                <a:solidFill>
                  <a:srgbClr val="000000"/>
                </a:solidFill>
                <a:latin typeface="Helvetica Neue" charset="0"/>
              </a:rPr>
              <a:t>proxy such as median income per state </a:t>
            </a:r>
            <a:r>
              <a:rPr lang="en-US" dirty="0" smtClean="0">
                <a:solidFill>
                  <a:srgbClr val="000000"/>
                </a:solidFill>
                <a:latin typeface="Helvetica Neue" charset="0"/>
              </a:rPr>
              <a:t>(in </a:t>
            </a:r>
            <a:r>
              <a:rPr lang="en-US" dirty="0">
                <a:solidFill>
                  <a:srgbClr val="000000"/>
                </a:solidFill>
                <a:latin typeface="Helvetica Neue" charset="0"/>
              </a:rPr>
              <a:t>2014</a:t>
            </a:r>
            <a:r>
              <a:rPr lang="en-US" dirty="0" smtClean="0">
                <a:solidFill>
                  <a:srgbClr val="000000"/>
                </a:solidFill>
                <a:latin typeface="Helvetica Neue" charset="0"/>
              </a:rPr>
              <a:t>*) </a:t>
            </a:r>
            <a:r>
              <a:rPr lang="en-US" dirty="0" smtClean="0">
                <a:solidFill>
                  <a:srgbClr val="000000"/>
                </a:solidFill>
                <a:latin typeface="Helvetica Neue" charset="0"/>
              </a:rPr>
              <a:t>that may show the socio-economical status of it</a:t>
            </a:r>
            <a:r>
              <a:rPr lang="mr-IN" dirty="0" smtClean="0">
                <a:solidFill>
                  <a:srgbClr val="000000"/>
                </a:solidFill>
                <a:latin typeface="Helvetica Neue" charset="0"/>
              </a:rPr>
              <a:t>’</a:t>
            </a:r>
            <a:r>
              <a:rPr lang="en-US" dirty="0" smtClean="0">
                <a:solidFill>
                  <a:srgbClr val="000000"/>
                </a:solidFill>
                <a:latin typeface="Helvetica Neue" charset="0"/>
              </a:rPr>
              <a:t>s the residents of this state</a:t>
            </a:r>
            <a:endParaRPr lang="en-US" dirty="0">
              <a:solidFill>
                <a:srgbClr val="000000"/>
              </a:solidFill>
              <a:latin typeface="Helvetica Neue" charset="0"/>
            </a:endParaRPr>
          </a:p>
          <a:p>
            <a:pPr marL="285750" indent="-285750">
              <a:buFont typeface="Arial" charset="0"/>
              <a:buChar char="•"/>
            </a:pPr>
            <a:r>
              <a:rPr lang="en-US" dirty="0" smtClean="0">
                <a:solidFill>
                  <a:srgbClr val="000000"/>
                </a:solidFill>
                <a:latin typeface="Helvetica Neue" charset="0"/>
              </a:rPr>
              <a:t>We also adjusted the annual income of borrowers to the state median to input their relative income which might be more informative</a:t>
            </a:r>
            <a:endParaRPr lang="en-US" dirty="0">
              <a:solidFill>
                <a:srgbClr val="000000"/>
              </a:solidFill>
              <a:latin typeface="Helvetica Neue" charset="0"/>
            </a:endParaRPr>
          </a:p>
        </p:txBody>
      </p:sp>
      <p:sp>
        <p:nvSpPr>
          <p:cNvPr id="4" name="TextBox 3"/>
          <p:cNvSpPr txBox="1"/>
          <p:nvPr/>
        </p:nvSpPr>
        <p:spPr>
          <a:xfrm>
            <a:off x="1085618" y="2057869"/>
            <a:ext cx="3219682"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smtClean="0">
              <a:solidFill>
                <a:schemeClr val="bg1"/>
              </a:solidFill>
            </a:endParaRPr>
          </a:p>
          <a:p>
            <a:endParaRPr lang="en-US" sz="1200" dirty="0">
              <a:solidFill>
                <a:schemeClr val="bg1"/>
              </a:solidFill>
            </a:endParaRPr>
          </a:p>
          <a:p>
            <a:endParaRPr lang="en-US" sz="1200" dirty="0">
              <a:solidFill>
                <a:schemeClr val="bg1"/>
              </a:solidFill>
            </a:endParaRPr>
          </a:p>
        </p:txBody>
      </p:sp>
      <p:cxnSp>
        <p:nvCxnSpPr>
          <p:cNvPr id="11" name="Straight Arrow Connector 10"/>
          <p:cNvCxnSpPr/>
          <p:nvPr/>
        </p:nvCxnSpPr>
        <p:spPr>
          <a:xfrm>
            <a:off x="4660900" y="2413000"/>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71987" y="5958964"/>
            <a:ext cx="632736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tx1"/>
                </a:solidFill>
                <a:latin typeface="Helvetica Neue" charset="0"/>
              </a:rPr>
              <a:t>*</a:t>
            </a:r>
            <a:r>
              <a:rPr lang="en-US" sz="1400" u="sng" dirty="0" smtClean="0">
                <a:solidFill>
                  <a:srgbClr val="337AB7"/>
                </a:solidFill>
                <a:latin typeface="Helvetica Neue" charset="0"/>
                <a:hlinkClick r:id="rId3"/>
              </a:rPr>
              <a:t> https</a:t>
            </a:r>
            <a:r>
              <a:rPr lang="en-US" sz="1400" u="sng" dirty="0">
                <a:solidFill>
                  <a:srgbClr val="337AB7"/>
                </a:solidFill>
                <a:latin typeface="Helvetica Neue" charset="0"/>
                <a:hlinkClick r:id="rId3"/>
              </a:rPr>
              <a:t>://</a:t>
            </a:r>
            <a:r>
              <a:rPr lang="en-US" sz="1400" u="sng" dirty="0" smtClean="0">
                <a:solidFill>
                  <a:srgbClr val="337AB7"/>
                </a:solidFill>
                <a:latin typeface="Helvetica Neue" charset="0"/>
                <a:hlinkClick r:id="rId3"/>
              </a:rPr>
              <a:t>www.reinisfischer.com/median-household-income-us-state-2014</a:t>
            </a:r>
            <a:endParaRPr lang="en-US" sz="1400" u="sng" dirty="0" smtClean="0">
              <a:solidFill>
                <a:srgbClr val="337AB7"/>
              </a:solidFill>
              <a:latin typeface="Helvetica Neue" charset="0"/>
            </a:endParaRPr>
          </a:p>
        </p:txBody>
      </p:sp>
      <p:sp>
        <p:nvSpPr>
          <p:cNvPr id="13" name="TextBox 12"/>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5" name="TextBox 1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111239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660900" y="27766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12740" y="1788686"/>
            <a:ext cx="624586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How to add the credit longevity to the data? </a:t>
            </a:r>
          </a:p>
          <a:p>
            <a:pPr marL="285750" indent="-285750">
              <a:buFont typeface="Arial" charset="0"/>
              <a:buChar char="•"/>
            </a:pPr>
            <a:r>
              <a:rPr lang="en-US" dirty="0" smtClean="0">
                <a:solidFill>
                  <a:srgbClr val="000000"/>
                </a:solidFill>
                <a:latin typeface="Helvetica Neue" charset="0"/>
              </a:rPr>
              <a:t>Both Date of issue of loan &amp; earliest credit line date could not be used as is </a:t>
            </a:r>
          </a:p>
          <a:p>
            <a:pPr marL="285750" indent="-285750">
              <a:buFont typeface="Arial" charset="0"/>
              <a:buChar char="•"/>
            </a:pPr>
            <a:r>
              <a:rPr lang="en-US" dirty="0" smtClean="0">
                <a:solidFill>
                  <a:srgbClr val="000000"/>
                </a:solidFill>
                <a:latin typeface="Helvetica Neue" charset="0"/>
              </a:rPr>
              <a:t>Subtracting earliest credit line date from issue date gives us the years a borrower has credit</a:t>
            </a:r>
          </a:p>
          <a:p>
            <a:pPr marL="285750" indent="-285750">
              <a:buFont typeface="Arial" charset="0"/>
              <a:buChar char="•"/>
            </a:pPr>
            <a:r>
              <a:rPr lang="en-US" dirty="0" smtClean="0">
                <a:solidFill>
                  <a:srgbClr val="000000"/>
                </a:solidFill>
                <a:latin typeface="Helvetica Neue" charset="0"/>
              </a:rPr>
              <a:t>Conducted log transformation </a:t>
            </a:r>
            <a:r>
              <a:rPr lang="en-US" dirty="0">
                <a:solidFill>
                  <a:srgbClr val="000000"/>
                </a:solidFill>
                <a:latin typeface="Helvetica Neue" charset="0"/>
              </a:rPr>
              <a:t>(</a:t>
            </a:r>
            <a:r>
              <a:rPr lang="en-US" dirty="0" smtClean="0">
                <a:solidFill>
                  <a:srgbClr val="000000"/>
                </a:solidFill>
                <a:latin typeface="Helvetica Neue" charset="0"/>
              </a:rPr>
              <a:t>we assume that difference between 5 -10 years is more significant than 15-20 years) </a:t>
            </a:r>
          </a:p>
        </p:txBody>
      </p:sp>
      <p:sp>
        <p:nvSpPr>
          <p:cNvPr id="13" name="TextBox 12"/>
          <p:cNvSpPr txBox="1"/>
          <p:nvPr/>
        </p:nvSpPr>
        <p:spPr>
          <a:xfrm>
            <a:off x="1157386" y="2654156"/>
            <a:ext cx="3219682" cy="3231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500" dirty="0" smtClean="0">
              <a:solidFill>
                <a:schemeClr val="bg1"/>
              </a:solidFill>
            </a:endParaRPr>
          </a:p>
          <a:p>
            <a:endParaRPr lang="en-US" sz="500" dirty="0">
              <a:solidFill>
                <a:schemeClr val="bg1"/>
              </a:solidFill>
            </a:endParaRPr>
          </a:p>
          <a:p>
            <a:endParaRPr lang="en-US" sz="500" dirty="0">
              <a:solidFill>
                <a:schemeClr val="bg1"/>
              </a:solidFill>
            </a:endParaRPr>
          </a:p>
        </p:txBody>
      </p:sp>
      <p:sp>
        <p:nvSpPr>
          <p:cNvPr id="8" name="TextBox 7"/>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4" name="TextBox 13"/>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5" name="TextBox 1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72237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660900" y="3242930"/>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12740" y="1788686"/>
            <a:ext cx="624586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How to add the credit longevity to the data? </a:t>
            </a:r>
          </a:p>
          <a:p>
            <a:pPr marL="285750" indent="-285750">
              <a:buFont typeface="Arial" charset="0"/>
              <a:buChar char="•"/>
            </a:pPr>
            <a:r>
              <a:rPr lang="en-US" dirty="0" smtClean="0">
                <a:solidFill>
                  <a:srgbClr val="000000"/>
                </a:solidFill>
                <a:latin typeface="Helvetica Neue" charset="0"/>
              </a:rPr>
              <a:t>Both Date of issue of loan &amp; earliest credit line date could not be used as is </a:t>
            </a:r>
          </a:p>
          <a:p>
            <a:pPr marL="285750" indent="-285750">
              <a:buFont typeface="Arial" charset="0"/>
              <a:buChar char="•"/>
            </a:pPr>
            <a:r>
              <a:rPr lang="en-US" dirty="0" smtClean="0">
                <a:solidFill>
                  <a:srgbClr val="000000"/>
                </a:solidFill>
                <a:latin typeface="Helvetica Neue" charset="0"/>
              </a:rPr>
              <a:t>Subtracting earliest credit line date from issue date gives us the years a borrower has credit</a:t>
            </a:r>
          </a:p>
          <a:p>
            <a:pPr marL="285750" indent="-285750">
              <a:buFont typeface="Arial" charset="0"/>
              <a:buChar char="•"/>
            </a:pPr>
            <a:r>
              <a:rPr lang="en-US" dirty="0" smtClean="0">
                <a:solidFill>
                  <a:srgbClr val="000000"/>
                </a:solidFill>
                <a:latin typeface="Helvetica Neue" charset="0"/>
              </a:rPr>
              <a:t>Conducted log transformation </a:t>
            </a:r>
            <a:r>
              <a:rPr lang="en-US" dirty="0">
                <a:solidFill>
                  <a:srgbClr val="000000"/>
                </a:solidFill>
                <a:latin typeface="Helvetica Neue" charset="0"/>
              </a:rPr>
              <a:t>(</a:t>
            </a:r>
            <a:r>
              <a:rPr lang="en-US" dirty="0" smtClean="0">
                <a:solidFill>
                  <a:srgbClr val="000000"/>
                </a:solidFill>
                <a:latin typeface="Helvetica Neue" charset="0"/>
              </a:rPr>
              <a:t>we assume that difference between 5 -10 years is more significant than 15-20 years) </a:t>
            </a:r>
          </a:p>
        </p:txBody>
      </p:sp>
      <p:sp>
        <p:nvSpPr>
          <p:cNvPr id="8" name="TextBox 7"/>
          <p:cNvSpPr txBox="1"/>
          <p:nvPr/>
        </p:nvSpPr>
        <p:spPr>
          <a:xfrm>
            <a:off x="1157385" y="2942848"/>
            <a:ext cx="3219682" cy="6001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100" dirty="0" smtClean="0">
              <a:solidFill>
                <a:schemeClr val="bg1"/>
              </a:solidFill>
            </a:endParaRPr>
          </a:p>
          <a:p>
            <a:endParaRPr lang="en-US" sz="1100" dirty="0">
              <a:solidFill>
                <a:schemeClr val="bg1"/>
              </a:solidFill>
            </a:endParaRPr>
          </a:p>
          <a:p>
            <a:endParaRPr lang="en-US" sz="1100" dirty="0">
              <a:solidFill>
                <a:schemeClr val="bg1"/>
              </a:solidFill>
            </a:endParaRPr>
          </a:p>
        </p:txBody>
      </p:sp>
      <p:sp>
        <p:nvSpPr>
          <p:cNvPr id="13" name="Rectangle 12"/>
          <p:cNvSpPr/>
          <p:nvPr/>
        </p:nvSpPr>
        <p:spPr>
          <a:xfrm>
            <a:off x="5412740" y="1788686"/>
            <a:ext cx="624586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Can a feature with mostly missing data be informative?</a:t>
            </a:r>
          </a:p>
          <a:p>
            <a:pPr marL="285750" indent="-285750">
              <a:buFont typeface="Arial" charset="0"/>
              <a:buChar char="•"/>
            </a:pPr>
            <a:r>
              <a:rPr lang="en-US" dirty="0" smtClean="0">
                <a:solidFill>
                  <a:srgbClr val="000000"/>
                </a:solidFill>
                <a:latin typeface="Helvetica Neue" charset="0"/>
              </a:rPr>
              <a:t>the data that is not missing seems informative up to 60 months mark</a:t>
            </a:r>
            <a:r>
              <a:rPr lang="en-US" dirty="0"/>
              <a:t> </a:t>
            </a:r>
            <a:endParaRPr lang="en-US" dirty="0" smtClean="0"/>
          </a:p>
          <a:p>
            <a:pPr marL="285750" indent="-285750">
              <a:buFont typeface="Arial" charset="0"/>
              <a:buChar char="•"/>
            </a:pPr>
            <a:r>
              <a:rPr lang="en-US" dirty="0" smtClean="0">
                <a:solidFill>
                  <a:srgbClr val="000000"/>
                </a:solidFill>
                <a:latin typeface="Helvetica Neue" charset="0"/>
              </a:rPr>
              <a:t>There is a </a:t>
            </a:r>
            <a:r>
              <a:rPr lang="en-US" dirty="0" smtClean="0">
                <a:solidFill>
                  <a:srgbClr val="000000"/>
                </a:solidFill>
                <a:latin typeface="Helvetica Neue" charset="0"/>
              </a:rPr>
              <a:t>intersection </a:t>
            </a:r>
            <a:r>
              <a:rPr lang="en-US" dirty="0" smtClean="0">
                <a:solidFill>
                  <a:srgbClr val="000000"/>
                </a:solidFill>
                <a:latin typeface="Helvetica Neue" charset="0"/>
              </a:rPr>
              <a:t>at 24 months mark where the relative frequency of a default loan diminishes further, while fully paid loans increases and continues to be high</a:t>
            </a:r>
          </a:p>
          <a:p>
            <a:pPr marL="285750" indent="-285750">
              <a:buFont typeface="Arial" charset="0"/>
              <a:buChar char="•"/>
            </a:pPr>
            <a:r>
              <a:rPr lang="en-US" dirty="0" smtClean="0">
                <a:solidFill>
                  <a:srgbClr val="000000"/>
                </a:solidFill>
                <a:latin typeface="Helvetica Neue" charset="0"/>
              </a:rPr>
              <a:t>Categorical transformation to ‘recent’ (&lt;25) and ‘old’  (24 </a:t>
            </a:r>
            <a:r>
              <a:rPr lang="en-US" dirty="0" smtClean="0">
                <a:solidFill>
                  <a:srgbClr val="000000"/>
                </a:solidFill>
                <a:latin typeface="Helvetica Neue" charset="0"/>
                <a:sym typeface="Wingdings"/>
              </a:rPr>
              <a:t></a:t>
            </a:r>
            <a:r>
              <a:rPr lang="en-US" dirty="0">
                <a:solidFill>
                  <a:srgbClr val="000000"/>
                </a:solidFill>
                <a:latin typeface="Helvetica Neue" charset="0"/>
                <a:sym typeface="Wingdings"/>
              </a:rPr>
              <a:t> </a:t>
            </a:r>
            <a:r>
              <a:rPr lang="en-US" dirty="0" smtClean="0">
                <a:solidFill>
                  <a:srgbClr val="000000"/>
                </a:solidFill>
                <a:latin typeface="Helvetica Neue" charset="0"/>
              </a:rPr>
              <a:t>60) while the rest was categorized in ‘unknown’ group together with missing instances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970" y="4533004"/>
            <a:ext cx="5867400" cy="2159000"/>
          </a:xfrm>
          <a:prstGeom prst="rect">
            <a:avLst/>
          </a:prstGeom>
        </p:spPr>
      </p:pic>
      <p:sp>
        <p:nvSpPr>
          <p:cNvPr id="15" name="TextBox 14"/>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6" name="TextBox 15"/>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7" name="TextBox 16"/>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186269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758436" y="3666563"/>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04612" y="2766317"/>
            <a:ext cx="624586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Other selected feature transformations</a:t>
            </a:r>
          </a:p>
          <a:p>
            <a:pPr marL="285750" indent="-285750">
              <a:buFont typeface="Arial" charset="0"/>
              <a:buChar char="•"/>
            </a:pPr>
            <a:r>
              <a:rPr lang="en-US" dirty="0" smtClean="0">
                <a:solidFill>
                  <a:srgbClr val="000000"/>
                </a:solidFill>
                <a:latin typeface="Helvetica Neue" charset="0"/>
              </a:rPr>
              <a:t>Principal was calculated by installment </a:t>
            </a:r>
            <a:r>
              <a:rPr lang="mr-IN" dirty="0" smtClean="0">
                <a:solidFill>
                  <a:srgbClr val="000000"/>
                </a:solidFill>
                <a:latin typeface="Helvetica Neue" charset="0"/>
              </a:rPr>
              <a:t>–</a:t>
            </a:r>
            <a:r>
              <a:rPr lang="en-US" dirty="0" smtClean="0">
                <a:solidFill>
                  <a:srgbClr val="000000"/>
                </a:solidFill>
                <a:latin typeface="Helvetica Neue" charset="0"/>
              </a:rPr>
              <a:t> </a:t>
            </a:r>
            <a:r>
              <a:rPr lang="en-US" dirty="0" smtClean="0">
                <a:solidFill>
                  <a:srgbClr val="000000"/>
                </a:solidFill>
                <a:latin typeface="Helvetica Neue" charset="0"/>
              </a:rPr>
              <a:t>(interest rate*) </a:t>
            </a:r>
            <a:r>
              <a:rPr lang="en-US" dirty="0" smtClean="0">
                <a:solidFill>
                  <a:srgbClr val="000000"/>
                </a:solidFill>
                <a:latin typeface="Helvetica Neue" charset="0"/>
              </a:rPr>
              <a:t>installment. The rational was to </a:t>
            </a:r>
            <a:r>
              <a:rPr lang="he-IL" dirty="0" smtClean="0">
                <a:solidFill>
                  <a:srgbClr val="000000"/>
                </a:solidFill>
                <a:latin typeface="Helvetica Neue" charset="0"/>
              </a:rPr>
              <a:t>isolate</a:t>
            </a:r>
            <a:r>
              <a:rPr lang="he-IL" dirty="0">
                <a:solidFill>
                  <a:srgbClr val="000000"/>
                </a:solidFill>
                <a:latin typeface="Helvetica Neue" charset="0"/>
              </a:rPr>
              <a:t> </a:t>
            </a:r>
            <a:r>
              <a:rPr lang="he-IL" dirty="0" smtClean="0">
                <a:solidFill>
                  <a:srgbClr val="000000"/>
                </a:solidFill>
                <a:latin typeface="Helvetica Neue" charset="0"/>
              </a:rPr>
              <a:t>the monthly payment of the loan</a:t>
            </a:r>
            <a:r>
              <a:rPr lang="en-US" dirty="0" smtClean="0">
                <a:solidFill>
                  <a:srgbClr val="000000"/>
                </a:solidFill>
                <a:latin typeface="Helvetica Neue" charset="0"/>
              </a:rPr>
              <a:t> from credit aspects (</a:t>
            </a:r>
            <a:r>
              <a:rPr lang="he-IL" dirty="0" smtClean="0">
                <a:solidFill>
                  <a:srgbClr val="000000"/>
                </a:solidFill>
                <a:latin typeface="Helvetica Neue" charset="0"/>
              </a:rPr>
              <a:t>the </a:t>
            </a:r>
            <a:r>
              <a:rPr lang="en-US" dirty="0" smtClean="0">
                <a:solidFill>
                  <a:srgbClr val="000000"/>
                </a:solidFill>
                <a:latin typeface="Helvetica Neue" charset="0"/>
              </a:rPr>
              <a:t>int rate which is partly depended on credit </a:t>
            </a:r>
            <a:r>
              <a:rPr lang="en-US" dirty="0" smtClean="0">
                <a:solidFill>
                  <a:srgbClr val="000000"/>
                </a:solidFill>
                <a:latin typeface="Helvetica Neue" charset="0"/>
              </a:rPr>
              <a:t>rating</a:t>
            </a:r>
            <a:endParaRPr lang="en-US" dirty="0" smtClean="0"/>
          </a:p>
        </p:txBody>
      </p:sp>
      <p:sp>
        <p:nvSpPr>
          <p:cNvPr id="15" name="TextBox 14"/>
          <p:cNvSpPr txBox="1"/>
          <p:nvPr/>
        </p:nvSpPr>
        <p:spPr>
          <a:xfrm>
            <a:off x="1157385" y="3504981"/>
            <a:ext cx="3219682" cy="3231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500" dirty="0" smtClean="0">
              <a:solidFill>
                <a:schemeClr val="bg1"/>
              </a:solidFill>
            </a:endParaRPr>
          </a:p>
          <a:p>
            <a:endParaRPr lang="en-US" sz="500" dirty="0">
              <a:solidFill>
                <a:schemeClr val="bg1"/>
              </a:solidFill>
            </a:endParaRPr>
          </a:p>
          <a:p>
            <a:endParaRPr lang="en-US" sz="500" dirty="0">
              <a:solidFill>
                <a:schemeClr val="bg1"/>
              </a:solidFill>
            </a:endParaRPr>
          </a:p>
        </p:txBody>
      </p:sp>
      <p:sp>
        <p:nvSpPr>
          <p:cNvPr id="8" name="TextBox 7"/>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0" name="TextBox 9"/>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4" name="TextBox 13"/>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7452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770628" y="4020131"/>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28996" y="2884988"/>
            <a:ext cx="588518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Other selected feature transformations</a:t>
            </a:r>
          </a:p>
          <a:p>
            <a:pPr marL="285750" indent="-285750">
              <a:buFont typeface="Arial" charset="0"/>
              <a:buChar char="•"/>
            </a:pPr>
            <a:r>
              <a:rPr lang="en-US" dirty="0" smtClean="0">
                <a:solidFill>
                  <a:srgbClr val="000000"/>
                </a:solidFill>
                <a:latin typeface="Helvetica Neue" charset="0"/>
              </a:rPr>
              <a:t>Home ownership and purpose categories were expanded to “dummy” features </a:t>
            </a:r>
          </a:p>
          <a:p>
            <a:pPr marL="285750" indent="-285750">
              <a:buFont typeface="Arial" charset="0"/>
              <a:buChar char="•"/>
            </a:pPr>
            <a:r>
              <a:rPr lang="en-US" dirty="0" smtClean="0">
                <a:solidFill>
                  <a:srgbClr val="000000"/>
                </a:solidFill>
                <a:latin typeface="Helvetica Neue" charset="0"/>
              </a:rPr>
              <a:t>Grade &amp; subgrade were transformed to numerical ranking </a:t>
            </a:r>
            <a:endParaRPr lang="en-US" dirty="0" smtClean="0"/>
          </a:p>
        </p:txBody>
      </p:sp>
      <p:sp>
        <p:nvSpPr>
          <p:cNvPr id="15" name="TextBox 14"/>
          <p:cNvSpPr txBox="1"/>
          <p:nvPr/>
        </p:nvSpPr>
        <p:spPr>
          <a:xfrm>
            <a:off x="1159303" y="3715985"/>
            <a:ext cx="3501597"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smtClean="0">
              <a:solidFill>
                <a:schemeClr val="bg1"/>
              </a:solidFill>
            </a:endParaRPr>
          </a:p>
          <a:p>
            <a:endParaRPr lang="en-US" sz="1200" dirty="0">
              <a:solidFill>
                <a:schemeClr val="bg1"/>
              </a:solidFill>
            </a:endParaRPr>
          </a:p>
          <a:p>
            <a:endParaRPr lang="en-US" sz="1200" dirty="0">
              <a:solidFill>
                <a:schemeClr val="bg1"/>
              </a:solidFill>
            </a:endParaRPr>
          </a:p>
        </p:txBody>
      </p:sp>
      <p:sp>
        <p:nvSpPr>
          <p:cNvPr id="8" name="TextBox 7"/>
          <p:cNvSpPr txBox="1"/>
          <p:nvPr/>
        </p:nvSpPr>
        <p:spPr>
          <a:xfrm>
            <a:off x="873553" y="5719282"/>
            <a:ext cx="966033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 Note: </a:t>
            </a:r>
            <a:r>
              <a:rPr lang="en-US" sz="1400" dirty="0" smtClean="0"/>
              <a:t>Additional features where transformed and engineered. The full list of features and their description is available in a separate document </a:t>
            </a:r>
            <a:endParaRPr lang="en-US" sz="1400" dirty="0"/>
          </a:p>
        </p:txBody>
      </p:sp>
      <p:sp>
        <p:nvSpPr>
          <p:cNvPr id="10" name="TextBox 9"/>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4" name="TextBox 13"/>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6" name="TextBox 15"/>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37016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a:t>
            </a:r>
            <a:r>
              <a:rPr lang="en-US" sz="3200" dirty="0"/>
              <a:t>P</a:t>
            </a:r>
            <a:r>
              <a:rPr lang="en-US" sz="3200" dirty="0" smtClean="0"/>
              <a:t>redictive Model</a:t>
            </a:r>
            <a:endParaRPr lang="en-US" sz="3200" dirty="0"/>
          </a:p>
        </p:txBody>
      </p:sp>
      <p:sp>
        <p:nvSpPr>
          <p:cNvPr id="8" name="TextBox 7"/>
          <p:cNvSpPr txBox="1"/>
          <p:nvPr/>
        </p:nvSpPr>
        <p:spPr>
          <a:xfrm>
            <a:off x="1039298" y="1132468"/>
            <a:ext cx="998430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smtClean="0"/>
              <a:t>Lending Club investors would </a:t>
            </a:r>
            <a:r>
              <a:rPr lang="en-US" dirty="0"/>
              <a:t>like to </a:t>
            </a:r>
            <a:r>
              <a:rPr lang="en-US" dirty="0" smtClean="0"/>
              <a:t>detect </a:t>
            </a:r>
            <a:r>
              <a:rPr lang="en-US" dirty="0"/>
              <a:t>the highest number of </a:t>
            </a:r>
            <a:r>
              <a:rPr lang="en-US" dirty="0" smtClean="0"/>
              <a:t>risky loans possible</a:t>
            </a:r>
            <a:r>
              <a:rPr lang="en-US" dirty="0"/>
              <a:t>, rather than avoid a false alarm </a:t>
            </a:r>
            <a:r>
              <a:rPr lang="en-US" dirty="0" smtClean="0"/>
              <a:t>(falsely identifying a default loan where in reality it is not</a:t>
            </a:r>
            <a:r>
              <a:rPr lang="en-US" dirty="0" smtClean="0"/>
              <a:t>)</a:t>
            </a:r>
            <a:endParaRPr lang="en-US" dirty="0"/>
          </a:p>
          <a:p>
            <a:pPr marL="742950" lvl="1" indent="-285750">
              <a:buFont typeface="Wingdings" charset="2"/>
              <a:buChar char="§"/>
            </a:pPr>
            <a:r>
              <a:rPr lang="en-US" dirty="0"/>
              <a:t>This is because of </a:t>
            </a:r>
            <a:r>
              <a:rPr lang="en-US" dirty="0" smtClean="0"/>
              <a:t>the financial toll related </a:t>
            </a:r>
            <a:r>
              <a:rPr lang="en-US" dirty="0"/>
              <a:t>to </a:t>
            </a:r>
            <a:r>
              <a:rPr lang="en-US" dirty="0" smtClean="0"/>
              <a:t>loans not payed back, as </a:t>
            </a:r>
            <a:r>
              <a:rPr lang="en-US" dirty="0"/>
              <a:t>compared to </a:t>
            </a:r>
            <a:r>
              <a:rPr lang="en-US" dirty="0" smtClean="0"/>
              <a:t>the occasional investment miss-opportunity when mistakenly avoiding a loan because of false </a:t>
            </a:r>
            <a:r>
              <a:rPr lang="en-US" dirty="0" smtClean="0"/>
              <a:t>alarm </a:t>
            </a:r>
            <a:endParaRPr lang="en-US" dirty="0"/>
          </a:p>
        </p:txBody>
      </p:sp>
      <p:sp>
        <p:nvSpPr>
          <p:cNvPr id="4" name="TextBox 3"/>
          <p:cNvSpPr txBox="1"/>
          <p:nvPr/>
        </p:nvSpPr>
        <p:spPr>
          <a:xfrm>
            <a:off x="1039298" y="2889342"/>
            <a:ext cx="1007320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Method</a:t>
            </a:r>
            <a:r>
              <a:rPr lang="en-US" dirty="0"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ran several classification models (i.e. Logistic Regression, Random Forest (RF)) on the dataset to get initial idea about the predictive power of the </a:t>
            </a:r>
            <a:r>
              <a:rPr lang="en-US" dirty="0" smtClean="0"/>
              <a:t>models</a:t>
            </a:r>
            <a:endParaRPr lang="en-US" dirty="0" smtClean="0"/>
          </a:p>
          <a:p>
            <a:pPr marL="742950" lvl="1" indent="-285750">
              <a:buFont typeface="Wingdings" charset="2"/>
              <a:buChar char="§"/>
            </a:pPr>
            <a:r>
              <a:rPr lang="en-US" dirty="0" smtClean="0"/>
              <a:t>Although RF showed inferior baseline performance as compared to logistic regression, RF </a:t>
            </a:r>
            <a:r>
              <a:rPr lang="en-US" dirty="0"/>
              <a:t>is generally a more robust </a:t>
            </a:r>
            <a:r>
              <a:rPr lang="en-US" dirty="0" smtClean="0"/>
              <a:t>model*. So </a:t>
            </a:r>
            <a:r>
              <a:rPr lang="en-US" dirty="0"/>
              <a:t>there is a better potential to improve its performance </a:t>
            </a:r>
            <a:r>
              <a:rPr lang="en-US" dirty="0" smtClean="0"/>
              <a:t>further</a:t>
            </a:r>
          </a:p>
          <a:p>
            <a:pPr marL="742950" lvl="1" indent="-285750">
              <a:buFont typeface="Wingdings" charset="2"/>
              <a:buChar char="§"/>
            </a:pPr>
            <a:r>
              <a:rPr lang="en-US" dirty="0" smtClean="0"/>
              <a:t>We </a:t>
            </a:r>
            <a:r>
              <a:rPr lang="en-US" dirty="0"/>
              <a:t>chose AUCROC as a metric for performance due to its </a:t>
            </a:r>
            <a:r>
              <a:rPr lang="en-US" dirty="0" smtClean="0"/>
              <a:t>robustness**</a:t>
            </a:r>
            <a:endParaRPr lang="en-US" dirty="0" smtClean="0"/>
          </a:p>
          <a:p>
            <a:pPr marL="742950" lvl="1" indent="-285750">
              <a:buFont typeface="Wingdings" charset="2"/>
              <a:buChar char="§"/>
            </a:pPr>
            <a:r>
              <a:rPr lang="en-US" dirty="0" smtClean="0"/>
              <a:t>Then we optimized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a:t>
            </a:r>
            <a:r>
              <a:rPr lang="en-US" dirty="0" smtClean="0"/>
              <a:t>several sensitive </a:t>
            </a:r>
            <a:r>
              <a:rPr lang="en-US" dirty="0" err="1" smtClean="0"/>
              <a:t>boundry</a:t>
            </a:r>
            <a:r>
              <a:rPr lang="en-US" dirty="0" smtClean="0"/>
              <a:t> </a:t>
            </a:r>
            <a:r>
              <a:rPr lang="en-US" dirty="0" smtClean="0"/>
              <a:t>we are able to </a:t>
            </a:r>
            <a:r>
              <a:rPr lang="en-US" dirty="0" smtClean="0"/>
              <a:t>provide</a:t>
            </a:r>
            <a:endParaRPr lang="en-US" dirty="0"/>
          </a:p>
        </p:txBody>
      </p:sp>
      <p:sp>
        <p:nvSpPr>
          <p:cNvPr id="2" name="Rectangle 1"/>
          <p:cNvSpPr/>
          <p:nvPr/>
        </p:nvSpPr>
        <p:spPr>
          <a:xfrm>
            <a:off x="7528353" y="5379123"/>
            <a:ext cx="3584147"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smtClean="0"/>
              <a:t>* Has </a:t>
            </a:r>
            <a:r>
              <a:rPr lang="en-US" sz="1400" dirty="0"/>
              <a:t>more </a:t>
            </a:r>
            <a:r>
              <a:rPr lang="en-US" sz="1400" dirty="0" smtClean="0"/>
              <a:t>hyper parameters to tune. And can better cope with categorical features</a:t>
            </a:r>
          </a:p>
          <a:p>
            <a:r>
              <a:rPr lang="en-US" sz="1400" dirty="0" smtClean="0"/>
              <a:t>** allows us to tune for the best model across all sensitivities and precisions </a:t>
            </a:r>
            <a:endParaRPr lang="en-US" sz="1400" dirty="0"/>
          </a:p>
        </p:txBody>
      </p:sp>
      <p:sp>
        <p:nvSpPr>
          <p:cNvPr id="9" name="TextBox 8"/>
          <p:cNvSpPr txBox="1"/>
          <p:nvPr/>
        </p:nvSpPr>
        <p:spPr>
          <a:xfrm>
            <a:off x="1463040" y="5644896"/>
            <a:ext cx="3832588" cy="369332"/>
          </a:xfrm>
          <a:prstGeom prst="rect">
            <a:avLst/>
          </a:prstGeom>
          <a:solidFill>
            <a:srgbClr val="FFFF00"/>
          </a:solidFill>
        </p:spPr>
        <p:txBody>
          <a:bodyPr wrap="none" rtlCol="0">
            <a:spAutoFit/>
          </a:bodyPr>
          <a:lstStyle/>
          <a:p>
            <a:r>
              <a:rPr lang="en-US" dirty="0" smtClean="0"/>
              <a:t>Missing feature selection methodology</a:t>
            </a:r>
            <a:endParaRPr lang="en-US" dirty="0"/>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5" name="Rectangle 4"/>
          <p:cNvSpPr/>
          <p:nvPr/>
        </p:nvSpPr>
        <p:spPr>
          <a:xfrm>
            <a:off x="1679136" y="2643792"/>
            <a:ext cx="3160476" cy="1569660"/>
          </a:xfrm>
          <a:prstGeom prst="rect">
            <a:avLst/>
          </a:prstGeom>
        </p:spPr>
        <p:txBody>
          <a:bodyPr wrap="square">
            <a:spAutoFit/>
          </a:bodyPr>
          <a:lstStyle/>
          <a:p>
            <a:r>
              <a:rPr lang="en-US" sz="1600" u="sng" dirty="0" smtClean="0"/>
              <a:t> </a:t>
            </a:r>
            <a:r>
              <a:rPr lang="en-US" sz="1600" dirty="0" smtClean="0"/>
              <a:t>ROC curve in orange shows the range of different sensitivities we could choose from.  Since we are interested in high sensitivity, we can choose a a high FP rate (e.g. around 0.6 will give us ~80% sensitivity). </a:t>
            </a:r>
          </a:p>
        </p:txBody>
      </p:sp>
      <p:graphicFrame>
        <p:nvGraphicFramePr>
          <p:cNvPr id="10" name="Table 9"/>
          <p:cNvGraphicFramePr>
            <a:graphicFrameLocks noGrp="1"/>
          </p:cNvGraphicFramePr>
          <p:nvPr>
            <p:extLst>
              <p:ext uri="{D42A27DB-BD31-4B8C-83A1-F6EECF244321}">
                <p14:modId xmlns:p14="http://schemas.microsoft.com/office/powerpoint/2010/main" val="177589906"/>
              </p:ext>
            </p:extLst>
          </p:nvPr>
        </p:nvGraphicFramePr>
        <p:xfrm>
          <a:off x="1841357" y="4573733"/>
          <a:ext cx="2548318" cy="636072"/>
        </p:xfrm>
        <a:graphic>
          <a:graphicData uri="http://schemas.openxmlformats.org/drawingml/2006/table">
            <a:tbl>
              <a:tblPr>
                <a:tableStyleId>{5C22544A-7EE6-4342-B048-85BDC9FD1C3A}</a:tableStyleId>
              </a:tblPr>
              <a:tblGrid>
                <a:gridCol w="1253428"/>
                <a:gridCol w="601199"/>
                <a:gridCol w="693691"/>
              </a:tblGrid>
              <a:tr h="318036">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chemeClr val="dk1"/>
                          </a:solidFill>
                          <a:effectLst/>
                          <a:latin typeface="+mn-lt"/>
                        </a:rPr>
                        <a:t>Mean</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STD</a:t>
                      </a:r>
                      <a:endParaRPr lang="en-US" sz="1400" b="0" i="0" u="none" strike="noStrike" dirty="0">
                        <a:solidFill>
                          <a:srgbClr val="000000"/>
                        </a:solidFill>
                        <a:effectLst/>
                        <a:latin typeface="Calibri" charset="0"/>
                      </a:endParaRPr>
                    </a:p>
                  </a:txBody>
                  <a:tcPr marL="12700" marR="12700" marT="12700" marB="0" anchor="b"/>
                </a:tc>
              </a:tr>
              <a:tr h="318036">
                <a:tc>
                  <a:txBody>
                    <a:bodyPr/>
                    <a:lstStyle/>
                    <a:p>
                      <a:pPr algn="ctr" fontAlgn="b"/>
                      <a:r>
                        <a:rPr lang="en-US" sz="1400" b="0" i="0" u="none" strike="noStrike" dirty="0" smtClean="0">
                          <a:solidFill>
                            <a:srgbClr val="000000"/>
                          </a:solidFill>
                          <a:effectLst/>
                          <a:latin typeface="Calibri" charset="0"/>
                        </a:rPr>
                        <a:t>CV AUC score </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0.65</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0.15</a:t>
                      </a:r>
                      <a:endParaRPr lang="en-US" sz="1400" b="0" i="0" u="none" strike="noStrike" dirty="0">
                        <a:solidFill>
                          <a:srgbClr val="000000"/>
                        </a:solidFill>
                        <a:effectLst/>
                        <a:latin typeface="Calibri" charset="0"/>
                      </a:endParaRPr>
                    </a:p>
                  </a:txBody>
                  <a:tcPr marL="12700" marR="12700" marT="12700" marB="0" anchor="b"/>
                </a:tc>
              </a:tr>
            </a:tbl>
          </a:graphicData>
        </a:graphic>
      </p:graphicFrame>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r="66947"/>
          <a:stretch/>
        </p:blipFill>
        <p:spPr>
          <a:xfrm>
            <a:off x="5131712" y="2557084"/>
            <a:ext cx="4888588" cy="3274578"/>
          </a:xfrm>
          <a:prstGeom prst="rect">
            <a:avLst/>
          </a:prstGeom>
        </p:spPr>
      </p:pic>
      <p:sp>
        <p:nvSpPr>
          <p:cNvPr id="15" name="TextBox 1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risk detection</a:t>
            </a:r>
            <a:endParaRPr lang="en-US" sz="3200" dirty="0"/>
          </a:p>
        </p:txBody>
      </p:sp>
      <p:sp>
        <p:nvSpPr>
          <p:cNvPr id="16" name="TextBox 15"/>
          <p:cNvSpPr txBox="1"/>
          <p:nvPr/>
        </p:nvSpPr>
        <p:spPr>
          <a:xfrm>
            <a:off x="1841357" y="5831023"/>
            <a:ext cx="3897605" cy="369332"/>
          </a:xfrm>
          <a:prstGeom prst="rect">
            <a:avLst/>
          </a:prstGeom>
          <a:solidFill>
            <a:srgbClr val="FFFF00"/>
          </a:solidFill>
        </p:spPr>
        <p:txBody>
          <a:bodyPr wrap="none" rtlCol="0">
            <a:spAutoFit/>
          </a:bodyPr>
          <a:lstStyle/>
          <a:p>
            <a:r>
              <a:rPr lang="en-US" dirty="0" smtClean="0"/>
              <a:t>I’ve done </a:t>
            </a:r>
            <a:r>
              <a:rPr lang="en-US" dirty="0" err="1" smtClean="0"/>
              <a:t>gridearch</a:t>
            </a:r>
            <a:r>
              <a:rPr lang="en-US" dirty="0" smtClean="0"/>
              <a:t> and cross validation</a:t>
            </a:r>
            <a:endParaRPr lang="en-US" dirty="0"/>
          </a:p>
        </p:txBody>
      </p:sp>
    </p:spTree>
    <p:extLst>
      <p:ext uri="{BB962C8B-B14F-4D97-AF65-F5344CB8AC3E}">
        <p14:creationId xmlns:p14="http://schemas.microsoft.com/office/powerpoint/2010/main" val="1453242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49746" y="2372740"/>
            <a:ext cx="5822733" cy="233397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Credit score related features </a:t>
            </a:r>
            <a:r>
              <a:rPr lang="en-US" sz="1600" dirty="0" smtClean="0">
                <a:solidFill>
                  <a:srgbClr val="000000"/>
                </a:solidFill>
                <a:latin typeface="Helvetica Neue" charset="0"/>
              </a:rPr>
              <a:t>(grade, subgrade and </a:t>
            </a:r>
            <a:r>
              <a:rPr lang="en-US" sz="1600" dirty="0" err="1" smtClean="0">
                <a:solidFill>
                  <a:srgbClr val="000000"/>
                </a:solidFill>
                <a:latin typeface="Helvetica Neue" charset="0"/>
              </a:rPr>
              <a:t>int_rate</a:t>
            </a:r>
            <a:r>
              <a:rPr lang="en-US" sz="1600" dirty="0" smtClean="0">
                <a:solidFill>
                  <a:srgbClr val="000000"/>
                </a:solidFill>
                <a:latin typeface="Helvetica Neue" charset="0"/>
              </a:rPr>
              <a:t>) play an important role in the model, affirming that on average, credit score counts as expected (although it might put borrowers at risk in the first place due to higher monthly fees).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Even a stronger predictor is </a:t>
            </a:r>
            <a:r>
              <a:rPr lang="en-US" sz="1600" b="1" u="sng" dirty="0" smtClean="0">
                <a:solidFill>
                  <a:srgbClr val="000000"/>
                </a:solidFill>
                <a:latin typeface="Helvetica Neue" charset="0"/>
              </a:rPr>
              <a:t>homeownership status</a:t>
            </a:r>
            <a:r>
              <a:rPr lang="en-US" sz="1600" dirty="0" smtClean="0">
                <a:solidFill>
                  <a:srgbClr val="000000"/>
                </a:solidFill>
                <a:latin typeface="Helvetica Neue" charset="0"/>
              </a:rPr>
              <a:t>, we suggest that the reason is that it defines more strictly the borrowers (renters and </a:t>
            </a:r>
            <a:r>
              <a:rPr lang="en-US" sz="1600" dirty="0">
                <a:solidFill>
                  <a:srgbClr val="000000"/>
                </a:solidFill>
                <a:latin typeface="Helvetica Neue" charset="0"/>
              </a:rPr>
              <a:t>m</a:t>
            </a:r>
            <a:r>
              <a:rPr lang="en-US" sz="1600" dirty="0" smtClean="0">
                <a:solidFill>
                  <a:srgbClr val="000000"/>
                </a:solidFill>
                <a:latin typeface="Helvetica Neue" charset="0"/>
              </a:rPr>
              <a:t>ortgage payers have high monthly payments)  </a:t>
            </a:r>
            <a:endParaRPr lang="en-US" sz="1600" b="1" u="sng" dirty="0" smtClean="0">
              <a:solidFill>
                <a:srgbClr val="000000"/>
              </a:solidFill>
              <a:latin typeface="Helvetica Neue"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479" y="2060680"/>
            <a:ext cx="5901804" cy="2667000"/>
          </a:xfrm>
          <a:prstGeom prst="rect">
            <a:avLst/>
          </a:prstGeom>
        </p:spPr>
      </p:pic>
      <p:sp>
        <p:nvSpPr>
          <p:cNvPr id="1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7" name="Rectangle 16"/>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1777990"/>
            <a:ext cx="6261100" cy="3352800"/>
          </a:xfrm>
          <a:prstGeom prst="rect">
            <a:avLst/>
          </a:prstGeom>
        </p:spPr>
      </p:pic>
      <p:sp>
        <p:nvSpPr>
          <p:cNvPr id="9" name="Rectangle 8"/>
          <p:cNvSpPr/>
          <p:nvPr/>
        </p:nvSpPr>
        <p:spPr>
          <a:xfrm>
            <a:off x="300546" y="2122291"/>
            <a:ext cx="5528754" cy="342144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a:t>
            </a:r>
            <a:r>
              <a:rPr lang="en-US" sz="1600" b="1" dirty="0" smtClean="0">
                <a:solidFill>
                  <a:srgbClr val="000000"/>
                </a:solidFill>
                <a:latin typeface="Helvetica Neue" charset="0"/>
              </a:rPr>
              <a:t>income is verified is </a:t>
            </a:r>
            <a:r>
              <a:rPr lang="en-US" sz="1600" dirty="0" smtClean="0">
                <a:solidFill>
                  <a:srgbClr val="000000"/>
                </a:solidFill>
                <a:latin typeface="Helvetica Neue" charset="0"/>
              </a:rPr>
              <a:t>important</a:t>
            </a:r>
            <a:endParaRPr lang="en-US" sz="1600" dirty="0">
              <a:solidFill>
                <a:srgbClr val="000000"/>
              </a:solidFill>
              <a:latin typeface="Helvetica Neue" charset="0"/>
            </a:endParaRPr>
          </a:p>
          <a:p>
            <a:pPr marL="285750" indent="-285750">
              <a:spcBef>
                <a:spcPts val="100"/>
              </a:spcBef>
              <a:spcAft>
                <a:spcPts val="100"/>
              </a:spcAft>
              <a:buFont typeface="Arial" charset="0"/>
              <a:buChar char="•"/>
            </a:pPr>
            <a:r>
              <a:rPr lang="en-US" sz="1600" b="1" dirty="0" smtClean="0">
                <a:solidFill>
                  <a:srgbClr val="000000"/>
                </a:solidFill>
                <a:latin typeface="Helvetica Neue" charset="0"/>
              </a:rPr>
              <a:t>Negative credit history related features </a:t>
            </a:r>
            <a:r>
              <a:rPr lang="en-US" sz="1600" dirty="0" smtClean="0">
                <a:solidFill>
                  <a:srgbClr val="000000"/>
                </a:solidFill>
                <a:latin typeface="Helvetica Neue" charset="0"/>
              </a:rPr>
              <a:t>(e.g. months since last ‘</a:t>
            </a:r>
            <a:r>
              <a:rPr lang="en-US" sz="1600" dirty="0" err="1" smtClean="0">
                <a:solidFill>
                  <a:srgbClr val="000000"/>
                </a:solidFill>
                <a:latin typeface="Helvetica Neue" charset="0"/>
              </a:rPr>
              <a:t>delinq</a:t>
            </a:r>
            <a:r>
              <a:rPr lang="en-US" sz="1600" dirty="0" smtClean="0">
                <a:solidFill>
                  <a:srgbClr val="000000"/>
                </a:solidFill>
                <a:latin typeface="Helvetica Neue" charset="0"/>
              </a:rPr>
              <a:t>’, ‘last record’ and ‘major </a:t>
            </a:r>
            <a:r>
              <a:rPr lang="en-US" sz="1600" dirty="0" err="1" smtClean="0">
                <a:solidFill>
                  <a:srgbClr val="000000"/>
                </a:solidFill>
                <a:latin typeface="Helvetica Neue" charset="0"/>
              </a:rPr>
              <a:t>derog</a:t>
            </a:r>
            <a:r>
              <a:rPr lang="en-US" sz="1600" dirty="0" smtClean="0">
                <a:solidFill>
                  <a:srgbClr val="000000"/>
                </a:solidFill>
                <a:latin typeface="Helvetica Neue" charset="0"/>
              </a:rPr>
              <a:t>’ ) are also important Even though all of them suffered from significant missing data</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 longer </a:t>
            </a:r>
            <a:r>
              <a:rPr lang="en-US" sz="1600" b="1" dirty="0" smtClean="0">
                <a:solidFill>
                  <a:srgbClr val="000000"/>
                </a:solidFill>
                <a:latin typeface="Helvetica Neue" charset="0"/>
              </a:rPr>
              <a:t>term</a:t>
            </a:r>
            <a:r>
              <a:rPr lang="en-US" sz="1600" dirty="0" smtClean="0">
                <a:solidFill>
                  <a:srgbClr val="000000"/>
                </a:solidFill>
                <a:latin typeface="Helvetica Neue" charset="0"/>
              </a:rPr>
              <a:t> might mean that borrowers with longer terms are the ones with difficulty of returning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Surprisingly log of annual income and </a:t>
            </a:r>
            <a:r>
              <a:rPr lang="en-US" sz="1600" dirty="0" err="1" smtClean="0">
                <a:solidFill>
                  <a:srgbClr val="000000"/>
                </a:solidFill>
                <a:latin typeface="Helvetica Neue" charset="0"/>
              </a:rPr>
              <a:t>dti</a:t>
            </a:r>
            <a:r>
              <a:rPr lang="en-US" sz="1600" dirty="0" smtClean="0">
                <a:solidFill>
                  <a:srgbClr val="000000"/>
                </a:solidFill>
                <a:latin typeface="Helvetica Neue" charset="0"/>
              </a:rPr>
              <a:t> are not as ”important” as hypothesized (and adjusting to median income of state might not add information)</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Also surprisingly absent are the number of years of credit, and balance utility </a:t>
            </a:r>
          </a:p>
          <a:p>
            <a:pPr marL="285750" indent="-285750">
              <a:spcBef>
                <a:spcPts val="100"/>
              </a:spcBef>
              <a:spcAft>
                <a:spcPts val="100"/>
              </a:spcAft>
              <a:buFont typeface="Arial" charset="0"/>
              <a:buChar char="•"/>
            </a:pPr>
            <a:endParaRPr lang="en-US" sz="1600" b="1" u="sng" dirty="0" smtClean="0">
              <a:solidFill>
                <a:srgbClr val="000000"/>
              </a:solidFill>
              <a:latin typeface="Helvetica Neue" charset="0"/>
            </a:endParaRPr>
          </a:p>
        </p:txBody>
      </p:sp>
      <p:sp>
        <p:nvSpPr>
          <p:cNvPr id="5" name="TextBox 4"/>
          <p:cNvSpPr txBox="1"/>
          <p:nvPr/>
        </p:nvSpPr>
        <p:spPr>
          <a:xfrm>
            <a:off x="558989" y="5917979"/>
            <a:ext cx="7750199" cy="523220"/>
          </a:xfrm>
          <a:prstGeom prst="rect">
            <a:avLst/>
          </a:prstGeom>
          <a:noFill/>
        </p:spPr>
        <p:txBody>
          <a:bodyPr wrap="none" rtlCol="0">
            <a:spAutoFit/>
          </a:bodyPr>
          <a:lstStyle/>
          <a:p>
            <a:r>
              <a:rPr lang="en-US" sz="1400" dirty="0" smtClean="0"/>
              <a:t>Prediction ability isn’t necessarily depended on few important features, rather on multitude of features </a:t>
            </a:r>
          </a:p>
          <a:p>
            <a:r>
              <a:rPr lang="en-US" sz="1400" dirty="0" smtClean="0"/>
              <a:t>that each might play a small part not be  </a:t>
            </a:r>
            <a:endParaRPr lang="en-US" sz="1400" dirty="0"/>
          </a:p>
        </p:txBody>
      </p:sp>
      <p:sp>
        <p:nvSpPr>
          <p:cNvPr id="12" name="Rectangle 11"/>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51624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16164" y="-69310"/>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pic>
        <p:nvPicPr>
          <p:cNvPr id="31" name="Picture 30"/>
          <p:cNvPicPr>
            <a:picLocks noChangeAspect="1"/>
          </p:cNvPicPr>
          <p:nvPr/>
        </p:nvPicPr>
        <p:blipFill rotWithShape="1">
          <a:blip r:embed="rId2">
            <a:extLst>
              <a:ext uri="{28A0092B-C50C-407E-A947-70E740481C1C}">
                <a14:useLocalDpi xmlns:a14="http://schemas.microsoft.com/office/drawing/2010/main" val="0"/>
              </a:ext>
            </a:extLst>
          </a:blip>
          <a:srcRect t="37062" r="24107" b="1013"/>
          <a:stretch/>
        </p:blipFill>
        <p:spPr>
          <a:xfrm>
            <a:off x="6399899" y="1882188"/>
            <a:ext cx="3277505" cy="4864395"/>
          </a:xfrm>
          <a:prstGeom prst="rect">
            <a:avLst/>
          </a:prstGeom>
        </p:spPr>
      </p:pic>
      <p:grpSp>
        <p:nvGrpSpPr>
          <p:cNvPr id="35" name="Group 34"/>
          <p:cNvGrpSpPr/>
          <p:nvPr/>
        </p:nvGrpSpPr>
        <p:grpSpPr>
          <a:xfrm>
            <a:off x="3291840" y="2581814"/>
            <a:ext cx="2950465" cy="4164769"/>
            <a:chOff x="2018701" y="2875278"/>
            <a:chExt cx="2367147" cy="3413746"/>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31475" b="62990"/>
            <a:stretch/>
          </p:blipFill>
          <p:spPr>
            <a:xfrm>
              <a:off x="2018701" y="2875278"/>
              <a:ext cx="2367147" cy="2382998"/>
            </a:xfrm>
            <a:prstGeom prst="rect">
              <a:avLst/>
            </a:prstGeom>
          </p:spPr>
        </p:pic>
        <p:pic>
          <p:nvPicPr>
            <p:cNvPr id="32" name="Picture 31"/>
            <p:cNvPicPr>
              <a:picLocks noChangeAspect="1"/>
            </p:cNvPicPr>
            <p:nvPr/>
          </p:nvPicPr>
          <p:blipFill rotWithShape="1">
            <a:blip r:embed="rId2">
              <a:extLst>
                <a:ext uri="{28A0092B-C50C-407E-A947-70E740481C1C}">
                  <a14:useLocalDpi xmlns:a14="http://schemas.microsoft.com/office/drawing/2010/main" val="0"/>
                </a:ext>
              </a:extLst>
            </a:blip>
            <a:srcRect t="82949" r="31475" b="1013"/>
            <a:stretch/>
          </p:blipFill>
          <p:spPr>
            <a:xfrm>
              <a:off x="2018701" y="5256360"/>
              <a:ext cx="2367147" cy="1032664"/>
            </a:xfrm>
            <a:prstGeom prst="rect">
              <a:avLst/>
            </a:prstGeom>
          </p:spPr>
        </p:pic>
      </p:grpSp>
      <p:pic>
        <p:nvPicPr>
          <p:cNvPr id="33" name="Picture 32"/>
          <p:cNvPicPr>
            <a:picLocks noChangeAspect="1"/>
          </p:cNvPicPr>
          <p:nvPr/>
        </p:nvPicPr>
        <p:blipFill rotWithShape="1">
          <a:blip r:embed="rId2">
            <a:extLst>
              <a:ext uri="{28A0092B-C50C-407E-A947-70E740481C1C}">
                <a14:useLocalDpi xmlns:a14="http://schemas.microsoft.com/office/drawing/2010/main" val="0"/>
              </a:ext>
            </a:extLst>
          </a:blip>
          <a:srcRect l="68425" t="195" b="1013"/>
          <a:stretch/>
        </p:blipFill>
        <p:spPr>
          <a:xfrm>
            <a:off x="9442830" y="1792224"/>
            <a:ext cx="1104929" cy="4572000"/>
          </a:xfrm>
          <a:prstGeom prst="rect">
            <a:avLst/>
          </a:prstGeom>
        </p:spPr>
      </p:pic>
      <p:sp>
        <p:nvSpPr>
          <p:cNvPr id="36" name="TextBox 35"/>
          <p:cNvSpPr txBox="1"/>
          <p:nvPr/>
        </p:nvSpPr>
        <p:spPr>
          <a:xfrm>
            <a:off x="1358719" y="1917249"/>
            <a:ext cx="2125531"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dirty="0" smtClean="0"/>
              <a:t>A </a:t>
            </a:r>
            <a:r>
              <a:rPr lang="en-US" sz="1600" dirty="0" smtClean="0">
                <a:solidFill>
                  <a:srgbClr val="000000"/>
                </a:solidFill>
                <a:latin typeface="Helvetica Neue" charset="0"/>
              </a:rPr>
              <a:t>heat-map </a:t>
            </a:r>
            <a:r>
              <a:rPr lang="en-US" sz="1600" dirty="0">
                <a:solidFill>
                  <a:srgbClr val="000000"/>
                </a:solidFill>
                <a:latin typeface="Helvetica Neue" charset="0"/>
              </a:rPr>
              <a:t>of correlations can give a better sense of how these factors are linked to </a:t>
            </a:r>
            <a:r>
              <a:rPr lang="en-US" sz="1600" dirty="0" smtClean="0">
                <a:solidFill>
                  <a:srgbClr val="000000"/>
                </a:solidFill>
                <a:latin typeface="Helvetica Neue" charset="0"/>
              </a:rPr>
              <a:t>defaults</a:t>
            </a:r>
            <a:endParaRPr lang="en-US" sz="1600" dirty="0" smtClean="0">
              <a:solidFill>
                <a:srgbClr val="000000"/>
              </a:solidFill>
              <a:latin typeface="Helvetica Neue" charset="0"/>
            </a:endParaRPr>
          </a:p>
        </p:txBody>
      </p:sp>
      <p:sp>
        <p:nvSpPr>
          <p:cNvPr id="37" name="Rectangle 36"/>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a:xfrm>
            <a:off x="838200" y="1581785"/>
            <a:ext cx="10515600" cy="4351338"/>
          </a:xfrm>
        </p:spPr>
        <p:txBody>
          <a:bodyPr/>
          <a:lstStyle/>
          <a:p>
            <a:r>
              <a:rPr lang="en-US" dirty="0" smtClean="0"/>
              <a:t>Background &amp; Business Question</a:t>
            </a:r>
          </a:p>
          <a:p>
            <a:r>
              <a:rPr lang="en-US" dirty="0" smtClean="0"/>
              <a:t>Data Exploration &amp; Preliminary Analysis</a:t>
            </a:r>
          </a:p>
          <a:p>
            <a:r>
              <a:rPr lang="en-US" dirty="0" smtClean="0"/>
              <a:t>Baseline Modeling</a:t>
            </a:r>
          </a:p>
          <a:p>
            <a:r>
              <a:rPr lang="en-US" dirty="0" smtClean="0"/>
              <a:t>Feature Engineering</a:t>
            </a:r>
          </a:p>
          <a:p>
            <a:endParaRPr lang="en-US" dirty="0" smtClean="0"/>
          </a:p>
          <a:p>
            <a:endParaRPr lang="en-US" dirty="0" smtClean="0"/>
          </a:p>
          <a:p>
            <a:endParaRPr lang="en-US" dirty="0"/>
          </a:p>
        </p:txBody>
      </p:sp>
    </p:spTree>
    <p:extLst>
      <p:ext uri="{BB962C8B-B14F-4D97-AF65-F5344CB8AC3E}">
        <p14:creationId xmlns:p14="http://schemas.microsoft.com/office/powerpoint/2010/main" val="126766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90076837"/>
              </p:ext>
            </p:extLst>
          </p:nvPr>
        </p:nvGraphicFramePr>
        <p:xfrm>
          <a:off x="6801292" y="1606879"/>
          <a:ext cx="4245935" cy="4955145"/>
        </p:xfrm>
        <a:graphic>
          <a:graphicData uri="http://schemas.openxmlformats.org/drawingml/2006/table">
            <a:tbl>
              <a:tblPr firstRow="1" bandRow="1">
                <a:tableStyleId>{BDBED569-4797-4DF1-A0F4-6AAB3CD982D8}</a:tableStyleId>
              </a:tblPr>
              <a:tblGrid>
                <a:gridCol w="3203944"/>
                <a:gridCol w="1041991"/>
              </a:tblGrid>
              <a:tr h="641201">
                <a:tc>
                  <a:txBody>
                    <a:bodyPr/>
                    <a:lstStyle/>
                    <a:p>
                      <a:pPr algn="ctr"/>
                      <a:r>
                        <a:rPr lang="en-US" sz="1600" dirty="0" smtClean="0"/>
                        <a:t>Factor </a:t>
                      </a:r>
                      <a:endParaRPr lang="en-US" sz="1600" dirty="0"/>
                    </a:p>
                  </a:txBody>
                  <a:tcPr/>
                </a:tc>
                <a:tc>
                  <a:txBody>
                    <a:bodyPr/>
                    <a:lstStyle/>
                    <a:p>
                      <a:pPr algn="ctr"/>
                      <a:r>
                        <a:rPr lang="en-US" sz="1600" dirty="0" smtClean="0"/>
                        <a:t>Related to</a:t>
                      </a:r>
                      <a:r>
                        <a:rPr lang="en-US" sz="1600" baseline="0" dirty="0" smtClean="0"/>
                        <a:t> Default</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kern="1200" baseline="0" dirty="0" smtClean="0">
                          <a:solidFill>
                            <a:schemeClr val="tx1"/>
                          </a:solidFill>
                          <a:latin typeface="+mn-lt"/>
                          <a:ea typeface="+mn-ea"/>
                          <a:cs typeface="+mn-cs"/>
                        </a:rPr>
                        <a:t>Low c</a:t>
                      </a:r>
                      <a:r>
                        <a:rPr lang="en-US" sz="1600" u="none" kern="1200" dirty="0" smtClean="0">
                          <a:solidFill>
                            <a:schemeClr val="tx1"/>
                          </a:solidFill>
                          <a:latin typeface="+mn-lt"/>
                          <a:ea typeface="+mn-ea"/>
                          <a:cs typeface="+mn-cs"/>
                        </a:rPr>
                        <a:t>redit score  / high interest / fractional</a:t>
                      </a:r>
                      <a:r>
                        <a:rPr lang="en-US" sz="1600" u="none" kern="1200" baseline="0" dirty="0" smtClean="0">
                          <a:solidFill>
                            <a:schemeClr val="tx1"/>
                          </a:solidFill>
                          <a:latin typeface="+mn-lt"/>
                          <a:ea typeface="+mn-ea"/>
                          <a:cs typeface="+mn-cs"/>
                        </a:rPr>
                        <a:t> loans *</a:t>
                      </a:r>
                      <a:endParaRPr lang="en-US" sz="1600" u="none" kern="1200" dirty="0" smtClean="0">
                        <a:solidFill>
                          <a:schemeClr val="tx1"/>
                        </a:solidFill>
                        <a:latin typeface="+mn-lt"/>
                        <a:ea typeface="+mn-ea"/>
                        <a:cs typeface="+mn-cs"/>
                      </a:endParaRPr>
                    </a:p>
                  </a:txBody>
                  <a:tcPr/>
                </a:tc>
                <a:tc>
                  <a:txBody>
                    <a:bodyPr/>
                    <a:lstStyle/>
                    <a:p>
                      <a:pPr algn="ctr"/>
                      <a:r>
                        <a:rPr lang="en-US" sz="1600" dirty="0" smtClean="0"/>
                        <a:t>+++</a:t>
                      </a:r>
                      <a:endParaRPr lang="en-US" sz="1600" dirty="0"/>
                    </a:p>
                  </a:txBody>
                  <a:tcPr/>
                </a:tc>
              </a:tr>
              <a:tr h="371490">
                <a:tc>
                  <a:txBody>
                    <a:bodyPr/>
                    <a:lstStyle/>
                    <a:p>
                      <a:r>
                        <a:rPr lang="en-US" sz="1600" b="0" u="none" dirty="0" smtClean="0"/>
                        <a:t>Income verified</a:t>
                      </a:r>
                      <a:r>
                        <a:rPr lang="en-US" sz="1600" b="0" u="none" baseline="0" dirty="0" smtClean="0"/>
                        <a:t> or </a:t>
                      </a:r>
                      <a:r>
                        <a:rPr lang="en-US" sz="1600" b="0" u="none" dirty="0" smtClean="0"/>
                        <a:t>source verified </a:t>
                      </a:r>
                      <a:r>
                        <a:rPr lang="en-US" sz="2000" b="1" u="none" kern="1200" baseline="30000" dirty="0" smtClean="0">
                          <a:solidFill>
                            <a:schemeClr val="tx1"/>
                          </a:solidFill>
                          <a:latin typeface="+mn-lt"/>
                          <a:ea typeface="+mn-ea"/>
                          <a:cs typeface="+mn-cs"/>
                        </a:rPr>
                        <a:t>2</a:t>
                      </a:r>
                      <a:endParaRPr lang="en-US" sz="2000" b="1" u="none" kern="1200" baseline="30000" dirty="0">
                        <a:solidFill>
                          <a:schemeClr val="tx1"/>
                        </a:solidFill>
                        <a:latin typeface="+mn-lt"/>
                        <a:ea typeface="+mn-ea"/>
                        <a:cs typeface="+mn-cs"/>
                      </a:endParaRPr>
                    </a:p>
                  </a:txBody>
                  <a:tcPr/>
                </a:tc>
                <a:tc>
                  <a:txBody>
                    <a:bodyPr/>
                    <a:lstStyle/>
                    <a:p>
                      <a:pPr algn="ctr"/>
                      <a:r>
                        <a:rPr lang="en-US" sz="1600" dirty="0" smtClean="0"/>
                        <a:t>++</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Recent </a:t>
                      </a:r>
                      <a:r>
                        <a:rPr lang="en-US" sz="2000" b="1" u="none" kern="1200" baseline="30000" dirty="0" smtClean="0">
                          <a:solidFill>
                            <a:schemeClr val="tx1"/>
                          </a:solidFill>
                          <a:latin typeface="+mn-lt"/>
                          <a:ea typeface="+mn-ea"/>
                          <a:cs typeface="+mn-cs"/>
                        </a:rPr>
                        <a:t>3</a:t>
                      </a:r>
                      <a:r>
                        <a:rPr lang="en-US" sz="1600" b="0" u="none" dirty="0" smtClean="0"/>
                        <a:t> (or unknown):</a:t>
                      </a:r>
                      <a:r>
                        <a:rPr lang="en-US" sz="1600" b="0" u="none" baseline="0" dirty="0" smtClean="0"/>
                        <a:t> delinquency, major derogatory or record</a:t>
                      </a:r>
                      <a:endParaRPr lang="en-US" sz="1600" b="0" u="none" dirty="0"/>
                    </a:p>
                  </a:txBody>
                  <a:tcPr/>
                </a:tc>
                <a:tc>
                  <a:txBody>
                    <a:bodyPr/>
                    <a:lstStyle/>
                    <a:p>
                      <a:pPr algn="ctr"/>
                      <a:r>
                        <a:rPr lang="en-US" sz="1600" dirty="0" smtClean="0"/>
                        <a:t>+</a:t>
                      </a:r>
                      <a:endParaRPr lang="en-US" sz="1600" dirty="0"/>
                    </a:p>
                  </a:txBody>
                  <a:tcPr/>
                </a:tc>
              </a:tr>
              <a:tr h="7867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Renting</a:t>
                      </a:r>
                      <a:r>
                        <a:rPr lang="en-US" sz="1600" b="0" u="none" baseline="0" dirty="0" smtClean="0"/>
                        <a:t>, owning home </a:t>
                      </a:r>
                      <a:r>
                        <a:rPr lang="en-US" sz="2000" b="1" u="none" baseline="30000" dirty="0" smtClean="0"/>
                        <a:t>1</a:t>
                      </a:r>
                      <a:r>
                        <a:rPr lang="en-US" sz="1600" b="0" u="none" baseline="0" dirty="0" smtClean="0"/>
                        <a:t> </a:t>
                      </a:r>
                      <a:endParaRPr lang="en-US" sz="1600"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 debt consolidation / low annual income</a:t>
                      </a:r>
                    </a:p>
                  </a:txBody>
                  <a:tcPr/>
                </a:tc>
                <a:tc>
                  <a:txBody>
                    <a:bodyPr/>
                    <a:lstStyle/>
                    <a:p>
                      <a:pPr algn="ctr"/>
                      <a:r>
                        <a:rPr lang="en-US" sz="1600" dirty="0" smtClean="0"/>
                        <a:t>+</a:t>
                      </a:r>
                      <a:r>
                        <a:rPr lang="en-US" sz="1600" baseline="0" dirty="0" smtClean="0"/>
                        <a:t> </a:t>
                      </a:r>
                      <a:endParaRPr lang="en-US" sz="1600" dirty="0"/>
                    </a:p>
                  </a:txBody>
                  <a:tcPr/>
                </a:tc>
              </a:tr>
              <a:tr h="371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Years of employment / whole loans </a:t>
                      </a:r>
                    </a:p>
                  </a:txBody>
                  <a:tcPr/>
                </a:tc>
                <a:tc>
                  <a:txBody>
                    <a:bodyPr/>
                    <a:lstStyle/>
                    <a:p>
                      <a:pPr algn="ctr"/>
                      <a:r>
                        <a:rPr lang="en-US" sz="1600" dirty="0" smtClean="0"/>
                        <a:t>- - -</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Mortgage</a:t>
                      </a:r>
                      <a:endParaRPr lang="en-US" sz="1600" b="0" u="none" baseline="30000" dirty="0" smtClean="0"/>
                    </a:p>
                  </a:txBody>
                  <a:tcPr/>
                </a:tc>
                <a:tc>
                  <a:txBody>
                    <a:bodyPr/>
                    <a:lstStyle/>
                    <a:p>
                      <a:pPr algn="ctr"/>
                      <a:r>
                        <a:rPr lang="en-US" sz="1600" dirty="0" smtClean="0"/>
                        <a:t>- -</a:t>
                      </a:r>
                      <a:endParaRPr lang="en-US" sz="1600" dirty="0"/>
                    </a:p>
                  </a:txBody>
                  <a:tcPr/>
                </a:tc>
              </a:tr>
              <a:tr h="824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Older: </a:t>
                      </a:r>
                      <a:r>
                        <a:rPr lang="en-US" sz="1600" b="0" u="none" baseline="0" dirty="0" smtClean="0"/>
                        <a:t>delinquency, major derogatory or record </a:t>
                      </a:r>
                      <a:r>
                        <a:rPr lang="en-US" sz="2000" b="1" u="none" kern="1200" baseline="30000" dirty="0" smtClean="0">
                          <a:solidFill>
                            <a:schemeClr val="tx1"/>
                          </a:solidFill>
                          <a:latin typeface="+mn-lt"/>
                          <a:ea typeface="+mn-ea"/>
                          <a:cs typeface="+mn-cs"/>
                        </a:rPr>
                        <a:t>3</a:t>
                      </a:r>
                      <a:r>
                        <a:rPr lang="en-US" sz="1600" b="0" u="none" baseline="30000" dirty="0" smtClean="0"/>
                        <a:t> </a:t>
                      </a:r>
                      <a:r>
                        <a:rPr lang="en-US" sz="1600" b="0" u="none" baseline="0" dirty="0" smtClean="0"/>
                        <a:t>/ Term 60 </a:t>
                      </a:r>
                      <a:endParaRPr lang="en-US" sz="1600" b="0" u="none" dirty="0" smtClean="0"/>
                    </a:p>
                  </a:txBody>
                  <a:tcPr/>
                </a:tc>
                <a:tc>
                  <a:txBody>
                    <a:bodyPr/>
                    <a:lstStyle/>
                    <a:p>
                      <a:pPr algn="ctr"/>
                      <a:r>
                        <a:rPr lang="en-US" sz="1600" dirty="0" smtClean="0"/>
                        <a:t>-</a:t>
                      </a:r>
                      <a:endParaRPr lang="en-US" sz="1600"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7" name="TextBox 6"/>
          <p:cNvSpPr txBox="1"/>
          <p:nvPr/>
        </p:nvSpPr>
        <p:spPr>
          <a:xfrm>
            <a:off x="1763142" y="1606879"/>
            <a:ext cx="3710934" cy="10310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400" b="1" dirty="0" smtClean="0">
                <a:solidFill>
                  <a:srgbClr val="000000"/>
                </a:solidFill>
                <a:latin typeface="Helvetica Neue" charset="0"/>
              </a:rPr>
              <a:t>Summary </a:t>
            </a:r>
            <a:r>
              <a:rPr lang="en-US" sz="1400" b="1" dirty="0">
                <a:solidFill>
                  <a:srgbClr val="000000"/>
                </a:solidFill>
                <a:latin typeface="Helvetica Neue" charset="0"/>
              </a:rPr>
              <a:t>of </a:t>
            </a:r>
            <a:r>
              <a:rPr lang="en-US" sz="1400" b="1" dirty="0" smtClean="0">
                <a:solidFill>
                  <a:srgbClr val="000000"/>
                </a:solidFill>
                <a:latin typeface="Helvetica Neue" charset="0"/>
              </a:rPr>
              <a:t>factors relationship to WNV:</a:t>
            </a:r>
          </a:p>
          <a:p>
            <a:pPr lvl="1">
              <a:spcBef>
                <a:spcPts val="100"/>
              </a:spcBef>
              <a:spcAft>
                <a:spcPts val="100"/>
              </a:spcAft>
            </a:pPr>
            <a:r>
              <a:rPr lang="en-US" sz="1400" dirty="0" smtClean="0">
                <a:solidFill>
                  <a:srgbClr val="000000"/>
                </a:solidFill>
                <a:latin typeface="Helvetica Neue" charset="0"/>
              </a:rPr>
              <a:t>(+++) strong positive relationship</a:t>
            </a:r>
          </a:p>
          <a:p>
            <a:pPr lvl="1">
              <a:spcBef>
                <a:spcPts val="100"/>
              </a:spcBef>
              <a:spcAft>
                <a:spcPts val="100"/>
              </a:spcAft>
            </a:pPr>
            <a:r>
              <a:rPr lang="en-US" sz="1400" dirty="0" smtClean="0">
                <a:solidFill>
                  <a:srgbClr val="000000"/>
                </a:solidFill>
                <a:latin typeface="Helvetica Neue" charset="0"/>
              </a:rPr>
              <a:t> (++)  moderate positive relationship</a:t>
            </a:r>
          </a:p>
          <a:p>
            <a:pPr lvl="1">
              <a:spcBef>
                <a:spcPts val="100"/>
              </a:spcBef>
              <a:spcAft>
                <a:spcPts val="100"/>
              </a:spcAft>
            </a:pPr>
            <a:r>
              <a:rPr lang="en-US" sz="1400" dirty="0" smtClean="0">
                <a:solidFill>
                  <a:srgbClr val="000000"/>
                </a:solidFill>
                <a:latin typeface="Helvetica Neue" charset="0"/>
              </a:rPr>
              <a:t>   (-)   mild negative relationship </a:t>
            </a:r>
            <a:endParaRPr lang="en-US" sz="1400" dirty="0">
              <a:solidFill>
                <a:srgbClr val="000000"/>
              </a:solidFill>
              <a:latin typeface="Helvetica Neue" charset="0"/>
            </a:endParaRPr>
          </a:p>
        </p:txBody>
      </p:sp>
      <p:sp>
        <p:nvSpPr>
          <p:cNvPr id="2" name="TextBox 1"/>
          <p:cNvSpPr txBox="1"/>
          <p:nvPr/>
        </p:nvSpPr>
        <p:spPr>
          <a:xfrm>
            <a:off x="1275079" y="2853344"/>
            <a:ext cx="4786675" cy="2246769"/>
          </a:xfrm>
          <a:prstGeom prst="rect">
            <a:avLst/>
          </a:prstGeom>
          <a:noFill/>
        </p:spPr>
        <p:txBody>
          <a:bodyPr wrap="square" rtlCol="0">
            <a:spAutoFit/>
          </a:bodyPr>
          <a:lstStyle/>
          <a:p>
            <a:pPr marL="342900" indent="-342900">
              <a:buFont typeface="+mj-lt"/>
              <a:buAutoNum type="arabicPeriod"/>
            </a:pPr>
            <a:r>
              <a:rPr lang="en-US" sz="1400" dirty="0" smtClean="0"/>
              <a:t>Interestingly renting and owning are related to risk while mortgage to de-risk (</a:t>
            </a:r>
            <a:r>
              <a:rPr lang="en-US" sz="1400" b="1" dirty="0" smtClean="0"/>
              <a:t>counter</a:t>
            </a:r>
            <a:r>
              <a:rPr lang="en-US" sz="1400" dirty="0" smtClean="0"/>
              <a:t> to our hypothesis), perhaps this group have higher credit scores (which allowed them to get a mortgage in the first place)</a:t>
            </a:r>
          </a:p>
          <a:p>
            <a:pPr marL="342900" indent="-342900">
              <a:buFont typeface="+mj-lt"/>
              <a:buAutoNum type="arabicPeriod"/>
            </a:pPr>
            <a:r>
              <a:rPr lang="en-US" sz="1400" b="1" dirty="0" smtClean="0"/>
              <a:t>Income verification </a:t>
            </a:r>
            <a:r>
              <a:rPr lang="en-US" sz="1400" dirty="0" smtClean="0"/>
              <a:t>is related to default (counter intuitive) perhaps the verification is done only when there is a raised </a:t>
            </a:r>
            <a:r>
              <a:rPr lang="en-US" sz="1400" dirty="0" smtClean="0"/>
              <a:t>suspicion </a:t>
            </a:r>
            <a:r>
              <a:rPr lang="en-US" sz="1400" dirty="0" smtClean="0"/>
              <a:t>which understandably related to default </a:t>
            </a:r>
          </a:p>
          <a:p>
            <a:pPr marL="342900" indent="-342900">
              <a:buFont typeface="+mj-lt"/>
              <a:buAutoNum type="arabicPeriod"/>
            </a:pPr>
            <a:r>
              <a:rPr lang="en-US" sz="1400" dirty="0"/>
              <a:t>N</a:t>
            </a:r>
            <a:r>
              <a:rPr lang="en-US" sz="1400" dirty="0" smtClean="0"/>
              <a:t>egative financial history in the last 2 years is related to default whereas between 2 and 4 years is related to </a:t>
            </a:r>
            <a:r>
              <a:rPr lang="en-US" sz="1400" b="1" dirty="0" smtClean="0"/>
              <a:t>paid loans</a:t>
            </a:r>
            <a:endParaRPr lang="en-US" sz="1400" b="1" dirty="0"/>
          </a:p>
        </p:txBody>
      </p:sp>
      <p:sp>
        <p:nvSpPr>
          <p:cNvPr id="8" name="TextBox 7"/>
          <p:cNvSpPr txBox="1"/>
          <p:nvPr/>
        </p:nvSpPr>
        <p:spPr>
          <a:xfrm>
            <a:off x="1369168" y="5304393"/>
            <a:ext cx="4768516" cy="1169551"/>
          </a:xfrm>
          <a:prstGeom prst="rect">
            <a:avLst/>
          </a:prstGeom>
          <a:noFill/>
          <a:ln w="12700">
            <a:solidFill>
              <a:schemeClr val="tx1"/>
            </a:solidFill>
          </a:ln>
        </p:spPr>
        <p:txBody>
          <a:bodyPr wrap="square" rtlCol="0">
            <a:spAutoFit/>
          </a:bodyPr>
          <a:lstStyle/>
          <a:p>
            <a:r>
              <a:rPr lang="en-US" sz="1400" dirty="0" smtClean="0"/>
              <a:t>* </a:t>
            </a:r>
            <a:r>
              <a:rPr lang="en-US" sz="1400" b="1" dirty="0" smtClean="0"/>
              <a:t>Note: It's</a:t>
            </a:r>
            <a:r>
              <a:rPr lang="en-US" sz="1400" dirty="0" smtClean="0"/>
              <a:t>  </a:t>
            </a:r>
            <a:r>
              <a:rPr lang="en-US" sz="1400" dirty="0" smtClean="0"/>
              <a:t>Questionable whether this is an actionable insight. it’s possible that whole-loans are grabbed in one go because they are more appealing. So in P2P it’s probably easier to identify whether a loan is fractional ( cause it’s too late or too early to be whole)</a:t>
            </a:r>
            <a:endParaRPr lang="en-US" sz="1400" dirty="0"/>
          </a:p>
        </p:txBody>
      </p:sp>
      <p:sp>
        <p:nvSpPr>
          <p:cNvPr id="11" name="Rectangle 10"/>
          <p:cNvSpPr/>
          <p:nvPr/>
        </p:nvSpPr>
        <p:spPr>
          <a:xfrm>
            <a:off x="115884" y="1009633"/>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10957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93" y="1724771"/>
            <a:ext cx="10766612" cy="4718891"/>
          </a:xfrm>
        </p:spPr>
        <p:style>
          <a:lnRef idx="2">
            <a:schemeClr val="dk1"/>
          </a:lnRef>
          <a:fillRef idx="1">
            <a:schemeClr val="lt1"/>
          </a:fillRef>
          <a:effectRef idx="0">
            <a:schemeClr val="dk1"/>
          </a:effectRef>
          <a:fontRef idx="minor">
            <a:schemeClr val="dk1"/>
          </a:fontRef>
        </p:style>
        <p:txBody>
          <a:bodyPr>
            <a:noAutofit/>
          </a:bodyPr>
          <a:lstStyle/>
          <a:p>
            <a:r>
              <a:rPr lang="en-US" sz="1600" dirty="0" smtClean="0"/>
              <a:t>The </a:t>
            </a:r>
            <a:r>
              <a:rPr lang="en-US" sz="1600" dirty="0"/>
              <a:t>sensitivity of the </a:t>
            </a:r>
            <a:r>
              <a:rPr lang="en-US" sz="1600" dirty="0" smtClean="0"/>
              <a:t>model we are offering to </a:t>
            </a:r>
            <a:r>
              <a:rPr lang="en-US" sz="1600" dirty="0" err="1" smtClean="0"/>
              <a:t>LendingClub</a:t>
            </a:r>
            <a:r>
              <a:rPr lang="en-US" sz="1600" dirty="0" smtClean="0"/>
              <a:t> investors ranges </a:t>
            </a:r>
            <a:r>
              <a:rPr lang="en-US" sz="1600" dirty="0"/>
              <a:t>from </a:t>
            </a:r>
            <a:r>
              <a:rPr lang="en-US" sz="1600" dirty="0" smtClean="0"/>
              <a:t>identifying </a:t>
            </a:r>
            <a:r>
              <a:rPr lang="en-US" sz="1600" dirty="0"/>
              <a:t>60% </a:t>
            </a:r>
            <a:r>
              <a:rPr lang="en-US" sz="1600" dirty="0" smtClean="0"/>
              <a:t>to 80% of default loans</a:t>
            </a:r>
            <a:endParaRPr lang="en-US" sz="1600" dirty="0"/>
          </a:p>
          <a:p>
            <a:r>
              <a:rPr lang="en-US" sz="1600" dirty="0" smtClean="0"/>
              <a:t>The desirable default identification rate is depended on the preferences of investors whether they are risk averse or risk </a:t>
            </a:r>
            <a:r>
              <a:rPr lang="en-US" sz="1600" dirty="0" smtClean="0"/>
              <a:t>takers </a:t>
            </a:r>
            <a:endParaRPr lang="en-US" sz="1600" dirty="0" smtClean="0"/>
          </a:p>
          <a:p>
            <a:r>
              <a:rPr lang="en-US" sz="1600" dirty="0" smtClean="0"/>
              <a:t>We offer 2 possible packages: </a:t>
            </a:r>
          </a:p>
          <a:p>
            <a:pPr marL="1028700" lvl="1" indent="-571500">
              <a:buFont typeface="+mj-lt"/>
              <a:buAutoNum type="romanLcPeriod"/>
            </a:pPr>
            <a:r>
              <a:rPr lang="en-US" sz="1600" dirty="0" smtClean="0"/>
              <a:t>For risk-averse investors we offer the 80% default detection package. </a:t>
            </a:r>
            <a:r>
              <a:rPr lang="en-US" sz="1600" dirty="0"/>
              <a:t>W</a:t>
            </a:r>
            <a:r>
              <a:rPr lang="en-US" sz="1600" dirty="0" smtClean="0"/>
              <a:t>hile this means that more </a:t>
            </a:r>
            <a:r>
              <a:rPr lang="en-US" sz="1600" dirty="0"/>
              <a:t>than half (60%) </a:t>
            </a:r>
            <a:r>
              <a:rPr lang="en-US" sz="1600" dirty="0" smtClean="0"/>
              <a:t>of the loans that will be labeled by us as risky will end up to be perfectly safe loans, investors taking this package would enjoy lowering their risk to just 1.2% (from 6% according to the rate of default loans on Lending Club)</a:t>
            </a:r>
          </a:p>
          <a:p>
            <a:pPr marL="1028700" lvl="1" indent="-571500">
              <a:buFont typeface="+mj-lt"/>
              <a:buAutoNum type="romanLcPeriod"/>
            </a:pPr>
            <a:r>
              <a:rPr lang="en-US" sz="1600" dirty="0" smtClean="0"/>
              <a:t>Alternatively, </a:t>
            </a:r>
            <a:r>
              <a:rPr lang="en-US" sz="1600" dirty="0"/>
              <a:t>f</a:t>
            </a:r>
            <a:r>
              <a:rPr lang="en-US" sz="1600" dirty="0" smtClean="0"/>
              <a:t>or risk taking </a:t>
            </a:r>
            <a:r>
              <a:rPr lang="en-US" sz="1600" dirty="0"/>
              <a:t>investors we offer the </a:t>
            </a:r>
            <a:r>
              <a:rPr lang="en-US" sz="1600" dirty="0" smtClean="0"/>
              <a:t>60</a:t>
            </a:r>
            <a:r>
              <a:rPr lang="en-US" sz="1600" dirty="0"/>
              <a:t>% default detection package. </a:t>
            </a:r>
            <a:r>
              <a:rPr lang="en-US" sz="1600" dirty="0" smtClean="0"/>
              <a:t>Which </a:t>
            </a:r>
            <a:r>
              <a:rPr lang="en-US" sz="1600" dirty="0"/>
              <a:t>means that </a:t>
            </a:r>
            <a:r>
              <a:rPr lang="en-US" sz="1600" dirty="0" smtClean="0"/>
              <a:t>40% </a:t>
            </a:r>
            <a:r>
              <a:rPr lang="en-US" sz="1600" dirty="0"/>
              <a:t>of the loans </a:t>
            </a:r>
            <a:r>
              <a:rPr lang="en-US" sz="1600" dirty="0" smtClean="0"/>
              <a:t>that will </a:t>
            </a:r>
            <a:r>
              <a:rPr lang="en-US" sz="1600" dirty="0"/>
              <a:t>be labeled by us as risky will end up </a:t>
            </a:r>
            <a:r>
              <a:rPr lang="en-US" sz="1600" dirty="0" smtClean="0"/>
              <a:t>as safe, but investors </a:t>
            </a:r>
            <a:r>
              <a:rPr lang="en-US" sz="1600" dirty="0"/>
              <a:t>taking this package would enjoy lowering their </a:t>
            </a:r>
            <a:r>
              <a:rPr lang="en-US" sz="1600" dirty="0" smtClean="0"/>
              <a:t>risk by almost half - from 6% to 3.6% </a:t>
            </a:r>
          </a:p>
          <a:p>
            <a:r>
              <a:rPr lang="en-US" sz="1600" dirty="0" smtClean="0"/>
              <a:t>If investors would like to pick lower-risk loans manually (without using our packages) but still would like to benefit from our analysis, We </a:t>
            </a:r>
            <a:r>
              <a:rPr lang="en-US" sz="1600" dirty="0"/>
              <a:t>recommend to </a:t>
            </a:r>
            <a:r>
              <a:rPr lang="en-US" sz="1600" dirty="0" smtClean="0"/>
              <a:t>follow these guidelines: </a:t>
            </a:r>
          </a:p>
          <a:p>
            <a:pPr marL="800100" lvl="1" indent="-342900">
              <a:buFont typeface="+mj-lt"/>
              <a:buAutoNum type="arabicPeriod"/>
            </a:pPr>
            <a:r>
              <a:rPr lang="en-US" sz="1600" dirty="0"/>
              <a:t>T</a:t>
            </a:r>
            <a:r>
              <a:rPr lang="en-US" sz="1600" dirty="0" smtClean="0"/>
              <a:t>ake </a:t>
            </a:r>
            <a:r>
              <a:rPr lang="en-US" sz="1600" dirty="0"/>
              <a:t>into consideration </a:t>
            </a:r>
            <a:r>
              <a:rPr lang="en-US" sz="1600" dirty="0" smtClean="0"/>
              <a:t>low credit cores first</a:t>
            </a:r>
          </a:p>
          <a:p>
            <a:pPr marL="800100" lvl="1" indent="-342900">
              <a:buFont typeface="+mj-lt"/>
              <a:buAutoNum type="arabicPeriod"/>
            </a:pPr>
            <a:r>
              <a:rPr lang="en-US" sz="1600" dirty="0" smtClean="0"/>
              <a:t>whether the income or the income source </a:t>
            </a:r>
            <a:r>
              <a:rPr lang="en-US" sz="1600" b="1" dirty="0" smtClean="0"/>
              <a:t>are</a:t>
            </a:r>
            <a:r>
              <a:rPr lang="en-US" sz="1600" dirty="0" smtClean="0"/>
              <a:t> verified (as they are more related to default than not) </a:t>
            </a:r>
          </a:p>
          <a:p>
            <a:pPr marL="800100" lvl="1" indent="-342900">
              <a:buFont typeface="+mj-lt"/>
              <a:buAutoNum type="arabicPeriod"/>
            </a:pPr>
            <a:r>
              <a:rPr lang="en-US" sz="1600" dirty="0" smtClean="0"/>
              <a:t>Lookout for negative credit history </a:t>
            </a:r>
            <a:r>
              <a:rPr lang="en-US" sz="1600" dirty="0"/>
              <a:t>in the last 24 </a:t>
            </a:r>
            <a:r>
              <a:rPr lang="en-US" sz="1600" dirty="0" smtClean="0"/>
              <a:t>months. If it’s later than 24 months it’s </a:t>
            </a:r>
            <a:r>
              <a:rPr lang="en-US" sz="1600" b="1" dirty="0" smtClean="0"/>
              <a:t>even safer </a:t>
            </a:r>
            <a:r>
              <a:rPr lang="en-US" sz="1600" dirty="0" smtClean="0"/>
              <a:t>than loans with unknown history.</a:t>
            </a:r>
          </a:p>
          <a:p>
            <a:pPr marL="800100" lvl="1" indent="-342900">
              <a:buFont typeface="+mj-lt"/>
              <a:buAutoNum type="arabicPeriod"/>
            </a:pPr>
            <a:r>
              <a:rPr lang="en-US" sz="1600" dirty="0" smtClean="0"/>
              <a:t>Counterintuitively  owners of homes have </a:t>
            </a:r>
            <a:r>
              <a:rPr lang="en-US" sz="1600" b="1" dirty="0" smtClean="0"/>
              <a:t>higher risk </a:t>
            </a:r>
            <a:r>
              <a:rPr lang="en-US" sz="1600" dirty="0" smtClean="0"/>
              <a:t>than mortgage payers</a:t>
            </a:r>
            <a:endParaRPr lang="en-US" sz="1600" dirty="0"/>
          </a:p>
          <a:p>
            <a:endParaRPr lang="en-US" sz="1600" dirty="0"/>
          </a:p>
          <a:p>
            <a:endParaRPr lang="en-US" sz="1600" dirty="0"/>
          </a:p>
        </p:txBody>
      </p:sp>
      <p:sp>
        <p:nvSpPr>
          <p:cNvPr id="4" name="Rectangle 3"/>
          <p:cNvSpPr/>
          <p:nvPr/>
        </p:nvSpPr>
        <p:spPr>
          <a:xfrm>
            <a:off x="-175653" y="1114343"/>
            <a:ext cx="10448366" cy="769441"/>
          </a:xfrm>
          <a:prstGeom prst="rect">
            <a:avLst/>
          </a:prstGeom>
        </p:spPr>
        <p:txBody>
          <a:bodyPr wrap="square">
            <a:spAutoFit/>
          </a:bodyPr>
          <a:lstStyle/>
          <a:p>
            <a:pPr lvl="2">
              <a:buFont typeface="Wingdings" charset="2"/>
              <a:buChar char="§"/>
            </a:pPr>
            <a:r>
              <a:rPr lang="en-US" sz="2200" dirty="0" smtClean="0"/>
              <a:t> </a:t>
            </a:r>
            <a:r>
              <a:rPr lang="en-US" sz="2200" b="1" dirty="0" smtClean="0"/>
              <a:t>Final conclusions and actionable recommendations for </a:t>
            </a:r>
            <a:r>
              <a:rPr lang="en-US" sz="2200" b="1" dirty="0" err="1" smtClean="0"/>
              <a:t>LendingClub</a:t>
            </a:r>
            <a:r>
              <a:rPr lang="en-US" sz="2200" b="1" dirty="0" smtClean="0"/>
              <a:t> investors</a:t>
            </a:r>
            <a:endParaRPr lang="en-US" sz="2200" b="1" dirty="0"/>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137031"/>
          </a:xfrm>
          <a:solidFill>
            <a:srgbClr val="FFFF00"/>
          </a:solidFill>
        </p:spPr>
        <p:txBody>
          <a:bodyPr/>
          <a:lstStyle/>
          <a:p>
            <a:r>
              <a:rPr lang="en-US" dirty="0" smtClean="0"/>
              <a:t>Supplementary </a:t>
            </a:r>
            <a:r>
              <a:rPr lang="en-US" smtClean="0"/>
              <a:t>slides </a:t>
            </a:r>
            <a:endParaRPr lang="en-US" dirty="0"/>
          </a:p>
          <a:p>
            <a:r>
              <a:rPr lang="en-US" dirty="0" smtClean="0"/>
              <a:t>The following pages are irrelevant as of now</a:t>
            </a:r>
            <a:endParaRPr lang="en-US" dirty="0"/>
          </a:p>
        </p:txBody>
      </p:sp>
    </p:spTree>
    <p:extLst>
      <p:ext uri="{BB962C8B-B14F-4D97-AF65-F5344CB8AC3E}">
        <p14:creationId xmlns:p14="http://schemas.microsoft.com/office/powerpoint/2010/main" val="162782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
        <p:nvSpPr>
          <p:cNvPr id="5" name="TextBox 4"/>
          <p:cNvSpPr txBox="1"/>
          <p:nvPr/>
        </p:nvSpPr>
        <p:spPr>
          <a:xfrm>
            <a:off x="8457132" y="4507493"/>
            <a:ext cx="2842880" cy="2031325"/>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 with </a:t>
            </a:r>
            <a:r>
              <a:rPr lang="en-US" b="1" dirty="0" err="1" smtClean="0"/>
              <a:t>anomalie</a:t>
            </a:r>
            <a:r>
              <a:rPr lang="en-US" b="1" dirty="0" smtClean="0"/>
              <a:t>:</a:t>
            </a:r>
            <a:r>
              <a:rPr lang="en-US" dirty="0" smtClean="0"/>
              <a:t> </a:t>
            </a:r>
          </a:p>
          <a:p>
            <a:pPr marL="742950" lvl="1" indent="-285750">
              <a:buFont typeface="Wingdings" charset="2"/>
              <a:buChar char="§"/>
            </a:pPr>
            <a:r>
              <a:rPr lang="en-US" dirty="0" err="1" smtClean="0"/>
              <a:t>revol_bal</a:t>
            </a:r>
            <a:r>
              <a:rPr lang="en-US" dirty="0" smtClean="0"/>
              <a:t> (no difference)</a:t>
            </a:r>
          </a:p>
          <a:p>
            <a:pPr marL="742950" lvl="1" indent="-285750">
              <a:buFont typeface="Wingdings" charset="2"/>
              <a:buChar char="§"/>
            </a:pPr>
            <a:r>
              <a:rPr lang="en-US" dirty="0" smtClean="0"/>
              <a:t>Grade with greatest default </a:t>
            </a:r>
          </a:p>
          <a:p>
            <a:pPr marL="742950" lvl="1" indent="-285750">
              <a:buFont typeface="Wingdings" charset="2"/>
              <a:buChar char="§"/>
            </a:pPr>
            <a:endParaRPr lang="en-US" dirty="0" smtClean="0"/>
          </a:p>
          <a:p>
            <a:pPr marL="742950" lvl="1" indent="-285750">
              <a:buFont typeface="Wingdings" charset="2"/>
              <a:buChar char="§"/>
            </a:pPr>
            <a:endParaRPr lang="en-US"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927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57" y="-138176"/>
            <a:ext cx="10515600" cy="1325563"/>
          </a:xfrm>
        </p:spPr>
        <p:txBody>
          <a:bodyPr/>
          <a:lstStyle/>
          <a:p>
            <a:pPr algn="ctr"/>
            <a:r>
              <a:rPr lang="en-US" dirty="0" smtClean="0"/>
              <a:t>Background &amp; Project Outline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897" y="1563438"/>
            <a:ext cx="4518212" cy="4232795"/>
          </a:xfrm>
          <a:prstGeom prst="rect">
            <a:avLst/>
          </a:prstGeom>
        </p:spPr>
      </p:pic>
      <p:sp>
        <p:nvSpPr>
          <p:cNvPr id="4" name="TextBox 3"/>
          <p:cNvSpPr txBox="1"/>
          <p:nvPr/>
        </p:nvSpPr>
        <p:spPr>
          <a:xfrm>
            <a:off x="524257" y="1014258"/>
            <a:ext cx="11448288" cy="5078313"/>
          </a:xfrm>
          <a:prstGeom prst="rect">
            <a:avLst/>
          </a:prstGeom>
          <a:solidFill>
            <a:schemeClr val="bg1"/>
          </a:solidFill>
        </p:spPr>
        <p:txBody>
          <a:bodyPr wrap="square" rtlCol="0">
            <a:spAutoFit/>
          </a:bodyPr>
          <a:lstStyle/>
          <a:p>
            <a:pPr marL="285750" indent="-285750">
              <a:buFont typeface="Arial" charset="0"/>
              <a:buChar char="•"/>
            </a:pPr>
            <a:r>
              <a:rPr lang="en-US" sz="2000" dirty="0" smtClean="0"/>
              <a:t>Lending Club (LC) </a:t>
            </a:r>
          </a:p>
          <a:p>
            <a:pPr marL="971550" lvl="1" indent="-514350">
              <a:buFont typeface="+mj-lt"/>
              <a:buAutoNum type="romanUcPeriod"/>
            </a:pPr>
            <a:r>
              <a:rPr lang="en-US" sz="2000" dirty="0"/>
              <a:t>T</a:t>
            </a:r>
            <a:r>
              <a:rPr lang="en-US" sz="2000" dirty="0" smtClean="0"/>
              <a:t>he </a:t>
            </a:r>
            <a:r>
              <a:rPr lang="en-US" sz="2000" dirty="0"/>
              <a:t>largest online loan </a:t>
            </a:r>
            <a:r>
              <a:rPr lang="en-US" sz="2000" dirty="0" smtClean="0"/>
              <a:t>platform ($</a:t>
            </a:r>
            <a:r>
              <a:rPr lang="en-US" sz="2000" dirty="0"/>
              <a:t>10.9 </a:t>
            </a:r>
            <a:r>
              <a:rPr lang="en-US" sz="2000" dirty="0" smtClean="0"/>
              <a:t>B new loans -2018)</a:t>
            </a:r>
          </a:p>
          <a:p>
            <a:pPr marL="971550" lvl="1" indent="-514350">
              <a:buFont typeface="+mj-lt"/>
              <a:buAutoNum type="romanUcPeriod"/>
            </a:pPr>
            <a:r>
              <a:rPr lang="en-US" sz="2000" dirty="0" smtClean="0"/>
              <a:t>Peer-to-peer (P2P) lending site, directly </a:t>
            </a:r>
            <a:r>
              <a:rPr lang="en-US" sz="2000" dirty="0"/>
              <a:t>connects borrowers and </a:t>
            </a:r>
            <a:r>
              <a:rPr lang="en-US" sz="2000" dirty="0" smtClean="0"/>
              <a:t>investors.</a:t>
            </a:r>
          </a:p>
          <a:p>
            <a:pPr marL="285750" indent="-285750">
              <a:buFont typeface="Arial" charset="0"/>
              <a:buChar char="•"/>
            </a:pPr>
            <a:endParaRPr lang="en-US" sz="1200" dirty="0" smtClean="0"/>
          </a:p>
          <a:p>
            <a:pPr marL="285750" indent="-285750">
              <a:buFont typeface="Arial" charset="0"/>
              <a:buChar char="•"/>
            </a:pPr>
            <a:r>
              <a:rPr lang="en-US" sz="2000" dirty="0" smtClean="0"/>
              <a:t>Value Proposition &amp; Challenge:</a:t>
            </a:r>
          </a:p>
          <a:p>
            <a:pPr marL="971550" lvl="1" indent="-514350">
              <a:buFont typeface="+mj-lt"/>
              <a:buAutoNum type="romanUcPeriod"/>
            </a:pPr>
            <a:r>
              <a:rPr lang="en-US" sz="2000" dirty="0" smtClean="0"/>
              <a:t>“Cutting out the middleman”  </a:t>
            </a:r>
            <a:r>
              <a:rPr lang="en-US" sz="2000" dirty="0" smtClean="0">
                <a:sym typeface="Wingdings"/>
              </a:rPr>
              <a:t> </a:t>
            </a:r>
            <a:r>
              <a:rPr lang="en-US" sz="2000" dirty="0" smtClean="0"/>
              <a:t>opens possibilities for borrowers and investors </a:t>
            </a:r>
          </a:p>
          <a:p>
            <a:pPr marL="971550" lvl="1" indent="-514350">
              <a:buFont typeface="+mj-lt"/>
              <a:buAutoNum type="romanUcPeriod"/>
            </a:pPr>
            <a:r>
              <a:rPr lang="en-US" sz="2000" dirty="0"/>
              <a:t>E</a:t>
            </a:r>
            <a:r>
              <a:rPr lang="en-US" sz="2000" dirty="0" smtClean="0"/>
              <a:t>xposes investors to the risk of unpaid loans </a:t>
            </a:r>
            <a:r>
              <a:rPr lang="en-US" sz="2000" dirty="0" smtClean="0">
                <a:sym typeface="Wingdings"/>
              </a:rPr>
              <a:t></a:t>
            </a:r>
            <a:r>
              <a:rPr lang="en-US" sz="2000" dirty="0" smtClean="0"/>
              <a:t> i.e. </a:t>
            </a:r>
            <a:r>
              <a:rPr lang="en-US" sz="2000" b="1" dirty="0" smtClean="0"/>
              <a:t>Default Loans.</a:t>
            </a:r>
            <a:endParaRPr lang="en-US" sz="2000" dirty="0" smtClean="0"/>
          </a:p>
          <a:p>
            <a:pPr marL="285750" indent="-285750">
              <a:buFont typeface="Arial" charset="0"/>
              <a:buChar char="•"/>
            </a:pPr>
            <a:endParaRPr lang="en-US" sz="1200" dirty="0" smtClean="0"/>
          </a:p>
          <a:p>
            <a:pPr marL="285750" indent="-285750">
              <a:buFont typeface="Arial" charset="0"/>
              <a:buChar char="•"/>
            </a:pPr>
            <a:r>
              <a:rPr lang="en-US" sz="2000" dirty="0" smtClean="0"/>
              <a:t>Project outline:</a:t>
            </a:r>
          </a:p>
          <a:p>
            <a:pPr marL="971550" lvl="1" indent="-514350">
              <a:buFont typeface="+mj-lt"/>
              <a:buAutoNum type="romanUcPeriod"/>
            </a:pPr>
            <a:r>
              <a:rPr lang="en-US" sz="2000" dirty="0" smtClean="0"/>
              <a:t>Built a </a:t>
            </a:r>
            <a:r>
              <a:rPr lang="en-US" sz="2000" dirty="0"/>
              <a:t>classification model based on data from LC </a:t>
            </a:r>
            <a:r>
              <a:rPr lang="en-US" sz="2000" dirty="0" smtClean="0"/>
              <a:t>website</a:t>
            </a:r>
          </a:p>
          <a:p>
            <a:pPr marL="971550" lvl="1" indent="-514350">
              <a:buFont typeface="+mj-lt"/>
              <a:buAutoNum type="romanUcPeriod"/>
            </a:pPr>
            <a:r>
              <a:rPr lang="en-US" sz="2000" dirty="0"/>
              <a:t>P</a:t>
            </a:r>
            <a:r>
              <a:rPr lang="en-US" sz="2000" dirty="0" smtClean="0"/>
              <a:t>rojects </a:t>
            </a:r>
            <a:r>
              <a:rPr lang="en-US" sz="2000" dirty="0"/>
              <a:t>whether a </a:t>
            </a:r>
            <a:r>
              <a:rPr lang="en-US" sz="2000" b="1" dirty="0" smtClean="0"/>
              <a:t>loan </a:t>
            </a:r>
            <a:r>
              <a:rPr lang="en-US" sz="2000" dirty="0" smtClean="0"/>
              <a:t>in 2014 </a:t>
            </a:r>
            <a:r>
              <a:rPr lang="en-US" sz="2000" dirty="0">
                <a:sym typeface="Wingdings"/>
              </a:rPr>
              <a:t> </a:t>
            </a:r>
            <a:r>
              <a:rPr lang="en-US" sz="2000" b="1" dirty="0"/>
              <a:t>Fully paid / </a:t>
            </a:r>
            <a:r>
              <a:rPr lang="en-US" sz="2000" dirty="0">
                <a:sym typeface="Wingdings"/>
              </a:rPr>
              <a:t> </a:t>
            </a:r>
            <a:r>
              <a:rPr lang="en-US" sz="2000" b="1" dirty="0"/>
              <a:t>Default </a:t>
            </a:r>
            <a:r>
              <a:rPr lang="en-US" sz="2000" b="1" dirty="0" smtClean="0"/>
              <a:t>loan</a:t>
            </a:r>
            <a:endParaRPr lang="en-US" sz="2000" dirty="0"/>
          </a:p>
          <a:p>
            <a:pPr marL="971550" lvl="1" indent="-514350">
              <a:buFont typeface="+mj-lt"/>
              <a:buAutoNum type="romanUcPeriod"/>
            </a:pPr>
            <a:r>
              <a:rPr lang="en-US" sz="2000" dirty="0" smtClean="0"/>
              <a:t>analysis used </a:t>
            </a:r>
            <a:r>
              <a:rPr lang="en-US" sz="2000" b="1" dirty="0" smtClean="0"/>
              <a:t>past loans </a:t>
            </a:r>
            <a:r>
              <a:rPr lang="en-US" sz="2000" dirty="0" smtClean="0"/>
              <a:t>only.</a:t>
            </a:r>
            <a:r>
              <a:rPr lang="en-US" sz="2000" b="1" dirty="0" smtClean="0"/>
              <a:t> </a:t>
            </a:r>
            <a:r>
              <a:rPr lang="en-US" sz="2000" dirty="0" smtClean="0"/>
              <a:t>The approach was to treat them as new loans, by ”turning back the clock” on the data by excluding any information that was sourced after the loan was initiated</a:t>
            </a:r>
          </a:p>
          <a:p>
            <a:pPr marL="971550" lvl="1" indent="-514350">
              <a:buFont typeface="+mj-lt"/>
              <a:buAutoNum type="romanUcPeriod"/>
            </a:pPr>
            <a:endParaRPr lang="en-US" sz="1200" dirty="0" smtClean="0"/>
          </a:p>
          <a:p>
            <a:pPr marL="285750" indent="-285750">
              <a:buFont typeface="Arial" charset="0"/>
              <a:buChar char="•"/>
            </a:pPr>
            <a:r>
              <a:rPr lang="en-US" sz="2000" dirty="0" smtClean="0"/>
              <a:t>Project goal: </a:t>
            </a:r>
          </a:p>
          <a:p>
            <a:pPr lvl="2"/>
            <a:r>
              <a:rPr lang="en-US" sz="2000" dirty="0" smtClean="0"/>
              <a:t>Provide a predictive model and actionable insights on potentially risky loans for </a:t>
            </a:r>
            <a:r>
              <a:rPr lang="en-US" sz="2000" dirty="0" err="1" smtClean="0"/>
              <a:t>LendingClub</a:t>
            </a:r>
            <a:r>
              <a:rPr lang="en-US" sz="2000" dirty="0" smtClean="0"/>
              <a:t> investors, at the time they actually need it </a:t>
            </a:r>
            <a:r>
              <a:rPr lang="mr-IN" sz="2000" dirty="0" smtClean="0"/>
              <a:t>–</a:t>
            </a:r>
            <a:r>
              <a:rPr lang="en-US" sz="2000" dirty="0" smtClean="0"/>
              <a:t> </a:t>
            </a:r>
            <a:r>
              <a:rPr lang="en-US" sz="2000" b="1" dirty="0" smtClean="0"/>
              <a:t>before</a:t>
            </a:r>
            <a:r>
              <a:rPr lang="en-US" sz="2000" dirty="0" smtClean="0"/>
              <a:t> they decide </a:t>
            </a:r>
            <a:r>
              <a:rPr lang="en-US" sz="2000" b="1" dirty="0" smtClean="0"/>
              <a:t>on which loan to put the money on</a:t>
            </a:r>
            <a:endParaRPr lang="en-US" sz="2000" b="1"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3552" y="1219118"/>
            <a:ext cx="6241623" cy="461665"/>
          </a:xfrm>
          <a:prstGeom prst="rect">
            <a:avLst/>
          </a:prstGeom>
          <a:noFill/>
        </p:spPr>
        <p:txBody>
          <a:bodyPr wrap="square" rtlCol="0">
            <a:spAutoFit/>
          </a:bodyPr>
          <a:lstStyle/>
          <a:p>
            <a:r>
              <a:rPr lang="en-US" sz="2400" b="1" dirty="0" smtClean="0"/>
              <a:t>Defining the target </a:t>
            </a:r>
            <a:r>
              <a:rPr lang="mr-IN" sz="2400" b="1" dirty="0" smtClean="0"/>
              <a:t>–</a:t>
            </a:r>
            <a:r>
              <a:rPr lang="en-US" sz="2400" b="1" dirty="0" smtClean="0"/>
              <a:t> what is a “Default loan”? </a:t>
            </a:r>
            <a:endParaRPr lang="en-US" sz="2400" b="1" dirty="0"/>
          </a:p>
        </p:txBody>
      </p:sp>
      <p:sp>
        <p:nvSpPr>
          <p:cNvPr id="4" name="TextBox 3"/>
          <p:cNvSpPr txBox="1"/>
          <p:nvPr/>
        </p:nvSpPr>
        <p:spPr>
          <a:xfrm>
            <a:off x="1328578" y="1869326"/>
            <a:ext cx="9517810" cy="3139321"/>
          </a:xfrm>
          <a:prstGeom prst="rect">
            <a:avLst/>
          </a:prstGeom>
          <a:noFill/>
        </p:spPr>
        <p:txBody>
          <a:bodyPr wrap="square" rtlCol="0">
            <a:spAutoFit/>
          </a:bodyPr>
          <a:lstStyle/>
          <a:p>
            <a:pPr marL="285750" indent="-285750">
              <a:buFont typeface="Arial" charset="0"/>
              <a:buChar char="•"/>
            </a:pPr>
            <a:r>
              <a:rPr lang="en-US" sz="2200" dirty="0" smtClean="0"/>
              <a:t>The Dataset (161,231 unique loans) most are </a:t>
            </a:r>
            <a:r>
              <a:rPr lang="en-US" sz="2200" b="1" dirty="0"/>
              <a:t>Current  </a:t>
            </a:r>
            <a:r>
              <a:rPr lang="en-US" sz="2200" dirty="0"/>
              <a:t>loans </a:t>
            </a:r>
            <a:r>
              <a:rPr lang="en-US" sz="2200" dirty="0" smtClean="0"/>
              <a:t>(~94%) whereas </a:t>
            </a:r>
            <a:r>
              <a:rPr lang="en-US" sz="2200" b="1" dirty="0" smtClean="0"/>
              <a:t>Fully paid </a:t>
            </a:r>
            <a:r>
              <a:rPr lang="en-US" sz="2200" dirty="0" smtClean="0"/>
              <a:t>are (4%) </a:t>
            </a:r>
            <a:r>
              <a:rPr lang="en-US" sz="2200" dirty="0" smtClean="0"/>
              <a:t>and </a:t>
            </a:r>
            <a:r>
              <a:rPr lang="en-US" sz="2200" dirty="0" smtClean="0"/>
              <a:t>the rest are in 5 more categories</a:t>
            </a:r>
            <a:r>
              <a:rPr lang="en-US" sz="2200" dirty="0" smtClean="0"/>
              <a:t>*</a:t>
            </a:r>
          </a:p>
          <a:p>
            <a:endParaRPr lang="en-US" sz="2200" dirty="0" smtClean="0"/>
          </a:p>
          <a:p>
            <a:pPr marL="285750" indent="-285750">
              <a:buFont typeface="Arial" charset="0"/>
              <a:buChar char="•"/>
            </a:pPr>
            <a:r>
              <a:rPr lang="en-US" sz="2200" dirty="0" smtClean="0"/>
              <a:t>A search on LC website** gave the basis for our following assumption: </a:t>
            </a:r>
          </a:p>
          <a:p>
            <a:pPr lvl="1"/>
            <a:r>
              <a:rPr lang="en-US" sz="2200" dirty="0" smtClean="0"/>
              <a:t>Since 75</a:t>
            </a:r>
            <a:r>
              <a:rPr lang="en-US" sz="2200" dirty="0"/>
              <a:t>% of </a:t>
            </a:r>
            <a:r>
              <a:rPr lang="en-US" sz="2200" b="1" dirty="0"/>
              <a:t>late (31-120 days) </a:t>
            </a:r>
            <a:r>
              <a:rPr lang="en-US" sz="2200" dirty="0" smtClean="0"/>
              <a:t>loans </a:t>
            </a:r>
            <a:r>
              <a:rPr lang="en-US" sz="2200" dirty="0"/>
              <a:t>end up not fully paid, </a:t>
            </a:r>
            <a:r>
              <a:rPr lang="en-US" sz="2200" dirty="0" smtClean="0"/>
              <a:t>we aggregated them with </a:t>
            </a:r>
            <a:r>
              <a:rPr lang="en-US" sz="2200" b="1" dirty="0" smtClean="0"/>
              <a:t>Default</a:t>
            </a:r>
            <a:r>
              <a:rPr lang="en-US" sz="2200" dirty="0" smtClean="0"/>
              <a:t> </a:t>
            </a:r>
            <a:r>
              <a:rPr lang="en-US" sz="2200" dirty="0"/>
              <a:t>group and </a:t>
            </a:r>
            <a:r>
              <a:rPr lang="en-US" sz="2200" b="1" dirty="0" smtClean="0"/>
              <a:t>Charged-off</a:t>
            </a:r>
            <a:r>
              <a:rPr lang="en-US" sz="2200" dirty="0" smtClean="0"/>
              <a:t> group </a:t>
            </a:r>
            <a:r>
              <a:rPr lang="en-US" sz="2200" dirty="0"/>
              <a:t>to make up </a:t>
            </a:r>
            <a:r>
              <a:rPr lang="en-US" sz="2200" dirty="0" smtClean="0"/>
              <a:t>a diverse “bad loans” group we named “</a:t>
            </a:r>
            <a:r>
              <a:rPr lang="en-US" sz="2200" b="1" dirty="0" smtClean="0"/>
              <a:t>Default”</a:t>
            </a:r>
            <a:endParaRPr lang="en-US" sz="2200" b="1" dirty="0"/>
          </a:p>
          <a:p>
            <a:pPr marL="285750" indent="-285750">
              <a:buFont typeface="Arial" charset="0"/>
              <a:buChar char="•"/>
            </a:pPr>
            <a:endParaRPr lang="en-US" sz="2200" dirty="0" smtClean="0"/>
          </a:p>
          <a:p>
            <a:pPr marL="285750" indent="-285750">
              <a:buFont typeface="Arial" charset="0"/>
              <a:buChar char="•"/>
            </a:pPr>
            <a:endParaRPr lang="en-US" sz="2200" dirty="0"/>
          </a:p>
        </p:txBody>
      </p:sp>
      <p:sp>
        <p:nvSpPr>
          <p:cNvPr id="11" name="TextBox 10"/>
          <p:cNvSpPr txBox="1"/>
          <p:nvPr/>
        </p:nvSpPr>
        <p:spPr>
          <a:xfrm>
            <a:off x="1511480" y="5824476"/>
            <a:ext cx="847376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smtClean="0"/>
              <a:t>*Note:</a:t>
            </a:r>
            <a:r>
              <a:rPr lang="en-US" sz="1400" dirty="0" smtClean="0"/>
              <a:t> </a:t>
            </a:r>
            <a:r>
              <a:rPr lang="en-US" sz="1400" dirty="0" smtClean="0"/>
              <a:t>Our assumption </a:t>
            </a:r>
            <a:r>
              <a:rPr lang="en-US" sz="1400" dirty="0"/>
              <a:t>i</a:t>
            </a:r>
            <a:r>
              <a:rPr lang="en-US" sz="1400" dirty="0" smtClean="0"/>
              <a:t>s that using only a subset of the available data serves best the business goal we chose</a:t>
            </a:r>
            <a:endParaRPr lang="en-US" sz="1400" dirty="0"/>
          </a:p>
        </p:txBody>
      </p:sp>
      <p:sp>
        <p:nvSpPr>
          <p:cNvPr id="13" name="TextBox 12"/>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363" y="6161859"/>
            <a:ext cx="10686101" cy="369332"/>
          </a:xfrm>
          <a:prstGeom prst="rect">
            <a:avLst/>
          </a:prstGeom>
        </p:spPr>
        <p:txBody>
          <a:bodyPr wrap="square">
            <a:spAutoFit/>
          </a:bodyPr>
          <a:lstStyle/>
          <a:p>
            <a:r>
              <a:rPr lang="en-US" b="1" dirty="0" smtClean="0"/>
              <a:t>**</a:t>
            </a:r>
            <a:r>
              <a:rPr lang="en-US" dirty="0" smtClean="0"/>
              <a:t> </a:t>
            </a:r>
            <a:r>
              <a:rPr lang="en-US" sz="1500" dirty="0" smtClean="0"/>
              <a:t> </a:t>
            </a:r>
            <a:r>
              <a:rPr lang="en-US" sz="1600" b="1" u="sng" dirty="0">
                <a:solidFill>
                  <a:srgbClr val="337AB7"/>
                </a:solidFill>
                <a:latin typeface="Helvetica Neue" charset="0"/>
                <a:hlinkClick r:id="rId3"/>
              </a:rPr>
              <a:t>https://www.lendingclub.com/info/demand-and-credit-profile.action</a:t>
            </a:r>
            <a:endParaRPr lang="en-US" sz="1600" b="1" dirty="0">
              <a:solidFill>
                <a:srgbClr val="000000"/>
              </a:solidFill>
              <a:latin typeface="Helvetica Neue" charset="0"/>
            </a:endParaRPr>
          </a:p>
        </p:txBody>
      </p:sp>
      <p:sp>
        <p:nvSpPr>
          <p:cNvPr id="10" name="TextBox 9"/>
          <p:cNvSpPr txBox="1"/>
          <p:nvPr/>
        </p:nvSpPr>
        <p:spPr>
          <a:xfrm>
            <a:off x="946363" y="1172385"/>
            <a:ext cx="9538757" cy="830997"/>
          </a:xfrm>
          <a:prstGeom prst="rect">
            <a:avLst/>
          </a:prstGeom>
          <a:noFill/>
        </p:spPr>
        <p:txBody>
          <a:bodyPr wrap="square" rtlCol="0">
            <a:spAutoFit/>
          </a:bodyPr>
          <a:lstStyle/>
          <a:p>
            <a:r>
              <a:rPr lang="en-US" sz="2400" b="1" dirty="0" smtClean="0"/>
              <a:t>Our feature definition </a:t>
            </a:r>
            <a:r>
              <a:rPr lang="mr-IN" sz="2400" b="1" dirty="0" smtClean="0"/>
              <a:t>–</a:t>
            </a:r>
            <a:r>
              <a:rPr lang="en-US" sz="2400" b="1" dirty="0" smtClean="0"/>
              <a:t> A variable that is a available for investors on a loan before it is issued </a:t>
            </a:r>
            <a:endParaRPr lang="en-US" sz="2400" b="1"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28575" r="17588" b="16859"/>
          <a:stretch/>
        </p:blipFill>
        <p:spPr>
          <a:xfrm>
            <a:off x="4230623" y="2109246"/>
            <a:ext cx="5843123" cy="3624395"/>
          </a:xfrm>
          <a:prstGeom prst="rect">
            <a:avLst/>
          </a:prstGeom>
        </p:spPr>
      </p:pic>
      <p:sp>
        <p:nvSpPr>
          <p:cNvPr id="8" name="TextBox 7"/>
          <p:cNvSpPr txBox="1"/>
          <p:nvPr/>
        </p:nvSpPr>
        <p:spPr>
          <a:xfrm>
            <a:off x="1159303" y="2145192"/>
            <a:ext cx="2692830" cy="2800767"/>
          </a:xfrm>
          <a:prstGeom prst="rect">
            <a:avLst/>
          </a:prstGeom>
          <a:noFill/>
        </p:spPr>
        <p:txBody>
          <a:bodyPr wrap="square" rtlCol="0">
            <a:spAutoFit/>
          </a:bodyPr>
          <a:lstStyle/>
          <a:p>
            <a:r>
              <a:rPr lang="en-US" sz="2200" b="1" dirty="0" smtClean="0"/>
              <a:t>Right:</a:t>
            </a:r>
            <a:r>
              <a:rPr lang="en-US" sz="2200" dirty="0" smtClean="0"/>
              <a:t> </a:t>
            </a:r>
            <a:endParaRPr lang="en-US" sz="2200" dirty="0" smtClean="0"/>
          </a:p>
          <a:p>
            <a:r>
              <a:rPr lang="en-US" sz="2200" dirty="0" smtClean="0"/>
              <a:t>Fields available </a:t>
            </a:r>
          </a:p>
          <a:p>
            <a:r>
              <a:rPr lang="en-US" sz="2200" dirty="0" smtClean="0"/>
              <a:t>on LC website On </a:t>
            </a:r>
          </a:p>
          <a:p>
            <a:r>
              <a:rPr lang="en-US" sz="2200" dirty="0" smtClean="0"/>
              <a:t>a loan for a 14 day </a:t>
            </a:r>
          </a:p>
          <a:p>
            <a:r>
              <a:rPr lang="en-US" sz="2200" dirty="0" smtClean="0"/>
              <a:t>window, before </a:t>
            </a:r>
          </a:p>
          <a:p>
            <a:r>
              <a:rPr lang="en-US" sz="2200" dirty="0" smtClean="0"/>
              <a:t>it is issued (or </a:t>
            </a:r>
          </a:p>
          <a:p>
            <a:r>
              <a:rPr lang="en-US" sz="2200" dirty="0" smtClean="0"/>
              <a:t>discarded due to </a:t>
            </a:r>
          </a:p>
          <a:p>
            <a:r>
              <a:rPr lang="en-US" sz="2200" dirty="0" smtClean="0"/>
              <a:t>lack of demand )</a:t>
            </a:r>
            <a:endParaRPr lang="en-US" sz="2200" dirty="0" smtClean="0"/>
          </a:p>
        </p:txBody>
      </p:sp>
      <p:sp>
        <p:nvSpPr>
          <p:cNvPr id="13" name="TextBox 12"/>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47524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74926" y="1234373"/>
            <a:ext cx="9883562" cy="461665"/>
          </a:xfrm>
          <a:prstGeom prst="rect">
            <a:avLst/>
          </a:prstGeom>
          <a:noFill/>
        </p:spPr>
        <p:txBody>
          <a:bodyPr wrap="square" rtlCol="0">
            <a:spAutoFit/>
          </a:bodyPr>
          <a:lstStyle/>
          <a:p>
            <a:r>
              <a:rPr lang="en-US" sz="2400" b="1" dirty="0" smtClean="0"/>
              <a:t>Exploring dataset features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358" y="3005221"/>
            <a:ext cx="4927600" cy="1981200"/>
          </a:xfrm>
          <a:prstGeom prst="rect">
            <a:avLst/>
          </a:prstGeom>
        </p:spPr>
      </p:pic>
      <p:sp>
        <p:nvSpPr>
          <p:cNvPr id="15" name="TextBox 14"/>
          <p:cNvSpPr txBox="1"/>
          <p:nvPr/>
        </p:nvSpPr>
        <p:spPr>
          <a:xfrm>
            <a:off x="903859" y="1804892"/>
            <a:ext cx="6647538" cy="1200329"/>
          </a:xfrm>
          <a:prstGeom prst="rect">
            <a:avLst/>
          </a:prstGeom>
          <a:noFill/>
        </p:spPr>
        <p:txBody>
          <a:bodyPr wrap="square" rtlCol="0">
            <a:spAutoFit/>
          </a:bodyPr>
          <a:lstStyle/>
          <a:p>
            <a:r>
              <a:rPr lang="en-US" dirty="0" smtClean="0"/>
              <a:t>We hypothesized that borrowers with high </a:t>
            </a:r>
            <a:r>
              <a:rPr lang="en-US" b="1" dirty="0" smtClean="0"/>
              <a:t>loan amount relative to their income</a:t>
            </a:r>
            <a:r>
              <a:rPr lang="en-US" dirty="0" smtClean="0"/>
              <a:t> should have more difficulties in paying back their loan. We see evidence of that by exploring loan to income ratio:</a:t>
            </a:r>
          </a:p>
          <a:p>
            <a:endParaRPr lang="en-US" dirty="0"/>
          </a:p>
        </p:txBody>
      </p:sp>
      <p:sp>
        <p:nvSpPr>
          <p:cNvPr id="22" name="TextBox 21"/>
          <p:cNvSpPr txBox="1"/>
          <p:nvPr/>
        </p:nvSpPr>
        <p:spPr>
          <a:xfrm>
            <a:off x="2929323" y="5392059"/>
            <a:ext cx="17876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t>Fully Paid:</a:t>
            </a:r>
            <a:r>
              <a:rPr lang="en-US" sz="1200" dirty="0">
                <a:sym typeface="Wingdings"/>
              </a:rPr>
              <a:t> </a:t>
            </a:r>
            <a:r>
              <a:rPr lang="el-GR" sz="1200" dirty="0"/>
              <a:t>μ</a:t>
            </a:r>
            <a:r>
              <a:rPr lang="en-US" sz="1200" dirty="0"/>
              <a:t>=</a:t>
            </a:r>
            <a:r>
              <a:rPr lang="nb-NO" sz="1200" dirty="0"/>
              <a:t>﻿0.20, </a:t>
            </a:r>
            <a:r>
              <a:rPr lang="en-US" sz="1200" dirty="0"/>
              <a:t> </a:t>
            </a:r>
            <a:r>
              <a:rPr lang="el-GR" sz="1200" dirty="0"/>
              <a:t>σ</a:t>
            </a:r>
            <a:r>
              <a:rPr lang="en-US" sz="1200" dirty="0"/>
              <a:t>=0.1</a:t>
            </a:r>
            <a:r>
              <a:rPr lang="el-GR" sz="1200" dirty="0"/>
              <a:t> </a:t>
            </a:r>
            <a:endParaRPr lang="en-US" sz="1200" dirty="0"/>
          </a:p>
          <a:p>
            <a:r>
              <a:rPr lang="en-US" sz="1200" dirty="0"/>
              <a:t>Default:</a:t>
            </a:r>
            <a:r>
              <a:rPr lang="en-US" sz="1200" dirty="0">
                <a:sym typeface="Wingdings"/>
              </a:rPr>
              <a:t> </a:t>
            </a:r>
            <a:r>
              <a:rPr lang="el-GR" sz="1200" dirty="0"/>
              <a:t>μ</a:t>
            </a:r>
            <a:r>
              <a:rPr lang="en-US" sz="1200" dirty="0"/>
              <a:t>=</a:t>
            </a:r>
            <a:r>
              <a:rPr lang="nb-NO" sz="1200" dirty="0"/>
              <a:t>﻿0.24, </a:t>
            </a:r>
            <a:r>
              <a:rPr lang="en-US" sz="1200" dirty="0"/>
              <a:t> </a:t>
            </a:r>
            <a:r>
              <a:rPr lang="el-GR" sz="1200" dirty="0"/>
              <a:t>σ</a:t>
            </a:r>
            <a:r>
              <a:rPr lang="en-US" sz="1200" dirty="0"/>
              <a:t>=0.11</a:t>
            </a:r>
            <a:r>
              <a:rPr lang="el-GR" sz="1200" dirty="0"/>
              <a:t> </a:t>
            </a:r>
            <a:endParaRPr lang="en-US" sz="1200" dirty="0"/>
          </a:p>
        </p:txBody>
      </p:sp>
      <p:sp>
        <p:nvSpPr>
          <p:cNvPr id="23" name="TextBox 22"/>
          <p:cNvSpPr txBox="1"/>
          <p:nvPr/>
        </p:nvSpPr>
        <p:spPr>
          <a:xfrm>
            <a:off x="2911969" y="4979867"/>
            <a:ext cx="207838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Loan Amount / Annual Income</a:t>
            </a:r>
            <a:endParaRPr lang="en-US" sz="1200" dirty="0"/>
          </a:p>
        </p:txBody>
      </p:sp>
      <p:sp>
        <p:nvSpPr>
          <p:cNvPr id="24" name="TextBox 23"/>
          <p:cNvSpPr txBox="1"/>
          <p:nvPr/>
        </p:nvSpPr>
        <p:spPr>
          <a:xfrm rot="16200000">
            <a:off x="342424" y="3795765"/>
            <a:ext cx="1522981" cy="40011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Portion of borrowers </a:t>
            </a:r>
          </a:p>
          <a:p>
            <a:pPr algn="ctr"/>
            <a:r>
              <a:rPr lang="en-US" sz="800" dirty="0" smtClean="0"/>
              <a:t>(relative frequency)</a:t>
            </a:r>
            <a:endParaRPr lang="en-US" sz="800" dirty="0"/>
          </a:p>
        </p:txBody>
      </p:sp>
      <p:sp>
        <p:nvSpPr>
          <p:cNvPr id="27" name="TextBox 26"/>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1015060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74926" y="1227329"/>
            <a:ext cx="9883562" cy="1292662"/>
          </a:xfrm>
          <a:prstGeom prst="rect">
            <a:avLst/>
          </a:prstGeom>
          <a:noFill/>
        </p:spPr>
        <p:txBody>
          <a:bodyPr wrap="square" rtlCol="0">
            <a:spAutoFit/>
          </a:bodyPr>
          <a:lstStyle/>
          <a:p>
            <a:r>
              <a:rPr lang="en-US" sz="2400" b="1" dirty="0" smtClean="0"/>
              <a:t>Pinpoint features NOT </a:t>
            </a:r>
            <a:r>
              <a:rPr lang="en-US" sz="2400" b="1" dirty="0" smtClean="0"/>
              <a:t>to be </a:t>
            </a:r>
            <a:r>
              <a:rPr lang="en-US" sz="2400" b="1" dirty="0" smtClean="0"/>
              <a:t>used </a:t>
            </a:r>
          </a:p>
          <a:p>
            <a:pPr marL="285750" indent="-285750">
              <a:buFont typeface="Arial" charset="0"/>
              <a:buChar char="•"/>
            </a:pPr>
            <a:r>
              <a:rPr lang="en-US" dirty="0" smtClean="0"/>
              <a:t>Target-leaked features tend to be suspiciously strongly correlated with the target*, we therefore need to detect them, as done here by running a naïve model on the dataset and extracting the features importance</a:t>
            </a:r>
            <a:endParaRPr lang="en-US" dirty="0"/>
          </a:p>
        </p:txBody>
      </p:sp>
      <p:sp>
        <p:nvSpPr>
          <p:cNvPr id="11" name="TextBox 10"/>
          <p:cNvSpPr txBox="1"/>
          <p:nvPr/>
        </p:nvSpPr>
        <p:spPr>
          <a:xfrm>
            <a:off x="7293403" y="2901692"/>
            <a:ext cx="3857197"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a:t>
            </a:r>
            <a:r>
              <a:rPr lang="en-US" sz="1600" dirty="0" err="1" smtClean="0"/>
              <a:t>out_prncp</a:t>
            </a:r>
            <a:r>
              <a:rPr lang="en-US" sz="1600" dirty="0" smtClean="0"/>
              <a:t>’ is the remainder of borrowed amount that is still needed to be paid. By </a:t>
            </a:r>
            <a:r>
              <a:rPr lang="en-US" sz="1600" dirty="0"/>
              <a:t>running a </a:t>
            </a:r>
            <a:r>
              <a:rPr lang="en-US" sz="1600" dirty="0" smtClean="0"/>
              <a:t>naïve model on the dataset that includes this feature we see how 75% of the prediction relies on this feature. </a:t>
            </a:r>
            <a:r>
              <a:rPr lang="en-US" sz="1600" b="1" dirty="0"/>
              <a:t>D</a:t>
            </a:r>
            <a:r>
              <a:rPr lang="en-US" sz="1600" b="1" dirty="0" smtClean="0"/>
              <a:t>efault</a:t>
            </a:r>
            <a:r>
              <a:rPr lang="en-US" sz="1600" dirty="0" smtClean="0"/>
              <a:t> loans </a:t>
            </a:r>
            <a:r>
              <a:rPr lang="en-US" sz="1600" dirty="0"/>
              <a:t>by </a:t>
            </a:r>
            <a:r>
              <a:rPr lang="en-US" sz="1600" dirty="0" smtClean="0"/>
              <a:t>definition still </a:t>
            </a:r>
            <a:r>
              <a:rPr lang="en-US" sz="1600" dirty="0"/>
              <a:t>have to </a:t>
            </a:r>
            <a:r>
              <a:rPr lang="en-US" sz="1600" dirty="0" smtClean="0"/>
              <a:t>be payed. </a:t>
            </a:r>
            <a:r>
              <a:rPr lang="en-US" sz="1600" dirty="0"/>
              <a:t>whereas </a:t>
            </a:r>
            <a:r>
              <a:rPr lang="en-US" sz="1600" b="1" dirty="0" smtClean="0"/>
              <a:t>fully paid </a:t>
            </a:r>
            <a:r>
              <a:rPr lang="en-US" sz="1600" dirty="0" smtClean="0"/>
              <a:t>loans</a:t>
            </a:r>
            <a:r>
              <a:rPr lang="en-US" sz="1600" b="1" dirty="0" smtClean="0"/>
              <a:t> </a:t>
            </a:r>
            <a:r>
              <a:rPr lang="en-US" sz="1600" dirty="0"/>
              <a:t>by definition have nothing </a:t>
            </a:r>
            <a:r>
              <a:rPr lang="en-US" sz="1600" dirty="0" smtClean="0"/>
              <a:t>sum left </a:t>
            </a:r>
            <a:r>
              <a:rPr lang="en-US" sz="1600" dirty="0"/>
              <a:t>to </a:t>
            </a:r>
            <a:r>
              <a:rPr lang="en-US" sz="1600" dirty="0" smtClean="0"/>
              <a:t>be payed.</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14" y="2667160"/>
            <a:ext cx="6540287" cy="2491342"/>
          </a:xfrm>
          <a:prstGeom prst="rect">
            <a:avLst/>
          </a:prstGeom>
        </p:spPr>
      </p:pic>
      <p:sp>
        <p:nvSpPr>
          <p:cNvPr id="8" name="TextBox 7"/>
          <p:cNvSpPr txBox="1"/>
          <p:nvPr/>
        </p:nvSpPr>
        <p:spPr>
          <a:xfrm>
            <a:off x="1159302" y="5806880"/>
            <a:ext cx="707029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a:t>
            </a:r>
            <a:r>
              <a:rPr lang="en-US" sz="1400" dirty="0" smtClean="0"/>
              <a:t> Target </a:t>
            </a:r>
            <a:r>
              <a:rPr lang="en-US" sz="1400" dirty="0" smtClean="0"/>
              <a:t>leak - </a:t>
            </a:r>
            <a:r>
              <a:rPr lang="en-US" sz="1400" dirty="0" smtClean="0"/>
              <a:t>means </a:t>
            </a:r>
            <a:r>
              <a:rPr lang="en-US" sz="1400" dirty="0"/>
              <a:t>that when deploying our model for prediction we wouldn't have the feature available to us because it is determined together with the target ( hence “target leak</a:t>
            </a:r>
            <a:r>
              <a:rPr lang="en-US" sz="1400" dirty="0" smtClean="0"/>
              <a:t>).</a:t>
            </a:r>
            <a:endParaRPr lang="en-US" sz="1400" dirty="0"/>
          </a:p>
        </p:txBody>
      </p:sp>
      <p:sp>
        <p:nvSpPr>
          <p:cNvPr id="9" name="TextBox 8"/>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87208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73553" y="1523018"/>
            <a:ext cx="7140147"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Classification with raw data</a:t>
            </a:r>
            <a:r>
              <a:rPr lang="en-US" b="1" smtClean="0"/>
              <a:t>:</a:t>
            </a:r>
            <a:r>
              <a:rPr lang="en-US" smtClean="0"/>
              <a:t> </a:t>
            </a:r>
            <a:endParaRPr lang="en-US" smtClean="0"/>
          </a:p>
          <a:p>
            <a:endParaRPr lang="en-US" dirty="0" smtClean="0"/>
          </a:p>
          <a:p>
            <a:pPr marL="742950" lvl="1" indent="-285750">
              <a:buFont typeface="Wingdings" charset="2"/>
              <a:buChar char="§"/>
            </a:pPr>
            <a:r>
              <a:rPr lang="en-US" dirty="0" smtClean="0"/>
              <a:t>Initial classification efforts with the raw dataset shows that the ability to </a:t>
            </a:r>
            <a:r>
              <a:rPr lang="en-US" dirty="0"/>
              <a:t>detect Defaults (recall) </a:t>
            </a:r>
            <a:r>
              <a:rPr lang="en-US" dirty="0" smtClean="0"/>
              <a:t>is 0% (classifying every loan as fully paid</a:t>
            </a:r>
            <a:r>
              <a:rPr lang="en-US" dirty="0" smtClean="0"/>
              <a:t>) </a:t>
            </a:r>
            <a:endParaRPr lang="en-US" dirty="0" smtClean="0"/>
          </a:p>
          <a:p>
            <a:pPr marL="742950" lvl="1" indent="-285750">
              <a:buFont typeface="Wingdings" charset="2"/>
              <a:buChar char="§"/>
            </a:pPr>
            <a:r>
              <a:rPr lang="en-US" dirty="0" smtClean="0"/>
              <a:t>This means that without feature engineering and </a:t>
            </a:r>
            <a:r>
              <a:rPr lang="en-US" dirty="0" smtClean="0"/>
              <a:t>class-balancing </a:t>
            </a:r>
            <a:r>
              <a:rPr lang="en-US" dirty="0" smtClean="0"/>
              <a:t>efforts (# of loans in each class) we can’t get a sufficiently sensitive classification*</a:t>
            </a:r>
          </a:p>
        </p:txBody>
      </p:sp>
      <p:sp>
        <p:nvSpPr>
          <p:cNvPr id="6" name="TextBox 5"/>
          <p:cNvSpPr txBox="1"/>
          <p:nvPr/>
        </p:nvSpPr>
        <p:spPr>
          <a:xfrm>
            <a:off x="1336849" y="5621746"/>
            <a:ext cx="7140147"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*Note:</a:t>
            </a:r>
            <a:r>
              <a:rPr lang="en-US" sz="1400" dirty="0" smtClean="0"/>
              <a:t> </a:t>
            </a:r>
            <a:r>
              <a:rPr lang="en-US" sz="1400" dirty="0" smtClean="0"/>
              <a:t>we can use a target-leak </a:t>
            </a:r>
            <a:r>
              <a:rPr lang="en-US" sz="1400" dirty="0"/>
              <a:t>feature in the dataset as </a:t>
            </a:r>
            <a:r>
              <a:rPr lang="en-US" sz="1400" dirty="0" smtClean="0"/>
              <a:t>a type of a “positive-control”. </a:t>
            </a:r>
            <a:r>
              <a:rPr lang="en-US" sz="1400" dirty="0"/>
              <a:t>we’ve reached a 77% rate of </a:t>
            </a:r>
            <a:r>
              <a:rPr lang="en-US" sz="1400" dirty="0" smtClean="0"/>
              <a:t>detection with one such feature, </a:t>
            </a:r>
            <a:r>
              <a:rPr lang="en-US" sz="1400" dirty="0"/>
              <a:t>showing </a:t>
            </a:r>
            <a:r>
              <a:rPr lang="en-US" sz="1400" dirty="0" smtClean="0"/>
              <a:t>a ballpark of expected detection capabilities. </a:t>
            </a:r>
            <a:endParaRPr lang="en-US" sz="1400" dirty="0"/>
          </a:p>
        </p:txBody>
      </p:sp>
      <p:sp>
        <p:nvSpPr>
          <p:cNvPr id="7" name="TextBox 6"/>
          <p:cNvSpPr txBox="1"/>
          <p:nvPr/>
        </p:nvSpPr>
        <p:spPr>
          <a:xfrm>
            <a:off x="1159303" y="445800"/>
            <a:ext cx="9856360" cy="1077218"/>
          </a:xfrm>
          <a:prstGeom prst="rect">
            <a:avLst/>
          </a:prstGeom>
          <a:noFill/>
        </p:spPr>
        <p:txBody>
          <a:bodyPr wrap="square" rtlCol="0">
            <a:spAutoFit/>
          </a:bodyPr>
          <a:lstStyle/>
          <a:p>
            <a:r>
              <a:rPr lang="en-US" sz="3200" dirty="0" smtClean="0"/>
              <a:t>Baseline </a:t>
            </a:r>
            <a:r>
              <a:rPr lang="en-US" sz="3200" dirty="0"/>
              <a:t>modeling</a:t>
            </a:r>
          </a:p>
          <a:p>
            <a:endParaRPr lang="en-US" sz="3200" dirty="0"/>
          </a:p>
        </p:txBody>
      </p:sp>
    </p:spTree>
    <p:extLst>
      <p:ext uri="{BB962C8B-B14F-4D97-AF65-F5344CB8AC3E}">
        <p14:creationId xmlns:p14="http://schemas.microsoft.com/office/powerpoint/2010/main" val="158657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
        <p:nvSpPr>
          <p:cNvPr id="9" name="TextBox 8"/>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2" name="TextBox 11"/>
          <p:cNvSpPr txBox="1"/>
          <p:nvPr/>
        </p:nvSpPr>
        <p:spPr>
          <a:xfrm>
            <a:off x="873552" y="2057409"/>
            <a:ext cx="3787347" cy="2308324"/>
          </a:xfrm>
          <a:prstGeom prst="rect">
            <a:avLst/>
          </a:prstGeom>
          <a:noFill/>
          <a:ln w="12700">
            <a:noFill/>
          </a:ln>
        </p:spPr>
        <p:txBody>
          <a:bodyPr wrap="square" rtlCol="0">
            <a:spAutoFit/>
          </a:bodyPr>
          <a:lstStyle/>
          <a:p>
            <a:pPr marL="742950" lvl="1" indent="-285750">
              <a:buFont typeface="Wingdings" charset="2"/>
              <a:buChar char="§"/>
            </a:pPr>
            <a:r>
              <a:rPr lang="en-US"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Tree>
    <p:extLst>
      <p:ext uri="{BB962C8B-B14F-4D97-AF65-F5344CB8AC3E}">
        <p14:creationId xmlns:p14="http://schemas.microsoft.com/office/powerpoint/2010/main" val="3892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7742</TotalTime>
  <Words>4031</Words>
  <Application>Microsoft Macintosh PowerPoint</Application>
  <PresentationFormat>Widescreen</PresentationFormat>
  <Paragraphs>310</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Helvetica Neue</vt:lpstr>
      <vt:lpstr>Mangal</vt:lpstr>
      <vt:lpstr>Wingdings</vt:lpstr>
      <vt:lpstr>Arial</vt:lpstr>
      <vt:lpstr>Office Theme</vt:lpstr>
      <vt:lpstr>Loan Risk Identification</vt:lpstr>
      <vt:lpstr>Project Outline</vt:lpstr>
      <vt:lpstr>Background &amp; Project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143</cp:revision>
  <dcterms:created xsi:type="dcterms:W3CDTF">2019-03-14T21:21:16Z</dcterms:created>
  <dcterms:modified xsi:type="dcterms:W3CDTF">2019-05-15T04:37:20Z</dcterms:modified>
</cp:coreProperties>
</file>