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0" r:id="rId2"/>
    <p:sldId id="269" r:id="rId3"/>
    <p:sldId id="264" r:id="rId4"/>
    <p:sldId id="274" r:id="rId5"/>
    <p:sldId id="275" r:id="rId6"/>
    <p:sldId id="273" r:id="rId7"/>
    <p:sldId id="272" r:id="rId8"/>
    <p:sldId id="259" r:id="rId9"/>
    <p:sldId id="263" r:id="rId10"/>
    <p:sldId id="260" r:id="rId11"/>
    <p:sldId id="261" r:id="rId12"/>
    <p:sldId id="258"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236"/>
    <a:srgbClr val="0F38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0"/>
    <p:restoredTop sz="86870"/>
  </p:normalViewPr>
  <p:slideViewPr>
    <p:cSldViewPr snapToGrid="0" snapToObjects="1">
      <p:cViewPr>
        <p:scale>
          <a:sx n="120" d="100"/>
          <a:sy n="120" d="100"/>
        </p:scale>
        <p:origin x="-456"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29AB-FD35-9943-BDD6-B7E530383E65}"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0BC7F-C7BB-9D4D-944B-F34C628F7356}" type="slidenum">
              <a:rPr lang="en-US" smtClean="0"/>
              <a:t>‹#›</a:t>
            </a:fld>
            <a:endParaRPr lang="en-US"/>
          </a:p>
        </p:txBody>
      </p:sp>
    </p:spTree>
    <p:extLst>
      <p:ext uri="{BB962C8B-B14F-4D97-AF65-F5344CB8AC3E}">
        <p14:creationId xmlns:p14="http://schemas.microsoft.com/office/powerpoint/2010/main" val="86639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I’ll present a data driven approach to help prevention and </a:t>
            </a:r>
            <a:r>
              <a:rPr lang="en-US" baseline="0" dirty="0" err="1" smtClean="0"/>
              <a:t>erradication</a:t>
            </a:r>
            <a:r>
              <a:rPr lang="en-US" baseline="0" dirty="0" smtClean="0"/>
              <a:t> of </a:t>
            </a:r>
            <a:r>
              <a:rPr lang="en-US" baseline="0" dirty="0" err="1" smtClean="0"/>
              <a:t>westnile</a:t>
            </a:r>
            <a:r>
              <a:rPr lang="en-US" baseline="0" dirty="0" smtClean="0"/>
              <a:t> virus in Chicago</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a:t>
            </a:fld>
            <a:endParaRPr lang="en-US"/>
          </a:p>
        </p:txBody>
      </p:sp>
    </p:spTree>
    <p:extLst>
      <p:ext uri="{BB962C8B-B14F-4D97-AF65-F5344CB8AC3E}">
        <p14:creationId xmlns:p14="http://schemas.microsoft.com/office/powerpoint/2010/main" val="123738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smtClean="0"/>
              <a:t>Lending Club (LC) is the largest online loan platform with $10.9 billions worth of new loans in FY2018</a:t>
            </a:r>
          </a:p>
          <a:p>
            <a:pPr marL="285750" indent="-285750">
              <a:buFont typeface="Arial" charset="0"/>
              <a:buChar char="•"/>
            </a:pPr>
            <a:r>
              <a:rPr lang="en-US" sz="1200" dirty="0" smtClean="0"/>
              <a:t>It is a peer-to-peer (P2P) lending website that directly connects borrowers and potential lenders/investors.</a:t>
            </a:r>
          </a:p>
          <a:p>
            <a:pPr marL="285750" indent="-285750">
              <a:buFont typeface="Arial" charset="0"/>
              <a:buChar char="•"/>
            </a:pPr>
            <a:r>
              <a:rPr lang="en-US" sz="1200" dirty="0" smtClean="0"/>
              <a:t>One of the biggest value propositions of LC, also holds within its potential risk:  LC is “cutting off the middle man” and opens possibilities for borrowers and lenders and as such, it also exposes lenders to the risk of unpaid loans </a:t>
            </a:r>
            <a:r>
              <a:rPr lang="mr-IN" sz="1200" dirty="0" smtClean="0"/>
              <a:t>–</a:t>
            </a:r>
            <a:r>
              <a:rPr lang="en-US" sz="1200" dirty="0" smtClean="0"/>
              <a:t> i.e. </a:t>
            </a:r>
            <a:r>
              <a:rPr lang="en-US" sz="1200" b="1" dirty="0" smtClean="0"/>
              <a:t>Default Loan.</a:t>
            </a:r>
          </a:p>
          <a:p>
            <a:pPr marL="285750" indent="-285750">
              <a:buFont typeface="Arial" charset="0"/>
              <a:buChar char="•"/>
            </a:pPr>
            <a:r>
              <a:rPr lang="en-US" sz="1200" dirty="0" smtClean="0"/>
              <a:t>In this project we built a classification model based on data from LC website, that projects whether a </a:t>
            </a:r>
            <a:r>
              <a:rPr lang="en-US" sz="1200" b="1" dirty="0" smtClean="0"/>
              <a:t>Current loan </a:t>
            </a:r>
            <a:r>
              <a:rPr lang="en-US" sz="1200" dirty="0" smtClean="0"/>
              <a:t>(as of 2014) will most likely be </a:t>
            </a:r>
            <a:r>
              <a:rPr lang="en-US" sz="1200" b="1" dirty="0" smtClean="0"/>
              <a:t>Fully paid </a:t>
            </a:r>
            <a:r>
              <a:rPr lang="en-US" sz="1200" dirty="0" smtClean="0"/>
              <a:t>or does it hold a risk for a Default loan. </a:t>
            </a:r>
          </a:p>
          <a:p>
            <a:pPr marL="285750" indent="-285750">
              <a:buFont typeface="Arial" charset="0"/>
              <a:buChar char="•"/>
            </a:pPr>
            <a:r>
              <a:rPr lang="en-US" sz="1200" dirty="0" smtClean="0"/>
              <a:t>In the analysis we used only </a:t>
            </a:r>
            <a:r>
              <a:rPr lang="en-US" sz="1200" b="1" dirty="0" smtClean="0"/>
              <a:t>past loans, </a:t>
            </a:r>
            <a:r>
              <a:rPr lang="en-US" sz="1200" dirty="0" smtClean="0"/>
              <a:t>and in our approach we treated them as new loans offered, which necessitated ”turning back the clock” on the loans by excluding any data on the loan that was available only after it was issued</a:t>
            </a:r>
          </a:p>
          <a:p>
            <a:pPr marL="285750" indent="-285750">
              <a:buFont typeface="Arial" charset="0"/>
              <a:buChar char="•"/>
            </a:pPr>
            <a:r>
              <a:rPr lang="en-US" sz="1200" dirty="0" smtClean="0"/>
              <a:t>The goal is to give actionable insights and advice on loans, at the time when investors actually need it </a:t>
            </a:r>
            <a:r>
              <a:rPr lang="mr-IN" sz="1200" dirty="0" smtClean="0"/>
              <a:t>–</a:t>
            </a:r>
            <a:r>
              <a:rPr lang="en-US" sz="1200" dirty="0" smtClean="0"/>
              <a:t> before they decide on which loan to put the money on</a:t>
            </a:r>
            <a:endParaRPr lang="en-US" sz="1200" dirty="0"/>
          </a:p>
        </p:txBody>
      </p:sp>
      <p:sp>
        <p:nvSpPr>
          <p:cNvPr id="4" name="Slide Number Placeholder 3"/>
          <p:cNvSpPr>
            <a:spLocks noGrp="1"/>
          </p:cNvSpPr>
          <p:nvPr>
            <p:ph type="sldNum" sz="quarter" idx="10"/>
          </p:nvPr>
        </p:nvSpPr>
        <p:spPr/>
        <p:txBody>
          <a:bodyPr/>
          <a:lstStyle/>
          <a:p>
            <a:fld id="{EB60BC7F-C7BB-9D4D-944B-F34C628F7356}" type="slidenum">
              <a:rPr lang="en-US" smtClean="0"/>
              <a:t>2</a:t>
            </a:fld>
            <a:endParaRPr lang="en-US"/>
          </a:p>
        </p:txBody>
      </p:sp>
    </p:spTree>
    <p:extLst>
      <p:ext uri="{BB962C8B-B14F-4D97-AF65-F5344CB8AC3E}">
        <p14:creationId xmlns:p14="http://schemas.microsoft.com/office/powerpoint/2010/main" val="133931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meant that we</a:t>
            </a:r>
            <a:r>
              <a:rPr lang="en-US" baseline="0" dirty="0" smtClean="0"/>
              <a:t> needed to process the data further and use different metrics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3</a:t>
            </a:fld>
            <a:endParaRPr lang="en-US"/>
          </a:p>
        </p:txBody>
      </p:sp>
    </p:spTree>
    <p:extLst>
      <p:ext uri="{BB962C8B-B14F-4D97-AF65-F5344CB8AC3E}">
        <p14:creationId xmlns:p14="http://schemas.microsoft.com/office/powerpoint/2010/main" val="98785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meant that we</a:t>
            </a:r>
            <a:r>
              <a:rPr lang="en-US" baseline="0" dirty="0" smtClean="0"/>
              <a:t> needed to process the data further and use different metrics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4</a:t>
            </a:fld>
            <a:endParaRPr lang="en-US"/>
          </a:p>
        </p:txBody>
      </p:sp>
    </p:spTree>
    <p:extLst>
      <p:ext uri="{BB962C8B-B14F-4D97-AF65-F5344CB8AC3E}">
        <p14:creationId xmlns:p14="http://schemas.microsoft.com/office/powerpoint/2010/main" val="514521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meant that we</a:t>
            </a:r>
            <a:r>
              <a:rPr lang="en-US" baseline="0" dirty="0" smtClean="0"/>
              <a:t> needed to process the data further and use different metrics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5</a:t>
            </a:fld>
            <a:endParaRPr lang="en-US"/>
          </a:p>
        </p:txBody>
      </p:sp>
    </p:spTree>
    <p:extLst>
      <p:ext uri="{BB962C8B-B14F-4D97-AF65-F5344CB8AC3E}">
        <p14:creationId xmlns:p14="http://schemas.microsoft.com/office/powerpoint/2010/main" val="58572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due to the uncertainty</a:t>
            </a:r>
            <a:r>
              <a:rPr lang="en-US" baseline="0" dirty="0" smtClean="0"/>
              <a:t> in predicting complicated processes as defaults with a limited dataset, </a:t>
            </a:r>
          </a:p>
          <a:p>
            <a:r>
              <a:rPr lang="en-US" baseline="0" dirty="0" smtClean="0"/>
              <a:t>Without enrichment (global </a:t>
            </a:r>
            <a:r>
              <a:rPr lang="en-US" baseline="0" dirty="0" err="1" smtClean="0"/>
              <a:t>factrs</a:t>
            </a:r>
            <a:r>
              <a:rPr lang="en-US" baseline="0" dirty="0" smtClean="0"/>
              <a:t>)</a:t>
            </a:r>
          </a:p>
          <a:p>
            <a:r>
              <a:rPr lang="en-US" baseline="0" dirty="0" smtClean="0"/>
              <a:t>And also the target group has late loans that would not default in </a:t>
            </a:r>
            <a:r>
              <a:rPr lang="en-US" baseline="0" smtClean="0"/>
              <a:t>the end</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6</a:t>
            </a:fld>
            <a:endParaRPr lang="en-US"/>
          </a:p>
        </p:txBody>
      </p:sp>
    </p:spTree>
    <p:extLst>
      <p:ext uri="{BB962C8B-B14F-4D97-AF65-F5344CB8AC3E}">
        <p14:creationId xmlns:p14="http://schemas.microsoft.com/office/powerpoint/2010/main" val="371485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Meaning less</a:t>
            </a:r>
            <a:r>
              <a:rPr lang="en-US" baseline="0" dirty="0" smtClean="0"/>
              <a:t> than 10% of the traps had spraying data</a:t>
            </a:r>
          </a:p>
          <a:p>
            <a:pPr marL="171450" indent="-171450">
              <a:buFont typeface="Arial" charset="0"/>
              <a:buChar char="•"/>
            </a:pPr>
            <a:r>
              <a:rPr lang="en-US" baseline="0" dirty="0" smtClean="0"/>
              <a:t>And out of these matches, spraying was not informative (doesn’t have a relationship with WNV)</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7</a:t>
            </a:fld>
            <a:endParaRPr lang="en-US"/>
          </a:p>
        </p:txBody>
      </p:sp>
    </p:spTree>
    <p:extLst>
      <p:ext uri="{BB962C8B-B14F-4D97-AF65-F5344CB8AC3E}">
        <p14:creationId xmlns:p14="http://schemas.microsoft.com/office/powerpoint/2010/main" val="2006046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13</a:t>
            </a:fld>
            <a:endParaRPr lang="en-US"/>
          </a:p>
        </p:txBody>
      </p:sp>
    </p:spTree>
    <p:extLst>
      <p:ext uri="{BB962C8B-B14F-4D97-AF65-F5344CB8AC3E}">
        <p14:creationId xmlns:p14="http://schemas.microsoft.com/office/powerpoint/2010/main" val="152701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54196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2000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01702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702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E72C0-D206-B74A-A9B3-284CFF94A49A}"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1320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E72C0-D206-B74A-A9B3-284CFF94A49A}"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646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E72C0-D206-B74A-A9B3-284CFF94A49A}" type="datetimeFigureOut">
              <a:rPr lang="en-US" smtClean="0"/>
              <a:t>5/12/19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1773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E72C0-D206-B74A-A9B3-284CFF94A49A}" type="datetimeFigureOut">
              <a:rPr lang="en-US" smtClean="0"/>
              <a:t>5/12/19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5902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E72C0-D206-B74A-A9B3-284CFF94A49A}" type="datetimeFigureOut">
              <a:rPr lang="en-US" smtClean="0"/>
              <a:t>5/12/19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93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35854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07679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E72C0-D206-B74A-A9B3-284CFF94A49A}" type="datetimeFigureOut">
              <a:rPr lang="en-US" smtClean="0"/>
              <a:t>5/12/19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2AE9B-32CE-DF44-9E93-D23020C59811}" type="slidenum">
              <a:rPr lang="en-US" smtClean="0"/>
              <a:t>‹#›</a:t>
            </a:fld>
            <a:endParaRPr lang="en-US"/>
          </a:p>
        </p:txBody>
      </p:sp>
    </p:spTree>
    <p:extLst>
      <p:ext uri="{BB962C8B-B14F-4D97-AF65-F5344CB8AC3E}">
        <p14:creationId xmlns:p14="http://schemas.microsoft.com/office/powerpoint/2010/main" val="130600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lendingclub.com/info/demand-and-credit-profile.action"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335" y="-1024259"/>
            <a:ext cx="10165857" cy="2387600"/>
          </a:xfrm>
        </p:spPr>
        <p:txBody>
          <a:bodyPr>
            <a:normAutofit/>
          </a:bodyPr>
          <a:lstStyle/>
          <a:p>
            <a:r>
              <a:rPr lang="en-US" sz="5400" dirty="0" smtClean="0"/>
              <a:t>Loan Risk Identification</a:t>
            </a:r>
            <a:endParaRPr lang="en-US" sz="5400" dirty="0"/>
          </a:p>
        </p:txBody>
      </p:sp>
      <p:sp>
        <p:nvSpPr>
          <p:cNvPr id="3" name="Subtitle 2"/>
          <p:cNvSpPr>
            <a:spLocks noGrp="1"/>
          </p:cNvSpPr>
          <p:nvPr>
            <p:ph type="subTitle" idx="1"/>
          </p:nvPr>
        </p:nvSpPr>
        <p:spPr>
          <a:xfrm>
            <a:off x="714375" y="1548369"/>
            <a:ext cx="10170108" cy="1018827"/>
          </a:xfrm>
        </p:spPr>
        <p:txBody>
          <a:bodyPr>
            <a:noAutofit/>
          </a:bodyPr>
          <a:lstStyle/>
          <a:p>
            <a:r>
              <a:rPr lang="en-US" sz="2800" dirty="0" smtClean="0">
                <a:solidFill>
                  <a:schemeClr val="tx1">
                    <a:lumMod val="50000"/>
                    <a:lumOff val="50000"/>
                  </a:schemeClr>
                </a:solidFill>
              </a:rPr>
              <a:t>Identification of risk factors involved with </a:t>
            </a:r>
            <a:r>
              <a:rPr lang="en-US" sz="2800" dirty="0" smtClean="0">
                <a:solidFill>
                  <a:schemeClr val="tx1">
                    <a:lumMod val="50000"/>
                    <a:lumOff val="50000"/>
                  </a:schemeClr>
                </a:solidFill>
              </a:rPr>
              <a:t>default loans </a:t>
            </a:r>
            <a:r>
              <a:rPr lang="en-US" sz="1000" dirty="0" smtClean="0">
                <a:solidFill>
                  <a:schemeClr val="tx1">
                    <a:lumMod val="50000"/>
                    <a:lumOff val="50000"/>
                  </a:schemeClr>
                </a:solidFill>
              </a:rPr>
              <a:t> </a:t>
            </a:r>
            <a:r>
              <a:rPr lang="en-US" sz="2800" dirty="0" smtClean="0">
                <a:solidFill>
                  <a:schemeClr val="tx1">
                    <a:lumMod val="50000"/>
                    <a:lumOff val="50000"/>
                  </a:schemeClr>
                </a:solidFill>
              </a:rPr>
              <a:t>&amp; </a:t>
            </a:r>
          </a:p>
          <a:p>
            <a:r>
              <a:rPr lang="en-US" sz="2800" dirty="0" smtClean="0">
                <a:solidFill>
                  <a:schemeClr val="tx1">
                    <a:lumMod val="50000"/>
                    <a:lumOff val="50000"/>
                  </a:schemeClr>
                </a:solidFill>
              </a:rPr>
              <a:t>The predicting models that could help investors avoid them</a:t>
            </a:r>
            <a:endParaRPr lang="en-US" sz="2800" dirty="0" smtClean="0">
              <a:solidFill>
                <a:schemeClr val="tx1">
                  <a:lumMod val="50000"/>
                  <a:lumOff val="50000"/>
                </a:schemeClr>
              </a:solidFill>
            </a:endParaRPr>
          </a:p>
        </p:txBody>
      </p:sp>
      <p:sp>
        <p:nvSpPr>
          <p:cNvPr id="4" name="TextBox 3"/>
          <p:cNvSpPr txBox="1"/>
          <p:nvPr/>
        </p:nvSpPr>
        <p:spPr>
          <a:xfrm>
            <a:off x="4980211" y="6221096"/>
            <a:ext cx="2030107" cy="707886"/>
          </a:xfrm>
          <a:prstGeom prst="rect">
            <a:avLst/>
          </a:prstGeom>
          <a:noFill/>
        </p:spPr>
        <p:txBody>
          <a:bodyPr wrap="none" rtlCol="0">
            <a:spAutoFit/>
          </a:bodyPr>
          <a:lstStyle/>
          <a:p>
            <a:pPr algn="ctr"/>
            <a:r>
              <a:rPr lang="en-US" sz="2000" dirty="0" smtClean="0"/>
              <a:t>By </a:t>
            </a:r>
            <a:r>
              <a:rPr lang="en-US" sz="2000" dirty="0" err="1" smtClean="0"/>
              <a:t>Eran</a:t>
            </a:r>
            <a:r>
              <a:rPr lang="en-US" sz="2000" dirty="0" smtClean="0"/>
              <a:t> </a:t>
            </a:r>
            <a:r>
              <a:rPr lang="en-US" sz="2000" dirty="0" err="1" smtClean="0"/>
              <a:t>Schenker</a:t>
            </a:r>
            <a:r>
              <a:rPr lang="en-US" sz="2000" dirty="0" smtClean="0"/>
              <a:t> </a:t>
            </a:r>
            <a:endParaRPr lang="en-US" sz="2000" dirty="0" smtClean="0"/>
          </a:p>
          <a:p>
            <a:pPr algn="ctr"/>
            <a:endParaRPr lang="en-US" sz="2000" dirty="0"/>
          </a:p>
        </p:txBody>
      </p:sp>
      <p:sp>
        <p:nvSpPr>
          <p:cNvPr id="7" name="TextBox 6"/>
          <p:cNvSpPr txBox="1"/>
          <p:nvPr/>
        </p:nvSpPr>
        <p:spPr>
          <a:xfrm>
            <a:off x="2726255" y="2673097"/>
            <a:ext cx="6707019" cy="415498"/>
          </a:xfrm>
          <a:prstGeom prst="rect">
            <a:avLst/>
          </a:prstGeom>
          <a:noFill/>
        </p:spPr>
        <p:txBody>
          <a:bodyPr wrap="square" tIns="0" rtlCol="0">
            <a:spAutoFit/>
          </a:bodyPr>
          <a:lstStyle/>
          <a:p>
            <a:pPr algn="ctr"/>
            <a:r>
              <a:rPr lang="en-US" sz="2400" b="1" smtClean="0">
                <a:solidFill>
                  <a:srgbClr val="0F3858"/>
                </a:solidFill>
              </a:rPr>
              <a:t>Executive </a:t>
            </a:r>
            <a:r>
              <a:rPr lang="en-US" sz="2400" b="1" smtClean="0">
                <a:solidFill>
                  <a:srgbClr val="0F3858"/>
                </a:solidFill>
              </a:rPr>
              <a:t>Summary </a:t>
            </a:r>
            <a:r>
              <a:rPr lang="en-US" sz="2400" b="1" smtClean="0">
                <a:solidFill>
                  <a:srgbClr val="0F3858"/>
                </a:solidFill>
              </a:rPr>
              <a:t>For   </a:t>
            </a:r>
            <a:r>
              <a:rPr lang="en-US" sz="2400" b="1" dirty="0" smtClean="0">
                <a:solidFill>
                  <a:srgbClr val="0F3858"/>
                </a:solidFill>
              </a:rPr>
              <a:t>Lending Club    Investors</a:t>
            </a:r>
            <a:endParaRPr lang="en-US" sz="2400" b="1" dirty="0">
              <a:solidFill>
                <a:srgbClr val="0F3858"/>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764" y="2728302"/>
            <a:ext cx="1803400" cy="317500"/>
          </a:xfrm>
          <a:prstGeom prst="rect">
            <a:avLst/>
          </a:prstGeom>
          <a:ln>
            <a:solidFill>
              <a:srgbClr val="0F3858"/>
            </a:solidFill>
          </a:ln>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674" t="34525" r="25406"/>
          <a:stretch/>
        </p:blipFill>
        <p:spPr>
          <a:xfrm>
            <a:off x="2043199" y="3320507"/>
            <a:ext cx="4729162" cy="2501221"/>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1464" y="3320508"/>
            <a:ext cx="1851642" cy="1592999"/>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82890" t="34525"/>
          <a:stretch/>
        </p:blipFill>
        <p:spPr>
          <a:xfrm>
            <a:off x="8902815" y="3320506"/>
            <a:ext cx="1060918" cy="2501221"/>
          </a:xfrm>
          <a:prstGeom prst="rect">
            <a:avLst/>
          </a:prstGeom>
        </p:spPr>
      </p:pic>
    </p:spTree>
    <p:extLst>
      <p:ext uri="{BB962C8B-B14F-4D97-AF65-F5344CB8AC3E}">
        <p14:creationId xmlns:p14="http://schemas.microsoft.com/office/powerpoint/2010/main" val="791100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940990" y="2062222"/>
            <a:ext cx="6182807" cy="39395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b="1" u="sng" dirty="0">
                <a:solidFill>
                  <a:srgbClr val="000000"/>
                </a:solidFill>
                <a:latin typeface="Helvetica Neue" charset="0"/>
              </a:rPr>
              <a:t>8 out of 13 </a:t>
            </a:r>
            <a:r>
              <a:rPr lang="en-US" sz="1600" dirty="0">
                <a:solidFill>
                  <a:srgbClr val="000000"/>
                </a:solidFill>
                <a:latin typeface="Helvetica Neue" charset="0"/>
              </a:rPr>
              <a:t>of the most important factors are </a:t>
            </a:r>
            <a:r>
              <a:rPr lang="en-US" sz="1600" b="1" u="sng" dirty="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Not </a:t>
            </a:r>
            <a:r>
              <a:rPr lang="en-US" sz="1600" dirty="0">
                <a:solidFill>
                  <a:srgbClr val="000000"/>
                </a:solidFill>
                <a:latin typeface="Helvetica Neue" charset="0"/>
              </a:rPr>
              <a:t>surprisingly, the most important factor is </a:t>
            </a:r>
            <a:r>
              <a:rPr lang="en-US" sz="1600" b="1" u="sng" dirty="0">
                <a:solidFill>
                  <a:srgbClr val="000000"/>
                </a:solidFill>
                <a:latin typeface="Helvetica Neue" charset="0"/>
              </a:rPr>
              <a:t>Number of </a:t>
            </a:r>
            <a:r>
              <a:rPr lang="en-US" sz="1600" b="1"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Whether the specie is </a:t>
            </a:r>
            <a:r>
              <a:rPr lang="en-US" sz="1600" b="1" u="sng" dirty="0" smtClean="0">
                <a:solidFill>
                  <a:srgbClr val="000000"/>
                </a:solidFill>
                <a:latin typeface="Helvetica Neue" charset="0"/>
              </a:rPr>
              <a:t>CULEX_PIPIENS</a:t>
            </a:r>
            <a:r>
              <a:rPr lang="en-US" sz="1600" dirty="0" smtClean="0">
                <a:solidFill>
                  <a:srgbClr val="000000"/>
                </a:solidFill>
                <a:latin typeface="Helvetica Neue" charset="0"/>
              </a:rPr>
              <a:t> or not is important, as well as which </a:t>
            </a:r>
            <a:r>
              <a:rPr lang="en-US" sz="1600" b="1" u="sng" dirty="0" smtClean="0">
                <a:solidFill>
                  <a:srgbClr val="000000"/>
                </a:solidFill>
                <a:latin typeface="Helvetica Neue" charset="0"/>
              </a:rPr>
              <a:t>month</a:t>
            </a:r>
            <a:r>
              <a:rPr lang="en-US" sz="1600" dirty="0" smtClean="0">
                <a:solidFill>
                  <a:srgbClr val="000000"/>
                </a:solidFill>
                <a:latin typeface="Helvetica Neue" charset="0"/>
              </a:rPr>
              <a:t> it is (e.g. peak of summer) </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Weather factors include </a:t>
            </a:r>
            <a:r>
              <a:rPr lang="en-US" sz="1600" b="1" u="sng" dirty="0">
                <a:solidFill>
                  <a:srgbClr val="000000"/>
                </a:solidFill>
                <a:latin typeface="Helvetica Neue" charset="0"/>
              </a:rPr>
              <a:t>wind </a:t>
            </a:r>
            <a:r>
              <a:rPr lang="en-US" sz="1600" b="1" u="sng" dirty="0" smtClean="0">
                <a:solidFill>
                  <a:srgbClr val="000000"/>
                </a:solidFill>
                <a:latin typeface="Helvetica Neue" charset="0"/>
              </a:rPr>
              <a:t>speed</a:t>
            </a:r>
            <a:r>
              <a:rPr lang="en-US" sz="1600" b="1" dirty="0" smtClean="0">
                <a:solidFill>
                  <a:srgbClr val="000000"/>
                </a:solidFill>
                <a:latin typeface="Helvetica Neue" charset="0"/>
              </a:rPr>
              <a:t> </a:t>
            </a:r>
            <a:r>
              <a:rPr lang="en-US" sz="1600" dirty="0">
                <a:solidFill>
                  <a:srgbClr val="000000"/>
                </a:solidFill>
                <a:latin typeface="Helvetica Neue" charset="0"/>
              </a:rPr>
              <a:t>(</a:t>
            </a:r>
            <a:r>
              <a:rPr lang="en-US" sz="1600" dirty="0" smtClean="0">
                <a:solidFill>
                  <a:srgbClr val="000000"/>
                </a:solidFill>
                <a:latin typeface="Helvetica Neue" charset="0"/>
              </a:rPr>
              <a:t>most important probably due to strong </a:t>
            </a:r>
            <a:r>
              <a:rPr lang="en-US" sz="1600" dirty="0">
                <a:solidFill>
                  <a:srgbClr val="000000"/>
                </a:solidFill>
                <a:latin typeface="Helvetica Neue" charset="0"/>
              </a:rPr>
              <a:t>winds </a:t>
            </a:r>
            <a:r>
              <a:rPr lang="en-US" sz="1600"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sz="1600" dirty="0">
                <a:solidFill>
                  <a:srgbClr val="000000"/>
                </a:solidFill>
                <a:latin typeface="Helvetica Neue" charset="0"/>
              </a:rPr>
              <a:t>Next in importance are</a:t>
            </a:r>
            <a:r>
              <a:rPr lang="en-US" sz="1600" b="1" dirty="0">
                <a:solidFill>
                  <a:srgbClr val="000000"/>
                </a:solidFill>
                <a:latin typeface="Helvetica Neue" charset="0"/>
              </a:rPr>
              <a:t> </a:t>
            </a:r>
            <a:r>
              <a:rPr lang="en-US" sz="1600" b="1" u="sng" dirty="0">
                <a:solidFill>
                  <a:srgbClr val="000000"/>
                </a:solidFill>
                <a:latin typeface="Helvetica Neue" charset="0"/>
              </a:rPr>
              <a:t>humidity</a:t>
            </a:r>
            <a:r>
              <a:rPr lang="en-US" sz="1600" u="sng" dirty="0">
                <a:solidFill>
                  <a:srgbClr val="000000"/>
                </a:solidFill>
                <a:latin typeface="Helvetica Neue" charset="0"/>
              </a:rPr>
              <a:t> </a:t>
            </a:r>
            <a:r>
              <a:rPr lang="en-US" sz="1600" dirty="0">
                <a:solidFill>
                  <a:srgbClr val="000000"/>
                </a:solidFill>
                <a:latin typeface="Helvetica Neue" charset="0"/>
              </a:rPr>
              <a:t>factors (i.e. </a:t>
            </a:r>
            <a:r>
              <a:rPr lang="en-US" sz="1600" dirty="0" err="1">
                <a:solidFill>
                  <a:srgbClr val="000000"/>
                </a:solidFill>
                <a:latin typeface="Helvetica Neue" charset="0"/>
              </a:rPr>
              <a:t>wetbulb</a:t>
            </a:r>
            <a:r>
              <a:rPr lang="en-US" sz="1600" dirty="0">
                <a:solidFill>
                  <a:srgbClr val="000000"/>
                </a:solidFill>
                <a:latin typeface="Helvetica Neue" charset="0"/>
              </a:rPr>
              <a:t> &amp; </a:t>
            </a:r>
            <a:r>
              <a:rPr lang="en-US" sz="1600" dirty="0" err="1">
                <a:solidFill>
                  <a:srgbClr val="000000"/>
                </a:solidFill>
                <a:latin typeface="Helvetica Neue" charset="0"/>
              </a:rPr>
              <a:t>dewpoint</a:t>
            </a:r>
            <a:r>
              <a:rPr lang="en-US" sz="1600" dirty="0" smtClean="0">
                <a:solidFill>
                  <a:srgbClr val="000000"/>
                </a:solidFill>
                <a:latin typeface="Helvetica Neue" charset="0"/>
              </a:rPr>
              <a:t>)</a:t>
            </a:r>
          </a:p>
          <a:p>
            <a:pPr marL="285750" indent="-285750">
              <a:spcBef>
                <a:spcPts val="100"/>
              </a:spcBef>
              <a:spcAft>
                <a:spcPts val="100"/>
              </a:spcAft>
              <a:buFont typeface="Arial" charset="0"/>
              <a:buChar char="•"/>
            </a:pPr>
            <a:r>
              <a:rPr lang="en-US" sz="1600" b="1" u="sng" dirty="0" smtClean="0">
                <a:solidFill>
                  <a:srgbClr val="000000"/>
                </a:solidFill>
                <a:latin typeface="Helvetica Neue" charset="0"/>
              </a:rPr>
              <a:t>A significantly </a:t>
            </a:r>
            <a:r>
              <a:rPr lang="en-US" sz="1600" b="1" u="sng" dirty="0">
                <a:solidFill>
                  <a:srgbClr val="000000"/>
                </a:solidFill>
                <a:latin typeface="Helvetica Neue" charset="0"/>
              </a:rPr>
              <a:t>cold day </a:t>
            </a:r>
            <a:r>
              <a:rPr lang="en-US" sz="1600" dirty="0">
                <a:solidFill>
                  <a:srgbClr val="000000"/>
                </a:solidFill>
                <a:latin typeface="Helvetica Neue" charset="0"/>
              </a:rPr>
              <a:t>during otherwise stable 2 </a:t>
            </a:r>
            <a:r>
              <a:rPr lang="en-US" sz="1600" dirty="0" smtClean="0">
                <a:solidFill>
                  <a:srgbClr val="000000"/>
                </a:solidFill>
                <a:latin typeface="Helvetica Neue" charset="0"/>
              </a:rPr>
              <a:t>weeks is important (probably because </a:t>
            </a:r>
            <a:r>
              <a:rPr lang="en-US" sz="1600" dirty="0">
                <a:solidFill>
                  <a:srgbClr val="000000"/>
                </a:solidFill>
                <a:latin typeface="Helvetica Neue" charset="0"/>
              </a:rPr>
              <a:t>it interrupts mosquito/virus </a:t>
            </a:r>
            <a:r>
              <a:rPr lang="en-US" sz="1600"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sz="1600" b="1" u="sng" dirty="0">
                <a:solidFill>
                  <a:srgbClr val="000000"/>
                </a:solidFill>
                <a:latin typeface="Helvetica Neue" charset="0"/>
              </a:rPr>
              <a:t>Some years </a:t>
            </a:r>
            <a:r>
              <a:rPr lang="en-US" sz="1600" dirty="0">
                <a:solidFill>
                  <a:srgbClr val="000000"/>
                </a:solidFill>
                <a:latin typeface="Helvetica Neue" charset="0"/>
              </a:rPr>
              <a:t>have more </a:t>
            </a:r>
            <a:r>
              <a:rPr lang="en-US" sz="1600" dirty="0" smtClean="0">
                <a:solidFill>
                  <a:srgbClr val="000000"/>
                </a:solidFill>
                <a:latin typeface="Helvetica Neue" charset="0"/>
              </a:rPr>
              <a:t>cases of WNV than </a:t>
            </a:r>
            <a:r>
              <a:rPr lang="en-US" sz="1600" dirty="0">
                <a:solidFill>
                  <a:srgbClr val="000000"/>
                </a:solidFill>
                <a:latin typeface="Helvetica Neue" charset="0"/>
              </a:rPr>
              <a:t>other years (probably due to specifically cold/hot </a:t>
            </a:r>
            <a:r>
              <a:rPr lang="en-US" sz="1600"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708756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1077799" y="2132106"/>
            <a:ext cx="6627337" cy="34983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spcBef>
                <a:spcPts val="100"/>
              </a:spcBef>
              <a:spcAft>
                <a:spcPts val="100"/>
              </a:spcAft>
              <a:buFont typeface="Arial" charset="0"/>
              <a:buChar char="•"/>
            </a:pPr>
            <a:r>
              <a:rPr lang="en-US" sz="1600" dirty="0" smtClean="0"/>
              <a:t>A </a:t>
            </a:r>
            <a:r>
              <a:rPr lang="en-US" sz="1600" dirty="0" err="1">
                <a:solidFill>
                  <a:srgbClr val="000000"/>
                </a:solidFill>
                <a:latin typeface="Helvetica Neue" charset="0"/>
              </a:rPr>
              <a:t>heatmap</a:t>
            </a:r>
            <a:r>
              <a:rPr lang="en-US" sz="1600" dirty="0">
                <a:solidFill>
                  <a:srgbClr val="000000"/>
                </a:solidFill>
                <a:latin typeface="Helvetica Neue" charset="0"/>
              </a:rPr>
              <a:t> of correlations can give a better sense of how these factors are linked to </a:t>
            </a:r>
            <a:r>
              <a:rPr lang="en-US" sz="1600" dirty="0" smtClean="0">
                <a:solidFill>
                  <a:srgbClr val="000000"/>
                </a:solidFill>
                <a:latin typeface="Helvetica Neue" charset="0"/>
              </a:rPr>
              <a:t>WNV.</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All </a:t>
            </a:r>
            <a:r>
              <a:rPr lang="en-US" sz="1600" dirty="0">
                <a:solidFill>
                  <a:srgbClr val="000000"/>
                </a:solidFill>
                <a:latin typeface="Helvetica Neue" charset="0"/>
              </a:rPr>
              <a:t>factors involving wind have negative correlation with WNV response i.e.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WINDY -&gt; Less WNV.</a:t>
            </a:r>
          </a:p>
          <a:p>
            <a:pPr marL="285750" indent="-285750">
              <a:spcBef>
                <a:spcPts val="100"/>
              </a:spcBef>
              <a:spcAft>
                <a:spcPts val="100"/>
              </a:spcAft>
              <a:buFont typeface="Arial" charset="0"/>
              <a:buChar char="•"/>
            </a:pPr>
            <a:r>
              <a:rPr lang="en-US" sz="1600" dirty="0">
                <a:solidFill>
                  <a:srgbClr val="000000"/>
                </a:solidFill>
                <a:latin typeface="Helvetica Neue" charset="0"/>
              </a:rPr>
              <a:t>Although a small effect, when we look at </a:t>
            </a:r>
            <a:r>
              <a:rPr lang="en-US" sz="1600" dirty="0" err="1">
                <a:solidFill>
                  <a:srgbClr val="000000"/>
                </a:solidFill>
                <a:latin typeface="Helvetica Neue" charset="0"/>
              </a:rPr>
              <a:t>Dewpoint</a:t>
            </a:r>
            <a:r>
              <a:rPr lang="en-US" sz="1600" dirty="0">
                <a:solidFill>
                  <a:srgbClr val="000000"/>
                </a:solidFill>
                <a:latin typeface="Helvetica Neue" charset="0"/>
              </a:rPr>
              <a:t>, we see that the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HUMID -&gt; </a:t>
            </a:r>
            <a:r>
              <a:rPr lang="en-US" sz="1600" b="1" u="sng" dirty="0" smtClean="0">
                <a:solidFill>
                  <a:srgbClr val="000000"/>
                </a:solidFill>
                <a:latin typeface="Helvetica Neue" charset="0"/>
              </a:rPr>
              <a:t>Less </a:t>
            </a:r>
            <a:r>
              <a:rPr lang="en-US" sz="1600" b="1" u="sng" dirty="0">
                <a:solidFill>
                  <a:srgbClr val="000000"/>
                </a:solidFill>
                <a:latin typeface="Helvetica Neue" charset="0"/>
              </a:rPr>
              <a:t>WNV </a:t>
            </a:r>
            <a:endParaRPr lang="en-US" sz="1600" b="1" u="sng" dirty="0" smtClean="0">
              <a:solidFill>
                <a:srgbClr val="000000"/>
              </a:solidFill>
              <a:latin typeface="Helvetica Neue" charset="0"/>
            </a:endParaRPr>
          </a:p>
          <a:p>
            <a:pPr lvl="1">
              <a:spcBef>
                <a:spcPts val="100"/>
              </a:spcBef>
              <a:spcAft>
                <a:spcPts val="100"/>
              </a:spcAft>
            </a:pPr>
            <a:r>
              <a:rPr lang="en-US" sz="1600" dirty="0" smtClean="0">
                <a:solidFill>
                  <a:srgbClr val="000000"/>
                </a:solidFill>
                <a:latin typeface="Helvetica Neue" charset="0"/>
              </a:rPr>
              <a:t>(</a:t>
            </a:r>
            <a:r>
              <a:rPr lang="en-US" sz="1600" dirty="0">
                <a:solidFill>
                  <a:srgbClr val="000000"/>
                </a:solidFill>
                <a:latin typeface="Helvetica Neue" charset="0"/>
              </a:rPr>
              <a:t>which is aligned with known facts about WNV which prefers dry conditions)</a:t>
            </a:r>
          </a:p>
          <a:p>
            <a:pPr marL="285750" indent="-285750">
              <a:spcBef>
                <a:spcPts val="100"/>
              </a:spcBef>
              <a:spcAft>
                <a:spcPts val="100"/>
              </a:spcAft>
              <a:buFont typeface="Arial" charset="0"/>
              <a:buChar char="•"/>
            </a:pPr>
            <a:r>
              <a:rPr lang="en-US" sz="1600" dirty="0">
                <a:solidFill>
                  <a:srgbClr val="000000"/>
                </a:solidFill>
                <a:latin typeface="Helvetica Neue" charset="0"/>
              </a:rPr>
              <a:t>“</a:t>
            </a:r>
            <a:r>
              <a:rPr lang="en-US" sz="1600" dirty="0" err="1">
                <a:solidFill>
                  <a:srgbClr val="000000"/>
                </a:solidFill>
                <a:latin typeface="Helvetica Neue" charset="0"/>
              </a:rPr>
              <a:t>Culex_Pipiens</a:t>
            </a:r>
            <a:r>
              <a:rPr lang="en-US" sz="1600" dirty="0">
                <a:solidFill>
                  <a:srgbClr val="000000"/>
                </a:solidFill>
                <a:latin typeface="Helvetica Neue" charset="0"/>
              </a:rPr>
              <a:t>” specie  is the most indicative of WNV response </a:t>
            </a:r>
            <a:r>
              <a:rPr lang="en-US" sz="1600" dirty="0" smtClean="0">
                <a:solidFill>
                  <a:srgbClr val="000000"/>
                </a:solidFill>
                <a:latin typeface="Helvetica Neue" charset="0"/>
              </a:rPr>
              <a:t>i.e. </a:t>
            </a:r>
          </a:p>
          <a:p>
            <a:pPr lvl="1">
              <a:spcBef>
                <a:spcPts val="100"/>
              </a:spcBef>
              <a:spcAft>
                <a:spcPts val="100"/>
              </a:spcAft>
            </a:pPr>
            <a:r>
              <a:rPr lang="en-US" sz="1600" b="1" u="sng" dirty="0" smtClean="0">
                <a:solidFill>
                  <a:srgbClr val="000000"/>
                </a:solidFill>
                <a:latin typeface="Helvetica Neue" charset="0"/>
              </a:rPr>
              <a:t>more </a:t>
            </a:r>
            <a:r>
              <a:rPr lang="en-US" sz="1600" b="1" u="sng" dirty="0" err="1" smtClean="0">
                <a:solidFill>
                  <a:srgbClr val="000000"/>
                </a:solidFill>
                <a:latin typeface="Helvetica Neue" charset="0"/>
              </a:rPr>
              <a:t>Culex_Pipiens</a:t>
            </a:r>
            <a:r>
              <a:rPr lang="en-US" sz="1600" b="1" u="sng" dirty="0" smtClean="0">
                <a:solidFill>
                  <a:srgbClr val="000000"/>
                </a:solidFill>
                <a:latin typeface="Helvetica Neue" charset="0"/>
              </a:rPr>
              <a:t> </a:t>
            </a:r>
            <a:r>
              <a:rPr lang="en-US" sz="1600" b="1" u="sng" dirty="0">
                <a:solidFill>
                  <a:srgbClr val="000000"/>
                </a:solidFill>
                <a:latin typeface="Helvetica Neue" charset="0"/>
              </a:rPr>
              <a:t>-&gt; </a:t>
            </a:r>
            <a:r>
              <a:rPr lang="en-US" sz="1600" b="1" u="sng" dirty="0" smtClean="0">
                <a:solidFill>
                  <a:srgbClr val="000000"/>
                </a:solidFill>
                <a:latin typeface="Helvetica Neue" charset="0"/>
              </a:rPr>
              <a:t>more  WNV</a:t>
            </a:r>
            <a:r>
              <a:rPr lang="en-US" sz="1600" dirty="0" smtClean="0">
                <a:solidFill>
                  <a:srgbClr val="000000"/>
                </a:solidFill>
                <a:latin typeface="Helvetica Neue" charset="0"/>
              </a:rPr>
              <a:t>,  </a:t>
            </a:r>
          </a:p>
          <a:p>
            <a:pPr lvl="1">
              <a:spcBef>
                <a:spcPts val="100"/>
              </a:spcBef>
              <a:spcAft>
                <a:spcPts val="100"/>
              </a:spcAft>
            </a:pPr>
            <a:r>
              <a:rPr lang="en-US" sz="1600" dirty="0" smtClean="0">
                <a:solidFill>
                  <a:srgbClr val="000000"/>
                </a:solidFill>
                <a:latin typeface="Helvetica Neue" charset="0"/>
              </a:rPr>
              <a:t>and “</a:t>
            </a:r>
            <a:r>
              <a:rPr lang="en-US" sz="1600" dirty="0" err="1" smtClean="0">
                <a:solidFill>
                  <a:srgbClr val="000000"/>
                </a:solidFill>
                <a:latin typeface="Helvetica Neue" charset="0"/>
              </a:rPr>
              <a:t>Culex</a:t>
            </a:r>
            <a:r>
              <a:rPr lang="en-US" sz="1600" dirty="0" smtClean="0">
                <a:solidFill>
                  <a:srgbClr val="000000"/>
                </a:solidFill>
                <a:latin typeface="Helvetica Neue" charset="0"/>
              </a:rPr>
              <a:t> </a:t>
            </a:r>
            <a:r>
              <a:rPr lang="en-US" sz="1600" dirty="0" err="1">
                <a:solidFill>
                  <a:srgbClr val="000000"/>
                </a:solidFill>
                <a:latin typeface="Helvetica Neue" charset="0"/>
              </a:rPr>
              <a:t>Restuans</a:t>
            </a:r>
            <a:r>
              <a:rPr lang="en-US" sz="1600" dirty="0">
                <a:solidFill>
                  <a:srgbClr val="000000"/>
                </a:solidFill>
                <a:latin typeface="Helvetica Neue" charset="0"/>
              </a:rPr>
              <a:t>” </a:t>
            </a:r>
            <a:r>
              <a:rPr lang="en-US" sz="1600" dirty="0" smtClean="0">
                <a:solidFill>
                  <a:srgbClr val="000000"/>
                </a:solidFill>
                <a:latin typeface="Helvetica Neue" charset="0"/>
              </a:rPr>
              <a:t>is indicative </a:t>
            </a:r>
            <a:r>
              <a:rPr lang="en-US" sz="1600" dirty="0">
                <a:solidFill>
                  <a:srgbClr val="000000"/>
                </a:solidFill>
                <a:latin typeface="Helvetica Neue" charset="0"/>
              </a:rPr>
              <a:t>of </a:t>
            </a:r>
            <a:r>
              <a:rPr lang="en-US" sz="1600" dirty="0" smtClean="0">
                <a:solidFill>
                  <a:srgbClr val="000000"/>
                </a:solidFill>
                <a:latin typeface="Helvetica Neue" charset="0"/>
              </a:rPr>
              <a:t>NO-WNV response i.e.</a:t>
            </a:r>
          </a:p>
          <a:p>
            <a:pPr lvl="1">
              <a:spcBef>
                <a:spcPts val="100"/>
              </a:spcBef>
              <a:spcAft>
                <a:spcPts val="100"/>
              </a:spcAft>
            </a:pPr>
            <a:r>
              <a:rPr lang="en-US" sz="1600" b="1" u="sng" dirty="0">
                <a:solidFill>
                  <a:srgbClr val="000000"/>
                </a:solidFill>
                <a:latin typeface="Helvetica Neue" charset="0"/>
              </a:rPr>
              <a:t>m</a:t>
            </a:r>
            <a:r>
              <a:rPr lang="en-US" sz="1600" b="1" u="sng" dirty="0" smtClean="0">
                <a:solidFill>
                  <a:srgbClr val="000000"/>
                </a:solidFill>
                <a:latin typeface="Helvetica Neue" charset="0"/>
              </a:rPr>
              <a:t>ore “</a:t>
            </a:r>
            <a:r>
              <a:rPr lang="en-US" sz="1600" b="1" u="sng" dirty="0" err="1" smtClean="0">
                <a:solidFill>
                  <a:srgbClr val="000000"/>
                </a:solidFill>
                <a:latin typeface="Helvetica Neue" charset="0"/>
              </a:rPr>
              <a:t>Culex</a:t>
            </a:r>
            <a:r>
              <a:rPr lang="en-US" sz="1600" b="1" u="sng" dirty="0" smtClean="0">
                <a:solidFill>
                  <a:srgbClr val="000000"/>
                </a:solidFill>
                <a:latin typeface="Helvetica Neue" charset="0"/>
              </a:rPr>
              <a:t> </a:t>
            </a:r>
            <a:r>
              <a:rPr lang="en-US" sz="1600" b="1" u="sng" dirty="0" err="1">
                <a:solidFill>
                  <a:srgbClr val="000000"/>
                </a:solidFill>
                <a:latin typeface="Helvetica Neue" charset="0"/>
              </a:rPr>
              <a:t>Restuans</a:t>
            </a:r>
            <a:r>
              <a:rPr lang="en-US" sz="1600" b="1" u="sng" dirty="0" smtClean="0">
                <a:solidFill>
                  <a:srgbClr val="000000"/>
                </a:solidFill>
                <a:latin typeface="Helvetica Neue" charset="0"/>
              </a:rPr>
              <a:t>” -&gt; less WNV</a:t>
            </a:r>
            <a:endParaRPr lang="en-US" sz="1600" b="1" u="sng" dirty="0">
              <a:solidFill>
                <a:srgbClr val="000000"/>
              </a:solidFill>
              <a:latin typeface="Helvetica Neue"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
        <p:nvSpPr>
          <p:cNvPr id="10"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1340223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5473704"/>
              </p:ext>
            </p:extLst>
          </p:nvPr>
        </p:nvGraphicFramePr>
        <p:xfrm>
          <a:off x="5825202" y="2132106"/>
          <a:ext cx="4588798" cy="2966720"/>
        </p:xfrm>
        <a:graphic>
          <a:graphicData uri="http://schemas.openxmlformats.org/drawingml/2006/table">
            <a:tbl>
              <a:tblPr firstRow="1" bandRow="1">
                <a:tableStyleId>{BDBED569-4797-4DF1-A0F4-6AAB3CD982D8}</a:tableStyleId>
              </a:tblPr>
              <a:tblGrid>
                <a:gridCol w="2823498"/>
                <a:gridCol w="1765300"/>
              </a:tblGrid>
              <a:tr h="370840">
                <a:tc>
                  <a:txBody>
                    <a:bodyPr/>
                    <a:lstStyle/>
                    <a:p>
                      <a:pPr algn="ctr"/>
                      <a:r>
                        <a:rPr lang="en-US" dirty="0" smtClean="0"/>
                        <a:t>Factor </a:t>
                      </a:r>
                      <a:endParaRPr lang="en-US" dirty="0"/>
                    </a:p>
                  </a:txBody>
                  <a:tcPr/>
                </a:tc>
                <a:tc>
                  <a:txBody>
                    <a:bodyPr/>
                    <a:lstStyle/>
                    <a:p>
                      <a:r>
                        <a:rPr lang="en-US" dirty="0" smtClean="0"/>
                        <a:t>Related to </a:t>
                      </a:r>
                      <a:r>
                        <a:rPr lang="en-US" baseline="0" dirty="0" smtClean="0"/>
                        <a:t>WNV</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Number of Mosquitos</a:t>
                      </a:r>
                      <a:endParaRPr lang="en-US" sz="1800" b="0" u="none" dirty="0" smtClean="0">
                        <a:solidFill>
                          <a:srgbClr val="000000"/>
                        </a:solidFill>
                        <a:latin typeface="Helvetica Neue" charset="0"/>
                      </a:endParaRPr>
                    </a:p>
                  </a:txBody>
                  <a:tcPr/>
                </a:tc>
                <a:tc>
                  <a:txBody>
                    <a:bodyPr/>
                    <a:lstStyle/>
                    <a:p>
                      <a:pPr algn="ctr"/>
                      <a:r>
                        <a:rPr lang="en-US" dirty="0" smtClean="0"/>
                        <a:t>+++</a:t>
                      </a:r>
                      <a:endParaRPr lang="en-US" dirty="0"/>
                    </a:p>
                  </a:txBody>
                  <a:tcPr/>
                </a:tc>
              </a:tr>
              <a:tr h="370840">
                <a:tc>
                  <a:txBody>
                    <a:bodyPr/>
                    <a:lstStyle/>
                    <a:p>
                      <a:r>
                        <a:rPr lang="en-US" sz="1800" u="none" dirty="0" smtClean="0"/>
                        <a:t>CULEX_PIPIENS (specie)</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Month</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High</a:t>
                      </a:r>
                      <a:r>
                        <a:rPr lang="en-US" u="none" baseline="0" dirty="0" smtClean="0"/>
                        <a:t> Temperatures</a:t>
                      </a:r>
                      <a:endParaRPr lang="en-US" b="0" u="none" dirty="0" smtClean="0"/>
                    </a:p>
                  </a:txBody>
                  <a:tcPr/>
                </a:tc>
                <a:tc>
                  <a:txBody>
                    <a:bodyPr/>
                    <a:lstStyle/>
                    <a:p>
                      <a:pPr algn="ctr"/>
                      <a:r>
                        <a:rPr lang="en-US" dirty="0" smtClean="0"/>
                        <a:t>+</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CULEX_RESTUANS (specie)</a:t>
                      </a:r>
                      <a:endParaRPr lang="en-US" b="0" u="none" dirty="0" smtClean="0"/>
                    </a:p>
                  </a:txBody>
                  <a:tcPr/>
                </a:tc>
                <a:tc>
                  <a:txBody>
                    <a:bodyPr/>
                    <a:lstStyle/>
                    <a:p>
                      <a:pPr algn="ctr"/>
                      <a:r>
                        <a:rPr lang="en-US" dirty="0" smtClean="0"/>
                        <a:t>-</a:t>
                      </a:r>
                      <a:endParaRPr lang="en-US" dirty="0"/>
                    </a:p>
                  </a:txBody>
                  <a:tcPr/>
                </a:tc>
              </a:tr>
              <a:tr h="370840">
                <a:tc>
                  <a:txBody>
                    <a:bodyPr/>
                    <a:lstStyle/>
                    <a:p>
                      <a:r>
                        <a:rPr lang="en-US" u="none" dirty="0" smtClean="0"/>
                        <a:t>Wind</a:t>
                      </a:r>
                      <a:endParaRPr lang="en-US" b="0" u="none" dirty="0"/>
                    </a:p>
                  </a:txBody>
                  <a:tcPr/>
                </a:tc>
                <a:tc>
                  <a:txBody>
                    <a:bodyPr/>
                    <a:lstStyle/>
                    <a:p>
                      <a:pPr algn="ctr"/>
                      <a:r>
                        <a:rPr lang="en-US" dirty="0" smtClean="0"/>
                        <a:t>-</a:t>
                      </a:r>
                      <a:endParaRPr lang="en-US" dirty="0"/>
                    </a:p>
                  </a:txBody>
                  <a:tcPr/>
                </a:tc>
              </a:tr>
              <a:tr h="370840">
                <a:tc>
                  <a:txBody>
                    <a:bodyPr/>
                    <a:lstStyle/>
                    <a:p>
                      <a:r>
                        <a:rPr lang="en-US" u="none" dirty="0" smtClean="0"/>
                        <a:t>Humidity </a:t>
                      </a:r>
                      <a:endParaRPr lang="en-US" b="0" u="none" dirty="0"/>
                    </a:p>
                  </a:txBody>
                  <a:tcPr/>
                </a:tc>
                <a:tc>
                  <a:txBody>
                    <a:bodyPr/>
                    <a:lstStyle/>
                    <a:p>
                      <a:pPr algn="ctr"/>
                      <a:r>
                        <a:rPr lang="en-US" dirty="0" smtClean="0"/>
                        <a:t>-</a:t>
                      </a:r>
                      <a:endParaRPr lang="en-US" dirty="0"/>
                    </a:p>
                  </a:txBody>
                  <a:tcPr/>
                </a:tc>
              </a:tr>
            </a:tbl>
          </a:graphicData>
        </a:graphic>
      </p:graphicFrame>
      <p:sp>
        <p:nvSpPr>
          <p:cNvPr id="5"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6" name="Rectangle 5"/>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sp>
        <p:nvSpPr>
          <p:cNvPr id="7" name="TextBox 6"/>
          <p:cNvSpPr txBox="1"/>
          <p:nvPr/>
        </p:nvSpPr>
        <p:spPr>
          <a:xfrm>
            <a:off x="1077799" y="2132106"/>
            <a:ext cx="4332401" cy="11541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600" b="1" dirty="0" smtClean="0">
                <a:solidFill>
                  <a:srgbClr val="000000"/>
                </a:solidFill>
                <a:latin typeface="Helvetica Neue" charset="0"/>
              </a:rPr>
              <a:t>Summary </a:t>
            </a:r>
            <a:r>
              <a:rPr lang="en-US" sz="1600" b="1" dirty="0">
                <a:solidFill>
                  <a:srgbClr val="000000"/>
                </a:solidFill>
                <a:latin typeface="Helvetica Neue" charset="0"/>
              </a:rPr>
              <a:t>of </a:t>
            </a:r>
            <a:r>
              <a:rPr lang="en-US" sz="1600" b="1" dirty="0" smtClean="0">
                <a:solidFill>
                  <a:srgbClr val="000000"/>
                </a:solidFill>
                <a:latin typeface="Helvetica Neue" charset="0"/>
              </a:rPr>
              <a:t>factors relationship to WNV:</a:t>
            </a:r>
          </a:p>
          <a:p>
            <a:pPr lvl="1">
              <a:spcBef>
                <a:spcPts val="100"/>
              </a:spcBef>
              <a:spcAft>
                <a:spcPts val="100"/>
              </a:spcAft>
            </a:pPr>
            <a:r>
              <a:rPr lang="en-US" sz="1600" dirty="0" smtClean="0">
                <a:solidFill>
                  <a:srgbClr val="000000"/>
                </a:solidFill>
                <a:latin typeface="Helvetica Neue" charset="0"/>
              </a:rPr>
              <a:t>(+++) strong positive relationship</a:t>
            </a:r>
          </a:p>
          <a:p>
            <a:pPr lvl="1">
              <a:spcBef>
                <a:spcPts val="100"/>
              </a:spcBef>
              <a:spcAft>
                <a:spcPts val="100"/>
              </a:spcAft>
            </a:pPr>
            <a:r>
              <a:rPr lang="en-US" sz="1600" dirty="0" smtClean="0">
                <a:solidFill>
                  <a:srgbClr val="000000"/>
                </a:solidFill>
                <a:latin typeface="Helvetica Neue" charset="0"/>
              </a:rPr>
              <a:t> (++)  moderate positive relationship</a:t>
            </a:r>
          </a:p>
          <a:p>
            <a:pPr lvl="1">
              <a:spcBef>
                <a:spcPts val="100"/>
              </a:spcBef>
              <a:spcAft>
                <a:spcPts val="100"/>
              </a:spcAft>
            </a:pPr>
            <a:r>
              <a:rPr lang="en-US" sz="1600" dirty="0" smtClean="0">
                <a:solidFill>
                  <a:srgbClr val="000000"/>
                </a:solidFill>
                <a:latin typeface="Helvetica Neue" charset="0"/>
              </a:rPr>
              <a:t>   (-)   mild negative relationship </a:t>
            </a:r>
            <a:endParaRPr lang="en-US" sz="1600" dirty="0">
              <a:solidFill>
                <a:srgbClr val="000000"/>
              </a:solidFill>
              <a:latin typeface="Helvetica Neue" charset="0"/>
            </a:endParaRPr>
          </a:p>
        </p:txBody>
      </p:sp>
    </p:spTree>
    <p:extLst>
      <p:ext uri="{BB962C8B-B14F-4D97-AF65-F5344CB8AC3E}">
        <p14:creationId xmlns:p14="http://schemas.microsoft.com/office/powerpoint/2010/main" val="109570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ranges </a:t>
            </a:r>
            <a:r>
              <a:rPr lang="en-US" sz="1800" dirty="0"/>
              <a:t>from detecting 60% to detecting 100</a:t>
            </a:r>
            <a:r>
              <a:rPr lang="en-US" sz="1800" dirty="0" smtClean="0"/>
              <a:t>% of WNV cases</a:t>
            </a:r>
            <a:endParaRPr lang="en-US" sz="1800" dirty="0"/>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327102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56505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81309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57" y="-101600"/>
            <a:ext cx="10515600" cy="1325563"/>
          </a:xfrm>
        </p:spPr>
        <p:txBody>
          <a:bodyPr/>
          <a:lstStyle/>
          <a:p>
            <a:pPr algn="ctr"/>
            <a:r>
              <a:rPr lang="en-US" dirty="0" smtClean="0"/>
              <a:t>Introduction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7897" y="1563438"/>
            <a:ext cx="4518212" cy="4232795"/>
          </a:xfrm>
          <a:prstGeom prst="rect">
            <a:avLst/>
          </a:prstGeom>
        </p:spPr>
      </p:pic>
      <p:sp>
        <p:nvSpPr>
          <p:cNvPr id="4" name="TextBox 3"/>
          <p:cNvSpPr txBox="1"/>
          <p:nvPr/>
        </p:nvSpPr>
        <p:spPr>
          <a:xfrm>
            <a:off x="746057" y="894488"/>
            <a:ext cx="10944225" cy="5940088"/>
          </a:xfrm>
          <a:prstGeom prst="rect">
            <a:avLst/>
          </a:prstGeom>
          <a:solidFill>
            <a:schemeClr val="bg1"/>
          </a:solidFill>
        </p:spPr>
        <p:txBody>
          <a:bodyPr wrap="square" rtlCol="0">
            <a:spAutoFit/>
          </a:bodyPr>
          <a:lstStyle/>
          <a:p>
            <a:pPr marL="285750" indent="-285750">
              <a:buFont typeface="Arial" charset="0"/>
              <a:buChar char="•"/>
            </a:pPr>
            <a:r>
              <a:rPr lang="en-US" sz="2200" dirty="0" smtClean="0"/>
              <a:t>Lending Club (LC) </a:t>
            </a:r>
          </a:p>
          <a:p>
            <a:pPr marL="971550" lvl="1" indent="-514350">
              <a:buFont typeface="+mj-lt"/>
              <a:buAutoNum type="romanUcPeriod"/>
            </a:pPr>
            <a:r>
              <a:rPr lang="en-US" sz="2200" dirty="0"/>
              <a:t>T</a:t>
            </a:r>
            <a:r>
              <a:rPr lang="en-US" sz="2200" dirty="0" smtClean="0"/>
              <a:t>he </a:t>
            </a:r>
            <a:r>
              <a:rPr lang="en-US" sz="2200" dirty="0"/>
              <a:t>largest online loan </a:t>
            </a:r>
            <a:r>
              <a:rPr lang="en-US" sz="2200" dirty="0" smtClean="0"/>
              <a:t>platform ($</a:t>
            </a:r>
            <a:r>
              <a:rPr lang="en-US" sz="2200" dirty="0"/>
              <a:t>10.9 </a:t>
            </a:r>
            <a:r>
              <a:rPr lang="en-US" sz="2200" dirty="0" smtClean="0"/>
              <a:t>B new loans -2018)</a:t>
            </a:r>
          </a:p>
          <a:p>
            <a:pPr marL="971550" lvl="1" indent="-514350">
              <a:buFont typeface="+mj-lt"/>
              <a:buAutoNum type="romanUcPeriod"/>
            </a:pPr>
            <a:r>
              <a:rPr lang="en-US" sz="2200" dirty="0" smtClean="0"/>
              <a:t>Peer-to-peer (P2P) lending site, directly </a:t>
            </a:r>
            <a:r>
              <a:rPr lang="en-US" sz="2200" dirty="0"/>
              <a:t>connects borrowers and </a:t>
            </a:r>
            <a:r>
              <a:rPr lang="en-US" sz="2200" dirty="0" smtClean="0"/>
              <a:t>investors.</a:t>
            </a:r>
          </a:p>
          <a:p>
            <a:pPr marL="285750" indent="-285750">
              <a:buFont typeface="Arial" charset="0"/>
              <a:buChar char="•"/>
            </a:pPr>
            <a:endParaRPr lang="en-US" sz="1200" dirty="0" smtClean="0"/>
          </a:p>
          <a:p>
            <a:pPr marL="285750" indent="-285750">
              <a:buFont typeface="Arial" charset="0"/>
              <a:buChar char="•"/>
            </a:pPr>
            <a:r>
              <a:rPr lang="en-US" sz="2200" dirty="0" smtClean="0"/>
              <a:t>Value Proposition &amp; Challenge:</a:t>
            </a:r>
          </a:p>
          <a:p>
            <a:pPr marL="971550" lvl="1" indent="-514350">
              <a:buFont typeface="+mj-lt"/>
              <a:buAutoNum type="romanUcPeriod"/>
            </a:pPr>
            <a:r>
              <a:rPr lang="en-US" sz="2200" dirty="0" smtClean="0"/>
              <a:t>“Cutting out the middleman”  </a:t>
            </a:r>
            <a:r>
              <a:rPr lang="en-US" sz="2200" dirty="0" smtClean="0">
                <a:sym typeface="Wingdings"/>
              </a:rPr>
              <a:t> </a:t>
            </a:r>
            <a:r>
              <a:rPr lang="en-US" sz="2200" dirty="0" smtClean="0"/>
              <a:t>opens possibilities for borrowers and investors </a:t>
            </a:r>
          </a:p>
          <a:p>
            <a:pPr marL="971550" lvl="1" indent="-514350">
              <a:buFont typeface="+mj-lt"/>
              <a:buAutoNum type="romanUcPeriod"/>
            </a:pPr>
            <a:r>
              <a:rPr lang="en-US" sz="2200" dirty="0"/>
              <a:t>E</a:t>
            </a:r>
            <a:r>
              <a:rPr lang="en-US" sz="2200" dirty="0" smtClean="0"/>
              <a:t>xposes investors to the risk of unpaid loans </a:t>
            </a:r>
            <a:r>
              <a:rPr lang="en-US" sz="2200" dirty="0" smtClean="0">
                <a:sym typeface="Wingdings"/>
              </a:rPr>
              <a:t></a:t>
            </a:r>
            <a:r>
              <a:rPr lang="en-US" sz="2200" dirty="0" smtClean="0"/>
              <a:t> i.e. </a:t>
            </a:r>
            <a:r>
              <a:rPr lang="en-US" sz="2200" b="1" dirty="0" smtClean="0"/>
              <a:t>Default Loans.</a:t>
            </a:r>
            <a:endParaRPr lang="en-US" sz="2200" dirty="0" smtClean="0"/>
          </a:p>
          <a:p>
            <a:pPr marL="285750" indent="-285750">
              <a:buFont typeface="Arial" charset="0"/>
              <a:buChar char="•"/>
            </a:pPr>
            <a:endParaRPr lang="en-US" sz="1200" dirty="0" smtClean="0"/>
          </a:p>
          <a:p>
            <a:pPr marL="285750" indent="-285750">
              <a:buFont typeface="Arial" charset="0"/>
              <a:buChar char="•"/>
            </a:pPr>
            <a:r>
              <a:rPr lang="en-US" sz="2200" dirty="0" smtClean="0"/>
              <a:t>Project outline:</a:t>
            </a:r>
          </a:p>
          <a:p>
            <a:pPr marL="971550" lvl="1" indent="-514350">
              <a:buFont typeface="+mj-lt"/>
              <a:buAutoNum type="romanUcPeriod"/>
            </a:pPr>
            <a:r>
              <a:rPr lang="en-US" sz="2200" dirty="0" smtClean="0"/>
              <a:t>Built-in </a:t>
            </a:r>
            <a:r>
              <a:rPr lang="en-US" sz="2200" dirty="0"/>
              <a:t>classification model based on data from LC </a:t>
            </a:r>
            <a:r>
              <a:rPr lang="en-US" sz="2200" dirty="0" smtClean="0"/>
              <a:t>website</a:t>
            </a:r>
          </a:p>
          <a:p>
            <a:pPr marL="971550" lvl="1" indent="-514350">
              <a:buFont typeface="+mj-lt"/>
              <a:buAutoNum type="romanUcPeriod"/>
            </a:pPr>
            <a:r>
              <a:rPr lang="en-US" sz="2200" dirty="0"/>
              <a:t>P</a:t>
            </a:r>
            <a:r>
              <a:rPr lang="en-US" sz="2200" dirty="0" smtClean="0"/>
              <a:t>rojects </a:t>
            </a:r>
            <a:r>
              <a:rPr lang="en-US" sz="2200" dirty="0"/>
              <a:t>whether a </a:t>
            </a:r>
            <a:r>
              <a:rPr lang="en-US" sz="2200" b="1" dirty="0"/>
              <a:t>Current loan </a:t>
            </a:r>
            <a:r>
              <a:rPr lang="en-US" sz="2200" dirty="0"/>
              <a:t>(2014) </a:t>
            </a:r>
            <a:r>
              <a:rPr lang="en-US" sz="2200" dirty="0">
                <a:sym typeface="Wingdings"/>
              </a:rPr>
              <a:t> </a:t>
            </a:r>
            <a:r>
              <a:rPr lang="en-US" sz="2200" b="1" dirty="0"/>
              <a:t>Fully paid / </a:t>
            </a:r>
            <a:r>
              <a:rPr lang="en-US" sz="2200" dirty="0">
                <a:sym typeface="Wingdings"/>
              </a:rPr>
              <a:t> </a:t>
            </a:r>
            <a:r>
              <a:rPr lang="en-US" sz="2200" b="1" dirty="0"/>
              <a:t>Default </a:t>
            </a:r>
            <a:r>
              <a:rPr lang="en-US" sz="2200" b="1" dirty="0" smtClean="0"/>
              <a:t>loan</a:t>
            </a:r>
            <a:endParaRPr lang="en-US" sz="2200" dirty="0"/>
          </a:p>
          <a:p>
            <a:pPr marL="971550" lvl="1" indent="-514350">
              <a:buFont typeface="+mj-lt"/>
              <a:buAutoNum type="romanUcPeriod"/>
            </a:pPr>
            <a:r>
              <a:rPr lang="en-US" sz="2200" dirty="0" smtClean="0"/>
              <a:t>analysis used </a:t>
            </a:r>
            <a:r>
              <a:rPr lang="en-US" sz="2200" b="1" dirty="0" smtClean="0"/>
              <a:t>past loans </a:t>
            </a:r>
            <a:r>
              <a:rPr lang="en-US" sz="2200" dirty="0" smtClean="0"/>
              <a:t>only.</a:t>
            </a:r>
            <a:r>
              <a:rPr lang="en-US" sz="2200" b="1" dirty="0" smtClean="0"/>
              <a:t> </a:t>
            </a:r>
            <a:r>
              <a:rPr lang="en-US" sz="2200" dirty="0" smtClean="0"/>
              <a:t>The approach is to treat them as new loans, by ”turning back the clock” on the data by excluding information that was available only after the loan was initiated</a:t>
            </a:r>
          </a:p>
          <a:p>
            <a:pPr marL="971550" lvl="1" indent="-514350">
              <a:buFont typeface="+mj-lt"/>
              <a:buAutoNum type="romanUcPeriod"/>
            </a:pPr>
            <a:endParaRPr lang="en-US" sz="1200" dirty="0" smtClean="0"/>
          </a:p>
          <a:p>
            <a:pPr marL="285750" indent="-285750">
              <a:buFont typeface="Arial" charset="0"/>
              <a:buChar char="•"/>
            </a:pPr>
            <a:r>
              <a:rPr lang="en-US" sz="2200" dirty="0" smtClean="0"/>
              <a:t>Project goal: </a:t>
            </a:r>
          </a:p>
          <a:p>
            <a:pPr lvl="2"/>
            <a:r>
              <a:rPr lang="en-US" sz="2200" dirty="0"/>
              <a:t>G</a:t>
            </a:r>
            <a:r>
              <a:rPr lang="en-US" sz="2200" dirty="0" smtClean="0"/>
              <a:t>ive actionable insights and advice on loans, at the time when investors actually need it </a:t>
            </a:r>
            <a:r>
              <a:rPr lang="mr-IN" sz="2200" dirty="0" smtClean="0"/>
              <a:t>–</a:t>
            </a:r>
            <a:r>
              <a:rPr lang="en-US" sz="2200" dirty="0" smtClean="0"/>
              <a:t> </a:t>
            </a:r>
            <a:r>
              <a:rPr lang="en-US" sz="2200" b="1" dirty="0" smtClean="0"/>
              <a:t>before</a:t>
            </a:r>
            <a:r>
              <a:rPr lang="en-US" sz="2200" dirty="0" smtClean="0"/>
              <a:t> they decide </a:t>
            </a:r>
            <a:r>
              <a:rPr lang="en-US" sz="2200" b="1" dirty="0" smtClean="0"/>
              <a:t>on which loan to put the money on</a:t>
            </a:r>
            <a:endParaRPr lang="en-US" sz="2200" b="1" dirty="0"/>
          </a:p>
        </p:txBody>
      </p:sp>
    </p:spTree>
    <p:extLst>
      <p:ext uri="{BB962C8B-B14F-4D97-AF65-F5344CB8AC3E}">
        <p14:creationId xmlns:p14="http://schemas.microsoft.com/office/powerpoint/2010/main" val="167293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9303" y="445800"/>
            <a:ext cx="9856360" cy="584775"/>
          </a:xfrm>
          <a:prstGeom prst="rect">
            <a:avLst/>
          </a:prstGeom>
          <a:noFill/>
        </p:spPr>
        <p:txBody>
          <a:bodyPr wrap="square" rtlCol="0">
            <a:spAutoFit/>
          </a:bodyPr>
          <a:lstStyle/>
          <a:p>
            <a:r>
              <a:rPr lang="en-US" sz="3200" dirty="0" smtClean="0"/>
              <a:t>Is</a:t>
            </a:r>
            <a:r>
              <a:rPr lang="en-US" sz="3200" dirty="0" smtClean="0"/>
              <a:t> </a:t>
            </a:r>
            <a:r>
              <a:rPr lang="en-US" sz="3200" dirty="0" smtClean="0"/>
              <a:t>the </a:t>
            </a:r>
            <a:r>
              <a:rPr lang="en-US" sz="3200" dirty="0" smtClean="0"/>
              <a:t>data </a:t>
            </a:r>
            <a:r>
              <a:rPr lang="en-US" sz="3200" dirty="0" smtClean="0"/>
              <a:t>informative </a:t>
            </a:r>
            <a:r>
              <a:rPr lang="en-US" sz="3200" dirty="0" smtClean="0"/>
              <a:t>for default loans </a:t>
            </a:r>
            <a:r>
              <a:rPr lang="en-US" sz="3200" dirty="0" smtClean="0"/>
              <a:t>prediction?</a:t>
            </a:r>
            <a:endParaRPr lang="en-US" sz="3200" dirty="0"/>
          </a:p>
        </p:txBody>
      </p:sp>
      <p:sp>
        <p:nvSpPr>
          <p:cNvPr id="9" name="TextBox 8"/>
          <p:cNvSpPr txBox="1"/>
          <p:nvPr/>
        </p:nvSpPr>
        <p:spPr>
          <a:xfrm>
            <a:off x="873552" y="1219118"/>
            <a:ext cx="6241623" cy="369332"/>
          </a:xfrm>
          <a:prstGeom prst="rect">
            <a:avLst/>
          </a:prstGeom>
          <a:noFill/>
        </p:spPr>
        <p:txBody>
          <a:bodyPr wrap="square" rtlCol="0">
            <a:spAutoFit/>
          </a:bodyPr>
          <a:lstStyle/>
          <a:p>
            <a:r>
              <a:rPr lang="en-US" b="1" dirty="0" smtClean="0"/>
              <a:t>Defining the target </a:t>
            </a:r>
            <a:r>
              <a:rPr lang="mr-IN" b="1" dirty="0" smtClean="0"/>
              <a:t>–</a:t>
            </a:r>
            <a:r>
              <a:rPr lang="en-US" b="1" dirty="0" smtClean="0"/>
              <a:t> what is a “Default loan”? </a:t>
            </a:r>
            <a:endParaRPr lang="en-US" b="1" dirty="0"/>
          </a:p>
        </p:txBody>
      </p:sp>
      <p:sp>
        <p:nvSpPr>
          <p:cNvPr id="2" name="Rectangle 1"/>
          <p:cNvSpPr/>
          <p:nvPr/>
        </p:nvSpPr>
        <p:spPr>
          <a:xfrm>
            <a:off x="946363" y="6161859"/>
            <a:ext cx="10686101" cy="369332"/>
          </a:xfrm>
          <a:prstGeom prst="rect">
            <a:avLst/>
          </a:prstGeom>
        </p:spPr>
        <p:txBody>
          <a:bodyPr wrap="square">
            <a:spAutoFit/>
          </a:bodyPr>
          <a:lstStyle/>
          <a:p>
            <a:r>
              <a:rPr lang="en-US" b="1" dirty="0" smtClean="0"/>
              <a:t>**</a:t>
            </a:r>
            <a:r>
              <a:rPr lang="en-US" dirty="0" smtClean="0"/>
              <a:t> </a:t>
            </a:r>
            <a:r>
              <a:rPr lang="en-US" sz="1500" dirty="0" smtClean="0"/>
              <a:t> </a:t>
            </a:r>
            <a:r>
              <a:rPr lang="en-US" sz="1600" b="1" u="sng" dirty="0">
                <a:solidFill>
                  <a:srgbClr val="337AB7"/>
                </a:solidFill>
                <a:latin typeface="Helvetica Neue" charset="0"/>
                <a:hlinkClick r:id="rId3"/>
              </a:rPr>
              <a:t>https://www.lendingclub.com/info/demand-and-credit-profile.action</a:t>
            </a:r>
            <a:endParaRPr lang="en-US" sz="1600" b="1" dirty="0">
              <a:solidFill>
                <a:srgbClr val="000000"/>
              </a:solidFill>
              <a:latin typeface="Helvetica Neue" charset="0"/>
            </a:endParaRPr>
          </a:p>
        </p:txBody>
      </p:sp>
      <p:sp>
        <p:nvSpPr>
          <p:cNvPr id="4" name="TextBox 3"/>
          <p:cNvSpPr txBox="1"/>
          <p:nvPr/>
        </p:nvSpPr>
        <p:spPr>
          <a:xfrm>
            <a:off x="1188290" y="1703274"/>
            <a:ext cx="9510039" cy="2031325"/>
          </a:xfrm>
          <a:prstGeom prst="rect">
            <a:avLst/>
          </a:prstGeom>
          <a:noFill/>
        </p:spPr>
        <p:txBody>
          <a:bodyPr wrap="none" rtlCol="0">
            <a:spAutoFit/>
          </a:bodyPr>
          <a:lstStyle/>
          <a:p>
            <a:pPr marL="285750" indent="-285750">
              <a:buFont typeface="Arial" charset="0"/>
              <a:buChar char="•"/>
            </a:pPr>
            <a:r>
              <a:rPr lang="en-US" dirty="0" smtClean="0"/>
              <a:t>The Dataset (161,231 unique loans) most are </a:t>
            </a:r>
            <a:r>
              <a:rPr lang="en-US" b="1" dirty="0"/>
              <a:t>Current  </a:t>
            </a:r>
            <a:r>
              <a:rPr lang="en-US" dirty="0"/>
              <a:t>loans </a:t>
            </a:r>
            <a:r>
              <a:rPr lang="en-US" dirty="0" smtClean="0"/>
              <a:t>(~94%) and </a:t>
            </a:r>
            <a:r>
              <a:rPr lang="en-US" b="1" dirty="0" smtClean="0"/>
              <a:t>Fully paid </a:t>
            </a:r>
            <a:r>
              <a:rPr lang="en-US" dirty="0" smtClean="0"/>
              <a:t>are (4%) </a:t>
            </a:r>
          </a:p>
          <a:p>
            <a:pPr lvl="1"/>
            <a:r>
              <a:rPr lang="en-US" dirty="0"/>
              <a:t>T</a:t>
            </a:r>
            <a:r>
              <a:rPr lang="en-US" dirty="0" smtClean="0"/>
              <a:t>he rest are in 5 more categories*</a:t>
            </a:r>
          </a:p>
          <a:p>
            <a:pPr marL="285750" indent="-285750">
              <a:buFont typeface="Arial" charset="0"/>
              <a:buChar char="•"/>
            </a:pPr>
            <a:r>
              <a:rPr lang="en-US" dirty="0" smtClean="0"/>
              <a:t>A search on LC website** gave hint on the following assumption: Since 75</a:t>
            </a:r>
            <a:r>
              <a:rPr lang="en-US" dirty="0"/>
              <a:t>% of </a:t>
            </a:r>
            <a:r>
              <a:rPr lang="en-US" b="1" dirty="0"/>
              <a:t>late (</a:t>
            </a:r>
            <a:r>
              <a:rPr lang="en-US" b="1" dirty="0"/>
              <a:t>31-120 days</a:t>
            </a:r>
            <a:r>
              <a:rPr lang="en-US" b="1" dirty="0"/>
              <a:t>) </a:t>
            </a:r>
          </a:p>
          <a:p>
            <a:pPr lvl="1"/>
            <a:r>
              <a:rPr lang="en-US" dirty="0"/>
              <a:t>loans end up not fully paid, </a:t>
            </a:r>
            <a:r>
              <a:rPr lang="en-US" dirty="0" smtClean="0"/>
              <a:t>we aggregated them with </a:t>
            </a:r>
            <a:r>
              <a:rPr lang="en-US" b="1" dirty="0" smtClean="0"/>
              <a:t>Default</a:t>
            </a:r>
            <a:r>
              <a:rPr lang="en-US" dirty="0" smtClean="0"/>
              <a:t> </a:t>
            </a:r>
            <a:r>
              <a:rPr lang="en-US" dirty="0"/>
              <a:t>group and </a:t>
            </a:r>
            <a:r>
              <a:rPr lang="en-US" b="1" dirty="0" smtClean="0"/>
              <a:t>Charged-off</a:t>
            </a:r>
            <a:endParaRPr lang="en-US" dirty="0"/>
          </a:p>
          <a:p>
            <a:pPr lvl="1"/>
            <a:r>
              <a:rPr lang="en-US" dirty="0"/>
              <a:t>group to make up </a:t>
            </a:r>
            <a:r>
              <a:rPr lang="en-US" dirty="0" smtClean="0"/>
              <a:t>a diverse “bad loans” group named </a:t>
            </a:r>
            <a:r>
              <a:rPr lang="en-US" b="1" dirty="0" smtClean="0"/>
              <a:t>Default</a:t>
            </a:r>
            <a:endParaRPr lang="en-US" b="1" dirty="0"/>
          </a:p>
          <a:p>
            <a:pPr marL="285750" indent="-285750">
              <a:buFont typeface="Arial" charset="0"/>
              <a:buChar char="•"/>
            </a:pPr>
            <a:endParaRPr lang="en-US" dirty="0" smtClean="0"/>
          </a:p>
          <a:p>
            <a:pPr marL="285750" indent="-285750">
              <a:buFont typeface="Arial" charset="0"/>
              <a:buChar char="•"/>
            </a:pPr>
            <a:endParaRPr lang="en-US" dirty="0"/>
          </a:p>
        </p:txBody>
      </p:sp>
      <p:sp>
        <p:nvSpPr>
          <p:cNvPr id="10" name="TextBox 9"/>
          <p:cNvSpPr txBox="1"/>
          <p:nvPr/>
        </p:nvSpPr>
        <p:spPr>
          <a:xfrm>
            <a:off x="946363" y="3266207"/>
            <a:ext cx="9883562" cy="369332"/>
          </a:xfrm>
          <a:prstGeom prst="rect">
            <a:avLst/>
          </a:prstGeom>
          <a:noFill/>
        </p:spPr>
        <p:txBody>
          <a:bodyPr wrap="square" rtlCol="0">
            <a:spAutoFit/>
          </a:bodyPr>
          <a:lstStyle/>
          <a:p>
            <a:r>
              <a:rPr lang="en-US" b="1" dirty="0" smtClean="0"/>
              <a:t>Defining the features </a:t>
            </a:r>
            <a:r>
              <a:rPr lang="mr-IN" b="1" dirty="0" smtClean="0"/>
              <a:t>–</a:t>
            </a:r>
            <a:r>
              <a:rPr lang="en-US" b="1" dirty="0" smtClean="0"/>
              <a:t> Variable that is a available for investors on a loan before it is issued </a:t>
            </a:r>
            <a:endParaRPr lang="en-US" b="1"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28575" r="17588" b="16859"/>
          <a:stretch/>
        </p:blipFill>
        <p:spPr>
          <a:xfrm>
            <a:off x="3629534" y="3738678"/>
            <a:ext cx="3485641" cy="2162087"/>
          </a:xfrm>
          <a:prstGeom prst="rect">
            <a:avLst/>
          </a:prstGeom>
        </p:spPr>
      </p:pic>
      <p:sp>
        <p:nvSpPr>
          <p:cNvPr id="8" name="TextBox 7"/>
          <p:cNvSpPr txBox="1"/>
          <p:nvPr/>
        </p:nvSpPr>
        <p:spPr>
          <a:xfrm>
            <a:off x="1593420" y="3661907"/>
            <a:ext cx="2692830" cy="2308324"/>
          </a:xfrm>
          <a:prstGeom prst="rect">
            <a:avLst/>
          </a:prstGeom>
          <a:noFill/>
        </p:spPr>
        <p:txBody>
          <a:bodyPr wrap="square" rtlCol="0">
            <a:spAutoFit/>
          </a:bodyPr>
          <a:lstStyle/>
          <a:p>
            <a:r>
              <a:rPr lang="en-US" dirty="0" smtClean="0"/>
              <a:t>Fields available </a:t>
            </a:r>
          </a:p>
          <a:p>
            <a:r>
              <a:rPr lang="en-US" dirty="0" smtClean="0"/>
              <a:t>on LC website</a:t>
            </a:r>
          </a:p>
          <a:p>
            <a:r>
              <a:rPr lang="en-US" dirty="0" smtClean="0"/>
              <a:t>a loan for a 14 </a:t>
            </a:r>
          </a:p>
          <a:p>
            <a:r>
              <a:rPr lang="en-US" dirty="0" smtClean="0"/>
              <a:t>day Period </a:t>
            </a:r>
          </a:p>
          <a:p>
            <a:r>
              <a:rPr lang="en-US" dirty="0" smtClean="0"/>
              <a:t>window before </a:t>
            </a:r>
          </a:p>
          <a:p>
            <a:r>
              <a:rPr lang="en-US" dirty="0" smtClean="0"/>
              <a:t>it is issued </a:t>
            </a:r>
          </a:p>
          <a:p>
            <a:r>
              <a:rPr lang="en-US" dirty="0" smtClean="0"/>
              <a:t>(or discarded due </a:t>
            </a:r>
          </a:p>
          <a:p>
            <a:r>
              <a:rPr lang="en-US" dirty="0" smtClean="0"/>
              <a:t>to lack of demand )</a:t>
            </a:r>
          </a:p>
        </p:txBody>
      </p:sp>
      <p:sp>
        <p:nvSpPr>
          <p:cNvPr id="11" name="TextBox 10"/>
          <p:cNvSpPr txBox="1"/>
          <p:nvPr/>
        </p:nvSpPr>
        <p:spPr>
          <a:xfrm>
            <a:off x="8158163" y="4255731"/>
            <a:ext cx="3388576"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smtClean="0"/>
              <a:t>*Note:</a:t>
            </a:r>
            <a:r>
              <a:rPr lang="en-US" sz="1400" dirty="0" smtClean="0"/>
              <a:t> although we are not using </a:t>
            </a:r>
          </a:p>
          <a:p>
            <a:pPr algn="just"/>
            <a:r>
              <a:rPr lang="en-US" sz="1400" dirty="0" smtClean="0"/>
              <a:t>the majority of the data, the assumption  </a:t>
            </a:r>
          </a:p>
          <a:p>
            <a:pPr algn="just"/>
            <a:r>
              <a:rPr lang="en-US" sz="1400" dirty="0" smtClean="0"/>
              <a:t>Is that it is sufficient for the goals we set. Possibilities on how to use the rest of </a:t>
            </a:r>
          </a:p>
          <a:p>
            <a:pPr algn="just"/>
            <a:r>
              <a:rPr lang="en-US" sz="1400" dirty="0" smtClean="0"/>
              <a:t>the data would be brought later in the </a:t>
            </a:r>
          </a:p>
          <a:p>
            <a:pPr algn="just"/>
            <a:r>
              <a:rPr lang="en-US" sz="1400" dirty="0" smtClean="0"/>
              <a:t>presentation</a:t>
            </a:r>
            <a:endParaRPr lang="en-US" sz="1400" dirty="0"/>
          </a:p>
        </p:txBody>
      </p:sp>
    </p:spTree>
    <p:extLst>
      <p:ext uri="{BB962C8B-B14F-4D97-AF65-F5344CB8AC3E}">
        <p14:creationId xmlns:p14="http://schemas.microsoft.com/office/powerpoint/2010/main" val="346535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9303" y="445800"/>
            <a:ext cx="9856360" cy="584775"/>
          </a:xfrm>
          <a:prstGeom prst="rect">
            <a:avLst/>
          </a:prstGeom>
          <a:noFill/>
        </p:spPr>
        <p:txBody>
          <a:bodyPr wrap="square" rtlCol="0">
            <a:spAutoFit/>
          </a:bodyPr>
          <a:lstStyle/>
          <a:p>
            <a:r>
              <a:rPr lang="en-US" sz="3200" dirty="0" smtClean="0"/>
              <a:t>Is</a:t>
            </a:r>
            <a:r>
              <a:rPr lang="en-US" sz="3200" dirty="0" smtClean="0"/>
              <a:t> </a:t>
            </a:r>
            <a:r>
              <a:rPr lang="en-US" sz="3200" dirty="0" smtClean="0"/>
              <a:t>the </a:t>
            </a:r>
            <a:r>
              <a:rPr lang="en-US" sz="3200" dirty="0" smtClean="0"/>
              <a:t>data </a:t>
            </a:r>
            <a:r>
              <a:rPr lang="en-US" sz="3200" dirty="0" smtClean="0"/>
              <a:t>informative </a:t>
            </a:r>
            <a:r>
              <a:rPr lang="en-US" sz="3200" dirty="0" smtClean="0"/>
              <a:t>for default loans </a:t>
            </a:r>
            <a:r>
              <a:rPr lang="en-US" sz="3200" dirty="0" smtClean="0"/>
              <a:t>prediction?</a:t>
            </a:r>
            <a:endParaRPr lang="en-US" sz="3200" dirty="0"/>
          </a:p>
        </p:txBody>
      </p:sp>
      <p:sp>
        <p:nvSpPr>
          <p:cNvPr id="10" name="TextBox 9"/>
          <p:cNvSpPr txBox="1"/>
          <p:nvPr/>
        </p:nvSpPr>
        <p:spPr>
          <a:xfrm>
            <a:off x="874926" y="1365969"/>
            <a:ext cx="9883562" cy="369332"/>
          </a:xfrm>
          <a:prstGeom prst="rect">
            <a:avLst/>
          </a:prstGeom>
          <a:noFill/>
        </p:spPr>
        <p:txBody>
          <a:bodyPr wrap="square" rtlCol="0">
            <a:spAutoFit/>
          </a:bodyPr>
          <a:lstStyle/>
          <a:p>
            <a:r>
              <a:rPr lang="en-US" b="1" dirty="0" smtClean="0"/>
              <a:t>Exploring dataset features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778" y="3559002"/>
            <a:ext cx="4927600" cy="1981200"/>
          </a:xfrm>
          <a:prstGeom prst="rect">
            <a:avLst/>
          </a:prstGeom>
        </p:spPr>
      </p:pic>
      <p:sp>
        <p:nvSpPr>
          <p:cNvPr id="12" name="TextBox 11"/>
          <p:cNvSpPr txBox="1"/>
          <p:nvPr/>
        </p:nvSpPr>
        <p:spPr>
          <a:xfrm>
            <a:off x="874926" y="3092264"/>
            <a:ext cx="4250972"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4000" dirty="0" smtClean="0"/>
              <a:t>bar plot of </a:t>
            </a:r>
            <a:r>
              <a:rPr lang="en-US" sz="4000" dirty="0" err="1" smtClean="0"/>
              <a:t>rel_freq</a:t>
            </a:r>
            <a:r>
              <a:rPr lang="en-US" sz="4000" dirty="0" smtClean="0"/>
              <a:t> </a:t>
            </a:r>
          </a:p>
          <a:p>
            <a:r>
              <a:rPr lang="en-US" sz="4000" dirty="0" smtClean="0"/>
              <a:t>vs credit</a:t>
            </a:r>
            <a:endParaRPr lang="en-US" sz="4000" dirty="0"/>
          </a:p>
        </p:txBody>
      </p:sp>
      <p:sp>
        <p:nvSpPr>
          <p:cNvPr id="13" name="TextBox 12"/>
          <p:cNvSpPr txBox="1"/>
          <p:nvPr/>
        </p:nvSpPr>
        <p:spPr>
          <a:xfrm>
            <a:off x="874926" y="1792115"/>
            <a:ext cx="5098345" cy="1200329"/>
          </a:xfrm>
          <a:prstGeom prst="rect">
            <a:avLst/>
          </a:prstGeom>
          <a:noFill/>
        </p:spPr>
        <p:txBody>
          <a:bodyPr wrap="square" rtlCol="0">
            <a:spAutoFit/>
          </a:bodyPr>
          <a:lstStyle/>
          <a:p>
            <a:r>
              <a:rPr lang="en-US" dirty="0"/>
              <a:t>By exploring the Default occurrences vs credit rating, we could match the prior assessment of borrowers credit ability to actual credit ability   on the subgrade </a:t>
            </a:r>
          </a:p>
          <a:p>
            <a:endParaRPr lang="en-US" dirty="0"/>
          </a:p>
        </p:txBody>
      </p:sp>
      <p:sp>
        <p:nvSpPr>
          <p:cNvPr id="15" name="TextBox 14"/>
          <p:cNvSpPr txBox="1"/>
          <p:nvPr/>
        </p:nvSpPr>
        <p:spPr>
          <a:xfrm>
            <a:off x="6721022" y="1792115"/>
            <a:ext cx="5081117" cy="1477328"/>
          </a:xfrm>
          <a:prstGeom prst="rect">
            <a:avLst/>
          </a:prstGeom>
          <a:noFill/>
        </p:spPr>
        <p:txBody>
          <a:bodyPr wrap="square" rtlCol="0">
            <a:spAutoFit/>
          </a:bodyPr>
          <a:lstStyle/>
          <a:p>
            <a:r>
              <a:rPr lang="en-US" dirty="0" smtClean="0"/>
              <a:t>Borrowers with high </a:t>
            </a:r>
            <a:r>
              <a:rPr lang="en-US" b="1" dirty="0" smtClean="0"/>
              <a:t>loan amount relative to their income</a:t>
            </a:r>
            <a:r>
              <a:rPr lang="en-US" dirty="0" smtClean="0"/>
              <a:t> should have more difficulties in paying back their loan. We see evidence of that by exploring loan to income ratio.</a:t>
            </a:r>
          </a:p>
          <a:p>
            <a:endParaRPr lang="en-US" dirty="0"/>
          </a:p>
        </p:txBody>
      </p:sp>
      <p:sp>
        <p:nvSpPr>
          <p:cNvPr id="22" name="TextBox 21"/>
          <p:cNvSpPr txBox="1"/>
          <p:nvPr/>
        </p:nvSpPr>
        <p:spPr>
          <a:xfrm>
            <a:off x="8209750" y="3033701"/>
            <a:ext cx="17876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a:t>Fully Paid:</a:t>
            </a:r>
            <a:r>
              <a:rPr lang="en-US" sz="1200" dirty="0">
                <a:sym typeface="Wingdings"/>
              </a:rPr>
              <a:t> </a:t>
            </a:r>
            <a:r>
              <a:rPr lang="el-GR" sz="1200" dirty="0"/>
              <a:t>μ</a:t>
            </a:r>
            <a:r>
              <a:rPr lang="en-US" sz="1200" dirty="0"/>
              <a:t>=</a:t>
            </a:r>
            <a:r>
              <a:rPr lang="nb-NO" sz="1200" dirty="0"/>
              <a:t>﻿0.20, </a:t>
            </a:r>
            <a:r>
              <a:rPr lang="en-US" sz="1200" dirty="0"/>
              <a:t> </a:t>
            </a:r>
            <a:r>
              <a:rPr lang="el-GR" sz="1200" dirty="0"/>
              <a:t>σ</a:t>
            </a:r>
            <a:r>
              <a:rPr lang="en-US" sz="1200" dirty="0"/>
              <a:t>=0.1</a:t>
            </a:r>
            <a:r>
              <a:rPr lang="el-GR" sz="1200" dirty="0"/>
              <a:t> </a:t>
            </a:r>
            <a:endParaRPr lang="en-US" sz="1200" dirty="0"/>
          </a:p>
          <a:p>
            <a:r>
              <a:rPr lang="en-US" sz="1200" dirty="0"/>
              <a:t>Default:</a:t>
            </a:r>
            <a:r>
              <a:rPr lang="en-US" sz="1200" dirty="0">
                <a:sym typeface="Wingdings"/>
              </a:rPr>
              <a:t> </a:t>
            </a:r>
            <a:r>
              <a:rPr lang="el-GR" sz="1200" dirty="0"/>
              <a:t>μ</a:t>
            </a:r>
            <a:r>
              <a:rPr lang="en-US" sz="1200" dirty="0"/>
              <a:t>=</a:t>
            </a:r>
            <a:r>
              <a:rPr lang="nb-NO" sz="1200" dirty="0"/>
              <a:t>﻿0.24, </a:t>
            </a:r>
            <a:r>
              <a:rPr lang="en-US" sz="1200" dirty="0"/>
              <a:t> </a:t>
            </a:r>
            <a:r>
              <a:rPr lang="el-GR" sz="1200" dirty="0"/>
              <a:t>σ</a:t>
            </a:r>
            <a:r>
              <a:rPr lang="en-US" sz="1200" dirty="0"/>
              <a:t>=0.11</a:t>
            </a:r>
            <a:r>
              <a:rPr lang="el-GR" sz="1200" dirty="0"/>
              <a:t> </a:t>
            </a:r>
            <a:endParaRPr lang="en-US" sz="1200" dirty="0"/>
          </a:p>
        </p:txBody>
      </p:sp>
      <p:sp>
        <p:nvSpPr>
          <p:cNvPr id="23" name="TextBox 22"/>
          <p:cNvSpPr txBox="1"/>
          <p:nvPr/>
        </p:nvSpPr>
        <p:spPr>
          <a:xfrm>
            <a:off x="8064389" y="5533648"/>
            <a:ext cx="2078389" cy="276999"/>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smtClean="0"/>
              <a:t>Loan Amount / Annual Income</a:t>
            </a:r>
            <a:endParaRPr lang="en-US" sz="1200" dirty="0"/>
          </a:p>
        </p:txBody>
      </p:sp>
      <p:sp>
        <p:nvSpPr>
          <p:cNvPr id="24" name="TextBox 23"/>
          <p:cNvSpPr txBox="1"/>
          <p:nvPr/>
        </p:nvSpPr>
        <p:spPr>
          <a:xfrm rot="16200000">
            <a:off x="5494844" y="4349546"/>
            <a:ext cx="1522981" cy="400110"/>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1200" dirty="0" smtClean="0"/>
              <a:t>Portion of borrowers </a:t>
            </a:r>
          </a:p>
          <a:p>
            <a:pPr algn="ctr"/>
            <a:r>
              <a:rPr lang="en-US" sz="800" dirty="0" smtClean="0"/>
              <a:t>(relative frequency)</a:t>
            </a:r>
            <a:endParaRPr lang="en-US" sz="800" dirty="0"/>
          </a:p>
        </p:txBody>
      </p:sp>
    </p:spTree>
    <p:extLst>
      <p:ext uri="{BB962C8B-B14F-4D97-AF65-F5344CB8AC3E}">
        <p14:creationId xmlns:p14="http://schemas.microsoft.com/office/powerpoint/2010/main" val="101506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9303" y="445800"/>
            <a:ext cx="9856360" cy="584775"/>
          </a:xfrm>
          <a:prstGeom prst="rect">
            <a:avLst/>
          </a:prstGeom>
          <a:noFill/>
        </p:spPr>
        <p:txBody>
          <a:bodyPr wrap="square" rtlCol="0">
            <a:spAutoFit/>
          </a:bodyPr>
          <a:lstStyle/>
          <a:p>
            <a:r>
              <a:rPr lang="en-US" sz="3200" dirty="0" smtClean="0"/>
              <a:t>Is</a:t>
            </a:r>
            <a:r>
              <a:rPr lang="en-US" sz="3200" dirty="0" smtClean="0"/>
              <a:t> </a:t>
            </a:r>
            <a:r>
              <a:rPr lang="en-US" sz="3200" dirty="0" smtClean="0"/>
              <a:t>the </a:t>
            </a:r>
            <a:r>
              <a:rPr lang="en-US" sz="3200" dirty="0" smtClean="0"/>
              <a:t>data </a:t>
            </a:r>
            <a:r>
              <a:rPr lang="en-US" sz="3200" dirty="0" smtClean="0"/>
              <a:t>informative </a:t>
            </a:r>
            <a:r>
              <a:rPr lang="en-US" sz="3200" dirty="0" smtClean="0"/>
              <a:t>for default loans </a:t>
            </a:r>
            <a:r>
              <a:rPr lang="en-US" sz="3200" dirty="0" smtClean="0"/>
              <a:t>prediction?</a:t>
            </a:r>
            <a:endParaRPr lang="en-US" sz="3200" dirty="0"/>
          </a:p>
        </p:txBody>
      </p:sp>
      <p:sp>
        <p:nvSpPr>
          <p:cNvPr id="10" name="TextBox 9"/>
          <p:cNvSpPr txBox="1"/>
          <p:nvPr/>
        </p:nvSpPr>
        <p:spPr>
          <a:xfrm>
            <a:off x="874926" y="1365969"/>
            <a:ext cx="9883562" cy="1200329"/>
          </a:xfrm>
          <a:prstGeom prst="rect">
            <a:avLst/>
          </a:prstGeom>
          <a:noFill/>
        </p:spPr>
        <p:txBody>
          <a:bodyPr wrap="square" rtlCol="0">
            <a:spAutoFit/>
          </a:bodyPr>
          <a:lstStyle/>
          <a:p>
            <a:r>
              <a:rPr lang="en-US" b="1" dirty="0" smtClean="0"/>
              <a:t>Pinpoint features NOT to be used </a:t>
            </a:r>
          </a:p>
          <a:p>
            <a:pPr marL="285750" indent="-285750">
              <a:buFont typeface="Arial" charset="0"/>
              <a:buChar char="•"/>
            </a:pPr>
            <a:r>
              <a:rPr lang="en-US" dirty="0" smtClean="0"/>
              <a:t>Target-leaked features tend to be suspiciously strongly correlated with the target (</a:t>
            </a:r>
            <a:r>
              <a:rPr lang="en-US" dirty="0"/>
              <a:t>meaning that when deploying our model </a:t>
            </a:r>
            <a:r>
              <a:rPr lang="en-US" dirty="0" smtClean="0"/>
              <a:t>for prediction we </a:t>
            </a:r>
            <a:r>
              <a:rPr lang="en-US" dirty="0"/>
              <a:t>wouldn't have </a:t>
            </a:r>
            <a:r>
              <a:rPr lang="en-US" dirty="0" smtClean="0"/>
              <a:t>the feature available </a:t>
            </a:r>
            <a:r>
              <a:rPr lang="en-US" dirty="0"/>
              <a:t>to us because it is determined </a:t>
            </a:r>
            <a:r>
              <a:rPr lang="en-US" dirty="0" smtClean="0"/>
              <a:t>together with </a:t>
            </a:r>
            <a:r>
              <a:rPr lang="en-US" dirty="0"/>
              <a:t>the </a:t>
            </a:r>
            <a:r>
              <a:rPr lang="en-US" dirty="0" smtClean="0"/>
              <a:t>target ( </a:t>
            </a:r>
            <a:r>
              <a:rPr lang="en-US" dirty="0"/>
              <a:t>hence “target </a:t>
            </a:r>
            <a:r>
              <a:rPr lang="en-US" dirty="0" smtClean="0"/>
              <a:t>leak). </a:t>
            </a:r>
            <a:endParaRPr lang="en-US" dirty="0"/>
          </a:p>
        </p:txBody>
      </p:sp>
      <p:sp>
        <p:nvSpPr>
          <p:cNvPr id="11" name="TextBox 10"/>
          <p:cNvSpPr txBox="1"/>
          <p:nvPr/>
        </p:nvSpPr>
        <p:spPr>
          <a:xfrm>
            <a:off x="1273603" y="5259364"/>
            <a:ext cx="5584397"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a:t>
            </a:r>
            <a:r>
              <a:rPr lang="en-US" sz="1400" dirty="0" err="1" smtClean="0"/>
              <a:t>out_prncp</a:t>
            </a:r>
            <a:r>
              <a:rPr lang="en-US" sz="1400" dirty="0" smtClean="0"/>
              <a:t>’ is the remainder of borrowed amount that is still needed to be paid. By </a:t>
            </a:r>
            <a:r>
              <a:rPr lang="en-US" sz="1400" dirty="0"/>
              <a:t>running a </a:t>
            </a:r>
            <a:r>
              <a:rPr lang="en-US" sz="1400" dirty="0" smtClean="0"/>
              <a:t>naïve model on the dataset that includes this feature we see how 75% of the prediction relies on this feature. </a:t>
            </a:r>
            <a:r>
              <a:rPr lang="en-US" sz="1400" b="1" dirty="0"/>
              <a:t>D</a:t>
            </a:r>
            <a:r>
              <a:rPr lang="en-US" sz="1400" b="1" dirty="0" smtClean="0"/>
              <a:t>efault</a:t>
            </a:r>
            <a:r>
              <a:rPr lang="en-US" sz="1400" dirty="0" smtClean="0"/>
              <a:t> loans </a:t>
            </a:r>
            <a:r>
              <a:rPr lang="en-US" sz="1400" dirty="0"/>
              <a:t>by </a:t>
            </a:r>
            <a:r>
              <a:rPr lang="en-US" sz="1400" dirty="0" smtClean="0"/>
              <a:t>definition still </a:t>
            </a:r>
            <a:r>
              <a:rPr lang="en-US" sz="1400" dirty="0"/>
              <a:t>have to pay. whereas </a:t>
            </a:r>
            <a:r>
              <a:rPr lang="en-US" sz="1400" b="1" dirty="0" smtClean="0"/>
              <a:t>fully paid </a:t>
            </a:r>
            <a:r>
              <a:rPr lang="en-US" sz="1400" dirty="0" smtClean="0"/>
              <a:t>loans</a:t>
            </a:r>
            <a:r>
              <a:rPr lang="en-US" sz="1400" b="1" dirty="0" smtClean="0"/>
              <a:t> </a:t>
            </a:r>
            <a:r>
              <a:rPr lang="en-US" sz="1400" dirty="0"/>
              <a:t>by definition have nothing left to </a:t>
            </a:r>
            <a:r>
              <a:rPr lang="en-US" sz="1400" dirty="0" smtClean="0"/>
              <a:t>pay.</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14" y="2667160"/>
            <a:ext cx="6540287" cy="2491342"/>
          </a:xfrm>
          <a:prstGeom prst="rect">
            <a:avLst/>
          </a:prstGeom>
        </p:spPr>
      </p:pic>
    </p:spTree>
    <p:extLst>
      <p:ext uri="{BB962C8B-B14F-4D97-AF65-F5344CB8AC3E}">
        <p14:creationId xmlns:p14="http://schemas.microsoft.com/office/powerpoint/2010/main" val="872086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9303" y="445800"/>
            <a:ext cx="9856360" cy="584775"/>
          </a:xfrm>
          <a:prstGeom prst="rect">
            <a:avLst/>
          </a:prstGeom>
          <a:noFill/>
        </p:spPr>
        <p:txBody>
          <a:bodyPr wrap="square" rtlCol="0">
            <a:spAutoFit/>
          </a:bodyPr>
          <a:lstStyle/>
          <a:p>
            <a:r>
              <a:rPr lang="en-US" sz="3200" dirty="0" smtClean="0"/>
              <a:t>Is</a:t>
            </a:r>
            <a:r>
              <a:rPr lang="en-US" sz="3200" dirty="0" smtClean="0"/>
              <a:t> </a:t>
            </a:r>
            <a:r>
              <a:rPr lang="en-US" sz="3200" dirty="0" smtClean="0"/>
              <a:t>the </a:t>
            </a:r>
            <a:r>
              <a:rPr lang="en-US" sz="3200" dirty="0" smtClean="0"/>
              <a:t>data </a:t>
            </a:r>
            <a:r>
              <a:rPr lang="en-US" sz="3200" dirty="0" smtClean="0"/>
              <a:t>informative </a:t>
            </a:r>
            <a:r>
              <a:rPr lang="en-US" sz="3200" dirty="0" smtClean="0"/>
              <a:t>for default loans </a:t>
            </a:r>
            <a:r>
              <a:rPr lang="en-US" sz="3200" dirty="0" smtClean="0"/>
              <a:t>prediction?</a:t>
            </a:r>
            <a:endParaRPr lang="en-US" sz="3200" dirty="0"/>
          </a:p>
        </p:txBody>
      </p:sp>
      <p:sp>
        <p:nvSpPr>
          <p:cNvPr id="9" name="TextBox 8"/>
          <p:cNvSpPr txBox="1"/>
          <p:nvPr/>
        </p:nvSpPr>
        <p:spPr>
          <a:xfrm>
            <a:off x="873553" y="1219118"/>
            <a:ext cx="2342062" cy="369332"/>
          </a:xfrm>
          <a:prstGeom prst="rect">
            <a:avLst/>
          </a:prstGeom>
          <a:noFill/>
        </p:spPr>
        <p:txBody>
          <a:bodyPr wrap="square" rtlCol="0">
            <a:spAutoFit/>
          </a:bodyPr>
          <a:lstStyle/>
          <a:p>
            <a:r>
              <a:rPr lang="en-US" b="1" dirty="0" smtClean="0"/>
              <a:t>“Train” (main) Dataset</a:t>
            </a:r>
            <a:endParaRPr lang="en-US" b="1" dirty="0"/>
          </a:p>
        </p:txBody>
      </p:sp>
      <p:sp>
        <p:nvSpPr>
          <p:cNvPr id="12" name="TextBox 11"/>
          <p:cNvSpPr txBox="1"/>
          <p:nvPr/>
        </p:nvSpPr>
        <p:spPr>
          <a:xfrm>
            <a:off x="873553" y="1776993"/>
            <a:ext cx="8447868" cy="2585323"/>
          </a:xfrm>
          <a:prstGeom prst="rect">
            <a:avLst/>
          </a:prstGeom>
          <a:noFill/>
          <a:ln w="12700">
            <a:solidFill>
              <a:schemeClr val="tx1"/>
            </a:solidFill>
          </a:ln>
        </p:spPr>
        <p:txBody>
          <a:bodyPr wrap="square" rtlCol="0">
            <a:spAutoFit/>
          </a:bodyPr>
          <a:lstStyle/>
          <a:p>
            <a:pPr marL="285750" indent="-285750">
              <a:buFont typeface="Arial" charset="0"/>
              <a:buChar char="•"/>
            </a:pPr>
            <a:r>
              <a:rPr lang="en-US" b="1" dirty="0" smtClean="0"/>
              <a:t>Features</a:t>
            </a:r>
            <a:r>
              <a:rPr lang="en-US" b="1" dirty="0" smtClean="0"/>
              <a:t>:</a:t>
            </a:r>
            <a:r>
              <a:rPr lang="en-US" dirty="0" smtClean="0"/>
              <a:t> </a:t>
            </a:r>
          </a:p>
          <a:p>
            <a:pPr lvl="1"/>
            <a:r>
              <a:rPr lang="en-US" dirty="0" smtClean="0"/>
              <a:t>Train dataset has informative features ( e.g. number of mosquitos, species)</a:t>
            </a:r>
            <a:endParaRPr lang="en-US" dirty="0"/>
          </a:p>
          <a:p>
            <a:pPr marL="285750" indent="-285750">
              <a:buFont typeface="Arial" charset="0"/>
              <a:buChar char="•"/>
            </a:pPr>
            <a:r>
              <a:rPr lang="en-US" b="1" dirty="0" smtClean="0"/>
              <a:t>Assumption</a:t>
            </a:r>
            <a:r>
              <a:rPr lang="en-US" b="1" dirty="0"/>
              <a:t>:</a:t>
            </a:r>
            <a:r>
              <a:rPr lang="en-US" dirty="0"/>
              <a:t> </a:t>
            </a:r>
            <a:endParaRPr lang="en-US" dirty="0" smtClean="0"/>
          </a:p>
          <a:p>
            <a:pPr marL="285750" indent="-285750">
              <a:buFont typeface="Arial" charset="0"/>
              <a:buChar char="•"/>
            </a:pPr>
            <a:r>
              <a:rPr lang="en-US" b="1" dirty="0" smtClean="0"/>
              <a:t>Baseline Prediction</a:t>
            </a:r>
            <a:r>
              <a:rPr lang="en-US" b="1" dirty="0" smtClean="0"/>
              <a:t>:</a:t>
            </a:r>
            <a:r>
              <a:rPr lang="en-US" dirty="0" smtClean="0"/>
              <a:t> </a:t>
            </a:r>
          </a:p>
          <a:p>
            <a:pPr marL="742950" lvl="1" indent="-285750">
              <a:buFont typeface="Wingdings" charset="2"/>
              <a:buChar char="§"/>
            </a:pPr>
            <a:r>
              <a:rPr lang="en-US" dirty="0" smtClean="0"/>
              <a:t>Initial </a:t>
            </a:r>
            <a:r>
              <a:rPr lang="en-US" dirty="0" smtClean="0"/>
              <a:t>classification</a:t>
            </a:r>
            <a:r>
              <a:rPr lang="en-US" dirty="0" smtClean="0"/>
              <a:t> efforts with the </a:t>
            </a:r>
            <a:r>
              <a:rPr lang="en-US" dirty="0" smtClean="0"/>
              <a:t>raw</a:t>
            </a:r>
            <a:r>
              <a:rPr lang="en-US" dirty="0" smtClean="0"/>
              <a:t> </a:t>
            </a:r>
            <a:r>
              <a:rPr lang="en-US" dirty="0" smtClean="0"/>
              <a:t>dataset shows that </a:t>
            </a:r>
            <a:r>
              <a:rPr lang="en-US" dirty="0" smtClean="0"/>
              <a:t>the ability to </a:t>
            </a:r>
            <a:r>
              <a:rPr lang="en-US" dirty="0"/>
              <a:t>detect Defaults (recall) </a:t>
            </a:r>
            <a:r>
              <a:rPr lang="en-US" dirty="0" smtClean="0"/>
              <a:t>is 0% (classifying every loan as fully paid). </a:t>
            </a:r>
          </a:p>
          <a:p>
            <a:pPr marL="742950" lvl="1" indent="-285750">
              <a:buFont typeface="Wingdings" charset="2"/>
              <a:buChar char="§"/>
            </a:pPr>
            <a:r>
              <a:rPr lang="en-US" dirty="0" smtClean="0"/>
              <a:t>This </a:t>
            </a:r>
            <a:r>
              <a:rPr lang="en-US" dirty="0" smtClean="0"/>
              <a:t>means that without feature engineering and </a:t>
            </a:r>
            <a:r>
              <a:rPr lang="en-US" dirty="0" smtClean="0"/>
              <a:t>balancing </a:t>
            </a:r>
            <a:r>
              <a:rPr lang="en-US" dirty="0" smtClean="0"/>
              <a:t>efforts (# of loans in each class) </a:t>
            </a:r>
            <a:r>
              <a:rPr lang="en-US" dirty="0" smtClean="0"/>
              <a:t>we can’t </a:t>
            </a:r>
            <a:r>
              <a:rPr lang="en-US" dirty="0" smtClean="0"/>
              <a:t>get </a:t>
            </a:r>
            <a:r>
              <a:rPr lang="en-US" dirty="0" smtClean="0"/>
              <a:t>a sufficiently sensitive classification*</a:t>
            </a:r>
          </a:p>
          <a:p>
            <a:pPr marL="742950" lvl="1" indent="-285750">
              <a:buFont typeface="Wingdings" charset="2"/>
              <a:buChar char="§"/>
            </a:pPr>
            <a:endParaRPr lang="en-US" dirty="0" smtClean="0"/>
          </a:p>
        </p:txBody>
      </p:sp>
      <p:sp>
        <p:nvSpPr>
          <p:cNvPr id="2" name="Rectangle 1"/>
          <p:cNvSpPr/>
          <p:nvPr/>
        </p:nvSpPr>
        <p:spPr>
          <a:xfrm>
            <a:off x="744432" y="5516511"/>
            <a:ext cx="10686101" cy="784830"/>
          </a:xfrm>
          <a:prstGeom prst="rect">
            <a:avLst/>
          </a:prstGeom>
        </p:spPr>
        <p:txBody>
          <a:bodyPr wrap="square">
            <a:spAutoFit/>
          </a:bodyPr>
          <a:lstStyle/>
          <a:p>
            <a:pPr marL="285750" indent="-285750">
              <a:buFont typeface="Arial" charset="0"/>
              <a:buChar char="•"/>
            </a:pPr>
            <a:r>
              <a:rPr lang="en-US" sz="1500" dirty="0" smtClean="0"/>
              <a:t>Note: By using a target-leaked feature in the dataset as a positive-control, we’ve reached a 77% rate of detection, showing that the best detection we can aspire to is still limited and will never be 100% </a:t>
            </a:r>
            <a:endParaRPr lang="en-US" sz="1500" dirty="0"/>
          </a:p>
          <a:p>
            <a:pPr marL="285750" marR="0" lvl="0" indent="-285750" defTabSz="914400" eaLnBrk="1" fontAlgn="auto" latinLnBrk="0" hangingPunct="1">
              <a:lnSpc>
                <a:spcPct val="100000"/>
              </a:lnSpc>
              <a:spcBef>
                <a:spcPts val="0"/>
              </a:spcBef>
              <a:spcAft>
                <a:spcPts val="0"/>
              </a:spcAft>
              <a:buClrTx/>
              <a:buSzTx/>
              <a:buFont typeface="Arial" charset="0"/>
              <a:buNone/>
              <a:tabLst/>
              <a:defRPr/>
            </a:pPr>
            <a:endParaRPr lang="en-US" sz="1500" dirty="0"/>
          </a:p>
        </p:txBody>
      </p:sp>
    </p:spTree>
    <p:extLst>
      <p:ext uri="{BB962C8B-B14F-4D97-AF65-F5344CB8AC3E}">
        <p14:creationId xmlns:p14="http://schemas.microsoft.com/office/powerpoint/2010/main" val="38921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552" y="1793899"/>
            <a:ext cx="780642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Instances: </a:t>
            </a:r>
          </a:p>
          <a:p>
            <a:pPr lvl="1"/>
            <a:r>
              <a:rPr lang="en-US" dirty="0" smtClean="0"/>
              <a:t>The Spray dataset’s low number of relevant instances (observations) and lack of significant relationship to WNV, deems it un-informative to our purpose to enrich the main “Train” dataset, so we can ignore it</a:t>
            </a:r>
            <a:endParaRPr lang="en-US" dirty="0"/>
          </a:p>
        </p:txBody>
      </p:sp>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7" name="TextBox 6"/>
          <p:cNvSpPr txBox="1"/>
          <p:nvPr/>
        </p:nvSpPr>
        <p:spPr>
          <a:xfrm>
            <a:off x="873553" y="1250018"/>
            <a:ext cx="3582819" cy="369332"/>
          </a:xfrm>
          <a:prstGeom prst="rect">
            <a:avLst/>
          </a:prstGeom>
          <a:noFill/>
        </p:spPr>
        <p:txBody>
          <a:bodyPr wrap="square" rtlCol="0">
            <a:spAutoFit/>
          </a:bodyPr>
          <a:lstStyle/>
          <a:p>
            <a:r>
              <a:rPr lang="en-US" b="1" dirty="0" smtClean="0"/>
              <a:t>“Spray” (Supplementary) Dataset</a:t>
            </a:r>
            <a:endParaRPr lang="en-US" b="1" dirty="0"/>
          </a:p>
        </p:txBody>
      </p:sp>
      <p:sp>
        <p:nvSpPr>
          <p:cNvPr id="10" name="TextBox 9"/>
          <p:cNvSpPr txBox="1"/>
          <p:nvPr/>
        </p:nvSpPr>
        <p:spPr>
          <a:xfrm>
            <a:off x="946794" y="3909915"/>
            <a:ext cx="773318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Features:</a:t>
            </a:r>
            <a:r>
              <a:rPr lang="en-US" dirty="0" smtClean="0"/>
              <a:t> </a:t>
            </a:r>
          </a:p>
          <a:p>
            <a:pPr lvl="1"/>
            <a:r>
              <a:rPr lang="en-US" dirty="0" smtClean="0"/>
              <a:t>After conducting rigorous feature engineering, the newly engineered weather features became highly informative which provides strong prediction power for WNV cases</a:t>
            </a:r>
            <a:endParaRPr lang="en-US" dirty="0"/>
          </a:p>
        </p:txBody>
      </p:sp>
      <p:sp>
        <p:nvSpPr>
          <p:cNvPr id="11" name="TextBox 10"/>
          <p:cNvSpPr txBox="1"/>
          <p:nvPr/>
        </p:nvSpPr>
        <p:spPr>
          <a:xfrm>
            <a:off x="873552" y="3388220"/>
            <a:ext cx="3864418" cy="369332"/>
          </a:xfrm>
          <a:prstGeom prst="rect">
            <a:avLst/>
          </a:prstGeom>
          <a:noFill/>
        </p:spPr>
        <p:txBody>
          <a:bodyPr wrap="square" rtlCol="0">
            <a:spAutoFit/>
          </a:bodyPr>
          <a:lstStyle/>
          <a:p>
            <a:r>
              <a:rPr lang="en-US" b="1" dirty="0" smtClean="0"/>
              <a:t>“Weather” (Supplementary)  Dataset</a:t>
            </a:r>
            <a:endParaRPr lang="en-US" b="1" dirty="0"/>
          </a:p>
        </p:txBody>
      </p:sp>
    </p:spTree>
    <p:extLst>
      <p:ext uri="{BB962C8B-B14F-4D97-AF65-F5344CB8AC3E}">
        <p14:creationId xmlns:p14="http://schemas.microsoft.com/office/powerpoint/2010/main" val="53488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prediction of WNV</a:t>
            </a:r>
            <a:endParaRPr lang="en-US" sz="3200" dirty="0"/>
          </a:p>
        </p:txBody>
      </p:sp>
      <p:sp>
        <p:nvSpPr>
          <p:cNvPr id="8" name="TextBox 7"/>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p>
        </p:txBody>
      </p:sp>
    </p:spTree>
    <p:extLst>
      <p:ext uri="{BB962C8B-B14F-4D97-AF65-F5344CB8AC3E}">
        <p14:creationId xmlns:p14="http://schemas.microsoft.com/office/powerpoint/2010/main" val="979493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9299" y="3713151"/>
            <a:ext cx="96414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smtClean="0"/>
              <a:t>Method</a:t>
            </a:r>
            <a:r>
              <a:rPr lang="en-US" smtClean="0"/>
              <a:t> </a:t>
            </a:r>
            <a:r>
              <a:rPr lang="mr-IN" dirty="0"/>
              <a:t>–</a:t>
            </a:r>
            <a:r>
              <a:rPr lang="en-US" dirty="0"/>
              <a:t> </a:t>
            </a:r>
            <a:endParaRPr lang="en-US" dirty="0" smtClean="0"/>
          </a:p>
          <a:p>
            <a:pPr marL="742950" lvl="1" indent="-285750">
              <a:buFont typeface="Wingdings" charset="2"/>
              <a:buChar char="§"/>
            </a:pPr>
            <a:r>
              <a:rPr lang="en-US" dirty="0" smtClean="0"/>
              <a:t>We </a:t>
            </a:r>
            <a:r>
              <a:rPr lang="en-US" dirty="0"/>
              <a:t>will </a:t>
            </a:r>
            <a:r>
              <a:rPr lang="en-US" dirty="0" smtClean="0"/>
              <a:t>run a classification model (Random Forest Classifier) to predict WNV cases </a:t>
            </a:r>
          </a:p>
          <a:p>
            <a:pPr marL="742950" lvl="1" indent="-285750">
              <a:buFont typeface="Wingdings" charset="2"/>
              <a:buChar char="§"/>
            </a:pPr>
            <a:r>
              <a:rPr lang="en-US" dirty="0" smtClean="0"/>
              <a:t>Then we’ll optimize the model depended on the prediction score we get (AUCROC score)</a:t>
            </a:r>
          </a:p>
          <a:p>
            <a:pPr marL="742950" lvl="1" indent="-285750">
              <a:buFont typeface="Wingdings" charset="2"/>
              <a:buChar char="§"/>
            </a:pPr>
            <a:r>
              <a:rPr lang="en-US" dirty="0" smtClean="0"/>
              <a:t>Finally we’ll set </a:t>
            </a:r>
            <a:r>
              <a:rPr lang="en-US" dirty="0"/>
              <a:t>our recommendations </a:t>
            </a:r>
            <a:r>
              <a:rPr lang="en-US" dirty="0" smtClean="0"/>
              <a:t>based </a:t>
            </a:r>
            <a:r>
              <a:rPr lang="en-US" dirty="0"/>
              <a:t>on the </a:t>
            </a:r>
            <a:r>
              <a:rPr lang="en-US" dirty="0" smtClean="0"/>
              <a:t>the most sensitive test we are able to provide, given a cost-benefit analysis (of undetected WNV vs over-Spraying)</a:t>
            </a:r>
            <a:endParaRPr lang="en-US" dirty="0"/>
          </a:p>
        </p:txBody>
      </p:sp>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prediction of WNV</a:t>
            </a:r>
            <a:endParaRPr lang="en-US" sz="3200" dirty="0"/>
          </a:p>
        </p:txBody>
      </p:sp>
      <p:sp>
        <p:nvSpPr>
          <p:cNvPr id="6" name="TextBox 5"/>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p>
        </p:txBody>
      </p:sp>
    </p:spTree>
    <p:extLst>
      <p:ext uri="{BB962C8B-B14F-4D97-AF65-F5344CB8AC3E}">
        <p14:creationId xmlns:p14="http://schemas.microsoft.com/office/powerpoint/2010/main" val="1289440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5765</TotalTime>
  <Words>2353</Words>
  <Application>Microsoft Macintosh PowerPoint</Application>
  <PresentationFormat>Widescreen</PresentationFormat>
  <Paragraphs>173</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Calibri Light</vt:lpstr>
      <vt:lpstr>Helvetica Neue</vt:lpstr>
      <vt:lpstr>Mangal</vt:lpstr>
      <vt:lpstr>Wingdings</vt:lpstr>
      <vt:lpstr>Arial</vt:lpstr>
      <vt:lpstr>Office Theme</vt:lpstr>
      <vt:lpstr>Loan Risk Identification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67</cp:revision>
  <dcterms:created xsi:type="dcterms:W3CDTF">2019-03-14T21:21:16Z</dcterms:created>
  <dcterms:modified xsi:type="dcterms:W3CDTF">2019-05-13T18:23:05Z</dcterms:modified>
</cp:coreProperties>
</file>