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6" r:id="rId2"/>
    <p:sldId id="325" r:id="rId3"/>
    <p:sldId id="329" r:id="rId4"/>
    <p:sldId id="295" r:id="rId5"/>
    <p:sldId id="326" r:id="rId6"/>
    <p:sldId id="297" r:id="rId7"/>
    <p:sldId id="258" r:id="rId8"/>
    <p:sldId id="296" r:id="rId9"/>
    <p:sldId id="301" r:id="rId10"/>
    <p:sldId id="302" r:id="rId11"/>
    <p:sldId id="259" r:id="rId12"/>
    <p:sldId id="300" r:id="rId13"/>
    <p:sldId id="299" r:id="rId14"/>
    <p:sldId id="298" r:id="rId15"/>
    <p:sldId id="265" r:id="rId16"/>
    <p:sldId id="260" r:id="rId17"/>
    <p:sldId id="303" r:id="rId18"/>
    <p:sldId id="264" r:id="rId19"/>
    <p:sldId id="262" r:id="rId20"/>
    <p:sldId id="304" r:id="rId21"/>
    <p:sldId id="261" r:id="rId22"/>
    <p:sldId id="263" r:id="rId23"/>
    <p:sldId id="306" r:id="rId24"/>
    <p:sldId id="305" r:id="rId25"/>
    <p:sldId id="266" r:id="rId26"/>
    <p:sldId id="267" r:id="rId27"/>
    <p:sldId id="310" r:id="rId28"/>
    <p:sldId id="309" r:id="rId29"/>
    <p:sldId id="308" r:id="rId30"/>
    <p:sldId id="307" r:id="rId31"/>
    <p:sldId id="268" r:id="rId32"/>
    <p:sldId id="312" r:id="rId33"/>
    <p:sldId id="311" r:id="rId34"/>
    <p:sldId id="270" r:id="rId35"/>
    <p:sldId id="316" r:id="rId36"/>
    <p:sldId id="315" r:id="rId37"/>
    <p:sldId id="314" r:id="rId38"/>
    <p:sldId id="313" r:id="rId39"/>
    <p:sldId id="271" r:id="rId40"/>
    <p:sldId id="275" r:id="rId41"/>
    <p:sldId id="317" r:id="rId42"/>
    <p:sldId id="318" r:id="rId43"/>
    <p:sldId id="279" r:id="rId44"/>
    <p:sldId id="277" r:id="rId45"/>
    <p:sldId id="281" r:id="rId46"/>
    <p:sldId id="280" r:id="rId47"/>
    <p:sldId id="284" r:id="rId48"/>
    <p:sldId id="283" r:id="rId49"/>
    <p:sldId id="319" r:id="rId50"/>
    <p:sldId id="282" r:id="rId51"/>
    <p:sldId id="285" r:id="rId52"/>
    <p:sldId id="322" r:id="rId53"/>
    <p:sldId id="321" r:id="rId54"/>
    <p:sldId id="320" r:id="rId55"/>
    <p:sldId id="273" r:id="rId56"/>
    <p:sldId id="324" r:id="rId57"/>
    <p:sldId id="323" r:id="rId58"/>
    <p:sldId id="288" r:id="rId59"/>
    <p:sldId id="294" r:id="rId60"/>
    <p:sldId id="327" r:id="rId61"/>
    <p:sldId id="290" r:id="rId62"/>
    <p:sldId id="291" r:id="rId63"/>
    <p:sldId id="328" r:id="rId64"/>
    <p:sldId id="293" r:id="rId65"/>
    <p:sldId id="29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1"/>
    <p:restoredTop sz="94171"/>
  </p:normalViewPr>
  <p:slideViewPr>
    <p:cSldViewPr snapToGrid="0" snapToObjects="1">
      <p:cViewPr>
        <p:scale>
          <a:sx n="95" d="100"/>
          <a:sy n="95" d="100"/>
        </p:scale>
        <p:origin x="78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2"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AUCROC Score</c:v>
                </c:pt>
              </c:strCache>
            </c:strRef>
          </c:tx>
          <c:spPr>
            <a:solidFill>
              <a:schemeClr val="accent6"/>
            </a:solidFill>
            <a:ln>
              <a:noFill/>
            </a:ln>
            <a:effectLst/>
          </c:spPr>
          <c:invertIfNegative val="0"/>
          <c:cat>
            <c:strRef>
              <c:f>Sheet1!$A$2:$A$4</c:f>
              <c:strCache>
                <c:ptCount val="3"/>
                <c:pt idx="0">
                  <c:v>KNN</c:v>
                </c:pt>
                <c:pt idx="1">
                  <c:v>Logistic Regression</c:v>
                </c:pt>
                <c:pt idx="2">
                  <c:v>Random Forest</c:v>
                </c:pt>
              </c:strCache>
            </c:strRef>
          </c:cat>
          <c:val>
            <c:numRef>
              <c:f>Sheet1!$B$2:$B$4</c:f>
              <c:numCache>
                <c:formatCode>General</c:formatCode>
                <c:ptCount val="3"/>
                <c:pt idx="0">
                  <c:v>0.775</c:v>
                </c:pt>
                <c:pt idx="1">
                  <c:v>0.88</c:v>
                </c:pt>
                <c:pt idx="2">
                  <c:v>0.89</c:v>
                </c:pt>
              </c:numCache>
            </c:numRef>
          </c:val>
        </c:ser>
        <c:dLbls>
          <c:showLegendKey val="0"/>
          <c:showVal val="0"/>
          <c:showCatName val="0"/>
          <c:showSerName val="0"/>
          <c:showPercent val="0"/>
          <c:showBubbleSize val="0"/>
        </c:dLbls>
        <c:gapWidth val="182"/>
        <c:axId val="1000076000"/>
        <c:axId val="1000109808"/>
      </c:barChart>
      <c:catAx>
        <c:axId val="1000076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0109808"/>
        <c:crosses val="autoZero"/>
        <c:auto val="1"/>
        <c:lblAlgn val="ctr"/>
        <c:lblOffset val="100"/>
        <c:noMultiLvlLbl val="0"/>
      </c:catAx>
      <c:valAx>
        <c:axId val="1000109808"/>
        <c:scaling>
          <c:orientation val="minMax"/>
          <c:max val="1.0"/>
          <c:min val="0.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007600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AUCROC Score</c:v>
                </c:pt>
              </c:strCache>
            </c:strRef>
          </c:tx>
          <c:spPr>
            <a:solidFill>
              <a:schemeClr val="accent6"/>
            </a:solidFill>
            <a:ln>
              <a:noFill/>
            </a:ln>
            <a:effectLst/>
          </c:spPr>
          <c:invertIfNegative val="0"/>
          <c:cat>
            <c:strRef>
              <c:f>Sheet1!$A$2:$A$4</c:f>
              <c:strCache>
                <c:ptCount val="3"/>
                <c:pt idx="0">
                  <c:v>KNN</c:v>
                </c:pt>
                <c:pt idx="1">
                  <c:v>Logistic Regression</c:v>
                </c:pt>
                <c:pt idx="2">
                  <c:v>Random Forest</c:v>
                </c:pt>
              </c:strCache>
            </c:strRef>
          </c:cat>
          <c:val>
            <c:numRef>
              <c:f>Sheet1!$B$2:$B$4</c:f>
              <c:numCache>
                <c:formatCode>General</c:formatCode>
                <c:ptCount val="3"/>
                <c:pt idx="0">
                  <c:v>0.775</c:v>
                </c:pt>
                <c:pt idx="1">
                  <c:v>0.88</c:v>
                </c:pt>
                <c:pt idx="2">
                  <c:v>0.89</c:v>
                </c:pt>
              </c:numCache>
            </c:numRef>
          </c:val>
        </c:ser>
        <c:dLbls>
          <c:showLegendKey val="0"/>
          <c:showVal val="0"/>
          <c:showCatName val="0"/>
          <c:showSerName val="0"/>
          <c:showPercent val="0"/>
          <c:showBubbleSize val="0"/>
        </c:dLbls>
        <c:gapWidth val="182"/>
        <c:axId val="1673728944"/>
        <c:axId val="1673722592"/>
      </c:barChart>
      <c:catAx>
        <c:axId val="16737289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722592"/>
        <c:crosses val="autoZero"/>
        <c:auto val="1"/>
        <c:lblAlgn val="ctr"/>
        <c:lblOffset val="100"/>
        <c:noMultiLvlLbl val="0"/>
      </c:catAx>
      <c:valAx>
        <c:axId val="1673722592"/>
        <c:scaling>
          <c:orientation val="minMax"/>
          <c:max val="1.0"/>
          <c:min val="0.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728944"/>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E8373-6078-DD4D-BB58-0132AF378CBB}" type="datetimeFigureOut">
              <a:rPr lang="en-US" smtClean="0"/>
              <a:t>3/18/19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30768-9F69-1D4B-AFD0-0A37F9F54E32}" type="slidenum">
              <a:rPr lang="en-US" smtClean="0"/>
              <a:t>‹#›</a:t>
            </a:fld>
            <a:endParaRPr lang="en-US"/>
          </a:p>
        </p:txBody>
      </p:sp>
    </p:spTree>
    <p:extLst>
      <p:ext uri="{BB962C8B-B14F-4D97-AF65-F5344CB8AC3E}">
        <p14:creationId xmlns:p14="http://schemas.microsoft.com/office/powerpoint/2010/main" val="181966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43</a:t>
            </a:fld>
            <a:endParaRPr lang="en-US"/>
          </a:p>
        </p:txBody>
      </p:sp>
    </p:spTree>
    <p:extLst>
      <p:ext uri="{BB962C8B-B14F-4D97-AF65-F5344CB8AC3E}">
        <p14:creationId xmlns:p14="http://schemas.microsoft.com/office/powerpoint/2010/main" val="133023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52</a:t>
            </a:fld>
            <a:endParaRPr lang="en-US"/>
          </a:p>
        </p:txBody>
      </p:sp>
    </p:spTree>
    <p:extLst>
      <p:ext uri="{BB962C8B-B14F-4D97-AF65-F5344CB8AC3E}">
        <p14:creationId xmlns:p14="http://schemas.microsoft.com/office/powerpoint/2010/main" val="280306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53</a:t>
            </a:fld>
            <a:endParaRPr lang="en-US"/>
          </a:p>
        </p:txBody>
      </p:sp>
    </p:spTree>
    <p:extLst>
      <p:ext uri="{BB962C8B-B14F-4D97-AF65-F5344CB8AC3E}">
        <p14:creationId xmlns:p14="http://schemas.microsoft.com/office/powerpoint/2010/main" val="186022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54</a:t>
            </a:fld>
            <a:endParaRPr lang="en-US"/>
          </a:p>
        </p:txBody>
      </p:sp>
    </p:spTree>
    <p:extLst>
      <p:ext uri="{BB962C8B-B14F-4D97-AF65-F5344CB8AC3E}">
        <p14:creationId xmlns:p14="http://schemas.microsoft.com/office/powerpoint/2010/main" val="188713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44</a:t>
            </a:fld>
            <a:endParaRPr lang="en-US"/>
          </a:p>
        </p:txBody>
      </p:sp>
    </p:spTree>
    <p:extLst>
      <p:ext uri="{BB962C8B-B14F-4D97-AF65-F5344CB8AC3E}">
        <p14:creationId xmlns:p14="http://schemas.microsoft.com/office/powerpoint/2010/main" val="149181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45</a:t>
            </a:fld>
            <a:endParaRPr lang="en-US"/>
          </a:p>
        </p:txBody>
      </p:sp>
    </p:spTree>
    <p:extLst>
      <p:ext uri="{BB962C8B-B14F-4D97-AF65-F5344CB8AC3E}">
        <p14:creationId xmlns:p14="http://schemas.microsoft.com/office/powerpoint/2010/main" val="54696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46</a:t>
            </a:fld>
            <a:endParaRPr lang="en-US"/>
          </a:p>
        </p:txBody>
      </p:sp>
    </p:spTree>
    <p:extLst>
      <p:ext uri="{BB962C8B-B14F-4D97-AF65-F5344CB8AC3E}">
        <p14:creationId xmlns:p14="http://schemas.microsoft.com/office/powerpoint/2010/main" val="74325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47</a:t>
            </a:fld>
            <a:endParaRPr lang="en-US"/>
          </a:p>
        </p:txBody>
      </p:sp>
    </p:spTree>
    <p:extLst>
      <p:ext uri="{BB962C8B-B14F-4D97-AF65-F5344CB8AC3E}">
        <p14:creationId xmlns:p14="http://schemas.microsoft.com/office/powerpoint/2010/main" val="60937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48</a:t>
            </a:fld>
            <a:endParaRPr lang="en-US"/>
          </a:p>
        </p:txBody>
      </p:sp>
    </p:spTree>
    <p:extLst>
      <p:ext uri="{BB962C8B-B14F-4D97-AF65-F5344CB8AC3E}">
        <p14:creationId xmlns:p14="http://schemas.microsoft.com/office/powerpoint/2010/main" val="1622154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49</a:t>
            </a:fld>
            <a:endParaRPr lang="en-US"/>
          </a:p>
        </p:txBody>
      </p:sp>
    </p:spTree>
    <p:extLst>
      <p:ext uri="{BB962C8B-B14F-4D97-AF65-F5344CB8AC3E}">
        <p14:creationId xmlns:p14="http://schemas.microsoft.com/office/powerpoint/2010/main" val="41617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50</a:t>
            </a:fld>
            <a:endParaRPr lang="en-US"/>
          </a:p>
        </p:txBody>
      </p:sp>
    </p:spTree>
    <p:extLst>
      <p:ext uri="{BB962C8B-B14F-4D97-AF65-F5344CB8AC3E}">
        <p14:creationId xmlns:p14="http://schemas.microsoft.com/office/powerpoint/2010/main" val="199248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51</a:t>
            </a:fld>
            <a:endParaRPr lang="en-US"/>
          </a:p>
        </p:txBody>
      </p:sp>
    </p:spTree>
    <p:extLst>
      <p:ext uri="{BB962C8B-B14F-4D97-AF65-F5344CB8AC3E}">
        <p14:creationId xmlns:p14="http://schemas.microsoft.com/office/powerpoint/2010/main" val="114811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11698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9345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88797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84458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A68D2-CA34-5F4A-8B56-79A0D963771F}"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1021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A68D2-CA34-5F4A-8B56-79A0D963771F}"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23833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9A68D2-CA34-5F4A-8B56-79A0D963771F}" type="datetimeFigureOut">
              <a:rPr lang="en-US" smtClean="0"/>
              <a:t>3/18/19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38430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9A68D2-CA34-5F4A-8B56-79A0D963771F}" type="datetimeFigureOut">
              <a:rPr lang="en-US" smtClean="0"/>
              <a:t>3/18/19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6494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A68D2-CA34-5F4A-8B56-79A0D963771F}" type="datetimeFigureOut">
              <a:rPr lang="en-US" smtClean="0"/>
              <a:t>3/18/19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92410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A68D2-CA34-5F4A-8B56-79A0D963771F}"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61490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A68D2-CA34-5F4A-8B56-79A0D963771F}"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7712472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A68D2-CA34-5F4A-8B56-79A0D963771F}" type="datetimeFigureOut">
              <a:rPr lang="en-US" smtClean="0"/>
              <a:t>3/18/19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6B137-4CB7-B641-BE4C-6912D5C58BB0}" type="slidenum">
              <a:rPr lang="en-US" smtClean="0"/>
              <a:t>‹#›</a:t>
            </a:fld>
            <a:endParaRPr lang="en-US"/>
          </a:p>
        </p:txBody>
      </p:sp>
    </p:spTree>
    <p:extLst>
      <p:ext uri="{BB962C8B-B14F-4D97-AF65-F5344CB8AC3E}">
        <p14:creationId xmlns:p14="http://schemas.microsoft.com/office/powerpoint/2010/main" val="1367878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426" y="-365532"/>
            <a:ext cx="9362303" cy="2387600"/>
          </a:xfrm>
        </p:spPr>
        <p:txBody>
          <a:bodyPr>
            <a:normAutofit/>
          </a:bodyPr>
          <a:lstStyle/>
          <a:p>
            <a:r>
              <a:rPr lang="en-US" sz="7000" dirty="0" smtClean="0"/>
              <a:t>West Nile Virus Detection</a:t>
            </a:r>
            <a:endParaRPr lang="en-US" sz="7000" dirty="0"/>
          </a:p>
        </p:txBody>
      </p:sp>
      <p:sp>
        <p:nvSpPr>
          <p:cNvPr id="3" name="Subtitle 2"/>
          <p:cNvSpPr>
            <a:spLocks noGrp="1"/>
          </p:cNvSpPr>
          <p:nvPr>
            <p:ph type="subTitle" idx="1"/>
          </p:nvPr>
        </p:nvSpPr>
        <p:spPr>
          <a:xfrm>
            <a:off x="1449858" y="2022068"/>
            <a:ext cx="9609438" cy="623973"/>
          </a:xfrm>
        </p:spPr>
        <p:txBody>
          <a:bodyPr>
            <a:noAutofit/>
          </a:bodyPr>
          <a:lstStyle/>
          <a:p>
            <a:r>
              <a:rPr lang="en-US" sz="2800" dirty="0" smtClean="0">
                <a:solidFill>
                  <a:schemeClr val="tx1">
                    <a:lumMod val="50000"/>
                    <a:lumOff val="50000"/>
                  </a:schemeClr>
                </a:solidFill>
              </a:rPr>
              <a:t>Data driven approach to prevention and eradication of the virus</a:t>
            </a:r>
          </a:p>
        </p:txBody>
      </p:sp>
      <p:sp>
        <p:nvSpPr>
          <p:cNvPr id="4" name="TextBox 3"/>
          <p:cNvSpPr txBox="1"/>
          <p:nvPr/>
        </p:nvSpPr>
        <p:spPr>
          <a:xfrm>
            <a:off x="3127442" y="2646041"/>
            <a:ext cx="5453352" cy="1323439"/>
          </a:xfrm>
          <a:prstGeom prst="rect">
            <a:avLst/>
          </a:prstGeom>
          <a:noFill/>
        </p:spPr>
        <p:txBody>
          <a:bodyPr wrap="none" rtlCol="0">
            <a:spAutoFit/>
          </a:bodyPr>
          <a:lstStyle/>
          <a:p>
            <a:pPr algn="ctr"/>
            <a:r>
              <a:rPr lang="en-US" sz="2000" dirty="0" smtClean="0"/>
              <a:t>Project for Chicago Municipality (CM) and Chicago </a:t>
            </a:r>
          </a:p>
          <a:p>
            <a:pPr algn="ctr"/>
            <a:r>
              <a:rPr lang="en-US" sz="2000" dirty="0" smtClean="0"/>
              <a:t>Department of Public Health (CDPH)</a:t>
            </a:r>
          </a:p>
          <a:p>
            <a:pPr algn="ctr"/>
            <a:r>
              <a:rPr lang="en-US" sz="2000" dirty="0" smtClean="0"/>
              <a:t>By Eran Schenker</a:t>
            </a:r>
          </a:p>
          <a:p>
            <a:pPr algn="ct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902" y="3969480"/>
            <a:ext cx="7109941" cy="18386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717" y="3912817"/>
            <a:ext cx="1227706" cy="1071582"/>
          </a:xfrm>
          <a:prstGeom prst="rect">
            <a:avLst/>
          </a:prstGeom>
        </p:spPr>
      </p:pic>
    </p:spTree>
    <p:extLst>
      <p:ext uri="{BB962C8B-B14F-4D97-AF65-F5344CB8AC3E}">
        <p14:creationId xmlns:p14="http://schemas.microsoft.com/office/powerpoint/2010/main" val="205069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spTree>
    <p:extLst>
      <p:ext uri="{BB962C8B-B14F-4D97-AF65-F5344CB8AC3E}">
        <p14:creationId xmlns:p14="http://schemas.microsoft.com/office/powerpoint/2010/main" val="1781882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Tree>
    <p:extLst>
      <p:ext uri="{BB962C8B-B14F-4D97-AF65-F5344CB8AC3E}">
        <p14:creationId xmlns:p14="http://schemas.microsoft.com/office/powerpoint/2010/main" val="99237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Tree>
    <p:extLst>
      <p:ext uri="{BB962C8B-B14F-4D97-AF65-F5344CB8AC3E}">
        <p14:creationId xmlns:p14="http://schemas.microsoft.com/office/powerpoint/2010/main" val="126570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
        <p:nvSpPr>
          <p:cNvPr id="19" name="TextBox 18"/>
          <p:cNvSpPr txBox="1"/>
          <p:nvPr/>
        </p:nvSpPr>
        <p:spPr>
          <a:xfrm>
            <a:off x="5825385" y="5072896"/>
            <a:ext cx="5807625" cy="1015663"/>
          </a:xfrm>
          <a:prstGeom prst="rect">
            <a:avLst/>
          </a:prstGeom>
          <a:noFill/>
        </p:spPr>
        <p:txBody>
          <a:bodyPr wrap="square" rtlCol="0">
            <a:spAutoFit/>
          </a:bodyPr>
          <a:lstStyle/>
          <a:p>
            <a:pPr marL="285750" indent="-285750">
              <a:buFont typeface="Arial" charset="0"/>
              <a:buChar char="•"/>
            </a:pPr>
            <a:r>
              <a:rPr lang="en-US" sz="2000" dirty="0" smtClean="0"/>
              <a:t>Datasets present good potential for </a:t>
            </a:r>
            <a:r>
              <a:rPr lang="en-US" sz="2000" dirty="0" err="1" smtClean="0"/>
              <a:t>enrichning</a:t>
            </a:r>
            <a:r>
              <a:rPr lang="en-US" sz="2000" dirty="0" smtClean="0"/>
              <a:t> the main Train </a:t>
            </a:r>
            <a:r>
              <a:rPr lang="en-US" sz="2000" dirty="0"/>
              <a:t>d</a:t>
            </a:r>
            <a:r>
              <a:rPr lang="en-US" sz="2000" dirty="0" smtClean="0"/>
              <a:t>ata </a:t>
            </a:r>
          </a:p>
          <a:p>
            <a:endParaRPr lang="en-US" sz="2000" dirty="0" smtClean="0"/>
          </a:p>
        </p:txBody>
      </p:sp>
    </p:spTree>
    <p:extLst>
      <p:ext uri="{BB962C8B-B14F-4D97-AF65-F5344CB8AC3E}">
        <p14:creationId xmlns:p14="http://schemas.microsoft.com/office/powerpoint/2010/main" val="37600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4" name="Rectangle 13"/>
          <p:cNvSpPr/>
          <p:nvPr/>
        </p:nvSpPr>
        <p:spPr>
          <a:xfrm>
            <a:off x="8810657" y="2105501"/>
            <a:ext cx="1437640" cy="257094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17539108">
            <a:off x="8556124" y="3300842"/>
            <a:ext cx="1935594" cy="400110"/>
          </a:xfrm>
          <a:prstGeom prst="rect">
            <a:avLst/>
          </a:prstGeom>
          <a:noFill/>
        </p:spPr>
        <p:txBody>
          <a:bodyPr wrap="none" rtlCol="0">
            <a:spAutoFit/>
          </a:bodyPr>
          <a:lstStyle/>
          <a:p>
            <a:r>
              <a:rPr lang="en-US" sz="2000" dirty="0" smtClean="0"/>
              <a:t>Location</a:t>
            </a:r>
            <a:r>
              <a:rPr lang="en-US" sz="2000" dirty="0"/>
              <a:t> </a:t>
            </a:r>
            <a:r>
              <a:rPr lang="en-US" sz="2000" dirty="0" smtClean="0"/>
              <a:t>&amp; Time </a:t>
            </a:r>
            <a:endParaRPr lang="en-US" sz="2000" dirty="0"/>
          </a:p>
        </p:txBody>
      </p:sp>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
        <p:nvSpPr>
          <p:cNvPr id="19" name="TextBox 18"/>
          <p:cNvSpPr txBox="1"/>
          <p:nvPr/>
        </p:nvSpPr>
        <p:spPr>
          <a:xfrm>
            <a:off x="5825385" y="5072896"/>
            <a:ext cx="5807625" cy="1631216"/>
          </a:xfrm>
          <a:prstGeom prst="rect">
            <a:avLst/>
          </a:prstGeom>
          <a:noFill/>
        </p:spPr>
        <p:txBody>
          <a:bodyPr wrap="square" rtlCol="0">
            <a:spAutoFit/>
          </a:bodyPr>
          <a:lstStyle/>
          <a:p>
            <a:pPr marL="285750" indent="-285750">
              <a:buFont typeface="Arial" charset="0"/>
              <a:buChar char="•"/>
            </a:pPr>
            <a:r>
              <a:rPr lang="en-US" sz="2000" dirty="0" smtClean="0"/>
              <a:t>Datasets present good potential for </a:t>
            </a:r>
            <a:r>
              <a:rPr lang="en-US" sz="2000" dirty="0" err="1" smtClean="0"/>
              <a:t>enrichning</a:t>
            </a:r>
            <a:r>
              <a:rPr lang="en-US" sz="2000" dirty="0" smtClean="0"/>
              <a:t> the main Train </a:t>
            </a:r>
            <a:r>
              <a:rPr lang="en-US" sz="2000" dirty="0"/>
              <a:t>d</a:t>
            </a:r>
            <a:r>
              <a:rPr lang="en-US" sz="2000" dirty="0" smtClean="0"/>
              <a:t>ata </a:t>
            </a:r>
          </a:p>
          <a:p>
            <a:pPr marL="285750" indent="-285750">
              <a:buFont typeface="Arial" charset="0"/>
              <a:buChar char="•"/>
            </a:pPr>
            <a:r>
              <a:rPr lang="en-US" sz="2000" dirty="0" smtClean="0"/>
              <a:t>Generally speaking, location and time can be used </a:t>
            </a:r>
          </a:p>
          <a:p>
            <a:pPr lvl="1"/>
            <a:r>
              <a:rPr lang="en-US" sz="2000" dirty="0" smtClean="0"/>
              <a:t>for merging the datasets </a:t>
            </a:r>
          </a:p>
          <a:p>
            <a:endParaRPr lang="en-US" sz="2000" dirty="0" smtClean="0"/>
          </a:p>
        </p:txBody>
      </p:sp>
    </p:spTree>
    <p:extLst>
      <p:ext uri="{BB962C8B-B14F-4D97-AF65-F5344CB8AC3E}">
        <p14:creationId xmlns:p14="http://schemas.microsoft.com/office/powerpoint/2010/main" val="1123629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 Is there good data to work with?</a:t>
            </a:r>
            <a:endParaRPr lang="en-US" dirty="0"/>
          </a:p>
        </p:txBody>
      </p:sp>
    </p:spTree>
    <p:extLst>
      <p:ext uri="{BB962C8B-B14F-4D97-AF65-F5344CB8AC3E}">
        <p14:creationId xmlns:p14="http://schemas.microsoft.com/office/powerpoint/2010/main" val="356637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endParaRPr lang="en-US" sz="2200" b="1" dirty="0" smtClean="0"/>
          </a:p>
          <a:p>
            <a:pPr marL="0" lvl="1" indent="0">
              <a:spcBef>
                <a:spcPts val="1000"/>
              </a:spcBef>
              <a:buNone/>
            </a:pPr>
            <a:endParaRPr lang="en-US" sz="2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6" y="2135041"/>
            <a:ext cx="10094783" cy="2180281"/>
          </a:xfrm>
          <a:prstGeom prst="rect">
            <a:avLst/>
          </a:prstGeom>
          <a:ln>
            <a:solidFill>
              <a:schemeClr val="tx1"/>
            </a:solidFill>
          </a:ln>
        </p:spPr>
      </p:pic>
      <p:sp>
        <p:nvSpPr>
          <p:cNvPr id="5" name="TextBox 4"/>
          <p:cNvSpPr txBox="1"/>
          <p:nvPr/>
        </p:nvSpPr>
        <p:spPr>
          <a:xfrm>
            <a:off x="593126" y="4394733"/>
            <a:ext cx="5665784" cy="2369880"/>
          </a:xfrm>
          <a:prstGeom prst="rect">
            <a:avLst/>
          </a:prstGeom>
          <a:noFill/>
        </p:spPr>
        <p:txBody>
          <a:bodyPr wrap="square" rtlCol="0">
            <a:spAutoFit/>
          </a:bodyPr>
          <a:lstStyle/>
          <a:p>
            <a:r>
              <a:rPr lang="en-US" u="sng" dirty="0" smtClean="0"/>
              <a:t>Species</a:t>
            </a:r>
          </a:p>
          <a:p>
            <a:pPr marL="285750" indent="-285750">
              <a:buFont typeface="Arial" charset="0"/>
              <a:buChar char="•"/>
            </a:pPr>
            <a:r>
              <a:rPr lang="en-US" sz="1600" dirty="0" smtClean="0"/>
              <a:t>We can see a relationship </a:t>
            </a:r>
            <a:r>
              <a:rPr lang="en-US" sz="1600" dirty="0"/>
              <a:t>between </a:t>
            </a:r>
            <a:r>
              <a:rPr lang="en-US" sz="1600" dirty="0" smtClean="0"/>
              <a:t>species found in traps </a:t>
            </a:r>
            <a:r>
              <a:rPr lang="en-US" sz="1600" dirty="0"/>
              <a:t>and the </a:t>
            </a:r>
            <a:r>
              <a:rPr lang="en-US" sz="1600" dirty="0" smtClean="0"/>
              <a:t>appearance </a:t>
            </a:r>
            <a:r>
              <a:rPr lang="en-US" sz="1600" dirty="0"/>
              <a:t>of </a:t>
            </a:r>
            <a:r>
              <a:rPr lang="en-US" sz="1600" dirty="0" smtClean="0"/>
              <a:t>the virus. There are 6 different species (the 1</a:t>
            </a:r>
            <a:r>
              <a:rPr lang="en-US" sz="1600" baseline="30000" dirty="0" smtClean="0"/>
              <a:t>st</a:t>
            </a:r>
            <a:r>
              <a:rPr lang="en-US" sz="1600" dirty="0" smtClean="0"/>
              <a:t> is traps with combination of 2 different species). Traps that have the virus are in orange, those who don’t are in blue. </a:t>
            </a:r>
            <a:endParaRPr lang="en-US" sz="1600" dirty="0"/>
          </a:p>
          <a:p>
            <a:pPr marL="285750" indent="-285750">
              <a:buFont typeface="Arial" charset="0"/>
              <a:buChar char="•"/>
            </a:pPr>
            <a:r>
              <a:rPr lang="en-US" sz="1600" dirty="0"/>
              <a:t>S</a:t>
            </a:r>
            <a:r>
              <a:rPr lang="en-US" sz="1600" dirty="0" smtClean="0"/>
              <a:t>eems </a:t>
            </a:r>
            <a:r>
              <a:rPr lang="en-US" sz="1600" dirty="0"/>
              <a:t>that only </a:t>
            </a:r>
            <a:r>
              <a:rPr lang="en-US" sz="1600" dirty="0" smtClean="0"/>
              <a:t>2 </a:t>
            </a:r>
            <a:r>
              <a:rPr lang="en-US" sz="1600" dirty="0"/>
              <a:t>species are </a:t>
            </a:r>
            <a:r>
              <a:rPr lang="en-US" sz="1600" dirty="0" smtClean="0"/>
              <a:t>common (‘</a:t>
            </a:r>
            <a:r>
              <a:rPr lang="en-US" sz="1600" dirty="0" err="1" smtClean="0"/>
              <a:t>Culex</a:t>
            </a:r>
            <a:r>
              <a:rPr lang="en-US" sz="1600" dirty="0" smtClean="0"/>
              <a:t> </a:t>
            </a:r>
            <a:r>
              <a:rPr lang="en-US" sz="1600" dirty="0" err="1" smtClean="0"/>
              <a:t>Pipiens</a:t>
            </a:r>
            <a:r>
              <a:rPr lang="en-US" sz="1600" dirty="0" smtClean="0"/>
              <a:t>’ and ‘</a:t>
            </a:r>
            <a:r>
              <a:rPr lang="en-US" sz="1600" dirty="0" err="1" smtClean="0"/>
              <a:t>Culex</a:t>
            </a:r>
            <a:r>
              <a:rPr lang="en-US" sz="1600" dirty="0" smtClean="0"/>
              <a:t> </a:t>
            </a:r>
            <a:r>
              <a:rPr lang="en-US" sz="1600" dirty="0" err="1" smtClean="0"/>
              <a:t>Restuans</a:t>
            </a:r>
            <a:r>
              <a:rPr lang="en-US" sz="1600" dirty="0" smtClean="0"/>
              <a:t>’), </a:t>
            </a:r>
            <a:r>
              <a:rPr lang="en-US" sz="1600" dirty="0"/>
              <a:t>and </a:t>
            </a:r>
            <a:r>
              <a:rPr lang="en-US" sz="1600" dirty="0" smtClean="0"/>
              <a:t>1 specie has </a:t>
            </a:r>
            <a:r>
              <a:rPr lang="en-US" sz="1600" dirty="0"/>
              <a:t>high number of </a:t>
            </a:r>
            <a:r>
              <a:rPr lang="en-US" sz="1600" dirty="0" smtClean="0"/>
              <a:t>WNV </a:t>
            </a:r>
            <a:r>
              <a:rPr lang="mr-IN" sz="1600" dirty="0" smtClean="0"/>
              <a:t>–</a:t>
            </a:r>
            <a:r>
              <a:rPr lang="en-US" sz="1600" dirty="0" smtClean="0"/>
              <a:t> ‘</a:t>
            </a:r>
            <a:r>
              <a:rPr lang="en-US" sz="1600" dirty="0" err="1" smtClean="0"/>
              <a:t>Culex</a:t>
            </a:r>
            <a:r>
              <a:rPr lang="en-US" sz="1600" dirty="0" smtClean="0"/>
              <a:t> </a:t>
            </a:r>
            <a:r>
              <a:rPr lang="en-US" sz="1600" dirty="0" err="1" smtClean="0"/>
              <a:t>Pipiens</a:t>
            </a:r>
            <a:r>
              <a:rPr lang="en-US" sz="1600" dirty="0" smtClean="0"/>
              <a:t>’ with relative </a:t>
            </a:r>
            <a:r>
              <a:rPr lang="en-US" sz="1600" dirty="0"/>
              <a:t>portion of WNV </a:t>
            </a:r>
            <a:r>
              <a:rPr lang="en-US" sz="1600" dirty="0" smtClean="0"/>
              <a:t>~=10</a:t>
            </a:r>
            <a:r>
              <a:rPr lang="en-US" sz="1600" dirty="0"/>
              <a:t>%</a:t>
            </a:r>
          </a:p>
          <a:p>
            <a:endParaRPr lang="en-US" dirty="0"/>
          </a:p>
        </p:txBody>
      </p:sp>
      <p:sp>
        <p:nvSpPr>
          <p:cNvPr id="11"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013754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endParaRPr lang="en-US" sz="2200" b="1" dirty="0" smtClean="0"/>
          </a:p>
          <a:p>
            <a:pPr marL="0" lvl="1" indent="0">
              <a:spcBef>
                <a:spcPts val="1000"/>
              </a:spcBef>
              <a:buNone/>
            </a:pPr>
            <a:endParaRPr lang="en-US" sz="2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6" y="2135041"/>
            <a:ext cx="10094783" cy="2180281"/>
          </a:xfrm>
          <a:prstGeom prst="rect">
            <a:avLst/>
          </a:prstGeom>
          <a:ln>
            <a:solidFill>
              <a:schemeClr val="tx1"/>
            </a:solidFill>
          </a:ln>
        </p:spPr>
      </p:pic>
      <p:sp>
        <p:nvSpPr>
          <p:cNvPr id="5" name="TextBox 4"/>
          <p:cNvSpPr txBox="1"/>
          <p:nvPr/>
        </p:nvSpPr>
        <p:spPr>
          <a:xfrm>
            <a:off x="593126" y="4394733"/>
            <a:ext cx="5665784" cy="2369880"/>
          </a:xfrm>
          <a:prstGeom prst="rect">
            <a:avLst/>
          </a:prstGeom>
          <a:noFill/>
        </p:spPr>
        <p:txBody>
          <a:bodyPr wrap="square" rtlCol="0">
            <a:spAutoFit/>
          </a:bodyPr>
          <a:lstStyle/>
          <a:p>
            <a:r>
              <a:rPr lang="en-US" u="sng" dirty="0" smtClean="0"/>
              <a:t>Species</a:t>
            </a:r>
          </a:p>
          <a:p>
            <a:pPr marL="285750" indent="-285750">
              <a:buFont typeface="Arial" charset="0"/>
              <a:buChar char="•"/>
            </a:pPr>
            <a:r>
              <a:rPr lang="en-US" sz="1600" dirty="0" smtClean="0"/>
              <a:t>We can see a relationship </a:t>
            </a:r>
            <a:r>
              <a:rPr lang="en-US" sz="1600" dirty="0"/>
              <a:t>between </a:t>
            </a:r>
            <a:r>
              <a:rPr lang="en-US" sz="1600" dirty="0" smtClean="0"/>
              <a:t>species found in traps </a:t>
            </a:r>
            <a:r>
              <a:rPr lang="en-US" sz="1600" dirty="0"/>
              <a:t>and the </a:t>
            </a:r>
            <a:r>
              <a:rPr lang="en-US" sz="1600" dirty="0" smtClean="0"/>
              <a:t>appearance </a:t>
            </a:r>
            <a:r>
              <a:rPr lang="en-US" sz="1600" dirty="0"/>
              <a:t>of </a:t>
            </a:r>
            <a:r>
              <a:rPr lang="en-US" sz="1600" dirty="0" smtClean="0"/>
              <a:t>the virus. There are 6 different species (the 1</a:t>
            </a:r>
            <a:r>
              <a:rPr lang="en-US" sz="1600" baseline="30000" dirty="0" smtClean="0"/>
              <a:t>st</a:t>
            </a:r>
            <a:r>
              <a:rPr lang="en-US" sz="1600" dirty="0" smtClean="0"/>
              <a:t> is traps with combination of 2 different species). Traps that have the virus are in orange, those who don’t are in blue. </a:t>
            </a:r>
            <a:endParaRPr lang="en-US" sz="1600" dirty="0"/>
          </a:p>
          <a:p>
            <a:pPr marL="285750" indent="-285750">
              <a:buFont typeface="Arial" charset="0"/>
              <a:buChar char="•"/>
            </a:pPr>
            <a:r>
              <a:rPr lang="en-US" sz="1600" dirty="0"/>
              <a:t>S</a:t>
            </a:r>
            <a:r>
              <a:rPr lang="en-US" sz="1600" dirty="0" smtClean="0"/>
              <a:t>eems </a:t>
            </a:r>
            <a:r>
              <a:rPr lang="en-US" sz="1600" dirty="0"/>
              <a:t>that only </a:t>
            </a:r>
            <a:r>
              <a:rPr lang="en-US" sz="1600" dirty="0" smtClean="0"/>
              <a:t>2 </a:t>
            </a:r>
            <a:r>
              <a:rPr lang="en-US" sz="1600" dirty="0"/>
              <a:t>species are </a:t>
            </a:r>
            <a:r>
              <a:rPr lang="en-US" sz="1600" dirty="0" smtClean="0"/>
              <a:t>common (‘</a:t>
            </a:r>
            <a:r>
              <a:rPr lang="en-US" sz="1600" dirty="0" err="1" smtClean="0"/>
              <a:t>Culex</a:t>
            </a:r>
            <a:r>
              <a:rPr lang="en-US" sz="1600" dirty="0" smtClean="0"/>
              <a:t> </a:t>
            </a:r>
            <a:r>
              <a:rPr lang="en-US" sz="1600" dirty="0" err="1" smtClean="0"/>
              <a:t>Pipiens</a:t>
            </a:r>
            <a:r>
              <a:rPr lang="en-US" sz="1600" dirty="0" smtClean="0"/>
              <a:t>’ and ‘</a:t>
            </a:r>
            <a:r>
              <a:rPr lang="en-US" sz="1600" dirty="0" err="1" smtClean="0"/>
              <a:t>Culex</a:t>
            </a:r>
            <a:r>
              <a:rPr lang="en-US" sz="1600" dirty="0" smtClean="0"/>
              <a:t> </a:t>
            </a:r>
            <a:r>
              <a:rPr lang="en-US" sz="1600" dirty="0" err="1" smtClean="0"/>
              <a:t>Restuans</a:t>
            </a:r>
            <a:r>
              <a:rPr lang="en-US" sz="1600" dirty="0" smtClean="0"/>
              <a:t>’), </a:t>
            </a:r>
            <a:r>
              <a:rPr lang="en-US" sz="1600" dirty="0"/>
              <a:t>and </a:t>
            </a:r>
            <a:r>
              <a:rPr lang="en-US" sz="1600" dirty="0" smtClean="0"/>
              <a:t>1 specie has </a:t>
            </a:r>
            <a:r>
              <a:rPr lang="en-US" sz="1600" dirty="0"/>
              <a:t>high number of </a:t>
            </a:r>
            <a:r>
              <a:rPr lang="en-US" sz="1600" dirty="0" smtClean="0"/>
              <a:t>WNV </a:t>
            </a:r>
            <a:r>
              <a:rPr lang="mr-IN" sz="1600" dirty="0" smtClean="0"/>
              <a:t>–</a:t>
            </a:r>
            <a:r>
              <a:rPr lang="en-US" sz="1600" dirty="0" smtClean="0"/>
              <a:t> ‘</a:t>
            </a:r>
            <a:r>
              <a:rPr lang="en-US" sz="1600" dirty="0" err="1" smtClean="0"/>
              <a:t>Culex</a:t>
            </a:r>
            <a:r>
              <a:rPr lang="en-US" sz="1600" dirty="0" smtClean="0"/>
              <a:t> </a:t>
            </a:r>
            <a:r>
              <a:rPr lang="en-US" sz="1600" dirty="0" err="1" smtClean="0"/>
              <a:t>Pipiens</a:t>
            </a:r>
            <a:r>
              <a:rPr lang="en-US" sz="1600" dirty="0" smtClean="0"/>
              <a:t>’ with relative </a:t>
            </a:r>
            <a:r>
              <a:rPr lang="en-US" sz="1600" dirty="0"/>
              <a:t>portion of WNV </a:t>
            </a:r>
            <a:r>
              <a:rPr lang="en-US" sz="1600" dirty="0" smtClean="0"/>
              <a:t>~=10</a:t>
            </a:r>
            <a:r>
              <a:rPr lang="en-US" sz="1600" dirty="0"/>
              <a:t>%</a:t>
            </a:r>
          </a:p>
          <a:p>
            <a:endParaRPr lang="en-US" dirty="0"/>
          </a:p>
        </p:txBody>
      </p:sp>
      <p:sp>
        <p:nvSpPr>
          <p:cNvPr id="7" name="TextBox 6"/>
          <p:cNvSpPr txBox="1"/>
          <p:nvPr/>
        </p:nvSpPr>
        <p:spPr>
          <a:xfrm>
            <a:off x="6503984" y="4416426"/>
            <a:ext cx="5042727" cy="861774"/>
          </a:xfrm>
          <a:prstGeom prst="rect">
            <a:avLst/>
          </a:prstGeom>
          <a:noFill/>
        </p:spPr>
        <p:txBody>
          <a:bodyPr wrap="none" rtlCol="0">
            <a:spAutoFit/>
          </a:bodyPr>
          <a:lstStyle/>
          <a:p>
            <a:r>
              <a:rPr lang="en-US" u="sng" dirty="0" smtClean="0"/>
              <a:t>Month &amp; Number of Mosquitos  </a:t>
            </a:r>
            <a:endParaRPr lang="en-US" dirty="0"/>
          </a:p>
          <a:p>
            <a:pPr marL="285750" indent="-285750">
              <a:buFont typeface="Arial" charset="0"/>
              <a:buChar char="•"/>
            </a:pPr>
            <a:r>
              <a:rPr lang="en-US" sz="1600" dirty="0" smtClean="0"/>
              <a:t>Looking at </a:t>
            </a:r>
            <a:r>
              <a:rPr lang="en-US" sz="1600" b="1" dirty="0" smtClean="0"/>
              <a:t>number </a:t>
            </a:r>
            <a:r>
              <a:rPr lang="en-US" sz="1600" b="1" dirty="0"/>
              <a:t>of </a:t>
            </a:r>
            <a:r>
              <a:rPr lang="en-US" sz="1600" b="1" dirty="0" smtClean="0"/>
              <a:t>mosquitos</a:t>
            </a:r>
            <a:r>
              <a:rPr lang="en-US" sz="1600" dirty="0"/>
              <a:t> </a:t>
            </a:r>
            <a:r>
              <a:rPr lang="en-US" sz="1600" dirty="0" smtClean="0"/>
              <a:t>- number peaks </a:t>
            </a:r>
          </a:p>
          <a:p>
            <a:pPr lvl="1"/>
            <a:r>
              <a:rPr lang="en-US" sz="1600" dirty="0" smtClean="0"/>
              <a:t>on June and then reduced </a:t>
            </a:r>
            <a:r>
              <a:rPr lang="en-US" sz="1600" dirty="0"/>
              <a:t>as the </a:t>
            </a:r>
            <a:r>
              <a:rPr lang="en-US" sz="1600" dirty="0" smtClean="0"/>
              <a:t>summer progresses</a:t>
            </a:r>
          </a:p>
        </p:txBody>
      </p:sp>
      <p:sp>
        <p:nvSpPr>
          <p:cNvPr id="8" name="TextBox 7"/>
          <p:cNvSpPr txBox="1"/>
          <p:nvPr/>
        </p:nvSpPr>
        <p:spPr>
          <a:xfrm>
            <a:off x="5723546" y="1899448"/>
            <a:ext cx="5875327" cy="2585323"/>
          </a:xfrm>
          <a:prstGeom prst="rect">
            <a:avLst/>
          </a:prstGeom>
          <a:solidFill>
            <a:schemeClr val="bg1"/>
          </a:solidFill>
        </p:spPr>
        <p:txBody>
          <a:bodyPr wrap="square" rtlCol="0">
            <a:spAutoFit/>
          </a:bodyPr>
          <a:lstStyle/>
          <a:p>
            <a:r>
              <a:rPr lang="en-US" dirty="0" smtClean="0">
                <a:solidFill>
                  <a:schemeClr val="bg1"/>
                </a:solidFill>
              </a:rPr>
              <a:t>Nhgfkyjhflk.g;uj.g;ulgj;oulgol;h’</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’’o</a:t>
            </a:r>
          </a:p>
          <a:p>
            <a:endParaRPr lang="en-US" dirty="0">
              <a:solidFill>
                <a:schemeClr val="bg1"/>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51526"/>
          <a:stretch/>
        </p:blipFill>
        <p:spPr>
          <a:xfrm>
            <a:off x="6096000" y="2033937"/>
            <a:ext cx="5717282" cy="2316343"/>
          </a:xfrm>
          <a:prstGeom prst="rect">
            <a:avLst/>
          </a:prstGeom>
          <a:ln>
            <a:solidFill>
              <a:schemeClr val="tx1"/>
            </a:solidFill>
          </a:ln>
        </p:spPr>
      </p:pic>
      <p:sp>
        <p:nvSpPr>
          <p:cNvPr id="11"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13683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48504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06"/>
          <a:stretch/>
        </p:blipFill>
        <p:spPr>
          <a:xfrm>
            <a:off x="674506" y="2256238"/>
            <a:ext cx="3440295" cy="3996184"/>
          </a:xfrm>
          <a:prstGeom prst="rect">
            <a:avLst/>
          </a:prstGeom>
        </p:spPr>
      </p:pic>
      <p:sp>
        <p:nvSpPr>
          <p:cNvPr id="7" name="TextBox 6"/>
          <p:cNvSpPr txBox="1"/>
          <p:nvPr/>
        </p:nvSpPr>
        <p:spPr>
          <a:xfrm>
            <a:off x="4010798" y="4868956"/>
            <a:ext cx="7239000" cy="830997"/>
          </a:xfrm>
          <a:prstGeom prst="rect">
            <a:avLst/>
          </a:prstGeom>
          <a:noFill/>
        </p:spPr>
        <p:txBody>
          <a:bodyPr wrap="square" rtlCol="0">
            <a:spAutoFit/>
          </a:bodyPr>
          <a:lstStyle/>
          <a:p>
            <a:r>
              <a:rPr lang="en-US" sz="1600" u="sng" dirty="0" smtClean="0"/>
              <a:t>Location and year</a:t>
            </a:r>
            <a:endParaRPr lang="en-US" sz="1600" dirty="0"/>
          </a:p>
          <a:p>
            <a:pPr marL="285750" indent="-285750">
              <a:buFont typeface="Arial" charset="0"/>
              <a:buChar char="•"/>
            </a:pPr>
            <a:r>
              <a:rPr lang="en-US" sz="1600" dirty="0" smtClean="0"/>
              <a:t>In 2007 WNV seems to congregate more in north-west and south east of the city</a:t>
            </a:r>
          </a:p>
          <a:p>
            <a:pPr marL="285750" indent="-285750">
              <a:buFont typeface="Arial" charset="0"/>
              <a:buChar char="•"/>
            </a:pPr>
            <a:endParaRPr lang="en-US" sz="1600" dirty="0" smtClean="0"/>
          </a:p>
        </p:txBody>
      </p:sp>
      <p:sp>
        <p:nvSpPr>
          <p:cNvPr id="9" name="TextBox 8"/>
          <p:cNvSpPr txBox="1"/>
          <p:nvPr/>
        </p:nvSpPr>
        <p:spPr>
          <a:xfrm>
            <a:off x="2026962" y="2011969"/>
            <a:ext cx="498855" cy="261610"/>
          </a:xfrm>
          <a:prstGeom prst="rect">
            <a:avLst/>
          </a:prstGeom>
          <a:noFill/>
        </p:spPr>
        <p:txBody>
          <a:bodyPr wrap="none" rtlCol="0">
            <a:spAutoFit/>
          </a:bodyPr>
          <a:lstStyle/>
          <a:p>
            <a:pPr marL="0" algn="r" defTabSz="914400" rtl="1" eaLnBrk="1" latinLnBrk="0" hangingPunct="1"/>
            <a:r>
              <a:rPr lang="he-IL" sz="1100" dirty="0" smtClean="0"/>
              <a:t>2007</a:t>
            </a:r>
            <a:endParaRPr lang="en-US" sz="1100" dirty="0"/>
          </a:p>
        </p:txBody>
      </p:sp>
      <p:sp>
        <p:nvSpPr>
          <p:cNvPr id="1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384955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91132"/>
            <a:ext cx="778063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872259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06"/>
          <a:stretch/>
        </p:blipFill>
        <p:spPr>
          <a:xfrm>
            <a:off x="674506" y="2256238"/>
            <a:ext cx="3440295" cy="3996184"/>
          </a:xfrm>
          <a:prstGeom prst="rect">
            <a:avLst/>
          </a:prstGeom>
        </p:spPr>
      </p:pic>
      <p:sp>
        <p:nvSpPr>
          <p:cNvPr id="7" name="TextBox 6"/>
          <p:cNvSpPr txBox="1"/>
          <p:nvPr/>
        </p:nvSpPr>
        <p:spPr>
          <a:xfrm>
            <a:off x="4010798" y="4868956"/>
            <a:ext cx="7239000" cy="830997"/>
          </a:xfrm>
          <a:prstGeom prst="rect">
            <a:avLst/>
          </a:prstGeom>
          <a:noFill/>
        </p:spPr>
        <p:txBody>
          <a:bodyPr wrap="square" rtlCol="0">
            <a:spAutoFit/>
          </a:bodyPr>
          <a:lstStyle/>
          <a:p>
            <a:r>
              <a:rPr lang="en-US" sz="1600" u="sng" dirty="0" smtClean="0"/>
              <a:t>Location and year</a:t>
            </a:r>
            <a:endParaRPr lang="en-US" sz="1600" dirty="0"/>
          </a:p>
          <a:p>
            <a:pPr marL="285750" indent="-285750">
              <a:buFont typeface="Arial" charset="0"/>
              <a:buChar char="•"/>
            </a:pPr>
            <a:r>
              <a:rPr lang="en-US" sz="1600" dirty="0" smtClean="0"/>
              <a:t>In 2007 WNV seems to congregate more in north-west and south east of the city</a:t>
            </a:r>
          </a:p>
          <a:p>
            <a:pPr marL="285750" indent="-285750">
              <a:buFont typeface="Arial" charset="0"/>
              <a:buChar char="•"/>
            </a:pPr>
            <a:endParaRPr lang="en-US" sz="16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98" y="2107406"/>
            <a:ext cx="7431216" cy="2701523"/>
          </a:xfrm>
          <a:prstGeom prst="rect">
            <a:avLst/>
          </a:prstGeom>
        </p:spPr>
      </p:pic>
      <p:sp>
        <p:nvSpPr>
          <p:cNvPr id="9" name="TextBox 8"/>
          <p:cNvSpPr txBox="1"/>
          <p:nvPr/>
        </p:nvSpPr>
        <p:spPr>
          <a:xfrm>
            <a:off x="2026962" y="2011969"/>
            <a:ext cx="498855" cy="261610"/>
          </a:xfrm>
          <a:prstGeom prst="rect">
            <a:avLst/>
          </a:prstGeom>
          <a:noFill/>
        </p:spPr>
        <p:txBody>
          <a:bodyPr wrap="none" rtlCol="0">
            <a:spAutoFit/>
          </a:bodyPr>
          <a:lstStyle/>
          <a:p>
            <a:pPr marL="0" algn="r" defTabSz="914400" rtl="1" eaLnBrk="1" latinLnBrk="0" hangingPunct="1"/>
            <a:r>
              <a:rPr lang="he-IL" sz="1100" dirty="0" smtClean="0"/>
              <a:t>2007</a:t>
            </a:r>
            <a:endParaRPr lang="en-US" sz="1100" dirty="0"/>
          </a:p>
        </p:txBody>
      </p:sp>
      <p:sp>
        <p:nvSpPr>
          <p:cNvPr id="10" name="TextBox 9"/>
          <p:cNvSpPr txBox="1"/>
          <p:nvPr/>
        </p:nvSpPr>
        <p:spPr>
          <a:xfrm>
            <a:off x="4010798" y="5385133"/>
            <a:ext cx="7072361" cy="1077218"/>
          </a:xfrm>
          <a:prstGeom prst="rect">
            <a:avLst/>
          </a:prstGeom>
          <a:noFill/>
        </p:spPr>
        <p:txBody>
          <a:bodyPr wrap="square" rtlCol="0">
            <a:spAutoFit/>
          </a:bodyPr>
          <a:lstStyle/>
          <a:p>
            <a:pPr marL="285750" indent="-285750">
              <a:buFont typeface="Arial" charset="0"/>
              <a:buChar char="•"/>
            </a:pPr>
            <a:r>
              <a:rPr lang="en-US" sz="1600" dirty="0"/>
              <a:t>But when looking at other years </a:t>
            </a:r>
            <a:r>
              <a:rPr lang="en-US" sz="1600" dirty="0" smtClean="0"/>
              <a:t>it is apparent </a:t>
            </a:r>
            <a:r>
              <a:rPr lang="en-US" sz="1600" dirty="0"/>
              <a:t>that the total number of cases </a:t>
            </a:r>
            <a:r>
              <a:rPr lang="en-US" sz="1600" dirty="0" smtClean="0"/>
              <a:t>varies. It is therefore hard </a:t>
            </a:r>
            <a:r>
              <a:rPr lang="en-US" sz="1600" dirty="0"/>
              <a:t>to </a:t>
            </a:r>
            <a:r>
              <a:rPr lang="en-US" sz="1600" dirty="0" smtClean="0"/>
              <a:t>qualitatively conclude that </a:t>
            </a:r>
            <a:r>
              <a:rPr lang="en-US" sz="1600" dirty="0"/>
              <a:t>there is a definite relationship between locations and WNV cases  </a:t>
            </a:r>
          </a:p>
          <a:p>
            <a:endParaRPr lang="en-US" sz="1600" dirty="0"/>
          </a:p>
        </p:txBody>
      </p:sp>
      <p:sp>
        <p:nvSpPr>
          <p:cNvPr id="1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520816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814295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120032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r>
              <a:rPr lang="en-US" dirty="0"/>
              <a:t/>
            </a:r>
            <a:br>
              <a:rPr lang="en-US" dirty="0"/>
            </a:br>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251943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369331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pPr marL="285750" indent="-285750">
              <a:buFont typeface="Arial" charset="0"/>
              <a:buChar char="•"/>
            </a:pPr>
            <a:r>
              <a:rPr lang="en-US" dirty="0" smtClean="0"/>
              <a:t>Although </a:t>
            </a:r>
            <a:r>
              <a:rPr lang="en-US" dirty="0"/>
              <a:t>it's a strong feature it is questionable whether we would be able to use it for </a:t>
            </a:r>
            <a:r>
              <a:rPr lang="en-US" dirty="0" smtClean="0"/>
              <a:t>prediction purposes. </a:t>
            </a:r>
            <a:r>
              <a:rPr lang="en-US" dirty="0"/>
              <a:t>F</a:t>
            </a:r>
            <a:r>
              <a:rPr lang="en-US" dirty="0" smtClean="0"/>
              <a:t>eature </a:t>
            </a:r>
            <a:r>
              <a:rPr lang="en-US" dirty="0"/>
              <a:t>might be "target-linked" </a:t>
            </a:r>
            <a:r>
              <a:rPr lang="en-US" dirty="0" smtClean="0"/>
              <a:t>meaning </a:t>
            </a:r>
            <a:r>
              <a:rPr lang="en-US" dirty="0"/>
              <a:t>that when </a:t>
            </a:r>
            <a:r>
              <a:rPr lang="en-US" dirty="0" smtClean="0"/>
              <a:t>deploying </a:t>
            </a:r>
            <a:r>
              <a:rPr lang="en-US" dirty="0"/>
              <a:t>our model to predict WNV, we wouldn't have the number of </a:t>
            </a:r>
            <a:r>
              <a:rPr lang="en-US" dirty="0" smtClean="0"/>
              <a:t>mosquitos available to us </a:t>
            </a:r>
            <a:r>
              <a:rPr lang="en-US" dirty="0"/>
              <a:t>because it is </a:t>
            </a:r>
            <a:r>
              <a:rPr lang="en-US" dirty="0" smtClean="0"/>
              <a:t>determined along </a:t>
            </a:r>
            <a:r>
              <a:rPr lang="en-US" dirty="0"/>
              <a:t>side </a:t>
            </a:r>
            <a:r>
              <a:rPr lang="en-US" dirty="0" smtClean="0"/>
              <a:t>the </a:t>
            </a:r>
            <a:r>
              <a:rPr lang="en-US" dirty="0"/>
              <a:t>detection of </a:t>
            </a:r>
            <a:r>
              <a:rPr lang="en-US" dirty="0" smtClean="0"/>
              <a:t>the virus </a:t>
            </a:r>
            <a:r>
              <a:rPr lang="mr-IN" dirty="0" smtClean="0"/>
              <a:t>–</a:t>
            </a:r>
            <a:r>
              <a:rPr lang="en-US" dirty="0" smtClean="0"/>
              <a:t> hence “target link”</a:t>
            </a:r>
          </a:p>
          <a:p>
            <a:pPr marL="285750" indent="-285750">
              <a:buFont typeface="Arial" charset="0"/>
              <a:buChar char="•"/>
            </a:pPr>
            <a:r>
              <a:rPr lang="en-US" dirty="0" smtClean="0"/>
              <a:t>in </a:t>
            </a:r>
            <a:r>
              <a:rPr lang="en-US" dirty="0"/>
              <a:t>this case we might need to predict the number of mosquitos by </a:t>
            </a:r>
            <a:r>
              <a:rPr lang="en-US" dirty="0" smtClean="0"/>
              <a:t>itself</a:t>
            </a:r>
          </a:p>
          <a:p>
            <a:r>
              <a:rPr lang="en-US" dirty="0"/>
              <a:t/>
            </a:r>
            <a:br>
              <a:rPr lang="en-US" dirty="0"/>
            </a:br>
            <a:endParaRPr lang="en-US" dirty="0"/>
          </a:p>
        </p:txBody>
      </p:sp>
      <p:sp>
        <p:nvSpPr>
          <p:cNvPr id="10" name="TextBox 9"/>
          <p:cNvSpPr txBox="1"/>
          <p:nvPr/>
        </p:nvSpPr>
        <p:spPr>
          <a:xfrm>
            <a:off x="615710" y="5100780"/>
            <a:ext cx="10861587" cy="923330"/>
          </a:xfrm>
          <a:prstGeom prst="rect">
            <a:avLst/>
          </a:prstGeom>
          <a:noFill/>
        </p:spPr>
        <p:txBody>
          <a:bodyPr wrap="square" rtlCol="0">
            <a:spAutoFit/>
          </a:bodyPr>
          <a:lstStyle/>
          <a:p>
            <a:pPr marL="285750" indent="-285750">
              <a:buFont typeface="Arial" charset="0"/>
              <a:buChar char="•"/>
            </a:pPr>
            <a:r>
              <a:rPr lang="en-US" dirty="0"/>
              <a:t>Moreover, Chicago municipality's most </a:t>
            </a:r>
            <a:r>
              <a:rPr lang="en-US" dirty="0" smtClean="0"/>
              <a:t>straightforward </a:t>
            </a:r>
            <a:r>
              <a:rPr lang="en-US" dirty="0"/>
              <a:t>mean of action against the virus might be to eradicate the </a:t>
            </a:r>
            <a:r>
              <a:rPr lang="en-US" dirty="0" smtClean="0"/>
              <a:t>mosquitos</a:t>
            </a:r>
            <a:r>
              <a:rPr lang="en-US" dirty="0"/>
              <a:t>, which means that the ability to predict the mosquitos would be the real prediction question</a:t>
            </a:r>
            <a:r>
              <a:rPr lang="en-US" dirty="0" smtClean="0"/>
              <a:t>.</a:t>
            </a:r>
          </a:p>
          <a:p>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969054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369331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pPr marL="285750" indent="-285750">
              <a:buFont typeface="Arial" charset="0"/>
              <a:buChar char="•"/>
            </a:pPr>
            <a:r>
              <a:rPr lang="en-US" dirty="0" smtClean="0"/>
              <a:t>Although </a:t>
            </a:r>
            <a:r>
              <a:rPr lang="en-US" dirty="0"/>
              <a:t>it's a strong feature it is questionable whether we would be able to use it for </a:t>
            </a:r>
            <a:r>
              <a:rPr lang="en-US" dirty="0" smtClean="0"/>
              <a:t>prediction purposes. </a:t>
            </a:r>
            <a:r>
              <a:rPr lang="en-US" dirty="0"/>
              <a:t>F</a:t>
            </a:r>
            <a:r>
              <a:rPr lang="en-US" dirty="0" smtClean="0"/>
              <a:t>eature </a:t>
            </a:r>
            <a:r>
              <a:rPr lang="en-US" dirty="0"/>
              <a:t>might be "target-linked" </a:t>
            </a:r>
            <a:r>
              <a:rPr lang="en-US" dirty="0" smtClean="0"/>
              <a:t>meaning </a:t>
            </a:r>
            <a:r>
              <a:rPr lang="en-US" dirty="0"/>
              <a:t>that when </a:t>
            </a:r>
            <a:r>
              <a:rPr lang="en-US" dirty="0" smtClean="0"/>
              <a:t>deploying </a:t>
            </a:r>
            <a:r>
              <a:rPr lang="en-US" dirty="0"/>
              <a:t>our model to predict WNV, we wouldn't have the number of </a:t>
            </a:r>
            <a:r>
              <a:rPr lang="en-US" dirty="0" smtClean="0"/>
              <a:t>mosquitos available to us </a:t>
            </a:r>
            <a:r>
              <a:rPr lang="en-US" dirty="0"/>
              <a:t>because it is </a:t>
            </a:r>
            <a:r>
              <a:rPr lang="en-US" dirty="0" smtClean="0"/>
              <a:t>determined along </a:t>
            </a:r>
            <a:r>
              <a:rPr lang="en-US" dirty="0"/>
              <a:t>side </a:t>
            </a:r>
            <a:r>
              <a:rPr lang="en-US" dirty="0" smtClean="0"/>
              <a:t>the </a:t>
            </a:r>
            <a:r>
              <a:rPr lang="en-US" dirty="0"/>
              <a:t>detection of </a:t>
            </a:r>
            <a:r>
              <a:rPr lang="en-US" dirty="0" smtClean="0"/>
              <a:t>the virus </a:t>
            </a:r>
            <a:r>
              <a:rPr lang="mr-IN" dirty="0" smtClean="0"/>
              <a:t>–</a:t>
            </a:r>
            <a:r>
              <a:rPr lang="en-US" dirty="0" smtClean="0"/>
              <a:t> hence “target link”</a:t>
            </a:r>
          </a:p>
          <a:p>
            <a:pPr marL="285750" indent="-285750">
              <a:buFont typeface="Arial" charset="0"/>
              <a:buChar char="•"/>
            </a:pPr>
            <a:r>
              <a:rPr lang="en-US" dirty="0" smtClean="0"/>
              <a:t>in </a:t>
            </a:r>
            <a:r>
              <a:rPr lang="en-US" dirty="0"/>
              <a:t>this case we might need to predict the number of mosquitos by </a:t>
            </a:r>
            <a:r>
              <a:rPr lang="en-US" dirty="0" smtClean="0"/>
              <a:t>itself</a:t>
            </a:r>
          </a:p>
          <a:p>
            <a:r>
              <a:rPr lang="en-US" dirty="0"/>
              <a:t/>
            </a:r>
            <a:br>
              <a:rPr lang="en-US" dirty="0"/>
            </a:br>
            <a:endParaRPr lang="en-US" dirty="0"/>
          </a:p>
        </p:txBody>
      </p:sp>
      <p:sp>
        <p:nvSpPr>
          <p:cNvPr id="10" name="TextBox 9"/>
          <p:cNvSpPr txBox="1"/>
          <p:nvPr/>
        </p:nvSpPr>
        <p:spPr>
          <a:xfrm>
            <a:off x="615710" y="5100780"/>
            <a:ext cx="10861587" cy="923330"/>
          </a:xfrm>
          <a:prstGeom prst="rect">
            <a:avLst/>
          </a:prstGeom>
          <a:noFill/>
        </p:spPr>
        <p:txBody>
          <a:bodyPr wrap="square" rtlCol="0">
            <a:spAutoFit/>
          </a:bodyPr>
          <a:lstStyle/>
          <a:p>
            <a:pPr marL="285750" indent="-285750">
              <a:buFont typeface="Arial" charset="0"/>
              <a:buChar char="•"/>
            </a:pPr>
            <a:r>
              <a:rPr lang="en-US" dirty="0"/>
              <a:t>Moreover, Chicago municipality's most </a:t>
            </a:r>
            <a:r>
              <a:rPr lang="en-US" dirty="0" smtClean="0"/>
              <a:t>straightforward </a:t>
            </a:r>
            <a:r>
              <a:rPr lang="en-US" dirty="0"/>
              <a:t>mean of action against the virus might be to eradicate the </a:t>
            </a:r>
            <a:r>
              <a:rPr lang="en-US" dirty="0" smtClean="0"/>
              <a:t>mosquitos</a:t>
            </a:r>
            <a:r>
              <a:rPr lang="en-US" dirty="0"/>
              <a:t>, which means that the ability to predict the mosquitos would be the real prediction question</a:t>
            </a:r>
            <a:r>
              <a:rPr lang="en-US" dirty="0" smtClean="0"/>
              <a:t>.</a:t>
            </a:r>
          </a:p>
          <a:p>
            <a:endParaRPr lang="en-US" dirty="0"/>
          </a:p>
        </p:txBody>
      </p:sp>
      <p:sp>
        <p:nvSpPr>
          <p:cNvPr id="11" name="TextBox 10"/>
          <p:cNvSpPr txBox="1"/>
          <p:nvPr/>
        </p:nvSpPr>
        <p:spPr>
          <a:xfrm>
            <a:off x="838200" y="5800720"/>
            <a:ext cx="11035007" cy="923330"/>
          </a:xfrm>
          <a:prstGeom prst="rect">
            <a:avLst/>
          </a:prstGeom>
          <a:noFill/>
          <a:ln w="12700">
            <a:solidFill>
              <a:schemeClr val="tx1"/>
            </a:solidFill>
          </a:ln>
        </p:spPr>
        <p:txBody>
          <a:bodyPr wrap="square" rtlCol="0">
            <a:spAutoFit/>
          </a:bodyPr>
          <a:lstStyle/>
          <a:p>
            <a:r>
              <a:rPr lang="en-US" b="1" dirty="0"/>
              <a:t>Assumption: For this project's purposes let's assume for now that the '</a:t>
            </a:r>
            <a:r>
              <a:rPr lang="en-US" b="1" dirty="0" err="1"/>
              <a:t>NumMosquitos</a:t>
            </a:r>
            <a:r>
              <a:rPr lang="en-US" b="1" dirty="0"/>
              <a:t>' feature IS NOT 'target-linked' and is an integral part of the features provided by Chicago Municipality to predict WNV </a:t>
            </a:r>
            <a:r>
              <a:rPr lang="en-US" b="1" dirty="0" smtClean="0"/>
              <a:t>occurrences</a:t>
            </a:r>
            <a:r>
              <a:rPr lang="en-US" b="1" dirty="0"/>
              <a:t>.</a:t>
            </a:r>
            <a:endParaRPr lang="en-US" dirty="0"/>
          </a:p>
          <a:p>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3434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we predict WNV occurrences from this basic data?</a:t>
            </a:r>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17617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Tree>
    <p:extLst>
      <p:ext uri="{BB962C8B-B14F-4D97-AF65-F5344CB8AC3E}">
        <p14:creationId xmlns:p14="http://schemas.microsoft.com/office/powerpoint/2010/main" val="1608673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spTree>
    <p:extLst>
      <p:ext uri="{BB962C8B-B14F-4D97-AF65-F5344CB8AC3E}">
        <p14:creationId xmlns:p14="http://schemas.microsoft.com/office/powerpoint/2010/main" val="23454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Tree>
    <p:extLst>
      <p:ext uri="{BB962C8B-B14F-4D97-AF65-F5344CB8AC3E}">
        <p14:creationId xmlns:p14="http://schemas.microsoft.com/office/powerpoint/2010/main" val="783041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31299983"/>
              </p:ext>
            </p:extLst>
          </p:nvPr>
        </p:nvGraphicFramePr>
        <p:xfrm>
          <a:off x="8452945" y="1608239"/>
          <a:ext cx="2900855" cy="784860"/>
        </p:xfrm>
        <a:graphic>
          <a:graphicData uri="http://schemas.openxmlformats.org/drawingml/2006/table">
            <a:tbl>
              <a:tblPr>
                <a:tableStyleId>{5C22544A-7EE6-4342-B048-85BDC9FD1C3A}</a:tableStyleId>
              </a:tblPr>
              <a:tblGrid>
                <a:gridCol w="1198179"/>
                <a:gridCol w="898634"/>
                <a:gridCol w="804042"/>
              </a:tblGrid>
              <a:tr h="203200">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a:t>
                      </a:r>
                      <a:r>
                        <a:rPr lang="en-US" sz="1200" b="0" i="0" u="none" strike="noStrike" baseline="0" dirty="0" smtClean="0">
                          <a:solidFill>
                            <a:srgbClr val="000000"/>
                          </a:solidFill>
                          <a:effectLst/>
                          <a:latin typeface="Calibri" charset="0"/>
                        </a:rPr>
                        <a:t>icted-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Predicted - positive</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1991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107</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Positive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3</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
        <p:nvSpPr>
          <p:cNvPr id="12" name="TextBox 11"/>
          <p:cNvSpPr txBox="1"/>
          <p:nvPr/>
        </p:nvSpPr>
        <p:spPr>
          <a:xfrm>
            <a:off x="1088107" y="4628333"/>
            <a:ext cx="10696629" cy="1323439"/>
          </a:xfrm>
          <a:prstGeom prst="rect">
            <a:avLst/>
          </a:prstGeom>
          <a:solidFill>
            <a:schemeClr val="bg1"/>
          </a:solidFill>
        </p:spPr>
        <p:txBody>
          <a:bodyPr wrap="square" rtlCol="0">
            <a:spAutoFit/>
          </a:bodyPr>
          <a:lstStyle/>
          <a:p>
            <a:r>
              <a:rPr lang="en-US" sz="1600" u="sng" dirty="0" smtClean="0"/>
              <a:t>TABLE TOP RIGHT</a:t>
            </a:r>
          </a:p>
          <a:p>
            <a:r>
              <a:rPr lang="en-US" sz="1600" dirty="0" smtClean="0"/>
              <a:t>When looking at the actual numbers of actual </a:t>
            </a:r>
            <a:r>
              <a:rPr lang="en-US" sz="1600" dirty="0"/>
              <a:t>cases </a:t>
            </a:r>
            <a:r>
              <a:rPr lang="en-US" sz="1600" dirty="0" smtClean="0"/>
              <a:t>and predictions, we see this tradeoff between recall and precision. When </a:t>
            </a:r>
            <a:r>
              <a:rPr lang="en-US" sz="1600" dirty="0"/>
              <a:t>the K=10 we have 1 case of </a:t>
            </a:r>
            <a:r>
              <a:rPr lang="en-US" sz="1600" dirty="0" smtClean="0"/>
              <a:t>missed detections </a:t>
            </a:r>
            <a:r>
              <a:rPr lang="en-US" sz="1600" dirty="0"/>
              <a:t>and 3 cases of </a:t>
            </a:r>
            <a:r>
              <a:rPr lang="en-US" sz="1600" dirty="0" smtClean="0"/>
              <a:t>correct detections </a:t>
            </a:r>
            <a:r>
              <a:rPr lang="en-US" sz="1600" dirty="0"/>
              <a:t>which makes the recall peak at 75% but with 107 cases of </a:t>
            </a:r>
            <a:r>
              <a:rPr lang="en-US" sz="1600" dirty="0" smtClean="0"/>
              <a:t>Falsely predicting WNV,  the precision plummets to ~4%. </a:t>
            </a:r>
            <a:endParaRPr lang="en-US" sz="1600" dirty="0"/>
          </a:p>
          <a:p>
            <a:endParaRPr lang="en-US" sz="1600" dirty="0"/>
          </a:p>
        </p:txBody>
      </p:sp>
    </p:spTree>
    <p:extLst>
      <p:ext uri="{BB962C8B-B14F-4D97-AF65-F5344CB8AC3E}">
        <p14:creationId xmlns:p14="http://schemas.microsoft.com/office/powerpoint/2010/main" val="47923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76667"/>
            <a:ext cx="778063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3800" dirty="0">
                <a:latin typeface="+mj-lt"/>
                <a:ea typeface="+mj-ea"/>
                <a:cs typeface="+mj-cs"/>
              </a:rPr>
              <a:t>The goal  </a:t>
            </a:r>
          </a:p>
          <a:p>
            <a:pPr marR="0" lvl="0" algn="ctr" defTabSz="914400" rtl="0" eaLnBrk="0" fontAlgn="base" latinLnBrk="0" hangingPunct="0">
              <a:lnSpc>
                <a:spcPct val="100000"/>
              </a:lnSpc>
              <a:spcBef>
                <a:spcPct val="0"/>
              </a:spcBef>
              <a:spcAft>
                <a:spcPct val="0"/>
              </a:spcAft>
              <a:buClrTx/>
              <a:buSzTx/>
              <a:tabLst/>
            </a:pPr>
            <a:endParaRPr lang="en-US" altLang="en-US" sz="1200" i="1" dirty="0" smtClean="0">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1600" i="1" dirty="0" smtClean="0">
                <a:latin typeface="+mj-lt"/>
              </a:rPr>
              <a:t>“To create </a:t>
            </a:r>
            <a:r>
              <a:rPr lang="en-US" altLang="en-US" sz="1600" i="1" dirty="0">
                <a:latin typeface="+mj-lt"/>
              </a:rPr>
              <a:t>a</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more accurate method of predicting outbreaks of West Nile virus in mosquitos </a:t>
            </a:r>
            <a:r>
              <a:rPr lang="en-US" altLang="en-US" sz="1600" i="1" dirty="0" smtClean="0">
                <a:latin typeface="+mj-lt"/>
              </a:rPr>
              <a:t>to</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help </a:t>
            </a:r>
            <a:r>
              <a:rPr kumimoji="0" lang="en-US" altLang="en-US" sz="1600" b="0" i="1" strike="noStrike" cap="none" normalizeH="0" baseline="0" dirty="0" smtClean="0">
                <a:ln>
                  <a:noFill/>
                </a:ln>
                <a:effectLst/>
                <a:latin typeface="+mj-lt"/>
              </a:rPr>
              <a:t>CM and </a:t>
            </a:r>
            <a:r>
              <a:rPr kumimoji="0" lang="en-US" altLang="en-US" sz="1600" b="0" i="1" strike="noStrike" cap="none" normalizeH="0" baseline="0" dirty="0">
                <a:ln>
                  <a:noFill/>
                </a:ln>
                <a:effectLst/>
                <a:latin typeface="+mj-lt"/>
              </a:rPr>
              <a:t>CPHD </a:t>
            </a:r>
            <a:r>
              <a:rPr kumimoji="0" lang="en-US" altLang="en-US" sz="1600" b="0" i="1" strike="noStrike" cap="none" normalizeH="0" baseline="0" dirty="0" smtClean="0">
                <a:ln>
                  <a:noFill/>
                </a:ln>
                <a:effectLst/>
                <a:latin typeface="+mj-lt"/>
              </a:rPr>
              <a:t>to more </a:t>
            </a:r>
            <a:r>
              <a:rPr kumimoji="0" lang="en-US" altLang="en-US" sz="1600" b="0" i="1" strike="noStrike" cap="none" normalizeH="0" baseline="0" dirty="0">
                <a:ln>
                  <a:noFill/>
                </a:ln>
                <a:effectLst/>
                <a:latin typeface="+mj-lt"/>
              </a:rPr>
              <a:t>efficiently and effectively allocate resources towards preventing transmission of this potentially deadly virus</a:t>
            </a:r>
            <a:r>
              <a:rPr kumimoji="0" lang="en-US" altLang="en-US" sz="1600" b="0" i="1" strike="noStrike" cap="none" normalizeH="0" baseline="0" dirty="0" smtClean="0">
                <a:ln>
                  <a:noFill/>
                </a:ln>
                <a:effectLst/>
                <a:latin typeface="+mj-lt"/>
              </a:rPr>
              <a:t>.”</a:t>
            </a:r>
            <a:r>
              <a:rPr kumimoji="0" lang="en-US" altLang="en-US" sz="1600" b="0" i="1"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132129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291021918"/>
              </p:ext>
            </p:extLst>
          </p:nvPr>
        </p:nvGraphicFramePr>
        <p:xfrm>
          <a:off x="8452945" y="1608239"/>
          <a:ext cx="2900855" cy="784860"/>
        </p:xfrm>
        <a:graphic>
          <a:graphicData uri="http://schemas.openxmlformats.org/drawingml/2006/table">
            <a:tbl>
              <a:tblPr>
                <a:tableStyleId>{5C22544A-7EE6-4342-B048-85BDC9FD1C3A}</a:tableStyleId>
              </a:tblPr>
              <a:tblGrid>
                <a:gridCol w="1198179"/>
                <a:gridCol w="898634"/>
                <a:gridCol w="804042"/>
              </a:tblGrid>
              <a:tr h="203200">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a:t>
                      </a:r>
                      <a:r>
                        <a:rPr lang="en-US" sz="1200" b="0" i="0" u="none" strike="noStrike" baseline="0" dirty="0" smtClean="0">
                          <a:solidFill>
                            <a:srgbClr val="000000"/>
                          </a:solidFill>
                          <a:effectLst/>
                          <a:latin typeface="Calibri" charset="0"/>
                        </a:rPr>
                        <a:t>icted-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Predicted - positive</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1991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107</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Positive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3</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
        <p:nvSpPr>
          <p:cNvPr id="12" name="TextBox 11"/>
          <p:cNvSpPr txBox="1"/>
          <p:nvPr/>
        </p:nvSpPr>
        <p:spPr>
          <a:xfrm>
            <a:off x="1088107" y="4628333"/>
            <a:ext cx="10696629" cy="1323439"/>
          </a:xfrm>
          <a:prstGeom prst="rect">
            <a:avLst/>
          </a:prstGeom>
          <a:solidFill>
            <a:schemeClr val="bg1"/>
          </a:solidFill>
        </p:spPr>
        <p:txBody>
          <a:bodyPr wrap="square" rtlCol="0">
            <a:spAutoFit/>
          </a:bodyPr>
          <a:lstStyle/>
          <a:p>
            <a:r>
              <a:rPr lang="en-US" sz="1600" u="sng" dirty="0" smtClean="0"/>
              <a:t>TABLE TOP RIGHT</a:t>
            </a:r>
          </a:p>
          <a:p>
            <a:r>
              <a:rPr lang="en-US" sz="1600" dirty="0" smtClean="0"/>
              <a:t>When looking at the actual numbers of actual </a:t>
            </a:r>
            <a:r>
              <a:rPr lang="en-US" sz="1600" dirty="0"/>
              <a:t>cases </a:t>
            </a:r>
            <a:r>
              <a:rPr lang="en-US" sz="1600" dirty="0" smtClean="0"/>
              <a:t>and predictions, we see this tradeoff between recall and precision. When </a:t>
            </a:r>
            <a:r>
              <a:rPr lang="en-US" sz="1600" dirty="0"/>
              <a:t>the K=10 we have 1 case of </a:t>
            </a:r>
            <a:r>
              <a:rPr lang="en-US" sz="1600" dirty="0" smtClean="0"/>
              <a:t>missed detections </a:t>
            </a:r>
            <a:r>
              <a:rPr lang="en-US" sz="1600" dirty="0"/>
              <a:t>and 3 cases of </a:t>
            </a:r>
            <a:r>
              <a:rPr lang="en-US" sz="1600" dirty="0" smtClean="0"/>
              <a:t>correct detections </a:t>
            </a:r>
            <a:r>
              <a:rPr lang="en-US" sz="1600" dirty="0"/>
              <a:t>which makes the recall peak at 75% but with 107 cases of </a:t>
            </a:r>
            <a:r>
              <a:rPr lang="en-US" sz="1600" dirty="0" smtClean="0"/>
              <a:t>Falsely predicting WNV,  the precision plummets to ~4%. </a:t>
            </a:r>
            <a:endParaRPr lang="en-US" sz="1600" dirty="0"/>
          </a:p>
          <a:p>
            <a:endParaRPr lang="en-US" sz="1600" dirty="0"/>
          </a:p>
        </p:txBody>
      </p:sp>
      <p:sp>
        <p:nvSpPr>
          <p:cNvPr id="13" name="TextBox 12"/>
          <p:cNvSpPr txBox="1"/>
          <p:nvPr/>
        </p:nvSpPr>
        <p:spPr>
          <a:xfrm>
            <a:off x="600668" y="6021117"/>
            <a:ext cx="11199925" cy="369332"/>
          </a:xfrm>
          <a:prstGeom prst="rect">
            <a:avLst/>
          </a:prstGeom>
          <a:noFill/>
          <a:ln w="12700">
            <a:solidFill>
              <a:schemeClr val="tx1"/>
            </a:solidFill>
          </a:ln>
        </p:spPr>
        <p:txBody>
          <a:bodyPr wrap="none" rtlCol="0">
            <a:spAutoFit/>
          </a:bodyPr>
          <a:lstStyle/>
          <a:p>
            <a:r>
              <a:rPr lang="en-US" b="1" dirty="0" smtClean="0"/>
              <a:t>To conclude, with </a:t>
            </a:r>
            <a:r>
              <a:rPr lang="en-US" b="1" smtClean="0"/>
              <a:t>the basic </a:t>
            </a:r>
            <a:r>
              <a:rPr lang="en-US" b="1" dirty="0" smtClean="0"/>
              <a:t>dataset we can get at most, a model </a:t>
            </a:r>
            <a:r>
              <a:rPr lang="en-US" b="1" dirty="0"/>
              <a:t>that </a:t>
            </a:r>
            <a:r>
              <a:rPr lang="en-US" b="1" dirty="0" smtClean="0"/>
              <a:t>is deceivingly sensitive and </a:t>
            </a:r>
            <a:r>
              <a:rPr lang="en-US" b="1" dirty="0"/>
              <a:t>entirely not </a:t>
            </a:r>
            <a:r>
              <a:rPr lang="en-US" b="1" dirty="0" smtClean="0"/>
              <a:t>precise.</a:t>
            </a:r>
            <a:endParaRPr lang="en-US" b="1" dirty="0"/>
          </a:p>
        </p:txBody>
      </p:sp>
    </p:spTree>
    <p:extLst>
      <p:ext uri="{BB962C8B-B14F-4D97-AF65-F5344CB8AC3E}">
        <p14:creationId xmlns:p14="http://schemas.microsoft.com/office/powerpoint/2010/main" val="1236318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755789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2" name="TextBox 1"/>
          <p:cNvSpPr txBox="1"/>
          <p:nvPr/>
        </p:nvSpPr>
        <p:spPr>
          <a:xfrm>
            <a:off x="784747" y="2122608"/>
            <a:ext cx="6362730" cy="1477328"/>
          </a:xfrm>
          <a:prstGeom prst="rect">
            <a:avLst/>
          </a:prstGeom>
          <a:noFill/>
        </p:spPr>
        <p:txBody>
          <a:bodyPr wrap="square" rtlCol="0">
            <a:spAutoFit/>
          </a:bodyPr>
          <a:lstStyle/>
          <a:p>
            <a:pPr marL="285750" indent="-285750">
              <a:buFont typeface="Arial" charset="0"/>
              <a:buChar char="•"/>
            </a:pPr>
            <a:r>
              <a:rPr lang="en-US" dirty="0" smtClean="0"/>
              <a:t>We aim to enrich our basic dataset with other available datasets. </a:t>
            </a:r>
          </a:p>
          <a:p>
            <a:pPr marL="285750" indent="-285750">
              <a:buFont typeface="Arial" charset="0"/>
              <a:buChar char="•"/>
            </a:pPr>
            <a:r>
              <a:rPr lang="en-US" dirty="0"/>
              <a:t>Datasets could be merged according to location and time. Merging the datasets (e.g. ’Spray data’ with ‘Train data) should allow us to asses its usefulness to our purposes</a:t>
            </a:r>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359189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2" name="TextBox 1"/>
          <p:cNvSpPr txBox="1"/>
          <p:nvPr/>
        </p:nvSpPr>
        <p:spPr>
          <a:xfrm>
            <a:off x="784747" y="2122608"/>
            <a:ext cx="6362730" cy="1477328"/>
          </a:xfrm>
          <a:prstGeom prst="rect">
            <a:avLst/>
          </a:prstGeom>
          <a:noFill/>
        </p:spPr>
        <p:txBody>
          <a:bodyPr wrap="square" rtlCol="0">
            <a:spAutoFit/>
          </a:bodyPr>
          <a:lstStyle/>
          <a:p>
            <a:pPr marL="285750" indent="-285750">
              <a:buFont typeface="Arial" charset="0"/>
              <a:buChar char="•"/>
            </a:pPr>
            <a:r>
              <a:rPr lang="en-US" dirty="0" smtClean="0"/>
              <a:t>We aim to enrich our basic dataset with other available datasets. </a:t>
            </a:r>
          </a:p>
          <a:p>
            <a:pPr marL="285750" indent="-285750">
              <a:buFont typeface="Arial" charset="0"/>
              <a:buChar char="•"/>
            </a:pPr>
            <a:r>
              <a:rPr lang="en-US" dirty="0"/>
              <a:t>Datasets could be merged according to location and time. Merging the datasets (e.g. ’Spray data’ with ‘Train data) should allow us to asses its usefulness to our purposes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6909" b="10732"/>
          <a:stretch/>
        </p:blipFill>
        <p:spPr>
          <a:xfrm>
            <a:off x="7281195" y="1572067"/>
            <a:ext cx="4126056" cy="4852276"/>
          </a:xfrm>
          <a:prstGeom prst="rect">
            <a:avLst/>
          </a:prstGeom>
        </p:spPr>
      </p:pic>
      <p:sp>
        <p:nvSpPr>
          <p:cNvPr id="6" name="TextBox 5"/>
          <p:cNvSpPr txBox="1"/>
          <p:nvPr/>
        </p:nvSpPr>
        <p:spPr>
          <a:xfrm>
            <a:off x="1091852" y="3862803"/>
            <a:ext cx="6972330" cy="923330"/>
          </a:xfrm>
          <a:prstGeom prst="rect">
            <a:avLst/>
          </a:prstGeom>
          <a:noFill/>
        </p:spPr>
        <p:txBody>
          <a:bodyPr wrap="square" rtlCol="0">
            <a:spAutoFit/>
          </a:bodyPr>
          <a:lstStyle/>
          <a:p>
            <a:r>
              <a:rPr lang="en-US" u="sng" dirty="0"/>
              <a:t>RIGHT</a:t>
            </a:r>
          </a:p>
          <a:p>
            <a:r>
              <a:rPr lang="en-US" dirty="0" err="1"/>
              <a:t>H</a:t>
            </a:r>
            <a:r>
              <a:rPr lang="en-US" dirty="0" err="1" smtClean="0"/>
              <a:t>eatmap</a:t>
            </a:r>
            <a:r>
              <a:rPr lang="en-US" dirty="0" smtClean="0"/>
              <a:t> </a:t>
            </a:r>
            <a:r>
              <a:rPr lang="en-US" dirty="0"/>
              <a:t>shows </a:t>
            </a:r>
            <a:r>
              <a:rPr lang="en-US" dirty="0" smtClean="0"/>
              <a:t>that only 9% of trap observations have </a:t>
            </a:r>
          </a:p>
          <a:p>
            <a:r>
              <a:rPr lang="en-US" dirty="0" smtClean="0"/>
              <a:t>matching spray data. (</a:t>
            </a:r>
            <a:r>
              <a:rPr lang="en-US" dirty="0"/>
              <a:t>top 962 </a:t>
            </a:r>
            <a:r>
              <a:rPr lang="en-US" dirty="0" smtClean="0"/>
              <a:t>uniformly black rows).</a:t>
            </a: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547198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1569103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93213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1592648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
        <p:nvSpPr>
          <p:cNvPr id="11" name="TextBox 10"/>
          <p:cNvSpPr txBox="1"/>
          <p:nvPr/>
        </p:nvSpPr>
        <p:spPr>
          <a:xfrm>
            <a:off x="9656277" y="3629309"/>
            <a:ext cx="1871817" cy="2308324"/>
          </a:xfrm>
          <a:prstGeom prst="rect">
            <a:avLst/>
          </a:prstGeom>
          <a:noFill/>
        </p:spPr>
        <p:txBody>
          <a:bodyPr wrap="square" rtlCol="0">
            <a:spAutoFit/>
          </a:bodyPr>
          <a:lstStyle/>
          <a:p>
            <a:r>
              <a:rPr lang="en-US" sz="1600" u="sng" dirty="0" smtClean="0"/>
              <a:t>LEFT</a:t>
            </a:r>
          </a:p>
          <a:p>
            <a:r>
              <a:rPr lang="en-US" sz="1600" dirty="0" smtClean="0"/>
              <a:t>Surprisingly, we found no significant relationship (on average) between number of days since last spray and occurrences of WNV as expected </a:t>
            </a:r>
            <a:endParaRPr lang="en-US" sz="16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3500" r="33600"/>
          <a:stretch/>
        </p:blipFill>
        <p:spPr>
          <a:xfrm>
            <a:off x="6068083" y="4008485"/>
            <a:ext cx="3351513" cy="1895584"/>
          </a:xfrm>
          <a:prstGeom prst="rect">
            <a:avLst/>
          </a:prstGeom>
        </p:spPr>
      </p:pic>
    </p:spTree>
    <p:extLst>
      <p:ext uri="{BB962C8B-B14F-4D97-AF65-F5344CB8AC3E}">
        <p14:creationId xmlns:p14="http://schemas.microsoft.com/office/powerpoint/2010/main" val="1863207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
        <p:nvSpPr>
          <p:cNvPr id="11" name="TextBox 10"/>
          <p:cNvSpPr txBox="1"/>
          <p:nvPr/>
        </p:nvSpPr>
        <p:spPr>
          <a:xfrm>
            <a:off x="9656277" y="3629309"/>
            <a:ext cx="1871817" cy="2308324"/>
          </a:xfrm>
          <a:prstGeom prst="rect">
            <a:avLst/>
          </a:prstGeom>
          <a:noFill/>
        </p:spPr>
        <p:txBody>
          <a:bodyPr wrap="square" rtlCol="0">
            <a:spAutoFit/>
          </a:bodyPr>
          <a:lstStyle/>
          <a:p>
            <a:r>
              <a:rPr lang="en-US" sz="1600" u="sng" dirty="0" smtClean="0"/>
              <a:t>LEFT</a:t>
            </a:r>
          </a:p>
          <a:p>
            <a:r>
              <a:rPr lang="en-US" sz="1600" dirty="0" smtClean="0"/>
              <a:t>Surprisingly, we found no significant relationship (on average) between number of days since last spray and occurrences of WNV as expected </a:t>
            </a:r>
            <a:endParaRPr lang="en-US" sz="16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3500" r="33600"/>
          <a:stretch/>
        </p:blipFill>
        <p:spPr>
          <a:xfrm>
            <a:off x="6068083" y="4008485"/>
            <a:ext cx="3351513" cy="1895584"/>
          </a:xfrm>
          <a:prstGeom prst="rect">
            <a:avLst/>
          </a:prstGeom>
        </p:spPr>
      </p:pic>
      <p:sp>
        <p:nvSpPr>
          <p:cNvPr id="13" name="TextBox 12"/>
          <p:cNvSpPr txBox="1"/>
          <p:nvPr/>
        </p:nvSpPr>
        <p:spPr>
          <a:xfrm>
            <a:off x="1145632" y="6031077"/>
            <a:ext cx="1043356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Conclusion </a:t>
            </a:r>
            <a:r>
              <a:rPr lang="mr-IN" b="1" dirty="0" smtClean="0"/>
              <a:t>–</a:t>
            </a:r>
            <a:r>
              <a:rPr lang="en-US" b="1" dirty="0" smtClean="0"/>
              <a:t> The Spray dataset’s low number of merged observations and lack of significant relationship to </a:t>
            </a:r>
          </a:p>
          <a:p>
            <a:r>
              <a:rPr lang="en-US" b="1" dirty="0" smtClean="0"/>
              <a:t>WNV occurrences deems it un-informative to our purposes to enrich the basic Train dataset</a:t>
            </a:r>
            <a:endParaRPr lang="en-US" b="1" dirty="0"/>
          </a:p>
        </p:txBody>
      </p:sp>
    </p:spTree>
    <p:extLst>
      <p:ext uri="{BB962C8B-B14F-4D97-AF65-F5344CB8AC3E}">
        <p14:creationId xmlns:p14="http://schemas.microsoft.com/office/powerpoint/2010/main" val="1759582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Tree>
    <p:extLst>
      <p:ext uri="{BB962C8B-B14F-4D97-AF65-F5344CB8AC3E}">
        <p14:creationId xmlns:p14="http://schemas.microsoft.com/office/powerpoint/2010/main" val="68998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Tree>
    <p:extLst>
      <p:ext uri="{BB962C8B-B14F-4D97-AF65-F5344CB8AC3E}">
        <p14:creationId xmlns:p14="http://schemas.microsoft.com/office/powerpoint/2010/main" val="1106794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6" name="TextBox 5"/>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Tree>
    <p:extLst>
      <p:ext uri="{BB962C8B-B14F-4D97-AF65-F5344CB8AC3E}">
        <p14:creationId xmlns:p14="http://schemas.microsoft.com/office/powerpoint/2010/main" val="717080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15" name="TextBox 14"/>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
        <p:nvSpPr>
          <p:cNvPr id="16" name="TextBox 15"/>
          <p:cNvSpPr txBox="1"/>
          <p:nvPr/>
        </p:nvSpPr>
        <p:spPr>
          <a:xfrm>
            <a:off x="5876700" y="2006194"/>
            <a:ext cx="5055423" cy="1477328"/>
          </a:xfrm>
          <a:prstGeom prst="rect">
            <a:avLst/>
          </a:prstGeom>
          <a:noFill/>
        </p:spPr>
        <p:txBody>
          <a:bodyPr wrap="none" rtlCol="0">
            <a:spAutoFit/>
          </a:bodyPr>
          <a:lstStyle/>
          <a:p>
            <a:pPr marL="342900" indent="-342900">
              <a:buFont typeface="+mj-lt"/>
              <a:buAutoNum type="arabicPeriod"/>
            </a:pPr>
            <a:r>
              <a:rPr lang="en-US" dirty="0" smtClean="0"/>
              <a:t>Related features of interest:</a:t>
            </a:r>
          </a:p>
          <a:p>
            <a:r>
              <a:rPr lang="en-US" dirty="0"/>
              <a:t>['</a:t>
            </a:r>
            <a:r>
              <a:rPr lang="en-US" dirty="0" err="1"/>
              <a:t>Tmax</a:t>
            </a:r>
            <a:r>
              <a:rPr lang="en-US" dirty="0"/>
              <a:t>', '</a:t>
            </a:r>
            <a:r>
              <a:rPr lang="en-US" dirty="0" err="1"/>
              <a:t>Tmin</a:t>
            </a:r>
            <a:r>
              <a:rPr lang="en-US" dirty="0"/>
              <a:t>', '</a:t>
            </a:r>
            <a:r>
              <a:rPr lang="en-US" dirty="0" err="1"/>
              <a:t>Tavg</a:t>
            </a:r>
            <a:r>
              <a:rPr lang="en-US" dirty="0"/>
              <a:t>', '</a:t>
            </a:r>
            <a:r>
              <a:rPr lang="en-US" dirty="0" err="1"/>
              <a:t>DewPoint</a:t>
            </a:r>
            <a:r>
              <a:rPr lang="en-US" dirty="0"/>
              <a:t>', </a:t>
            </a:r>
            <a:r>
              <a:rPr lang="en-US" dirty="0" smtClean="0"/>
              <a:t> </a:t>
            </a:r>
            <a:r>
              <a:rPr lang="en-US" dirty="0"/>
              <a:t>'</a:t>
            </a:r>
            <a:r>
              <a:rPr lang="en-US" dirty="0" err="1"/>
              <a:t>WetBulb</a:t>
            </a:r>
            <a:r>
              <a:rPr lang="en-US" dirty="0"/>
              <a:t>','Heat', </a:t>
            </a:r>
            <a:endParaRPr lang="en-US" dirty="0" smtClean="0"/>
          </a:p>
          <a:p>
            <a:r>
              <a:rPr lang="en-US" dirty="0" smtClean="0"/>
              <a:t>'Cool</a:t>
            </a:r>
            <a:r>
              <a:rPr lang="en-US" dirty="0"/>
              <a:t>', '</a:t>
            </a:r>
            <a:r>
              <a:rPr lang="en-US" dirty="0" err="1"/>
              <a:t>PrecipTotal</a:t>
            </a:r>
            <a:r>
              <a:rPr lang="en-US" dirty="0"/>
              <a:t>', '</a:t>
            </a:r>
            <a:r>
              <a:rPr lang="en-US" dirty="0" err="1"/>
              <a:t>StnPressure</a:t>
            </a:r>
            <a:r>
              <a:rPr lang="en-US" dirty="0"/>
              <a:t>', </a:t>
            </a:r>
            <a:r>
              <a:rPr lang="en-US" dirty="0" smtClean="0"/>
              <a:t>'</a:t>
            </a:r>
            <a:r>
              <a:rPr lang="en-US" dirty="0" err="1" smtClean="0"/>
              <a:t>ResultSpeed</a:t>
            </a:r>
            <a:r>
              <a:rPr lang="en-US" dirty="0" smtClean="0"/>
              <a:t>',</a:t>
            </a:r>
          </a:p>
          <a:p>
            <a:r>
              <a:rPr lang="en-US" dirty="0" smtClean="0"/>
              <a:t>,'</a:t>
            </a:r>
            <a:r>
              <a:rPr lang="en-US" dirty="0" err="1" smtClean="0"/>
              <a:t>ResultDir</a:t>
            </a:r>
            <a:r>
              <a:rPr lang="en-US" dirty="0" smtClean="0"/>
              <a:t>', </a:t>
            </a:r>
            <a:r>
              <a:rPr lang="en-US" dirty="0"/>
              <a:t>'</a:t>
            </a:r>
            <a:r>
              <a:rPr lang="en-US" dirty="0" err="1"/>
              <a:t>AvgSpeed</a:t>
            </a:r>
            <a:r>
              <a:rPr lang="en-US" dirty="0" smtClean="0"/>
              <a:t>’,'</a:t>
            </a:r>
            <a:r>
              <a:rPr lang="en-US" dirty="0" err="1" smtClean="0"/>
              <a:t>weather_type_Norm</a:t>
            </a:r>
            <a:r>
              <a:rPr lang="en-US" dirty="0" smtClean="0"/>
              <a:t>’]</a:t>
            </a:r>
          </a:p>
          <a:p>
            <a:endParaRPr lang="en-US" dirty="0"/>
          </a:p>
        </p:txBody>
      </p:sp>
      <p:sp>
        <p:nvSpPr>
          <p:cNvPr id="44" name="TextBox 43"/>
          <p:cNvSpPr txBox="1"/>
          <p:nvPr/>
        </p:nvSpPr>
        <p:spPr>
          <a:xfrm>
            <a:off x="5888407" y="4712092"/>
            <a:ext cx="5657417" cy="646331"/>
          </a:xfrm>
          <a:prstGeom prst="rect">
            <a:avLst/>
          </a:prstGeom>
          <a:noFill/>
        </p:spPr>
        <p:txBody>
          <a:bodyPr wrap="square" rtlCol="0">
            <a:spAutoFit/>
          </a:bodyPr>
          <a:lstStyle/>
          <a:p>
            <a:r>
              <a:rPr lang="en-US" u="sng" dirty="0" smtClean="0"/>
              <a:t>TOP </a:t>
            </a:r>
          </a:p>
          <a:p>
            <a:pPr marL="285750" indent="-285750">
              <a:buFont typeface="Arial" charset="0"/>
              <a:buChar char="•"/>
            </a:pPr>
            <a:r>
              <a:rPr lang="en-US" dirty="0" smtClean="0"/>
              <a:t>Weather feature </a:t>
            </a:r>
            <a:r>
              <a:rPr lang="en-US" dirty="0"/>
              <a:t>e</a:t>
            </a:r>
            <a:r>
              <a:rPr lang="en-US" dirty="0" smtClean="0"/>
              <a:t>ngineering example. </a:t>
            </a:r>
          </a:p>
        </p:txBody>
      </p:sp>
    </p:spTree>
    <p:extLst>
      <p:ext uri="{BB962C8B-B14F-4D97-AF65-F5344CB8AC3E}">
        <p14:creationId xmlns:p14="http://schemas.microsoft.com/office/powerpoint/2010/main" val="1137662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15" name="TextBox 14"/>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
        <p:nvSpPr>
          <p:cNvPr id="16" name="TextBox 15"/>
          <p:cNvSpPr txBox="1"/>
          <p:nvPr/>
        </p:nvSpPr>
        <p:spPr>
          <a:xfrm>
            <a:off x="5876700" y="2006194"/>
            <a:ext cx="5055423" cy="1477328"/>
          </a:xfrm>
          <a:prstGeom prst="rect">
            <a:avLst/>
          </a:prstGeom>
          <a:noFill/>
        </p:spPr>
        <p:txBody>
          <a:bodyPr wrap="none" rtlCol="0">
            <a:spAutoFit/>
          </a:bodyPr>
          <a:lstStyle/>
          <a:p>
            <a:pPr marL="342900" indent="-342900">
              <a:buFont typeface="+mj-lt"/>
              <a:buAutoNum type="arabicPeriod"/>
            </a:pPr>
            <a:r>
              <a:rPr lang="en-US" dirty="0" smtClean="0"/>
              <a:t>Related features of interest:</a:t>
            </a:r>
          </a:p>
          <a:p>
            <a:r>
              <a:rPr lang="en-US" dirty="0"/>
              <a:t>['</a:t>
            </a:r>
            <a:r>
              <a:rPr lang="en-US" dirty="0" err="1"/>
              <a:t>Tmax</a:t>
            </a:r>
            <a:r>
              <a:rPr lang="en-US" dirty="0"/>
              <a:t>', '</a:t>
            </a:r>
            <a:r>
              <a:rPr lang="en-US" dirty="0" err="1"/>
              <a:t>Tmin</a:t>
            </a:r>
            <a:r>
              <a:rPr lang="en-US" dirty="0"/>
              <a:t>', '</a:t>
            </a:r>
            <a:r>
              <a:rPr lang="en-US" dirty="0" err="1"/>
              <a:t>Tavg</a:t>
            </a:r>
            <a:r>
              <a:rPr lang="en-US" dirty="0"/>
              <a:t>', '</a:t>
            </a:r>
            <a:r>
              <a:rPr lang="en-US" dirty="0" err="1"/>
              <a:t>DewPoint</a:t>
            </a:r>
            <a:r>
              <a:rPr lang="en-US" dirty="0"/>
              <a:t>', </a:t>
            </a:r>
            <a:r>
              <a:rPr lang="en-US" dirty="0" smtClean="0"/>
              <a:t> </a:t>
            </a:r>
            <a:r>
              <a:rPr lang="en-US" dirty="0"/>
              <a:t>'</a:t>
            </a:r>
            <a:r>
              <a:rPr lang="en-US" dirty="0" err="1"/>
              <a:t>WetBulb</a:t>
            </a:r>
            <a:r>
              <a:rPr lang="en-US" dirty="0"/>
              <a:t>','Heat', </a:t>
            </a:r>
            <a:endParaRPr lang="en-US" dirty="0" smtClean="0"/>
          </a:p>
          <a:p>
            <a:r>
              <a:rPr lang="en-US" dirty="0" smtClean="0"/>
              <a:t>'Cool</a:t>
            </a:r>
            <a:r>
              <a:rPr lang="en-US" dirty="0"/>
              <a:t>', '</a:t>
            </a:r>
            <a:r>
              <a:rPr lang="en-US" dirty="0" err="1"/>
              <a:t>PrecipTotal</a:t>
            </a:r>
            <a:r>
              <a:rPr lang="en-US" dirty="0"/>
              <a:t>', '</a:t>
            </a:r>
            <a:r>
              <a:rPr lang="en-US" dirty="0" err="1"/>
              <a:t>StnPressure</a:t>
            </a:r>
            <a:r>
              <a:rPr lang="en-US" dirty="0"/>
              <a:t>', </a:t>
            </a:r>
            <a:r>
              <a:rPr lang="en-US" dirty="0" smtClean="0"/>
              <a:t>'</a:t>
            </a:r>
            <a:r>
              <a:rPr lang="en-US" dirty="0" err="1" smtClean="0"/>
              <a:t>ResultSpeed</a:t>
            </a:r>
            <a:r>
              <a:rPr lang="en-US" dirty="0" smtClean="0"/>
              <a:t>',</a:t>
            </a:r>
          </a:p>
          <a:p>
            <a:r>
              <a:rPr lang="en-US" dirty="0" smtClean="0"/>
              <a:t>,'</a:t>
            </a:r>
            <a:r>
              <a:rPr lang="en-US" dirty="0" err="1" smtClean="0"/>
              <a:t>ResultDir</a:t>
            </a:r>
            <a:r>
              <a:rPr lang="en-US" dirty="0" smtClean="0"/>
              <a:t>', </a:t>
            </a:r>
            <a:r>
              <a:rPr lang="en-US" dirty="0"/>
              <a:t>'</a:t>
            </a:r>
            <a:r>
              <a:rPr lang="en-US" dirty="0" err="1"/>
              <a:t>AvgSpeed</a:t>
            </a:r>
            <a:r>
              <a:rPr lang="en-US" dirty="0" smtClean="0"/>
              <a:t>’,'</a:t>
            </a:r>
            <a:r>
              <a:rPr lang="en-US" dirty="0" err="1" smtClean="0"/>
              <a:t>weather_type_Norm</a:t>
            </a:r>
            <a:r>
              <a:rPr lang="en-US" dirty="0" smtClean="0"/>
              <a:t>’]</a:t>
            </a:r>
          </a:p>
          <a:p>
            <a:endParaRPr lang="en-US" dirty="0"/>
          </a:p>
        </p:txBody>
      </p:sp>
      <p:sp>
        <p:nvSpPr>
          <p:cNvPr id="18" name="TextBox 17"/>
          <p:cNvSpPr txBox="1"/>
          <p:nvPr/>
        </p:nvSpPr>
        <p:spPr>
          <a:xfrm>
            <a:off x="5916318" y="3473135"/>
            <a:ext cx="6140079" cy="923330"/>
          </a:xfrm>
          <a:prstGeom prst="rect">
            <a:avLst/>
          </a:prstGeom>
          <a:noFill/>
        </p:spPr>
        <p:txBody>
          <a:bodyPr wrap="none" rtlCol="0">
            <a:spAutoFit/>
          </a:bodyPr>
          <a:lstStyle/>
          <a:p>
            <a:pPr marL="342900" indent="-342900">
              <a:buAutoNum type="arabicPeriod" startAt="2"/>
            </a:pPr>
            <a:r>
              <a:rPr lang="en-US" dirty="0" smtClean="0"/>
              <a:t>Engineered features:</a:t>
            </a:r>
          </a:p>
          <a:p>
            <a:pPr lvl="1"/>
            <a:r>
              <a:rPr lang="en-US" dirty="0" smtClean="0"/>
              <a:t>[’14_days_AvgSpeed.mean’,</a:t>
            </a:r>
            <a:r>
              <a:rPr lang="en-US" dirty="0"/>
              <a:t> </a:t>
            </a:r>
            <a:r>
              <a:rPr lang="en-US" dirty="0" smtClean="0"/>
              <a:t>’14_days_AvgSpeed.std’,</a:t>
            </a:r>
          </a:p>
          <a:p>
            <a:pPr lvl="1"/>
            <a:r>
              <a:rPr lang="en-US" dirty="0" smtClean="0"/>
              <a:t>’14_days_AvgSpeed.median’,</a:t>
            </a:r>
            <a:r>
              <a:rPr lang="en-US" dirty="0"/>
              <a:t> </a:t>
            </a:r>
            <a:r>
              <a:rPr lang="en-US" dirty="0" smtClean="0"/>
              <a:t>’14_days_AvgSpeed.outliers’]</a:t>
            </a:r>
            <a:endParaRPr lang="en-US" dirty="0"/>
          </a:p>
        </p:txBody>
      </p:sp>
      <p:cxnSp>
        <p:nvCxnSpPr>
          <p:cNvPr id="21" name="Straight Connector 20"/>
          <p:cNvCxnSpPr/>
          <p:nvPr/>
        </p:nvCxnSpPr>
        <p:spPr>
          <a:xfrm flipH="1">
            <a:off x="5876698" y="3243331"/>
            <a:ext cx="1142657" cy="25681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90328" y="3253555"/>
            <a:ext cx="3868836" cy="24643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Frame 33"/>
          <p:cNvSpPr/>
          <p:nvPr/>
        </p:nvSpPr>
        <p:spPr>
          <a:xfrm>
            <a:off x="7019355" y="2851219"/>
            <a:ext cx="1070973" cy="402336"/>
          </a:xfrm>
          <a:prstGeom prst="frame">
            <a:avLst>
              <a:gd name="adj1" fmla="val 1833"/>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ame 34"/>
          <p:cNvSpPr/>
          <p:nvPr/>
        </p:nvSpPr>
        <p:spPr>
          <a:xfrm>
            <a:off x="5876698" y="3489762"/>
            <a:ext cx="6082466" cy="1029175"/>
          </a:xfrm>
          <a:prstGeom prst="frame">
            <a:avLst>
              <a:gd name="adj1" fmla="val 1833"/>
            </a:avLst>
          </a:prstGeom>
          <a:solidFill>
            <a:schemeClr val="tx2">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5888407" y="4712092"/>
            <a:ext cx="5657417" cy="1477328"/>
          </a:xfrm>
          <a:prstGeom prst="rect">
            <a:avLst/>
          </a:prstGeom>
          <a:noFill/>
        </p:spPr>
        <p:txBody>
          <a:bodyPr wrap="square" rtlCol="0">
            <a:spAutoFit/>
          </a:bodyPr>
          <a:lstStyle/>
          <a:p>
            <a:r>
              <a:rPr lang="en-US" u="sng" dirty="0" smtClean="0"/>
              <a:t>TOP </a:t>
            </a:r>
          </a:p>
          <a:p>
            <a:pPr marL="285750" indent="-285750">
              <a:buFont typeface="Arial" charset="0"/>
              <a:buChar char="•"/>
            </a:pPr>
            <a:r>
              <a:rPr lang="en-US" dirty="0" smtClean="0"/>
              <a:t>Weather feature </a:t>
            </a:r>
            <a:r>
              <a:rPr lang="en-US" dirty="0"/>
              <a:t>e</a:t>
            </a:r>
            <a:r>
              <a:rPr lang="en-US" dirty="0" smtClean="0"/>
              <a:t>ngineering example. </a:t>
            </a:r>
          </a:p>
          <a:p>
            <a:pPr marL="285750" indent="-285750">
              <a:buFont typeface="Arial" charset="0"/>
              <a:buChar char="•"/>
            </a:pPr>
            <a:r>
              <a:rPr lang="en-US" dirty="0" smtClean="0"/>
              <a:t>The “Outliers” feature for instance should be informative on stability of conditions. Every feature of interest expands into 5 new engineered features   </a:t>
            </a:r>
            <a:endParaRPr lang="en-US" dirty="0"/>
          </a:p>
        </p:txBody>
      </p:sp>
    </p:spTree>
    <p:extLst>
      <p:ext uri="{BB962C8B-B14F-4D97-AF65-F5344CB8AC3E}">
        <p14:creationId xmlns:p14="http://schemas.microsoft.com/office/powerpoint/2010/main" val="1073867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Tree>
    <p:extLst>
      <p:ext uri="{BB962C8B-B14F-4D97-AF65-F5344CB8AC3E}">
        <p14:creationId xmlns:p14="http://schemas.microsoft.com/office/powerpoint/2010/main" val="20185118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Tree>
    <p:extLst>
      <p:ext uri="{BB962C8B-B14F-4D97-AF65-F5344CB8AC3E}">
        <p14:creationId xmlns:p14="http://schemas.microsoft.com/office/powerpoint/2010/main" val="1319602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170"/>
          <a:stretch/>
        </p:blipFill>
        <p:spPr>
          <a:xfrm>
            <a:off x="8708922" y="1986280"/>
            <a:ext cx="2679700" cy="3646424"/>
          </a:xfrm>
          <a:prstGeom prst="rect">
            <a:avLst/>
          </a:prstGeom>
        </p:spPr>
      </p:pic>
      <p:sp>
        <p:nvSpPr>
          <p:cNvPr id="6" name="TextBox 5"/>
          <p:cNvSpPr txBox="1"/>
          <p:nvPr/>
        </p:nvSpPr>
        <p:spPr>
          <a:xfrm>
            <a:off x="9378598" y="5510253"/>
            <a:ext cx="288862" cy="338554"/>
          </a:xfrm>
          <a:prstGeom prst="rect">
            <a:avLst/>
          </a:prstGeom>
          <a:noFill/>
        </p:spPr>
        <p:txBody>
          <a:bodyPr wrap="none" rtlCol="0">
            <a:spAutoFit/>
          </a:bodyPr>
          <a:lstStyle/>
          <a:p>
            <a:r>
              <a:rPr lang="en-US" sz="1600" dirty="0" smtClean="0"/>
              <a:t>0</a:t>
            </a:r>
            <a:endParaRPr lang="en-US" sz="1600" dirty="0"/>
          </a:p>
        </p:txBody>
      </p:sp>
      <p:sp>
        <p:nvSpPr>
          <p:cNvPr id="8" name="TextBox 7"/>
          <p:cNvSpPr txBox="1"/>
          <p:nvPr/>
        </p:nvSpPr>
        <p:spPr>
          <a:xfrm>
            <a:off x="838198" y="3954072"/>
            <a:ext cx="4070010" cy="1815882"/>
          </a:xfrm>
          <a:prstGeom prst="rect">
            <a:avLst/>
          </a:prstGeom>
          <a:noFill/>
        </p:spPr>
        <p:txBody>
          <a:bodyPr wrap="square" rtlCol="0">
            <a:spAutoFit/>
          </a:bodyPr>
          <a:lstStyle/>
          <a:p>
            <a:r>
              <a:rPr lang="en-US" sz="1600" u="sng" dirty="0" smtClean="0"/>
              <a:t>FAR RIGHT</a:t>
            </a:r>
          </a:p>
          <a:p>
            <a:r>
              <a:rPr lang="en-US" sz="1600" dirty="0" smtClean="0"/>
              <a:t>WNV(+) </a:t>
            </a:r>
            <a:r>
              <a:rPr lang="en-US" sz="1600" dirty="0"/>
              <a:t>cases, depended on whether there was a particularly low </a:t>
            </a:r>
            <a:r>
              <a:rPr lang="en-US" sz="1600" dirty="0" err="1"/>
              <a:t>T.max</a:t>
            </a:r>
            <a:r>
              <a:rPr lang="en-US" sz="1600" dirty="0"/>
              <a:t> in the 2 weeks </a:t>
            </a:r>
            <a:r>
              <a:rPr lang="en-US" sz="1600" dirty="0" smtClean="0"/>
              <a:t>prior </a:t>
            </a:r>
            <a:r>
              <a:rPr lang="en-US" sz="1600" dirty="0"/>
              <a:t>to collection (a </a:t>
            </a:r>
            <a:r>
              <a:rPr lang="en-US" sz="1600" dirty="0" smtClean="0"/>
              <a:t>”low outlier”). There is a 10 X less chance for WNV(+) to appear, even if there is only one relatively cold day (as compared to when the weather is stable).</a:t>
            </a:r>
            <a:endParaRPr lang="en-US" sz="1600" dirty="0"/>
          </a:p>
        </p:txBody>
      </p:sp>
      <p:sp>
        <p:nvSpPr>
          <p:cNvPr id="10" name="TextBox 9"/>
          <p:cNvSpPr txBox="1"/>
          <p:nvPr/>
        </p:nvSpPr>
        <p:spPr>
          <a:xfrm>
            <a:off x="9605517" y="5710307"/>
            <a:ext cx="1269707" cy="276999"/>
          </a:xfrm>
          <a:prstGeom prst="rect">
            <a:avLst/>
          </a:prstGeom>
          <a:noFill/>
        </p:spPr>
        <p:txBody>
          <a:bodyPr wrap="none" rtlCol="0">
            <a:spAutoFit/>
          </a:bodyPr>
          <a:lstStyle/>
          <a:p>
            <a:r>
              <a:rPr lang="en-US" sz="1200" dirty="0" smtClean="0"/>
              <a:t>Tmax.low</a:t>
            </a:r>
            <a:r>
              <a:rPr lang="en-US" sz="1200" dirty="0"/>
              <a:t>_</a:t>
            </a:r>
            <a:r>
              <a:rPr lang="en-US" sz="1200" dirty="0" smtClean="0"/>
              <a:t>outlier</a:t>
            </a:r>
            <a:endParaRPr lang="en-US" sz="1200" dirty="0"/>
          </a:p>
        </p:txBody>
      </p:sp>
      <p:sp>
        <p:nvSpPr>
          <p:cNvPr id="11" name="TextBox 10"/>
          <p:cNvSpPr txBox="1"/>
          <p:nvPr/>
        </p:nvSpPr>
        <p:spPr>
          <a:xfrm rot="16200000">
            <a:off x="8109721" y="3745556"/>
            <a:ext cx="1049070" cy="276999"/>
          </a:xfrm>
          <a:prstGeom prst="rect">
            <a:avLst/>
          </a:prstGeom>
          <a:noFill/>
        </p:spPr>
        <p:txBody>
          <a:bodyPr wrap="none" rtlCol="0">
            <a:spAutoFit/>
          </a:bodyPr>
          <a:lstStyle/>
          <a:p>
            <a:r>
              <a:rPr lang="en-US" sz="1200" dirty="0"/>
              <a:t>WNV(+) cases</a:t>
            </a:r>
          </a:p>
        </p:txBody>
      </p:sp>
      <p:sp>
        <p:nvSpPr>
          <p:cNvPr id="12" name="TextBox 11"/>
          <p:cNvSpPr txBox="1"/>
          <p:nvPr/>
        </p:nvSpPr>
        <p:spPr>
          <a:xfrm>
            <a:off x="10692384" y="5510253"/>
            <a:ext cx="365680" cy="338554"/>
          </a:xfrm>
          <a:prstGeom prst="rect">
            <a:avLst/>
          </a:prstGeom>
          <a:noFill/>
        </p:spPr>
        <p:txBody>
          <a:bodyPr wrap="square" rtlCol="0">
            <a:spAutoFit/>
          </a:bodyPr>
          <a:lstStyle/>
          <a:p>
            <a:r>
              <a:rPr lang="en-US" sz="1600" dirty="0"/>
              <a:t>1</a:t>
            </a:r>
          </a:p>
        </p:txBody>
      </p:sp>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Tree>
    <p:extLst>
      <p:ext uri="{BB962C8B-B14F-4D97-AF65-F5344CB8AC3E}">
        <p14:creationId xmlns:p14="http://schemas.microsoft.com/office/powerpoint/2010/main" val="491448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170"/>
          <a:stretch/>
        </p:blipFill>
        <p:spPr>
          <a:xfrm>
            <a:off x="8708922" y="1986280"/>
            <a:ext cx="2679700" cy="3646424"/>
          </a:xfrm>
          <a:prstGeom prst="rect">
            <a:avLst/>
          </a:prstGeom>
        </p:spPr>
      </p:pic>
      <p:sp>
        <p:nvSpPr>
          <p:cNvPr id="6" name="TextBox 5"/>
          <p:cNvSpPr txBox="1"/>
          <p:nvPr/>
        </p:nvSpPr>
        <p:spPr>
          <a:xfrm>
            <a:off x="9378598" y="5510253"/>
            <a:ext cx="288862" cy="338554"/>
          </a:xfrm>
          <a:prstGeom prst="rect">
            <a:avLst/>
          </a:prstGeom>
          <a:noFill/>
        </p:spPr>
        <p:txBody>
          <a:bodyPr wrap="none" rtlCol="0">
            <a:spAutoFit/>
          </a:bodyPr>
          <a:lstStyle/>
          <a:p>
            <a:r>
              <a:rPr lang="en-US" sz="1600" dirty="0" smtClean="0"/>
              <a:t>0</a:t>
            </a:r>
            <a:endParaRPr lang="en-US" sz="1600" dirty="0"/>
          </a:p>
        </p:txBody>
      </p:sp>
      <p:sp>
        <p:nvSpPr>
          <p:cNvPr id="10" name="TextBox 9"/>
          <p:cNvSpPr txBox="1"/>
          <p:nvPr/>
        </p:nvSpPr>
        <p:spPr>
          <a:xfrm>
            <a:off x="9605517" y="5710307"/>
            <a:ext cx="1269707" cy="276999"/>
          </a:xfrm>
          <a:prstGeom prst="rect">
            <a:avLst/>
          </a:prstGeom>
          <a:noFill/>
        </p:spPr>
        <p:txBody>
          <a:bodyPr wrap="none" rtlCol="0">
            <a:spAutoFit/>
          </a:bodyPr>
          <a:lstStyle/>
          <a:p>
            <a:r>
              <a:rPr lang="en-US" sz="1200" dirty="0" smtClean="0"/>
              <a:t>Tmax.low</a:t>
            </a:r>
            <a:r>
              <a:rPr lang="en-US" sz="1200" dirty="0"/>
              <a:t>_</a:t>
            </a:r>
            <a:r>
              <a:rPr lang="en-US" sz="1200" dirty="0" smtClean="0"/>
              <a:t>outlier</a:t>
            </a:r>
            <a:endParaRPr lang="en-US" sz="1200" dirty="0"/>
          </a:p>
        </p:txBody>
      </p:sp>
      <p:sp>
        <p:nvSpPr>
          <p:cNvPr id="11" name="TextBox 10"/>
          <p:cNvSpPr txBox="1"/>
          <p:nvPr/>
        </p:nvSpPr>
        <p:spPr>
          <a:xfrm rot="16200000">
            <a:off x="8109721" y="3745556"/>
            <a:ext cx="1049070" cy="276999"/>
          </a:xfrm>
          <a:prstGeom prst="rect">
            <a:avLst/>
          </a:prstGeom>
          <a:noFill/>
        </p:spPr>
        <p:txBody>
          <a:bodyPr wrap="none" rtlCol="0">
            <a:spAutoFit/>
          </a:bodyPr>
          <a:lstStyle/>
          <a:p>
            <a:r>
              <a:rPr lang="en-US" sz="1200" dirty="0"/>
              <a:t>WNV(+) cases</a:t>
            </a:r>
          </a:p>
        </p:txBody>
      </p:sp>
      <p:sp>
        <p:nvSpPr>
          <p:cNvPr id="12" name="TextBox 11"/>
          <p:cNvSpPr txBox="1"/>
          <p:nvPr/>
        </p:nvSpPr>
        <p:spPr>
          <a:xfrm>
            <a:off x="10692384" y="5510253"/>
            <a:ext cx="365680" cy="338554"/>
          </a:xfrm>
          <a:prstGeom prst="rect">
            <a:avLst/>
          </a:prstGeom>
          <a:noFill/>
        </p:spPr>
        <p:txBody>
          <a:bodyPr wrap="square" rtlCol="0">
            <a:spAutoFit/>
          </a:bodyPr>
          <a:lstStyle/>
          <a:p>
            <a:r>
              <a:rPr lang="en-US" sz="1600" dirty="0"/>
              <a:t>1</a:t>
            </a:r>
          </a:p>
        </p:txBody>
      </p:sp>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
        <p:nvSpPr>
          <p:cNvPr id="9" name="TextBox 8"/>
          <p:cNvSpPr txBox="1"/>
          <p:nvPr/>
        </p:nvSpPr>
        <p:spPr>
          <a:xfrm>
            <a:off x="421320" y="6108794"/>
            <a:ext cx="113493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Conclusion - Newly Engineered features are highly informative and should provide prediction power once we model</a:t>
            </a:r>
            <a:endParaRPr lang="en-US" b="1" dirty="0"/>
          </a:p>
        </p:txBody>
      </p:sp>
      <p:sp>
        <p:nvSpPr>
          <p:cNvPr id="14" name="TextBox 13"/>
          <p:cNvSpPr txBox="1"/>
          <p:nvPr/>
        </p:nvSpPr>
        <p:spPr>
          <a:xfrm>
            <a:off x="838198" y="3954072"/>
            <a:ext cx="4070010" cy="1815882"/>
          </a:xfrm>
          <a:prstGeom prst="rect">
            <a:avLst/>
          </a:prstGeom>
          <a:noFill/>
        </p:spPr>
        <p:txBody>
          <a:bodyPr wrap="square" rtlCol="0">
            <a:spAutoFit/>
          </a:bodyPr>
          <a:lstStyle/>
          <a:p>
            <a:r>
              <a:rPr lang="en-US" sz="1600" u="sng" dirty="0" smtClean="0"/>
              <a:t>FAR RIGHT</a:t>
            </a:r>
          </a:p>
          <a:p>
            <a:r>
              <a:rPr lang="en-US" sz="1600" dirty="0" smtClean="0"/>
              <a:t>WNV(+) </a:t>
            </a:r>
            <a:r>
              <a:rPr lang="en-US" sz="1600" dirty="0"/>
              <a:t>cases, depended on whether there was a particularly low </a:t>
            </a:r>
            <a:r>
              <a:rPr lang="en-US" sz="1600" dirty="0" err="1"/>
              <a:t>T.max</a:t>
            </a:r>
            <a:r>
              <a:rPr lang="en-US" sz="1600" dirty="0"/>
              <a:t> in the 2 weeks </a:t>
            </a:r>
            <a:r>
              <a:rPr lang="en-US" sz="1600" dirty="0" smtClean="0"/>
              <a:t>prior </a:t>
            </a:r>
            <a:r>
              <a:rPr lang="en-US" sz="1600" dirty="0"/>
              <a:t>to collection (a </a:t>
            </a:r>
            <a:r>
              <a:rPr lang="en-US" sz="1600" dirty="0" smtClean="0"/>
              <a:t>”low outlier”). There is a 10 X less chance for WNV(+) to appear, even if there is only one relatively cold day (as compared to when the weather is stable).</a:t>
            </a:r>
            <a:endParaRPr lang="en-US" sz="1600" dirty="0"/>
          </a:p>
        </p:txBody>
      </p:sp>
    </p:spTree>
    <p:extLst>
      <p:ext uri="{BB962C8B-B14F-4D97-AF65-F5344CB8AC3E}">
        <p14:creationId xmlns:p14="http://schemas.microsoft.com/office/powerpoint/2010/main" val="1535111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5229444" cy="2862322"/>
          </a:xfrm>
          <a:prstGeom prst="rect">
            <a:avLst/>
          </a:prstGeom>
          <a:noFill/>
        </p:spPr>
        <p:txBody>
          <a:bodyPr wrap="square" rtlCol="0">
            <a:spAutoFit/>
          </a:bodyPr>
          <a:lstStyle/>
          <a:p>
            <a:r>
              <a:rPr lang="en-US" u="sng" dirty="0" smtClean="0"/>
              <a:t>Final </a:t>
            </a:r>
            <a:r>
              <a:rPr lang="en-US" u="sng" dirty="0"/>
              <a:t>step before </a:t>
            </a:r>
            <a:r>
              <a:rPr lang="en-US" u="sng" dirty="0" smtClean="0"/>
              <a:t>modelling</a:t>
            </a:r>
          </a:p>
          <a:p>
            <a:pPr marL="285750" indent="-285750">
              <a:buFont typeface="Arial" charset="0"/>
              <a:buChar char="•"/>
            </a:pPr>
            <a:r>
              <a:rPr lang="en-US" dirty="0" smtClean="0"/>
              <a:t>Building a model based on a dataset where the minority class (WNV rate) ~=</a:t>
            </a:r>
            <a:r>
              <a:rPr lang="en-US" dirty="0"/>
              <a:t> 5%</a:t>
            </a:r>
            <a:r>
              <a:rPr lang="en-US" dirty="0" smtClean="0"/>
              <a:t> </a:t>
            </a:r>
            <a:r>
              <a:rPr lang="en-US" dirty="0"/>
              <a:t>is not </a:t>
            </a:r>
            <a:r>
              <a:rPr lang="en-US" dirty="0" smtClean="0"/>
              <a:t>valuable </a:t>
            </a:r>
          </a:p>
          <a:p>
            <a:pPr marL="285750" indent="-285750">
              <a:buFont typeface="Arial" charset="0"/>
              <a:buChar char="•"/>
            </a:pPr>
            <a:r>
              <a:rPr lang="en-US" dirty="0" smtClean="0"/>
              <a:t>Any </a:t>
            </a:r>
            <a:r>
              <a:rPr lang="en-US" dirty="0"/>
              <a:t>given model would not be able to learn from it due to the overpowering effect of the majority </a:t>
            </a:r>
            <a:r>
              <a:rPr lang="en-US" dirty="0" smtClean="0"/>
              <a:t>class in the dataset</a:t>
            </a:r>
          </a:p>
          <a:p>
            <a:pPr marL="285750" indent="-285750">
              <a:buFont typeface="Arial" charset="0"/>
              <a:buChar char="•"/>
            </a:pPr>
            <a:r>
              <a:rPr lang="en-US" dirty="0" smtClean="0"/>
              <a:t>We did therefore fabricate WNV cases to balance the train Dataset (using SMOTE)</a:t>
            </a:r>
            <a:r>
              <a:rPr lang="en-US" dirty="0"/>
              <a:t/>
            </a:r>
            <a:br>
              <a:rPr lang="en-US" dirty="0"/>
            </a:b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1719479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6510528" cy="2308324"/>
          </a:xfrm>
          <a:prstGeom prst="rect">
            <a:avLst/>
          </a:prstGeom>
          <a:noFill/>
        </p:spPr>
        <p:txBody>
          <a:bodyPr wrap="square" rtlCol="0">
            <a:spAutoFit/>
          </a:bodyPr>
          <a:lstStyle/>
          <a:p>
            <a:pPr marL="285750" indent="-285750">
              <a:buFont typeface="Arial" charset="0"/>
              <a:buChar char="•"/>
            </a:pPr>
            <a:r>
              <a:rPr lang="en-US" dirty="0" smtClean="0"/>
              <a:t>We ran several classification models (i.e. Logistic Regression, KNN, Random Forest (RF)) on the dataset to get initial idea about the performance of the models.</a:t>
            </a:r>
          </a:p>
          <a:p>
            <a:pPr marL="285750" indent="-285750">
              <a:buFont typeface="Arial" charset="0"/>
              <a:buChar char="•"/>
            </a:pPr>
            <a:r>
              <a:rPr lang="en-US" dirty="0" smtClean="0"/>
              <a:t>We chose AUCROC as a metric for performance due to its robustness (which we’ll discuss in next slides).</a:t>
            </a:r>
          </a:p>
          <a:p>
            <a:pPr marL="285750" indent="-285750">
              <a:buFont typeface="Arial" charset="0"/>
              <a:buChar char="•"/>
            </a:pPr>
            <a:r>
              <a:rPr lang="en-US" dirty="0" smtClean="0"/>
              <a:t>Although </a:t>
            </a:r>
            <a:r>
              <a:rPr lang="en-US" dirty="0"/>
              <a:t>it is not better than Logistic </a:t>
            </a:r>
            <a:r>
              <a:rPr lang="en-US" dirty="0" smtClean="0"/>
              <a:t>Regression, RF is generally a more robust model ( has more options to tune it ). </a:t>
            </a:r>
            <a:r>
              <a:rPr lang="en-US" dirty="0"/>
              <a:t>S</a:t>
            </a:r>
            <a:r>
              <a:rPr lang="en-US" dirty="0" smtClean="0"/>
              <a:t>o there is a better potential to improve its performance further</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650473005"/>
              </p:ext>
            </p:extLst>
          </p:nvPr>
        </p:nvGraphicFramePr>
        <p:xfrm>
          <a:off x="8132063" y="1751103"/>
          <a:ext cx="2635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764099" y="2488191"/>
            <a:ext cx="458780" cy="276999"/>
          </a:xfrm>
          <a:prstGeom prst="rect">
            <a:avLst/>
          </a:prstGeom>
          <a:noFill/>
        </p:spPr>
        <p:txBody>
          <a:bodyPr wrap="none" rtlCol="0">
            <a:spAutoFit/>
          </a:bodyPr>
          <a:lstStyle/>
          <a:p>
            <a:r>
              <a:rPr lang="en-US" sz="1200" dirty="0" smtClean="0"/>
              <a:t>0.88</a:t>
            </a:r>
            <a:endParaRPr lang="en-US" sz="1200" dirty="0"/>
          </a:p>
        </p:txBody>
      </p:sp>
      <p:sp>
        <p:nvSpPr>
          <p:cNvPr id="11" name="TextBox 10"/>
          <p:cNvSpPr txBox="1"/>
          <p:nvPr/>
        </p:nvSpPr>
        <p:spPr>
          <a:xfrm>
            <a:off x="9764099" y="3076666"/>
            <a:ext cx="458780" cy="276999"/>
          </a:xfrm>
          <a:prstGeom prst="rect">
            <a:avLst/>
          </a:prstGeom>
          <a:noFill/>
        </p:spPr>
        <p:txBody>
          <a:bodyPr wrap="none" rtlCol="0">
            <a:spAutoFit/>
          </a:bodyPr>
          <a:lstStyle/>
          <a:p>
            <a:r>
              <a:rPr lang="en-US" sz="1200" dirty="0" smtClean="0"/>
              <a:t>0.88</a:t>
            </a:r>
            <a:endParaRPr lang="en-US" sz="1200" dirty="0"/>
          </a:p>
        </p:txBody>
      </p:sp>
      <p:sp>
        <p:nvSpPr>
          <p:cNvPr id="12" name="TextBox 11"/>
          <p:cNvSpPr txBox="1"/>
          <p:nvPr/>
        </p:nvSpPr>
        <p:spPr>
          <a:xfrm>
            <a:off x="9449688" y="3665141"/>
            <a:ext cx="458780" cy="276999"/>
          </a:xfrm>
          <a:prstGeom prst="rect">
            <a:avLst/>
          </a:prstGeom>
          <a:noFill/>
        </p:spPr>
        <p:txBody>
          <a:bodyPr wrap="none" rtlCol="0">
            <a:spAutoFit/>
          </a:bodyPr>
          <a:lstStyle/>
          <a:p>
            <a:r>
              <a:rPr lang="en-US" sz="1200" dirty="0" smtClean="0"/>
              <a:t>0.78</a:t>
            </a:r>
            <a:endParaRPr lang="en-US" sz="1200" dirty="0"/>
          </a:p>
        </p:txBody>
      </p:sp>
    </p:spTree>
    <p:extLst>
      <p:ext uri="{BB962C8B-B14F-4D97-AF65-F5344CB8AC3E}">
        <p14:creationId xmlns:p14="http://schemas.microsoft.com/office/powerpoint/2010/main" val="6932659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6510528" cy="2308324"/>
          </a:xfrm>
          <a:prstGeom prst="rect">
            <a:avLst/>
          </a:prstGeom>
          <a:noFill/>
        </p:spPr>
        <p:txBody>
          <a:bodyPr wrap="square" rtlCol="0">
            <a:spAutoFit/>
          </a:bodyPr>
          <a:lstStyle/>
          <a:p>
            <a:pPr marL="285750" indent="-285750">
              <a:buFont typeface="Arial" charset="0"/>
              <a:buChar char="•"/>
            </a:pPr>
            <a:r>
              <a:rPr lang="en-US" dirty="0" smtClean="0"/>
              <a:t>We ran several classification models (i.e. Logistic Regression, KNN, Random Forest (RF)) on the dataset to get initial idea about the performance of the models.</a:t>
            </a:r>
          </a:p>
          <a:p>
            <a:pPr marL="285750" indent="-285750">
              <a:buFont typeface="Arial" charset="0"/>
              <a:buChar char="•"/>
            </a:pPr>
            <a:r>
              <a:rPr lang="en-US" dirty="0" smtClean="0"/>
              <a:t>We chose AUCROC as a metric for performance due to its robustness (which we’ll discuss in next slides).</a:t>
            </a:r>
          </a:p>
          <a:p>
            <a:pPr marL="285750" indent="-285750">
              <a:buFont typeface="Arial" charset="0"/>
              <a:buChar char="•"/>
            </a:pPr>
            <a:r>
              <a:rPr lang="en-US" dirty="0" smtClean="0"/>
              <a:t>Although </a:t>
            </a:r>
            <a:r>
              <a:rPr lang="en-US" dirty="0"/>
              <a:t>it is not better than Logistic </a:t>
            </a:r>
            <a:r>
              <a:rPr lang="en-US" dirty="0" smtClean="0"/>
              <a:t>Regression, RF is generally a more robust model ( has more options to tune it ). </a:t>
            </a:r>
            <a:r>
              <a:rPr lang="en-US" dirty="0"/>
              <a:t>S</a:t>
            </a:r>
            <a:r>
              <a:rPr lang="en-US" dirty="0" smtClean="0"/>
              <a:t>o there is a better potential to improve its performance further</a:t>
            </a:r>
            <a:endParaRPr lang="en-US" dirty="0"/>
          </a:p>
        </p:txBody>
      </p:sp>
      <p:sp>
        <p:nvSpPr>
          <p:cNvPr id="5" name="Rectangle 4"/>
          <p:cNvSpPr/>
          <p:nvPr/>
        </p:nvSpPr>
        <p:spPr>
          <a:xfrm>
            <a:off x="1685016" y="5151602"/>
            <a:ext cx="8664863" cy="4308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2"/>
            <a:r>
              <a:rPr lang="en-US" sz="2200" b="1" dirty="0" smtClean="0"/>
              <a:t>Conclusion </a:t>
            </a:r>
            <a:r>
              <a:rPr lang="mr-IN" sz="2200" b="1" dirty="0" smtClean="0"/>
              <a:t>–</a:t>
            </a:r>
            <a:r>
              <a:rPr lang="en-US" sz="2200" b="1" dirty="0" smtClean="0"/>
              <a:t> Random Forest Classifier is the model of choice</a:t>
            </a:r>
            <a:endParaRPr lang="en-US" sz="2200" b="1" dirty="0"/>
          </a:p>
        </p:txBody>
      </p:sp>
      <p:graphicFrame>
        <p:nvGraphicFramePr>
          <p:cNvPr id="8" name="Chart 7"/>
          <p:cNvGraphicFramePr>
            <a:graphicFrameLocks/>
          </p:cNvGraphicFramePr>
          <p:nvPr>
            <p:extLst>
              <p:ext uri="{D42A27DB-BD31-4B8C-83A1-F6EECF244321}">
                <p14:modId xmlns:p14="http://schemas.microsoft.com/office/powerpoint/2010/main" val="650473005"/>
              </p:ext>
            </p:extLst>
          </p:nvPr>
        </p:nvGraphicFramePr>
        <p:xfrm>
          <a:off x="8132063" y="1751103"/>
          <a:ext cx="2635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764099" y="2488191"/>
            <a:ext cx="458780" cy="276999"/>
          </a:xfrm>
          <a:prstGeom prst="rect">
            <a:avLst/>
          </a:prstGeom>
          <a:noFill/>
        </p:spPr>
        <p:txBody>
          <a:bodyPr wrap="none" rtlCol="0">
            <a:spAutoFit/>
          </a:bodyPr>
          <a:lstStyle/>
          <a:p>
            <a:r>
              <a:rPr lang="en-US" sz="1200" dirty="0" smtClean="0"/>
              <a:t>0.88</a:t>
            </a:r>
            <a:endParaRPr lang="en-US" sz="1200" dirty="0"/>
          </a:p>
        </p:txBody>
      </p:sp>
      <p:sp>
        <p:nvSpPr>
          <p:cNvPr id="11" name="TextBox 10"/>
          <p:cNvSpPr txBox="1"/>
          <p:nvPr/>
        </p:nvSpPr>
        <p:spPr>
          <a:xfrm>
            <a:off x="9764099" y="3076666"/>
            <a:ext cx="458780" cy="276999"/>
          </a:xfrm>
          <a:prstGeom prst="rect">
            <a:avLst/>
          </a:prstGeom>
          <a:noFill/>
        </p:spPr>
        <p:txBody>
          <a:bodyPr wrap="none" rtlCol="0">
            <a:spAutoFit/>
          </a:bodyPr>
          <a:lstStyle/>
          <a:p>
            <a:r>
              <a:rPr lang="en-US" sz="1200" dirty="0" smtClean="0"/>
              <a:t>0.88</a:t>
            </a:r>
            <a:endParaRPr lang="en-US" sz="1200" dirty="0"/>
          </a:p>
        </p:txBody>
      </p:sp>
      <p:sp>
        <p:nvSpPr>
          <p:cNvPr id="12" name="TextBox 11"/>
          <p:cNvSpPr txBox="1"/>
          <p:nvPr/>
        </p:nvSpPr>
        <p:spPr>
          <a:xfrm>
            <a:off x="9449688" y="3665141"/>
            <a:ext cx="458780" cy="276999"/>
          </a:xfrm>
          <a:prstGeom prst="rect">
            <a:avLst/>
          </a:prstGeom>
          <a:noFill/>
        </p:spPr>
        <p:txBody>
          <a:bodyPr wrap="none" rtlCol="0">
            <a:spAutoFit/>
          </a:bodyPr>
          <a:lstStyle/>
          <a:p>
            <a:r>
              <a:rPr lang="en-US" sz="1200" dirty="0" smtClean="0"/>
              <a:t>0.78</a:t>
            </a:r>
            <a:endParaRPr lang="en-US" sz="1200" dirty="0"/>
          </a:p>
        </p:txBody>
      </p:sp>
    </p:spTree>
    <p:extLst>
      <p:ext uri="{BB962C8B-B14F-4D97-AF65-F5344CB8AC3E}">
        <p14:creationId xmlns:p14="http://schemas.microsoft.com/office/powerpoint/2010/main" val="188531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9"/>
            <a:ext cx="10515600" cy="1361794"/>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lvl="1">
              <a:buFont typeface="Wingdings" charset="2"/>
              <a:buChar char="§"/>
            </a:pPr>
            <a:endParaRPr lang="en-US" sz="2200" dirty="0" smtClean="0"/>
          </a:p>
        </p:txBody>
      </p:sp>
    </p:spTree>
    <p:extLst>
      <p:ext uri="{BB962C8B-B14F-4D97-AF65-F5344CB8AC3E}">
        <p14:creationId xmlns:p14="http://schemas.microsoft.com/office/powerpoint/2010/main" val="1027298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48" y="1654306"/>
            <a:ext cx="6215888" cy="491765"/>
          </a:xfrm>
        </p:spPr>
        <p:txBody>
          <a:bodyPr>
            <a:noAutofit/>
          </a:bodyPr>
          <a:lstStyle/>
          <a:p>
            <a:pPr lvl="2">
              <a:buFont typeface="Wingdings" charset="2"/>
              <a:buChar char="§"/>
            </a:pPr>
            <a:r>
              <a:rPr lang="en-US" sz="2400" b="1" dirty="0"/>
              <a:t>How can we optimize the model?</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12" name="TextBox 11"/>
          <p:cNvSpPr txBox="1"/>
          <p:nvPr/>
        </p:nvSpPr>
        <p:spPr>
          <a:xfrm>
            <a:off x="1153699" y="2146071"/>
            <a:ext cx="8282401" cy="3970318"/>
          </a:xfrm>
          <a:prstGeom prst="rect">
            <a:avLst/>
          </a:prstGeom>
          <a:noFill/>
        </p:spPr>
        <p:txBody>
          <a:bodyPr wrap="square" rtlCol="0">
            <a:spAutoFit/>
          </a:bodyPr>
          <a:lstStyle/>
          <a:p>
            <a:pPr marL="285750" indent="-285750">
              <a:buFont typeface="Arial" charset="0"/>
              <a:buChar char="•"/>
            </a:pPr>
            <a:r>
              <a:rPr lang="en-US" b="1" dirty="0"/>
              <a:t>Significance</a:t>
            </a:r>
            <a:r>
              <a:rPr lang="en-US" dirty="0" smtClean="0"/>
              <a:t> - We chose AUCROC*, because it allows us to tune for the best model across all sensitivities and precisions. This means that we can offer a prediction quality that would best suit our client depended on its needs</a:t>
            </a:r>
          </a:p>
          <a:p>
            <a:pPr marL="285750" indent="-285750">
              <a:buFont typeface="Arial" charset="0"/>
              <a:buChar char="•"/>
            </a:pPr>
            <a:endParaRPr lang="en-US" dirty="0" smtClean="0"/>
          </a:p>
          <a:p>
            <a:pPr marL="285750" indent="-285750">
              <a:buFont typeface="Arial" charset="0"/>
              <a:buChar char="•"/>
            </a:pPr>
            <a:r>
              <a:rPr lang="en-US" b="1" dirty="0" smtClean="0"/>
              <a:t>Assumption</a:t>
            </a:r>
            <a:r>
              <a:rPr lang="en-US" dirty="0" smtClean="0"/>
              <a:t> </a:t>
            </a:r>
            <a:r>
              <a:rPr lang="mr-IN" dirty="0" smtClean="0"/>
              <a:t>–</a:t>
            </a:r>
            <a:r>
              <a:rPr lang="en-US" dirty="0" smtClean="0"/>
              <a:t> Chicago Municipality and CDPH Would like to pinpoint the highest number of WNV cases possible </a:t>
            </a:r>
            <a:r>
              <a:rPr lang="en-US" dirty="0"/>
              <a:t>rather than avoid </a:t>
            </a:r>
            <a:r>
              <a:rPr lang="en-US" dirty="0" smtClean="0"/>
              <a:t>a False alarm (of detecting WNV where there isn’t). This is due the high cost of an undetected WNV (</a:t>
            </a:r>
            <a:r>
              <a:rPr lang="en-US" dirty="0"/>
              <a:t>due to health implications) </a:t>
            </a:r>
            <a:r>
              <a:rPr lang="en-US" dirty="0" smtClean="0"/>
              <a:t>as compared to the cost involving spraying </a:t>
            </a:r>
            <a:r>
              <a:rPr lang="en-US" dirty="0"/>
              <a:t>an area </a:t>
            </a:r>
            <a:r>
              <a:rPr lang="en-US" dirty="0" smtClean="0"/>
              <a:t>due to false alarm. </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We will iterate between several hyper-parameters of the model. Pick the ones that give us the highest AUCROC score, and then set our recommendations to to Chicago Municipality and  CDPH, based on the sensitivity &amp; precision levels we are able to provide</a:t>
            </a:r>
            <a:endParaRPr lang="en-US" dirty="0"/>
          </a:p>
          <a:p>
            <a:r>
              <a:rPr lang="en-US" dirty="0" smtClean="0"/>
              <a:t> </a:t>
            </a:r>
            <a:endParaRPr lang="en-US" dirty="0"/>
          </a:p>
        </p:txBody>
      </p:sp>
      <p:sp>
        <p:nvSpPr>
          <p:cNvPr id="13" name="TextBox 12"/>
          <p:cNvSpPr txBox="1"/>
          <p:nvPr/>
        </p:nvSpPr>
        <p:spPr>
          <a:xfrm>
            <a:off x="1153699" y="6326691"/>
            <a:ext cx="3162789" cy="369332"/>
          </a:xfrm>
          <a:prstGeom prst="rect">
            <a:avLst/>
          </a:prstGeom>
          <a:noFill/>
        </p:spPr>
        <p:txBody>
          <a:bodyPr wrap="none" rtlCol="0">
            <a:spAutoFit/>
          </a:bodyPr>
          <a:lstStyle/>
          <a:p>
            <a:r>
              <a:rPr lang="en-US" dirty="0"/>
              <a:t>* </a:t>
            </a:r>
            <a:r>
              <a:rPr lang="en-US" dirty="0" smtClean="0"/>
              <a:t>Area </a:t>
            </a:r>
            <a:r>
              <a:rPr lang="en-US" dirty="0"/>
              <a:t>under the curve of </a:t>
            </a:r>
            <a:r>
              <a:rPr lang="en-US" dirty="0" smtClean="0"/>
              <a:t>ROC </a:t>
            </a:r>
            <a:endParaRPr lang="en-US" dirty="0"/>
          </a:p>
        </p:txBody>
      </p:sp>
    </p:spTree>
    <p:extLst>
      <p:ext uri="{BB962C8B-B14F-4D97-AF65-F5344CB8AC3E}">
        <p14:creationId xmlns:p14="http://schemas.microsoft.com/office/powerpoint/2010/main" val="6120242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977613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Tree>
    <p:extLst>
      <p:ext uri="{BB962C8B-B14F-4D97-AF65-F5344CB8AC3E}">
        <p14:creationId xmlns:p14="http://schemas.microsoft.com/office/powerpoint/2010/main" val="422562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843"/>
          <a:stretch/>
        </p:blipFill>
        <p:spPr>
          <a:xfrm>
            <a:off x="3350382" y="2059018"/>
            <a:ext cx="3987800" cy="2679700"/>
          </a:xfrm>
          <a:prstGeom prst="rect">
            <a:avLst/>
          </a:prstGeom>
        </p:spPr>
      </p:pic>
      <p:sp>
        <p:nvSpPr>
          <p:cNvPr id="5" name="Rectangle 4"/>
          <p:cNvSpPr/>
          <p:nvPr/>
        </p:nvSpPr>
        <p:spPr>
          <a:xfrm>
            <a:off x="3710224" y="4811247"/>
            <a:ext cx="4659076" cy="1569660"/>
          </a:xfrm>
          <a:prstGeom prst="rect">
            <a:avLst/>
          </a:prstGeom>
        </p:spPr>
        <p:txBody>
          <a:bodyPr wrap="square">
            <a:spAutoFit/>
          </a:bodyPr>
          <a:lstStyle/>
          <a:p>
            <a:r>
              <a:rPr lang="en-US" sz="1600" u="sng" dirty="0" smtClean="0"/>
              <a:t>TOP </a:t>
            </a:r>
          </a:p>
          <a:p>
            <a:r>
              <a:rPr lang="en-US" sz="1600" dirty="0" smtClean="0"/>
              <a:t>ROC curve in orange shows the range of different sensitivities we could choose from.  Since we are interested in high sensitivity, we can choose a relatively high FP rate (e.g. around 0.5 will give us more than 80% sensitivity). </a:t>
            </a:r>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Tree>
    <p:extLst>
      <p:ext uri="{BB962C8B-B14F-4D97-AF65-F5344CB8AC3E}">
        <p14:creationId xmlns:p14="http://schemas.microsoft.com/office/powerpoint/2010/main" val="9127944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6707"/>
          <a:stretch/>
        </p:blipFill>
        <p:spPr>
          <a:xfrm>
            <a:off x="7338182" y="2074003"/>
            <a:ext cx="4004148" cy="26797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843"/>
          <a:stretch/>
        </p:blipFill>
        <p:spPr>
          <a:xfrm>
            <a:off x="3350382" y="2059018"/>
            <a:ext cx="3987800" cy="2679700"/>
          </a:xfrm>
          <a:prstGeom prst="rect">
            <a:avLst/>
          </a:prstGeom>
        </p:spPr>
      </p:pic>
      <p:sp>
        <p:nvSpPr>
          <p:cNvPr id="5" name="Rectangle 4"/>
          <p:cNvSpPr/>
          <p:nvPr/>
        </p:nvSpPr>
        <p:spPr>
          <a:xfrm>
            <a:off x="3710224" y="4811247"/>
            <a:ext cx="4659076" cy="1569660"/>
          </a:xfrm>
          <a:prstGeom prst="rect">
            <a:avLst/>
          </a:prstGeom>
        </p:spPr>
        <p:txBody>
          <a:bodyPr wrap="square">
            <a:spAutoFit/>
          </a:bodyPr>
          <a:lstStyle/>
          <a:p>
            <a:r>
              <a:rPr lang="en-US" sz="1600" u="sng" dirty="0" smtClean="0"/>
              <a:t>TOP </a:t>
            </a:r>
          </a:p>
          <a:p>
            <a:r>
              <a:rPr lang="en-US" sz="1600" dirty="0" smtClean="0"/>
              <a:t>ROC curve in orange shows the range of different sensitivities we could choose from.  Since we are interested in high sensitivity, we can choose a relatively high FP rate (e.g. around 0.5 will give us more than 80% sensitivity). </a:t>
            </a:r>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
        <p:nvSpPr>
          <p:cNvPr id="9" name="Rectangle 8"/>
          <p:cNvSpPr/>
          <p:nvPr/>
        </p:nvSpPr>
        <p:spPr>
          <a:xfrm>
            <a:off x="8182121" y="4850500"/>
            <a:ext cx="3160209" cy="1077218"/>
          </a:xfrm>
          <a:prstGeom prst="rect">
            <a:avLst/>
          </a:prstGeom>
        </p:spPr>
        <p:txBody>
          <a:bodyPr wrap="square">
            <a:spAutoFit/>
          </a:bodyPr>
          <a:lstStyle/>
          <a:p>
            <a:r>
              <a:rPr lang="en-US" sz="1600" u="sng" dirty="0"/>
              <a:t>TOP </a:t>
            </a:r>
            <a:r>
              <a:rPr lang="en-US" sz="1600" u="sng" dirty="0" smtClean="0"/>
              <a:t> </a:t>
            </a:r>
            <a:endParaRPr lang="en-US" sz="1600" u="sng" dirty="0"/>
          </a:p>
          <a:p>
            <a:r>
              <a:rPr lang="en-US" sz="1600" dirty="0" smtClean="0"/>
              <a:t>By plotting recall and precision, the tradeoff is more apparent between </a:t>
            </a:r>
            <a:r>
              <a:rPr lang="en-US" sz="1600" dirty="0"/>
              <a:t>sensitivity (recall) and </a:t>
            </a:r>
            <a:r>
              <a:rPr lang="en-US" sz="1600" dirty="0" smtClean="0"/>
              <a:t>precision. </a:t>
            </a:r>
            <a:endParaRPr lang="en-US" sz="1600" dirty="0"/>
          </a:p>
        </p:txBody>
      </p:sp>
    </p:spTree>
    <p:extLst>
      <p:ext uri="{BB962C8B-B14F-4D97-AF65-F5344CB8AC3E}">
        <p14:creationId xmlns:p14="http://schemas.microsoft.com/office/powerpoint/2010/main" val="282746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003548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781829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6862" b="9840"/>
          <a:stretch/>
        </p:blipFill>
        <p:spPr>
          <a:xfrm>
            <a:off x="7229348" y="3914795"/>
            <a:ext cx="4759933" cy="272395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5700" b="34419"/>
          <a:stretch/>
        </p:blipFill>
        <p:spPr>
          <a:xfrm>
            <a:off x="7321795" y="1816608"/>
            <a:ext cx="4922016" cy="1979439"/>
          </a:xfrm>
          <a:prstGeom prst="rect">
            <a:avLst/>
          </a:prstGeom>
        </p:spPr>
      </p:pic>
      <p:sp>
        <p:nvSpPr>
          <p:cNvPr id="10" name="TextBox 9"/>
          <p:cNvSpPr txBox="1"/>
          <p:nvPr/>
        </p:nvSpPr>
        <p:spPr>
          <a:xfrm>
            <a:off x="971794" y="4434269"/>
            <a:ext cx="6350000" cy="1477328"/>
          </a:xfrm>
          <a:prstGeom prst="rect">
            <a:avLst/>
          </a:prstGeom>
          <a:noFill/>
        </p:spPr>
        <p:txBody>
          <a:bodyPr wrap="square" rtlCol="0">
            <a:spAutoFit/>
          </a:bodyPr>
          <a:lstStyle/>
          <a:p>
            <a:r>
              <a:rPr lang="en-US" u="sng" dirty="0" smtClean="0"/>
              <a:t>RIGHT</a:t>
            </a:r>
          </a:p>
          <a:p>
            <a:r>
              <a:rPr lang="en-US" dirty="0" smtClean="0"/>
              <a:t>the more the dataset is engineered and enriched, the higher the score which signifies the WNV prediction </a:t>
            </a:r>
            <a:r>
              <a:rPr lang="en-US" dirty="0" err="1" smtClean="0"/>
              <a:t>perforrmance</a:t>
            </a:r>
            <a:r>
              <a:rPr lang="en-US" dirty="0" smtClean="0"/>
              <a:t>. The result is replicated in 2 different models (Logistic regression &amp; Random Forest Classifier)</a:t>
            </a:r>
          </a:p>
        </p:txBody>
      </p:sp>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2078546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modification </a:t>
            </a:r>
            <a:r>
              <a:rPr lang="en-US" sz="2400" b="1" dirty="0"/>
              <a:t>efforts of </a:t>
            </a:r>
            <a:r>
              <a:rPr lang="en-US" sz="2400" b="1"/>
              <a:t>the </a:t>
            </a:r>
            <a:r>
              <a:rPr lang="en-US" sz="2400" b="1" smtClean="0"/>
              <a:t>data justified</a:t>
            </a:r>
            <a:r>
              <a:rPr lang="en-US" sz="2400" b="1" dirty="0"/>
              <a:t>? </a:t>
            </a:r>
          </a:p>
        </p:txBody>
      </p:sp>
      <p:sp>
        <p:nvSpPr>
          <p:cNvPr id="10" name="TextBox 9"/>
          <p:cNvSpPr txBox="1"/>
          <p:nvPr/>
        </p:nvSpPr>
        <p:spPr>
          <a:xfrm>
            <a:off x="971794" y="4434269"/>
            <a:ext cx="6350000" cy="1477328"/>
          </a:xfrm>
          <a:prstGeom prst="rect">
            <a:avLst/>
          </a:prstGeom>
          <a:noFill/>
        </p:spPr>
        <p:txBody>
          <a:bodyPr wrap="square" rtlCol="0">
            <a:spAutoFit/>
          </a:bodyPr>
          <a:lstStyle/>
          <a:p>
            <a:r>
              <a:rPr lang="en-US" u="sng" dirty="0" smtClean="0"/>
              <a:t>RIGHT</a:t>
            </a:r>
          </a:p>
          <a:p>
            <a:r>
              <a:rPr lang="en-US" dirty="0" smtClean="0"/>
              <a:t>the more the dataset is engineered and enriched, the higher the score which signifies the WNV prediction </a:t>
            </a:r>
            <a:r>
              <a:rPr lang="en-US" dirty="0" err="1" smtClean="0"/>
              <a:t>perforrmance</a:t>
            </a:r>
            <a:r>
              <a:rPr lang="en-US" dirty="0" smtClean="0"/>
              <a:t>. The result is replicated in 2 different models (Logistic regression &amp; Random Forest Classifier)</a:t>
            </a:r>
          </a:p>
        </p:txBody>
      </p:sp>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pic>
        <p:nvPicPr>
          <p:cNvPr id="9"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710" r="22400"/>
          <a:stretch/>
        </p:blipFill>
        <p:spPr>
          <a:xfrm>
            <a:off x="7321794" y="2428310"/>
            <a:ext cx="4476506" cy="2841259"/>
          </a:xfrm>
        </p:spPr>
      </p:pic>
      <p:sp>
        <p:nvSpPr>
          <p:cNvPr id="11"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4368247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Tree>
    <p:extLst>
      <p:ext uri="{BB962C8B-B14F-4D97-AF65-F5344CB8AC3E}">
        <p14:creationId xmlns:p14="http://schemas.microsoft.com/office/powerpoint/2010/main" val="777127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2545137"/>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lvl="1">
              <a:buFont typeface="Wingdings" charset="2"/>
              <a:buChar char="§"/>
            </a:pPr>
            <a:endParaRPr lang="en-US" sz="2200" dirty="0" smtClean="0"/>
          </a:p>
        </p:txBody>
      </p:sp>
    </p:spTree>
    <p:extLst>
      <p:ext uri="{BB962C8B-B14F-4D97-AF65-F5344CB8AC3E}">
        <p14:creationId xmlns:p14="http://schemas.microsoft.com/office/powerpoint/2010/main" val="16247867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522793" y="2101976"/>
            <a:ext cx="7339809" cy="3860031"/>
          </a:xfrm>
          <a:prstGeom prst="rect">
            <a:avLst/>
          </a:prstGeom>
        </p:spPr>
        <p:txBody>
          <a:bodyPr wrap="square">
            <a:spAutoFit/>
          </a:bodyPr>
          <a:lstStyle/>
          <a:p>
            <a:r>
              <a:rPr lang="en-US" u="sng" dirty="0" smtClean="0">
                <a:solidFill>
                  <a:srgbClr val="000000"/>
                </a:solidFill>
                <a:latin typeface="Helvetica Neue" charset="0"/>
              </a:rPr>
              <a:t>RIGHT  </a:t>
            </a:r>
            <a:endParaRPr lang="en-US" u="sng" dirty="0">
              <a:solidFill>
                <a:srgbClr val="000000"/>
              </a:solidFill>
              <a:latin typeface="Helvetica Neue" charset="0"/>
            </a:endParaRPr>
          </a:p>
          <a:p>
            <a:pPr marL="285750" indent="-285750">
              <a:spcBef>
                <a:spcPts val="100"/>
              </a:spcBef>
              <a:spcAft>
                <a:spcPts val="100"/>
              </a:spcAft>
              <a:buFont typeface="Arial" charset="0"/>
              <a:buChar char="•"/>
            </a:pPr>
            <a:r>
              <a:rPr lang="en-US" dirty="0">
                <a:solidFill>
                  <a:srgbClr val="000000"/>
                </a:solidFill>
                <a:latin typeface="Helvetica Neue" charset="0"/>
              </a:rPr>
              <a:t>Not surprisingly, the most important factor is </a:t>
            </a:r>
            <a:r>
              <a:rPr lang="en-US" u="sng" dirty="0">
                <a:solidFill>
                  <a:srgbClr val="000000"/>
                </a:solidFill>
                <a:latin typeface="Helvetica Neue" charset="0"/>
              </a:rPr>
              <a:t>Number of </a:t>
            </a:r>
            <a:r>
              <a:rPr lang="en-US"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dirty="0" smtClean="0">
                <a:solidFill>
                  <a:srgbClr val="000000"/>
                </a:solidFill>
                <a:latin typeface="Helvetica Neue" charset="0"/>
              </a:rPr>
              <a:t>Whether the specie is </a:t>
            </a:r>
            <a:r>
              <a:rPr lang="en-US" u="sng" dirty="0" smtClean="0">
                <a:solidFill>
                  <a:srgbClr val="000000"/>
                </a:solidFill>
                <a:latin typeface="Helvetica Neue" charset="0"/>
              </a:rPr>
              <a:t>CULEX_PIPIENS</a:t>
            </a:r>
            <a:r>
              <a:rPr lang="en-US" dirty="0" smtClean="0">
                <a:solidFill>
                  <a:srgbClr val="000000"/>
                </a:solidFill>
                <a:latin typeface="Helvetica Neue" charset="0"/>
              </a:rPr>
              <a:t> or not is important, as well as which month it is (e.g. peak of summer) </a:t>
            </a:r>
          </a:p>
          <a:p>
            <a:pPr marL="285750" indent="-285750">
              <a:spcBef>
                <a:spcPts val="100"/>
              </a:spcBef>
              <a:spcAft>
                <a:spcPts val="100"/>
              </a:spcAft>
              <a:buFont typeface="Arial" charset="0"/>
              <a:buChar char="•"/>
            </a:pPr>
            <a:r>
              <a:rPr lang="en-US" u="sng" dirty="0" smtClean="0">
                <a:solidFill>
                  <a:srgbClr val="000000"/>
                </a:solidFill>
                <a:latin typeface="Helvetica Neue" charset="0"/>
              </a:rPr>
              <a:t>8 out of 13 </a:t>
            </a:r>
            <a:r>
              <a:rPr lang="en-US" dirty="0" smtClean="0">
                <a:solidFill>
                  <a:srgbClr val="000000"/>
                </a:solidFill>
                <a:latin typeface="Helvetica Neue" charset="0"/>
              </a:rPr>
              <a:t>of the most important factors are </a:t>
            </a:r>
            <a:r>
              <a:rPr lang="en-US" u="sng" dirty="0" smtClean="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dirty="0" smtClean="0">
                <a:solidFill>
                  <a:srgbClr val="000000"/>
                </a:solidFill>
                <a:latin typeface="Helvetica Neue" charset="0"/>
              </a:rPr>
              <a:t>Weather factors include </a:t>
            </a:r>
            <a:r>
              <a:rPr lang="en-US" u="sng" dirty="0">
                <a:solidFill>
                  <a:srgbClr val="000000"/>
                </a:solidFill>
                <a:latin typeface="Helvetica Neue" charset="0"/>
              </a:rPr>
              <a:t>wind </a:t>
            </a:r>
            <a:r>
              <a:rPr lang="en-US" u="sng" dirty="0" smtClean="0">
                <a:solidFill>
                  <a:srgbClr val="000000"/>
                </a:solidFill>
                <a:latin typeface="Helvetica Neue" charset="0"/>
              </a:rPr>
              <a:t>speed</a:t>
            </a:r>
            <a:r>
              <a:rPr lang="en-US" dirty="0" smtClean="0">
                <a:solidFill>
                  <a:srgbClr val="000000"/>
                </a:solidFill>
                <a:latin typeface="Helvetica Neue" charset="0"/>
              </a:rPr>
              <a:t> </a:t>
            </a:r>
            <a:r>
              <a:rPr lang="en-US" dirty="0">
                <a:solidFill>
                  <a:srgbClr val="000000"/>
                </a:solidFill>
                <a:latin typeface="Helvetica Neue" charset="0"/>
              </a:rPr>
              <a:t>(</a:t>
            </a:r>
            <a:r>
              <a:rPr lang="en-US" dirty="0" smtClean="0">
                <a:solidFill>
                  <a:srgbClr val="000000"/>
                </a:solidFill>
                <a:latin typeface="Helvetica Neue" charset="0"/>
              </a:rPr>
              <a:t>most important probably due to strong </a:t>
            </a:r>
            <a:r>
              <a:rPr lang="en-US" dirty="0">
                <a:solidFill>
                  <a:srgbClr val="000000"/>
                </a:solidFill>
                <a:latin typeface="Helvetica Neue" charset="0"/>
              </a:rPr>
              <a:t>winds </a:t>
            </a:r>
            <a:r>
              <a:rPr lang="en-US"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dirty="0">
                <a:solidFill>
                  <a:srgbClr val="000000"/>
                </a:solidFill>
                <a:latin typeface="Helvetica Neue" charset="0"/>
              </a:rPr>
              <a:t>Next in importance are</a:t>
            </a:r>
            <a:r>
              <a:rPr lang="en-US" b="1" dirty="0">
                <a:solidFill>
                  <a:srgbClr val="000000"/>
                </a:solidFill>
                <a:latin typeface="Helvetica Neue" charset="0"/>
              </a:rPr>
              <a:t> </a:t>
            </a:r>
            <a:r>
              <a:rPr lang="en-US" u="sng" dirty="0">
                <a:solidFill>
                  <a:srgbClr val="000000"/>
                </a:solidFill>
                <a:latin typeface="Helvetica Neue" charset="0"/>
              </a:rPr>
              <a:t>humidity </a:t>
            </a:r>
            <a:r>
              <a:rPr lang="en-US" dirty="0">
                <a:solidFill>
                  <a:srgbClr val="000000"/>
                </a:solidFill>
                <a:latin typeface="Helvetica Neue" charset="0"/>
              </a:rPr>
              <a:t>factors (i.e. </a:t>
            </a:r>
            <a:r>
              <a:rPr lang="en-US" dirty="0" err="1">
                <a:solidFill>
                  <a:srgbClr val="000000"/>
                </a:solidFill>
                <a:latin typeface="Helvetica Neue" charset="0"/>
              </a:rPr>
              <a:t>wetbulb</a:t>
            </a:r>
            <a:r>
              <a:rPr lang="en-US" dirty="0">
                <a:solidFill>
                  <a:srgbClr val="000000"/>
                </a:solidFill>
                <a:latin typeface="Helvetica Neue" charset="0"/>
              </a:rPr>
              <a:t> &amp; </a:t>
            </a:r>
            <a:r>
              <a:rPr lang="en-US" dirty="0" err="1">
                <a:solidFill>
                  <a:srgbClr val="000000"/>
                </a:solidFill>
                <a:latin typeface="Helvetica Neue" charset="0"/>
              </a:rPr>
              <a:t>dewpoint</a:t>
            </a:r>
            <a:r>
              <a:rPr lang="en-US" dirty="0" smtClean="0">
                <a:solidFill>
                  <a:srgbClr val="000000"/>
                </a:solidFill>
                <a:latin typeface="Helvetica Neue" charset="0"/>
              </a:rPr>
              <a:t>)</a:t>
            </a:r>
          </a:p>
          <a:p>
            <a:pPr marL="285750" indent="-285750">
              <a:spcBef>
                <a:spcPts val="100"/>
              </a:spcBef>
              <a:spcAft>
                <a:spcPts val="100"/>
              </a:spcAft>
              <a:buFont typeface="Arial" charset="0"/>
              <a:buChar char="•"/>
            </a:pPr>
            <a:r>
              <a:rPr lang="en-US" u="sng" dirty="0">
                <a:solidFill>
                  <a:srgbClr val="000000"/>
                </a:solidFill>
                <a:latin typeface="Helvetica Neue" charset="0"/>
              </a:rPr>
              <a:t>Significantly cold day </a:t>
            </a:r>
            <a:r>
              <a:rPr lang="en-US" dirty="0">
                <a:solidFill>
                  <a:srgbClr val="000000"/>
                </a:solidFill>
                <a:latin typeface="Helvetica Neue" charset="0"/>
              </a:rPr>
              <a:t>during otherwise stable 2 </a:t>
            </a:r>
            <a:r>
              <a:rPr lang="en-US" dirty="0" smtClean="0">
                <a:solidFill>
                  <a:srgbClr val="000000"/>
                </a:solidFill>
                <a:latin typeface="Helvetica Neue" charset="0"/>
              </a:rPr>
              <a:t>weeks is important (probably because </a:t>
            </a:r>
            <a:r>
              <a:rPr lang="en-US" dirty="0">
                <a:solidFill>
                  <a:srgbClr val="000000"/>
                </a:solidFill>
                <a:latin typeface="Helvetica Neue" charset="0"/>
              </a:rPr>
              <a:t>it interrupts mosquito/virus </a:t>
            </a:r>
            <a:r>
              <a:rPr lang="en-US"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dirty="0">
                <a:solidFill>
                  <a:srgbClr val="000000"/>
                </a:solidFill>
                <a:latin typeface="Helvetica Neue" charset="0"/>
              </a:rPr>
              <a:t>Some </a:t>
            </a:r>
            <a:r>
              <a:rPr lang="en-US" u="sng" dirty="0">
                <a:solidFill>
                  <a:srgbClr val="000000"/>
                </a:solidFill>
                <a:latin typeface="Helvetica Neue" charset="0"/>
              </a:rPr>
              <a:t>years</a:t>
            </a:r>
            <a:r>
              <a:rPr lang="en-US" dirty="0">
                <a:solidFill>
                  <a:srgbClr val="000000"/>
                </a:solidFill>
                <a:latin typeface="Helvetica Neue" charset="0"/>
              </a:rPr>
              <a:t> have more occurrences then other years (probably due to specifically cold/hot </a:t>
            </a:r>
            <a:r>
              <a:rPr lang="en-US"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5217397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779390" y="2259106"/>
            <a:ext cx="6966116" cy="3781273"/>
          </a:xfrm>
          <a:prstGeom prst="rect">
            <a:avLst/>
          </a:prstGeom>
          <a:noFill/>
        </p:spPr>
        <p:txBody>
          <a:bodyPr wrap="square" rtlCol="0">
            <a:spAutoFit/>
          </a:bodyPr>
          <a:lstStyle/>
          <a:p>
            <a:r>
              <a:rPr lang="en-US" u="sng" dirty="0" smtClean="0"/>
              <a:t>RIGHT</a:t>
            </a:r>
          </a:p>
          <a:p>
            <a:pPr marL="285750" indent="-285750">
              <a:spcBef>
                <a:spcPts val="100"/>
              </a:spcBef>
              <a:spcAft>
                <a:spcPts val="100"/>
              </a:spcAft>
              <a:buFont typeface="Arial" charset="0"/>
              <a:buChar char="•"/>
            </a:pPr>
            <a:r>
              <a:rPr lang="en-US" dirty="0" smtClean="0"/>
              <a:t>A </a:t>
            </a:r>
            <a:r>
              <a:rPr lang="en-US" dirty="0" err="1">
                <a:solidFill>
                  <a:srgbClr val="000000"/>
                </a:solidFill>
                <a:latin typeface="Helvetica Neue" charset="0"/>
              </a:rPr>
              <a:t>heatmap</a:t>
            </a:r>
            <a:r>
              <a:rPr lang="en-US" dirty="0">
                <a:solidFill>
                  <a:srgbClr val="000000"/>
                </a:solidFill>
                <a:latin typeface="Helvetica Neue" charset="0"/>
              </a:rPr>
              <a:t> of correlations can give a better sense of how these factors are linked to WNV. It allows us to see the directionality of the relationship:</a:t>
            </a:r>
          </a:p>
          <a:p>
            <a:pPr marL="285750" indent="-285750">
              <a:spcBef>
                <a:spcPts val="100"/>
              </a:spcBef>
              <a:spcAft>
                <a:spcPts val="100"/>
              </a:spcAft>
              <a:buFont typeface="Arial" charset="0"/>
              <a:buChar char="•"/>
            </a:pPr>
            <a:r>
              <a:rPr lang="en-US" dirty="0">
                <a:solidFill>
                  <a:srgbClr val="000000"/>
                </a:solidFill>
                <a:latin typeface="Helvetica Neue" charset="0"/>
              </a:rPr>
              <a:t>All factors involving wind have negative correlation with WNV response i.e. more WINDY -&gt; Less WNV.</a:t>
            </a:r>
          </a:p>
          <a:p>
            <a:pPr marL="285750" indent="-285750">
              <a:spcBef>
                <a:spcPts val="100"/>
              </a:spcBef>
              <a:spcAft>
                <a:spcPts val="100"/>
              </a:spcAft>
              <a:buFont typeface="Arial" charset="0"/>
              <a:buChar char="•"/>
            </a:pPr>
            <a:r>
              <a:rPr lang="en-US" dirty="0">
                <a:solidFill>
                  <a:srgbClr val="000000"/>
                </a:solidFill>
                <a:latin typeface="Helvetica Neue" charset="0"/>
              </a:rPr>
              <a:t>Although a small effect, when we look at </a:t>
            </a:r>
            <a:r>
              <a:rPr lang="en-US" dirty="0" err="1">
                <a:solidFill>
                  <a:srgbClr val="000000"/>
                </a:solidFill>
                <a:latin typeface="Helvetica Neue" charset="0"/>
              </a:rPr>
              <a:t>Dewpoint</a:t>
            </a:r>
            <a:r>
              <a:rPr lang="en-US" dirty="0">
                <a:solidFill>
                  <a:srgbClr val="000000"/>
                </a:solidFill>
                <a:latin typeface="Helvetica Neue" charset="0"/>
              </a:rPr>
              <a:t>, we see that the more HUMID -&gt; the Less WNV (which is aligned with known facts about WNV which prefers dry conditions)</a:t>
            </a:r>
          </a:p>
          <a:p>
            <a:pPr marL="285750" indent="-285750">
              <a:spcBef>
                <a:spcPts val="100"/>
              </a:spcBef>
              <a:spcAft>
                <a:spcPts val="100"/>
              </a:spcAft>
              <a:buFont typeface="Arial" charset="0"/>
              <a:buChar char="•"/>
            </a:pPr>
            <a:r>
              <a:rPr lang="en-US" dirty="0">
                <a:solidFill>
                  <a:srgbClr val="000000"/>
                </a:solidFill>
                <a:latin typeface="Helvetica Neue" charset="0"/>
              </a:rPr>
              <a:t>“</a:t>
            </a:r>
            <a:r>
              <a:rPr lang="en-US" dirty="0" err="1">
                <a:solidFill>
                  <a:srgbClr val="000000"/>
                </a:solidFill>
                <a:latin typeface="Helvetica Neue" charset="0"/>
              </a:rPr>
              <a:t>Culex_Pipiens</a:t>
            </a:r>
            <a:r>
              <a:rPr lang="en-US" dirty="0">
                <a:solidFill>
                  <a:srgbClr val="000000"/>
                </a:solidFill>
                <a:latin typeface="Helvetica Neue" charset="0"/>
              </a:rPr>
              <a:t>” specie  is the most indicative of WNV response, “</a:t>
            </a:r>
            <a:r>
              <a:rPr lang="en-US" dirty="0" err="1">
                <a:solidFill>
                  <a:srgbClr val="000000"/>
                </a:solidFill>
                <a:latin typeface="Helvetica Neue" charset="0"/>
              </a:rPr>
              <a:t>Culex</a:t>
            </a:r>
            <a:r>
              <a:rPr lang="en-US" dirty="0">
                <a:solidFill>
                  <a:srgbClr val="000000"/>
                </a:solidFill>
                <a:latin typeface="Helvetica Neue" charset="0"/>
              </a:rPr>
              <a:t> </a:t>
            </a:r>
            <a:r>
              <a:rPr lang="en-US" dirty="0" err="1">
                <a:solidFill>
                  <a:srgbClr val="000000"/>
                </a:solidFill>
                <a:latin typeface="Helvetica Neue" charset="0"/>
              </a:rPr>
              <a:t>Restuans</a:t>
            </a:r>
            <a:r>
              <a:rPr lang="en-US" dirty="0">
                <a:solidFill>
                  <a:srgbClr val="000000"/>
                </a:solidFill>
                <a:latin typeface="Helvetica Neue" charset="0"/>
              </a:rPr>
              <a:t>” indicative of NO-WNV</a:t>
            </a:r>
          </a:p>
          <a:p>
            <a:endParaRPr lang="en-US" dirty="0"/>
          </a:p>
          <a:p>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Tree>
    <p:extLst>
      <p:ext uri="{BB962C8B-B14F-4D97-AF65-F5344CB8AC3E}">
        <p14:creationId xmlns:p14="http://schemas.microsoft.com/office/powerpoint/2010/main" val="6170246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12262552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a:t>
            </a:r>
            <a:r>
              <a:rPr lang="en-US" sz="1800" dirty="0"/>
              <a:t>to detect WNV could range from detecting 60% to detecting 100%.</a:t>
            </a:r>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4782304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Tree>
    <p:extLst>
      <p:ext uri="{BB962C8B-B14F-4D97-AF65-F5344CB8AC3E}">
        <p14:creationId xmlns:p14="http://schemas.microsoft.com/office/powerpoint/2010/main" val="10165009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1686082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3983972"/>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marL="571500" indent="-571500">
              <a:buFont typeface="+mj-lt"/>
              <a:buAutoNum type="romanUcPeriod"/>
            </a:pPr>
            <a:r>
              <a:rPr lang="en-US" dirty="0" smtClean="0"/>
              <a:t>Building a statistical model to meet our goal of optimal </a:t>
            </a:r>
            <a:r>
              <a:rPr lang="en-US" dirty="0"/>
              <a:t>p</a:t>
            </a:r>
            <a:r>
              <a:rPr lang="en-US" dirty="0" smtClean="0"/>
              <a:t>rediction of WNV</a:t>
            </a:r>
          </a:p>
          <a:p>
            <a:pPr lvl="2">
              <a:buFont typeface="Wingdings" charset="2"/>
              <a:buChar char="§"/>
            </a:pPr>
            <a:r>
              <a:rPr lang="en-US" sz="2200" dirty="0" smtClean="0"/>
              <a:t>What is the best model to use?</a:t>
            </a:r>
            <a:endParaRPr lang="en-US" sz="2200" dirty="0"/>
          </a:p>
          <a:p>
            <a:pPr lvl="2">
              <a:buFont typeface="Wingdings" charset="2"/>
              <a:buChar char="§"/>
            </a:pPr>
            <a:r>
              <a:rPr lang="en-US" sz="2200" dirty="0"/>
              <a:t>How can we optimize the model?</a:t>
            </a:r>
          </a:p>
          <a:p>
            <a:pPr lvl="2">
              <a:buFont typeface="Wingdings" charset="2"/>
              <a:buChar char="§"/>
            </a:pPr>
            <a:r>
              <a:rPr lang="en-US" sz="2200" dirty="0"/>
              <a:t>What is the performance of the</a:t>
            </a:r>
            <a:r>
              <a:rPr lang="en-US" sz="2200" dirty="0" smtClean="0"/>
              <a:t> model we are offering?</a:t>
            </a:r>
          </a:p>
          <a:p>
            <a:pPr lvl="2">
              <a:buFont typeface="Wingdings" charset="2"/>
              <a:buChar char="§"/>
            </a:pPr>
            <a:r>
              <a:rPr lang="en-US" sz="2200" dirty="0"/>
              <a:t>Are the modification efforts of the data justified? </a:t>
            </a:r>
            <a:endParaRPr lang="en-US" sz="2200" dirty="0" smtClean="0"/>
          </a:p>
          <a:p>
            <a:pPr lvl="1">
              <a:buFont typeface="Wingdings" charset="2"/>
              <a:buChar char="§"/>
            </a:pPr>
            <a:endParaRPr lang="en-US" sz="2200" dirty="0" smtClean="0"/>
          </a:p>
        </p:txBody>
      </p:sp>
    </p:spTree>
    <p:extLst>
      <p:ext uri="{BB962C8B-B14F-4D97-AF65-F5344CB8AC3E}">
        <p14:creationId xmlns:p14="http://schemas.microsoft.com/office/powerpoint/2010/main" val="101264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5093172"/>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marL="571500" indent="-571500">
              <a:buFont typeface="+mj-lt"/>
              <a:buAutoNum type="romanUcPeriod"/>
            </a:pPr>
            <a:r>
              <a:rPr lang="en-US" dirty="0" smtClean="0"/>
              <a:t>Building a statistical model to meet our goal of optimal </a:t>
            </a:r>
            <a:r>
              <a:rPr lang="en-US" dirty="0"/>
              <a:t>p</a:t>
            </a:r>
            <a:r>
              <a:rPr lang="en-US" dirty="0" smtClean="0"/>
              <a:t>rediction of WNV</a:t>
            </a:r>
          </a:p>
          <a:p>
            <a:pPr lvl="2">
              <a:buFont typeface="Wingdings" charset="2"/>
              <a:buChar char="§"/>
            </a:pPr>
            <a:r>
              <a:rPr lang="en-US" sz="2200" dirty="0" smtClean="0"/>
              <a:t>What is the best model to use?</a:t>
            </a:r>
            <a:endParaRPr lang="en-US" sz="2200" dirty="0"/>
          </a:p>
          <a:p>
            <a:pPr lvl="2">
              <a:buFont typeface="Wingdings" charset="2"/>
              <a:buChar char="§"/>
            </a:pPr>
            <a:r>
              <a:rPr lang="en-US" sz="2200" dirty="0"/>
              <a:t>How can we optimize the model?</a:t>
            </a:r>
          </a:p>
          <a:p>
            <a:pPr lvl="2">
              <a:buFont typeface="Wingdings" charset="2"/>
              <a:buChar char="§"/>
            </a:pPr>
            <a:r>
              <a:rPr lang="en-US" sz="2200" dirty="0"/>
              <a:t>What is the performance of the</a:t>
            </a:r>
            <a:r>
              <a:rPr lang="en-US" sz="2200" dirty="0" smtClean="0"/>
              <a:t> model we are offering?</a:t>
            </a:r>
          </a:p>
          <a:p>
            <a:pPr lvl="2">
              <a:buFont typeface="Wingdings" charset="2"/>
              <a:buChar char="§"/>
            </a:pPr>
            <a:r>
              <a:rPr lang="en-US" sz="2200" dirty="0"/>
              <a:t>Are the modification efforts of the data justified? </a:t>
            </a:r>
            <a:endParaRPr lang="en-US" sz="2200" dirty="0" smtClean="0"/>
          </a:p>
          <a:p>
            <a:pPr marL="571500" indent="-571500">
              <a:buFont typeface="+mj-lt"/>
              <a:buAutoNum type="romanUcPeriod"/>
            </a:pPr>
            <a:r>
              <a:rPr lang="en-US" sz="2600" dirty="0" smtClean="0"/>
              <a:t>Summary of the proposed model and final recommendations   </a:t>
            </a:r>
          </a:p>
          <a:p>
            <a:pPr lvl="2">
              <a:buFont typeface="Wingdings" charset="2"/>
              <a:buChar char="§"/>
            </a:pPr>
            <a:r>
              <a:rPr lang="en-US" sz="2200" dirty="0" smtClean="0"/>
              <a:t>What the model is revealing to us about WNV factors </a:t>
            </a:r>
          </a:p>
          <a:p>
            <a:pPr lvl="2">
              <a:buFont typeface="Wingdings" charset="2"/>
              <a:buChar char="§"/>
            </a:pPr>
            <a:r>
              <a:rPr lang="en-US" sz="2200" dirty="0" smtClean="0"/>
              <a:t>Final actionable recommendations for Chicago Municipality and Department of Public Health</a:t>
            </a:r>
          </a:p>
          <a:p>
            <a:pPr lvl="1">
              <a:buFont typeface="Wingdings" charset="2"/>
              <a:buChar char="§"/>
            </a:pPr>
            <a:endParaRPr lang="en-US" sz="2200" dirty="0" smtClean="0"/>
          </a:p>
        </p:txBody>
      </p:sp>
    </p:spTree>
    <p:extLst>
      <p:ext uri="{BB962C8B-B14F-4D97-AF65-F5344CB8AC3E}">
        <p14:creationId xmlns:p14="http://schemas.microsoft.com/office/powerpoint/2010/main" val="1068206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Tree>
    <p:extLst>
      <p:ext uri="{BB962C8B-B14F-4D97-AF65-F5344CB8AC3E}">
        <p14:creationId xmlns:p14="http://schemas.microsoft.com/office/powerpoint/2010/main" val="61959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13127</TotalTime>
  <Words>7000</Words>
  <Application>Microsoft Macintosh PowerPoint</Application>
  <PresentationFormat>Widescreen</PresentationFormat>
  <Paragraphs>675</Paragraphs>
  <Slides>65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Calibri</vt:lpstr>
      <vt:lpstr>Calibri Light</vt:lpstr>
      <vt:lpstr>Helvetica Neue</vt:lpstr>
      <vt:lpstr>Mangal</vt:lpstr>
      <vt:lpstr>Wingdings</vt:lpstr>
      <vt:lpstr>Arial</vt:lpstr>
      <vt:lpstr>Office Theme</vt:lpstr>
      <vt:lpstr>West Nile Virus Detection</vt:lpstr>
      <vt:lpstr>Background</vt:lpstr>
      <vt:lpstr>Background</vt:lpstr>
      <vt:lpstr>Work Flow</vt:lpstr>
      <vt:lpstr>Work Flow</vt:lpstr>
      <vt:lpstr>Work Flow</vt:lpstr>
      <vt:lpstr>Work Flow</vt:lpstr>
      <vt:lpstr>Work Flow</vt:lpstr>
      <vt:lpstr>I. Is there good data to work with?</vt:lpstr>
      <vt:lpstr>I. Is there good data to work with?</vt:lpstr>
      <vt:lpstr>I. Is there good data to work with?</vt:lpstr>
      <vt:lpstr>I. Is there good data to work with?</vt:lpstr>
      <vt:lpstr>I. Is there good data to work with?</vt:lpstr>
      <vt:lpstr>I. Is there good data to work with?</vt:lpstr>
      <vt:lpstr>PowerPoint Presentation</vt:lpstr>
      <vt:lpstr>PowerPoint Presentation</vt:lpstr>
      <vt:lpstr>PowerPoint Presentation</vt:lpstr>
      <vt:lpstr>PowerPoint Presentation</vt:lpstr>
      <vt:lpstr>I. Is there good data to work with?</vt:lpstr>
      <vt:lpstr>I. Is there good data to work with?</vt:lpstr>
      <vt:lpstr>I. Is there good data to work with?</vt:lpstr>
      <vt:lpstr>PowerPoint Presentation</vt:lpstr>
      <vt:lpstr>PowerPoint Presentation</vt:lpstr>
      <vt:lpstr>PowerPoint Presentation</vt:lpstr>
      <vt:lpstr>I. Is there good data to work with?</vt:lpstr>
      <vt:lpstr>I. Is there good data to work with?</vt:lpstr>
      <vt:lpstr>I. Is there good data to work with?</vt:lpstr>
      <vt:lpstr>I. Is there good data to work with?</vt:lpstr>
      <vt:lpstr>I. Is there good data to work with?</vt:lpstr>
      <vt:lpstr>I. Is there good data to work with?</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Nile Virus Detection</dc:title>
  <dc:creator>Microsoft Office User</dc:creator>
  <cp:lastModifiedBy>Microsoft Office User</cp:lastModifiedBy>
  <cp:revision>145</cp:revision>
  <dcterms:created xsi:type="dcterms:W3CDTF">2019-03-03T21:22:16Z</dcterms:created>
  <dcterms:modified xsi:type="dcterms:W3CDTF">2019-03-19T04:18:27Z</dcterms:modified>
</cp:coreProperties>
</file>