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257" r:id="rId3"/>
    <p:sldId id="325" r:id="rId4"/>
    <p:sldId id="295" r:id="rId5"/>
    <p:sldId id="326" r:id="rId6"/>
    <p:sldId id="297" r:id="rId7"/>
    <p:sldId id="258" r:id="rId8"/>
    <p:sldId id="296" r:id="rId9"/>
    <p:sldId id="301" r:id="rId10"/>
    <p:sldId id="302" r:id="rId11"/>
    <p:sldId id="259" r:id="rId12"/>
    <p:sldId id="300" r:id="rId13"/>
    <p:sldId id="299" r:id="rId14"/>
    <p:sldId id="298" r:id="rId15"/>
    <p:sldId id="265" r:id="rId16"/>
    <p:sldId id="260" r:id="rId17"/>
    <p:sldId id="303" r:id="rId18"/>
    <p:sldId id="264" r:id="rId19"/>
    <p:sldId id="262" r:id="rId20"/>
    <p:sldId id="304" r:id="rId21"/>
    <p:sldId id="261" r:id="rId22"/>
    <p:sldId id="263" r:id="rId23"/>
    <p:sldId id="306" r:id="rId24"/>
    <p:sldId id="305" r:id="rId25"/>
    <p:sldId id="266" r:id="rId26"/>
    <p:sldId id="267" r:id="rId27"/>
    <p:sldId id="310" r:id="rId28"/>
    <p:sldId id="309" r:id="rId29"/>
    <p:sldId id="308" r:id="rId30"/>
    <p:sldId id="307" r:id="rId31"/>
    <p:sldId id="268" r:id="rId32"/>
    <p:sldId id="312" r:id="rId33"/>
    <p:sldId id="311" r:id="rId34"/>
    <p:sldId id="270" r:id="rId35"/>
    <p:sldId id="316" r:id="rId36"/>
    <p:sldId id="315" r:id="rId37"/>
    <p:sldId id="314" r:id="rId38"/>
    <p:sldId id="313" r:id="rId39"/>
    <p:sldId id="271" r:id="rId40"/>
    <p:sldId id="275" r:id="rId41"/>
    <p:sldId id="317" r:id="rId42"/>
    <p:sldId id="318" r:id="rId43"/>
    <p:sldId id="279" r:id="rId44"/>
    <p:sldId id="277" r:id="rId45"/>
    <p:sldId id="281" r:id="rId46"/>
    <p:sldId id="280" r:id="rId47"/>
    <p:sldId id="284" r:id="rId48"/>
    <p:sldId id="283" r:id="rId49"/>
    <p:sldId id="319" r:id="rId50"/>
    <p:sldId id="282" r:id="rId51"/>
    <p:sldId id="285" r:id="rId52"/>
    <p:sldId id="322" r:id="rId53"/>
    <p:sldId id="321" r:id="rId54"/>
    <p:sldId id="320" r:id="rId55"/>
    <p:sldId id="273" r:id="rId56"/>
    <p:sldId id="324" r:id="rId57"/>
    <p:sldId id="323" r:id="rId58"/>
    <p:sldId id="288" r:id="rId59"/>
    <p:sldId id="294" r:id="rId60"/>
    <p:sldId id="327" r:id="rId61"/>
    <p:sldId id="290" r:id="rId62"/>
    <p:sldId id="291" r:id="rId63"/>
    <p:sldId id="328" r:id="rId64"/>
    <p:sldId id="293" r:id="rId65"/>
    <p:sldId id="29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7"/>
    <p:restoredTop sz="94133"/>
  </p:normalViewPr>
  <p:slideViewPr>
    <p:cSldViewPr snapToGrid="0" snapToObjects="1">
      <p:cViewPr>
        <p:scale>
          <a:sx n="95" d="100"/>
          <a:sy n="95" d="100"/>
        </p:scale>
        <p:origin x="10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2"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2104811952"/>
        <c:axId val="-2101256016"/>
      </c:barChart>
      <c:catAx>
        <c:axId val="-2104811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1256016"/>
        <c:crosses val="autoZero"/>
        <c:auto val="1"/>
        <c:lblAlgn val="ctr"/>
        <c:lblOffset val="100"/>
        <c:noMultiLvlLbl val="0"/>
      </c:catAx>
      <c:valAx>
        <c:axId val="-2101256016"/>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4811952"/>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2036153744"/>
        <c:axId val="-2047470736"/>
      </c:barChart>
      <c:catAx>
        <c:axId val="-2036153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7470736"/>
        <c:crosses val="autoZero"/>
        <c:auto val="1"/>
        <c:lblAlgn val="ctr"/>
        <c:lblOffset val="100"/>
        <c:noMultiLvlLbl val="0"/>
      </c:catAx>
      <c:valAx>
        <c:axId val="-2047470736"/>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6153744"/>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E8373-6078-DD4D-BB58-0132AF378CBB}" type="datetimeFigureOut">
              <a:rPr lang="en-US" smtClean="0"/>
              <a:t>3/8/19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30768-9F69-1D4B-AFD0-0A37F9F54E32}" type="slidenum">
              <a:rPr lang="en-US" smtClean="0"/>
              <a:t>‹#›</a:t>
            </a:fld>
            <a:endParaRPr lang="en-US"/>
          </a:p>
        </p:txBody>
      </p:sp>
    </p:spTree>
    <p:extLst>
      <p:ext uri="{BB962C8B-B14F-4D97-AF65-F5344CB8AC3E}">
        <p14:creationId xmlns:p14="http://schemas.microsoft.com/office/powerpoint/2010/main" val="181966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43</a:t>
            </a:fld>
            <a:endParaRPr lang="en-US"/>
          </a:p>
        </p:txBody>
      </p:sp>
    </p:spTree>
    <p:extLst>
      <p:ext uri="{BB962C8B-B14F-4D97-AF65-F5344CB8AC3E}">
        <p14:creationId xmlns:p14="http://schemas.microsoft.com/office/powerpoint/2010/main" val="13302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52</a:t>
            </a:fld>
            <a:endParaRPr lang="en-US"/>
          </a:p>
        </p:txBody>
      </p:sp>
    </p:spTree>
    <p:extLst>
      <p:ext uri="{BB962C8B-B14F-4D97-AF65-F5344CB8AC3E}">
        <p14:creationId xmlns:p14="http://schemas.microsoft.com/office/powerpoint/2010/main" val="2803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53</a:t>
            </a:fld>
            <a:endParaRPr lang="en-US"/>
          </a:p>
        </p:txBody>
      </p:sp>
    </p:spTree>
    <p:extLst>
      <p:ext uri="{BB962C8B-B14F-4D97-AF65-F5344CB8AC3E}">
        <p14:creationId xmlns:p14="http://schemas.microsoft.com/office/powerpoint/2010/main" val="186022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54</a:t>
            </a:fld>
            <a:endParaRPr lang="en-US"/>
          </a:p>
        </p:txBody>
      </p:sp>
    </p:spTree>
    <p:extLst>
      <p:ext uri="{BB962C8B-B14F-4D97-AF65-F5344CB8AC3E}">
        <p14:creationId xmlns:p14="http://schemas.microsoft.com/office/powerpoint/2010/main" val="18871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44</a:t>
            </a:fld>
            <a:endParaRPr lang="en-US"/>
          </a:p>
        </p:txBody>
      </p:sp>
    </p:spTree>
    <p:extLst>
      <p:ext uri="{BB962C8B-B14F-4D97-AF65-F5344CB8AC3E}">
        <p14:creationId xmlns:p14="http://schemas.microsoft.com/office/powerpoint/2010/main" val="149181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45</a:t>
            </a:fld>
            <a:endParaRPr lang="en-US"/>
          </a:p>
        </p:txBody>
      </p:sp>
    </p:spTree>
    <p:extLst>
      <p:ext uri="{BB962C8B-B14F-4D97-AF65-F5344CB8AC3E}">
        <p14:creationId xmlns:p14="http://schemas.microsoft.com/office/powerpoint/2010/main" val="54696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46</a:t>
            </a:fld>
            <a:endParaRPr lang="en-US"/>
          </a:p>
        </p:txBody>
      </p:sp>
    </p:spTree>
    <p:extLst>
      <p:ext uri="{BB962C8B-B14F-4D97-AF65-F5344CB8AC3E}">
        <p14:creationId xmlns:p14="http://schemas.microsoft.com/office/powerpoint/2010/main" val="74325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47</a:t>
            </a:fld>
            <a:endParaRPr lang="en-US"/>
          </a:p>
        </p:txBody>
      </p:sp>
    </p:spTree>
    <p:extLst>
      <p:ext uri="{BB962C8B-B14F-4D97-AF65-F5344CB8AC3E}">
        <p14:creationId xmlns:p14="http://schemas.microsoft.com/office/powerpoint/2010/main" val="6093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48</a:t>
            </a:fld>
            <a:endParaRPr lang="en-US"/>
          </a:p>
        </p:txBody>
      </p:sp>
    </p:spTree>
    <p:extLst>
      <p:ext uri="{BB962C8B-B14F-4D97-AF65-F5344CB8AC3E}">
        <p14:creationId xmlns:p14="http://schemas.microsoft.com/office/powerpoint/2010/main" val="162215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49</a:t>
            </a:fld>
            <a:endParaRPr lang="en-US"/>
          </a:p>
        </p:txBody>
      </p:sp>
    </p:spTree>
    <p:extLst>
      <p:ext uri="{BB962C8B-B14F-4D97-AF65-F5344CB8AC3E}">
        <p14:creationId xmlns:p14="http://schemas.microsoft.com/office/powerpoint/2010/main" val="4161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50</a:t>
            </a:fld>
            <a:endParaRPr lang="en-US"/>
          </a:p>
        </p:txBody>
      </p:sp>
    </p:spTree>
    <p:extLst>
      <p:ext uri="{BB962C8B-B14F-4D97-AF65-F5344CB8AC3E}">
        <p14:creationId xmlns:p14="http://schemas.microsoft.com/office/powerpoint/2010/main" val="19924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51</a:t>
            </a:fld>
            <a:endParaRPr lang="en-US"/>
          </a:p>
        </p:txBody>
      </p:sp>
    </p:spTree>
    <p:extLst>
      <p:ext uri="{BB962C8B-B14F-4D97-AF65-F5344CB8AC3E}">
        <p14:creationId xmlns:p14="http://schemas.microsoft.com/office/powerpoint/2010/main" val="114811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1698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9345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8797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4458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A68D2-CA34-5F4A-8B56-79A0D963771F}"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021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A68D2-CA34-5F4A-8B56-79A0D963771F}" type="datetimeFigureOut">
              <a:rPr lang="en-US" smtClean="0"/>
              <a:t>3/6/19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23833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A68D2-CA34-5F4A-8B56-79A0D963771F}" type="datetimeFigureOut">
              <a:rPr lang="en-US" smtClean="0"/>
              <a:t>3/6/19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3843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A68D2-CA34-5F4A-8B56-79A0D963771F}" type="datetimeFigureOut">
              <a:rPr lang="en-US" smtClean="0"/>
              <a:t>3/6/19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494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A68D2-CA34-5F4A-8B56-79A0D963771F}" type="datetimeFigureOut">
              <a:rPr lang="en-US" smtClean="0"/>
              <a:t>3/6/19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92410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1490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7712472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A68D2-CA34-5F4A-8B56-79A0D963771F}" type="datetimeFigureOut">
              <a:rPr lang="en-US" smtClean="0"/>
              <a:t>3/6/19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6B137-4CB7-B641-BE4C-6912D5C58BB0}" type="slidenum">
              <a:rPr lang="en-US" smtClean="0"/>
              <a:t>‹#›</a:t>
            </a:fld>
            <a:endParaRPr lang="en-US"/>
          </a:p>
        </p:txBody>
      </p:sp>
    </p:spTree>
    <p:extLst>
      <p:ext uri="{BB962C8B-B14F-4D97-AF65-F5344CB8AC3E}">
        <p14:creationId xmlns:p14="http://schemas.microsoft.com/office/powerpoint/2010/main" val="136787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426" y="-365532"/>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449858" y="2022068"/>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27442" y="2646041"/>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a:t>
            </a:r>
            <a:r>
              <a:rPr lang="en-US" sz="2000" dirty="0" err="1" smtClean="0"/>
              <a:t>Eran</a:t>
            </a:r>
            <a:r>
              <a:rPr lang="en-US" sz="2000" dirty="0" smtClean="0"/>
              <a:t> </a:t>
            </a:r>
            <a:r>
              <a:rPr lang="en-US" sz="2000" dirty="0" err="1" smtClean="0"/>
              <a:t>Schenker</a:t>
            </a:r>
            <a:endParaRPr lang="en-US" sz="2000" dirty="0" smtClean="0"/>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02" y="3969480"/>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717" y="3912817"/>
            <a:ext cx="1227706" cy="1071582"/>
          </a:xfrm>
          <a:prstGeom prst="rect">
            <a:avLst/>
          </a:prstGeom>
        </p:spPr>
      </p:pic>
    </p:spTree>
    <p:extLst>
      <p:ext uri="{BB962C8B-B14F-4D97-AF65-F5344CB8AC3E}">
        <p14:creationId xmlns:p14="http://schemas.microsoft.com/office/powerpoint/2010/main" val="205069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spTree>
    <p:extLst>
      <p:ext uri="{BB962C8B-B14F-4D97-AF65-F5344CB8AC3E}">
        <p14:creationId xmlns:p14="http://schemas.microsoft.com/office/powerpoint/2010/main" val="1781882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Tree>
    <p:extLst>
      <p:ext uri="{BB962C8B-B14F-4D97-AF65-F5344CB8AC3E}">
        <p14:creationId xmlns:p14="http://schemas.microsoft.com/office/powerpoint/2010/main" val="99237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Tree>
    <p:extLst>
      <p:ext uri="{BB962C8B-B14F-4D97-AF65-F5344CB8AC3E}">
        <p14:creationId xmlns:p14="http://schemas.microsoft.com/office/powerpoint/2010/main" val="126570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015663"/>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endParaRPr lang="en-US" sz="2000" dirty="0" smtClean="0"/>
          </a:p>
        </p:txBody>
      </p:sp>
    </p:spTree>
    <p:extLst>
      <p:ext uri="{BB962C8B-B14F-4D97-AF65-F5344CB8AC3E}">
        <p14:creationId xmlns:p14="http://schemas.microsoft.com/office/powerpoint/2010/main" val="37600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4" name="Rectangle 13"/>
          <p:cNvSpPr/>
          <p:nvPr/>
        </p:nvSpPr>
        <p:spPr>
          <a:xfrm>
            <a:off x="8810657" y="2105501"/>
            <a:ext cx="1437640" cy="257094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7539108">
            <a:off x="8556124" y="3300842"/>
            <a:ext cx="1935594" cy="400110"/>
          </a:xfrm>
          <a:prstGeom prst="rect">
            <a:avLst/>
          </a:prstGeom>
          <a:noFill/>
        </p:spPr>
        <p:txBody>
          <a:bodyPr wrap="none" rtlCol="0">
            <a:spAutoFit/>
          </a:bodyPr>
          <a:lstStyle/>
          <a:p>
            <a:r>
              <a:rPr lang="en-US" sz="2000" dirty="0" smtClean="0"/>
              <a:t>Location</a:t>
            </a:r>
            <a:r>
              <a:rPr lang="en-US" sz="2000" dirty="0"/>
              <a:t> </a:t>
            </a:r>
            <a:r>
              <a:rPr lang="en-US" sz="2000" dirty="0" smtClean="0"/>
              <a:t>&amp; Time </a:t>
            </a:r>
            <a:endParaRPr lang="en-US" sz="2000" dirty="0"/>
          </a:p>
        </p:txBody>
      </p:sp>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631216"/>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pPr marL="285750" indent="-285750">
              <a:buFont typeface="Arial" charset="0"/>
              <a:buChar char="•"/>
            </a:pPr>
            <a:r>
              <a:rPr lang="en-US" sz="2000" dirty="0" smtClean="0"/>
              <a:t>Generally speaking, location and time can be used </a:t>
            </a:r>
          </a:p>
          <a:p>
            <a:pPr lvl="1"/>
            <a:r>
              <a:rPr lang="en-US" sz="2000" dirty="0" smtClean="0"/>
              <a:t>for merging the datasets </a:t>
            </a:r>
          </a:p>
          <a:p>
            <a:endParaRPr lang="en-US" sz="2000" dirty="0" smtClean="0"/>
          </a:p>
        </p:txBody>
      </p:sp>
    </p:spTree>
    <p:extLst>
      <p:ext uri="{BB962C8B-B14F-4D97-AF65-F5344CB8AC3E}">
        <p14:creationId xmlns:p14="http://schemas.microsoft.com/office/powerpoint/2010/main" val="1123629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 Is there good data to work with?</a:t>
            </a:r>
            <a:endParaRPr lang="en-US" dirty="0"/>
          </a:p>
        </p:txBody>
      </p:sp>
    </p:spTree>
    <p:extLst>
      <p:ext uri="{BB962C8B-B14F-4D97-AF65-F5344CB8AC3E}">
        <p14:creationId xmlns:p14="http://schemas.microsoft.com/office/powerpoint/2010/main" val="356637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013754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7" name="TextBox 6"/>
          <p:cNvSpPr txBox="1"/>
          <p:nvPr/>
        </p:nvSpPr>
        <p:spPr>
          <a:xfrm>
            <a:off x="6503984" y="4416426"/>
            <a:ext cx="5042727" cy="861774"/>
          </a:xfrm>
          <a:prstGeom prst="rect">
            <a:avLst/>
          </a:prstGeom>
          <a:noFill/>
        </p:spPr>
        <p:txBody>
          <a:bodyPr wrap="none" rtlCol="0">
            <a:spAutoFit/>
          </a:bodyPr>
          <a:lstStyle/>
          <a:p>
            <a:r>
              <a:rPr lang="en-US" u="sng" dirty="0" smtClean="0"/>
              <a:t>Month &amp; Number of Mosquitos  </a:t>
            </a:r>
            <a:endParaRPr lang="en-US" dirty="0"/>
          </a:p>
          <a:p>
            <a:pPr marL="285750" indent="-285750">
              <a:buFont typeface="Arial" charset="0"/>
              <a:buChar char="•"/>
            </a:pPr>
            <a:r>
              <a:rPr lang="en-US" sz="1600" dirty="0" smtClean="0"/>
              <a:t>Looking at </a:t>
            </a:r>
            <a:r>
              <a:rPr lang="en-US" sz="1600" b="1" dirty="0" smtClean="0"/>
              <a:t>number </a:t>
            </a:r>
            <a:r>
              <a:rPr lang="en-US" sz="1600" b="1" dirty="0"/>
              <a:t>of </a:t>
            </a:r>
            <a:r>
              <a:rPr lang="en-US" sz="1600" b="1" dirty="0" smtClean="0"/>
              <a:t>mosquitos</a:t>
            </a:r>
            <a:r>
              <a:rPr lang="en-US" sz="1600" dirty="0"/>
              <a:t> </a:t>
            </a:r>
            <a:r>
              <a:rPr lang="en-US" sz="1600" dirty="0" smtClean="0"/>
              <a:t>- number peaks </a:t>
            </a:r>
          </a:p>
          <a:p>
            <a:pPr lvl="1"/>
            <a:r>
              <a:rPr lang="en-US" sz="1600" dirty="0" smtClean="0"/>
              <a:t>on June and then reduced </a:t>
            </a:r>
            <a:r>
              <a:rPr lang="en-US" sz="1600" dirty="0"/>
              <a:t>as the </a:t>
            </a:r>
            <a:r>
              <a:rPr lang="en-US" sz="1600" dirty="0" smtClean="0"/>
              <a:t>summer progresses</a:t>
            </a:r>
          </a:p>
        </p:txBody>
      </p:sp>
      <p:sp>
        <p:nvSpPr>
          <p:cNvPr id="8" name="TextBox 7"/>
          <p:cNvSpPr txBox="1"/>
          <p:nvPr/>
        </p:nvSpPr>
        <p:spPr>
          <a:xfrm>
            <a:off x="5723546" y="1899448"/>
            <a:ext cx="5875327" cy="2585323"/>
          </a:xfrm>
          <a:prstGeom prst="rect">
            <a:avLst/>
          </a:prstGeom>
          <a:solidFill>
            <a:schemeClr val="bg1"/>
          </a:solidFill>
        </p:spPr>
        <p:txBody>
          <a:bodyPr wrap="square" rtlCol="0">
            <a:spAutoFit/>
          </a:bodyPr>
          <a:lstStyle/>
          <a:p>
            <a:r>
              <a:rPr lang="en-US" dirty="0" smtClean="0">
                <a:solidFill>
                  <a:schemeClr val="bg1"/>
                </a:solidFill>
              </a:rPr>
              <a:t>Nhgfkyjhflk.g;uj.g;ulgj;oulgol;h’</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’’o</a:t>
            </a:r>
          </a:p>
          <a:p>
            <a:endParaRPr lang="en-US" dirty="0">
              <a:solidFill>
                <a:schemeClr val="bg1"/>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51526"/>
          <a:stretch/>
        </p:blipFill>
        <p:spPr>
          <a:xfrm>
            <a:off x="6096000" y="2033937"/>
            <a:ext cx="5717282" cy="2316343"/>
          </a:xfrm>
          <a:prstGeom prst="rect">
            <a:avLst/>
          </a:prstGeom>
          <a:ln>
            <a:solidFill>
              <a:schemeClr val="tx1"/>
            </a:solidFill>
          </a:ln>
        </p:spPr>
      </p:pic>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13683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48504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Tree>
    <p:extLst>
      <p:ext uri="{BB962C8B-B14F-4D97-AF65-F5344CB8AC3E}">
        <p14:creationId xmlns:p14="http://schemas.microsoft.com/office/powerpoint/2010/main" val="384955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402210"/>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a:t>
            </a:r>
            <a:r>
              <a:rPr kumimoji="0" lang="en-US" altLang="en-US" sz="1600" b="0" i="0" strike="noStrike" cap="none" normalizeH="0" baseline="0" dirty="0" smtClean="0">
                <a:ln>
                  <a:noFill/>
                </a:ln>
                <a:effectLst/>
                <a:latin typeface="+mj-lt"/>
              </a:rPr>
              <a:t>CDPH </a:t>
            </a:r>
            <a:r>
              <a:rPr kumimoji="0" lang="en-US" altLang="en-US" sz="1600" b="0" i="0" strike="noStrike" cap="none" normalizeH="0" baseline="0" dirty="0" smtClean="0">
                <a:ln>
                  <a:noFill/>
                </a:ln>
                <a:effectLst/>
                <a:latin typeface="+mj-lt"/>
              </a:rPr>
              <a:t>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a:t>
            </a:r>
            <a:r>
              <a:rPr kumimoji="0" lang="en-US" altLang="en-US" sz="1600" b="0" i="0" strike="noStrike" cap="none" normalizeH="0" baseline="0" dirty="0" smtClean="0">
                <a:ln>
                  <a:noFill/>
                </a:ln>
                <a:effectLst/>
                <a:latin typeface="+mj-lt"/>
              </a:rPr>
              <a:t>to </a:t>
            </a:r>
            <a:r>
              <a:rPr kumimoji="0" lang="en-US" altLang="en-US" sz="1600" b="0" i="0" strike="noStrike" cap="none" normalizeH="0" baseline="0" dirty="0">
                <a:ln>
                  <a:noFill/>
                </a:ln>
                <a:effectLst/>
                <a:latin typeface="+mj-lt"/>
              </a:rPr>
              <a:t>predict when and where different species of mosquitos will test positive for West Nile virus. </a:t>
            </a:r>
            <a:endParaRPr kumimoji="0" lang="en-US" altLang="en-US" sz="1600" b="0" i="0" strike="noStrike" cap="none" normalizeH="0" baseline="0" dirty="0" smtClean="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699742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98" y="2107406"/>
            <a:ext cx="7431216" cy="2701523"/>
          </a:xfrm>
          <a:prstGeom prst="rect">
            <a:avLst/>
          </a:prstGeom>
        </p:spPr>
      </p:pic>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0" name="TextBox 9"/>
          <p:cNvSpPr txBox="1"/>
          <p:nvPr/>
        </p:nvSpPr>
        <p:spPr>
          <a:xfrm>
            <a:off x="4010798" y="5385133"/>
            <a:ext cx="7072361" cy="1077218"/>
          </a:xfrm>
          <a:prstGeom prst="rect">
            <a:avLst/>
          </a:prstGeom>
          <a:noFill/>
        </p:spPr>
        <p:txBody>
          <a:bodyPr wrap="square" rtlCol="0">
            <a:spAutoFit/>
          </a:bodyPr>
          <a:lstStyle/>
          <a:p>
            <a:pPr marL="285750" indent="-285750">
              <a:buFont typeface="Arial" charset="0"/>
              <a:buChar char="•"/>
            </a:pPr>
            <a:r>
              <a:rPr lang="en-US" sz="1600" dirty="0"/>
              <a:t>But when looking at other years </a:t>
            </a:r>
            <a:r>
              <a:rPr lang="en-US" sz="1600" dirty="0" smtClean="0"/>
              <a:t>it is apparent </a:t>
            </a:r>
            <a:r>
              <a:rPr lang="en-US" sz="1600" dirty="0"/>
              <a:t>that the total number of cases </a:t>
            </a:r>
            <a:r>
              <a:rPr lang="en-US" sz="1600" dirty="0" smtClean="0"/>
              <a:t>varies. It is therefore hard </a:t>
            </a:r>
            <a:r>
              <a:rPr lang="en-US" sz="1600" dirty="0"/>
              <a:t>to </a:t>
            </a:r>
            <a:r>
              <a:rPr lang="en-US" sz="1600" dirty="0" smtClean="0"/>
              <a:t>qualitatively conclude that </a:t>
            </a:r>
            <a:r>
              <a:rPr lang="en-US" sz="1600" dirty="0"/>
              <a:t>there is a definite relationship between locations and WNV cases  </a:t>
            </a:r>
          </a:p>
          <a:p>
            <a:endParaRPr lang="en-US" sz="16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Tree>
    <p:extLst>
      <p:ext uri="{BB962C8B-B14F-4D97-AF65-F5344CB8AC3E}">
        <p14:creationId xmlns:p14="http://schemas.microsoft.com/office/powerpoint/2010/main" val="520816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Tree>
    <p:extLst>
      <p:ext uri="{BB962C8B-B14F-4D97-AF65-F5344CB8AC3E}">
        <p14:creationId xmlns:p14="http://schemas.microsoft.com/office/powerpoint/2010/main" val="814295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120032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r>
              <a:rPr lang="en-US" dirty="0"/>
              <a:t/>
            </a:r>
            <a:br>
              <a:rPr lang="en-US" dirty="0"/>
            </a:br>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25194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969054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1" name="TextBox 10"/>
          <p:cNvSpPr txBox="1"/>
          <p:nvPr/>
        </p:nvSpPr>
        <p:spPr>
          <a:xfrm>
            <a:off x="838200" y="5800720"/>
            <a:ext cx="11035007" cy="923330"/>
          </a:xfrm>
          <a:prstGeom prst="rect">
            <a:avLst/>
          </a:prstGeom>
          <a:noFill/>
          <a:ln w="12700">
            <a:solidFill>
              <a:schemeClr val="tx1"/>
            </a:solidFill>
          </a:ln>
        </p:spPr>
        <p:txBody>
          <a:bodyPr wrap="square" rtlCol="0">
            <a:spAutoFit/>
          </a:bodyPr>
          <a:lstStyle/>
          <a:p>
            <a:r>
              <a:rPr lang="en-US" b="1" dirty="0"/>
              <a:t>Assumption: For this project's purposes let's assume for now that the '</a:t>
            </a:r>
            <a:r>
              <a:rPr lang="en-US" b="1" dirty="0" err="1"/>
              <a:t>NumMosquitos</a:t>
            </a:r>
            <a:r>
              <a:rPr lang="en-US" b="1" dirty="0"/>
              <a:t>' feature IS NOT 'target-linked' and is an integral part of the features provided by Chicago Municipality to predict WNV </a:t>
            </a:r>
            <a:r>
              <a:rPr lang="en-US" b="1" dirty="0" smtClean="0"/>
              <a:t>occurrences</a:t>
            </a:r>
            <a:r>
              <a:rPr lang="en-US" b="1" dirty="0"/>
              <a:t>.</a:t>
            </a:r>
            <a:endParaRPr lang="en-US" dirty="0"/>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3434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we predict WNV occurrences from this basic data?</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a:t>
            </a:r>
            <a:r>
              <a:rPr lang="en-US" dirty="0" smtClean="0"/>
              <a:t>good data to work with?</a:t>
            </a:r>
            <a:endParaRPr lang="en-US" dirty="0"/>
          </a:p>
        </p:txBody>
      </p:sp>
    </p:spTree>
    <p:extLst>
      <p:ext uri="{BB962C8B-B14F-4D97-AF65-F5344CB8AC3E}">
        <p14:creationId xmlns:p14="http://schemas.microsoft.com/office/powerpoint/2010/main" val="1761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Tree>
    <p:extLst>
      <p:ext uri="{BB962C8B-B14F-4D97-AF65-F5344CB8AC3E}">
        <p14:creationId xmlns:p14="http://schemas.microsoft.com/office/powerpoint/2010/main" val="160867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spTree>
    <p:extLst>
      <p:ext uri="{BB962C8B-B14F-4D97-AF65-F5344CB8AC3E}">
        <p14:creationId xmlns:p14="http://schemas.microsoft.com/office/powerpoint/2010/main" val="23454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Tree>
    <p:extLst>
      <p:ext uri="{BB962C8B-B14F-4D97-AF65-F5344CB8AC3E}">
        <p14:creationId xmlns:p14="http://schemas.microsoft.com/office/powerpoint/2010/main" val="783041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31299983"/>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Tree>
    <p:extLst>
      <p:ext uri="{BB962C8B-B14F-4D97-AF65-F5344CB8AC3E}">
        <p14:creationId xmlns:p14="http://schemas.microsoft.com/office/powerpoint/2010/main" val="47923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a:t>
            </a:r>
            <a:endParaRPr lang="en-US" dirty="0"/>
          </a:p>
        </p:txBody>
      </p:sp>
      <p:sp>
        <p:nvSpPr>
          <p:cNvPr id="6" name="Rectangle 5"/>
          <p:cNvSpPr>
            <a:spLocks noChangeArrowheads="1"/>
          </p:cNvSpPr>
          <p:nvPr/>
        </p:nvSpPr>
        <p:spPr bwMode="auto">
          <a:xfrm>
            <a:off x="2082113" y="1399397"/>
            <a:ext cx="778063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a:t>
            </a:r>
            <a:r>
              <a:rPr kumimoji="0" lang="en-US" altLang="en-US" sz="1600" b="0" i="0" strike="noStrike" cap="none" normalizeH="0" baseline="0" dirty="0" smtClean="0">
                <a:ln>
                  <a:noFill/>
                </a:ln>
                <a:effectLst/>
                <a:latin typeface="+mj-lt"/>
              </a:rPr>
              <a:t>CDPH </a:t>
            </a:r>
            <a:r>
              <a:rPr kumimoji="0" lang="en-US" altLang="en-US" sz="1600" b="0" i="0" strike="noStrike" cap="none" normalizeH="0" baseline="0" dirty="0" smtClean="0">
                <a:ln>
                  <a:noFill/>
                </a:ln>
                <a:effectLst/>
                <a:latin typeface="+mj-lt"/>
              </a:rPr>
              <a:t>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a:t>
            </a:r>
            <a:r>
              <a:rPr kumimoji="0" lang="en-US" altLang="en-US" sz="1600" b="0" i="0" strike="noStrike" cap="none" normalizeH="0" baseline="0" dirty="0" smtClean="0">
                <a:ln>
                  <a:noFill/>
                </a:ln>
                <a:effectLst/>
                <a:latin typeface="+mj-lt"/>
              </a:rPr>
              <a:t>to </a:t>
            </a:r>
            <a:r>
              <a:rPr kumimoji="0" lang="en-US" altLang="en-US" sz="1600" b="0" i="0" strike="noStrike" cap="none" normalizeH="0" baseline="0" dirty="0">
                <a:ln>
                  <a:noFill/>
                </a:ln>
                <a:effectLst/>
                <a:latin typeface="+mj-lt"/>
              </a:rPr>
              <a:t>predict when and where different species of mosquitos will test positive for West Nile virus. </a:t>
            </a:r>
            <a:endParaRPr kumimoji="0" lang="en-US" altLang="en-US" sz="1600" b="0" i="0" strike="noStrike" cap="none" normalizeH="0" baseline="0" dirty="0" smtClean="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kumimoji="0" lang="en-US" altLang="en-US" sz="2600" b="1" i="1" strike="noStrike" cap="none" normalizeH="0" baseline="0" dirty="0" smtClean="0">
                <a:ln>
                  <a:noFill/>
                </a:ln>
                <a:effectLst/>
                <a:latin typeface="+mj-lt"/>
              </a:rPr>
              <a:t>Th</a:t>
            </a:r>
            <a:r>
              <a:rPr lang="en-US" altLang="en-US" sz="2600" b="1" i="1" dirty="0" smtClean="0">
                <a:latin typeface="+mj-lt"/>
              </a:rPr>
              <a:t>e </a:t>
            </a:r>
            <a:r>
              <a:rPr lang="en-US" altLang="en-US" sz="2600" b="1" i="1" dirty="0" smtClean="0">
                <a:latin typeface="+mj-lt"/>
              </a:rPr>
              <a:t>goal</a:t>
            </a:r>
            <a:r>
              <a:rPr lang="en-US" altLang="en-US" sz="2600" i="1" dirty="0" smtClean="0">
                <a:latin typeface="+mj-lt"/>
              </a:rPr>
              <a:t> </a:t>
            </a:r>
            <a:r>
              <a:rPr lang="en-US" altLang="en-US" sz="1200" i="1" dirty="0" smtClean="0">
                <a:latin typeface="+mj-lt"/>
              </a:rPr>
              <a:t>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a:t>
            </a:r>
            <a:r>
              <a:rPr lang="en-US" altLang="en-US" sz="1600" i="1" dirty="0" smtClean="0">
                <a:latin typeface="+mj-lt"/>
              </a:rPr>
              <a:t>o </a:t>
            </a:r>
            <a:r>
              <a:rPr lang="en-US" altLang="en-US" sz="1600" i="1" dirty="0" smtClean="0">
                <a:latin typeface="+mj-lt"/>
              </a:rPr>
              <a:t>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t>
            </a:r>
            <a:r>
              <a:rPr kumimoji="0" lang="en-US" altLang="en-US" sz="1600" b="0" i="1" strike="noStrike" cap="none" normalizeH="0" baseline="0" dirty="0" smtClean="0">
                <a:ln>
                  <a:noFill/>
                </a:ln>
                <a:effectLst/>
                <a:latin typeface="+mj-lt"/>
              </a:rPr>
              <a:t>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872259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291021918"/>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
        <p:nvSpPr>
          <p:cNvPr id="13" name="TextBox 12"/>
          <p:cNvSpPr txBox="1"/>
          <p:nvPr/>
        </p:nvSpPr>
        <p:spPr>
          <a:xfrm>
            <a:off x="600668" y="6021117"/>
            <a:ext cx="11199925" cy="369332"/>
          </a:xfrm>
          <a:prstGeom prst="rect">
            <a:avLst/>
          </a:prstGeom>
          <a:noFill/>
          <a:ln w="12700">
            <a:solidFill>
              <a:schemeClr val="tx1"/>
            </a:solidFill>
          </a:ln>
        </p:spPr>
        <p:txBody>
          <a:bodyPr wrap="none" rtlCol="0">
            <a:spAutoFit/>
          </a:bodyPr>
          <a:lstStyle/>
          <a:p>
            <a:r>
              <a:rPr lang="en-US" b="1" dirty="0" smtClean="0"/>
              <a:t>To conclude, with </a:t>
            </a:r>
            <a:r>
              <a:rPr lang="en-US" b="1" smtClean="0"/>
              <a:t>the basic </a:t>
            </a:r>
            <a:r>
              <a:rPr lang="en-US" b="1" dirty="0" smtClean="0"/>
              <a:t>dataset we can get at most, a model </a:t>
            </a:r>
            <a:r>
              <a:rPr lang="en-US" b="1" dirty="0"/>
              <a:t>that </a:t>
            </a:r>
            <a:r>
              <a:rPr lang="en-US" b="1" dirty="0" smtClean="0"/>
              <a:t>is deceivingly sensitive and </a:t>
            </a:r>
            <a:r>
              <a:rPr lang="en-US" b="1" dirty="0"/>
              <a:t>entirely not </a:t>
            </a:r>
            <a:r>
              <a:rPr lang="en-US" b="1" dirty="0" smtClean="0"/>
              <a:t>precise.</a:t>
            </a:r>
            <a:endParaRPr lang="en-US" b="1" dirty="0"/>
          </a:p>
        </p:txBody>
      </p:sp>
    </p:spTree>
    <p:extLst>
      <p:ext uri="{BB962C8B-B14F-4D97-AF65-F5344CB8AC3E}">
        <p14:creationId xmlns:p14="http://schemas.microsoft.com/office/powerpoint/2010/main" val="1236318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755789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359189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6909" b="10732"/>
          <a:stretch/>
        </p:blipFill>
        <p:spPr>
          <a:xfrm>
            <a:off x="7281195" y="1572067"/>
            <a:ext cx="4126056" cy="4852276"/>
          </a:xfrm>
          <a:prstGeom prst="rect">
            <a:avLst/>
          </a:prstGeom>
        </p:spPr>
      </p:pic>
      <p:sp>
        <p:nvSpPr>
          <p:cNvPr id="6" name="TextBox 5"/>
          <p:cNvSpPr txBox="1"/>
          <p:nvPr/>
        </p:nvSpPr>
        <p:spPr>
          <a:xfrm>
            <a:off x="1091852" y="3862803"/>
            <a:ext cx="6972330" cy="923330"/>
          </a:xfrm>
          <a:prstGeom prst="rect">
            <a:avLst/>
          </a:prstGeom>
          <a:noFill/>
        </p:spPr>
        <p:txBody>
          <a:bodyPr wrap="square" rtlCol="0">
            <a:spAutoFit/>
          </a:bodyPr>
          <a:lstStyle/>
          <a:p>
            <a:r>
              <a:rPr lang="en-US" u="sng" dirty="0"/>
              <a:t>RIGHT</a:t>
            </a:r>
          </a:p>
          <a:p>
            <a:r>
              <a:rPr lang="en-US" dirty="0" err="1"/>
              <a:t>H</a:t>
            </a:r>
            <a:r>
              <a:rPr lang="en-US" dirty="0" err="1" smtClean="0"/>
              <a:t>eatmap</a:t>
            </a:r>
            <a:r>
              <a:rPr lang="en-US" dirty="0" smtClean="0"/>
              <a:t> </a:t>
            </a:r>
            <a:r>
              <a:rPr lang="en-US" dirty="0"/>
              <a:t>shows </a:t>
            </a:r>
            <a:r>
              <a:rPr lang="en-US" dirty="0" smtClean="0"/>
              <a:t>that only 9% of trap observations have </a:t>
            </a:r>
          </a:p>
          <a:p>
            <a:r>
              <a:rPr lang="en-US" dirty="0" smtClean="0"/>
              <a:t>matching spray data. (</a:t>
            </a:r>
            <a:r>
              <a:rPr lang="en-US" dirty="0"/>
              <a:t>top 962 </a:t>
            </a:r>
            <a:r>
              <a:rPr lang="en-US" dirty="0" smtClean="0"/>
              <a:t>uniformly black rows).</a:t>
            </a: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547198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endParaRPr lang="en-US" u="sng" dirty="0"/>
          </a:p>
        </p:txBody>
      </p:sp>
    </p:spTree>
    <p:extLst>
      <p:ext uri="{BB962C8B-B14F-4D97-AF65-F5344CB8AC3E}">
        <p14:creationId xmlns:p14="http://schemas.microsoft.com/office/powerpoint/2010/main" val="156910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endParaRPr lang="en-US" u="sng" dirty="0"/>
          </a:p>
        </p:txBody>
      </p:sp>
    </p:spTree>
    <p:extLst>
      <p:ext uri="{BB962C8B-B14F-4D97-AF65-F5344CB8AC3E}">
        <p14:creationId xmlns:p14="http://schemas.microsoft.com/office/powerpoint/2010/main" val="93213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endParaRPr lang="en-US" u="sng" dirty="0"/>
          </a:p>
        </p:txBody>
      </p:sp>
    </p:spTree>
    <p:extLst>
      <p:ext uri="{BB962C8B-B14F-4D97-AF65-F5344CB8AC3E}">
        <p14:creationId xmlns:p14="http://schemas.microsoft.com/office/powerpoint/2010/main" val="1592648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endParaRPr lang="en-US" u="sng" dirty="0"/>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Tree>
    <p:extLst>
      <p:ext uri="{BB962C8B-B14F-4D97-AF65-F5344CB8AC3E}">
        <p14:creationId xmlns:p14="http://schemas.microsoft.com/office/powerpoint/2010/main" val="1863207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endParaRPr lang="en-US" u="sng" dirty="0"/>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
        <p:nvSpPr>
          <p:cNvPr id="13" name="TextBox 12"/>
          <p:cNvSpPr txBox="1"/>
          <p:nvPr/>
        </p:nvSpPr>
        <p:spPr>
          <a:xfrm>
            <a:off x="1145632" y="6031077"/>
            <a:ext cx="1043356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Conclusion </a:t>
            </a:r>
            <a:r>
              <a:rPr lang="mr-IN" b="1" dirty="0" smtClean="0"/>
              <a:t>–</a:t>
            </a:r>
            <a:r>
              <a:rPr lang="en-US" b="1" dirty="0" smtClean="0"/>
              <a:t> The Spray dataset’s low number of merged observations and lack of significant relationship to </a:t>
            </a:r>
          </a:p>
          <a:p>
            <a:r>
              <a:rPr lang="en-US" b="1" dirty="0" smtClean="0"/>
              <a:t>WNV occurrences deems it un-informative to our purposes to enrich the basic Train dataset</a:t>
            </a:r>
            <a:endParaRPr lang="en-US" b="1" dirty="0"/>
          </a:p>
        </p:txBody>
      </p:sp>
    </p:spTree>
    <p:extLst>
      <p:ext uri="{BB962C8B-B14F-4D97-AF65-F5344CB8AC3E}">
        <p14:creationId xmlns:p14="http://schemas.microsoft.com/office/powerpoint/2010/main" val="1759582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Tree>
    <p:extLst>
      <p:ext uri="{BB962C8B-B14F-4D97-AF65-F5344CB8AC3E}">
        <p14:creationId xmlns:p14="http://schemas.microsoft.com/office/powerpoint/2010/main" val="68998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Tree>
    <p:extLst>
      <p:ext uri="{BB962C8B-B14F-4D97-AF65-F5344CB8AC3E}">
        <p14:creationId xmlns:p14="http://schemas.microsoft.com/office/powerpoint/2010/main" val="1106794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6" name="TextBox 5"/>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Tree>
    <p:extLst>
      <p:ext uri="{BB962C8B-B14F-4D97-AF65-F5344CB8AC3E}">
        <p14:creationId xmlns:p14="http://schemas.microsoft.com/office/powerpoint/2010/main" val="717080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44" name="TextBox 43"/>
          <p:cNvSpPr txBox="1"/>
          <p:nvPr/>
        </p:nvSpPr>
        <p:spPr>
          <a:xfrm>
            <a:off x="5888407" y="4712092"/>
            <a:ext cx="5657417" cy="646331"/>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p:txBody>
      </p:sp>
    </p:spTree>
    <p:extLst>
      <p:ext uri="{BB962C8B-B14F-4D97-AF65-F5344CB8AC3E}">
        <p14:creationId xmlns:p14="http://schemas.microsoft.com/office/powerpoint/2010/main" val="1137662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18" name="TextBox 17"/>
          <p:cNvSpPr txBox="1"/>
          <p:nvPr/>
        </p:nvSpPr>
        <p:spPr>
          <a:xfrm>
            <a:off x="5916318" y="3473135"/>
            <a:ext cx="6140079" cy="923330"/>
          </a:xfrm>
          <a:prstGeom prst="rect">
            <a:avLst/>
          </a:prstGeom>
          <a:noFill/>
        </p:spPr>
        <p:txBody>
          <a:bodyPr wrap="none" rtlCol="0">
            <a:spAutoFit/>
          </a:bodyPr>
          <a:lstStyle/>
          <a:p>
            <a:pPr marL="342900" indent="-342900">
              <a:buAutoNum type="arabicPeriod" startAt="2"/>
            </a:pPr>
            <a:r>
              <a:rPr lang="en-US" dirty="0" smtClean="0"/>
              <a:t>Engineered features:</a:t>
            </a:r>
          </a:p>
          <a:p>
            <a:pPr lvl="1"/>
            <a:r>
              <a:rPr lang="en-US" dirty="0" smtClean="0"/>
              <a:t>[’14_days_AvgSpeed.mean’,</a:t>
            </a:r>
            <a:r>
              <a:rPr lang="en-US" dirty="0"/>
              <a:t> </a:t>
            </a:r>
            <a:r>
              <a:rPr lang="en-US" dirty="0" smtClean="0"/>
              <a:t>’14_days_AvgSpeed.std’,</a:t>
            </a:r>
          </a:p>
          <a:p>
            <a:pPr lvl="1"/>
            <a:r>
              <a:rPr lang="en-US" dirty="0" smtClean="0"/>
              <a:t>’14_days_AvgSpeed.median’,</a:t>
            </a:r>
            <a:r>
              <a:rPr lang="en-US" dirty="0"/>
              <a:t> </a:t>
            </a:r>
            <a:r>
              <a:rPr lang="en-US" dirty="0" smtClean="0"/>
              <a:t>’14_days_AvgSpeed.outliers’]</a:t>
            </a:r>
            <a:endParaRPr lang="en-US" dirty="0"/>
          </a:p>
        </p:txBody>
      </p:sp>
      <p:cxnSp>
        <p:nvCxnSpPr>
          <p:cNvPr id="21" name="Straight Connector 20"/>
          <p:cNvCxnSpPr/>
          <p:nvPr/>
        </p:nvCxnSpPr>
        <p:spPr>
          <a:xfrm flipH="1">
            <a:off x="5876698" y="3243331"/>
            <a:ext cx="1142657" cy="25681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90328" y="3253555"/>
            <a:ext cx="3868836" cy="24643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Frame 33"/>
          <p:cNvSpPr/>
          <p:nvPr/>
        </p:nvSpPr>
        <p:spPr>
          <a:xfrm>
            <a:off x="7019355" y="2851219"/>
            <a:ext cx="1070973" cy="402336"/>
          </a:xfrm>
          <a:prstGeom prst="frame">
            <a:avLst>
              <a:gd name="adj1" fmla="val 1833"/>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ame 34"/>
          <p:cNvSpPr/>
          <p:nvPr/>
        </p:nvSpPr>
        <p:spPr>
          <a:xfrm>
            <a:off x="5876698" y="3489762"/>
            <a:ext cx="6082466" cy="1029175"/>
          </a:xfrm>
          <a:prstGeom prst="frame">
            <a:avLst>
              <a:gd name="adj1" fmla="val 1833"/>
            </a:avLst>
          </a:prstGeom>
          <a:solidFill>
            <a:schemeClr val="tx2">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5888407" y="4712092"/>
            <a:ext cx="5657417" cy="1477328"/>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a:p>
            <a:pPr marL="285750" indent="-285750">
              <a:buFont typeface="Arial" charset="0"/>
              <a:buChar char="•"/>
            </a:pPr>
            <a:r>
              <a:rPr lang="en-US" dirty="0" smtClean="0"/>
              <a:t>The “Outliers” feature for instance should be informative on stability of conditions. Every feature of interest expands into 5 new engineered features   </a:t>
            </a:r>
            <a:endParaRPr lang="en-US" dirty="0"/>
          </a:p>
        </p:txBody>
      </p:sp>
    </p:spTree>
    <p:extLst>
      <p:ext uri="{BB962C8B-B14F-4D97-AF65-F5344CB8AC3E}">
        <p14:creationId xmlns:p14="http://schemas.microsoft.com/office/powerpoint/2010/main" val="1073867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spTree>
    <p:extLst>
      <p:ext uri="{BB962C8B-B14F-4D97-AF65-F5344CB8AC3E}">
        <p14:creationId xmlns:p14="http://schemas.microsoft.com/office/powerpoint/2010/main" val="20185118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131960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8" name="TextBox 7"/>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endParaRPr lang="en-US" sz="1600" dirty="0"/>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491448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a:t>
            </a:r>
            <a:r>
              <a:rPr lang="en-US" dirty="0" smtClean="0"/>
              <a:t>. </a:t>
            </a:r>
            <a:r>
              <a:rPr lang="en-US" dirty="0" smtClean="0"/>
              <a:t>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endParaRPr lang="en-US" sz="1600" dirty="0"/>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
        <p:nvSpPr>
          <p:cNvPr id="9" name="TextBox 8"/>
          <p:cNvSpPr txBox="1"/>
          <p:nvPr/>
        </p:nvSpPr>
        <p:spPr>
          <a:xfrm>
            <a:off x="421320" y="6108794"/>
            <a:ext cx="113493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Conclusion - Newly Engineered features are highly informative and should provide prediction power once we model</a:t>
            </a:r>
            <a:endParaRPr lang="en-US" b="1" dirty="0"/>
          </a:p>
        </p:txBody>
      </p:sp>
      <p:sp>
        <p:nvSpPr>
          <p:cNvPr id="14" name="TextBox 13"/>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Tree>
    <p:extLst>
      <p:ext uri="{BB962C8B-B14F-4D97-AF65-F5344CB8AC3E}">
        <p14:creationId xmlns:p14="http://schemas.microsoft.com/office/powerpoint/2010/main" val="1535111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5229444" cy="2862322"/>
          </a:xfrm>
          <a:prstGeom prst="rect">
            <a:avLst/>
          </a:prstGeom>
          <a:noFill/>
        </p:spPr>
        <p:txBody>
          <a:bodyPr wrap="square" rtlCol="0">
            <a:spAutoFit/>
          </a:bodyPr>
          <a:lstStyle/>
          <a:p>
            <a:r>
              <a:rPr lang="en-US" u="sng" dirty="0" smtClean="0"/>
              <a:t>Final </a:t>
            </a:r>
            <a:r>
              <a:rPr lang="en-US" u="sng" dirty="0"/>
              <a:t>step before </a:t>
            </a:r>
            <a:r>
              <a:rPr lang="en-US" u="sng" dirty="0" smtClean="0"/>
              <a:t>modelling</a:t>
            </a:r>
          </a:p>
          <a:p>
            <a:pPr marL="285750" indent="-285750">
              <a:buFont typeface="Arial" charset="0"/>
              <a:buChar char="•"/>
            </a:pPr>
            <a:r>
              <a:rPr lang="en-US" dirty="0" smtClean="0"/>
              <a:t>Building a model based on a dataset where the minority class (WNV rate) ~=</a:t>
            </a:r>
            <a:r>
              <a:rPr lang="en-US" dirty="0"/>
              <a:t> 5%</a:t>
            </a:r>
            <a:r>
              <a:rPr lang="en-US" dirty="0" smtClean="0"/>
              <a:t> </a:t>
            </a:r>
            <a:r>
              <a:rPr lang="en-US" dirty="0"/>
              <a:t>is not </a:t>
            </a:r>
            <a:r>
              <a:rPr lang="en-US" dirty="0" smtClean="0"/>
              <a:t>valuable </a:t>
            </a:r>
          </a:p>
          <a:p>
            <a:pPr marL="285750" indent="-285750">
              <a:buFont typeface="Arial" charset="0"/>
              <a:buChar char="•"/>
            </a:pPr>
            <a:r>
              <a:rPr lang="en-US" dirty="0" smtClean="0"/>
              <a:t>Any </a:t>
            </a:r>
            <a:r>
              <a:rPr lang="en-US" dirty="0"/>
              <a:t>given model would not be able to learn from it due to the overpowering effect of the majority </a:t>
            </a:r>
            <a:r>
              <a:rPr lang="en-US" dirty="0" smtClean="0"/>
              <a:t>class in the dataset</a:t>
            </a:r>
          </a:p>
          <a:p>
            <a:pPr marL="285750" indent="-285750">
              <a:buFont typeface="Arial" charset="0"/>
              <a:buChar char="•"/>
            </a:pPr>
            <a:r>
              <a:rPr lang="en-US" dirty="0" smtClean="0"/>
              <a:t>We did therefore fabricate WNV cases to balance the train Dataset (using SMOTE)</a:t>
            </a:r>
            <a:r>
              <a:rPr lang="en-US" dirty="0"/>
              <a:t/>
            </a:r>
            <a:br>
              <a:rPr lang="en-US" dirty="0"/>
            </a:b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719479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6932659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sp>
        <p:nvSpPr>
          <p:cNvPr id="5" name="Rectangle 4"/>
          <p:cNvSpPr/>
          <p:nvPr/>
        </p:nvSpPr>
        <p:spPr>
          <a:xfrm>
            <a:off x="1685016" y="5151602"/>
            <a:ext cx="8664863" cy="4308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2"/>
            <a:r>
              <a:rPr lang="en-US" sz="2200" b="1" dirty="0" smtClean="0"/>
              <a:t>Conclusion </a:t>
            </a:r>
            <a:r>
              <a:rPr lang="mr-IN" sz="2200" b="1" dirty="0" smtClean="0"/>
              <a:t>–</a:t>
            </a:r>
            <a:r>
              <a:rPr lang="en-US" sz="2200" b="1" dirty="0" smtClean="0"/>
              <a:t> Random Forest Classifier is the model of choice</a:t>
            </a:r>
            <a:endParaRPr lang="en-US" sz="2200" b="1"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188531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9"/>
            <a:ext cx="10515600" cy="1361794"/>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027298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48" y="1654306"/>
            <a:ext cx="6215888" cy="491765"/>
          </a:xfrm>
        </p:spPr>
        <p:txBody>
          <a:bodyPr>
            <a:noAutofit/>
          </a:bodyPr>
          <a:lstStyle/>
          <a:p>
            <a:pPr lvl="2">
              <a:buFont typeface="Wingdings" charset="2"/>
              <a:buChar char="§"/>
            </a:pPr>
            <a:r>
              <a:rPr lang="en-US" sz="2400" b="1" dirty="0"/>
              <a:t>How can we optimize the model?</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12" name="TextBox 11"/>
          <p:cNvSpPr txBox="1"/>
          <p:nvPr/>
        </p:nvSpPr>
        <p:spPr>
          <a:xfrm>
            <a:off x="1153699" y="2146071"/>
            <a:ext cx="8282401" cy="3970318"/>
          </a:xfrm>
          <a:prstGeom prst="rect">
            <a:avLst/>
          </a:prstGeom>
          <a:noFill/>
        </p:spPr>
        <p:txBody>
          <a:bodyPr wrap="square" rtlCol="0">
            <a:spAutoFit/>
          </a:bodyPr>
          <a:lstStyle/>
          <a:p>
            <a:pPr marL="285750" indent="-285750">
              <a:buFont typeface="Arial" charset="0"/>
              <a:buChar char="•"/>
            </a:pPr>
            <a:r>
              <a:rPr lang="en-US" b="1" dirty="0"/>
              <a:t>Significance</a:t>
            </a:r>
            <a:r>
              <a:rPr lang="en-US" dirty="0" smtClean="0"/>
              <a:t> - We chose AUCROC*, because it allows us to tune for the best model across all sensitivities and precisions. This means that we can offer a prediction quality that would best suit our client depended on its needs</a:t>
            </a:r>
          </a:p>
          <a:p>
            <a:pPr marL="285750" indent="-285750">
              <a:buFont typeface="Arial" charset="0"/>
              <a:buChar char="•"/>
            </a:pPr>
            <a:endParaRPr lang="en-US" dirty="0" smtClean="0"/>
          </a:p>
          <a:p>
            <a:pPr marL="285750" indent="-285750">
              <a:buFont typeface="Arial" charset="0"/>
              <a:buChar char="•"/>
            </a:pPr>
            <a:r>
              <a:rPr lang="en-US" b="1" dirty="0" smtClean="0"/>
              <a:t>Assumption</a:t>
            </a:r>
            <a:r>
              <a:rPr lang="en-US" dirty="0" smtClean="0"/>
              <a:t> </a:t>
            </a:r>
            <a:r>
              <a:rPr lang="mr-IN" dirty="0" smtClean="0"/>
              <a:t>–</a:t>
            </a:r>
            <a:r>
              <a:rPr lang="en-US" dirty="0" smtClean="0"/>
              <a:t> Chicago Municipality and CDPH Would like to pinpoint the highest number of WNV cases possible </a:t>
            </a:r>
            <a:r>
              <a:rPr lang="en-US" dirty="0"/>
              <a:t>rather than avoid </a:t>
            </a:r>
            <a:r>
              <a:rPr lang="en-US" dirty="0" smtClean="0"/>
              <a:t>a False alarm (of detecting WNV where there isn’t). This is due the high cost of an undetected WNV (</a:t>
            </a:r>
            <a:r>
              <a:rPr lang="en-US" dirty="0"/>
              <a:t>due to health implications) </a:t>
            </a:r>
            <a:r>
              <a:rPr lang="en-US" dirty="0" smtClean="0"/>
              <a:t>as compared to the cost involving spraying </a:t>
            </a:r>
            <a:r>
              <a:rPr lang="en-US" dirty="0"/>
              <a:t>an area </a:t>
            </a:r>
            <a:r>
              <a:rPr lang="en-US" dirty="0" smtClean="0"/>
              <a:t>due to false alarm. </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We will iterate between several hyper-parameters of the model. Pick the ones that give us the highest AUCROC score, and then set our recommendations to to Chicago Municipality and  CDPH, based on the sensitivity &amp; precision levels we are able to provide</a:t>
            </a:r>
            <a:endParaRPr lang="en-US" dirty="0"/>
          </a:p>
          <a:p>
            <a:r>
              <a:rPr lang="en-US" dirty="0" smtClean="0"/>
              <a:t> </a:t>
            </a:r>
            <a:endParaRPr lang="en-US" dirty="0"/>
          </a:p>
        </p:txBody>
      </p:sp>
      <p:sp>
        <p:nvSpPr>
          <p:cNvPr id="13" name="TextBox 12"/>
          <p:cNvSpPr txBox="1"/>
          <p:nvPr/>
        </p:nvSpPr>
        <p:spPr>
          <a:xfrm>
            <a:off x="1153699" y="6326691"/>
            <a:ext cx="3162789" cy="369332"/>
          </a:xfrm>
          <a:prstGeom prst="rect">
            <a:avLst/>
          </a:prstGeom>
          <a:noFill/>
        </p:spPr>
        <p:txBody>
          <a:bodyPr wrap="none" rtlCol="0">
            <a:spAutoFit/>
          </a:bodyPr>
          <a:lstStyle/>
          <a:p>
            <a:r>
              <a:rPr lang="en-US" dirty="0"/>
              <a:t>* </a:t>
            </a:r>
            <a:r>
              <a:rPr lang="en-US" dirty="0" smtClean="0"/>
              <a:t>Area </a:t>
            </a:r>
            <a:r>
              <a:rPr lang="en-US" dirty="0"/>
              <a:t>under the curve of </a:t>
            </a:r>
            <a:r>
              <a:rPr lang="en-US" dirty="0" smtClean="0"/>
              <a:t>ROC </a:t>
            </a:r>
            <a:endParaRPr lang="en-US" dirty="0"/>
          </a:p>
        </p:txBody>
      </p:sp>
    </p:spTree>
    <p:extLst>
      <p:ext uri="{BB962C8B-B14F-4D97-AF65-F5344CB8AC3E}">
        <p14:creationId xmlns:p14="http://schemas.microsoft.com/office/powerpoint/2010/main" val="612024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977613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422562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912794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6707"/>
          <a:stretch/>
        </p:blipFill>
        <p:spPr>
          <a:xfrm>
            <a:off x="7338182" y="2074003"/>
            <a:ext cx="4004148" cy="26797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
        <p:nvSpPr>
          <p:cNvPr id="9" name="Rectangle 8"/>
          <p:cNvSpPr/>
          <p:nvPr/>
        </p:nvSpPr>
        <p:spPr>
          <a:xfrm>
            <a:off x="8182121" y="4850500"/>
            <a:ext cx="3160209" cy="1077218"/>
          </a:xfrm>
          <a:prstGeom prst="rect">
            <a:avLst/>
          </a:prstGeom>
        </p:spPr>
        <p:txBody>
          <a:bodyPr wrap="square">
            <a:spAutoFit/>
          </a:bodyPr>
          <a:lstStyle/>
          <a:p>
            <a:r>
              <a:rPr lang="en-US" sz="1600" u="sng" dirty="0"/>
              <a:t>TOP </a:t>
            </a:r>
            <a:r>
              <a:rPr lang="en-US" sz="1600" u="sng" dirty="0" smtClean="0"/>
              <a:t> </a:t>
            </a:r>
            <a:endParaRPr lang="en-US" sz="1600" u="sng" dirty="0"/>
          </a:p>
          <a:p>
            <a:r>
              <a:rPr lang="en-US" sz="1600" dirty="0" smtClean="0"/>
              <a:t>By plotting recall and precision, the tradeoff is more apparent between </a:t>
            </a:r>
            <a:r>
              <a:rPr lang="en-US" sz="1600" dirty="0"/>
              <a:t>sensitivity (recall) and </a:t>
            </a:r>
            <a:r>
              <a:rPr lang="en-US" sz="1600" dirty="0" smtClean="0"/>
              <a:t>precision. </a:t>
            </a:r>
            <a:endParaRPr lang="en-US" sz="1600" dirty="0"/>
          </a:p>
        </p:txBody>
      </p:sp>
    </p:spTree>
    <p:extLst>
      <p:ext uri="{BB962C8B-B14F-4D97-AF65-F5344CB8AC3E}">
        <p14:creationId xmlns:p14="http://schemas.microsoft.com/office/powerpoint/2010/main" val="282746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003548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781829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6862" b="9840"/>
          <a:stretch/>
        </p:blipFill>
        <p:spPr>
          <a:xfrm>
            <a:off x="7229348" y="3914795"/>
            <a:ext cx="4759933" cy="272395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5700" b="34419"/>
          <a:stretch/>
        </p:blipFill>
        <p:spPr>
          <a:xfrm>
            <a:off x="7321795" y="1816608"/>
            <a:ext cx="4922016" cy="1979439"/>
          </a:xfrm>
          <a:prstGeom prst="rect">
            <a:avLst/>
          </a:prstGeom>
        </p:spPr>
      </p:pic>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2078546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modification </a:t>
            </a:r>
            <a:r>
              <a:rPr lang="en-US" sz="2400" b="1" dirty="0"/>
              <a:t>efforts of </a:t>
            </a:r>
            <a:r>
              <a:rPr lang="en-US" sz="2400" b="1"/>
              <a:t>the </a:t>
            </a:r>
            <a:r>
              <a:rPr lang="en-US" sz="2400" b="1" smtClean="0"/>
              <a:t>data justified</a:t>
            </a:r>
            <a:r>
              <a:rPr lang="en-US" sz="2400" b="1" dirty="0"/>
              <a:t>? </a:t>
            </a:r>
          </a:p>
        </p:txBody>
      </p:sp>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pic>
        <p:nvPicPr>
          <p:cNvPr id="9"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710" r="22400"/>
          <a:stretch/>
        </p:blipFill>
        <p:spPr>
          <a:xfrm>
            <a:off x="7321794" y="2428310"/>
            <a:ext cx="4476506" cy="2841259"/>
          </a:xfrm>
        </p:spPr>
      </p:pic>
      <p:sp>
        <p:nvSpPr>
          <p:cNvPr id="11"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4368247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Tree>
    <p:extLst>
      <p:ext uri="{BB962C8B-B14F-4D97-AF65-F5344CB8AC3E}">
        <p14:creationId xmlns:p14="http://schemas.microsoft.com/office/powerpoint/2010/main" val="777127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2545137"/>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624786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522793" y="2101976"/>
            <a:ext cx="7339809" cy="3860031"/>
          </a:xfrm>
          <a:prstGeom prst="rect">
            <a:avLst/>
          </a:prstGeom>
        </p:spPr>
        <p:txBody>
          <a:bodyPr wrap="square">
            <a:spAutoFit/>
          </a:bodyPr>
          <a:lstStyle/>
          <a:p>
            <a:r>
              <a:rPr lang="en-US" u="sng" dirty="0" smtClean="0">
                <a:solidFill>
                  <a:srgbClr val="000000"/>
                </a:solidFill>
                <a:latin typeface="Helvetica Neue" charset="0"/>
              </a:rPr>
              <a:t>RIGHT  </a:t>
            </a:r>
            <a:endParaRPr lang="en-US" u="sng" dirty="0">
              <a:solidFill>
                <a:srgbClr val="000000"/>
              </a:solidFill>
              <a:latin typeface="Helvetica Neue" charset="0"/>
            </a:endParaRPr>
          </a:p>
          <a:p>
            <a:pPr marL="285750" indent="-285750">
              <a:spcBef>
                <a:spcPts val="100"/>
              </a:spcBef>
              <a:spcAft>
                <a:spcPts val="100"/>
              </a:spcAft>
              <a:buFont typeface="Arial" charset="0"/>
              <a:buChar char="•"/>
            </a:pPr>
            <a:r>
              <a:rPr lang="en-US" dirty="0">
                <a:solidFill>
                  <a:srgbClr val="000000"/>
                </a:solidFill>
                <a:latin typeface="Helvetica Neue" charset="0"/>
              </a:rPr>
              <a:t>Not surprisingly, the most important factor is </a:t>
            </a:r>
            <a:r>
              <a:rPr lang="en-US" u="sng" dirty="0">
                <a:solidFill>
                  <a:srgbClr val="000000"/>
                </a:solidFill>
                <a:latin typeface="Helvetica Neue" charset="0"/>
              </a:rPr>
              <a:t>Number of </a:t>
            </a:r>
            <a:r>
              <a:rPr lang="en-US"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dirty="0" smtClean="0">
                <a:solidFill>
                  <a:srgbClr val="000000"/>
                </a:solidFill>
                <a:latin typeface="Helvetica Neue" charset="0"/>
              </a:rPr>
              <a:t>Whether the specie is </a:t>
            </a:r>
            <a:r>
              <a:rPr lang="en-US" u="sng" dirty="0" smtClean="0">
                <a:solidFill>
                  <a:srgbClr val="000000"/>
                </a:solidFill>
                <a:latin typeface="Helvetica Neue" charset="0"/>
              </a:rPr>
              <a:t>CULEX_PIPIENS</a:t>
            </a:r>
            <a:r>
              <a:rPr lang="en-US" dirty="0" smtClean="0">
                <a:solidFill>
                  <a:srgbClr val="000000"/>
                </a:solidFill>
                <a:latin typeface="Helvetica Neue" charset="0"/>
              </a:rPr>
              <a:t> or not is important, as well as which month it is (e.g. peak of summer) </a:t>
            </a:r>
          </a:p>
          <a:p>
            <a:pPr marL="285750" indent="-285750">
              <a:spcBef>
                <a:spcPts val="100"/>
              </a:spcBef>
              <a:spcAft>
                <a:spcPts val="100"/>
              </a:spcAft>
              <a:buFont typeface="Arial" charset="0"/>
              <a:buChar char="•"/>
            </a:pPr>
            <a:r>
              <a:rPr lang="en-US" u="sng" dirty="0" smtClean="0">
                <a:solidFill>
                  <a:srgbClr val="000000"/>
                </a:solidFill>
                <a:latin typeface="Helvetica Neue" charset="0"/>
              </a:rPr>
              <a:t>8 out of 13 </a:t>
            </a:r>
            <a:r>
              <a:rPr lang="en-US" dirty="0" smtClean="0">
                <a:solidFill>
                  <a:srgbClr val="000000"/>
                </a:solidFill>
                <a:latin typeface="Helvetica Neue" charset="0"/>
              </a:rPr>
              <a:t>of the most important factors are </a:t>
            </a:r>
            <a:r>
              <a:rPr lang="en-US" u="sng" dirty="0" smtClean="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dirty="0" smtClean="0">
                <a:solidFill>
                  <a:srgbClr val="000000"/>
                </a:solidFill>
                <a:latin typeface="Helvetica Neue" charset="0"/>
              </a:rPr>
              <a:t>Weather factors include </a:t>
            </a:r>
            <a:r>
              <a:rPr lang="en-US" u="sng" dirty="0">
                <a:solidFill>
                  <a:srgbClr val="000000"/>
                </a:solidFill>
                <a:latin typeface="Helvetica Neue" charset="0"/>
              </a:rPr>
              <a:t>wind </a:t>
            </a:r>
            <a:r>
              <a:rPr lang="en-US" u="sng" dirty="0" smtClean="0">
                <a:solidFill>
                  <a:srgbClr val="000000"/>
                </a:solidFill>
                <a:latin typeface="Helvetica Neue" charset="0"/>
              </a:rPr>
              <a:t>speed</a:t>
            </a:r>
            <a:r>
              <a:rPr lang="en-US" dirty="0" smtClean="0">
                <a:solidFill>
                  <a:srgbClr val="000000"/>
                </a:solidFill>
                <a:latin typeface="Helvetica Neue" charset="0"/>
              </a:rPr>
              <a:t> </a:t>
            </a:r>
            <a:r>
              <a:rPr lang="en-US" dirty="0">
                <a:solidFill>
                  <a:srgbClr val="000000"/>
                </a:solidFill>
                <a:latin typeface="Helvetica Neue" charset="0"/>
              </a:rPr>
              <a:t>(</a:t>
            </a:r>
            <a:r>
              <a:rPr lang="en-US" dirty="0" smtClean="0">
                <a:solidFill>
                  <a:srgbClr val="000000"/>
                </a:solidFill>
                <a:latin typeface="Helvetica Neue" charset="0"/>
              </a:rPr>
              <a:t>most important probably due to strong </a:t>
            </a:r>
            <a:r>
              <a:rPr lang="en-US" dirty="0">
                <a:solidFill>
                  <a:srgbClr val="000000"/>
                </a:solidFill>
                <a:latin typeface="Helvetica Neue" charset="0"/>
              </a:rPr>
              <a:t>winds </a:t>
            </a:r>
            <a:r>
              <a:rPr lang="en-US"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dirty="0">
                <a:solidFill>
                  <a:srgbClr val="000000"/>
                </a:solidFill>
                <a:latin typeface="Helvetica Neue" charset="0"/>
              </a:rPr>
              <a:t>Next in importance are</a:t>
            </a:r>
            <a:r>
              <a:rPr lang="en-US" b="1" dirty="0">
                <a:solidFill>
                  <a:srgbClr val="000000"/>
                </a:solidFill>
                <a:latin typeface="Helvetica Neue" charset="0"/>
              </a:rPr>
              <a:t> </a:t>
            </a:r>
            <a:r>
              <a:rPr lang="en-US" u="sng" dirty="0">
                <a:solidFill>
                  <a:srgbClr val="000000"/>
                </a:solidFill>
                <a:latin typeface="Helvetica Neue" charset="0"/>
              </a:rPr>
              <a:t>humidity </a:t>
            </a:r>
            <a:r>
              <a:rPr lang="en-US" dirty="0">
                <a:solidFill>
                  <a:srgbClr val="000000"/>
                </a:solidFill>
                <a:latin typeface="Helvetica Neue" charset="0"/>
              </a:rPr>
              <a:t>factors (i.e. </a:t>
            </a:r>
            <a:r>
              <a:rPr lang="en-US" dirty="0" err="1">
                <a:solidFill>
                  <a:srgbClr val="000000"/>
                </a:solidFill>
                <a:latin typeface="Helvetica Neue" charset="0"/>
              </a:rPr>
              <a:t>wetbulb</a:t>
            </a:r>
            <a:r>
              <a:rPr lang="en-US" dirty="0">
                <a:solidFill>
                  <a:srgbClr val="000000"/>
                </a:solidFill>
                <a:latin typeface="Helvetica Neue" charset="0"/>
              </a:rPr>
              <a:t> &amp; </a:t>
            </a:r>
            <a:r>
              <a:rPr lang="en-US" dirty="0" err="1">
                <a:solidFill>
                  <a:srgbClr val="000000"/>
                </a:solidFill>
                <a:latin typeface="Helvetica Neue" charset="0"/>
              </a:rPr>
              <a:t>dewpoint</a:t>
            </a:r>
            <a:r>
              <a:rPr lang="en-US" dirty="0" smtClean="0">
                <a:solidFill>
                  <a:srgbClr val="000000"/>
                </a:solidFill>
                <a:latin typeface="Helvetica Neue" charset="0"/>
              </a:rPr>
              <a:t>)</a:t>
            </a:r>
          </a:p>
          <a:p>
            <a:pPr marL="285750" indent="-285750">
              <a:spcBef>
                <a:spcPts val="100"/>
              </a:spcBef>
              <a:spcAft>
                <a:spcPts val="100"/>
              </a:spcAft>
              <a:buFont typeface="Arial" charset="0"/>
              <a:buChar char="•"/>
            </a:pPr>
            <a:r>
              <a:rPr lang="en-US" u="sng" dirty="0">
                <a:solidFill>
                  <a:srgbClr val="000000"/>
                </a:solidFill>
                <a:latin typeface="Helvetica Neue" charset="0"/>
              </a:rPr>
              <a:t>Significantly cold day </a:t>
            </a:r>
            <a:r>
              <a:rPr lang="en-US" dirty="0">
                <a:solidFill>
                  <a:srgbClr val="000000"/>
                </a:solidFill>
                <a:latin typeface="Helvetica Neue" charset="0"/>
              </a:rPr>
              <a:t>during otherwise stable 2 </a:t>
            </a:r>
            <a:r>
              <a:rPr lang="en-US" dirty="0" smtClean="0">
                <a:solidFill>
                  <a:srgbClr val="000000"/>
                </a:solidFill>
                <a:latin typeface="Helvetica Neue" charset="0"/>
              </a:rPr>
              <a:t>weeks is important (probably because </a:t>
            </a:r>
            <a:r>
              <a:rPr lang="en-US" dirty="0">
                <a:solidFill>
                  <a:srgbClr val="000000"/>
                </a:solidFill>
                <a:latin typeface="Helvetica Neue" charset="0"/>
              </a:rPr>
              <a:t>it interrupts mosquito/virus </a:t>
            </a:r>
            <a:r>
              <a:rPr lang="en-US"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dirty="0">
                <a:solidFill>
                  <a:srgbClr val="000000"/>
                </a:solidFill>
                <a:latin typeface="Helvetica Neue" charset="0"/>
              </a:rPr>
              <a:t>Some </a:t>
            </a:r>
            <a:r>
              <a:rPr lang="en-US" u="sng" dirty="0">
                <a:solidFill>
                  <a:srgbClr val="000000"/>
                </a:solidFill>
                <a:latin typeface="Helvetica Neue" charset="0"/>
              </a:rPr>
              <a:t>years</a:t>
            </a:r>
            <a:r>
              <a:rPr lang="en-US" dirty="0">
                <a:solidFill>
                  <a:srgbClr val="000000"/>
                </a:solidFill>
                <a:latin typeface="Helvetica Neue" charset="0"/>
              </a:rPr>
              <a:t> have more occurrences then other years (probably due to specifically cold/hot </a:t>
            </a:r>
            <a:r>
              <a:rPr lang="en-US"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521739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779390" y="2259106"/>
            <a:ext cx="6966116" cy="3781273"/>
          </a:xfrm>
          <a:prstGeom prst="rect">
            <a:avLst/>
          </a:prstGeom>
          <a:noFill/>
        </p:spPr>
        <p:txBody>
          <a:bodyPr wrap="square" rtlCol="0">
            <a:spAutoFit/>
          </a:bodyPr>
          <a:lstStyle/>
          <a:p>
            <a:r>
              <a:rPr lang="en-US" u="sng" dirty="0" smtClean="0"/>
              <a:t>RIGHT</a:t>
            </a:r>
          </a:p>
          <a:p>
            <a:pPr marL="285750" indent="-285750">
              <a:spcBef>
                <a:spcPts val="100"/>
              </a:spcBef>
              <a:spcAft>
                <a:spcPts val="100"/>
              </a:spcAft>
              <a:buFont typeface="Arial" charset="0"/>
              <a:buChar char="•"/>
            </a:pPr>
            <a:r>
              <a:rPr lang="en-US" dirty="0" smtClean="0"/>
              <a:t>A </a:t>
            </a:r>
            <a:r>
              <a:rPr lang="en-US" dirty="0" err="1">
                <a:solidFill>
                  <a:srgbClr val="000000"/>
                </a:solidFill>
                <a:latin typeface="Helvetica Neue" charset="0"/>
              </a:rPr>
              <a:t>heatmap</a:t>
            </a:r>
            <a:r>
              <a:rPr lang="en-US" dirty="0">
                <a:solidFill>
                  <a:srgbClr val="000000"/>
                </a:solidFill>
                <a:latin typeface="Helvetica Neue" charset="0"/>
              </a:rPr>
              <a:t> of correlations can give a better </a:t>
            </a:r>
            <a:r>
              <a:rPr lang="en-US" dirty="0">
                <a:solidFill>
                  <a:srgbClr val="000000"/>
                </a:solidFill>
                <a:latin typeface="Helvetica Neue" charset="0"/>
              </a:rPr>
              <a:t>sense </a:t>
            </a:r>
            <a:r>
              <a:rPr lang="en-US" dirty="0">
                <a:solidFill>
                  <a:srgbClr val="000000"/>
                </a:solidFill>
                <a:latin typeface="Helvetica Neue" charset="0"/>
              </a:rPr>
              <a:t>of how these factors are linked to WNV. It allows us to see </a:t>
            </a:r>
            <a:r>
              <a:rPr lang="en-US" dirty="0">
                <a:solidFill>
                  <a:srgbClr val="000000"/>
                </a:solidFill>
                <a:latin typeface="Helvetica Neue" charset="0"/>
              </a:rPr>
              <a:t>the directionality of the </a:t>
            </a:r>
            <a:r>
              <a:rPr lang="en-US" dirty="0">
                <a:solidFill>
                  <a:srgbClr val="000000"/>
                </a:solidFill>
                <a:latin typeface="Helvetica Neue" charset="0"/>
              </a:rPr>
              <a:t>relationship:</a:t>
            </a:r>
          </a:p>
          <a:p>
            <a:pPr marL="285750" indent="-285750">
              <a:spcBef>
                <a:spcPts val="100"/>
              </a:spcBef>
              <a:spcAft>
                <a:spcPts val="100"/>
              </a:spcAft>
              <a:buFont typeface="Arial" charset="0"/>
              <a:buChar char="•"/>
            </a:pPr>
            <a:r>
              <a:rPr lang="en-US" dirty="0">
                <a:solidFill>
                  <a:srgbClr val="000000"/>
                </a:solidFill>
                <a:latin typeface="Helvetica Neue" charset="0"/>
              </a:rPr>
              <a:t>A</a:t>
            </a:r>
            <a:r>
              <a:rPr lang="en-US" dirty="0">
                <a:solidFill>
                  <a:srgbClr val="000000"/>
                </a:solidFill>
                <a:latin typeface="Helvetica Neue" charset="0"/>
              </a:rPr>
              <a:t>ll factors involving wind </a:t>
            </a:r>
            <a:r>
              <a:rPr lang="en-US" dirty="0">
                <a:solidFill>
                  <a:srgbClr val="000000"/>
                </a:solidFill>
                <a:latin typeface="Helvetica Neue" charset="0"/>
              </a:rPr>
              <a:t>have </a:t>
            </a:r>
            <a:r>
              <a:rPr lang="en-US" dirty="0">
                <a:solidFill>
                  <a:srgbClr val="000000"/>
                </a:solidFill>
                <a:latin typeface="Helvetica Neue" charset="0"/>
              </a:rPr>
              <a:t>negative </a:t>
            </a:r>
            <a:r>
              <a:rPr lang="en-US" dirty="0">
                <a:solidFill>
                  <a:srgbClr val="000000"/>
                </a:solidFill>
                <a:latin typeface="Helvetica Neue" charset="0"/>
              </a:rPr>
              <a:t>correlation with WNV </a:t>
            </a:r>
            <a:r>
              <a:rPr lang="en-US" dirty="0">
                <a:solidFill>
                  <a:srgbClr val="000000"/>
                </a:solidFill>
                <a:latin typeface="Helvetica Neue" charset="0"/>
              </a:rPr>
              <a:t>response i.e. </a:t>
            </a:r>
            <a:r>
              <a:rPr lang="en-US" dirty="0">
                <a:solidFill>
                  <a:srgbClr val="000000"/>
                </a:solidFill>
                <a:latin typeface="Helvetica Neue" charset="0"/>
              </a:rPr>
              <a:t>m</a:t>
            </a:r>
            <a:r>
              <a:rPr lang="en-US" dirty="0">
                <a:solidFill>
                  <a:srgbClr val="000000"/>
                </a:solidFill>
                <a:latin typeface="Helvetica Neue" charset="0"/>
              </a:rPr>
              <a:t>ore </a:t>
            </a:r>
            <a:r>
              <a:rPr lang="en-US" dirty="0">
                <a:solidFill>
                  <a:srgbClr val="000000"/>
                </a:solidFill>
                <a:latin typeface="Helvetica Neue" charset="0"/>
              </a:rPr>
              <a:t>WINDY -&gt; Less </a:t>
            </a:r>
            <a:r>
              <a:rPr lang="en-US" dirty="0">
                <a:solidFill>
                  <a:srgbClr val="000000"/>
                </a:solidFill>
                <a:latin typeface="Helvetica Neue" charset="0"/>
              </a:rPr>
              <a:t>WNV.</a:t>
            </a:r>
            <a:endParaRPr lang="en-US" dirty="0">
              <a:solidFill>
                <a:srgbClr val="000000"/>
              </a:solidFill>
              <a:latin typeface="Helvetica Neue" charset="0"/>
            </a:endParaRPr>
          </a:p>
          <a:p>
            <a:pPr marL="285750" indent="-285750">
              <a:spcBef>
                <a:spcPts val="100"/>
              </a:spcBef>
              <a:spcAft>
                <a:spcPts val="100"/>
              </a:spcAft>
              <a:buFont typeface="Arial" charset="0"/>
              <a:buChar char="•"/>
            </a:pPr>
            <a:r>
              <a:rPr lang="en-US" dirty="0">
                <a:solidFill>
                  <a:srgbClr val="000000"/>
                </a:solidFill>
                <a:latin typeface="Helvetica Neue" charset="0"/>
              </a:rPr>
              <a:t>A</a:t>
            </a:r>
            <a:r>
              <a:rPr lang="en-US" dirty="0">
                <a:solidFill>
                  <a:srgbClr val="000000"/>
                </a:solidFill>
                <a:latin typeface="Helvetica Neue" charset="0"/>
              </a:rPr>
              <a:t>lthough a </a:t>
            </a:r>
            <a:r>
              <a:rPr lang="en-US" dirty="0">
                <a:solidFill>
                  <a:srgbClr val="000000"/>
                </a:solidFill>
                <a:latin typeface="Helvetica Neue" charset="0"/>
              </a:rPr>
              <a:t>small effect, </a:t>
            </a:r>
            <a:r>
              <a:rPr lang="en-US" dirty="0">
                <a:solidFill>
                  <a:srgbClr val="000000"/>
                </a:solidFill>
                <a:latin typeface="Helvetica Neue" charset="0"/>
              </a:rPr>
              <a:t>when we look at </a:t>
            </a:r>
            <a:r>
              <a:rPr lang="en-US" dirty="0" err="1">
                <a:solidFill>
                  <a:srgbClr val="000000"/>
                </a:solidFill>
                <a:latin typeface="Helvetica Neue" charset="0"/>
              </a:rPr>
              <a:t>Dewpoint</a:t>
            </a:r>
            <a:r>
              <a:rPr lang="en-US" dirty="0">
                <a:solidFill>
                  <a:srgbClr val="000000"/>
                </a:solidFill>
                <a:latin typeface="Helvetica Neue" charset="0"/>
              </a:rPr>
              <a:t>, we </a:t>
            </a:r>
            <a:r>
              <a:rPr lang="en-US" dirty="0">
                <a:solidFill>
                  <a:srgbClr val="000000"/>
                </a:solidFill>
                <a:latin typeface="Helvetica Neue" charset="0"/>
              </a:rPr>
              <a:t>see </a:t>
            </a:r>
            <a:r>
              <a:rPr lang="en-US" dirty="0">
                <a:solidFill>
                  <a:srgbClr val="000000"/>
                </a:solidFill>
                <a:latin typeface="Helvetica Neue" charset="0"/>
              </a:rPr>
              <a:t>that the </a:t>
            </a:r>
            <a:r>
              <a:rPr lang="en-US" dirty="0">
                <a:solidFill>
                  <a:srgbClr val="000000"/>
                </a:solidFill>
                <a:latin typeface="Helvetica Neue" charset="0"/>
              </a:rPr>
              <a:t>m</a:t>
            </a:r>
            <a:r>
              <a:rPr lang="en-US" dirty="0">
                <a:solidFill>
                  <a:srgbClr val="000000"/>
                </a:solidFill>
                <a:latin typeface="Helvetica Neue" charset="0"/>
              </a:rPr>
              <a:t>ore </a:t>
            </a:r>
            <a:r>
              <a:rPr lang="en-US" dirty="0">
                <a:solidFill>
                  <a:srgbClr val="000000"/>
                </a:solidFill>
                <a:latin typeface="Helvetica Neue" charset="0"/>
              </a:rPr>
              <a:t>HUMID -&gt; the Less WNV (which is aligned with known facts about WNV </a:t>
            </a:r>
            <a:r>
              <a:rPr lang="en-US" dirty="0">
                <a:solidFill>
                  <a:srgbClr val="000000"/>
                </a:solidFill>
                <a:latin typeface="Helvetica Neue" charset="0"/>
              </a:rPr>
              <a:t>which </a:t>
            </a:r>
            <a:r>
              <a:rPr lang="en-US" dirty="0">
                <a:solidFill>
                  <a:srgbClr val="000000"/>
                </a:solidFill>
                <a:latin typeface="Helvetica Neue" charset="0"/>
              </a:rPr>
              <a:t>prefers dry conditions)</a:t>
            </a:r>
          </a:p>
          <a:p>
            <a:pPr marL="285750" indent="-285750">
              <a:spcBef>
                <a:spcPts val="100"/>
              </a:spcBef>
              <a:spcAft>
                <a:spcPts val="100"/>
              </a:spcAft>
              <a:buFont typeface="Arial" charset="0"/>
              <a:buChar char="•"/>
            </a:pPr>
            <a:r>
              <a:rPr lang="en-US" dirty="0">
                <a:solidFill>
                  <a:srgbClr val="000000"/>
                </a:solidFill>
                <a:latin typeface="Helvetica Neue" charset="0"/>
              </a:rPr>
              <a:t>“</a:t>
            </a:r>
            <a:r>
              <a:rPr lang="en-US" dirty="0" err="1">
                <a:solidFill>
                  <a:srgbClr val="000000"/>
                </a:solidFill>
                <a:latin typeface="Helvetica Neue" charset="0"/>
              </a:rPr>
              <a:t>Culex_Pipiens</a:t>
            </a:r>
            <a:r>
              <a:rPr lang="en-US" dirty="0">
                <a:solidFill>
                  <a:srgbClr val="000000"/>
                </a:solidFill>
                <a:latin typeface="Helvetica Neue" charset="0"/>
              </a:rPr>
              <a:t>” specie  is the most </a:t>
            </a:r>
            <a:r>
              <a:rPr lang="en-US" dirty="0">
                <a:solidFill>
                  <a:srgbClr val="000000"/>
                </a:solidFill>
                <a:latin typeface="Helvetica Neue" charset="0"/>
              </a:rPr>
              <a:t>indicative of WNV response, </a:t>
            </a:r>
            <a:r>
              <a:rPr lang="en-US" dirty="0">
                <a:solidFill>
                  <a:srgbClr val="000000"/>
                </a:solidFill>
                <a:latin typeface="Helvetica Neue" charset="0"/>
              </a:rPr>
              <a:t>“</a:t>
            </a:r>
            <a:r>
              <a:rPr lang="en-US" dirty="0" err="1">
                <a:solidFill>
                  <a:srgbClr val="000000"/>
                </a:solidFill>
                <a:latin typeface="Helvetica Neue" charset="0"/>
              </a:rPr>
              <a:t>Culex</a:t>
            </a:r>
            <a:r>
              <a:rPr lang="en-US" dirty="0">
                <a:solidFill>
                  <a:srgbClr val="000000"/>
                </a:solidFill>
                <a:latin typeface="Helvetica Neue" charset="0"/>
              </a:rPr>
              <a:t> </a:t>
            </a:r>
            <a:r>
              <a:rPr lang="en-US" dirty="0" err="1">
                <a:solidFill>
                  <a:srgbClr val="000000"/>
                </a:solidFill>
                <a:latin typeface="Helvetica Neue" charset="0"/>
              </a:rPr>
              <a:t>Restuans</a:t>
            </a:r>
            <a:r>
              <a:rPr lang="en-US" dirty="0">
                <a:solidFill>
                  <a:srgbClr val="000000"/>
                </a:solidFill>
                <a:latin typeface="Helvetica Neue" charset="0"/>
              </a:rPr>
              <a:t>” indicative </a:t>
            </a:r>
            <a:r>
              <a:rPr lang="en-US" dirty="0">
                <a:solidFill>
                  <a:srgbClr val="000000"/>
                </a:solidFill>
                <a:latin typeface="Helvetica Neue" charset="0"/>
              </a:rPr>
              <a:t>of NO-WNV</a:t>
            </a:r>
          </a:p>
          <a:p>
            <a:endParaRPr lang="en-US" dirty="0"/>
          </a:p>
          <a:p>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Tree>
    <p:extLst>
      <p:ext uri="{BB962C8B-B14F-4D97-AF65-F5344CB8AC3E}">
        <p14:creationId xmlns:p14="http://schemas.microsoft.com/office/powerpoint/2010/main" val="6170246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12262552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a:t>
            </a:r>
            <a:r>
              <a:rPr lang="en-US" sz="1800" dirty="0"/>
              <a:t>to detect WNV could range from detecting 60% to detecting 100%.</a:t>
            </a:r>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a:t>
            </a:r>
            <a:r>
              <a:rPr lang="en-US" sz="1800" dirty="0"/>
              <a:t>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478230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Tree>
    <p:extLst>
      <p:ext uri="{BB962C8B-B14F-4D97-AF65-F5344CB8AC3E}">
        <p14:creationId xmlns:p14="http://schemas.microsoft.com/office/powerpoint/2010/main" val="10165009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a:t>
            </a:r>
            <a:r>
              <a:rPr lang="en-US" sz="1800" b="1" i="1" dirty="0" err="1" smtClean="0"/>
              <a:t>Eran</a:t>
            </a:r>
            <a:r>
              <a:rPr lang="en-US" sz="1800" b="1" i="1" dirty="0" smtClean="0"/>
              <a:t> </a:t>
            </a:r>
            <a:r>
              <a:rPr lang="en-US" sz="1800" b="1" i="1" dirty="0" err="1" smtClean="0"/>
              <a:t>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1686082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39839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r>
              <a:rPr lang="en-US" sz="2200" dirty="0" smtClean="0"/>
              <a:t>?</a:t>
            </a:r>
            <a:endParaRPr lang="en-US" sz="2200" dirty="0"/>
          </a:p>
          <a:p>
            <a:pPr lvl="2">
              <a:buFont typeface="Wingdings" charset="2"/>
              <a:buChar char="§"/>
            </a:pPr>
            <a:r>
              <a:rPr lang="en-US" sz="2200" dirty="0"/>
              <a:t>How can we optimize the model</a:t>
            </a:r>
            <a:r>
              <a:rPr lang="en-US" sz="2200" dirty="0"/>
              <a:t>?</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lvl="1">
              <a:buFont typeface="Wingdings" charset="2"/>
              <a:buChar char="§"/>
            </a:pPr>
            <a:endParaRPr lang="en-US" sz="2200" dirty="0" smtClean="0"/>
          </a:p>
        </p:txBody>
      </p:sp>
    </p:spTree>
    <p:extLst>
      <p:ext uri="{BB962C8B-B14F-4D97-AF65-F5344CB8AC3E}">
        <p14:creationId xmlns:p14="http://schemas.microsoft.com/office/powerpoint/2010/main" val="101264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50931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r>
              <a:rPr lang="en-US" sz="2200" dirty="0" smtClean="0"/>
              <a:t>?</a:t>
            </a:r>
            <a:endParaRPr lang="en-US" sz="2200" dirty="0"/>
          </a:p>
          <a:p>
            <a:pPr lvl="2">
              <a:buFont typeface="Wingdings" charset="2"/>
              <a:buChar char="§"/>
            </a:pPr>
            <a:r>
              <a:rPr lang="en-US" sz="2200" dirty="0"/>
              <a:t>How can we optimize the model</a:t>
            </a:r>
            <a:r>
              <a:rPr lang="en-US" sz="2200" dirty="0"/>
              <a:t>?</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marL="571500" indent="-571500">
              <a:buFont typeface="+mj-lt"/>
              <a:buAutoNum type="romanUcPeriod"/>
            </a:pPr>
            <a:r>
              <a:rPr lang="en-US" sz="2600" dirty="0" smtClean="0"/>
              <a:t>Summary of the proposed model and final recommendations   </a:t>
            </a:r>
          </a:p>
          <a:p>
            <a:pPr lvl="2">
              <a:buFont typeface="Wingdings" charset="2"/>
              <a:buChar char="§"/>
            </a:pPr>
            <a:r>
              <a:rPr lang="en-US" sz="2200" dirty="0" smtClean="0"/>
              <a:t>What </a:t>
            </a:r>
            <a:r>
              <a:rPr lang="en-US" sz="2200" dirty="0" smtClean="0"/>
              <a:t>the model is revealing to us about WNV factors </a:t>
            </a:r>
          </a:p>
          <a:p>
            <a:pPr lvl="2">
              <a:buFont typeface="Wingdings" charset="2"/>
              <a:buChar char="§"/>
            </a:pPr>
            <a:r>
              <a:rPr lang="en-US" sz="2200" dirty="0" smtClean="0"/>
              <a:t>Final </a:t>
            </a:r>
            <a:r>
              <a:rPr lang="en-US" sz="2200" dirty="0" smtClean="0"/>
              <a:t>actionable recommendations for Chicago Municipality and Department of Public Health</a:t>
            </a:r>
          </a:p>
          <a:p>
            <a:pPr lvl="1">
              <a:buFont typeface="Wingdings" charset="2"/>
              <a:buChar char="§"/>
            </a:pPr>
            <a:endParaRPr lang="en-US" sz="2200" dirty="0" smtClean="0"/>
          </a:p>
        </p:txBody>
      </p:sp>
    </p:spTree>
    <p:extLst>
      <p:ext uri="{BB962C8B-B14F-4D97-AF65-F5344CB8AC3E}">
        <p14:creationId xmlns:p14="http://schemas.microsoft.com/office/powerpoint/2010/main" val="106820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a:t>
            </a:r>
            <a:r>
              <a:rPr lang="en-US" dirty="0" smtClean="0"/>
              <a:t>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Tree>
    <p:extLst>
      <p:ext uri="{BB962C8B-B14F-4D97-AF65-F5344CB8AC3E}">
        <p14:creationId xmlns:p14="http://schemas.microsoft.com/office/powerpoint/2010/main" val="6195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11991</TotalTime>
  <Words>7000</Words>
  <Application>Microsoft Macintosh PowerPoint</Application>
  <PresentationFormat>Widescreen</PresentationFormat>
  <Paragraphs>675</Paragraphs>
  <Slides>65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Work Flow</vt:lpstr>
      <vt:lpstr>Work Flow</vt:lpstr>
      <vt:lpstr>Work Flow</vt:lpstr>
      <vt:lpstr>Work Flow</vt:lpstr>
      <vt:lpstr>Work Flow</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PowerPoint Presentation</vt:lpstr>
      <vt:lpstr>PowerPoint Presentation</vt:lpstr>
      <vt:lpstr>PowerPoint Presentation</vt:lpstr>
      <vt:lpstr>PowerPoint Presentation</vt:lpstr>
      <vt:lpstr>I. Is there good data to work with?</vt:lpstr>
      <vt:lpstr>I. Is there good data to work with?</vt:lpstr>
      <vt:lpstr>I. Is there good data to work with?</vt:lpstr>
      <vt:lpstr>PowerPoint Presentation</vt:lpstr>
      <vt:lpstr>PowerPoint Presentation</vt:lpstr>
      <vt:lpstr>PowerPoint Presentation</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Nile Virus Detection</dc:title>
  <dc:creator>Microsoft Office User</dc:creator>
  <cp:lastModifiedBy>Microsoft Office User</cp:lastModifiedBy>
  <cp:revision>141</cp:revision>
  <dcterms:created xsi:type="dcterms:W3CDTF">2019-03-03T21:22:16Z</dcterms:created>
  <dcterms:modified xsi:type="dcterms:W3CDTF">2019-03-12T18:11:32Z</dcterms:modified>
</cp:coreProperties>
</file>