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70" r:id="rId2"/>
    <p:sldId id="269" r:id="rId3"/>
    <p:sldId id="271" r:id="rId4"/>
    <p:sldId id="264" r:id="rId5"/>
    <p:sldId id="272" r:id="rId6"/>
    <p:sldId id="259" r:id="rId7"/>
    <p:sldId id="263" r:id="rId8"/>
    <p:sldId id="260" r:id="rId9"/>
    <p:sldId id="261" r:id="rId10"/>
    <p:sldId id="258"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3"/>
    <p:restoredTop sz="78871"/>
  </p:normalViewPr>
  <p:slideViewPr>
    <p:cSldViewPr snapToGrid="0" snapToObjects="1">
      <p:cViewPr varScale="1">
        <p:scale>
          <a:sx n="72" d="100"/>
          <a:sy n="72" d="100"/>
        </p:scale>
        <p:origin x="1432"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5429AB-FD35-9943-BDD6-B7E530383E65}" type="datetimeFigureOut">
              <a:rPr lang="en-US" smtClean="0"/>
              <a:t>3/21/19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60BC7F-C7BB-9D4D-944B-F34C628F7356}" type="slidenum">
              <a:rPr lang="en-US" smtClean="0"/>
              <a:t>‹#›</a:t>
            </a:fld>
            <a:endParaRPr lang="en-US"/>
          </a:p>
        </p:txBody>
      </p:sp>
    </p:spTree>
    <p:extLst>
      <p:ext uri="{BB962C8B-B14F-4D97-AF65-F5344CB8AC3E}">
        <p14:creationId xmlns:p14="http://schemas.microsoft.com/office/powerpoint/2010/main" val="866392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a:t>
            </a:r>
            <a:r>
              <a:rPr lang="en-US" baseline="0" dirty="0" smtClean="0"/>
              <a:t> I’ll present a data driven approach to help prevention and </a:t>
            </a:r>
            <a:r>
              <a:rPr lang="en-US" baseline="0" dirty="0" err="1" smtClean="0"/>
              <a:t>erradication</a:t>
            </a:r>
            <a:r>
              <a:rPr lang="en-US" baseline="0" dirty="0" smtClean="0"/>
              <a:t> of </a:t>
            </a:r>
            <a:r>
              <a:rPr lang="en-US" baseline="0" dirty="0" err="1" smtClean="0"/>
              <a:t>westnile</a:t>
            </a:r>
            <a:r>
              <a:rPr lang="en-US" baseline="0" dirty="0" smtClean="0"/>
              <a:t> virus in Chicago</a:t>
            </a:r>
            <a:endParaRPr lang="en-US" dirty="0"/>
          </a:p>
        </p:txBody>
      </p:sp>
      <p:sp>
        <p:nvSpPr>
          <p:cNvPr id="4" name="Slide Number Placeholder 3"/>
          <p:cNvSpPr>
            <a:spLocks noGrp="1"/>
          </p:cNvSpPr>
          <p:nvPr>
            <p:ph type="sldNum" sz="quarter" idx="10"/>
          </p:nvPr>
        </p:nvSpPr>
        <p:spPr/>
        <p:txBody>
          <a:bodyPr/>
          <a:lstStyle/>
          <a:p>
            <a:fld id="{EB60BC7F-C7BB-9D4D-944B-F34C628F7356}" type="slidenum">
              <a:rPr lang="en-US" smtClean="0"/>
              <a:t>1</a:t>
            </a:fld>
            <a:endParaRPr lang="en-US"/>
          </a:p>
        </p:txBody>
      </p:sp>
    </p:spTree>
    <p:extLst>
      <p:ext uri="{BB962C8B-B14F-4D97-AF65-F5344CB8AC3E}">
        <p14:creationId xmlns:p14="http://schemas.microsoft.com/office/powerpoint/2010/main" val="1237384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West </a:t>
            </a:r>
            <a:r>
              <a:rPr lang="en-US" dirty="0" err="1" smtClean="0"/>
              <a:t>nile</a:t>
            </a:r>
            <a:r>
              <a:rPr lang="en-US" dirty="0" smtClean="0"/>
              <a:t> virus</a:t>
            </a:r>
            <a:r>
              <a:rPr lang="en-US" baseline="0" dirty="0" smtClean="0"/>
              <a:t> is spread through mosquitos and could be a cause to a lethal disease</a:t>
            </a:r>
          </a:p>
          <a:p>
            <a:pPr marL="171450" indent="-171450">
              <a:buFont typeface="Arial" charset="0"/>
              <a:buChar char="•"/>
            </a:pPr>
            <a:r>
              <a:rPr lang="en-US" baseline="0" dirty="0" smtClean="0"/>
              <a:t>Chicago </a:t>
            </a:r>
            <a:r>
              <a:rPr lang="en-US" baseline="0" dirty="0" err="1" smtClean="0"/>
              <a:t>Municiplaity</a:t>
            </a:r>
            <a:r>
              <a:rPr lang="en-US" baseline="0" dirty="0" smtClean="0"/>
              <a:t> and CDPH has collected and tested traps around the city for mosquitos with WNV</a:t>
            </a:r>
          </a:p>
          <a:p>
            <a:pPr marL="171450" indent="-171450">
              <a:buFont typeface="Arial" charset="0"/>
              <a:buChar char="•"/>
            </a:pPr>
            <a:r>
              <a:rPr lang="en-US" baseline="0" dirty="0" smtClean="0"/>
              <a:t>And assembled a comprehensive datasets  throughout several years with weekly collections</a:t>
            </a:r>
          </a:p>
          <a:p>
            <a:pPr marL="171450" indent="-171450">
              <a:buFont typeface="Arial" charset="0"/>
              <a:buChar char="•"/>
            </a:pPr>
            <a:r>
              <a:rPr lang="en-US" baseline="0" dirty="0" smtClean="0"/>
              <a:t>Our goal for this project was to predict future outbreaks (cases) around the city </a:t>
            </a:r>
          </a:p>
          <a:p>
            <a:pPr marL="171450" indent="-171450">
              <a:buFont typeface="Arial" charset="0"/>
              <a:buChar char="•"/>
            </a:pPr>
            <a:r>
              <a:rPr lang="en-US" baseline="0" dirty="0" smtClean="0"/>
              <a:t>With the help of additional enriching datasets of spraying efforts and weather </a:t>
            </a:r>
          </a:p>
          <a:p>
            <a:endParaRPr lang="en-US" dirty="0"/>
          </a:p>
        </p:txBody>
      </p:sp>
      <p:sp>
        <p:nvSpPr>
          <p:cNvPr id="4" name="Slide Number Placeholder 3"/>
          <p:cNvSpPr>
            <a:spLocks noGrp="1"/>
          </p:cNvSpPr>
          <p:nvPr>
            <p:ph type="sldNum" sz="quarter" idx="10"/>
          </p:nvPr>
        </p:nvSpPr>
        <p:spPr/>
        <p:txBody>
          <a:bodyPr/>
          <a:lstStyle/>
          <a:p>
            <a:fld id="{EB60BC7F-C7BB-9D4D-944B-F34C628F7356}" type="slidenum">
              <a:rPr lang="en-US" smtClean="0"/>
              <a:t>2</a:t>
            </a:fld>
            <a:endParaRPr lang="en-US"/>
          </a:p>
        </p:txBody>
      </p:sp>
    </p:spTree>
    <p:extLst>
      <p:ext uri="{BB962C8B-B14F-4D97-AF65-F5344CB8AC3E}">
        <p14:creationId xmlns:p14="http://schemas.microsoft.com/office/powerpoint/2010/main" val="1339314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meant that we</a:t>
            </a:r>
            <a:r>
              <a:rPr lang="en-US" baseline="0" dirty="0" smtClean="0"/>
              <a:t> needed to process the data further and use different metrics </a:t>
            </a:r>
            <a:endParaRPr lang="en-US" dirty="0"/>
          </a:p>
        </p:txBody>
      </p:sp>
      <p:sp>
        <p:nvSpPr>
          <p:cNvPr id="4" name="Slide Number Placeholder 3"/>
          <p:cNvSpPr>
            <a:spLocks noGrp="1"/>
          </p:cNvSpPr>
          <p:nvPr>
            <p:ph type="sldNum" sz="quarter" idx="10"/>
          </p:nvPr>
        </p:nvSpPr>
        <p:spPr/>
        <p:txBody>
          <a:bodyPr/>
          <a:lstStyle/>
          <a:p>
            <a:fld id="{EB60BC7F-C7BB-9D4D-944B-F34C628F7356}" type="slidenum">
              <a:rPr lang="en-US" smtClean="0"/>
              <a:t>4</a:t>
            </a:fld>
            <a:endParaRPr lang="en-US"/>
          </a:p>
        </p:txBody>
      </p:sp>
    </p:spTree>
    <p:extLst>
      <p:ext uri="{BB962C8B-B14F-4D97-AF65-F5344CB8AC3E}">
        <p14:creationId xmlns:p14="http://schemas.microsoft.com/office/powerpoint/2010/main" val="987852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smtClean="0"/>
              <a:t>Meaning less</a:t>
            </a:r>
            <a:r>
              <a:rPr lang="en-US" baseline="0" dirty="0" smtClean="0"/>
              <a:t> than 10% of the traps had spraying data</a:t>
            </a:r>
          </a:p>
          <a:p>
            <a:pPr marL="171450" indent="-171450">
              <a:buFont typeface="Arial" charset="0"/>
              <a:buChar char="•"/>
            </a:pPr>
            <a:r>
              <a:rPr lang="en-US" baseline="0" dirty="0" smtClean="0"/>
              <a:t>And out of these matches, spraying was not informative (doesn’t have a relationship with WNV)</a:t>
            </a:r>
            <a:endParaRPr lang="en-US" dirty="0"/>
          </a:p>
        </p:txBody>
      </p:sp>
      <p:sp>
        <p:nvSpPr>
          <p:cNvPr id="4" name="Slide Number Placeholder 3"/>
          <p:cNvSpPr>
            <a:spLocks noGrp="1"/>
          </p:cNvSpPr>
          <p:nvPr>
            <p:ph type="sldNum" sz="quarter" idx="10"/>
          </p:nvPr>
        </p:nvSpPr>
        <p:spPr/>
        <p:txBody>
          <a:bodyPr/>
          <a:lstStyle/>
          <a:p>
            <a:fld id="{EB60BC7F-C7BB-9D4D-944B-F34C628F7356}" type="slidenum">
              <a:rPr lang="en-US" smtClean="0"/>
              <a:t>5</a:t>
            </a:fld>
            <a:endParaRPr lang="en-US"/>
          </a:p>
        </p:txBody>
      </p:sp>
    </p:spTree>
    <p:extLst>
      <p:ext uri="{BB962C8B-B14F-4D97-AF65-F5344CB8AC3E}">
        <p14:creationId xmlns:p14="http://schemas.microsoft.com/office/powerpoint/2010/main" val="2006046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60BC7F-C7BB-9D4D-944B-F34C628F7356}" type="slidenum">
              <a:rPr lang="en-US" smtClean="0"/>
              <a:t>11</a:t>
            </a:fld>
            <a:endParaRPr lang="en-US"/>
          </a:p>
        </p:txBody>
      </p:sp>
    </p:spTree>
    <p:extLst>
      <p:ext uri="{BB962C8B-B14F-4D97-AF65-F5344CB8AC3E}">
        <p14:creationId xmlns:p14="http://schemas.microsoft.com/office/powerpoint/2010/main" val="1527015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2E72C0-D206-B74A-A9B3-284CFF94A49A}" type="datetimeFigureOut">
              <a:rPr lang="en-US" smtClean="0"/>
              <a:t>3/21/19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541963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2E72C0-D206-B74A-A9B3-284CFF94A49A}" type="datetimeFigureOut">
              <a:rPr lang="en-US" smtClean="0"/>
              <a:t>3/21/19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1020005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2E72C0-D206-B74A-A9B3-284CFF94A49A}" type="datetimeFigureOut">
              <a:rPr lang="en-US" smtClean="0"/>
              <a:t>3/21/19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2017026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2E72C0-D206-B74A-A9B3-284CFF94A49A}" type="datetimeFigureOut">
              <a:rPr lang="en-US" smtClean="0"/>
              <a:t>3/21/19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37020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2E72C0-D206-B74A-A9B3-284CFF94A49A}" type="datetimeFigureOut">
              <a:rPr lang="en-US" smtClean="0"/>
              <a:t>3/21/19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2132074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2E72C0-D206-B74A-A9B3-284CFF94A49A}" type="datetimeFigureOut">
              <a:rPr lang="en-US" smtClean="0"/>
              <a:t>3/21/19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86465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2E72C0-D206-B74A-A9B3-284CFF94A49A}" type="datetimeFigureOut">
              <a:rPr lang="en-US" smtClean="0"/>
              <a:t>3/21/19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317738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2E72C0-D206-B74A-A9B3-284CFF94A49A}" type="datetimeFigureOut">
              <a:rPr lang="en-US" smtClean="0"/>
              <a:t>3/21/19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1590270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E72C0-D206-B74A-A9B3-284CFF94A49A}" type="datetimeFigureOut">
              <a:rPr lang="en-US" smtClean="0"/>
              <a:t>3/21/19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89394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2E72C0-D206-B74A-A9B3-284CFF94A49A}" type="datetimeFigureOut">
              <a:rPr lang="en-US" smtClean="0"/>
              <a:t>3/21/19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1358544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2E72C0-D206-B74A-A9B3-284CFF94A49A}" type="datetimeFigureOut">
              <a:rPr lang="en-US" smtClean="0"/>
              <a:t>3/21/19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2AE9B-32CE-DF44-9E93-D23020C59811}" type="slidenum">
              <a:rPr lang="en-US" smtClean="0"/>
              <a:t>‹#›</a:t>
            </a:fld>
            <a:endParaRPr lang="en-US"/>
          </a:p>
        </p:txBody>
      </p:sp>
    </p:spTree>
    <p:extLst>
      <p:ext uri="{BB962C8B-B14F-4D97-AF65-F5344CB8AC3E}">
        <p14:creationId xmlns:p14="http://schemas.microsoft.com/office/powerpoint/2010/main" val="10076798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E72C0-D206-B74A-A9B3-284CFF94A49A}" type="datetimeFigureOut">
              <a:rPr lang="en-US" smtClean="0"/>
              <a:t>3/21/19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2AE9B-32CE-DF44-9E93-D23020C59811}" type="slidenum">
              <a:rPr lang="en-US" smtClean="0"/>
              <a:t>‹#›</a:t>
            </a:fld>
            <a:endParaRPr lang="en-US"/>
          </a:p>
        </p:txBody>
      </p:sp>
    </p:spTree>
    <p:extLst>
      <p:ext uri="{BB962C8B-B14F-4D97-AF65-F5344CB8AC3E}">
        <p14:creationId xmlns:p14="http://schemas.microsoft.com/office/powerpoint/2010/main" val="1306001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kaggle.com/c/predict-west-nile-viru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c/predict-west-nile-viru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8614" y="-763195"/>
            <a:ext cx="9362303" cy="2387600"/>
          </a:xfrm>
        </p:spPr>
        <p:txBody>
          <a:bodyPr>
            <a:normAutofit/>
          </a:bodyPr>
          <a:lstStyle/>
          <a:p>
            <a:r>
              <a:rPr lang="en-US" sz="7000" dirty="0" smtClean="0"/>
              <a:t>West Nile Virus Detection</a:t>
            </a:r>
            <a:endParaRPr lang="en-US" sz="7000" dirty="0"/>
          </a:p>
        </p:txBody>
      </p:sp>
      <p:sp>
        <p:nvSpPr>
          <p:cNvPr id="3" name="Subtitle 2"/>
          <p:cNvSpPr>
            <a:spLocks noGrp="1"/>
          </p:cNvSpPr>
          <p:nvPr>
            <p:ph type="subTitle" idx="1"/>
          </p:nvPr>
        </p:nvSpPr>
        <p:spPr>
          <a:xfrm>
            <a:off x="1275046" y="1624405"/>
            <a:ext cx="9609438" cy="623973"/>
          </a:xfrm>
        </p:spPr>
        <p:txBody>
          <a:bodyPr>
            <a:noAutofit/>
          </a:bodyPr>
          <a:lstStyle/>
          <a:p>
            <a:r>
              <a:rPr lang="en-US" sz="2800" dirty="0" smtClean="0">
                <a:solidFill>
                  <a:schemeClr val="tx1">
                    <a:lumMod val="50000"/>
                    <a:lumOff val="50000"/>
                  </a:schemeClr>
                </a:solidFill>
              </a:rPr>
              <a:t>Data driven approach to prevention and eradication of the virus</a:t>
            </a:r>
          </a:p>
        </p:txBody>
      </p:sp>
      <p:sp>
        <p:nvSpPr>
          <p:cNvPr id="4" name="TextBox 3"/>
          <p:cNvSpPr txBox="1"/>
          <p:nvPr/>
        </p:nvSpPr>
        <p:spPr>
          <a:xfrm>
            <a:off x="3154336" y="2264544"/>
            <a:ext cx="5453352" cy="1323439"/>
          </a:xfrm>
          <a:prstGeom prst="rect">
            <a:avLst/>
          </a:prstGeom>
          <a:noFill/>
        </p:spPr>
        <p:txBody>
          <a:bodyPr wrap="none" rtlCol="0">
            <a:spAutoFit/>
          </a:bodyPr>
          <a:lstStyle/>
          <a:p>
            <a:pPr algn="ctr"/>
            <a:r>
              <a:rPr lang="en-US" sz="2000" dirty="0" smtClean="0"/>
              <a:t>Project for Chicago Municipality (CM) and Chicago </a:t>
            </a:r>
          </a:p>
          <a:p>
            <a:pPr algn="ctr"/>
            <a:r>
              <a:rPr lang="en-US" sz="2000" dirty="0" smtClean="0"/>
              <a:t>Department of Public Health (CDPH)</a:t>
            </a:r>
          </a:p>
          <a:p>
            <a:pPr algn="ctr"/>
            <a:r>
              <a:rPr lang="en-US" sz="2000" dirty="0" smtClean="0"/>
              <a:t>By Eran Schenker</a:t>
            </a:r>
          </a:p>
          <a:p>
            <a:pPr algn="ctr"/>
            <a:endParaRPr lang="en-US" sz="2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560" y="3958752"/>
            <a:ext cx="7109941" cy="18386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8375" y="3902089"/>
            <a:ext cx="1227706" cy="1071582"/>
          </a:xfrm>
          <a:prstGeom prst="rect">
            <a:avLst/>
          </a:prstGeom>
        </p:spPr>
      </p:pic>
      <p:sp>
        <p:nvSpPr>
          <p:cNvPr id="7" name="TextBox 6"/>
          <p:cNvSpPr txBox="1"/>
          <p:nvPr/>
        </p:nvSpPr>
        <p:spPr>
          <a:xfrm>
            <a:off x="4537022" y="3283371"/>
            <a:ext cx="2687980" cy="461665"/>
          </a:xfrm>
          <a:prstGeom prst="rect">
            <a:avLst/>
          </a:prstGeom>
          <a:noFill/>
        </p:spPr>
        <p:txBody>
          <a:bodyPr wrap="none" rtlCol="0">
            <a:spAutoFit/>
          </a:bodyPr>
          <a:lstStyle/>
          <a:p>
            <a:r>
              <a:rPr lang="en-US" sz="2400" b="1" dirty="0" smtClean="0">
                <a:solidFill>
                  <a:schemeClr val="accent6">
                    <a:lumMod val="75000"/>
                  </a:schemeClr>
                </a:solidFill>
              </a:rPr>
              <a:t>Executive Summary</a:t>
            </a:r>
            <a:endParaRPr lang="en-US" sz="2400" b="1" dirty="0">
              <a:solidFill>
                <a:schemeClr val="accent6">
                  <a:lumMod val="75000"/>
                </a:schemeClr>
              </a:solidFill>
            </a:endParaRPr>
          </a:p>
        </p:txBody>
      </p:sp>
    </p:spTree>
    <p:extLst>
      <p:ext uri="{BB962C8B-B14F-4D97-AF65-F5344CB8AC3E}">
        <p14:creationId xmlns:p14="http://schemas.microsoft.com/office/powerpoint/2010/main" val="7911004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45473704"/>
              </p:ext>
            </p:extLst>
          </p:nvPr>
        </p:nvGraphicFramePr>
        <p:xfrm>
          <a:off x="5825202" y="2132106"/>
          <a:ext cx="4588798" cy="2966720"/>
        </p:xfrm>
        <a:graphic>
          <a:graphicData uri="http://schemas.openxmlformats.org/drawingml/2006/table">
            <a:tbl>
              <a:tblPr firstRow="1" bandRow="1">
                <a:tableStyleId>{BDBED569-4797-4DF1-A0F4-6AAB3CD982D8}</a:tableStyleId>
              </a:tblPr>
              <a:tblGrid>
                <a:gridCol w="2823498"/>
                <a:gridCol w="1765300"/>
              </a:tblGrid>
              <a:tr h="370840">
                <a:tc>
                  <a:txBody>
                    <a:bodyPr/>
                    <a:lstStyle/>
                    <a:p>
                      <a:pPr algn="ctr"/>
                      <a:r>
                        <a:rPr lang="en-US" dirty="0" smtClean="0"/>
                        <a:t>Factor </a:t>
                      </a:r>
                      <a:endParaRPr lang="en-US" dirty="0"/>
                    </a:p>
                  </a:txBody>
                  <a:tcPr/>
                </a:tc>
                <a:tc>
                  <a:txBody>
                    <a:bodyPr/>
                    <a:lstStyle/>
                    <a:p>
                      <a:r>
                        <a:rPr lang="en-US" dirty="0" smtClean="0"/>
                        <a:t>Related to </a:t>
                      </a:r>
                      <a:r>
                        <a:rPr lang="en-US" baseline="0" dirty="0" smtClean="0"/>
                        <a:t>WNV</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dirty="0" smtClean="0"/>
                        <a:t>Number of Mosquitos</a:t>
                      </a:r>
                      <a:endParaRPr lang="en-US" sz="1800" b="0" u="none" dirty="0" smtClean="0">
                        <a:solidFill>
                          <a:srgbClr val="000000"/>
                        </a:solidFill>
                        <a:latin typeface="Helvetica Neue" charset="0"/>
                      </a:endParaRPr>
                    </a:p>
                  </a:txBody>
                  <a:tcPr/>
                </a:tc>
                <a:tc>
                  <a:txBody>
                    <a:bodyPr/>
                    <a:lstStyle/>
                    <a:p>
                      <a:pPr algn="ctr"/>
                      <a:r>
                        <a:rPr lang="en-US" dirty="0" smtClean="0"/>
                        <a:t>+++</a:t>
                      </a:r>
                      <a:endParaRPr lang="en-US" dirty="0"/>
                    </a:p>
                  </a:txBody>
                  <a:tcPr/>
                </a:tc>
              </a:tr>
              <a:tr h="370840">
                <a:tc>
                  <a:txBody>
                    <a:bodyPr/>
                    <a:lstStyle/>
                    <a:p>
                      <a:r>
                        <a:rPr lang="en-US" sz="1800" u="none" dirty="0" smtClean="0"/>
                        <a:t>CULEX_PIPIENS (specie)</a:t>
                      </a:r>
                      <a:endParaRPr lang="en-US" b="0" u="none" dirty="0"/>
                    </a:p>
                  </a:txBody>
                  <a:tcPr/>
                </a:tc>
                <a:tc>
                  <a:txBody>
                    <a:bodyPr/>
                    <a:lstStyle/>
                    <a:p>
                      <a:pPr algn="ctr"/>
                      <a:r>
                        <a:rPr lang="en-US" dirty="0" smtClean="0"/>
                        <a: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Month</a:t>
                      </a:r>
                      <a:endParaRPr lang="en-US" b="0" u="none" dirty="0"/>
                    </a:p>
                  </a:txBody>
                  <a:tcPr/>
                </a:tc>
                <a:tc>
                  <a:txBody>
                    <a:bodyPr/>
                    <a:lstStyle/>
                    <a:p>
                      <a:pPr algn="ctr"/>
                      <a:r>
                        <a:rPr lang="en-US" dirty="0" smtClean="0"/>
                        <a: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High</a:t>
                      </a:r>
                      <a:r>
                        <a:rPr lang="en-US" u="none" baseline="0" dirty="0" smtClean="0"/>
                        <a:t> Temperatures</a:t>
                      </a:r>
                      <a:endParaRPr lang="en-US" b="0" u="none" dirty="0" smtClean="0"/>
                    </a:p>
                  </a:txBody>
                  <a:tcPr/>
                </a:tc>
                <a:tc>
                  <a:txBody>
                    <a:bodyPr/>
                    <a:lstStyle/>
                    <a:p>
                      <a:pPr algn="ctr"/>
                      <a:r>
                        <a:rPr lang="en-US" dirty="0" smtClean="0"/>
                        <a:t>+</a:t>
                      </a:r>
                      <a:r>
                        <a:rPr lang="en-US" baseline="0" dirty="0" smtClean="0"/>
                        <a:t> </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u="none" dirty="0" smtClean="0"/>
                        <a:t>CULEX_RESTUANS (specie)</a:t>
                      </a:r>
                      <a:endParaRPr lang="en-US" b="0" u="none" dirty="0" smtClean="0"/>
                    </a:p>
                  </a:txBody>
                  <a:tcPr/>
                </a:tc>
                <a:tc>
                  <a:txBody>
                    <a:bodyPr/>
                    <a:lstStyle/>
                    <a:p>
                      <a:pPr algn="ctr"/>
                      <a:r>
                        <a:rPr lang="en-US" dirty="0" smtClean="0"/>
                        <a:t>-</a:t>
                      </a:r>
                      <a:endParaRPr lang="en-US" dirty="0"/>
                    </a:p>
                  </a:txBody>
                  <a:tcPr/>
                </a:tc>
              </a:tr>
              <a:tr h="370840">
                <a:tc>
                  <a:txBody>
                    <a:bodyPr/>
                    <a:lstStyle/>
                    <a:p>
                      <a:r>
                        <a:rPr lang="en-US" u="none" dirty="0" smtClean="0"/>
                        <a:t>Wind</a:t>
                      </a:r>
                      <a:endParaRPr lang="en-US" b="0" u="none" dirty="0"/>
                    </a:p>
                  </a:txBody>
                  <a:tcPr/>
                </a:tc>
                <a:tc>
                  <a:txBody>
                    <a:bodyPr/>
                    <a:lstStyle/>
                    <a:p>
                      <a:pPr algn="ctr"/>
                      <a:r>
                        <a:rPr lang="en-US" dirty="0" smtClean="0"/>
                        <a:t>-</a:t>
                      </a:r>
                      <a:endParaRPr lang="en-US" dirty="0"/>
                    </a:p>
                  </a:txBody>
                  <a:tcPr/>
                </a:tc>
              </a:tr>
              <a:tr h="370840">
                <a:tc>
                  <a:txBody>
                    <a:bodyPr/>
                    <a:lstStyle/>
                    <a:p>
                      <a:r>
                        <a:rPr lang="en-US" u="none" dirty="0" smtClean="0"/>
                        <a:t>Humidity </a:t>
                      </a:r>
                      <a:endParaRPr lang="en-US" b="0" u="none" dirty="0"/>
                    </a:p>
                  </a:txBody>
                  <a:tcPr/>
                </a:tc>
                <a:tc>
                  <a:txBody>
                    <a:bodyPr/>
                    <a:lstStyle/>
                    <a:p>
                      <a:pPr algn="ctr"/>
                      <a:r>
                        <a:rPr lang="en-US" dirty="0" smtClean="0"/>
                        <a:t>-</a:t>
                      </a:r>
                      <a:endParaRPr lang="en-US" dirty="0"/>
                    </a:p>
                  </a:txBody>
                  <a:tcPr/>
                </a:tc>
              </a:tr>
            </a:tbl>
          </a:graphicData>
        </a:graphic>
      </p:graphicFrame>
      <p:sp>
        <p:nvSpPr>
          <p:cNvPr id="5"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sp>
        <p:nvSpPr>
          <p:cNvPr id="6" name="Rectangle 5"/>
          <p:cNvSpPr/>
          <p:nvPr/>
        </p:nvSpPr>
        <p:spPr>
          <a:xfrm>
            <a:off x="0" y="1320790"/>
            <a:ext cx="8206452" cy="461665"/>
          </a:xfrm>
          <a:prstGeom prst="rect">
            <a:avLst/>
          </a:prstGeom>
        </p:spPr>
        <p:txBody>
          <a:bodyPr wrap="square">
            <a:spAutoFit/>
          </a:bodyPr>
          <a:lstStyle/>
          <a:p>
            <a:pPr lvl="2">
              <a:buFont typeface="Wingdings" charset="2"/>
              <a:buChar char="§"/>
            </a:pPr>
            <a:r>
              <a:rPr lang="en-US" sz="2400" b="1" dirty="0" smtClean="0"/>
              <a:t> </a:t>
            </a:r>
            <a:r>
              <a:rPr lang="en-US" sz="2400" b="1" dirty="0"/>
              <a:t>What the model is revealing to us about WNV </a:t>
            </a:r>
            <a:r>
              <a:rPr lang="en-US" sz="2400" b="1" dirty="0" smtClean="0"/>
              <a:t>factors? </a:t>
            </a:r>
            <a:endParaRPr lang="en-US" sz="2400" b="1" dirty="0"/>
          </a:p>
        </p:txBody>
      </p:sp>
      <p:sp>
        <p:nvSpPr>
          <p:cNvPr id="7" name="TextBox 6"/>
          <p:cNvSpPr txBox="1"/>
          <p:nvPr/>
        </p:nvSpPr>
        <p:spPr>
          <a:xfrm>
            <a:off x="1077799" y="2132106"/>
            <a:ext cx="4332401" cy="115416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spcBef>
                <a:spcPts val="100"/>
              </a:spcBef>
              <a:spcAft>
                <a:spcPts val="100"/>
              </a:spcAft>
            </a:pPr>
            <a:r>
              <a:rPr lang="en-US" sz="1600" b="1" dirty="0" smtClean="0">
                <a:solidFill>
                  <a:srgbClr val="000000"/>
                </a:solidFill>
                <a:latin typeface="Helvetica Neue" charset="0"/>
              </a:rPr>
              <a:t>Summary </a:t>
            </a:r>
            <a:r>
              <a:rPr lang="en-US" sz="1600" b="1" dirty="0">
                <a:solidFill>
                  <a:srgbClr val="000000"/>
                </a:solidFill>
                <a:latin typeface="Helvetica Neue" charset="0"/>
              </a:rPr>
              <a:t>of </a:t>
            </a:r>
            <a:r>
              <a:rPr lang="en-US" sz="1600" b="1" dirty="0" smtClean="0">
                <a:solidFill>
                  <a:srgbClr val="000000"/>
                </a:solidFill>
                <a:latin typeface="Helvetica Neue" charset="0"/>
              </a:rPr>
              <a:t>factors relationship to WNV:</a:t>
            </a:r>
          </a:p>
          <a:p>
            <a:pPr lvl="1">
              <a:spcBef>
                <a:spcPts val="100"/>
              </a:spcBef>
              <a:spcAft>
                <a:spcPts val="100"/>
              </a:spcAft>
            </a:pPr>
            <a:r>
              <a:rPr lang="en-US" sz="1600" dirty="0" smtClean="0">
                <a:solidFill>
                  <a:srgbClr val="000000"/>
                </a:solidFill>
                <a:latin typeface="Helvetica Neue" charset="0"/>
              </a:rPr>
              <a:t>(+++) strong positive relationship</a:t>
            </a:r>
          </a:p>
          <a:p>
            <a:pPr lvl="1">
              <a:spcBef>
                <a:spcPts val="100"/>
              </a:spcBef>
              <a:spcAft>
                <a:spcPts val="100"/>
              </a:spcAft>
            </a:pPr>
            <a:r>
              <a:rPr lang="en-US" sz="1600" dirty="0" smtClean="0">
                <a:solidFill>
                  <a:srgbClr val="000000"/>
                </a:solidFill>
                <a:latin typeface="Helvetica Neue" charset="0"/>
              </a:rPr>
              <a:t> (++)  moderate positive relationship</a:t>
            </a:r>
          </a:p>
          <a:p>
            <a:pPr lvl="1">
              <a:spcBef>
                <a:spcPts val="100"/>
              </a:spcBef>
              <a:spcAft>
                <a:spcPts val="100"/>
              </a:spcAft>
            </a:pPr>
            <a:r>
              <a:rPr lang="en-US" sz="1600" dirty="0" smtClean="0">
                <a:solidFill>
                  <a:srgbClr val="000000"/>
                </a:solidFill>
                <a:latin typeface="Helvetica Neue" charset="0"/>
              </a:rPr>
              <a:t>   (-)   mild negative relationship </a:t>
            </a:r>
            <a:endParaRPr lang="en-US" sz="1600" dirty="0">
              <a:solidFill>
                <a:srgbClr val="000000"/>
              </a:solidFill>
              <a:latin typeface="Helvetica Neue" charset="0"/>
            </a:endParaRPr>
          </a:p>
        </p:txBody>
      </p:sp>
    </p:spTree>
    <p:extLst>
      <p:ext uri="{BB962C8B-B14F-4D97-AF65-F5344CB8AC3E}">
        <p14:creationId xmlns:p14="http://schemas.microsoft.com/office/powerpoint/2010/main" val="1095703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858" y="2296272"/>
            <a:ext cx="10766612" cy="3902822"/>
          </a:xfrm>
        </p:spPr>
        <p:style>
          <a:lnRef idx="2">
            <a:schemeClr val="dk1"/>
          </a:lnRef>
          <a:fillRef idx="1">
            <a:schemeClr val="lt1"/>
          </a:fillRef>
          <a:effectRef idx="0">
            <a:schemeClr val="dk1"/>
          </a:effectRef>
          <a:fontRef idx="minor">
            <a:schemeClr val="dk1"/>
          </a:fontRef>
        </p:style>
        <p:txBody>
          <a:bodyPr>
            <a:noAutofit/>
          </a:bodyPr>
          <a:lstStyle/>
          <a:p>
            <a:r>
              <a:rPr lang="en-US" sz="1800" dirty="0" smtClean="0"/>
              <a:t>The </a:t>
            </a:r>
            <a:r>
              <a:rPr lang="en-US" sz="1800" dirty="0"/>
              <a:t>sensitivity of the </a:t>
            </a:r>
            <a:r>
              <a:rPr lang="en-US" sz="1800" dirty="0" smtClean="0"/>
              <a:t>model we are offering ranges </a:t>
            </a:r>
            <a:r>
              <a:rPr lang="en-US" sz="1800" dirty="0"/>
              <a:t>from detecting 60% to detecting 100</a:t>
            </a:r>
            <a:r>
              <a:rPr lang="en-US" sz="1800" dirty="0" smtClean="0"/>
              <a:t>% of WNV cases</a:t>
            </a:r>
            <a:endParaRPr lang="en-US" sz="1800" dirty="0"/>
          </a:p>
          <a:p>
            <a:r>
              <a:rPr lang="en-US" sz="1800" dirty="0"/>
              <a:t>Depended on the cost </a:t>
            </a:r>
            <a:r>
              <a:rPr lang="en-US" sz="1800" dirty="0" smtClean="0"/>
              <a:t>of false alarm (e.g. spraying areas that </a:t>
            </a:r>
            <a:r>
              <a:rPr lang="en-US" sz="1800" dirty="0"/>
              <a:t>are not infested), we could </a:t>
            </a:r>
            <a:r>
              <a:rPr lang="en-US" sz="1800" dirty="0" smtClean="0"/>
              <a:t>offer </a:t>
            </a:r>
            <a:r>
              <a:rPr lang="en-US" sz="1800" dirty="0"/>
              <a:t>the right </a:t>
            </a:r>
            <a:r>
              <a:rPr lang="en-US" sz="1800" dirty="0" smtClean="0"/>
              <a:t>package </a:t>
            </a:r>
            <a:r>
              <a:rPr lang="en-US" sz="1800" dirty="0"/>
              <a:t>for Chicago </a:t>
            </a:r>
            <a:r>
              <a:rPr lang="en-US" sz="1800" dirty="0" smtClean="0"/>
              <a:t>Municipality and CDPH purposes</a:t>
            </a:r>
            <a:r>
              <a:rPr lang="en-US" sz="1800" dirty="0"/>
              <a:t>.</a:t>
            </a:r>
          </a:p>
          <a:p>
            <a:r>
              <a:rPr lang="en-US" sz="1800" dirty="0" smtClean="0"/>
              <a:t>We offer 2 possible packages: </a:t>
            </a:r>
          </a:p>
          <a:p>
            <a:pPr marL="1028700" lvl="1" indent="-571500">
              <a:buFont typeface="+mj-lt"/>
              <a:buAutoNum type="romanLcPeriod"/>
            </a:pPr>
            <a:r>
              <a:rPr lang="en-US" sz="1800" dirty="0" smtClean="0"/>
              <a:t>If it’s affordable to “over-spray” </a:t>
            </a:r>
            <a:r>
              <a:rPr lang="en-US" sz="1800" dirty="0"/>
              <a:t>4 times the number of necessary </a:t>
            </a:r>
            <a:r>
              <a:rPr lang="en-US" sz="1800" dirty="0" smtClean="0"/>
              <a:t>spraying </a:t>
            </a:r>
            <a:r>
              <a:rPr lang="en-US" sz="1800" dirty="0"/>
              <a:t>(i.e. only 1 out of 5 spraying efforts are justifiable</a:t>
            </a:r>
            <a:r>
              <a:rPr lang="en-US" sz="1800" dirty="0" smtClean="0"/>
              <a:t>), </a:t>
            </a:r>
            <a:r>
              <a:rPr lang="en-US" sz="1800" dirty="0"/>
              <a:t>we </a:t>
            </a:r>
            <a:r>
              <a:rPr lang="en-US" sz="1800" dirty="0" smtClean="0"/>
              <a:t>predict eradication of </a:t>
            </a:r>
            <a:r>
              <a:rPr lang="en-US" sz="1800" dirty="0"/>
              <a:t>90% </a:t>
            </a:r>
            <a:r>
              <a:rPr lang="en-US" sz="1800" dirty="0" smtClean="0"/>
              <a:t>of </a:t>
            </a:r>
            <a:r>
              <a:rPr lang="en-US" sz="1800" dirty="0"/>
              <a:t>WNV of occurrences </a:t>
            </a:r>
            <a:r>
              <a:rPr lang="en-US" sz="1800" dirty="0" smtClean="0"/>
              <a:t>in </a:t>
            </a:r>
            <a:r>
              <a:rPr lang="en-US" sz="1800" dirty="0"/>
              <a:t>Chicago (lowering its rate from 5% to 0.5%). </a:t>
            </a:r>
            <a:endParaRPr lang="en-US" sz="1800" dirty="0" smtClean="0"/>
          </a:p>
          <a:p>
            <a:pPr marL="1028700" lvl="1" indent="-571500">
              <a:buFont typeface="+mj-lt"/>
              <a:buAutoNum type="romanLcPeriod"/>
            </a:pPr>
            <a:r>
              <a:rPr lang="en-US" sz="1800" dirty="0" smtClean="0"/>
              <a:t>Alternatively </a:t>
            </a:r>
            <a:r>
              <a:rPr lang="en-US" sz="1800" dirty="0"/>
              <a:t>If it’s affordable </a:t>
            </a:r>
            <a:r>
              <a:rPr lang="en-US" sz="1800" dirty="0" smtClean="0"/>
              <a:t>to “over-spray” </a:t>
            </a:r>
            <a:r>
              <a:rPr lang="en-US" sz="1800" dirty="0"/>
              <a:t>only 2.5 times (i.e. 2 out of 5 spraying efforts are justifiable), </a:t>
            </a:r>
            <a:r>
              <a:rPr lang="en-US" sz="1800" dirty="0" smtClean="0"/>
              <a:t>then </a:t>
            </a:r>
            <a:r>
              <a:rPr lang="en-US" sz="1800" dirty="0"/>
              <a:t>we predict </a:t>
            </a:r>
            <a:r>
              <a:rPr lang="en-US" sz="1800" dirty="0" smtClean="0"/>
              <a:t>eradication of 60% of WNV occurrences (lowering its rate from </a:t>
            </a:r>
            <a:r>
              <a:rPr lang="en-US" sz="1800" dirty="0"/>
              <a:t>5% to 2</a:t>
            </a:r>
            <a:r>
              <a:rPr lang="en-US" sz="1800" dirty="0" smtClean="0"/>
              <a:t>%).</a:t>
            </a:r>
            <a:endParaRPr lang="en-US" sz="1800" dirty="0"/>
          </a:p>
          <a:p>
            <a:r>
              <a:rPr lang="en-US" sz="1800" dirty="0" smtClean="0"/>
              <a:t>We </a:t>
            </a:r>
            <a:r>
              <a:rPr lang="en-US" sz="1800" dirty="0"/>
              <a:t>recommend to take into consideration the inhabitants population density of the areas in order to asses the importance of eradicating the mosquitos. This could provide important clues about the right choice of over-spraying and WNV detection rate discussed previously.</a:t>
            </a:r>
          </a:p>
          <a:p>
            <a:endParaRPr lang="en-US" sz="1800" dirty="0"/>
          </a:p>
        </p:txBody>
      </p:sp>
      <p:sp>
        <p:nvSpPr>
          <p:cNvPr id="4" name="Rectangle 3"/>
          <p:cNvSpPr/>
          <p:nvPr/>
        </p:nvSpPr>
        <p:spPr>
          <a:xfrm>
            <a:off x="-161366" y="1323098"/>
            <a:ext cx="7261413" cy="1107996"/>
          </a:xfrm>
          <a:prstGeom prst="rect">
            <a:avLst/>
          </a:prstGeom>
        </p:spPr>
        <p:txBody>
          <a:bodyPr wrap="square">
            <a:spAutoFit/>
          </a:bodyPr>
          <a:lstStyle/>
          <a:p>
            <a:pPr lvl="2">
              <a:buFont typeface="Wingdings" charset="2"/>
              <a:buChar char="§"/>
            </a:pPr>
            <a:r>
              <a:rPr lang="en-US" sz="2200" dirty="0" smtClean="0"/>
              <a:t> </a:t>
            </a:r>
            <a:r>
              <a:rPr lang="en-US" sz="2200" b="1" dirty="0" smtClean="0"/>
              <a:t>Final </a:t>
            </a:r>
            <a:r>
              <a:rPr lang="en-US" sz="2200" b="1" dirty="0"/>
              <a:t>actionable recommendations for Chicago Municipality and Department of Public Health</a:t>
            </a:r>
          </a:p>
          <a:p>
            <a:pPr lvl="1">
              <a:buFont typeface="Wingdings" charset="2"/>
              <a:buChar char="§"/>
            </a:pPr>
            <a:endParaRPr lang="en-US" sz="2200" dirty="0"/>
          </a:p>
        </p:txBody>
      </p:sp>
      <p:sp>
        <p:nvSpPr>
          <p:cNvPr id="6"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spTree>
    <p:extLst>
      <p:ext uri="{BB962C8B-B14F-4D97-AF65-F5344CB8AC3E}">
        <p14:creationId xmlns:p14="http://schemas.microsoft.com/office/powerpoint/2010/main" val="327102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2296271"/>
            <a:ext cx="10739718" cy="2934635"/>
          </a:xfrm>
        </p:spPr>
        <p:style>
          <a:lnRef idx="2">
            <a:schemeClr val="dk1"/>
          </a:lnRef>
          <a:fillRef idx="1">
            <a:schemeClr val="lt1"/>
          </a:fillRef>
          <a:effectRef idx="0">
            <a:schemeClr val="dk1"/>
          </a:effectRef>
          <a:fontRef idx="minor">
            <a:schemeClr val="dk1"/>
          </a:fontRef>
        </p:style>
        <p:txBody>
          <a:bodyPr>
            <a:normAutofit/>
          </a:bodyPr>
          <a:lstStyle/>
          <a:p>
            <a:r>
              <a:rPr lang="en-US" sz="1800" dirty="0" smtClean="0"/>
              <a:t>We </a:t>
            </a:r>
            <a:r>
              <a:rPr lang="en-US" sz="1800" dirty="0"/>
              <a:t>suggest </a:t>
            </a:r>
            <a:r>
              <a:rPr lang="en-US" sz="1800" dirty="0" smtClean="0"/>
              <a:t>to take </a:t>
            </a:r>
            <a:r>
              <a:rPr lang="en-US" sz="1800" dirty="0"/>
              <a:t>preemptive measures as well as spraying infested locations. Since </a:t>
            </a:r>
            <a:r>
              <a:rPr lang="en-US" sz="1800" dirty="0">
                <a:solidFill>
                  <a:schemeClr val="dk1"/>
                </a:solidFill>
              </a:rPr>
              <a:t>June</a:t>
            </a:r>
            <a:r>
              <a:rPr lang="en-US" sz="1800" dirty="0"/>
              <a:t> has the highest occurrences of WNV, whilst not being the hottest, driest and least </a:t>
            </a:r>
            <a:r>
              <a:rPr lang="en-US" sz="1800" dirty="0" smtClean="0"/>
              <a:t>windy, we </a:t>
            </a:r>
            <a:r>
              <a:rPr lang="en-US" sz="1800" dirty="0"/>
              <a:t>could assume that the high occurrences are due to reactive measures </a:t>
            </a:r>
            <a:r>
              <a:rPr lang="en-US" sz="1800" dirty="0" smtClean="0"/>
              <a:t>to </a:t>
            </a:r>
            <a:r>
              <a:rPr lang="en-US" sz="1800" dirty="0"/>
              <a:t>eradicate </a:t>
            </a:r>
            <a:r>
              <a:rPr lang="en-US" sz="1800" dirty="0" smtClean="0"/>
              <a:t>mosquitos been taken </a:t>
            </a:r>
            <a:r>
              <a:rPr lang="en-US" sz="1800" dirty="0"/>
              <a:t>too late in the season (only after locations become infested).</a:t>
            </a:r>
          </a:p>
          <a:p>
            <a:r>
              <a:rPr lang="en-US" sz="1800" dirty="0"/>
              <a:t>We </a:t>
            </a:r>
            <a:r>
              <a:rPr lang="en-US" sz="1800" dirty="0" smtClean="0"/>
              <a:t>propose </a:t>
            </a:r>
            <a:r>
              <a:rPr lang="en-US" sz="1800" dirty="0"/>
              <a:t>to invest efforts in prevention, starting from increasing awareness of the general population </a:t>
            </a:r>
            <a:r>
              <a:rPr lang="en-US" sz="1800" dirty="0" smtClean="0"/>
              <a:t>(e.g. to </a:t>
            </a:r>
            <a:r>
              <a:rPr lang="en-US" sz="1800" dirty="0"/>
              <a:t>not leave exposed untreated water </a:t>
            </a:r>
            <a:r>
              <a:rPr lang="en-US" sz="1800" dirty="0" smtClean="0"/>
              <a:t>such as </a:t>
            </a:r>
            <a:r>
              <a:rPr lang="en-US" sz="1800" dirty="0"/>
              <a:t>ponds and pools in their yard)</a:t>
            </a:r>
          </a:p>
          <a:p>
            <a:r>
              <a:rPr lang="en-US" sz="1800" dirty="0" smtClean="0"/>
              <a:t>Additionally, </a:t>
            </a:r>
            <a:r>
              <a:rPr lang="en-US" sz="1800" dirty="0"/>
              <a:t>since one specie (</a:t>
            </a:r>
            <a:r>
              <a:rPr lang="en-US" sz="1800" dirty="0" err="1"/>
              <a:t>Culex</a:t>
            </a:r>
            <a:r>
              <a:rPr lang="en-US" sz="1800" dirty="0"/>
              <a:t> </a:t>
            </a:r>
            <a:r>
              <a:rPr lang="en-US" sz="1800" dirty="0" err="1" smtClean="0"/>
              <a:t>Pipiens</a:t>
            </a:r>
            <a:r>
              <a:rPr lang="en-US" sz="1800" dirty="0" smtClean="0"/>
              <a:t>) </a:t>
            </a:r>
            <a:r>
              <a:rPr lang="en-US" sz="1800" dirty="0"/>
              <a:t>stands out as a carrier with higher rates of WNV, We suggest to increase efforts in preventing the proliferation of this specie in particular. This could be done with more specific and </a:t>
            </a:r>
            <a:r>
              <a:rPr lang="en-US" sz="1800" dirty="0" smtClean="0"/>
              <a:t>environmentally </a:t>
            </a:r>
            <a:r>
              <a:rPr lang="en-US" sz="1800" dirty="0"/>
              <a:t>friendly measures (e.g. "targeted biological mosquito control") which would make the process of lowering </a:t>
            </a:r>
            <a:r>
              <a:rPr lang="en-US" sz="1800" dirty="0" smtClean="0"/>
              <a:t>occurrences </a:t>
            </a:r>
            <a:r>
              <a:rPr lang="en-US" sz="1800" dirty="0"/>
              <a:t>more efficient and less </a:t>
            </a:r>
            <a:r>
              <a:rPr lang="en-US" sz="1800" dirty="0" smtClean="0"/>
              <a:t>costly</a:t>
            </a:r>
            <a:endParaRPr lang="en-US" sz="1800" dirty="0"/>
          </a:p>
        </p:txBody>
      </p:sp>
      <p:sp>
        <p:nvSpPr>
          <p:cNvPr id="6" name="Rectangle 5"/>
          <p:cNvSpPr/>
          <p:nvPr/>
        </p:nvSpPr>
        <p:spPr>
          <a:xfrm>
            <a:off x="-161366" y="1323098"/>
            <a:ext cx="7261413" cy="1107996"/>
          </a:xfrm>
          <a:prstGeom prst="rect">
            <a:avLst/>
          </a:prstGeom>
        </p:spPr>
        <p:txBody>
          <a:bodyPr wrap="square">
            <a:spAutoFit/>
          </a:bodyPr>
          <a:lstStyle/>
          <a:p>
            <a:pPr lvl="2">
              <a:buFont typeface="Wingdings" charset="2"/>
              <a:buChar char="§"/>
            </a:pPr>
            <a:r>
              <a:rPr lang="en-US" sz="2200" dirty="0" smtClean="0"/>
              <a:t> </a:t>
            </a:r>
            <a:r>
              <a:rPr lang="en-US" sz="2200" b="1" dirty="0" smtClean="0"/>
              <a:t>Final </a:t>
            </a:r>
            <a:r>
              <a:rPr lang="en-US" sz="2200" b="1" dirty="0"/>
              <a:t>actionable recommendations for Chicago Municipality and Department of Public Health</a:t>
            </a:r>
          </a:p>
          <a:p>
            <a:pPr lvl="1">
              <a:buFont typeface="Wingdings" charset="2"/>
              <a:buChar char="§"/>
            </a:pPr>
            <a:endParaRPr lang="en-US" sz="2200" dirty="0"/>
          </a:p>
        </p:txBody>
      </p:sp>
      <p:sp>
        <p:nvSpPr>
          <p:cNvPr id="7"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spTree>
    <p:extLst>
      <p:ext uri="{BB962C8B-B14F-4D97-AF65-F5344CB8AC3E}">
        <p14:creationId xmlns:p14="http://schemas.microsoft.com/office/powerpoint/2010/main" val="565055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4412" y="1502895"/>
            <a:ext cx="10515600" cy="5355105"/>
          </a:xfrm>
        </p:spPr>
        <p:txBody>
          <a:bodyPr>
            <a:normAutofit/>
          </a:bodyPr>
          <a:lstStyle/>
          <a:p>
            <a:r>
              <a:rPr lang="en-US" sz="1800" dirty="0" smtClean="0"/>
              <a:t>AUC </a:t>
            </a:r>
            <a:r>
              <a:rPr lang="en-US" sz="1800" dirty="0"/>
              <a:t>under the ROC curve is ~89% so the model is robust enough to allow </a:t>
            </a:r>
            <a:r>
              <a:rPr lang="en-US" sz="1800" dirty="0" smtClean="0"/>
              <a:t>flexible </a:t>
            </a:r>
            <a:r>
              <a:rPr lang="en-US" sz="1800" dirty="0"/>
              <a:t>choice of thresholds ( choosing the most fitting recall vs precision rates)</a:t>
            </a:r>
          </a:p>
          <a:p>
            <a:r>
              <a:rPr lang="en-US" sz="1800" dirty="0"/>
              <a:t>The model is based on the assumption that the number of mosquitos is a valid info that could be collected and used for prediction. The model's performance would change if we exclude the </a:t>
            </a:r>
            <a:r>
              <a:rPr lang="en-US" sz="1800" dirty="0" smtClean="0"/>
              <a:t>‘Number of Mosquitos’ feature. At that </a:t>
            </a:r>
            <a:r>
              <a:rPr lang="en-US" sz="1800" dirty="0"/>
              <a:t>scenario we will use all other features to predict the number of mosquitos, and then use that prediction as a new feature in a new classification model, to make a new prediction for the WNV </a:t>
            </a:r>
            <a:r>
              <a:rPr lang="en-US" sz="1800" dirty="0" smtClean="0"/>
              <a:t>occurrences. </a:t>
            </a:r>
            <a:r>
              <a:rPr lang="en-US" sz="1800" dirty="0"/>
              <a:t>We can expect </a:t>
            </a:r>
            <a:r>
              <a:rPr lang="en-US" sz="1800" dirty="0" smtClean="0"/>
              <a:t>the performance </a:t>
            </a:r>
            <a:r>
              <a:rPr lang="en-US" sz="1800" dirty="0"/>
              <a:t>of this model </a:t>
            </a:r>
            <a:r>
              <a:rPr lang="en-US" sz="1800" dirty="0" smtClean="0"/>
              <a:t>to </a:t>
            </a:r>
            <a:r>
              <a:rPr lang="en-US" sz="1800" dirty="0"/>
              <a:t>be lower.</a:t>
            </a:r>
          </a:p>
          <a:p>
            <a:r>
              <a:rPr lang="en-US" sz="1800" dirty="0"/>
              <a:t>The spray data was implemented with the hypothesis that recently sprayed sites would effect the </a:t>
            </a:r>
            <a:r>
              <a:rPr lang="en-US" sz="1800" dirty="0" smtClean="0"/>
              <a:t>occurrences </a:t>
            </a:r>
            <a:r>
              <a:rPr lang="en-US" sz="1800" dirty="0"/>
              <a:t>of WNV. after </a:t>
            </a:r>
            <a:r>
              <a:rPr lang="en-US" sz="1800" dirty="0" smtClean="0"/>
              <a:t>EDA</a:t>
            </a:r>
            <a:r>
              <a:rPr lang="en-US" sz="1800" dirty="0"/>
              <a:t>, </a:t>
            </a:r>
            <a:r>
              <a:rPr lang="en-US" sz="1800" dirty="0" smtClean="0"/>
              <a:t>occurrences </a:t>
            </a:r>
            <a:r>
              <a:rPr lang="en-US" sz="1800" dirty="0"/>
              <a:t>seem to not vary (on average) and since the number of observations taken from recently sprayed sites were low (79), these observations were not excluded from the dataset with the rational that they would not effect the model's performance.</a:t>
            </a:r>
          </a:p>
          <a:p>
            <a:r>
              <a:rPr lang="en-US" sz="1800" dirty="0"/>
              <a:t>The data could be enriched further with </a:t>
            </a:r>
            <a:r>
              <a:rPr lang="en-US" sz="1800" dirty="0" smtClean="0"/>
              <a:t>publically available </a:t>
            </a:r>
            <a:r>
              <a:rPr lang="en-US" sz="1800" dirty="0"/>
              <a:t>data, e.g. Implementing data on locations of exposed water reservoirs, lakes and other bodies of fresh water which might be correlated to increased mosquito population</a:t>
            </a:r>
            <a:r>
              <a:rPr lang="en-US" sz="1800" dirty="0" smtClean="0"/>
              <a:t>.</a:t>
            </a:r>
            <a:endParaRPr lang="en-US" sz="1800" dirty="0"/>
          </a:p>
          <a:p>
            <a:endParaRPr lang="en-US" sz="1800" dirty="0" smtClean="0"/>
          </a:p>
          <a:p>
            <a:pPr marL="0" indent="0">
              <a:buNone/>
            </a:pPr>
            <a:r>
              <a:rPr lang="en-US" sz="1800" b="1" i="1" dirty="0" smtClean="0"/>
              <a:t>* All rights reserved to Eran Schenker</a:t>
            </a:r>
            <a:endParaRPr lang="en-US" sz="1800" b="1" i="1" dirty="0"/>
          </a:p>
          <a:p>
            <a:endParaRPr lang="en-US" sz="1800" dirty="0"/>
          </a:p>
        </p:txBody>
      </p:sp>
      <p:sp>
        <p:nvSpPr>
          <p:cNvPr id="4" name="TextBox 3"/>
          <p:cNvSpPr txBox="1"/>
          <p:nvPr/>
        </p:nvSpPr>
        <p:spPr>
          <a:xfrm>
            <a:off x="632012" y="733454"/>
            <a:ext cx="6813532" cy="769441"/>
          </a:xfrm>
          <a:prstGeom prst="rect">
            <a:avLst/>
          </a:prstGeom>
          <a:noFill/>
        </p:spPr>
        <p:txBody>
          <a:bodyPr wrap="none" rtlCol="0">
            <a:spAutoFit/>
          </a:bodyPr>
          <a:lstStyle/>
          <a:p>
            <a:r>
              <a:rPr lang="en-US" sz="2200" b="1" dirty="0"/>
              <a:t>Supplementary Slide - Project </a:t>
            </a:r>
            <a:r>
              <a:rPr lang="en-US" sz="2200" b="1" dirty="0" smtClean="0"/>
              <a:t>Discussion and Final </a:t>
            </a:r>
            <a:r>
              <a:rPr lang="en-US" sz="2200" b="1" dirty="0"/>
              <a:t>N</a:t>
            </a:r>
            <a:r>
              <a:rPr lang="en-US" sz="2200" b="1" dirty="0" smtClean="0"/>
              <a:t>otes</a:t>
            </a:r>
            <a:endParaRPr lang="en-US" sz="2200" b="1" dirty="0"/>
          </a:p>
          <a:p>
            <a:endParaRPr lang="en-US" sz="2200" dirty="0"/>
          </a:p>
        </p:txBody>
      </p:sp>
    </p:spTree>
    <p:extLst>
      <p:ext uri="{BB962C8B-B14F-4D97-AF65-F5344CB8AC3E}">
        <p14:creationId xmlns:p14="http://schemas.microsoft.com/office/powerpoint/2010/main" val="813095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760"/>
            <a:ext cx="10515600" cy="1325563"/>
          </a:xfrm>
        </p:spPr>
        <p:txBody>
          <a:bodyPr/>
          <a:lstStyle/>
          <a:p>
            <a:pPr algn="ctr"/>
            <a:r>
              <a:rPr lang="en-US" dirty="0" smtClean="0"/>
              <a:t>Background</a:t>
            </a:r>
            <a:endParaRPr lang="en-US" dirty="0"/>
          </a:p>
        </p:txBody>
      </p:sp>
      <p:sp>
        <p:nvSpPr>
          <p:cNvPr id="6" name="Rectangle 5"/>
          <p:cNvSpPr>
            <a:spLocks noChangeArrowheads="1"/>
          </p:cNvSpPr>
          <p:nvPr/>
        </p:nvSpPr>
        <p:spPr bwMode="auto">
          <a:xfrm>
            <a:off x="2082112" y="1391132"/>
            <a:ext cx="7780637"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West Nile </a:t>
            </a:r>
            <a:r>
              <a:rPr kumimoji="0" lang="en-US" altLang="en-US" sz="1600" b="0" i="0" strike="noStrike" cap="none" normalizeH="0" baseline="0" dirty="0" smtClean="0">
                <a:ln>
                  <a:noFill/>
                </a:ln>
                <a:effectLst/>
                <a:latin typeface="+mj-lt"/>
              </a:rPr>
              <a:t>virus (WNV)</a:t>
            </a:r>
            <a:r>
              <a:rPr kumimoji="0" lang="en-US" altLang="en-US" sz="1600" b="0" i="0" strike="noStrike" cap="none" normalizeH="0" baseline="0" dirty="0">
                <a:ln>
                  <a:noFill/>
                </a:ln>
                <a:effectLst/>
                <a:latin typeface="+mj-lt"/>
              </a:rPr>
              <a:t> is most commonly spread </a:t>
            </a:r>
            <a:r>
              <a:rPr kumimoji="0" lang="en-US" altLang="en-US" sz="1600" b="0" i="0" strike="noStrike" cap="none" normalizeH="0" baseline="0" dirty="0" smtClean="0">
                <a:ln>
                  <a:noFill/>
                </a:ln>
                <a:effectLst/>
                <a:latin typeface="+mj-lt"/>
              </a:rPr>
              <a:t>through </a:t>
            </a:r>
            <a:r>
              <a:rPr kumimoji="0" lang="en-US" altLang="en-US" sz="1600" b="0" i="0" strike="noStrike" cap="none" normalizeH="0" baseline="0" dirty="0">
                <a:ln>
                  <a:noFill/>
                </a:ln>
                <a:effectLst/>
                <a:latin typeface="+mj-lt"/>
              </a:rPr>
              <a:t>infected mosquitos. </a:t>
            </a:r>
            <a:endParaRPr lang="en-US" altLang="en-US" sz="1600" dirty="0">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smtClean="0">
                <a:ln>
                  <a:noFill/>
                </a:ln>
                <a:effectLst/>
                <a:latin typeface="+mj-lt"/>
              </a:rPr>
              <a:t>20</a:t>
            </a:r>
            <a:r>
              <a:rPr kumimoji="0" lang="en-US" altLang="en-US" sz="1600" b="0" i="0" strike="noStrike" cap="none" normalizeH="0" baseline="0" dirty="0">
                <a:ln>
                  <a:noFill/>
                </a:ln>
                <a:effectLst/>
                <a:latin typeface="+mj-lt"/>
              </a:rPr>
              <a:t>% of people who </a:t>
            </a:r>
            <a:r>
              <a:rPr kumimoji="0" lang="en-US" altLang="en-US" sz="1600" b="0" i="0" strike="noStrike" cap="none" normalizeH="0" baseline="0" dirty="0" smtClean="0">
                <a:ln>
                  <a:noFill/>
                </a:ln>
                <a:effectLst/>
                <a:latin typeface="+mj-lt"/>
              </a:rPr>
              <a:t>are infected</a:t>
            </a:r>
            <a:r>
              <a:rPr lang="en-US" altLang="en-US" sz="1600" dirty="0" smtClean="0">
                <a:latin typeface="+mj-lt"/>
              </a:rPr>
              <a:t>, </a:t>
            </a:r>
            <a:r>
              <a:rPr kumimoji="0" lang="en-US" altLang="en-US" sz="1600" b="0" i="0" strike="noStrike" cap="none" normalizeH="0" baseline="0" dirty="0" smtClean="0">
                <a:ln>
                  <a:noFill/>
                </a:ln>
                <a:effectLst/>
                <a:latin typeface="+mj-lt"/>
              </a:rPr>
              <a:t>develop </a:t>
            </a:r>
            <a:r>
              <a:rPr kumimoji="0" lang="en-US" altLang="en-US" sz="1600" b="0" i="0" strike="noStrike" cap="none" normalizeH="0" baseline="0" dirty="0">
                <a:ln>
                  <a:noFill/>
                </a:ln>
                <a:effectLst/>
                <a:latin typeface="+mj-lt"/>
              </a:rPr>
              <a:t>symptoms ranging from </a:t>
            </a:r>
            <a:r>
              <a:rPr kumimoji="0" lang="en-US" altLang="en-US" sz="1600" b="0" i="0" strike="noStrike" cap="none" normalizeH="0" baseline="0" dirty="0" smtClean="0">
                <a:ln>
                  <a:noFill/>
                </a:ln>
                <a:effectLst/>
                <a:latin typeface="+mj-lt"/>
              </a:rPr>
              <a:t>fever</a:t>
            </a:r>
            <a:r>
              <a:rPr kumimoji="0" lang="en-US" altLang="en-US" sz="1600" b="0" i="0" strike="noStrike" cap="none" normalizeH="0" baseline="0" dirty="0">
                <a:ln>
                  <a:noFill/>
                </a:ln>
                <a:effectLst/>
                <a:latin typeface="+mj-lt"/>
              </a:rPr>
              <a:t>, to serious neurological illnesses </a:t>
            </a:r>
            <a:r>
              <a:rPr kumimoji="0" lang="en-US" altLang="en-US" sz="1600" b="0" i="0" strike="noStrike" cap="none" normalizeH="0" baseline="0" dirty="0" smtClean="0">
                <a:ln>
                  <a:noFill/>
                </a:ln>
                <a:effectLst/>
                <a:latin typeface="+mj-lt"/>
              </a:rPr>
              <a:t>and death.</a:t>
            </a:r>
            <a:endParaRPr kumimoji="0" lang="en-US" altLang="en-US" sz="1600" b="0" i="0" strike="noStrike" cap="none" normalizeH="0" baseline="0" dirty="0">
              <a:ln>
                <a:noFill/>
              </a:ln>
              <a:effectLst/>
              <a:latin typeface="+mj-lt"/>
            </a:endParaRPr>
          </a:p>
          <a:p>
            <a:pPr marL="285750" lvl="0" indent="-285750" eaLnBrk="0" fontAlgn="base" hangingPunct="0">
              <a:spcBef>
                <a:spcPct val="0"/>
              </a:spcBef>
              <a:spcAft>
                <a:spcPct val="0"/>
              </a:spcAft>
              <a:buFont typeface="Arial" charset="0"/>
              <a:buChar char="•"/>
            </a:pPr>
            <a:r>
              <a:rPr kumimoji="0" lang="en-US" altLang="en-US" sz="1600" b="0" i="0" strike="noStrike" cap="none" normalizeH="0" baseline="0" dirty="0">
                <a:ln>
                  <a:noFill/>
                </a:ln>
                <a:effectLst/>
                <a:latin typeface="+mj-lt"/>
              </a:rPr>
              <a:t>In 2002, </a:t>
            </a:r>
            <a:r>
              <a:rPr kumimoji="0" lang="en-US" altLang="en-US" sz="1600" b="0" i="0" strike="noStrike" cap="none" normalizeH="0" baseline="0" dirty="0" smtClean="0">
                <a:ln>
                  <a:noFill/>
                </a:ln>
                <a:effectLst/>
                <a:latin typeface="+mj-lt"/>
              </a:rPr>
              <a:t>first </a:t>
            </a:r>
            <a:r>
              <a:rPr kumimoji="0" lang="en-US" altLang="en-US" sz="1600" b="0" i="0" strike="noStrike" cap="none" normalizeH="0" baseline="0" dirty="0">
                <a:ln>
                  <a:noFill/>
                </a:ln>
                <a:effectLst/>
                <a:latin typeface="+mj-lt"/>
              </a:rPr>
              <a:t>human </a:t>
            </a:r>
            <a:r>
              <a:rPr kumimoji="0" lang="en-US" altLang="en-US" sz="1600" i="0" strike="noStrike" cap="none" normalizeH="0" baseline="0" dirty="0">
                <a:ln>
                  <a:noFill/>
                </a:ln>
                <a:effectLst/>
                <a:latin typeface="+mj-lt"/>
              </a:rPr>
              <a:t>cases </a:t>
            </a:r>
            <a:r>
              <a:rPr lang="en-US" altLang="en-US" sz="1600" dirty="0">
                <a:latin typeface="+mj-lt"/>
              </a:rPr>
              <a:t>of WNV </a:t>
            </a:r>
            <a:r>
              <a:rPr kumimoji="0" lang="en-US" altLang="en-US" sz="1600" b="0" i="0" strike="noStrike" cap="none" normalizeH="0" baseline="0" dirty="0" smtClean="0">
                <a:ln>
                  <a:noFill/>
                </a:ln>
                <a:effectLst/>
                <a:latin typeface="+mj-lt"/>
              </a:rPr>
              <a:t>were </a:t>
            </a:r>
            <a:r>
              <a:rPr kumimoji="0" lang="en-US" altLang="en-US" sz="1600" b="0" i="0" strike="noStrike" cap="none" normalizeH="0" baseline="0" dirty="0">
                <a:ln>
                  <a:noFill/>
                </a:ln>
                <a:effectLst/>
                <a:latin typeface="+mj-lt"/>
              </a:rPr>
              <a:t>reported in Chicago. By 2004 the City of Chicago and the Chicago Department of Public Health (CDPH) had established a comprehensive surveillance and control </a:t>
            </a:r>
            <a:r>
              <a:rPr kumimoji="0" lang="en-US" altLang="en-US" sz="1600" b="0" i="0" strike="noStrike" cap="none" normalizeH="0" baseline="0" dirty="0" smtClean="0">
                <a:ln>
                  <a:noFill/>
                </a:ln>
                <a:effectLst/>
                <a:latin typeface="+mj-lt"/>
              </a:rPr>
              <a:t>program.</a:t>
            </a:r>
            <a:endParaRPr kumimoji="0" lang="en-US" altLang="en-US" sz="1600" b="0" i="0" strike="noStrike" cap="none" normalizeH="0" baseline="0" dirty="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Every week </a:t>
            </a:r>
            <a:r>
              <a:rPr kumimoji="0" lang="en-US" altLang="en-US" sz="1600" b="0" i="0" strike="noStrike" cap="none" normalizeH="0" baseline="0" dirty="0" smtClean="0">
                <a:ln>
                  <a:noFill/>
                </a:ln>
                <a:effectLst/>
                <a:latin typeface="+mj-lt"/>
              </a:rPr>
              <a:t>mosquitos </a:t>
            </a:r>
            <a:r>
              <a:rPr kumimoji="0" lang="en-US" altLang="en-US" sz="1600" b="0" i="0" strike="noStrike" cap="none" normalizeH="0" baseline="0" dirty="0">
                <a:ln>
                  <a:noFill/>
                </a:ln>
                <a:effectLst/>
                <a:latin typeface="+mj-lt"/>
              </a:rPr>
              <a:t>in traps across the city are tested for the virus. The results of these tests influence when and where the city will </a:t>
            </a:r>
            <a:r>
              <a:rPr kumimoji="0" lang="en-US" altLang="en-US" sz="1600" b="0" i="0" strike="noStrike" cap="none" normalizeH="0" baseline="0" dirty="0" smtClean="0">
                <a:ln>
                  <a:noFill/>
                </a:ln>
                <a:effectLst/>
                <a:latin typeface="+mj-lt"/>
              </a:rPr>
              <a:t>spray</a:t>
            </a:r>
            <a:r>
              <a:rPr kumimoji="0" lang="en-US" altLang="en-US" sz="1600" b="0" i="0" strike="noStrike" cap="none" normalizeH="0" dirty="0" smtClean="0">
                <a:ln>
                  <a:noFill/>
                </a:ln>
                <a:effectLst/>
                <a:latin typeface="+mj-lt"/>
              </a:rPr>
              <a:t> pesticides</a:t>
            </a:r>
            <a:r>
              <a:rPr kumimoji="0" lang="en-US" altLang="en-US" sz="1600" b="0" i="0" strike="noStrike" cap="none" normalizeH="0" baseline="0" dirty="0" smtClean="0">
                <a:ln>
                  <a:noFill/>
                </a:ln>
                <a:effectLst/>
                <a:latin typeface="+mj-lt"/>
              </a:rPr>
              <a:t>.</a:t>
            </a:r>
            <a:endParaRPr kumimoji="0" lang="en-US" altLang="en-US" sz="1600" b="0" i="0" strike="noStrike" cap="none" normalizeH="0" baseline="0" dirty="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Given weather, location, testing, and spraying data, </a:t>
            </a:r>
            <a:r>
              <a:rPr kumimoji="0" lang="en-US" altLang="en-US" sz="1600" b="0" i="0" strike="noStrike" cap="none" normalizeH="0" baseline="0" dirty="0" smtClean="0">
                <a:ln>
                  <a:noFill/>
                </a:ln>
                <a:effectLst/>
                <a:latin typeface="+mj-lt"/>
              </a:rPr>
              <a:t>Chicago Municipality</a:t>
            </a:r>
            <a:r>
              <a:rPr kumimoji="0" lang="en-US" altLang="en-US" sz="1600" b="0" i="0" strike="noStrike" cap="none" normalizeH="0" dirty="0" smtClean="0">
                <a:ln>
                  <a:noFill/>
                </a:ln>
                <a:effectLst/>
                <a:latin typeface="+mj-lt"/>
              </a:rPr>
              <a:t> (</a:t>
            </a:r>
            <a:r>
              <a:rPr kumimoji="0" lang="en-US" altLang="en-US" sz="1600" b="0" i="0" strike="noStrike" cap="none" normalizeH="0" baseline="0" dirty="0" smtClean="0">
                <a:ln>
                  <a:noFill/>
                </a:ln>
                <a:effectLst/>
                <a:latin typeface="+mj-lt"/>
              </a:rPr>
              <a:t>CM) and CDPH asked (through </a:t>
            </a:r>
            <a:r>
              <a:rPr kumimoji="0" lang="en-US" altLang="en-US" sz="1600" b="0" i="0" strike="noStrike" cap="none" normalizeH="0" baseline="0" dirty="0" err="1" smtClean="0">
                <a:ln>
                  <a:noFill/>
                </a:ln>
                <a:effectLst/>
                <a:latin typeface="+mj-lt"/>
              </a:rPr>
              <a:t>Kaggle</a:t>
            </a:r>
            <a:r>
              <a:rPr kumimoji="0" lang="en-US" altLang="en-US" sz="1600" b="0" i="0" strike="noStrike" cap="none" normalizeH="0" baseline="0" dirty="0" smtClean="0">
                <a:ln>
                  <a:noFill/>
                </a:ln>
                <a:effectLst/>
                <a:latin typeface="+mj-lt"/>
              </a:rPr>
              <a:t> ) to </a:t>
            </a:r>
            <a:r>
              <a:rPr kumimoji="0" lang="en-US" altLang="en-US" sz="1600" b="0" i="0" strike="noStrike" cap="none" normalizeH="0" baseline="0" dirty="0">
                <a:ln>
                  <a:noFill/>
                </a:ln>
                <a:effectLst/>
                <a:latin typeface="+mj-lt"/>
              </a:rPr>
              <a:t>predict when and where different species of mosquitos will test positive for West Nile virus. </a:t>
            </a:r>
            <a:r>
              <a:rPr lang="en-US" altLang="en-US" sz="900" dirty="0">
                <a:latin typeface="+mj-lt"/>
              </a:rPr>
              <a:t> </a:t>
            </a:r>
            <a:r>
              <a:rPr lang="en-US" altLang="en-US" sz="600" dirty="0" smtClean="0">
                <a:latin typeface="+mj-lt"/>
              </a:rPr>
              <a:t> </a:t>
            </a: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endParaRPr kumimoji="0" lang="en-US" altLang="en-US" sz="1600" b="0" i="0" strike="noStrike" cap="none" normalizeH="0" baseline="0" dirty="0" smtClean="0">
              <a:ln>
                <a:noFill/>
              </a:ln>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mj-lt"/>
              </a:rPr>
              <a:t/>
            </a:r>
            <a:br>
              <a:rPr kumimoji="0" lang="en-US" altLang="en-US" sz="1600" b="0" i="0" strike="noStrike" cap="none" normalizeH="0" baseline="0" dirty="0">
                <a:ln>
                  <a:noFill/>
                </a:ln>
                <a:effectLst/>
                <a:latin typeface="+mj-lt"/>
              </a:rPr>
            </a:br>
            <a:endParaRPr kumimoji="0" lang="en-US" altLang="en-US" sz="1600" b="0" i="0" strike="noStrike" cap="none" normalizeH="0" baseline="0" dirty="0">
              <a:ln>
                <a:noFill/>
              </a:ln>
              <a:effectLst/>
              <a:latin typeface="+mj-lt"/>
            </a:endParaRPr>
          </a:p>
        </p:txBody>
      </p:sp>
      <p:sp>
        <p:nvSpPr>
          <p:cNvPr id="7" name="TextBox 6"/>
          <p:cNvSpPr txBox="1"/>
          <p:nvPr/>
        </p:nvSpPr>
        <p:spPr>
          <a:xfrm>
            <a:off x="3676642" y="6139156"/>
            <a:ext cx="4591578" cy="307777"/>
          </a:xfrm>
          <a:prstGeom prst="rect">
            <a:avLst/>
          </a:prstGeom>
          <a:noFill/>
        </p:spPr>
        <p:txBody>
          <a:bodyPr wrap="none" rtlCol="0">
            <a:spAutoFit/>
          </a:bodyPr>
          <a:lstStyle/>
          <a:p>
            <a:r>
              <a:rPr lang="en-US" sz="1400" dirty="0" smtClean="0"/>
              <a:t>Resource: </a:t>
            </a:r>
            <a:r>
              <a:rPr lang="en-US" sz="1400" dirty="0" smtClean="0">
                <a:hlinkClick r:id="rId3"/>
              </a:rPr>
              <a:t>https://</a:t>
            </a:r>
            <a:r>
              <a:rPr lang="en-US" sz="1400" dirty="0" err="1" smtClean="0">
                <a:hlinkClick r:id="rId3"/>
              </a:rPr>
              <a:t>www.kaggle.com</a:t>
            </a:r>
            <a:r>
              <a:rPr lang="en-US" sz="1400" dirty="0" smtClean="0">
                <a:hlinkClick r:id="rId3"/>
              </a:rPr>
              <a:t>/c/predict-west-</a:t>
            </a:r>
            <a:r>
              <a:rPr lang="en-US" sz="1400" dirty="0" err="1" smtClean="0">
                <a:hlinkClick r:id="rId3"/>
              </a:rPr>
              <a:t>nile</a:t>
            </a:r>
            <a:r>
              <a:rPr lang="en-US" sz="1400" dirty="0" smtClean="0">
                <a:hlinkClick r:id="rId3"/>
              </a:rPr>
              <a:t>-virus</a:t>
            </a:r>
            <a:endParaRPr lang="en-US" sz="1400" dirty="0"/>
          </a:p>
        </p:txBody>
      </p:sp>
    </p:spTree>
    <p:extLst>
      <p:ext uri="{BB962C8B-B14F-4D97-AF65-F5344CB8AC3E}">
        <p14:creationId xmlns:p14="http://schemas.microsoft.com/office/powerpoint/2010/main" val="16729314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760"/>
            <a:ext cx="10515600" cy="1325563"/>
          </a:xfrm>
        </p:spPr>
        <p:txBody>
          <a:bodyPr/>
          <a:lstStyle/>
          <a:p>
            <a:pPr algn="ctr"/>
            <a:r>
              <a:rPr lang="en-US" dirty="0" smtClean="0"/>
              <a:t>Background</a:t>
            </a:r>
            <a:endParaRPr lang="en-US" dirty="0"/>
          </a:p>
        </p:txBody>
      </p:sp>
      <p:sp>
        <p:nvSpPr>
          <p:cNvPr id="6" name="Rectangle 5"/>
          <p:cNvSpPr>
            <a:spLocks noChangeArrowheads="1"/>
          </p:cNvSpPr>
          <p:nvPr/>
        </p:nvSpPr>
        <p:spPr bwMode="auto">
          <a:xfrm>
            <a:off x="2082112" y="1376667"/>
            <a:ext cx="7780637"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West Nile </a:t>
            </a:r>
            <a:r>
              <a:rPr kumimoji="0" lang="en-US" altLang="en-US" sz="1600" b="0" i="0" strike="noStrike" cap="none" normalizeH="0" baseline="0" dirty="0" smtClean="0">
                <a:ln>
                  <a:noFill/>
                </a:ln>
                <a:effectLst/>
                <a:latin typeface="+mj-lt"/>
              </a:rPr>
              <a:t>virus (WNV)</a:t>
            </a:r>
            <a:r>
              <a:rPr kumimoji="0" lang="en-US" altLang="en-US" sz="1600" b="0" i="0" strike="noStrike" cap="none" normalizeH="0" baseline="0" dirty="0">
                <a:ln>
                  <a:noFill/>
                </a:ln>
                <a:effectLst/>
                <a:latin typeface="+mj-lt"/>
              </a:rPr>
              <a:t> is most commonly spread </a:t>
            </a:r>
            <a:r>
              <a:rPr kumimoji="0" lang="en-US" altLang="en-US" sz="1600" b="0" i="0" strike="noStrike" cap="none" normalizeH="0" baseline="0" dirty="0" smtClean="0">
                <a:ln>
                  <a:noFill/>
                </a:ln>
                <a:effectLst/>
                <a:latin typeface="+mj-lt"/>
              </a:rPr>
              <a:t>through </a:t>
            </a:r>
            <a:r>
              <a:rPr kumimoji="0" lang="en-US" altLang="en-US" sz="1600" b="0" i="0" strike="noStrike" cap="none" normalizeH="0" baseline="0" dirty="0">
                <a:ln>
                  <a:noFill/>
                </a:ln>
                <a:effectLst/>
                <a:latin typeface="+mj-lt"/>
              </a:rPr>
              <a:t>infected mosquitos. </a:t>
            </a:r>
            <a:endParaRPr lang="en-US" altLang="en-US" sz="1600" dirty="0">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smtClean="0">
                <a:ln>
                  <a:noFill/>
                </a:ln>
                <a:effectLst/>
                <a:latin typeface="+mj-lt"/>
              </a:rPr>
              <a:t>20</a:t>
            </a:r>
            <a:r>
              <a:rPr kumimoji="0" lang="en-US" altLang="en-US" sz="1600" b="0" i="0" strike="noStrike" cap="none" normalizeH="0" baseline="0" dirty="0">
                <a:ln>
                  <a:noFill/>
                </a:ln>
                <a:effectLst/>
                <a:latin typeface="+mj-lt"/>
              </a:rPr>
              <a:t>% of people who </a:t>
            </a:r>
            <a:r>
              <a:rPr kumimoji="0" lang="en-US" altLang="en-US" sz="1600" b="0" i="0" strike="noStrike" cap="none" normalizeH="0" baseline="0" dirty="0" smtClean="0">
                <a:ln>
                  <a:noFill/>
                </a:ln>
                <a:effectLst/>
                <a:latin typeface="+mj-lt"/>
              </a:rPr>
              <a:t>are infected</a:t>
            </a:r>
            <a:r>
              <a:rPr lang="en-US" altLang="en-US" sz="1600" dirty="0" smtClean="0">
                <a:latin typeface="+mj-lt"/>
              </a:rPr>
              <a:t>, </a:t>
            </a:r>
            <a:r>
              <a:rPr kumimoji="0" lang="en-US" altLang="en-US" sz="1600" b="0" i="0" strike="noStrike" cap="none" normalizeH="0" baseline="0" dirty="0" smtClean="0">
                <a:ln>
                  <a:noFill/>
                </a:ln>
                <a:effectLst/>
                <a:latin typeface="+mj-lt"/>
              </a:rPr>
              <a:t>develop </a:t>
            </a:r>
            <a:r>
              <a:rPr kumimoji="0" lang="en-US" altLang="en-US" sz="1600" b="0" i="0" strike="noStrike" cap="none" normalizeH="0" baseline="0" dirty="0">
                <a:ln>
                  <a:noFill/>
                </a:ln>
                <a:effectLst/>
                <a:latin typeface="+mj-lt"/>
              </a:rPr>
              <a:t>symptoms ranging from </a:t>
            </a:r>
            <a:r>
              <a:rPr kumimoji="0" lang="en-US" altLang="en-US" sz="1600" b="0" i="0" strike="noStrike" cap="none" normalizeH="0" baseline="0" dirty="0" smtClean="0">
                <a:ln>
                  <a:noFill/>
                </a:ln>
                <a:effectLst/>
                <a:latin typeface="+mj-lt"/>
              </a:rPr>
              <a:t>fever</a:t>
            </a:r>
            <a:r>
              <a:rPr kumimoji="0" lang="en-US" altLang="en-US" sz="1600" b="0" i="0" strike="noStrike" cap="none" normalizeH="0" baseline="0" dirty="0">
                <a:ln>
                  <a:noFill/>
                </a:ln>
                <a:effectLst/>
                <a:latin typeface="+mj-lt"/>
              </a:rPr>
              <a:t>, to serious neurological illnesses </a:t>
            </a:r>
            <a:r>
              <a:rPr kumimoji="0" lang="en-US" altLang="en-US" sz="1600" b="0" i="0" strike="noStrike" cap="none" normalizeH="0" baseline="0" dirty="0" smtClean="0">
                <a:ln>
                  <a:noFill/>
                </a:ln>
                <a:effectLst/>
                <a:latin typeface="+mj-lt"/>
              </a:rPr>
              <a:t>and death.</a:t>
            </a:r>
            <a:endParaRPr kumimoji="0" lang="en-US" altLang="en-US" sz="1600" b="0" i="0" strike="noStrike" cap="none" normalizeH="0" baseline="0" dirty="0">
              <a:ln>
                <a:noFill/>
              </a:ln>
              <a:effectLst/>
              <a:latin typeface="+mj-lt"/>
            </a:endParaRPr>
          </a:p>
          <a:p>
            <a:pPr marL="285750" lvl="0" indent="-285750" eaLnBrk="0" fontAlgn="base" hangingPunct="0">
              <a:spcBef>
                <a:spcPct val="0"/>
              </a:spcBef>
              <a:spcAft>
                <a:spcPct val="0"/>
              </a:spcAft>
              <a:buFont typeface="Arial" charset="0"/>
              <a:buChar char="•"/>
            </a:pPr>
            <a:r>
              <a:rPr kumimoji="0" lang="en-US" altLang="en-US" sz="1600" b="0" i="0" strike="noStrike" cap="none" normalizeH="0" baseline="0" dirty="0">
                <a:ln>
                  <a:noFill/>
                </a:ln>
                <a:effectLst/>
                <a:latin typeface="+mj-lt"/>
              </a:rPr>
              <a:t>In 2002, </a:t>
            </a:r>
            <a:r>
              <a:rPr kumimoji="0" lang="en-US" altLang="en-US" sz="1600" b="0" i="0" strike="noStrike" cap="none" normalizeH="0" baseline="0" dirty="0" smtClean="0">
                <a:ln>
                  <a:noFill/>
                </a:ln>
                <a:effectLst/>
                <a:latin typeface="+mj-lt"/>
              </a:rPr>
              <a:t>first </a:t>
            </a:r>
            <a:r>
              <a:rPr kumimoji="0" lang="en-US" altLang="en-US" sz="1600" b="0" i="0" strike="noStrike" cap="none" normalizeH="0" baseline="0" dirty="0">
                <a:ln>
                  <a:noFill/>
                </a:ln>
                <a:effectLst/>
                <a:latin typeface="+mj-lt"/>
              </a:rPr>
              <a:t>human </a:t>
            </a:r>
            <a:r>
              <a:rPr lang="en-US" altLang="en-US" sz="1600" dirty="0">
                <a:latin typeface="+mj-lt"/>
              </a:rPr>
              <a:t>cases of WNV </a:t>
            </a:r>
            <a:r>
              <a:rPr kumimoji="0" lang="en-US" altLang="en-US" sz="1600" b="0" i="0" strike="noStrike" cap="none" normalizeH="0" baseline="0" dirty="0" smtClean="0">
                <a:ln>
                  <a:noFill/>
                </a:ln>
                <a:effectLst/>
                <a:latin typeface="+mj-lt"/>
              </a:rPr>
              <a:t>were </a:t>
            </a:r>
            <a:r>
              <a:rPr kumimoji="0" lang="en-US" altLang="en-US" sz="1600" b="0" i="0" strike="noStrike" cap="none" normalizeH="0" baseline="0" dirty="0">
                <a:ln>
                  <a:noFill/>
                </a:ln>
                <a:effectLst/>
                <a:latin typeface="+mj-lt"/>
              </a:rPr>
              <a:t>reported in Chicago. By 2004 the City of Chicago and the Chicago Department of Public Health (CDPH) had established a comprehensive surveillance and control </a:t>
            </a:r>
            <a:r>
              <a:rPr kumimoji="0" lang="en-US" altLang="en-US" sz="1600" b="0" i="0" strike="noStrike" cap="none" normalizeH="0" baseline="0" dirty="0" smtClean="0">
                <a:ln>
                  <a:noFill/>
                </a:ln>
                <a:effectLst/>
                <a:latin typeface="+mj-lt"/>
              </a:rPr>
              <a:t>program.</a:t>
            </a:r>
            <a:endParaRPr kumimoji="0" lang="en-US" altLang="en-US" sz="1600" b="0" i="0" strike="noStrike" cap="none" normalizeH="0" baseline="0" dirty="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Every week </a:t>
            </a:r>
            <a:r>
              <a:rPr kumimoji="0" lang="en-US" altLang="en-US" sz="1600" b="0" i="0" strike="noStrike" cap="none" normalizeH="0" baseline="0" dirty="0" smtClean="0">
                <a:ln>
                  <a:noFill/>
                </a:ln>
                <a:effectLst/>
                <a:latin typeface="+mj-lt"/>
              </a:rPr>
              <a:t>mosquitos </a:t>
            </a:r>
            <a:r>
              <a:rPr kumimoji="0" lang="en-US" altLang="en-US" sz="1600" b="0" i="0" strike="noStrike" cap="none" normalizeH="0" baseline="0" dirty="0">
                <a:ln>
                  <a:noFill/>
                </a:ln>
                <a:effectLst/>
                <a:latin typeface="+mj-lt"/>
              </a:rPr>
              <a:t>in traps across the city are tested for the virus. The results of these tests influence when and where the city will </a:t>
            </a:r>
            <a:r>
              <a:rPr kumimoji="0" lang="en-US" altLang="en-US" sz="1600" b="0" i="0" strike="noStrike" cap="none" normalizeH="0" baseline="0" dirty="0" smtClean="0">
                <a:ln>
                  <a:noFill/>
                </a:ln>
                <a:effectLst/>
                <a:latin typeface="+mj-lt"/>
              </a:rPr>
              <a:t>spray</a:t>
            </a:r>
            <a:r>
              <a:rPr kumimoji="0" lang="en-US" altLang="en-US" sz="1600" b="0" i="0" strike="noStrike" cap="none" normalizeH="0" dirty="0" smtClean="0">
                <a:ln>
                  <a:noFill/>
                </a:ln>
                <a:effectLst/>
                <a:latin typeface="+mj-lt"/>
              </a:rPr>
              <a:t> pesticides</a:t>
            </a:r>
            <a:r>
              <a:rPr kumimoji="0" lang="en-US" altLang="en-US" sz="1600" b="0" i="0" strike="noStrike" cap="none" normalizeH="0" baseline="0" dirty="0" smtClean="0">
                <a:ln>
                  <a:noFill/>
                </a:ln>
                <a:effectLst/>
                <a:latin typeface="+mj-lt"/>
              </a:rPr>
              <a:t>.</a:t>
            </a:r>
            <a:endParaRPr kumimoji="0" lang="en-US" altLang="en-US" sz="1600" b="0" i="0" strike="noStrike" cap="none" normalizeH="0" baseline="0" dirty="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Given weather, location, testing, and spraying data, </a:t>
            </a:r>
            <a:r>
              <a:rPr kumimoji="0" lang="en-US" altLang="en-US" sz="1600" b="0" i="0" strike="noStrike" cap="none" normalizeH="0" baseline="0" dirty="0" smtClean="0">
                <a:ln>
                  <a:noFill/>
                </a:ln>
                <a:effectLst/>
                <a:latin typeface="+mj-lt"/>
              </a:rPr>
              <a:t>Chicago Municipality</a:t>
            </a:r>
            <a:r>
              <a:rPr kumimoji="0" lang="en-US" altLang="en-US" sz="1600" b="0" i="0" strike="noStrike" cap="none" normalizeH="0" dirty="0" smtClean="0">
                <a:ln>
                  <a:noFill/>
                </a:ln>
                <a:effectLst/>
                <a:latin typeface="+mj-lt"/>
              </a:rPr>
              <a:t> (</a:t>
            </a:r>
            <a:r>
              <a:rPr kumimoji="0" lang="en-US" altLang="en-US" sz="1600" b="0" i="0" strike="noStrike" cap="none" normalizeH="0" baseline="0" dirty="0" smtClean="0">
                <a:ln>
                  <a:noFill/>
                </a:ln>
                <a:effectLst/>
                <a:latin typeface="+mj-lt"/>
              </a:rPr>
              <a:t>CM) and CDPH asked (through </a:t>
            </a:r>
            <a:r>
              <a:rPr kumimoji="0" lang="en-US" altLang="en-US" sz="1600" b="0" i="0" strike="noStrike" cap="none" normalizeH="0" baseline="0" dirty="0" err="1" smtClean="0">
                <a:ln>
                  <a:noFill/>
                </a:ln>
                <a:effectLst/>
                <a:latin typeface="+mj-lt"/>
              </a:rPr>
              <a:t>Kaggle</a:t>
            </a:r>
            <a:r>
              <a:rPr kumimoji="0" lang="en-US" altLang="en-US" sz="1600" b="0" i="0" strike="noStrike" cap="none" normalizeH="0" baseline="0" dirty="0" smtClean="0">
                <a:ln>
                  <a:noFill/>
                </a:ln>
                <a:effectLst/>
                <a:latin typeface="+mj-lt"/>
              </a:rPr>
              <a:t> ) to </a:t>
            </a:r>
            <a:r>
              <a:rPr kumimoji="0" lang="en-US" altLang="en-US" sz="1600" b="0" i="0" strike="noStrike" cap="none" normalizeH="0" baseline="0" dirty="0">
                <a:ln>
                  <a:noFill/>
                </a:ln>
                <a:effectLst/>
                <a:latin typeface="+mj-lt"/>
              </a:rPr>
              <a:t>predict when and where different species of mosquitos will test positive for West Nile virus. </a:t>
            </a:r>
            <a:r>
              <a:rPr lang="en-US" altLang="en-US" sz="900" dirty="0">
                <a:latin typeface="+mj-lt"/>
              </a:rPr>
              <a:t> </a:t>
            </a:r>
            <a:r>
              <a:rPr lang="en-US" altLang="en-US" sz="600" dirty="0" smtClean="0">
                <a:latin typeface="+mj-lt"/>
              </a:rPr>
              <a:t> </a:t>
            </a: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endParaRPr kumimoji="0" lang="en-US" altLang="en-US" sz="1600" b="0" i="0" strike="noStrike" cap="none" normalizeH="0" baseline="0" dirty="0" smtClean="0">
              <a:ln>
                <a:noFill/>
              </a:ln>
              <a:effectLst/>
              <a:latin typeface="+mj-lt"/>
            </a:endParaRPr>
          </a:p>
          <a:p>
            <a:pPr marR="0" lvl="0" algn="ctr" defTabSz="914400" rtl="0" eaLnBrk="0" fontAlgn="base" latinLnBrk="0" hangingPunct="0">
              <a:lnSpc>
                <a:spcPct val="100000"/>
              </a:lnSpc>
              <a:spcBef>
                <a:spcPct val="0"/>
              </a:spcBef>
              <a:spcAft>
                <a:spcPct val="0"/>
              </a:spcAft>
              <a:buClrTx/>
              <a:buSzTx/>
              <a:tabLst/>
            </a:pPr>
            <a:r>
              <a:rPr lang="en-US" altLang="en-US" sz="3800" dirty="0">
                <a:latin typeface="+mj-lt"/>
                <a:ea typeface="+mj-ea"/>
                <a:cs typeface="+mj-cs"/>
              </a:rPr>
              <a:t>The goal  </a:t>
            </a:r>
          </a:p>
          <a:p>
            <a:pPr marR="0" lvl="0" algn="ctr" defTabSz="914400" rtl="0" eaLnBrk="0" fontAlgn="base" latinLnBrk="0" hangingPunct="0">
              <a:lnSpc>
                <a:spcPct val="100000"/>
              </a:lnSpc>
              <a:spcBef>
                <a:spcPct val="0"/>
              </a:spcBef>
              <a:spcAft>
                <a:spcPct val="0"/>
              </a:spcAft>
              <a:buClrTx/>
              <a:buSzTx/>
              <a:tabLst/>
            </a:pPr>
            <a:endParaRPr lang="en-US" altLang="en-US" sz="1200" i="1" dirty="0" smtClean="0">
              <a:latin typeface="+mj-lt"/>
            </a:endParaRPr>
          </a:p>
          <a:p>
            <a:pPr marR="0" lvl="0" algn="ctr" defTabSz="914400" rtl="0" eaLnBrk="0" fontAlgn="base" latinLnBrk="0" hangingPunct="0">
              <a:lnSpc>
                <a:spcPct val="100000"/>
              </a:lnSpc>
              <a:spcBef>
                <a:spcPct val="0"/>
              </a:spcBef>
              <a:spcAft>
                <a:spcPct val="0"/>
              </a:spcAft>
              <a:buClrTx/>
              <a:buSzTx/>
              <a:tabLst/>
            </a:pPr>
            <a:r>
              <a:rPr lang="en-US" altLang="en-US" sz="1600" i="1" dirty="0" smtClean="0">
                <a:latin typeface="+mj-lt"/>
              </a:rPr>
              <a:t>“To create </a:t>
            </a:r>
            <a:r>
              <a:rPr lang="en-US" altLang="en-US" sz="1600" i="1" dirty="0">
                <a:latin typeface="+mj-lt"/>
              </a:rPr>
              <a:t>a</a:t>
            </a:r>
            <a:r>
              <a:rPr kumimoji="0" lang="en-US" altLang="en-US" sz="1600" b="0" i="1" strike="noStrike" cap="none" normalizeH="0" baseline="0" dirty="0" smtClean="0">
                <a:ln>
                  <a:noFill/>
                </a:ln>
                <a:effectLst/>
                <a:latin typeface="+mj-lt"/>
              </a:rPr>
              <a:t> </a:t>
            </a:r>
            <a:r>
              <a:rPr kumimoji="0" lang="en-US" altLang="en-US" sz="1600" b="0" i="1" strike="noStrike" cap="none" normalizeH="0" baseline="0" dirty="0">
                <a:ln>
                  <a:noFill/>
                </a:ln>
                <a:effectLst/>
                <a:latin typeface="+mj-lt"/>
              </a:rPr>
              <a:t>more accurate method of predicting outbreaks of West Nile virus in mosquitos </a:t>
            </a:r>
            <a:r>
              <a:rPr lang="en-US" altLang="en-US" sz="1600" i="1" dirty="0" smtClean="0">
                <a:latin typeface="+mj-lt"/>
              </a:rPr>
              <a:t>to</a:t>
            </a:r>
            <a:r>
              <a:rPr kumimoji="0" lang="en-US" altLang="en-US" sz="1600" b="0" i="1" strike="noStrike" cap="none" normalizeH="0" baseline="0" dirty="0" smtClean="0">
                <a:ln>
                  <a:noFill/>
                </a:ln>
                <a:effectLst/>
                <a:latin typeface="+mj-lt"/>
              </a:rPr>
              <a:t> </a:t>
            </a:r>
            <a:r>
              <a:rPr kumimoji="0" lang="en-US" altLang="en-US" sz="1600" b="0" i="1" strike="noStrike" cap="none" normalizeH="0" baseline="0" dirty="0">
                <a:ln>
                  <a:noFill/>
                </a:ln>
                <a:effectLst/>
                <a:latin typeface="+mj-lt"/>
              </a:rPr>
              <a:t>help </a:t>
            </a:r>
            <a:r>
              <a:rPr kumimoji="0" lang="en-US" altLang="en-US" sz="1600" b="0" i="1" strike="noStrike" cap="none" normalizeH="0" baseline="0" dirty="0" smtClean="0">
                <a:ln>
                  <a:noFill/>
                </a:ln>
                <a:effectLst/>
                <a:latin typeface="+mj-lt"/>
              </a:rPr>
              <a:t>CM and </a:t>
            </a:r>
            <a:r>
              <a:rPr kumimoji="0" lang="en-US" altLang="en-US" sz="1600" b="0" i="1" strike="noStrike" cap="none" normalizeH="0" baseline="0" dirty="0">
                <a:ln>
                  <a:noFill/>
                </a:ln>
                <a:effectLst/>
                <a:latin typeface="+mj-lt"/>
              </a:rPr>
              <a:t>CPHD </a:t>
            </a:r>
            <a:r>
              <a:rPr kumimoji="0" lang="en-US" altLang="en-US" sz="1600" b="0" i="1" strike="noStrike" cap="none" normalizeH="0" baseline="0" dirty="0" smtClean="0">
                <a:ln>
                  <a:noFill/>
                </a:ln>
                <a:effectLst/>
                <a:latin typeface="+mj-lt"/>
              </a:rPr>
              <a:t>to more </a:t>
            </a:r>
            <a:r>
              <a:rPr kumimoji="0" lang="en-US" altLang="en-US" sz="1600" b="0" i="1" strike="noStrike" cap="none" normalizeH="0" baseline="0" dirty="0">
                <a:ln>
                  <a:noFill/>
                </a:ln>
                <a:effectLst/>
                <a:latin typeface="+mj-lt"/>
              </a:rPr>
              <a:t>efficiently and effectively allocate resources towards preventing transmission of this potentially deadly virus</a:t>
            </a:r>
            <a:r>
              <a:rPr kumimoji="0" lang="en-US" altLang="en-US" sz="1600" b="0" i="1" strike="noStrike" cap="none" normalizeH="0" baseline="0" dirty="0" smtClean="0">
                <a:ln>
                  <a:noFill/>
                </a:ln>
                <a:effectLst/>
                <a:latin typeface="+mj-lt"/>
              </a:rPr>
              <a:t>.”</a:t>
            </a:r>
            <a:r>
              <a:rPr kumimoji="0" lang="en-US" altLang="en-US" sz="1600" b="0" i="1" strike="noStrike" cap="none" normalizeH="0" baseline="0" dirty="0">
                <a:ln>
                  <a:noFill/>
                </a:ln>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mj-lt"/>
              </a:rPr>
              <a:t/>
            </a:r>
            <a:br>
              <a:rPr kumimoji="0" lang="en-US" altLang="en-US" sz="1600" b="0" i="0" strike="noStrike" cap="none" normalizeH="0" baseline="0" dirty="0">
                <a:ln>
                  <a:noFill/>
                </a:ln>
                <a:effectLst/>
                <a:latin typeface="+mj-lt"/>
              </a:rPr>
            </a:br>
            <a:endParaRPr kumimoji="0" lang="en-US" altLang="en-US" sz="1600" b="0" i="0" strike="noStrike" cap="none" normalizeH="0" baseline="0" dirty="0">
              <a:ln>
                <a:noFill/>
              </a:ln>
              <a:effectLst/>
              <a:latin typeface="+mj-lt"/>
            </a:endParaRPr>
          </a:p>
        </p:txBody>
      </p:sp>
      <p:sp>
        <p:nvSpPr>
          <p:cNvPr id="7" name="TextBox 6"/>
          <p:cNvSpPr txBox="1"/>
          <p:nvPr/>
        </p:nvSpPr>
        <p:spPr>
          <a:xfrm>
            <a:off x="3676642" y="6139156"/>
            <a:ext cx="4591578" cy="307777"/>
          </a:xfrm>
          <a:prstGeom prst="rect">
            <a:avLst/>
          </a:prstGeom>
          <a:noFill/>
        </p:spPr>
        <p:txBody>
          <a:bodyPr wrap="none" rtlCol="0">
            <a:spAutoFit/>
          </a:bodyPr>
          <a:lstStyle/>
          <a:p>
            <a:r>
              <a:rPr lang="en-US" sz="1400" dirty="0" smtClean="0"/>
              <a:t>Resource: </a:t>
            </a:r>
            <a:r>
              <a:rPr lang="en-US" sz="1400" dirty="0" smtClean="0">
                <a:hlinkClick r:id="rId2"/>
              </a:rPr>
              <a:t>https://</a:t>
            </a:r>
            <a:r>
              <a:rPr lang="en-US" sz="1400" dirty="0" err="1" smtClean="0">
                <a:hlinkClick r:id="rId2"/>
              </a:rPr>
              <a:t>www.kaggle.com</a:t>
            </a:r>
            <a:r>
              <a:rPr lang="en-US" sz="1400" dirty="0" smtClean="0">
                <a:hlinkClick r:id="rId2"/>
              </a:rPr>
              <a:t>/c/predict-west-</a:t>
            </a:r>
            <a:r>
              <a:rPr lang="en-US" sz="1400" dirty="0" err="1" smtClean="0">
                <a:hlinkClick r:id="rId2"/>
              </a:rPr>
              <a:t>nile</a:t>
            </a:r>
            <a:r>
              <a:rPr lang="en-US" sz="1400" dirty="0" smtClean="0">
                <a:hlinkClick r:id="rId2"/>
              </a:rPr>
              <a:t>-virus</a:t>
            </a:r>
            <a:endParaRPr lang="en-US" sz="1400" dirty="0"/>
          </a:p>
        </p:txBody>
      </p:sp>
    </p:spTree>
    <p:extLst>
      <p:ext uri="{BB962C8B-B14F-4D97-AF65-F5344CB8AC3E}">
        <p14:creationId xmlns:p14="http://schemas.microsoft.com/office/powerpoint/2010/main" val="393615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3553" y="445800"/>
            <a:ext cx="7689475" cy="584775"/>
          </a:xfrm>
          <a:prstGeom prst="rect">
            <a:avLst/>
          </a:prstGeom>
          <a:noFill/>
        </p:spPr>
        <p:txBody>
          <a:bodyPr wrap="square" rtlCol="0">
            <a:spAutoFit/>
          </a:bodyPr>
          <a:lstStyle/>
          <a:p>
            <a:r>
              <a:rPr lang="en-US" sz="3200" dirty="0" smtClean="0"/>
              <a:t>Are the datasets informative for prediction?</a:t>
            </a:r>
            <a:endParaRPr lang="en-US" sz="3200" dirty="0"/>
          </a:p>
        </p:txBody>
      </p:sp>
      <p:sp>
        <p:nvSpPr>
          <p:cNvPr id="9" name="TextBox 8"/>
          <p:cNvSpPr txBox="1"/>
          <p:nvPr/>
        </p:nvSpPr>
        <p:spPr>
          <a:xfrm>
            <a:off x="873553" y="1219118"/>
            <a:ext cx="2342062" cy="369332"/>
          </a:xfrm>
          <a:prstGeom prst="rect">
            <a:avLst/>
          </a:prstGeom>
          <a:noFill/>
        </p:spPr>
        <p:txBody>
          <a:bodyPr wrap="square" rtlCol="0">
            <a:spAutoFit/>
          </a:bodyPr>
          <a:lstStyle/>
          <a:p>
            <a:r>
              <a:rPr lang="en-US" b="1" dirty="0" smtClean="0"/>
              <a:t>“Train” (main) Dataset</a:t>
            </a:r>
            <a:endParaRPr lang="en-US" b="1" dirty="0"/>
          </a:p>
        </p:txBody>
      </p:sp>
      <p:sp>
        <p:nvSpPr>
          <p:cNvPr id="12" name="TextBox 11"/>
          <p:cNvSpPr txBox="1"/>
          <p:nvPr/>
        </p:nvSpPr>
        <p:spPr>
          <a:xfrm>
            <a:off x="873553" y="1776993"/>
            <a:ext cx="8447868" cy="3416320"/>
          </a:xfrm>
          <a:prstGeom prst="rect">
            <a:avLst/>
          </a:prstGeom>
          <a:noFill/>
          <a:ln w="12700">
            <a:solidFill>
              <a:schemeClr val="tx1"/>
            </a:solidFill>
          </a:ln>
        </p:spPr>
        <p:txBody>
          <a:bodyPr wrap="square" rtlCol="0">
            <a:spAutoFit/>
          </a:bodyPr>
          <a:lstStyle/>
          <a:p>
            <a:pPr marL="285750" indent="-285750">
              <a:buFont typeface="Arial" charset="0"/>
              <a:buChar char="•"/>
            </a:pPr>
            <a:r>
              <a:rPr lang="en-US" b="1" dirty="0" smtClean="0"/>
              <a:t>Features:</a:t>
            </a:r>
            <a:r>
              <a:rPr lang="en-US" dirty="0" smtClean="0"/>
              <a:t> </a:t>
            </a:r>
          </a:p>
          <a:p>
            <a:pPr lvl="1"/>
            <a:r>
              <a:rPr lang="en-US" dirty="0" smtClean="0"/>
              <a:t>Train dataset has informative features ( e.g. number of mosquitos, species)</a:t>
            </a:r>
            <a:endParaRPr lang="en-US" dirty="0"/>
          </a:p>
          <a:p>
            <a:pPr marL="285750" indent="-285750">
              <a:buFont typeface="Arial" charset="0"/>
              <a:buChar char="•"/>
            </a:pPr>
            <a:r>
              <a:rPr lang="en-US" b="1" dirty="0" smtClean="0"/>
              <a:t>Assumption</a:t>
            </a:r>
            <a:r>
              <a:rPr lang="en-US" b="1" dirty="0"/>
              <a:t>:</a:t>
            </a:r>
            <a:r>
              <a:rPr lang="en-US" dirty="0"/>
              <a:t> </a:t>
            </a:r>
            <a:endParaRPr lang="en-US" dirty="0" smtClean="0"/>
          </a:p>
          <a:p>
            <a:pPr lvl="1"/>
            <a:r>
              <a:rPr lang="en-US" dirty="0" smtClean="0"/>
              <a:t>For </a:t>
            </a:r>
            <a:r>
              <a:rPr lang="en-US" dirty="0"/>
              <a:t>this project's purposes let's assume for now that the '</a:t>
            </a:r>
            <a:r>
              <a:rPr lang="en-US" dirty="0" err="1"/>
              <a:t>NumMosquitos</a:t>
            </a:r>
            <a:r>
              <a:rPr lang="en-US" dirty="0"/>
              <a:t>' feature IS NOT 'target-linked</a:t>
            </a:r>
            <a:r>
              <a:rPr lang="en-US" dirty="0" smtClean="0"/>
              <a:t>'</a:t>
            </a:r>
            <a:r>
              <a:rPr lang="en-US" b="1" dirty="0" smtClean="0"/>
              <a:t>*</a:t>
            </a:r>
            <a:r>
              <a:rPr lang="en-US" dirty="0" smtClean="0"/>
              <a:t> </a:t>
            </a:r>
            <a:r>
              <a:rPr lang="en-US" dirty="0"/>
              <a:t>and is an integral part of the features provided by Chicago Municipality to predict WNV </a:t>
            </a:r>
            <a:r>
              <a:rPr lang="en-US" dirty="0" smtClean="0"/>
              <a:t>occurrences.</a:t>
            </a:r>
          </a:p>
          <a:p>
            <a:pPr marL="285750" indent="-285750">
              <a:buFont typeface="Arial" charset="0"/>
              <a:buChar char="•"/>
            </a:pPr>
            <a:r>
              <a:rPr lang="en-US" b="1" dirty="0" smtClean="0"/>
              <a:t>Prediction:</a:t>
            </a:r>
            <a:r>
              <a:rPr lang="en-US" dirty="0" smtClean="0"/>
              <a:t> </a:t>
            </a:r>
          </a:p>
          <a:p>
            <a:pPr marL="742950" lvl="1" indent="-285750">
              <a:buFont typeface="Wingdings" charset="2"/>
              <a:buChar char="§"/>
            </a:pPr>
            <a:r>
              <a:rPr lang="en-US" dirty="0" smtClean="0"/>
              <a:t>Initial prediction efforts with this raw dataset shows that </a:t>
            </a:r>
            <a:r>
              <a:rPr lang="en-US" dirty="0"/>
              <a:t>a</a:t>
            </a:r>
            <a:r>
              <a:rPr lang="en-US" dirty="0" smtClean="0"/>
              <a:t>ccuracy is deceivingly high ~95%. </a:t>
            </a:r>
            <a:r>
              <a:rPr lang="en-US" dirty="0"/>
              <a:t>T</a:t>
            </a:r>
            <a:r>
              <a:rPr lang="en-US" dirty="0" smtClean="0"/>
              <a:t>hat’s because rate of WNV is very low (~5%). </a:t>
            </a:r>
          </a:p>
          <a:p>
            <a:pPr marL="742950" lvl="1" indent="-285750">
              <a:buFont typeface="Wingdings" charset="2"/>
              <a:buChar char="§"/>
            </a:pPr>
            <a:r>
              <a:rPr lang="en-US" dirty="0" smtClean="0"/>
              <a:t>This means that without feature engineering and data enrichment from other datasets we can get at most, a model that is deceivingly sensitive (sensitivity=75%) and entirely not precise (Precision=4%). </a:t>
            </a:r>
          </a:p>
        </p:txBody>
      </p:sp>
      <p:sp>
        <p:nvSpPr>
          <p:cNvPr id="2" name="Rectangle 1"/>
          <p:cNvSpPr/>
          <p:nvPr/>
        </p:nvSpPr>
        <p:spPr>
          <a:xfrm>
            <a:off x="873552" y="5803590"/>
            <a:ext cx="10686101" cy="830997"/>
          </a:xfrm>
          <a:prstGeom prst="rect">
            <a:avLst/>
          </a:prstGeom>
        </p:spPr>
        <p:txBody>
          <a:bodyPr wrap="square">
            <a:spAutoFit/>
          </a:bodyPr>
          <a:lstStyle/>
          <a:p>
            <a:r>
              <a:rPr lang="en-US" b="1" dirty="0" smtClean="0"/>
              <a:t>*</a:t>
            </a:r>
            <a:r>
              <a:rPr lang="en-US" dirty="0" smtClean="0"/>
              <a:t> </a:t>
            </a:r>
            <a:r>
              <a:rPr lang="en-US" sz="1500" dirty="0" smtClean="0"/>
              <a:t> </a:t>
            </a:r>
            <a:r>
              <a:rPr lang="en-US" sz="1500" dirty="0"/>
              <a:t>In this context of this dataset ’Target-linked’ means that when deploying our model to predict WNV, we wouldn't </a:t>
            </a:r>
            <a:r>
              <a:rPr lang="en-US" sz="1500" dirty="0" smtClean="0"/>
              <a:t>have  </a:t>
            </a:r>
          </a:p>
          <a:p>
            <a:r>
              <a:rPr lang="en-US" sz="1500" dirty="0" smtClean="0"/>
              <a:t>     the </a:t>
            </a:r>
            <a:r>
              <a:rPr lang="en-US" sz="1500" dirty="0"/>
              <a:t>number of </a:t>
            </a:r>
            <a:r>
              <a:rPr lang="en-US" sz="1500" dirty="0" smtClean="0"/>
              <a:t>mosquitos available </a:t>
            </a:r>
            <a:r>
              <a:rPr lang="en-US" sz="1500" dirty="0"/>
              <a:t>to us because it is determined along side the detection of the virus </a:t>
            </a:r>
            <a:r>
              <a:rPr lang="mr-IN" sz="1500" dirty="0"/>
              <a:t>–</a:t>
            </a:r>
            <a:r>
              <a:rPr lang="en-US" sz="1500" dirty="0"/>
              <a:t> hence “target link”</a:t>
            </a:r>
          </a:p>
          <a:p>
            <a:pPr marL="285750" marR="0" lvl="0" indent="-285750" defTabSz="914400" eaLnBrk="1" fontAlgn="auto" latinLnBrk="0" hangingPunct="1">
              <a:lnSpc>
                <a:spcPct val="100000"/>
              </a:lnSpc>
              <a:spcBef>
                <a:spcPts val="0"/>
              </a:spcBef>
              <a:spcAft>
                <a:spcPts val="0"/>
              </a:spcAft>
              <a:buClrTx/>
              <a:buSzTx/>
              <a:buFont typeface="Arial" charset="0"/>
              <a:buNone/>
              <a:tabLst/>
              <a:defRPr/>
            </a:pPr>
            <a:endParaRPr lang="en-US" sz="1500" dirty="0"/>
          </a:p>
        </p:txBody>
      </p:sp>
    </p:spTree>
    <p:extLst>
      <p:ext uri="{BB962C8B-B14F-4D97-AF65-F5344CB8AC3E}">
        <p14:creationId xmlns:p14="http://schemas.microsoft.com/office/powerpoint/2010/main" val="34653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552" y="1793899"/>
            <a:ext cx="7806423"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dirty="0" smtClean="0"/>
              <a:t>Instances: </a:t>
            </a:r>
          </a:p>
          <a:p>
            <a:pPr lvl="1"/>
            <a:r>
              <a:rPr lang="en-US" dirty="0" smtClean="0"/>
              <a:t>The Spray dataset’s low number of relevant instances (observations) and lack of significant relationship to WNV, deems it un-informative to our purpose to enrich the main “Train” dataset, so we can ignore it</a:t>
            </a:r>
            <a:endParaRPr lang="en-US" dirty="0"/>
          </a:p>
        </p:txBody>
      </p:sp>
      <p:sp>
        <p:nvSpPr>
          <p:cNvPr id="5" name="TextBox 4"/>
          <p:cNvSpPr txBox="1"/>
          <p:nvPr/>
        </p:nvSpPr>
        <p:spPr>
          <a:xfrm>
            <a:off x="873553" y="445800"/>
            <a:ext cx="7689475" cy="584775"/>
          </a:xfrm>
          <a:prstGeom prst="rect">
            <a:avLst/>
          </a:prstGeom>
          <a:noFill/>
        </p:spPr>
        <p:txBody>
          <a:bodyPr wrap="square" rtlCol="0">
            <a:spAutoFit/>
          </a:bodyPr>
          <a:lstStyle/>
          <a:p>
            <a:r>
              <a:rPr lang="en-US" sz="3200" dirty="0" smtClean="0"/>
              <a:t>Are the datasets informative for prediction?</a:t>
            </a:r>
            <a:endParaRPr lang="en-US" sz="3200" dirty="0"/>
          </a:p>
        </p:txBody>
      </p:sp>
      <p:sp>
        <p:nvSpPr>
          <p:cNvPr id="7" name="TextBox 6"/>
          <p:cNvSpPr txBox="1"/>
          <p:nvPr/>
        </p:nvSpPr>
        <p:spPr>
          <a:xfrm>
            <a:off x="873553" y="1250018"/>
            <a:ext cx="3582819" cy="369332"/>
          </a:xfrm>
          <a:prstGeom prst="rect">
            <a:avLst/>
          </a:prstGeom>
          <a:noFill/>
        </p:spPr>
        <p:txBody>
          <a:bodyPr wrap="square" rtlCol="0">
            <a:spAutoFit/>
          </a:bodyPr>
          <a:lstStyle/>
          <a:p>
            <a:r>
              <a:rPr lang="en-US" b="1" dirty="0" smtClean="0"/>
              <a:t>“Spray” (Supplementary) Dataset</a:t>
            </a:r>
            <a:endParaRPr lang="en-US" b="1" dirty="0"/>
          </a:p>
        </p:txBody>
      </p:sp>
      <p:sp>
        <p:nvSpPr>
          <p:cNvPr id="10" name="TextBox 9"/>
          <p:cNvSpPr txBox="1"/>
          <p:nvPr/>
        </p:nvSpPr>
        <p:spPr>
          <a:xfrm>
            <a:off x="946794" y="3909915"/>
            <a:ext cx="7733181"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dirty="0" smtClean="0"/>
              <a:t>Features:</a:t>
            </a:r>
            <a:r>
              <a:rPr lang="en-US" dirty="0" smtClean="0"/>
              <a:t> </a:t>
            </a:r>
          </a:p>
          <a:p>
            <a:pPr lvl="1"/>
            <a:r>
              <a:rPr lang="en-US" dirty="0" smtClean="0"/>
              <a:t>After conducting rigorous feature engineering, the newly engineered weather features became highly informative which provides strong prediction power for WNV cases</a:t>
            </a:r>
            <a:endParaRPr lang="en-US" dirty="0"/>
          </a:p>
        </p:txBody>
      </p:sp>
      <p:sp>
        <p:nvSpPr>
          <p:cNvPr id="11" name="TextBox 10"/>
          <p:cNvSpPr txBox="1"/>
          <p:nvPr/>
        </p:nvSpPr>
        <p:spPr>
          <a:xfrm>
            <a:off x="873552" y="3388220"/>
            <a:ext cx="3864418" cy="369332"/>
          </a:xfrm>
          <a:prstGeom prst="rect">
            <a:avLst/>
          </a:prstGeom>
          <a:noFill/>
        </p:spPr>
        <p:txBody>
          <a:bodyPr wrap="square" rtlCol="0">
            <a:spAutoFit/>
          </a:bodyPr>
          <a:lstStyle/>
          <a:p>
            <a:r>
              <a:rPr lang="en-US" b="1" dirty="0" smtClean="0"/>
              <a:t>“Weather” (Supplementary)  Dataset</a:t>
            </a:r>
            <a:endParaRPr lang="en-US" b="1" dirty="0"/>
          </a:p>
        </p:txBody>
      </p:sp>
    </p:spTree>
    <p:extLst>
      <p:ext uri="{BB962C8B-B14F-4D97-AF65-F5344CB8AC3E}">
        <p14:creationId xmlns:p14="http://schemas.microsoft.com/office/powerpoint/2010/main" val="534883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3553" y="445800"/>
            <a:ext cx="10518347" cy="584775"/>
          </a:xfrm>
          <a:prstGeom prst="rect">
            <a:avLst/>
          </a:prstGeom>
          <a:noFill/>
        </p:spPr>
        <p:txBody>
          <a:bodyPr wrap="square" rtlCol="0">
            <a:spAutoFit/>
          </a:bodyPr>
          <a:lstStyle/>
          <a:p>
            <a:r>
              <a:rPr lang="en-US" sz="3200" dirty="0" smtClean="0"/>
              <a:t>Building a Statistical Model for optimal prediction of WNV</a:t>
            </a:r>
            <a:endParaRPr lang="en-US" sz="3200" dirty="0"/>
          </a:p>
        </p:txBody>
      </p:sp>
      <p:sp>
        <p:nvSpPr>
          <p:cNvPr id="8" name="TextBox 7"/>
          <p:cNvSpPr txBox="1"/>
          <p:nvPr/>
        </p:nvSpPr>
        <p:spPr>
          <a:xfrm>
            <a:off x="1039299" y="1361068"/>
            <a:ext cx="9641400"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dirty="0"/>
              <a:t>Assumption</a:t>
            </a:r>
            <a:r>
              <a:rPr lang="en-US" dirty="0"/>
              <a:t> </a:t>
            </a:r>
            <a:r>
              <a:rPr lang="mr-IN" dirty="0"/>
              <a:t>–</a:t>
            </a:r>
            <a:r>
              <a:rPr lang="en-US" dirty="0"/>
              <a:t> </a:t>
            </a:r>
          </a:p>
          <a:p>
            <a:pPr marL="742950" lvl="1" indent="-285750">
              <a:buFont typeface="Wingdings" charset="2"/>
              <a:buChar char="§"/>
            </a:pPr>
            <a:r>
              <a:rPr lang="en-US" dirty="0"/>
              <a:t>Chicago Municipality (CM) and CDPH Would like to </a:t>
            </a:r>
            <a:r>
              <a:rPr lang="en-US" dirty="0" smtClean="0"/>
              <a:t>detect </a:t>
            </a:r>
            <a:r>
              <a:rPr lang="en-US" dirty="0"/>
              <a:t>the highest number of WNV cases possible, rather than avoid a false alarm </a:t>
            </a:r>
            <a:r>
              <a:rPr lang="en-US" dirty="0" smtClean="0"/>
              <a:t>(falsely detecting </a:t>
            </a:r>
            <a:r>
              <a:rPr lang="en-US" dirty="0"/>
              <a:t>WNV where there isn’t). </a:t>
            </a:r>
          </a:p>
          <a:p>
            <a:pPr marL="742950" lvl="1" indent="-285750">
              <a:buFont typeface="Wingdings" charset="2"/>
              <a:buChar char="§"/>
            </a:pPr>
            <a:r>
              <a:rPr lang="en-US" dirty="0"/>
              <a:t>This is because of  the high cost related to undetected WNV cases (due to public health implications) as compared to the lower cost related to false alarm ( the cost which involves over-spraying). </a:t>
            </a:r>
          </a:p>
        </p:txBody>
      </p:sp>
    </p:spTree>
    <p:extLst>
      <p:ext uri="{BB962C8B-B14F-4D97-AF65-F5344CB8AC3E}">
        <p14:creationId xmlns:p14="http://schemas.microsoft.com/office/powerpoint/2010/main" val="979493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9299" y="3713151"/>
            <a:ext cx="9641400"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smtClean="0"/>
              <a:t>Method</a:t>
            </a:r>
            <a:r>
              <a:rPr lang="en-US" smtClean="0"/>
              <a:t> </a:t>
            </a:r>
            <a:r>
              <a:rPr lang="mr-IN" dirty="0"/>
              <a:t>–</a:t>
            </a:r>
            <a:r>
              <a:rPr lang="en-US" dirty="0"/>
              <a:t> </a:t>
            </a:r>
            <a:endParaRPr lang="en-US" dirty="0" smtClean="0"/>
          </a:p>
          <a:p>
            <a:pPr marL="742950" lvl="1" indent="-285750">
              <a:buFont typeface="Wingdings" charset="2"/>
              <a:buChar char="§"/>
            </a:pPr>
            <a:r>
              <a:rPr lang="en-US" dirty="0" smtClean="0"/>
              <a:t>We </a:t>
            </a:r>
            <a:r>
              <a:rPr lang="en-US" dirty="0"/>
              <a:t>will </a:t>
            </a:r>
            <a:r>
              <a:rPr lang="en-US" dirty="0" smtClean="0"/>
              <a:t>run a classification model (Random Forest Classifier) to predict WNV cases </a:t>
            </a:r>
          </a:p>
          <a:p>
            <a:pPr marL="742950" lvl="1" indent="-285750">
              <a:buFont typeface="Wingdings" charset="2"/>
              <a:buChar char="§"/>
            </a:pPr>
            <a:r>
              <a:rPr lang="en-US" dirty="0" smtClean="0"/>
              <a:t>Then we’ll optimize the model depended on the prediction score we get (AUCROC score)</a:t>
            </a:r>
          </a:p>
          <a:p>
            <a:pPr marL="742950" lvl="1" indent="-285750">
              <a:buFont typeface="Wingdings" charset="2"/>
              <a:buChar char="§"/>
            </a:pPr>
            <a:r>
              <a:rPr lang="en-US" dirty="0" smtClean="0"/>
              <a:t>Finally we’ll set </a:t>
            </a:r>
            <a:r>
              <a:rPr lang="en-US" dirty="0"/>
              <a:t>our recommendations </a:t>
            </a:r>
            <a:r>
              <a:rPr lang="en-US" dirty="0" smtClean="0"/>
              <a:t>based </a:t>
            </a:r>
            <a:r>
              <a:rPr lang="en-US" dirty="0"/>
              <a:t>on the </a:t>
            </a:r>
            <a:r>
              <a:rPr lang="en-US" dirty="0" smtClean="0"/>
              <a:t>the most sensitive test we are able to provide, given a cost-benefit analysis (of undetected WNV vs over-Spraying)</a:t>
            </a:r>
            <a:endParaRPr lang="en-US" dirty="0"/>
          </a:p>
        </p:txBody>
      </p:sp>
      <p:sp>
        <p:nvSpPr>
          <p:cNvPr id="5" name="TextBox 4"/>
          <p:cNvSpPr txBox="1"/>
          <p:nvPr/>
        </p:nvSpPr>
        <p:spPr>
          <a:xfrm>
            <a:off x="873553" y="445800"/>
            <a:ext cx="10518347" cy="584775"/>
          </a:xfrm>
          <a:prstGeom prst="rect">
            <a:avLst/>
          </a:prstGeom>
          <a:noFill/>
        </p:spPr>
        <p:txBody>
          <a:bodyPr wrap="square" rtlCol="0">
            <a:spAutoFit/>
          </a:bodyPr>
          <a:lstStyle/>
          <a:p>
            <a:r>
              <a:rPr lang="en-US" sz="3200" dirty="0" smtClean="0"/>
              <a:t>Building a Statistical Model for optimal prediction of WNV</a:t>
            </a:r>
            <a:endParaRPr lang="en-US" sz="3200" dirty="0"/>
          </a:p>
        </p:txBody>
      </p:sp>
      <p:sp>
        <p:nvSpPr>
          <p:cNvPr id="6" name="TextBox 5"/>
          <p:cNvSpPr txBox="1"/>
          <p:nvPr/>
        </p:nvSpPr>
        <p:spPr>
          <a:xfrm>
            <a:off x="1039299" y="1361068"/>
            <a:ext cx="9641400"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charset="0"/>
              <a:buChar char="•"/>
            </a:pPr>
            <a:r>
              <a:rPr lang="en-US" b="1" dirty="0"/>
              <a:t>Assumption</a:t>
            </a:r>
            <a:r>
              <a:rPr lang="en-US" dirty="0"/>
              <a:t> </a:t>
            </a:r>
            <a:r>
              <a:rPr lang="mr-IN" dirty="0"/>
              <a:t>–</a:t>
            </a:r>
            <a:r>
              <a:rPr lang="en-US" dirty="0"/>
              <a:t> </a:t>
            </a:r>
          </a:p>
          <a:p>
            <a:pPr marL="742950" lvl="1" indent="-285750">
              <a:buFont typeface="Wingdings" charset="2"/>
              <a:buChar char="§"/>
            </a:pPr>
            <a:r>
              <a:rPr lang="en-US" dirty="0"/>
              <a:t>Chicago Municipality (CM) and CDPH Would like to </a:t>
            </a:r>
            <a:r>
              <a:rPr lang="en-US" dirty="0" smtClean="0"/>
              <a:t>detect </a:t>
            </a:r>
            <a:r>
              <a:rPr lang="en-US" dirty="0"/>
              <a:t>the highest number of WNV cases possible, rather than avoid a false alarm </a:t>
            </a:r>
            <a:r>
              <a:rPr lang="en-US" dirty="0" smtClean="0"/>
              <a:t>(falsely detecting </a:t>
            </a:r>
            <a:r>
              <a:rPr lang="en-US" dirty="0"/>
              <a:t>WNV where there isn’t). </a:t>
            </a:r>
          </a:p>
          <a:p>
            <a:pPr marL="742950" lvl="1" indent="-285750">
              <a:buFont typeface="Wingdings" charset="2"/>
              <a:buChar char="§"/>
            </a:pPr>
            <a:r>
              <a:rPr lang="en-US" dirty="0"/>
              <a:t>This is because of  the high cost related to undetected WNV cases (due to public health implications) as compared to the lower cost related to false alarm ( the cost which involves over-spraying). </a:t>
            </a:r>
          </a:p>
        </p:txBody>
      </p:sp>
    </p:spTree>
    <p:extLst>
      <p:ext uri="{BB962C8B-B14F-4D97-AF65-F5344CB8AC3E}">
        <p14:creationId xmlns:p14="http://schemas.microsoft.com/office/powerpoint/2010/main" val="1289440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sp>
        <p:nvSpPr>
          <p:cNvPr id="11" name="Rectangle 10"/>
          <p:cNvSpPr/>
          <p:nvPr/>
        </p:nvSpPr>
        <p:spPr>
          <a:xfrm>
            <a:off x="0" y="1320790"/>
            <a:ext cx="8565776" cy="461665"/>
          </a:xfrm>
          <a:prstGeom prst="rect">
            <a:avLst/>
          </a:prstGeom>
        </p:spPr>
        <p:txBody>
          <a:bodyPr wrap="square">
            <a:spAutoFit/>
          </a:bodyPr>
          <a:lstStyle/>
          <a:p>
            <a:pPr lvl="2">
              <a:buFont typeface="Wingdings" charset="2"/>
              <a:buChar char="§"/>
            </a:pPr>
            <a:r>
              <a:rPr lang="en-US" sz="2400" b="1" dirty="0" smtClean="0"/>
              <a:t> What the </a:t>
            </a:r>
            <a:r>
              <a:rPr lang="en-US" sz="2400" b="1" dirty="0"/>
              <a:t>model is revealing to us about WNV </a:t>
            </a:r>
            <a:r>
              <a:rPr lang="en-US" sz="2400" b="1" dirty="0" smtClean="0"/>
              <a:t>factors? </a:t>
            </a:r>
            <a:endParaRPr lang="en-US" sz="2400" b="1" dirty="0"/>
          </a:p>
        </p:txBody>
      </p:sp>
      <p:sp>
        <p:nvSpPr>
          <p:cNvPr id="3" name="Rectangle 2"/>
          <p:cNvSpPr/>
          <p:nvPr/>
        </p:nvSpPr>
        <p:spPr>
          <a:xfrm>
            <a:off x="940990" y="2062222"/>
            <a:ext cx="6182807" cy="393954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spcBef>
                <a:spcPts val="100"/>
              </a:spcBef>
              <a:spcAft>
                <a:spcPts val="100"/>
              </a:spcAft>
              <a:buFont typeface="Arial" charset="0"/>
              <a:buChar char="•"/>
            </a:pPr>
            <a:r>
              <a:rPr lang="en-US" sz="1600" b="1" u="sng" dirty="0">
                <a:solidFill>
                  <a:srgbClr val="000000"/>
                </a:solidFill>
                <a:latin typeface="Helvetica Neue" charset="0"/>
              </a:rPr>
              <a:t>8 out of 13 </a:t>
            </a:r>
            <a:r>
              <a:rPr lang="en-US" sz="1600" dirty="0">
                <a:solidFill>
                  <a:srgbClr val="000000"/>
                </a:solidFill>
                <a:latin typeface="Helvetica Neue" charset="0"/>
              </a:rPr>
              <a:t>of the most important factors are </a:t>
            </a:r>
            <a:r>
              <a:rPr lang="en-US" sz="1600" b="1" u="sng" dirty="0">
                <a:solidFill>
                  <a:srgbClr val="000000"/>
                </a:solidFill>
                <a:latin typeface="Helvetica Neue" charset="0"/>
              </a:rPr>
              <a:t>engineered weather features</a:t>
            </a:r>
          </a:p>
          <a:p>
            <a:pPr marL="285750" indent="-285750">
              <a:spcBef>
                <a:spcPts val="100"/>
              </a:spcBef>
              <a:spcAft>
                <a:spcPts val="100"/>
              </a:spcAft>
              <a:buFont typeface="Arial" charset="0"/>
              <a:buChar char="•"/>
            </a:pPr>
            <a:r>
              <a:rPr lang="en-US" sz="1600" dirty="0" smtClean="0">
                <a:solidFill>
                  <a:srgbClr val="000000"/>
                </a:solidFill>
                <a:latin typeface="Helvetica Neue" charset="0"/>
              </a:rPr>
              <a:t>Not </a:t>
            </a:r>
            <a:r>
              <a:rPr lang="en-US" sz="1600" dirty="0">
                <a:solidFill>
                  <a:srgbClr val="000000"/>
                </a:solidFill>
                <a:latin typeface="Helvetica Neue" charset="0"/>
              </a:rPr>
              <a:t>surprisingly, the most important factor is </a:t>
            </a:r>
            <a:r>
              <a:rPr lang="en-US" sz="1600" b="1" u="sng" dirty="0">
                <a:solidFill>
                  <a:srgbClr val="000000"/>
                </a:solidFill>
                <a:latin typeface="Helvetica Neue" charset="0"/>
              </a:rPr>
              <a:t>Number of </a:t>
            </a:r>
            <a:r>
              <a:rPr lang="en-US" sz="1600" b="1" u="sng" dirty="0" smtClean="0">
                <a:solidFill>
                  <a:srgbClr val="000000"/>
                </a:solidFill>
                <a:latin typeface="Helvetica Neue" charset="0"/>
              </a:rPr>
              <a:t>Mosquitos</a:t>
            </a:r>
          </a:p>
          <a:p>
            <a:pPr marL="285750" indent="-285750">
              <a:spcBef>
                <a:spcPts val="100"/>
              </a:spcBef>
              <a:spcAft>
                <a:spcPts val="100"/>
              </a:spcAft>
              <a:buFont typeface="Arial" charset="0"/>
              <a:buChar char="•"/>
            </a:pPr>
            <a:r>
              <a:rPr lang="en-US" sz="1600" dirty="0" smtClean="0">
                <a:solidFill>
                  <a:srgbClr val="000000"/>
                </a:solidFill>
                <a:latin typeface="Helvetica Neue" charset="0"/>
              </a:rPr>
              <a:t>Whether the specie is </a:t>
            </a:r>
            <a:r>
              <a:rPr lang="en-US" sz="1600" b="1" u="sng" dirty="0" smtClean="0">
                <a:solidFill>
                  <a:srgbClr val="000000"/>
                </a:solidFill>
                <a:latin typeface="Helvetica Neue" charset="0"/>
              </a:rPr>
              <a:t>CULEX_PIPIENS</a:t>
            </a:r>
            <a:r>
              <a:rPr lang="en-US" sz="1600" dirty="0" smtClean="0">
                <a:solidFill>
                  <a:srgbClr val="000000"/>
                </a:solidFill>
                <a:latin typeface="Helvetica Neue" charset="0"/>
              </a:rPr>
              <a:t> or not is important, as well as which </a:t>
            </a:r>
            <a:r>
              <a:rPr lang="en-US" sz="1600" b="1" u="sng" dirty="0" smtClean="0">
                <a:solidFill>
                  <a:srgbClr val="000000"/>
                </a:solidFill>
                <a:latin typeface="Helvetica Neue" charset="0"/>
              </a:rPr>
              <a:t>month</a:t>
            </a:r>
            <a:r>
              <a:rPr lang="en-US" sz="1600" dirty="0" smtClean="0">
                <a:solidFill>
                  <a:srgbClr val="000000"/>
                </a:solidFill>
                <a:latin typeface="Helvetica Neue" charset="0"/>
              </a:rPr>
              <a:t> it is (e.g. peak of summer) </a:t>
            </a:r>
          </a:p>
          <a:p>
            <a:pPr marL="285750" indent="-285750">
              <a:spcBef>
                <a:spcPts val="100"/>
              </a:spcBef>
              <a:spcAft>
                <a:spcPts val="100"/>
              </a:spcAft>
              <a:buFont typeface="Arial" charset="0"/>
              <a:buChar char="•"/>
            </a:pPr>
            <a:r>
              <a:rPr lang="en-US" sz="1600" dirty="0" smtClean="0">
                <a:solidFill>
                  <a:srgbClr val="000000"/>
                </a:solidFill>
                <a:latin typeface="Helvetica Neue" charset="0"/>
              </a:rPr>
              <a:t>Weather factors include </a:t>
            </a:r>
            <a:r>
              <a:rPr lang="en-US" sz="1600" b="1" u="sng" dirty="0">
                <a:solidFill>
                  <a:srgbClr val="000000"/>
                </a:solidFill>
                <a:latin typeface="Helvetica Neue" charset="0"/>
              </a:rPr>
              <a:t>wind </a:t>
            </a:r>
            <a:r>
              <a:rPr lang="en-US" sz="1600" b="1" u="sng" dirty="0" smtClean="0">
                <a:solidFill>
                  <a:srgbClr val="000000"/>
                </a:solidFill>
                <a:latin typeface="Helvetica Neue" charset="0"/>
              </a:rPr>
              <a:t>speed</a:t>
            </a:r>
            <a:r>
              <a:rPr lang="en-US" sz="1600" b="1" dirty="0" smtClean="0">
                <a:solidFill>
                  <a:srgbClr val="000000"/>
                </a:solidFill>
                <a:latin typeface="Helvetica Neue" charset="0"/>
              </a:rPr>
              <a:t> </a:t>
            </a:r>
            <a:r>
              <a:rPr lang="en-US" sz="1600" dirty="0">
                <a:solidFill>
                  <a:srgbClr val="000000"/>
                </a:solidFill>
                <a:latin typeface="Helvetica Neue" charset="0"/>
              </a:rPr>
              <a:t>(</a:t>
            </a:r>
            <a:r>
              <a:rPr lang="en-US" sz="1600" dirty="0" smtClean="0">
                <a:solidFill>
                  <a:srgbClr val="000000"/>
                </a:solidFill>
                <a:latin typeface="Helvetica Neue" charset="0"/>
              </a:rPr>
              <a:t>most important probably due to strong </a:t>
            </a:r>
            <a:r>
              <a:rPr lang="en-US" sz="1600" dirty="0">
                <a:solidFill>
                  <a:srgbClr val="000000"/>
                </a:solidFill>
                <a:latin typeface="Helvetica Neue" charset="0"/>
              </a:rPr>
              <a:t>winds </a:t>
            </a:r>
            <a:r>
              <a:rPr lang="en-US" sz="1600" dirty="0" smtClean="0">
                <a:solidFill>
                  <a:srgbClr val="000000"/>
                </a:solidFill>
                <a:latin typeface="Helvetica Neue" charset="0"/>
              </a:rPr>
              <a:t>effecting mosquito activity)</a:t>
            </a:r>
          </a:p>
          <a:p>
            <a:pPr marL="285750" indent="-285750">
              <a:spcBef>
                <a:spcPts val="100"/>
              </a:spcBef>
              <a:spcAft>
                <a:spcPts val="100"/>
              </a:spcAft>
              <a:buFont typeface="Arial" charset="0"/>
              <a:buChar char="•"/>
            </a:pPr>
            <a:r>
              <a:rPr lang="en-US" sz="1600" dirty="0">
                <a:solidFill>
                  <a:srgbClr val="000000"/>
                </a:solidFill>
                <a:latin typeface="Helvetica Neue" charset="0"/>
              </a:rPr>
              <a:t>Next in importance are</a:t>
            </a:r>
            <a:r>
              <a:rPr lang="en-US" sz="1600" b="1" dirty="0">
                <a:solidFill>
                  <a:srgbClr val="000000"/>
                </a:solidFill>
                <a:latin typeface="Helvetica Neue" charset="0"/>
              </a:rPr>
              <a:t> </a:t>
            </a:r>
            <a:r>
              <a:rPr lang="en-US" sz="1600" b="1" u="sng" dirty="0">
                <a:solidFill>
                  <a:srgbClr val="000000"/>
                </a:solidFill>
                <a:latin typeface="Helvetica Neue" charset="0"/>
              </a:rPr>
              <a:t>humidity</a:t>
            </a:r>
            <a:r>
              <a:rPr lang="en-US" sz="1600" u="sng" dirty="0">
                <a:solidFill>
                  <a:srgbClr val="000000"/>
                </a:solidFill>
                <a:latin typeface="Helvetica Neue" charset="0"/>
              </a:rPr>
              <a:t> </a:t>
            </a:r>
            <a:r>
              <a:rPr lang="en-US" sz="1600" dirty="0">
                <a:solidFill>
                  <a:srgbClr val="000000"/>
                </a:solidFill>
                <a:latin typeface="Helvetica Neue" charset="0"/>
              </a:rPr>
              <a:t>factors (i.e. </a:t>
            </a:r>
            <a:r>
              <a:rPr lang="en-US" sz="1600" dirty="0" err="1">
                <a:solidFill>
                  <a:srgbClr val="000000"/>
                </a:solidFill>
                <a:latin typeface="Helvetica Neue" charset="0"/>
              </a:rPr>
              <a:t>wetbulb</a:t>
            </a:r>
            <a:r>
              <a:rPr lang="en-US" sz="1600" dirty="0">
                <a:solidFill>
                  <a:srgbClr val="000000"/>
                </a:solidFill>
                <a:latin typeface="Helvetica Neue" charset="0"/>
              </a:rPr>
              <a:t> &amp; </a:t>
            </a:r>
            <a:r>
              <a:rPr lang="en-US" sz="1600" dirty="0" err="1">
                <a:solidFill>
                  <a:srgbClr val="000000"/>
                </a:solidFill>
                <a:latin typeface="Helvetica Neue" charset="0"/>
              </a:rPr>
              <a:t>dewpoint</a:t>
            </a:r>
            <a:r>
              <a:rPr lang="en-US" sz="1600" dirty="0" smtClean="0">
                <a:solidFill>
                  <a:srgbClr val="000000"/>
                </a:solidFill>
                <a:latin typeface="Helvetica Neue" charset="0"/>
              </a:rPr>
              <a:t>)</a:t>
            </a:r>
          </a:p>
          <a:p>
            <a:pPr marL="285750" indent="-285750">
              <a:spcBef>
                <a:spcPts val="100"/>
              </a:spcBef>
              <a:spcAft>
                <a:spcPts val="100"/>
              </a:spcAft>
              <a:buFont typeface="Arial" charset="0"/>
              <a:buChar char="•"/>
            </a:pPr>
            <a:r>
              <a:rPr lang="en-US" sz="1600" b="1" u="sng" dirty="0" smtClean="0">
                <a:solidFill>
                  <a:srgbClr val="000000"/>
                </a:solidFill>
                <a:latin typeface="Helvetica Neue" charset="0"/>
              </a:rPr>
              <a:t>A significantly </a:t>
            </a:r>
            <a:r>
              <a:rPr lang="en-US" sz="1600" b="1" u="sng" dirty="0">
                <a:solidFill>
                  <a:srgbClr val="000000"/>
                </a:solidFill>
                <a:latin typeface="Helvetica Neue" charset="0"/>
              </a:rPr>
              <a:t>cold day </a:t>
            </a:r>
            <a:r>
              <a:rPr lang="en-US" sz="1600" dirty="0">
                <a:solidFill>
                  <a:srgbClr val="000000"/>
                </a:solidFill>
                <a:latin typeface="Helvetica Neue" charset="0"/>
              </a:rPr>
              <a:t>during otherwise stable 2 </a:t>
            </a:r>
            <a:r>
              <a:rPr lang="en-US" sz="1600" dirty="0" smtClean="0">
                <a:solidFill>
                  <a:srgbClr val="000000"/>
                </a:solidFill>
                <a:latin typeface="Helvetica Neue" charset="0"/>
              </a:rPr>
              <a:t>weeks is important (probably because </a:t>
            </a:r>
            <a:r>
              <a:rPr lang="en-US" sz="1600" dirty="0">
                <a:solidFill>
                  <a:srgbClr val="000000"/>
                </a:solidFill>
                <a:latin typeface="Helvetica Neue" charset="0"/>
              </a:rPr>
              <a:t>it interrupts mosquito/virus </a:t>
            </a:r>
            <a:r>
              <a:rPr lang="en-US" sz="1600" dirty="0" smtClean="0">
                <a:solidFill>
                  <a:srgbClr val="000000"/>
                </a:solidFill>
                <a:latin typeface="Helvetica Neue" charset="0"/>
              </a:rPr>
              <a:t>activity)</a:t>
            </a:r>
          </a:p>
          <a:p>
            <a:pPr marL="285750" indent="-285750">
              <a:spcBef>
                <a:spcPts val="100"/>
              </a:spcBef>
              <a:spcAft>
                <a:spcPts val="100"/>
              </a:spcAft>
              <a:buFont typeface="Arial" charset="0"/>
              <a:buChar char="•"/>
            </a:pPr>
            <a:r>
              <a:rPr lang="en-US" sz="1600" b="1" u="sng" dirty="0">
                <a:solidFill>
                  <a:srgbClr val="000000"/>
                </a:solidFill>
                <a:latin typeface="Helvetica Neue" charset="0"/>
              </a:rPr>
              <a:t>Some years </a:t>
            </a:r>
            <a:r>
              <a:rPr lang="en-US" sz="1600" dirty="0">
                <a:solidFill>
                  <a:srgbClr val="000000"/>
                </a:solidFill>
                <a:latin typeface="Helvetica Neue" charset="0"/>
              </a:rPr>
              <a:t>have more </a:t>
            </a:r>
            <a:r>
              <a:rPr lang="en-US" sz="1600" dirty="0" smtClean="0">
                <a:solidFill>
                  <a:srgbClr val="000000"/>
                </a:solidFill>
                <a:latin typeface="Helvetica Neue" charset="0"/>
              </a:rPr>
              <a:t>cases of WNV than </a:t>
            </a:r>
            <a:r>
              <a:rPr lang="en-US" sz="1600" dirty="0">
                <a:solidFill>
                  <a:srgbClr val="000000"/>
                </a:solidFill>
                <a:latin typeface="Helvetica Neue" charset="0"/>
              </a:rPr>
              <a:t>other years (probably due to specifically cold/hot </a:t>
            </a:r>
            <a:r>
              <a:rPr lang="en-US" sz="1600" dirty="0" smtClean="0">
                <a:solidFill>
                  <a:srgbClr val="000000"/>
                </a:solidFill>
                <a:latin typeface="Helvetica Neue" charset="0"/>
              </a:rPr>
              <a:t>years)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7572" t="6410" r="3704" b="4425"/>
          <a:stretch/>
        </p:blipFill>
        <p:spPr>
          <a:xfrm>
            <a:off x="7898797" y="1904646"/>
            <a:ext cx="2835855" cy="4254693"/>
          </a:xfrm>
          <a:prstGeom prst="rect">
            <a:avLst/>
          </a:prstGeom>
        </p:spPr>
      </p:pic>
      <p:sp>
        <p:nvSpPr>
          <p:cNvPr id="6" name="TextBox 5"/>
          <p:cNvSpPr txBox="1"/>
          <p:nvPr/>
        </p:nvSpPr>
        <p:spPr>
          <a:xfrm>
            <a:off x="7826407" y="6159340"/>
            <a:ext cx="4203700" cy="292388"/>
          </a:xfrm>
          <a:prstGeom prst="rect">
            <a:avLst/>
          </a:prstGeom>
          <a:noFill/>
        </p:spPr>
        <p:txBody>
          <a:bodyPr wrap="square" rtlCol="0">
            <a:spAutoFit/>
          </a:bodyPr>
          <a:lstStyle/>
          <a:p>
            <a:r>
              <a:rPr lang="en-US" sz="1300" dirty="0" smtClean="0"/>
              <a:t>0         0.05       0.10       0.15        0.20       0.25        0.30</a:t>
            </a:r>
            <a:endParaRPr lang="en-US" sz="1300" dirty="0"/>
          </a:p>
        </p:txBody>
      </p:sp>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92445" t="85966" r="1198" b="4776"/>
          <a:stretch/>
        </p:blipFill>
        <p:spPr>
          <a:xfrm>
            <a:off x="10734652" y="5701063"/>
            <a:ext cx="775000" cy="441745"/>
          </a:xfrm>
          <a:prstGeom prst="rect">
            <a:avLst/>
          </a:prstGeom>
        </p:spPr>
      </p:pic>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r="83266" b="4126"/>
          <a:stretch/>
        </p:blipFill>
        <p:spPr>
          <a:xfrm>
            <a:off x="9599382" y="1584448"/>
            <a:ext cx="2040227" cy="4574892"/>
          </a:xfrm>
          <a:prstGeom prst="rect">
            <a:avLst/>
          </a:prstGeom>
        </p:spPr>
      </p:pic>
    </p:spTree>
    <p:extLst>
      <p:ext uri="{BB962C8B-B14F-4D97-AF65-F5344CB8AC3E}">
        <p14:creationId xmlns:p14="http://schemas.microsoft.com/office/powerpoint/2010/main" val="17087566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320790"/>
            <a:ext cx="8206452" cy="461665"/>
          </a:xfrm>
          <a:prstGeom prst="rect">
            <a:avLst/>
          </a:prstGeom>
        </p:spPr>
        <p:txBody>
          <a:bodyPr wrap="square">
            <a:spAutoFit/>
          </a:bodyPr>
          <a:lstStyle/>
          <a:p>
            <a:pPr lvl="2">
              <a:buFont typeface="Wingdings" charset="2"/>
              <a:buChar char="§"/>
            </a:pPr>
            <a:r>
              <a:rPr lang="en-US" sz="2400" b="1" dirty="0" smtClean="0"/>
              <a:t> </a:t>
            </a:r>
            <a:r>
              <a:rPr lang="en-US" sz="2400" b="1" dirty="0"/>
              <a:t>What the model is revealing to us about WNV </a:t>
            </a:r>
            <a:r>
              <a:rPr lang="en-US" sz="2400" b="1" dirty="0" smtClean="0"/>
              <a:t>factors? </a:t>
            </a:r>
            <a:endParaRPr lang="en-US" sz="2400" b="1"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9629" r="46063" b="20697"/>
          <a:stretch/>
        </p:blipFill>
        <p:spPr>
          <a:xfrm>
            <a:off x="9954227" y="2027440"/>
            <a:ext cx="393539" cy="4679561"/>
          </a:xfrm>
          <a:prstGeom prst="rect">
            <a:avLst/>
          </a:prstGeom>
        </p:spPr>
      </p:pic>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06" r="76660" b="34918"/>
          <a:stretch/>
        </p:blipFill>
        <p:spPr>
          <a:xfrm>
            <a:off x="7893934" y="2027440"/>
            <a:ext cx="2060294" cy="3810939"/>
          </a:xfrm>
          <a:prstGeom prst="rect">
            <a:avLst/>
          </a:prstGeom>
        </p:spPr>
      </p:pic>
      <p:sp>
        <p:nvSpPr>
          <p:cNvPr id="8" name="TextBox 7"/>
          <p:cNvSpPr txBox="1"/>
          <p:nvPr/>
        </p:nvSpPr>
        <p:spPr>
          <a:xfrm>
            <a:off x="1077799" y="2132106"/>
            <a:ext cx="6627337" cy="349839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spcBef>
                <a:spcPts val="100"/>
              </a:spcBef>
              <a:spcAft>
                <a:spcPts val="100"/>
              </a:spcAft>
              <a:buFont typeface="Arial" charset="0"/>
              <a:buChar char="•"/>
            </a:pPr>
            <a:r>
              <a:rPr lang="en-US" sz="1600" dirty="0" smtClean="0"/>
              <a:t>A </a:t>
            </a:r>
            <a:r>
              <a:rPr lang="en-US" sz="1600" dirty="0" err="1">
                <a:solidFill>
                  <a:srgbClr val="000000"/>
                </a:solidFill>
                <a:latin typeface="Helvetica Neue" charset="0"/>
              </a:rPr>
              <a:t>heatmap</a:t>
            </a:r>
            <a:r>
              <a:rPr lang="en-US" sz="1600" dirty="0">
                <a:solidFill>
                  <a:srgbClr val="000000"/>
                </a:solidFill>
                <a:latin typeface="Helvetica Neue" charset="0"/>
              </a:rPr>
              <a:t> of correlations can give a better sense of how these factors are linked to </a:t>
            </a:r>
            <a:r>
              <a:rPr lang="en-US" sz="1600" dirty="0" smtClean="0">
                <a:solidFill>
                  <a:srgbClr val="000000"/>
                </a:solidFill>
                <a:latin typeface="Helvetica Neue" charset="0"/>
              </a:rPr>
              <a:t>WNV.</a:t>
            </a:r>
          </a:p>
          <a:p>
            <a:pPr marL="285750" indent="-285750">
              <a:spcBef>
                <a:spcPts val="100"/>
              </a:spcBef>
              <a:spcAft>
                <a:spcPts val="100"/>
              </a:spcAft>
              <a:buFont typeface="Arial" charset="0"/>
              <a:buChar char="•"/>
            </a:pPr>
            <a:r>
              <a:rPr lang="en-US" sz="1600" dirty="0" smtClean="0">
                <a:solidFill>
                  <a:srgbClr val="000000"/>
                </a:solidFill>
                <a:latin typeface="Helvetica Neue" charset="0"/>
              </a:rPr>
              <a:t>All </a:t>
            </a:r>
            <a:r>
              <a:rPr lang="en-US" sz="1600" dirty="0">
                <a:solidFill>
                  <a:srgbClr val="000000"/>
                </a:solidFill>
                <a:latin typeface="Helvetica Neue" charset="0"/>
              </a:rPr>
              <a:t>factors involving wind have negative correlation with WNV response i.e. </a:t>
            </a:r>
            <a:endParaRPr lang="en-US" sz="1600" dirty="0" smtClean="0">
              <a:solidFill>
                <a:srgbClr val="000000"/>
              </a:solidFill>
              <a:latin typeface="Helvetica Neue" charset="0"/>
            </a:endParaRPr>
          </a:p>
          <a:p>
            <a:pPr lvl="1">
              <a:spcBef>
                <a:spcPts val="100"/>
              </a:spcBef>
              <a:spcAft>
                <a:spcPts val="100"/>
              </a:spcAft>
            </a:pPr>
            <a:r>
              <a:rPr lang="en-US" sz="1600" b="1" u="sng" dirty="0" smtClean="0">
                <a:solidFill>
                  <a:srgbClr val="000000"/>
                </a:solidFill>
                <a:latin typeface="Helvetica Neue" charset="0"/>
              </a:rPr>
              <a:t>more </a:t>
            </a:r>
            <a:r>
              <a:rPr lang="en-US" sz="1600" b="1" u="sng" dirty="0">
                <a:solidFill>
                  <a:srgbClr val="000000"/>
                </a:solidFill>
                <a:latin typeface="Helvetica Neue" charset="0"/>
              </a:rPr>
              <a:t>WINDY -&gt; Less WNV.</a:t>
            </a:r>
          </a:p>
          <a:p>
            <a:pPr marL="285750" indent="-285750">
              <a:spcBef>
                <a:spcPts val="100"/>
              </a:spcBef>
              <a:spcAft>
                <a:spcPts val="100"/>
              </a:spcAft>
              <a:buFont typeface="Arial" charset="0"/>
              <a:buChar char="•"/>
            </a:pPr>
            <a:r>
              <a:rPr lang="en-US" sz="1600" dirty="0">
                <a:solidFill>
                  <a:srgbClr val="000000"/>
                </a:solidFill>
                <a:latin typeface="Helvetica Neue" charset="0"/>
              </a:rPr>
              <a:t>Although a small effect, when we look at </a:t>
            </a:r>
            <a:r>
              <a:rPr lang="en-US" sz="1600" dirty="0" err="1">
                <a:solidFill>
                  <a:srgbClr val="000000"/>
                </a:solidFill>
                <a:latin typeface="Helvetica Neue" charset="0"/>
              </a:rPr>
              <a:t>Dewpoint</a:t>
            </a:r>
            <a:r>
              <a:rPr lang="en-US" sz="1600" dirty="0">
                <a:solidFill>
                  <a:srgbClr val="000000"/>
                </a:solidFill>
                <a:latin typeface="Helvetica Neue" charset="0"/>
              </a:rPr>
              <a:t>, we see that the </a:t>
            </a:r>
            <a:endParaRPr lang="en-US" sz="1600" dirty="0" smtClean="0">
              <a:solidFill>
                <a:srgbClr val="000000"/>
              </a:solidFill>
              <a:latin typeface="Helvetica Neue" charset="0"/>
            </a:endParaRPr>
          </a:p>
          <a:p>
            <a:pPr lvl="1">
              <a:spcBef>
                <a:spcPts val="100"/>
              </a:spcBef>
              <a:spcAft>
                <a:spcPts val="100"/>
              </a:spcAft>
            </a:pPr>
            <a:r>
              <a:rPr lang="en-US" sz="1600" b="1" u="sng" dirty="0" smtClean="0">
                <a:solidFill>
                  <a:srgbClr val="000000"/>
                </a:solidFill>
                <a:latin typeface="Helvetica Neue" charset="0"/>
              </a:rPr>
              <a:t>more </a:t>
            </a:r>
            <a:r>
              <a:rPr lang="en-US" sz="1600" b="1" u="sng" dirty="0">
                <a:solidFill>
                  <a:srgbClr val="000000"/>
                </a:solidFill>
                <a:latin typeface="Helvetica Neue" charset="0"/>
              </a:rPr>
              <a:t>HUMID -&gt; </a:t>
            </a:r>
            <a:r>
              <a:rPr lang="en-US" sz="1600" b="1" u="sng" dirty="0" smtClean="0">
                <a:solidFill>
                  <a:srgbClr val="000000"/>
                </a:solidFill>
                <a:latin typeface="Helvetica Neue" charset="0"/>
              </a:rPr>
              <a:t>Less </a:t>
            </a:r>
            <a:r>
              <a:rPr lang="en-US" sz="1600" b="1" u="sng" dirty="0">
                <a:solidFill>
                  <a:srgbClr val="000000"/>
                </a:solidFill>
                <a:latin typeface="Helvetica Neue" charset="0"/>
              </a:rPr>
              <a:t>WNV </a:t>
            </a:r>
            <a:endParaRPr lang="en-US" sz="1600" b="1" u="sng" dirty="0" smtClean="0">
              <a:solidFill>
                <a:srgbClr val="000000"/>
              </a:solidFill>
              <a:latin typeface="Helvetica Neue" charset="0"/>
            </a:endParaRPr>
          </a:p>
          <a:p>
            <a:pPr lvl="1">
              <a:spcBef>
                <a:spcPts val="100"/>
              </a:spcBef>
              <a:spcAft>
                <a:spcPts val="100"/>
              </a:spcAft>
            </a:pPr>
            <a:r>
              <a:rPr lang="en-US" sz="1600" dirty="0" smtClean="0">
                <a:solidFill>
                  <a:srgbClr val="000000"/>
                </a:solidFill>
                <a:latin typeface="Helvetica Neue" charset="0"/>
              </a:rPr>
              <a:t>(</a:t>
            </a:r>
            <a:r>
              <a:rPr lang="en-US" sz="1600" dirty="0">
                <a:solidFill>
                  <a:srgbClr val="000000"/>
                </a:solidFill>
                <a:latin typeface="Helvetica Neue" charset="0"/>
              </a:rPr>
              <a:t>which is aligned with known facts about WNV which prefers dry conditions)</a:t>
            </a:r>
          </a:p>
          <a:p>
            <a:pPr marL="285750" indent="-285750">
              <a:spcBef>
                <a:spcPts val="100"/>
              </a:spcBef>
              <a:spcAft>
                <a:spcPts val="100"/>
              </a:spcAft>
              <a:buFont typeface="Arial" charset="0"/>
              <a:buChar char="•"/>
            </a:pPr>
            <a:r>
              <a:rPr lang="en-US" sz="1600" dirty="0">
                <a:solidFill>
                  <a:srgbClr val="000000"/>
                </a:solidFill>
                <a:latin typeface="Helvetica Neue" charset="0"/>
              </a:rPr>
              <a:t>“</a:t>
            </a:r>
            <a:r>
              <a:rPr lang="en-US" sz="1600" dirty="0" err="1">
                <a:solidFill>
                  <a:srgbClr val="000000"/>
                </a:solidFill>
                <a:latin typeface="Helvetica Neue" charset="0"/>
              </a:rPr>
              <a:t>Culex_Pipiens</a:t>
            </a:r>
            <a:r>
              <a:rPr lang="en-US" sz="1600" dirty="0">
                <a:solidFill>
                  <a:srgbClr val="000000"/>
                </a:solidFill>
                <a:latin typeface="Helvetica Neue" charset="0"/>
              </a:rPr>
              <a:t>” specie  is the most indicative of WNV response </a:t>
            </a:r>
            <a:r>
              <a:rPr lang="en-US" sz="1600" dirty="0" smtClean="0">
                <a:solidFill>
                  <a:srgbClr val="000000"/>
                </a:solidFill>
                <a:latin typeface="Helvetica Neue" charset="0"/>
              </a:rPr>
              <a:t>i.e. </a:t>
            </a:r>
          </a:p>
          <a:p>
            <a:pPr lvl="1">
              <a:spcBef>
                <a:spcPts val="100"/>
              </a:spcBef>
              <a:spcAft>
                <a:spcPts val="100"/>
              </a:spcAft>
            </a:pPr>
            <a:r>
              <a:rPr lang="en-US" sz="1600" b="1" u="sng" dirty="0" smtClean="0">
                <a:solidFill>
                  <a:srgbClr val="000000"/>
                </a:solidFill>
                <a:latin typeface="Helvetica Neue" charset="0"/>
              </a:rPr>
              <a:t>more </a:t>
            </a:r>
            <a:r>
              <a:rPr lang="en-US" sz="1600" b="1" u="sng" dirty="0" err="1" smtClean="0">
                <a:solidFill>
                  <a:srgbClr val="000000"/>
                </a:solidFill>
                <a:latin typeface="Helvetica Neue" charset="0"/>
              </a:rPr>
              <a:t>Culex_Pipiens</a:t>
            </a:r>
            <a:r>
              <a:rPr lang="en-US" sz="1600" b="1" u="sng" dirty="0" smtClean="0">
                <a:solidFill>
                  <a:srgbClr val="000000"/>
                </a:solidFill>
                <a:latin typeface="Helvetica Neue" charset="0"/>
              </a:rPr>
              <a:t> </a:t>
            </a:r>
            <a:r>
              <a:rPr lang="en-US" sz="1600" b="1" u="sng" dirty="0">
                <a:solidFill>
                  <a:srgbClr val="000000"/>
                </a:solidFill>
                <a:latin typeface="Helvetica Neue" charset="0"/>
              </a:rPr>
              <a:t>-&gt; </a:t>
            </a:r>
            <a:r>
              <a:rPr lang="en-US" sz="1600" b="1" u="sng" dirty="0" smtClean="0">
                <a:solidFill>
                  <a:srgbClr val="000000"/>
                </a:solidFill>
                <a:latin typeface="Helvetica Neue" charset="0"/>
              </a:rPr>
              <a:t>more  WNV</a:t>
            </a:r>
            <a:r>
              <a:rPr lang="en-US" sz="1600" dirty="0" smtClean="0">
                <a:solidFill>
                  <a:srgbClr val="000000"/>
                </a:solidFill>
                <a:latin typeface="Helvetica Neue" charset="0"/>
              </a:rPr>
              <a:t>,  </a:t>
            </a:r>
          </a:p>
          <a:p>
            <a:pPr lvl="1">
              <a:spcBef>
                <a:spcPts val="100"/>
              </a:spcBef>
              <a:spcAft>
                <a:spcPts val="100"/>
              </a:spcAft>
            </a:pPr>
            <a:r>
              <a:rPr lang="en-US" sz="1600" dirty="0" smtClean="0">
                <a:solidFill>
                  <a:srgbClr val="000000"/>
                </a:solidFill>
                <a:latin typeface="Helvetica Neue" charset="0"/>
              </a:rPr>
              <a:t>and “</a:t>
            </a:r>
            <a:r>
              <a:rPr lang="en-US" sz="1600" dirty="0" err="1" smtClean="0">
                <a:solidFill>
                  <a:srgbClr val="000000"/>
                </a:solidFill>
                <a:latin typeface="Helvetica Neue" charset="0"/>
              </a:rPr>
              <a:t>Culex</a:t>
            </a:r>
            <a:r>
              <a:rPr lang="en-US" sz="1600" dirty="0" smtClean="0">
                <a:solidFill>
                  <a:srgbClr val="000000"/>
                </a:solidFill>
                <a:latin typeface="Helvetica Neue" charset="0"/>
              </a:rPr>
              <a:t> </a:t>
            </a:r>
            <a:r>
              <a:rPr lang="en-US" sz="1600" dirty="0" err="1">
                <a:solidFill>
                  <a:srgbClr val="000000"/>
                </a:solidFill>
                <a:latin typeface="Helvetica Neue" charset="0"/>
              </a:rPr>
              <a:t>Restuans</a:t>
            </a:r>
            <a:r>
              <a:rPr lang="en-US" sz="1600" dirty="0">
                <a:solidFill>
                  <a:srgbClr val="000000"/>
                </a:solidFill>
                <a:latin typeface="Helvetica Neue" charset="0"/>
              </a:rPr>
              <a:t>” </a:t>
            </a:r>
            <a:r>
              <a:rPr lang="en-US" sz="1600" dirty="0" smtClean="0">
                <a:solidFill>
                  <a:srgbClr val="000000"/>
                </a:solidFill>
                <a:latin typeface="Helvetica Neue" charset="0"/>
              </a:rPr>
              <a:t>is indicative </a:t>
            </a:r>
            <a:r>
              <a:rPr lang="en-US" sz="1600" dirty="0">
                <a:solidFill>
                  <a:srgbClr val="000000"/>
                </a:solidFill>
                <a:latin typeface="Helvetica Neue" charset="0"/>
              </a:rPr>
              <a:t>of </a:t>
            </a:r>
            <a:r>
              <a:rPr lang="en-US" sz="1600" dirty="0" smtClean="0">
                <a:solidFill>
                  <a:srgbClr val="000000"/>
                </a:solidFill>
                <a:latin typeface="Helvetica Neue" charset="0"/>
              </a:rPr>
              <a:t>NO-WNV response i.e.</a:t>
            </a:r>
          </a:p>
          <a:p>
            <a:pPr lvl="1">
              <a:spcBef>
                <a:spcPts val="100"/>
              </a:spcBef>
              <a:spcAft>
                <a:spcPts val="100"/>
              </a:spcAft>
            </a:pPr>
            <a:r>
              <a:rPr lang="en-US" sz="1600" b="1" u="sng" dirty="0">
                <a:solidFill>
                  <a:srgbClr val="000000"/>
                </a:solidFill>
                <a:latin typeface="Helvetica Neue" charset="0"/>
              </a:rPr>
              <a:t>m</a:t>
            </a:r>
            <a:r>
              <a:rPr lang="en-US" sz="1600" b="1" u="sng" dirty="0" smtClean="0">
                <a:solidFill>
                  <a:srgbClr val="000000"/>
                </a:solidFill>
                <a:latin typeface="Helvetica Neue" charset="0"/>
              </a:rPr>
              <a:t>ore “</a:t>
            </a:r>
            <a:r>
              <a:rPr lang="en-US" sz="1600" b="1" u="sng" dirty="0" err="1" smtClean="0">
                <a:solidFill>
                  <a:srgbClr val="000000"/>
                </a:solidFill>
                <a:latin typeface="Helvetica Neue" charset="0"/>
              </a:rPr>
              <a:t>Culex</a:t>
            </a:r>
            <a:r>
              <a:rPr lang="en-US" sz="1600" b="1" u="sng" dirty="0" smtClean="0">
                <a:solidFill>
                  <a:srgbClr val="000000"/>
                </a:solidFill>
                <a:latin typeface="Helvetica Neue" charset="0"/>
              </a:rPr>
              <a:t> </a:t>
            </a:r>
            <a:r>
              <a:rPr lang="en-US" sz="1600" b="1" u="sng" dirty="0" err="1">
                <a:solidFill>
                  <a:srgbClr val="000000"/>
                </a:solidFill>
                <a:latin typeface="Helvetica Neue" charset="0"/>
              </a:rPr>
              <a:t>Restuans</a:t>
            </a:r>
            <a:r>
              <a:rPr lang="en-US" sz="1600" b="1" u="sng" dirty="0" smtClean="0">
                <a:solidFill>
                  <a:srgbClr val="000000"/>
                </a:solidFill>
                <a:latin typeface="Helvetica Neue" charset="0"/>
              </a:rPr>
              <a:t>” -&gt; less WNV</a:t>
            </a:r>
            <a:endParaRPr lang="en-US" sz="1600" b="1" u="sng" dirty="0">
              <a:solidFill>
                <a:srgbClr val="000000"/>
              </a:solidFill>
              <a:latin typeface="Helvetica Neue" charset="0"/>
            </a:endParaRP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93061" b="34921"/>
          <a:stretch/>
        </p:blipFill>
        <p:spPr>
          <a:xfrm>
            <a:off x="10725362" y="2027440"/>
            <a:ext cx="628438" cy="3808071"/>
          </a:xfrm>
          <a:prstGeom prst="rect">
            <a:avLst/>
          </a:prstGeom>
        </p:spPr>
      </p:pic>
      <p:sp>
        <p:nvSpPr>
          <p:cNvPr id="10" name="Title 1"/>
          <p:cNvSpPr txBox="1">
            <a:spLocks/>
          </p:cNvSpPr>
          <p:nvPr/>
        </p:nvSpPr>
        <p:spPr>
          <a:xfrm>
            <a:off x="558989" y="145735"/>
            <a:ext cx="1108062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ea typeface="+mn-ea"/>
                <a:cs typeface="+mn-cs"/>
              </a:rPr>
              <a:t>Summary of the </a:t>
            </a:r>
            <a:r>
              <a:rPr lang="en-US" sz="3200" dirty="0" smtClean="0">
                <a:latin typeface="+mn-lt"/>
                <a:ea typeface="+mn-ea"/>
                <a:cs typeface="+mn-cs"/>
              </a:rPr>
              <a:t>Proposed </a:t>
            </a:r>
            <a:r>
              <a:rPr lang="en-US" sz="3200" dirty="0">
                <a:latin typeface="+mn-lt"/>
                <a:ea typeface="+mn-ea"/>
                <a:cs typeface="+mn-cs"/>
              </a:rPr>
              <a:t>M</a:t>
            </a:r>
            <a:r>
              <a:rPr lang="en-US" sz="3200" dirty="0" smtClean="0">
                <a:latin typeface="+mn-lt"/>
                <a:ea typeface="+mn-ea"/>
                <a:cs typeface="+mn-cs"/>
              </a:rPr>
              <a:t>odel </a:t>
            </a:r>
            <a:r>
              <a:rPr lang="en-US" sz="3200" dirty="0">
                <a:latin typeface="+mn-lt"/>
                <a:ea typeface="+mn-ea"/>
                <a:cs typeface="+mn-cs"/>
              </a:rPr>
              <a:t>and </a:t>
            </a:r>
            <a:r>
              <a:rPr lang="en-US" sz="3200" dirty="0" smtClean="0">
                <a:latin typeface="+mn-lt"/>
                <a:ea typeface="+mn-ea"/>
                <a:cs typeface="+mn-cs"/>
              </a:rPr>
              <a:t>Final </a:t>
            </a:r>
            <a:r>
              <a:rPr lang="en-US" sz="3200" dirty="0">
                <a:latin typeface="+mn-lt"/>
                <a:ea typeface="+mn-ea"/>
                <a:cs typeface="+mn-cs"/>
              </a:rPr>
              <a:t>R</a:t>
            </a:r>
            <a:r>
              <a:rPr lang="en-US" sz="3200" dirty="0" smtClean="0">
                <a:latin typeface="+mn-lt"/>
                <a:ea typeface="+mn-ea"/>
                <a:cs typeface="+mn-cs"/>
              </a:rPr>
              <a:t>ecommendations</a:t>
            </a:r>
            <a:endParaRPr lang="en-US" sz="3200" dirty="0">
              <a:latin typeface="+mn-lt"/>
              <a:ea typeface="+mn-ea"/>
              <a:cs typeface="+mn-cs"/>
            </a:endParaRPr>
          </a:p>
        </p:txBody>
      </p:sp>
    </p:spTree>
    <p:extLst>
      <p:ext uri="{BB962C8B-B14F-4D97-AF65-F5344CB8AC3E}">
        <p14:creationId xmlns:p14="http://schemas.microsoft.com/office/powerpoint/2010/main" val="1340223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4555</TotalTime>
  <Words>1657</Words>
  <Application>Microsoft Macintosh PowerPoint</Application>
  <PresentationFormat>Widescreen</PresentationFormat>
  <Paragraphs>135</Paragraphs>
  <Slides>13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Calibri Light</vt:lpstr>
      <vt:lpstr>Helvetica Neue</vt:lpstr>
      <vt:lpstr>Mangal</vt:lpstr>
      <vt:lpstr>Wingdings</vt:lpstr>
      <vt:lpstr>Arial</vt:lpstr>
      <vt:lpstr>Office Theme</vt:lpstr>
      <vt:lpstr>West Nile Virus Detection</vt:lpstr>
      <vt:lpstr>Background</vt:lpstr>
      <vt:lpstr>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27</cp:revision>
  <dcterms:created xsi:type="dcterms:W3CDTF">2019-03-14T21:21:16Z</dcterms:created>
  <dcterms:modified xsi:type="dcterms:W3CDTF">2019-03-21T16:39:26Z</dcterms:modified>
</cp:coreProperties>
</file>