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69" r:id="rId3"/>
    <p:sldId id="271" r:id="rId4"/>
    <p:sldId id="264" r:id="rId5"/>
    <p:sldId id="272" r:id="rId6"/>
    <p:sldId id="259" r:id="rId7"/>
    <p:sldId id="263" r:id="rId8"/>
    <p:sldId id="260" r:id="rId9"/>
    <p:sldId id="261" r:id="rId10"/>
    <p:sldId id="25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4"/>
    <p:restoredTop sz="94667"/>
  </p:normalViewPr>
  <p:slideViewPr>
    <p:cSldViewPr snapToGrid="0" snapToObjects="1">
      <p:cViewPr varScale="1">
        <p:scale>
          <a:sx n="94" d="100"/>
          <a:sy n="94"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54196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2000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01702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702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1320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E72C0-D206-B74A-A9B3-284CFF94A49A}"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646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E72C0-D206-B74A-A9B3-284CFF94A49A}" type="datetimeFigureOut">
              <a:rPr lang="en-US" smtClean="0"/>
              <a:t>3/19/19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1773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E72C0-D206-B74A-A9B3-284CFF94A49A}" type="datetimeFigureOut">
              <a:rPr lang="en-US" smtClean="0"/>
              <a:t>3/19/19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59027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E72C0-D206-B74A-A9B3-284CFF94A49A}" type="datetimeFigureOut">
              <a:rPr lang="en-US" smtClean="0"/>
              <a:t>3/19/19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93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35854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07679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E72C0-D206-B74A-A9B3-284CFF94A49A}" type="datetimeFigureOut">
              <a:rPr lang="en-US" smtClean="0"/>
              <a:t>3/19/19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2AE9B-32CE-DF44-9E93-D23020C59811}" type="slidenum">
              <a:rPr lang="en-US" smtClean="0"/>
              <a:t>‹#›</a:t>
            </a:fld>
            <a:endParaRPr lang="en-US"/>
          </a:p>
        </p:txBody>
      </p:sp>
    </p:spTree>
    <p:extLst>
      <p:ext uri="{BB962C8B-B14F-4D97-AF65-F5344CB8AC3E}">
        <p14:creationId xmlns:p14="http://schemas.microsoft.com/office/powerpoint/2010/main" val="130600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8614" y="-763195"/>
            <a:ext cx="9362303" cy="2387600"/>
          </a:xfrm>
        </p:spPr>
        <p:txBody>
          <a:bodyPr>
            <a:normAutofit/>
          </a:bodyPr>
          <a:lstStyle/>
          <a:p>
            <a:r>
              <a:rPr lang="en-US" sz="7000" dirty="0" smtClean="0"/>
              <a:t>West Nile Virus Detection</a:t>
            </a:r>
            <a:endParaRPr lang="en-US" sz="7000" dirty="0"/>
          </a:p>
        </p:txBody>
      </p:sp>
      <p:sp>
        <p:nvSpPr>
          <p:cNvPr id="3" name="Subtitle 2"/>
          <p:cNvSpPr>
            <a:spLocks noGrp="1"/>
          </p:cNvSpPr>
          <p:nvPr>
            <p:ph type="subTitle" idx="1"/>
          </p:nvPr>
        </p:nvSpPr>
        <p:spPr>
          <a:xfrm>
            <a:off x="1275046" y="1624405"/>
            <a:ext cx="9609438" cy="623973"/>
          </a:xfrm>
        </p:spPr>
        <p:txBody>
          <a:bodyPr>
            <a:noAutofit/>
          </a:bodyPr>
          <a:lstStyle/>
          <a:p>
            <a:r>
              <a:rPr lang="en-US" sz="2800" dirty="0" smtClean="0">
                <a:solidFill>
                  <a:schemeClr val="tx1">
                    <a:lumMod val="50000"/>
                    <a:lumOff val="50000"/>
                  </a:schemeClr>
                </a:solidFill>
              </a:rPr>
              <a:t>Data driven approach to prevention and eradication of the virus</a:t>
            </a:r>
          </a:p>
        </p:txBody>
      </p:sp>
      <p:sp>
        <p:nvSpPr>
          <p:cNvPr id="4" name="TextBox 3"/>
          <p:cNvSpPr txBox="1"/>
          <p:nvPr/>
        </p:nvSpPr>
        <p:spPr>
          <a:xfrm>
            <a:off x="3154336" y="2264544"/>
            <a:ext cx="5453352" cy="1323439"/>
          </a:xfrm>
          <a:prstGeom prst="rect">
            <a:avLst/>
          </a:prstGeom>
          <a:noFill/>
        </p:spPr>
        <p:txBody>
          <a:bodyPr wrap="none" rtlCol="0">
            <a:spAutoFit/>
          </a:bodyPr>
          <a:lstStyle/>
          <a:p>
            <a:pPr algn="ctr"/>
            <a:r>
              <a:rPr lang="en-US" sz="2000" dirty="0" smtClean="0"/>
              <a:t>Project for Chicago Municipality (CM) and Chicago </a:t>
            </a:r>
          </a:p>
          <a:p>
            <a:pPr algn="ctr"/>
            <a:r>
              <a:rPr lang="en-US" sz="2000" dirty="0" smtClean="0"/>
              <a:t>Department of Public Health (CDPH)</a:t>
            </a:r>
          </a:p>
          <a:p>
            <a:pPr algn="ctr"/>
            <a:r>
              <a:rPr lang="en-US" sz="2000" dirty="0" smtClean="0"/>
              <a:t>By Eran Schenker</a:t>
            </a:r>
          </a:p>
          <a:p>
            <a:pPr algn="ct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560" y="3958752"/>
            <a:ext cx="7109941" cy="18386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375" y="3902089"/>
            <a:ext cx="1227706" cy="1071582"/>
          </a:xfrm>
          <a:prstGeom prst="rect">
            <a:avLst/>
          </a:prstGeom>
        </p:spPr>
      </p:pic>
      <p:sp>
        <p:nvSpPr>
          <p:cNvPr id="7" name="TextBox 6"/>
          <p:cNvSpPr txBox="1"/>
          <p:nvPr/>
        </p:nvSpPr>
        <p:spPr>
          <a:xfrm>
            <a:off x="4537022" y="3283371"/>
            <a:ext cx="2687980" cy="461665"/>
          </a:xfrm>
          <a:prstGeom prst="rect">
            <a:avLst/>
          </a:prstGeom>
          <a:noFill/>
        </p:spPr>
        <p:txBody>
          <a:bodyPr wrap="none" rtlCol="0">
            <a:spAutoFit/>
          </a:bodyPr>
          <a:lstStyle/>
          <a:p>
            <a:r>
              <a:rPr lang="en-US" sz="2400" b="1" dirty="0" smtClean="0">
                <a:solidFill>
                  <a:schemeClr val="accent6">
                    <a:lumMod val="75000"/>
                  </a:schemeClr>
                </a:solidFill>
              </a:rPr>
              <a:t>Executive Summary</a:t>
            </a:r>
            <a:endParaRPr lang="en-US" sz="2400" b="1" dirty="0">
              <a:solidFill>
                <a:schemeClr val="accent6">
                  <a:lumMod val="75000"/>
                </a:schemeClr>
              </a:solidFill>
            </a:endParaRPr>
          </a:p>
        </p:txBody>
      </p:sp>
    </p:spTree>
    <p:extLst>
      <p:ext uri="{BB962C8B-B14F-4D97-AF65-F5344CB8AC3E}">
        <p14:creationId xmlns:p14="http://schemas.microsoft.com/office/powerpoint/2010/main" val="791100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5473704"/>
              </p:ext>
            </p:extLst>
          </p:nvPr>
        </p:nvGraphicFramePr>
        <p:xfrm>
          <a:off x="5825202" y="2132106"/>
          <a:ext cx="4588798" cy="2966720"/>
        </p:xfrm>
        <a:graphic>
          <a:graphicData uri="http://schemas.openxmlformats.org/drawingml/2006/table">
            <a:tbl>
              <a:tblPr firstRow="1" bandRow="1">
                <a:tableStyleId>{BDBED569-4797-4DF1-A0F4-6AAB3CD982D8}</a:tableStyleId>
              </a:tblPr>
              <a:tblGrid>
                <a:gridCol w="2823498"/>
                <a:gridCol w="1765300"/>
              </a:tblGrid>
              <a:tr h="370840">
                <a:tc>
                  <a:txBody>
                    <a:bodyPr/>
                    <a:lstStyle/>
                    <a:p>
                      <a:pPr algn="ctr"/>
                      <a:r>
                        <a:rPr lang="en-US" dirty="0" smtClean="0"/>
                        <a:t>Factor </a:t>
                      </a:r>
                      <a:endParaRPr lang="en-US" dirty="0"/>
                    </a:p>
                  </a:txBody>
                  <a:tcPr/>
                </a:tc>
                <a:tc>
                  <a:txBody>
                    <a:bodyPr/>
                    <a:lstStyle/>
                    <a:p>
                      <a:r>
                        <a:rPr lang="en-US" dirty="0" smtClean="0"/>
                        <a:t>Related to </a:t>
                      </a:r>
                      <a:r>
                        <a:rPr lang="en-US" baseline="0" dirty="0" smtClean="0"/>
                        <a:t>WNV</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Number of Mosquitos</a:t>
                      </a:r>
                      <a:endParaRPr lang="en-US" sz="1800" b="0" u="none" dirty="0" smtClean="0">
                        <a:solidFill>
                          <a:srgbClr val="000000"/>
                        </a:solidFill>
                        <a:latin typeface="Helvetica Neue" charset="0"/>
                      </a:endParaRPr>
                    </a:p>
                  </a:txBody>
                  <a:tcPr/>
                </a:tc>
                <a:tc>
                  <a:txBody>
                    <a:bodyPr/>
                    <a:lstStyle/>
                    <a:p>
                      <a:pPr algn="ctr"/>
                      <a:r>
                        <a:rPr lang="en-US" dirty="0" smtClean="0"/>
                        <a:t>+++</a:t>
                      </a:r>
                      <a:endParaRPr lang="en-US" dirty="0"/>
                    </a:p>
                  </a:txBody>
                  <a:tcPr/>
                </a:tc>
              </a:tr>
              <a:tr h="370840">
                <a:tc>
                  <a:txBody>
                    <a:bodyPr/>
                    <a:lstStyle/>
                    <a:p>
                      <a:r>
                        <a:rPr lang="en-US" sz="1800" u="none" dirty="0" smtClean="0"/>
                        <a:t>CULEX_PIPIENS (specie)</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Month</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High</a:t>
                      </a:r>
                      <a:r>
                        <a:rPr lang="en-US" u="none" baseline="0" dirty="0" smtClean="0"/>
                        <a:t> Temperatures</a:t>
                      </a:r>
                      <a:endParaRPr lang="en-US" b="0" u="none" dirty="0" smtClean="0"/>
                    </a:p>
                  </a:txBody>
                  <a:tcPr/>
                </a:tc>
                <a:tc>
                  <a:txBody>
                    <a:bodyPr/>
                    <a:lstStyle/>
                    <a:p>
                      <a:pPr algn="ctr"/>
                      <a:r>
                        <a:rPr lang="en-US" dirty="0" smtClean="0"/>
                        <a:t>+</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CULEX_RESTUANS (specie)</a:t>
                      </a:r>
                      <a:endParaRPr lang="en-US" b="0" u="none" dirty="0" smtClean="0"/>
                    </a:p>
                  </a:txBody>
                  <a:tcPr/>
                </a:tc>
                <a:tc>
                  <a:txBody>
                    <a:bodyPr/>
                    <a:lstStyle/>
                    <a:p>
                      <a:pPr algn="ctr"/>
                      <a:r>
                        <a:rPr lang="en-US" dirty="0" smtClean="0"/>
                        <a:t>-</a:t>
                      </a:r>
                      <a:endParaRPr lang="en-US" dirty="0"/>
                    </a:p>
                  </a:txBody>
                  <a:tcPr/>
                </a:tc>
              </a:tr>
              <a:tr h="370840">
                <a:tc>
                  <a:txBody>
                    <a:bodyPr/>
                    <a:lstStyle/>
                    <a:p>
                      <a:r>
                        <a:rPr lang="en-US" u="none" dirty="0" smtClean="0"/>
                        <a:t>Wind</a:t>
                      </a:r>
                      <a:endParaRPr lang="en-US" b="0" u="none" dirty="0"/>
                    </a:p>
                  </a:txBody>
                  <a:tcPr/>
                </a:tc>
                <a:tc>
                  <a:txBody>
                    <a:bodyPr/>
                    <a:lstStyle/>
                    <a:p>
                      <a:pPr algn="ctr"/>
                      <a:r>
                        <a:rPr lang="en-US" dirty="0" smtClean="0"/>
                        <a:t>-</a:t>
                      </a:r>
                      <a:endParaRPr lang="en-US" dirty="0"/>
                    </a:p>
                  </a:txBody>
                  <a:tcPr/>
                </a:tc>
              </a:tr>
              <a:tr h="370840">
                <a:tc>
                  <a:txBody>
                    <a:bodyPr/>
                    <a:lstStyle/>
                    <a:p>
                      <a:r>
                        <a:rPr lang="en-US" u="none" dirty="0" smtClean="0"/>
                        <a:t>Humidity </a:t>
                      </a:r>
                      <a:endParaRPr lang="en-US" b="0" u="none" dirty="0"/>
                    </a:p>
                  </a:txBody>
                  <a:tcPr/>
                </a:tc>
                <a:tc>
                  <a:txBody>
                    <a:bodyPr/>
                    <a:lstStyle/>
                    <a:p>
                      <a:pPr algn="ctr"/>
                      <a:r>
                        <a:rPr lang="en-US" dirty="0" smtClean="0"/>
                        <a:t>-</a:t>
                      </a:r>
                      <a:endParaRPr lang="en-US" dirty="0"/>
                    </a:p>
                  </a:txBody>
                  <a:tcPr/>
                </a:tc>
              </a:tr>
            </a:tbl>
          </a:graphicData>
        </a:graphic>
      </p:graphicFrame>
      <p:sp>
        <p:nvSpPr>
          <p:cNvPr id="5"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6" name="Rectangle 5"/>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sp>
        <p:nvSpPr>
          <p:cNvPr id="7" name="TextBox 6"/>
          <p:cNvSpPr txBox="1"/>
          <p:nvPr/>
        </p:nvSpPr>
        <p:spPr>
          <a:xfrm>
            <a:off x="1077799" y="2132106"/>
            <a:ext cx="4332401" cy="11541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00"/>
              </a:spcBef>
              <a:spcAft>
                <a:spcPts val="100"/>
              </a:spcAft>
            </a:pPr>
            <a:r>
              <a:rPr lang="en-US" sz="1600" b="1" dirty="0" smtClean="0">
                <a:solidFill>
                  <a:srgbClr val="000000"/>
                </a:solidFill>
                <a:latin typeface="Helvetica Neue" charset="0"/>
              </a:rPr>
              <a:t>Summary </a:t>
            </a:r>
            <a:r>
              <a:rPr lang="en-US" sz="1600" b="1" dirty="0">
                <a:solidFill>
                  <a:srgbClr val="000000"/>
                </a:solidFill>
                <a:latin typeface="Helvetica Neue" charset="0"/>
              </a:rPr>
              <a:t>of </a:t>
            </a:r>
            <a:r>
              <a:rPr lang="en-US" sz="1600" b="1" dirty="0" smtClean="0">
                <a:solidFill>
                  <a:srgbClr val="000000"/>
                </a:solidFill>
                <a:latin typeface="Helvetica Neue" charset="0"/>
              </a:rPr>
              <a:t>factors relationship to WNV:</a:t>
            </a:r>
          </a:p>
          <a:p>
            <a:pPr lvl="1">
              <a:spcBef>
                <a:spcPts val="100"/>
              </a:spcBef>
              <a:spcAft>
                <a:spcPts val="100"/>
              </a:spcAft>
            </a:pPr>
            <a:r>
              <a:rPr lang="en-US" sz="1600" dirty="0" smtClean="0">
                <a:solidFill>
                  <a:srgbClr val="000000"/>
                </a:solidFill>
                <a:latin typeface="Helvetica Neue" charset="0"/>
              </a:rPr>
              <a:t>(+++) strong positive relationship</a:t>
            </a:r>
          </a:p>
          <a:p>
            <a:pPr lvl="1">
              <a:spcBef>
                <a:spcPts val="100"/>
              </a:spcBef>
              <a:spcAft>
                <a:spcPts val="100"/>
              </a:spcAft>
            </a:pPr>
            <a:r>
              <a:rPr lang="en-US" sz="1600" dirty="0" smtClean="0">
                <a:solidFill>
                  <a:srgbClr val="000000"/>
                </a:solidFill>
                <a:latin typeface="Helvetica Neue" charset="0"/>
              </a:rPr>
              <a:t> (++)  moderate positive relationship</a:t>
            </a:r>
          </a:p>
          <a:p>
            <a:pPr lvl="1">
              <a:spcBef>
                <a:spcPts val="100"/>
              </a:spcBef>
              <a:spcAft>
                <a:spcPts val="100"/>
              </a:spcAft>
            </a:pPr>
            <a:r>
              <a:rPr lang="en-US" sz="1600" dirty="0" smtClean="0">
                <a:solidFill>
                  <a:srgbClr val="000000"/>
                </a:solidFill>
                <a:latin typeface="Helvetica Neue" charset="0"/>
              </a:rPr>
              <a:t>   (-)   mild negative relationship </a:t>
            </a:r>
            <a:endParaRPr lang="en-US" sz="1600" dirty="0">
              <a:solidFill>
                <a:srgbClr val="000000"/>
              </a:solidFill>
              <a:latin typeface="Helvetica Neue" charset="0"/>
            </a:endParaRPr>
          </a:p>
        </p:txBody>
      </p:sp>
    </p:spTree>
    <p:extLst>
      <p:ext uri="{BB962C8B-B14F-4D97-AF65-F5344CB8AC3E}">
        <p14:creationId xmlns:p14="http://schemas.microsoft.com/office/powerpoint/2010/main" val="109570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8" y="2296272"/>
            <a:ext cx="10766612" cy="3902822"/>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dirty="0"/>
              <a:t>sensitivity of the </a:t>
            </a:r>
            <a:r>
              <a:rPr lang="en-US" sz="1800" dirty="0" smtClean="0"/>
              <a:t>model we are offering ranges </a:t>
            </a:r>
            <a:r>
              <a:rPr lang="en-US" sz="1800" dirty="0"/>
              <a:t>from detecting 60% to detecting 100</a:t>
            </a:r>
            <a:r>
              <a:rPr lang="en-US" sz="1800" dirty="0" smtClean="0"/>
              <a:t>% of WNV cases</a:t>
            </a:r>
            <a:endParaRPr lang="en-US" sz="1800" dirty="0"/>
          </a:p>
          <a:p>
            <a:r>
              <a:rPr lang="en-US" sz="1800" dirty="0"/>
              <a:t>Depended on the cost </a:t>
            </a:r>
            <a:r>
              <a:rPr lang="en-US" sz="1800" dirty="0" smtClean="0"/>
              <a:t>of false alarm (e.g. spraying areas that </a:t>
            </a:r>
            <a:r>
              <a:rPr lang="en-US" sz="1800" dirty="0"/>
              <a:t>are not infested), we could </a:t>
            </a:r>
            <a:r>
              <a:rPr lang="en-US" sz="1800" dirty="0" smtClean="0"/>
              <a:t>offer </a:t>
            </a:r>
            <a:r>
              <a:rPr lang="en-US" sz="1800" dirty="0"/>
              <a:t>the right </a:t>
            </a:r>
            <a:r>
              <a:rPr lang="en-US" sz="1800" dirty="0" smtClean="0"/>
              <a:t>package </a:t>
            </a:r>
            <a:r>
              <a:rPr lang="en-US" sz="1800" dirty="0"/>
              <a:t>for Chicago </a:t>
            </a:r>
            <a:r>
              <a:rPr lang="en-US" sz="1800" dirty="0" smtClean="0"/>
              <a:t>Municipality and CDPH purposes</a:t>
            </a:r>
            <a:r>
              <a:rPr lang="en-US" sz="1800" dirty="0"/>
              <a:t>.</a:t>
            </a:r>
          </a:p>
          <a:p>
            <a:r>
              <a:rPr lang="en-US" sz="1800" dirty="0" smtClean="0"/>
              <a:t>We offer 2 possible packages: </a:t>
            </a:r>
          </a:p>
          <a:p>
            <a:pPr marL="1028700" lvl="1" indent="-571500">
              <a:buFont typeface="+mj-lt"/>
              <a:buAutoNum type="romanLcPeriod"/>
            </a:pPr>
            <a:r>
              <a:rPr lang="en-US" sz="1800" dirty="0" smtClean="0"/>
              <a:t>If it’s affordable to “over-spray” </a:t>
            </a:r>
            <a:r>
              <a:rPr lang="en-US" sz="1800" dirty="0"/>
              <a:t>4 times the number of necessary </a:t>
            </a:r>
            <a:r>
              <a:rPr lang="en-US" sz="1800" dirty="0" smtClean="0"/>
              <a:t>spraying </a:t>
            </a:r>
            <a:r>
              <a:rPr lang="en-US" sz="1800" dirty="0"/>
              <a:t>(i.e. only 1 out of 5 spraying efforts are justifiable</a:t>
            </a:r>
            <a:r>
              <a:rPr lang="en-US" sz="1800" dirty="0" smtClean="0"/>
              <a:t>), </a:t>
            </a:r>
            <a:r>
              <a:rPr lang="en-US" sz="1800" dirty="0"/>
              <a:t>we </a:t>
            </a:r>
            <a:r>
              <a:rPr lang="en-US" sz="1800" dirty="0" smtClean="0"/>
              <a:t>predict eradication of </a:t>
            </a:r>
            <a:r>
              <a:rPr lang="en-US" sz="1800" dirty="0"/>
              <a:t>90% </a:t>
            </a:r>
            <a:r>
              <a:rPr lang="en-US" sz="1800" dirty="0" smtClean="0"/>
              <a:t>of </a:t>
            </a:r>
            <a:r>
              <a:rPr lang="en-US" sz="1800" dirty="0"/>
              <a:t>WNV of occurrences </a:t>
            </a:r>
            <a:r>
              <a:rPr lang="en-US" sz="1800" dirty="0" smtClean="0"/>
              <a:t>in </a:t>
            </a:r>
            <a:r>
              <a:rPr lang="en-US" sz="1800" dirty="0"/>
              <a:t>Chicago (lowering its rate from 5% to 0.5%). </a:t>
            </a:r>
            <a:endParaRPr lang="en-US" sz="1800" dirty="0" smtClean="0"/>
          </a:p>
          <a:p>
            <a:pPr marL="1028700" lvl="1" indent="-571500">
              <a:buFont typeface="+mj-lt"/>
              <a:buAutoNum type="romanLcPeriod"/>
            </a:pPr>
            <a:r>
              <a:rPr lang="en-US" sz="1800" dirty="0" smtClean="0"/>
              <a:t>Alternatively </a:t>
            </a:r>
            <a:r>
              <a:rPr lang="en-US" sz="1800" dirty="0"/>
              <a:t>If it’s affordable </a:t>
            </a:r>
            <a:r>
              <a:rPr lang="en-US" sz="1800" dirty="0" smtClean="0"/>
              <a:t>to “over-spray” </a:t>
            </a:r>
            <a:r>
              <a:rPr lang="en-US" sz="1800" dirty="0"/>
              <a:t>only 2.5 times (i.e. 2 out of 5 spraying efforts are justifiable), </a:t>
            </a:r>
            <a:r>
              <a:rPr lang="en-US" sz="1800" dirty="0" smtClean="0"/>
              <a:t>then </a:t>
            </a:r>
            <a:r>
              <a:rPr lang="en-US" sz="1800" dirty="0"/>
              <a:t>we predict </a:t>
            </a:r>
            <a:r>
              <a:rPr lang="en-US" sz="1800" dirty="0" smtClean="0"/>
              <a:t>eradication of 60% of WNV occurrences (lowering its rate from </a:t>
            </a:r>
            <a:r>
              <a:rPr lang="en-US" sz="1800" dirty="0"/>
              <a:t>5% to 2</a:t>
            </a:r>
            <a:r>
              <a:rPr lang="en-US" sz="1800" dirty="0" smtClean="0"/>
              <a:t>%).</a:t>
            </a:r>
            <a:endParaRPr lang="en-US" sz="1800" dirty="0"/>
          </a:p>
          <a:p>
            <a:r>
              <a:rPr lang="en-US" sz="1800" dirty="0" smtClean="0"/>
              <a:t>We </a:t>
            </a:r>
            <a:r>
              <a:rPr lang="en-US" sz="1800" dirty="0"/>
              <a:t>recommend to take into consideration the inhabitants population density of the areas in order to asses the importance of eradicating the mosquitos. This could provide important clues about the right choice of over-spraying and WNV detection rate discussed previously.</a:t>
            </a:r>
          </a:p>
          <a:p>
            <a:endParaRPr lang="en-US" sz="1800" dirty="0"/>
          </a:p>
        </p:txBody>
      </p:sp>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327102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56505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813095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91132"/>
            <a:ext cx="778063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a:t>
            </a:r>
            <a:r>
              <a:rPr kumimoji="0" lang="en-US" altLang="en-US" sz="1600" i="0" strike="noStrike" cap="none" normalizeH="0" baseline="0" dirty="0">
                <a:ln>
                  <a:noFill/>
                </a:ln>
                <a:effectLst/>
                <a:latin typeface="+mj-lt"/>
              </a:rPr>
              <a:t>cases </a:t>
            </a:r>
            <a:r>
              <a:rPr lang="en-US" altLang="en-US" sz="1600" dirty="0">
                <a:latin typeface="+mj-lt"/>
              </a:rPr>
              <a:t>of </a:t>
            </a:r>
            <a:r>
              <a:rPr lang="en-US" altLang="en-US" sz="1600" dirty="0">
                <a:latin typeface="+mj-lt"/>
              </a:rPr>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1672931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76667"/>
            <a:ext cx="778063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a:t>
            </a:r>
            <a:r>
              <a:rPr lang="en-US" altLang="en-US" sz="1600" dirty="0">
                <a:latin typeface="+mj-lt"/>
              </a:rPr>
              <a:t>cases of </a:t>
            </a:r>
            <a:r>
              <a:rPr lang="en-US" altLang="en-US" sz="1600" dirty="0">
                <a:latin typeface="+mj-lt"/>
              </a:rPr>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3800" dirty="0">
                <a:latin typeface="+mj-lt"/>
                <a:ea typeface="+mj-ea"/>
                <a:cs typeface="+mj-cs"/>
              </a:rPr>
              <a:t>The goal  </a:t>
            </a:r>
          </a:p>
          <a:p>
            <a:pPr marR="0" lvl="0" algn="ctr" defTabSz="914400" rtl="0" eaLnBrk="0" fontAlgn="base" latinLnBrk="0" hangingPunct="0">
              <a:lnSpc>
                <a:spcPct val="100000"/>
              </a:lnSpc>
              <a:spcBef>
                <a:spcPct val="0"/>
              </a:spcBef>
              <a:spcAft>
                <a:spcPct val="0"/>
              </a:spcAft>
              <a:buClrTx/>
              <a:buSzTx/>
              <a:tabLst/>
            </a:pPr>
            <a:endParaRPr lang="en-US" altLang="en-US" sz="1200" i="1" dirty="0" smtClean="0">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1600" i="1" dirty="0" smtClean="0">
                <a:latin typeface="+mj-lt"/>
              </a:rPr>
              <a:t>“To create </a:t>
            </a:r>
            <a:r>
              <a:rPr lang="en-US" altLang="en-US" sz="1600" i="1" dirty="0">
                <a:latin typeface="+mj-lt"/>
              </a:rPr>
              <a:t>a</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more accurate method of predicting outbreaks of West Nile virus in mosquitos </a:t>
            </a:r>
            <a:r>
              <a:rPr lang="en-US" altLang="en-US" sz="1600" i="1" dirty="0" smtClean="0">
                <a:latin typeface="+mj-lt"/>
              </a:rPr>
              <a:t>to</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help </a:t>
            </a:r>
            <a:r>
              <a:rPr kumimoji="0" lang="en-US" altLang="en-US" sz="1600" b="0" i="1" strike="noStrike" cap="none" normalizeH="0" baseline="0" dirty="0" smtClean="0">
                <a:ln>
                  <a:noFill/>
                </a:ln>
                <a:effectLst/>
                <a:latin typeface="+mj-lt"/>
              </a:rPr>
              <a:t>CM and </a:t>
            </a:r>
            <a:r>
              <a:rPr kumimoji="0" lang="en-US" altLang="en-US" sz="1600" b="0" i="1" strike="noStrike" cap="none" normalizeH="0" baseline="0" dirty="0">
                <a:ln>
                  <a:noFill/>
                </a:ln>
                <a:effectLst/>
                <a:latin typeface="+mj-lt"/>
              </a:rPr>
              <a:t>CPHD </a:t>
            </a:r>
            <a:r>
              <a:rPr kumimoji="0" lang="en-US" altLang="en-US" sz="1600" b="0" i="1" strike="noStrike" cap="none" normalizeH="0" baseline="0" dirty="0" smtClean="0">
                <a:ln>
                  <a:noFill/>
                </a:ln>
                <a:effectLst/>
                <a:latin typeface="+mj-lt"/>
              </a:rPr>
              <a:t>to more </a:t>
            </a:r>
            <a:r>
              <a:rPr kumimoji="0" lang="en-US" altLang="en-US" sz="1600" b="0" i="1" strike="noStrike" cap="none" normalizeH="0" baseline="0" dirty="0">
                <a:ln>
                  <a:noFill/>
                </a:ln>
                <a:effectLst/>
                <a:latin typeface="+mj-lt"/>
              </a:rPr>
              <a:t>efficiently and effectively allocate resources towards preventing transmission of this potentially deadly virus</a:t>
            </a:r>
            <a:r>
              <a:rPr kumimoji="0" lang="en-US" altLang="en-US" sz="1600" b="0" i="1" strike="noStrike" cap="none" normalizeH="0" baseline="0" dirty="0" smtClean="0">
                <a:ln>
                  <a:noFill/>
                </a:ln>
                <a:effectLst/>
                <a:latin typeface="+mj-lt"/>
              </a:rPr>
              <a:t>.”</a:t>
            </a:r>
            <a:r>
              <a:rPr kumimoji="0" lang="en-US" altLang="en-US" sz="1600" b="0" i="1"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39361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7689475" cy="584775"/>
          </a:xfrm>
          <a:prstGeom prst="rect">
            <a:avLst/>
          </a:prstGeom>
          <a:noFill/>
        </p:spPr>
        <p:txBody>
          <a:bodyPr wrap="square" rtlCol="0">
            <a:spAutoFit/>
          </a:bodyPr>
          <a:lstStyle/>
          <a:p>
            <a:r>
              <a:rPr lang="en-US" sz="3200" dirty="0" smtClean="0"/>
              <a:t>Are the datasets informative for prediction?</a:t>
            </a:r>
            <a:endParaRPr lang="en-US" sz="3200" dirty="0"/>
          </a:p>
        </p:txBody>
      </p:sp>
      <p:sp>
        <p:nvSpPr>
          <p:cNvPr id="9" name="TextBox 8"/>
          <p:cNvSpPr txBox="1"/>
          <p:nvPr/>
        </p:nvSpPr>
        <p:spPr>
          <a:xfrm>
            <a:off x="873553" y="1219118"/>
            <a:ext cx="2342062" cy="369332"/>
          </a:xfrm>
          <a:prstGeom prst="rect">
            <a:avLst/>
          </a:prstGeom>
          <a:noFill/>
        </p:spPr>
        <p:txBody>
          <a:bodyPr wrap="square" rtlCol="0">
            <a:spAutoFit/>
          </a:bodyPr>
          <a:lstStyle/>
          <a:p>
            <a:r>
              <a:rPr lang="en-US" b="1" dirty="0" smtClean="0"/>
              <a:t>“Train” (main) Dataset</a:t>
            </a:r>
            <a:endParaRPr lang="en-US" b="1" dirty="0"/>
          </a:p>
        </p:txBody>
      </p:sp>
      <p:sp>
        <p:nvSpPr>
          <p:cNvPr id="12" name="TextBox 11"/>
          <p:cNvSpPr txBox="1"/>
          <p:nvPr/>
        </p:nvSpPr>
        <p:spPr>
          <a:xfrm>
            <a:off x="873553" y="1776993"/>
            <a:ext cx="8447868" cy="3416320"/>
          </a:xfrm>
          <a:prstGeom prst="rect">
            <a:avLst/>
          </a:prstGeom>
          <a:noFill/>
          <a:ln w="12700">
            <a:solidFill>
              <a:schemeClr val="tx1"/>
            </a:solidFill>
          </a:ln>
        </p:spPr>
        <p:txBody>
          <a:bodyPr wrap="square" rtlCol="0">
            <a:spAutoFit/>
          </a:bodyPr>
          <a:lstStyle/>
          <a:p>
            <a:pPr marL="285750" indent="-285750">
              <a:buFont typeface="Arial" charset="0"/>
              <a:buChar char="•"/>
            </a:pPr>
            <a:r>
              <a:rPr lang="en-US" b="1" dirty="0" smtClean="0"/>
              <a:t>Features:</a:t>
            </a:r>
            <a:r>
              <a:rPr lang="en-US" dirty="0" smtClean="0"/>
              <a:t> </a:t>
            </a:r>
          </a:p>
          <a:p>
            <a:pPr lvl="1"/>
            <a:r>
              <a:rPr lang="en-US" dirty="0" smtClean="0"/>
              <a:t>Train dataset has informative features </a:t>
            </a:r>
            <a:r>
              <a:rPr lang="en-US" dirty="0" smtClean="0"/>
              <a:t>( e.g. number </a:t>
            </a:r>
            <a:r>
              <a:rPr lang="en-US" dirty="0" smtClean="0"/>
              <a:t>of mosquitos, species)</a:t>
            </a:r>
            <a:endParaRPr lang="en-US" dirty="0"/>
          </a:p>
          <a:p>
            <a:pPr marL="285750" indent="-285750">
              <a:buFont typeface="Arial" charset="0"/>
              <a:buChar char="•"/>
            </a:pPr>
            <a:r>
              <a:rPr lang="en-US" b="1" dirty="0" smtClean="0"/>
              <a:t>Assumption</a:t>
            </a:r>
            <a:r>
              <a:rPr lang="en-US" b="1" dirty="0"/>
              <a:t>:</a:t>
            </a:r>
            <a:r>
              <a:rPr lang="en-US" dirty="0"/>
              <a:t> </a:t>
            </a:r>
            <a:endParaRPr lang="en-US" dirty="0" smtClean="0"/>
          </a:p>
          <a:p>
            <a:pPr lvl="1"/>
            <a:r>
              <a:rPr lang="en-US" dirty="0" smtClean="0"/>
              <a:t>For </a:t>
            </a:r>
            <a:r>
              <a:rPr lang="en-US" dirty="0"/>
              <a:t>this project's purposes let's assume for now that the '</a:t>
            </a:r>
            <a:r>
              <a:rPr lang="en-US" dirty="0" err="1"/>
              <a:t>NumMosquitos</a:t>
            </a:r>
            <a:r>
              <a:rPr lang="en-US" dirty="0"/>
              <a:t>' feature IS NOT 'target-linked</a:t>
            </a:r>
            <a:r>
              <a:rPr lang="en-US" dirty="0" smtClean="0"/>
              <a:t>'</a:t>
            </a:r>
            <a:r>
              <a:rPr lang="en-US" b="1" dirty="0" smtClean="0"/>
              <a:t>*</a:t>
            </a:r>
            <a:r>
              <a:rPr lang="en-US" dirty="0" smtClean="0"/>
              <a:t> </a:t>
            </a:r>
            <a:r>
              <a:rPr lang="en-US" dirty="0"/>
              <a:t>and is an integral part of the features provided by Chicago Municipality to predict WNV </a:t>
            </a:r>
            <a:r>
              <a:rPr lang="en-US" dirty="0" smtClean="0"/>
              <a:t>occurrences.</a:t>
            </a:r>
          </a:p>
          <a:p>
            <a:pPr marL="285750" indent="-285750">
              <a:buFont typeface="Arial" charset="0"/>
              <a:buChar char="•"/>
            </a:pPr>
            <a:r>
              <a:rPr lang="en-US" b="1" dirty="0" smtClean="0"/>
              <a:t>Prediction:</a:t>
            </a:r>
            <a:r>
              <a:rPr lang="en-US" dirty="0" smtClean="0"/>
              <a:t> </a:t>
            </a:r>
          </a:p>
          <a:p>
            <a:pPr marL="742950" lvl="1" indent="-285750">
              <a:buFont typeface="Wingdings" charset="2"/>
              <a:buChar char="§"/>
            </a:pPr>
            <a:r>
              <a:rPr lang="en-US" dirty="0" smtClean="0"/>
              <a:t>Initial prediction efforts </a:t>
            </a:r>
            <a:r>
              <a:rPr lang="en-US" dirty="0" smtClean="0"/>
              <a:t>with this raw dataset shows that </a:t>
            </a:r>
            <a:r>
              <a:rPr lang="en-US" dirty="0"/>
              <a:t>a</a:t>
            </a:r>
            <a:r>
              <a:rPr lang="en-US" dirty="0" smtClean="0"/>
              <a:t>ccuracy </a:t>
            </a:r>
            <a:r>
              <a:rPr lang="en-US" dirty="0" smtClean="0"/>
              <a:t>is deceivingly high ~95</a:t>
            </a:r>
            <a:r>
              <a:rPr lang="en-US" dirty="0" smtClean="0"/>
              <a:t>%. </a:t>
            </a:r>
            <a:r>
              <a:rPr lang="en-US" dirty="0"/>
              <a:t>T</a:t>
            </a:r>
            <a:r>
              <a:rPr lang="en-US" dirty="0" smtClean="0"/>
              <a:t>hat’s </a:t>
            </a:r>
            <a:r>
              <a:rPr lang="en-US" dirty="0" smtClean="0"/>
              <a:t>because rate of WNV is very low (~5%). </a:t>
            </a:r>
          </a:p>
          <a:p>
            <a:pPr marL="742950" lvl="1" indent="-285750">
              <a:buFont typeface="Wingdings" charset="2"/>
              <a:buChar char="§"/>
            </a:pPr>
            <a:r>
              <a:rPr lang="en-US" dirty="0" smtClean="0"/>
              <a:t>This means that </a:t>
            </a:r>
            <a:r>
              <a:rPr lang="en-US" dirty="0" smtClean="0"/>
              <a:t>without feature engineering and data enrichment from other datasets we </a:t>
            </a:r>
            <a:r>
              <a:rPr lang="en-US" dirty="0" smtClean="0"/>
              <a:t>can get at most, a model that is deceivingly sensitive </a:t>
            </a:r>
            <a:r>
              <a:rPr lang="en-US" dirty="0" smtClean="0"/>
              <a:t>(sensitivity=75</a:t>
            </a:r>
            <a:r>
              <a:rPr lang="en-US" dirty="0" smtClean="0"/>
              <a:t>%) and entirely not precise </a:t>
            </a:r>
            <a:r>
              <a:rPr lang="en-US" dirty="0" smtClean="0"/>
              <a:t>(Precision=4</a:t>
            </a:r>
            <a:r>
              <a:rPr lang="en-US" dirty="0" smtClean="0"/>
              <a:t>%). </a:t>
            </a:r>
          </a:p>
        </p:txBody>
      </p:sp>
      <p:sp>
        <p:nvSpPr>
          <p:cNvPr id="2" name="Rectangle 1"/>
          <p:cNvSpPr/>
          <p:nvPr/>
        </p:nvSpPr>
        <p:spPr>
          <a:xfrm>
            <a:off x="873552" y="5803590"/>
            <a:ext cx="10686101" cy="830997"/>
          </a:xfrm>
          <a:prstGeom prst="rect">
            <a:avLst/>
          </a:prstGeom>
        </p:spPr>
        <p:txBody>
          <a:bodyPr wrap="square">
            <a:spAutoFit/>
          </a:bodyPr>
          <a:lstStyle/>
          <a:p>
            <a:r>
              <a:rPr lang="en-US" b="1" dirty="0" smtClean="0"/>
              <a:t>*</a:t>
            </a:r>
            <a:r>
              <a:rPr lang="en-US" dirty="0" smtClean="0"/>
              <a:t> </a:t>
            </a:r>
            <a:r>
              <a:rPr lang="en-US" sz="1500" dirty="0" smtClean="0"/>
              <a:t> </a:t>
            </a:r>
            <a:r>
              <a:rPr lang="en-US" sz="1500" dirty="0"/>
              <a:t>In this context of this dataset ’Target-linked’ means that when deploying our model to predict WNV, we wouldn't </a:t>
            </a:r>
            <a:r>
              <a:rPr lang="en-US" sz="1500" dirty="0" smtClean="0"/>
              <a:t>have  </a:t>
            </a:r>
          </a:p>
          <a:p>
            <a:r>
              <a:rPr lang="en-US" sz="1500" dirty="0" smtClean="0"/>
              <a:t>     the </a:t>
            </a:r>
            <a:r>
              <a:rPr lang="en-US" sz="1500" dirty="0"/>
              <a:t>number of </a:t>
            </a:r>
            <a:r>
              <a:rPr lang="en-US" sz="1500" dirty="0" smtClean="0"/>
              <a:t>mosquitos available </a:t>
            </a:r>
            <a:r>
              <a:rPr lang="en-US" sz="1500" dirty="0"/>
              <a:t>to us because it is determined along side the detection of the virus </a:t>
            </a:r>
            <a:r>
              <a:rPr lang="mr-IN" sz="1500" dirty="0"/>
              <a:t>–</a:t>
            </a:r>
            <a:r>
              <a:rPr lang="en-US" sz="1500" dirty="0"/>
              <a:t> hence “target link”</a:t>
            </a:r>
          </a:p>
          <a:p>
            <a:pPr marL="285750" marR="0" lvl="0" indent="-285750" defTabSz="914400" eaLnBrk="1" fontAlgn="auto" latinLnBrk="0" hangingPunct="1">
              <a:lnSpc>
                <a:spcPct val="100000"/>
              </a:lnSpc>
              <a:spcBef>
                <a:spcPts val="0"/>
              </a:spcBef>
              <a:spcAft>
                <a:spcPts val="0"/>
              </a:spcAft>
              <a:buClrTx/>
              <a:buSzTx/>
              <a:buFont typeface="Arial" charset="0"/>
              <a:buNone/>
              <a:tabLst/>
              <a:defRPr/>
            </a:pPr>
            <a:endParaRPr lang="en-US" sz="1500" dirty="0"/>
          </a:p>
        </p:txBody>
      </p:sp>
    </p:spTree>
    <p:extLst>
      <p:ext uri="{BB962C8B-B14F-4D97-AF65-F5344CB8AC3E}">
        <p14:creationId xmlns:p14="http://schemas.microsoft.com/office/powerpoint/2010/main" val="34653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552" y="1793899"/>
            <a:ext cx="780642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Instances: </a:t>
            </a:r>
          </a:p>
          <a:p>
            <a:pPr lvl="1"/>
            <a:r>
              <a:rPr lang="en-US" dirty="0" smtClean="0"/>
              <a:t>The Spray dataset’s low number of relevant instances (observations) and lack of significant relationship to </a:t>
            </a:r>
            <a:r>
              <a:rPr lang="en-US" dirty="0" smtClean="0"/>
              <a:t>WNV, </a:t>
            </a:r>
            <a:r>
              <a:rPr lang="en-US" dirty="0" smtClean="0"/>
              <a:t>deems it un-informative to our </a:t>
            </a:r>
            <a:r>
              <a:rPr lang="en-US" dirty="0" smtClean="0"/>
              <a:t>purpose </a:t>
            </a:r>
            <a:r>
              <a:rPr lang="en-US" dirty="0" smtClean="0"/>
              <a:t>to enrich the </a:t>
            </a:r>
            <a:r>
              <a:rPr lang="en-US" dirty="0" smtClean="0"/>
              <a:t>main</a:t>
            </a:r>
            <a:r>
              <a:rPr lang="en-US" dirty="0" smtClean="0"/>
              <a:t> “Train” dataset, so we can ignore it</a:t>
            </a:r>
            <a:endParaRPr lang="en-US" dirty="0"/>
          </a:p>
        </p:txBody>
      </p:sp>
      <p:sp>
        <p:nvSpPr>
          <p:cNvPr id="5" name="TextBox 4"/>
          <p:cNvSpPr txBox="1"/>
          <p:nvPr/>
        </p:nvSpPr>
        <p:spPr>
          <a:xfrm>
            <a:off x="873553" y="445800"/>
            <a:ext cx="7689475" cy="584775"/>
          </a:xfrm>
          <a:prstGeom prst="rect">
            <a:avLst/>
          </a:prstGeom>
          <a:noFill/>
        </p:spPr>
        <p:txBody>
          <a:bodyPr wrap="square" rtlCol="0">
            <a:spAutoFit/>
          </a:bodyPr>
          <a:lstStyle/>
          <a:p>
            <a:r>
              <a:rPr lang="en-US" sz="3200" dirty="0" smtClean="0"/>
              <a:t>Are the datasets informative for prediction?</a:t>
            </a:r>
            <a:endParaRPr lang="en-US" sz="3200" dirty="0"/>
          </a:p>
        </p:txBody>
      </p:sp>
      <p:sp>
        <p:nvSpPr>
          <p:cNvPr id="7" name="TextBox 6"/>
          <p:cNvSpPr txBox="1"/>
          <p:nvPr/>
        </p:nvSpPr>
        <p:spPr>
          <a:xfrm>
            <a:off x="873553" y="1250018"/>
            <a:ext cx="3582819" cy="369332"/>
          </a:xfrm>
          <a:prstGeom prst="rect">
            <a:avLst/>
          </a:prstGeom>
          <a:noFill/>
        </p:spPr>
        <p:txBody>
          <a:bodyPr wrap="square" rtlCol="0">
            <a:spAutoFit/>
          </a:bodyPr>
          <a:lstStyle/>
          <a:p>
            <a:r>
              <a:rPr lang="en-US" b="1" dirty="0" smtClean="0"/>
              <a:t>“Spray” </a:t>
            </a:r>
            <a:r>
              <a:rPr lang="en-US" b="1" dirty="0" smtClean="0"/>
              <a:t>(Supplementary) Dataset</a:t>
            </a:r>
            <a:endParaRPr lang="en-US" b="1" dirty="0"/>
          </a:p>
        </p:txBody>
      </p:sp>
      <p:sp>
        <p:nvSpPr>
          <p:cNvPr id="10" name="TextBox 9"/>
          <p:cNvSpPr txBox="1"/>
          <p:nvPr/>
        </p:nvSpPr>
        <p:spPr>
          <a:xfrm>
            <a:off x="946794" y="3909915"/>
            <a:ext cx="773318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Features:</a:t>
            </a:r>
            <a:r>
              <a:rPr lang="en-US" dirty="0" smtClean="0"/>
              <a:t> </a:t>
            </a:r>
          </a:p>
          <a:p>
            <a:pPr lvl="1"/>
            <a:r>
              <a:rPr lang="en-US" dirty="0" smtClean="0"/>
              <a:t>After conducting rigorous f</a:t>
            </a:r>
            <a:r>
              <a:rPr lang="en-US" dirty="0" smtClean="0"/>
              <a:t>eature e</a:t>
            </a:r>
            <a:r>
              <a:rPr lang="en-US" dirty="0" smtClean="0"/>
              <a:t>ngineering, the newly engineered weather features became </a:t>
            </a:r>
            <a:r>
              <a:rPr lang="en-US" dirty="0" smtClean="0"/>
              <a:t>highly informative </a:t>
            </a:r>
            <a:r>
              <a:rPr lang="en-US" dirty="0" smtClean="0"/>
              <a:t>which provides strong </a:t>
            </a:r>
            <a:r>
              <a:rPr lang="en-US" dirty="0" smtClean="0"/>
              <a:t>prediction </a:t>
            </a:r>
            <a:r>
              <a:rPr lang="en-US" dirty="0" smtClean="0"/>
              <a:t>power for WNV cases</a:t>
            </a:r>
            <a:endParaRPr lang="en-US" dirty="0"/>
          </a:p>
        </p:txBody>
      </p:sp>
      <p:sp>
        <p:nvSpPr>
          <p:cNvPr id="11" name="TextBox 10"/>
          <p:cNvSpPr txBox="1"/>
          <p:nvPr/>
        </p:nvSpPr>
        <p:spPr>
          <a:xfrm>
            <a:off x="873552" y="3388220"/>
            <a:ext cx="3864418" cy="369332"/>
          </a:xfrm>
          <a:prstGeom prst="rect">
            <a:avLst/>
          </a:prstGeom>
          <a:noFill/>
        </p:spPr>
        <p:txBody>
          <a:bodyPr wrap="square" rtlCol="0">
            <a:spAutoFit/>
          </a:bodyPr>
          <a:lstStyle/>
          <a:p>
            <a:r>
              <a:rPr lang="en-US" b="1" dirty="0" smtClean="0"/>
              <a:t>“Weather</a:t>
            </a:r>
            <a:r>
              <a:rPr lang="en-US" b="1" dirty="0" smtClean="0"/>
              <a:t>” (Supplementary)  </a:t>
            </a:r>
            <a:r>
              <a:rPr lang="en-US" b="1" dirty="0" smtClean="0"/>
              <a:t>Dataset</a:t>
            </a:r>
            <a:endParaRPr lang="en-US" b="1" dirty="0"/>
          </a:p>
        </p:txBody>
      </p:sp>
    </p:spTree>
    <p:extLst>
      <p:ext uri="{BB962C8B-B14F-4D97-AF65-F5344CB8AC3E}">
        <p14:creationId xmlns:p14="http://schemas.microsoft.com/office/powerpoint/2010/main" val="534883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Statistical Model for optimal prediction of WNV</a:t>
            </a:r>
            <a:endParaRPr lang="en-US" sz="3200" dirty="0"/>
          </a:p>
        </p:txBody>
      </p:sp>
      <p:sp>
        <p:nvSpPr>
          <p:cNvPr id="8" name="TextBox 7"/>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p>
        </p:txBody>
      </p:sp>
    </p:spTree>
    <p:extLst>
      <p:ext uri="{BB962C8B-B14F-4D97-AF65-F5344CB8AC3E}">
        <p14:creationId xmlns:p14="http://schemas.microsoft.com/office/powerpoint/2010/main" val="979493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9299" y="3713151"/>
            <a:ext cx="96414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smtClean="0"/>
              <a:t>Method</a:t>
            </a:r>
            <a:r>
              <a:rPr lang="en-US" smtClean="0"/>
              <a:t> </a:t>
            </a:r>
            <a:r>
              <a:rPr lang="mr-IN" dirty="0"/>
              <a:t>–</a:t>
            </a:r>
            <a:r>
              <a:rPr lang="en-US" dirty="0"/>
              <a:t> </a:t>
            </a:r>
            <a:endParaRPr lang="en-US" dirty="0" smtClean="0"/>
          </a:p>
          <a:p>
            <a:pPr marL="742950" lvl="1" indent="-285750">
              <a:buFont typeface="Wingdings" charset="2"/>
              <a:buChar char="§"/>
            </a:pPr>
            <a:r>
              <a:rPr lang="en-US" dirty="0" smtClean="0"/>
              <a:t>We </a:t>
            </a:r>
            <a:r>
              <a:rPr lang="en-US" dirty="0"/>
              <a:t>will </a:t>
            </a:r>
            <a:r>
              <a:rPr lang="en-US" dirty="0" smtClean="0"/>
              <a:t>run a classification model (Random Forest Classifier) to predict WNV cases </a:t>
            </a:r>
          </a:p>
          <a:p>
            <a:pPr marL="742950" lvl="1" indent="-285750">
              <a:buFont typeface="Wingdings" charset="2"/>
              <a:buChar char="§"/>
            </a:pPr>
            <a:r>
              <a:rPr lang="en-US" dirty="0" smtClean="0"/>
              <a:t>Then we’ll optimize the model depended on the prediction score we get (AUCROC score)</a:t>
            </a:r>
          </a:p>
          <a:p>
            <a:pPr marL="742950" lvl="1" indent="-285750">
              <a:buFont typeface="Wingdings" charset="2"/>
              <a:buChar char="§"/>
            </a:pPr>
            <a:r>
              <a:rPr lang="en-US" dirty="0" smtClean="0"/>
              <a:t>Finally we’ll set </a:t>
            </a:r>
            <a:r>
              <a:rPr lang="en-US" dirty="0"/>
              <a:t>our recommendations </a:t>
            </a:r>
            <a:r>
              <a:rPr lang="en-US" dirty="0" smtClean="0"/>
              <a:t>based </a:t>
            </a:r>
            <a:r>
              <a:rPr lang="en-US" dirty="0"/>
              <a:t>on the </a:t>
            </a:r>
            <a:r>
              <a:rPr lang="en-US" dirty="0" smtClean="0"/>
              <a:t>the most sensitive test we are able to provide, given a cost-benefit analysis (of undetected WNV vs over-Spraying)</a:t>
            </a:r>
            <a:endParaRPr lang="en-US" dirty="0"/>
          </a:p>
        </p:txBody>
      </p:sp>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Statistical Model for optimal prediction of WNV</a:t>
            </a:r>
            <a:endParaRPr lang="en-US" sz="3200" dirty="0"/>
          </a:p>
        </p:txBody>
      </p:sp>
      <p:sp>
        <p:nvSpPr>
          <p:cNvPr id="6" name="TextBox 5"/>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p>
        </p:txBody>
      </p:sp>
    </p:spTree>
    <p:extLst>
      <p:ext uri="{BB962C8B-B14F-4D97-AF65-F5344CB8AC3E}">
        <p14:creationId xmlns:p14="http://schemas.microsoft.com/office/powerpoint/2010/main" val="1289440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
        <p:nvSpPr>
          <p:cNvPr id="3" name="Rectangle 2"/>
          <p:cNvSpPr/>
          <p:nvPr/>
        </p:nvSpPr>
        <p:spPr>
          <a:xfrm>
            <a:off x="940990" y="2062222"/>
            <a:ext cx="6182807" cy="39395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spcBef>
                <a:spcPts val="100"/>
              </a:spcBef>
              <a:spcAft>
                <a:spcPts val="100"/>
              </a:spcAft>
              <a:buFont typeface="Arial" charset="0"/>
              <a:buChar char="•"/>
            </a:pPr>
            <a:r>
              <a:rPr lang="en-US" sz="1600" b="1" u="sng" dirty="0">
                <a:solidFill>
                  <a:srgbClr val="000000"/>
                </a:solidFill>
                <a:latin typeface="Helvetica Neue" charset="0"/>
              </a:rPr>
              <a:t>8 out of 13 </a:t>
            </a:r>
            <a:r>
              <a:rPr lang="en-US" sz="1600" dirty="0">
                <a:solidFill>
                  <a:srgbClr val="000000"/>
                </a:solidFill>
                <a:latin typeface="Helvetica Neue" charset="0"/>
              </a:rPr>
              <a:t>of the most important factors are </a:t>
            </a:r>
            <a:r>
              <a:rPr lang="en-US" sz="1600" b="1" u="sng" dirty="0">
                <a:solidFill>
                  <a:srgbClr val="000000"/>
                </a:solidFill>
                <a:latin typeface="Helvetica Neue" charset="0"/>
              </a:rPr>
              <a:t>engineered weather features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Not </a:t>
            </a:r>
            <a:r>
              <a:rPr lang="en-US" sz="1600" dirty="0">
                <a:solidFill>
                  <a:srgbClr val="000000"/>
                </a:solidFill>
                <a:latin typeface="Helvetica Neue" charset="0"/>
              </a:rPr>
              <a:t>surprisingly, the most important factor is </a:t>
            </a:r>
            <a:r>
              <a:rPr lang="en-US" sz="1600" b="1" u="sng" dirty="0">
                <a:solidFill>
                  <a:srgbClr val="000000"/>
                </a:solidFill>
                <a:latin typeface="Helvetica Neue" charset="0"/>
              </a:rPr>
              <a:t>Number of </a:t>
            </a:r>
            <a:r>
              <a:rPr lang="en-US" sz="1600" b="1" u="sng" dirty="0" smtClean="0">
                <a:solidFill>
                  <a:srgbClr val="000000"/>
                </a:solidFill>
                <a:latin typeface="Helvetica Neue" charset="0"/>
              </a:rPr>
              <a:t>Mosquitos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Whether the specie is </a:t>
            </a:r>
            <a:r>
              <a:rPr lang="en-US" sz="1600" b="1" u="sng" dirty="0" smtClean="0">
                <a:solidFill>
                  <a:srgbClr val="000000"/>
                </a:solidFill>
                <a:latin typeface="Helvetica Neue" charset="0"/>
              </a:rPr>
              <a:t>CULEX_PIPIENS</a:t>
            </a:r>
            <a:r>
              <a:rPr lang="en-US" sz="1600" dirty="0" smtClean="0">
                <a:solidFill>
                  <a:srgbClr val="000000"/>
                </a:solidFill>
                <a:latin typeface="Helvetica Neue" charset="0"/>
              </a:rPr>
              <a:t> or not is important, as well as which </a:t>
            </a:r>
            <a:r>
              <a:rPr lang="en-US" sz="1600" b="1" u="sng" dirty="0" smtClean="0">
                <a:solidFill>
                  <a:srgbClr val="000000"/>
                </a:solidFill>
                <a:latin typeface="Helvetica Neue" charset="0"/>
              </a:rPr>
              <a:t>month</a:t>
            </a:r>
            <a:r>
              <a:rPr lang="en-US" sz="1600" dirty="0" smtClean="0">
                <a:solidFill>
                  <a:srgbClr val="000000"/>
                </a:solidFill>
                <a:latin typeface="Helvetica Neue" charset="0"/>
              </a:rPr>
              <a:t> it is (e.g. peak of summer) </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Weather factors include </a:t>
            </a:r>
            <a:r>
              <a:rPr lang="en-US" sz="1600" b="1" u="sng" dirty="0">
                <a:solidFill>
                  <a:srgbClr val="000000"/>
                </a:solidFill>
                <a:latin typeface="Helvetica Neue" charset="0"/>
              </a:rPr>
              <a:t>wind </a:t>
            </a:r>
            <a:r>
              <a:rPr lang="en-US" sz="1600" b="1" u="sng" dirty="0" smtClean="0">
                <a:solidFill>
                  <a:srgbClr val="000000"/>
                </a:solidFill>
                <a:latin typeface="Helvetica Neue" charset="0"/>
              </a:rPr>
              <a:t>speed</a:t>
            </a:r>
            <a:r>
              <a:rPr lang="en-US" sz="1600" b="1" dirty="0" smtClean="0">
                <a:solidFill>
                  <a:srgbClr val="000000"/>
                </a:solidFill>
                <a:latin typeface="Helvetica Neue" charset="0"/>
              </a:rPr>
              <a:t> </a:t>
            </a:r>
            <a:r>
              <a:rPr lang="en-US" sz="1600" dirty="0">
                <a:solidFill>
                  <a:srgbClr val="000000"/>
                </a:solidFill>
                <a:latin typeface="Helvetica Neue" charset="0"/>
              </a:rPr>
              <a:t>(</a:t>
            </a:r>
            <a:r>
              <a:rPr lang="en-US" sz="1600" dirty="0" smtClean="0">
                <a:solidFill>
                  <a:srgbClr val="000000"/>
                </a:solidFill>
                <a:latin typeface="Helvetica Neue" charset="0"/>
              </a:rPr>
              <a:t>most important probably due to strong </a:t>
            </a:r>
            <a:r>
              <a:rPr lang="en-US" sz="1600" dirty="0">
                <a:solidFill>
                  <a:srgbClr val="000000"/>
                </a:solidFill>
                <a:latin typeface="Helvetica Neue" charset="0"/>
              </a:rPr>
              <a:t>winds </a:t>
            </a:r>
            <a:r>
              <a:rPr lang="en-US" sz="1600" dirty="0" smtClean="0">
                <a:solidFill>
                  <a:srgbClr val="000000"/>
                </a:solidFill>
                <a:latin typeface="Helvetica Neue" charset="0"/>
              </a:rPr>
              <a:t>effecting mosquito activity)</a:t>
            </a:r>
          </a:p>
          <a:p>
            <a:pPr marL="285750" indent="-285750">
              <a:spcBef>
                <a:spcPts val="100"/>
              </a:spcBef>
              <a:spcAft>
                <a:spcPts val="100"/>
              </a:spcAft>
              <a:buFont typeface="Arial" charset="0"/>
              <a:buChar char="•"/>
            </a:pPr>
            <a:r>
              <a:rPr lang="en-US" sz="1600" dirty="0">
                <a:solidFill>
                  <a:srgbClr val="000000"/>
                </a:solidFill>
                <a:latin typeface="Helvetica Neue" charset="0"/>
              </a:rPr>
              <a:t>Next in importance are</a:t>
            </a:r>
            <a:r>
              <a:rPr lang="en-US" sz="1600" b="1" dirty="0">
                <a:solidFill>
                  <a:srgbClr val="000000"/>
                </a:solidFill>
                <a:latin typeface="Helvetica Neue" charset="0"/>
              </a:rPr>
              <a:t> </a:t>
            </a:r>
            <a:r>
              <a:rPr lang="en-US" sz="1600" b="1" u="sng" dirty="0">
                <a:solidFill>
                  <a:srgbClr val="000000"/>
                </a:solidFill>
                <a:latin typeface="Helvetica Neue" charset="0"/>
              </a:rPr>
              <a:t>humidity</a:t>
            </a:r>
            <a:r>
              <a:rPr lang="en-US" sz="1600" u="sng" dirty="0">
                <a:solidFill>
                  <a:srgbClr val="000000"/>
                </a:solidFill>
                <a:latin typeface="Helvetica Neue" charset="0"/>
              </a:rPr>
              <a:t> </a:t>
            </a:r>
            <a:r>
              <a:rPr lang="en-US" sz="1600" dirty="0">
                <a:solidFill>
                  <a:srgbClr val="000000"/>
                </a:solidFill>
                <a:latin typeface="Helvetica Neue" charset="0"/>
              </a:rPr>
              <a:t>factors (i.e. </a:t>
            </a:r>
            <a:r>
              <a:rPr lang="en-US" sz="1600" dirty="0" err="1">
                <a:solidFill>
                  <a:srgbClr val="000000"/>
                </a:solidFill>
                <a:latin typeface="Helvetica Neue" charset="0"/>
              </a:rPr>
              <a:t>wetbulb</a:t>
            </a:r>
            <a:r>
              <a:rPr lang="en-US" sz="1600" dirty="0">
                <a:solidFill>
                  <a:srgbClr val="000000"/>
                </a:solidFill>
                <a:latin typeface="Helvetica Neue" charset="0"/>
              </a:rPr>
              <a:t> &amp; </a:t>
            </a:r>
            <a:r>
              <a:rPr lang="en-US" sz="1600" dirty="0" err="1">
                <a:solidFill>
                  <a:srgbClr val="000000"/>
                </a:solidFill>
                <a:latin typeface="Helvetica Neue" charset="0"/>
              </a:rPr>
              <a:t>dewpoint</a:t>
            </a:r>
            <a:r>
              <a:rPr lang="en-US" sz="1600" dirty="0" smtClean="0">
                <a:solidFill>
                  <a:srgbClr val="000000"/>
                </a:solidFill>
                <a:latin typeface="Helvetica Neue" charset="0"/>
              </a:rPr>
              <a:t>)</a:t>
            </a:r>
          </a:p>
          <a:p>
            <a:pPr marL="285750" indent="-285750">
              <a:spcBef>
                <a:spcPts val="100"/>
              </a:spcBef>
              <a:spcAft>
                <a:spcPts val="100"/>
              </a:spcAft>
              <a:buFont typeface="Arial" charset="0"/>
              <a:buChar char="•"/>
            </a:pPr>
            <a:r>
              <a:rPr lang="en-US" sz="1600" b="1" u="sng" dirty="0" smtClean="0">
                <a:solidFill>
                  <a:srgbClr val="000000"/>
                </a:solidFill>
                <a:latin typeface="Helvetica Neue" charset="0"/>
              </a:rPr>
              <a:t>A significantly </a:t>
            </a:r>
            <a:r>
              <a:rPr lang="en-US" sz="1600" b="1" u="sng" dirty="0">
                <a:solidFill>
                  <a:srgbClr val="000000"/>
                </a:solidFill>
                <a:latin typeface="Helvetica Neue" charset="0"/>
              </a:rPr>
              <a:t>cold day </a:t>
            </a:r>
            <a:r>
              <a:rPr lang="en-US" sz="1600" dirty="0">
                <a:solidFill>
                  <a:srgbClr val="000000"/>
                </a:solidFill>
                <a:latin typeface="Helvetica Neue" charset="0"/>
              </a:rPr>
              <a:t>during otherwise stable 2 </a:t>
            </a:r>
            <a:r>
              <a:rPr lang="en-US" sz="1600" dirty="0" smtClean="0">
                <a:solidFill>
                  <a:srgbClr val="000000"/>
                </a:solidFill>
                <a:latin typeface="Helvetica Neue" charset="0"/>
              </a:rPr>
              <a:t>weeks is important (probably because </a:t>
            </a:r>
            <a:r>
              <a:rPr lang="en-US" sz="1600" dirty="0">
                <a:solidFill>
                  <a:srgbClr val="000000"/>
                </a:solidFill>
                <a:latin typeface="Helvetica Neue" charset="0"/>
              </a:rPr>
              <a:t>it interrupts mosquito/virus </a:t>
            </a:r>
            <a:r>
              <a:rPr lang="en-US" sz="1600" dirty="0" smtClean="0">
                <a:solidFill>
                  <a:srgbClr val="000000"/>
                </a:solidFill>
                <a:latin typeface="Helvetica Neue" charset="0"/>
              </a:rPr>
              <a:t>activity)</a:t>
            </a:r>
          </a:p>
          <a:p>
            <a:pPr marL="285750" indent="-285750">
              <a:spcBef>
                <a:spcPts val="100"/>
              </a:spcBef>
              <a:spcAft>
                <a:spcPts val="100"/>
              </a:spcAft>
              <a:buFont typeface="Arial" charset="0"/>
              <a:buChar char="•"/>
            </a:pPr>
            <a:r>
              <a:rPr lang="en-US" sz="1600" b="1" u="sng" dirty="0">
                <a:solidFill>
                  <a:srgbClr val="000000"/>
                </a:solidFill>
                <a:latin typeface="Helvetica Neue" charset="0"/>
              </a:rPr>
              <a:t>Some years </a:t>
            </a:r>
            <a:r>
              <a:rPr lang="en-US" sz="1600" dirty="0">
                <a:solidFill>
                  <a:srgbClr val="000000"/>
                </a:solidFill>
                <a:latin typeface="Helvetica Neue" charset="0"/>
              </a:rPr>
              <a:t>have more </a:t>
            </a:r>
            <a:r>
              <a:rPr lang="en-US" sz="1600" dirty="0" smtClean="0">
                <a:solidFill>
                  <a:srgbClr val="000000"/>
                </a:solidFill>
                <a:latin typeface="Helvetica Neue" charset="0"/>
              </a:rPr>
              <a:t>cases of WNV than </a:t>
            </a:r>
            <a:r>
              <a:rPr lang="en-US" sz="1600" dirty="0">
                <a:solidFill>
                  <a:srgbClr val="000000"/>
                </a:solidFill>
                <a:latin typeface="Helvetica Neue" charset="0"/>
              </a:rPr>
              <a:t>other years (probably due to specifically cold/hot </a:t>
            </a:r>
            <a:r>
              <a:rPr lang="en-US" sz="1600" dirty="0" smtClean="0">
                <a:solidFill>
                  <a:srgbClr val="000000"/>
                </a:solidFill>
                <a:latin typeface="Helvetica Neue" charset="0"/>
              </a:rPr>
              <a:t>years)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572" t="6410" r="3704" b="4425"/>
          <a:stretch/>
        </p:blipFill>
        <p:spPr>
          <a:xfrm>
            <a:off x="7898797" y="1904646"/>
            <a:ext cx="2835855" cy="4254693"/>
          </a:xfrm>
          <a:prstGeom prst="rect">
            <a:avLst/>
          </a:prstGeom>
        </p:spPr>
      </p:pic>
      <p:sp>
        <p:nvSpPr>
          <p:cNvPr id="6" name="TextBox 5"/>
          <p:cNvSpPr txBox="1"/>
          <p:nvPr/>
        </p:nvSpPr>
        <p:spPr>
          <a:xfrm>
            <a:off x="7826407" y="6159340"/>
            <a:ext cx="4203700" cy="292388"/>
          </a:xfrm>
          <a:prstGeom prst="rect">
            <a:avLst/>
          </a:prstGeom>
          <a:noFill/>
        </p:spPr>
        <p:txBody>
          <a:bodyPr wrap="square" rtlCol="0">
            <a:spAutoFit/>
          </a:bodyPr>
          <a:lstStyle/>
          <a:p>
            <a:r>
              <a:rPr lang="en-US" sz="1300" dirty="0" smtClean="0"/>
              <a:t>0         0.05       0.10       0.15        0.20       0.25        0.30</a:t>
            </a:r>
            <a:endParaRPr lang="en-US" sz="1300"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2445" t="85966" r="1198" b="4776"/>
          <a:stretch/>
        </p:blipFill>
        <p:spPr>
          <a:xfrm>
            <a:off x="10734652" y="5701063"/>
            <a:ext cx="775000" cy="44174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83266" b="4126"/>
          <a:stretch/>
        </p:blipFill>
        <p:spPr>
          <a:xfrm>
            <a:off x="9599382" y="1584448"/>
            <a:ext cx="2040227" cy="4574892"/>
          </a:xfrm>
          <a:prstGeom prst="rect">
            <a:avLst/>
          </a:prstGeom>
        </p:spPr>
      </p:pic>
    </p:spTree>
    <p:extLst>
      <p:ext uri="{BB962C8B-B14F-4D97-AF65-F5344CB8AC3E}">
        <p14:creationId xmlns:p14="http://schemas.microsoft.com/office/powerpoint/2010/main" val="1708756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629" r="46063" b="20697"/>
          <a:stretch/>
        </p:blipFill>
        <p:spPr>
          <a:xfrm>
            <a:off x="9954227" y="2027440"/>
            <a:ext cx="393539" cy="467956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06" r="76660" b="34918"/>
          <a:stretch/>
        </p:blipFill>
        <p:spPr>
          <a:xfrm>
            <a:off x="7893934" y="2027440"/>
            <a:ext cx="2060294" cy="3810939"/>
          </a:xfrm>
          <a:prstGeom prst="rect">
            <a:avLst/>
          </a:prstGeom>
        </p:spPr>
      </p:pic>
      <p:sp>
        <p:nvSpPr>
          <p:cNvPr id="8" name="TextBox 7"/>
          <p:cNvSpPr txBox="1"/>
          <p:nvPr/>
        </p:nvSpPr>
        <p:spPr>
          <a:xfrm>
            <a:off x="1077799" y="2132106"/>
            <a:ext cx="6627337" cy="34983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spcBef>
                <a:spcPts val="100"/>
              </a:spcBef>
              <a:spcAft>
                <a:spcPts val="100"/>
              </a:spcAft>
              <a:buFont typeface="Arial" charset="0"/>
              <a:buChar char="•"/>
            </a:pPr>
            <a:r>
              <a:rPr lang="en-US" sz="1600" dirty="0" smtClean="0"/>
              <a:t>A </a:t>
            </a:r>
            <a:r>
              <a:rPr lang="en-US" sz="1600" dirty="0" err="1">
                <a:solidFill>
                  <a:srgbClr val="000000"/>
                </a:solidFill>
                <a:latin typeface="Helvetica Neue" charset="0"/>
              </a:rPr>
              <a:t>heatmap</a:t>
            </a:r>
            <a:r>
              <a:rPr lang="en-US" sz="1600" dirty="0">
                <a:solidFill>
                  <a:srgbClr val="000000"/>
                </a:solidFill>
                <a:latin typeface="Helvetica Neue" charset="0"/>
              </a:rPr>
              <a:t> of correlations can give a better sense of how these factors are linked to </a:t>
            </a:r>
            <a:r>
              <a:rPr lang="en-US" sz="1600" dirty="0" smtClean="0">
                <a:solidFill>
                  <a:srgbClr val="000000"/>
                </a:solidFill>
                <a:latin typeface="Helvetica Neue" charset="0"/>
              </a:rPr>
              <a:t>WNV.</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All </a:t>
            </a:r>
            <a:r>
              <a:rPr lang="en-US" sz="1600" dirty="0">
                <a:solidFill>
                  <a:srgbClr val="000000"/>
                </a:solidFill>
                <a:latin typeface="Helvetica Neue" charset="0"/>
              </a:rPr>
              <a:t>factors involving wind have negative correlation with WNV response i.e.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WINDY -&gt; Less WNV.</a:t>
            </a:r>
          </a:p>
          <a:p>
            <a:pPr marL="285750" indent="-285750">
              <a:spcBef>
                <a:spcPts val="100"/>
              </a:spcBef>
              <a:spcAft>
                <a:spcPts val="100"/>
              </a:spcAft>
              <a:buFont typeface="Arial" charset="0"/>
              <a:buChar char="•"/>
            </a:pPr>
            <a:r>
              <a:rPr lang="en-US" sz="1600" dirty="0">
                <a:solidFill>
                  <a:srgbClr val="000000"/>
                </a:solidFill>
                <a:latin typeface="Helvetica Neue" charset="0"/>
              </a:rPr>
              <a:t>Although a small effect, when we look at </a:t>
            </a:r>
            <a:r>
              <a:rPr lang="en-US" sz="1600" dirty="0" err="1">
                <a:solidFill>
                  <a:srgbClr val="000000"/>
                </a:solidFill>
                <a:latin typeface="Helvetica Neue" charset="0"/>
              </a:rPr>
              <a:t>Dewpoint</a:t>
            </a:r>
            <a:r>
              <a:rPr lang="en-US" sz="1600" dirty="0">
                <a:solidFill>
                  <a:srgbClr val="000000"/>
                </a:solidFill>
                <a:latin typeface="Helvetica Neue" charset="0"/>
              </a:rPr>
              <a:t>, we see that the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HUMID -&gt; </a:t>
            </a:r>
            <a:r>
              <a:rPr lang="en-US" sz="1600" b="1" u="sng" dirty="0" smtClean="0">
                <a:solidFill>
                  <a:srgbClr val="000000"/>
                </a:solidFill>
                <a:latin typeface="Helvetica Neue" charset="0"/>
              </a:rPr>
              <a:t>Less </a:t>
            </a:r>
            <a:r>
              <a:rPr lang="en-US" sz="1600" b="1" u="sng" dirty="0">
                <a:solidFill>
                  <a:srgbClr val="000000"/>
                </a:solidFill>
                <a:latin typeface="Helvetica Neue" charset="0"/>
              </a:rPr>
              <a:t>WNV </a:t>
            </a:r>
            <a:endParaRPr lang="en-US" sz="1600" b="1" u="sng" dirty="0" smtClean="0">
              <a:solidFill>
                <a:srgbClr val="000000"/>
              </a:solidFill>
              <a:latin typeface="Helvetica Neue" charset="0"/>
            </a:endParaRPr>
          </a:p>
          <a:p>
            <a:pPr lvl="1">
              <a:spcBef>
                <a:spcPts val="100"/>
              </a:spcBef>
              <a:spcAft>
                <a:spcPts val="100"/>
              </a:spcAft>
            </a:pPr>
            <a:r>
              <a:rPr lang="en-US" sz="1600" dirty="0" smtClean="0">
                <a:solidFill>
                  <a:srgbClr val="000000"/>
                </a:solidFill>
                <a:latin typeface="Helvetica Neue" charset="0"/>
              </a:rPr>
              <a:t>(</a:t>
            </a:r>
            <a:r>
              <a:rPr lang="en-US" sz="1600" dirty="0">
                <a:solidFill>
                  <a:srgbClr val="000000"/>
                </a:solidFill>
                <a:latin typeface="Helvetica Neue" charset="0"/>
              </a:rPr>
              <a:t>which is aligned with known facts about WNV which prefers dry conditions)</a:t>
            </a:r>
          </a:p>
          <a:p>
            <a:pPr marL="285750" indent="-285750">
              <a:spcBef>
                <a:spcPts val="100"/>
              </a:spcBef>
              <a:spcAft>
                <a:spcPts val="100"/>
              </a:spcAft>
              <a:buFont typeface="Arial" charset="0"/>
              <a:buChar char="•"/>
            </a:pPr>
            <a:r>
              <a:rPr lang="en-US" sz="1600" dirty="0">
                <a:solidFill>
                  <a:srgbClr val="000000"/>
                </a:solidFill>
                <a:latin typeface="Helvetica Neue" charset="0"/>
              </a:rPr>
              <a:t>“</a:t>
            </a:r>
            <a:r>
              <a:rPr lang="en-US" sz="1600" dirty="0" err="1">
                <a:solidFill>
                  <a:srgbClr val="000000"/>
                </a:solidFill>
                <a:latin typeface="Helvetica Neue" charset="0"/>
              </a:rPr>
              <a:t>Culex_Pipiens</a:t>
            </a:r>
            <a:r>
              <a:rPr lang="en-US" sz="1600" dirty="0">
                <a:solidFill>
                  <a:srgbClr val="000000"/>
                </a:solidFill>
                <a:latin typeface="Helvetica Neue" charset="0"/>
              </a:rPr>
              <a:t>” specie  is the most indicative of WNV response </a:t>
            </a:r>
            <a:r>
              <a:rPr lang="en-US" sz="1600" dirty="0" smtClean="0">
                <a:solidFill>
                  <a:srgbClr val="000000"/>
                </a:solidFill>
                <a:latin typeface="Helvetica Neue" charset="0"/>
              </a:rPr>
              <a:t>i.e. </a:t>
            </a:r>
          </a:p>
          <a:p>
            <a:pPr lvl="1">
              <a:spcBef>
                <a:spcPts val="100"/>
              </a:spcBef>
              <a:spcAft>
                <a:spcPts val="100"/>
              </a:spcAft>
            </a:pPr>
            <a:r>
              <a:rPr lang="en-US" sz="1600" b="1" u="sng" dirty="0" smtClean="0">
                <a:solidFill>
                  <a:srgbClr val="000000"/>
                </a:solidFill>
                <a:latin typeface="Helvetica Neue" charset="0"/>
              </a:rPr>
              <a:t>more </a:t>
            </a:r>
            <a:r>
              <a:rPr lang="en-US" sz="1600" b="1" u="sng" dirty="0" err="1" smtClean="0">
                <a:solidFill>
                  <a:srgbClr val="000000"/>
                </a:solidFill>
                <a:latin typeface="Helvetica Neue" charset="0"/>
              </a:rPr>
              <a:t>Culex_Pipiens</a:t>
            </a:r>
            <a:r>
              <a:rPr lang="en-US" sz="1600" b="1" u="sng" dirty="0" smtClean="0">
                <a:solidFill>
                  <a:srgbClr val="000000"/>
                </a:solidFill>
                <a:latin typeface="Helvetica Neue" charset="0"/>
              </a:rPr>
              <a:t> </a:t>
            </a:r>
            <a:r>
              <a:rPr lang="en-US" sz="1600" b="1" u="sng" dirty="0">
                <a:solidFill>
                  <a:srgbClr val="000000"/>
                </a:solidFill>
                <a:latin typeface="Helvetica Neue" charset="0"/>
              </a:rPr>
              <a:t>-&gt; </a:t>
            </a:r>
            <a:r>
              <a:rPr lang="en-US" sz="1600" b="1" u="sng" dirty="0" smtClean="0">
                <a:solidFill>
                  <a:srgbClr val="000000"/>
                </a:solidFill>
                <a:latin typeface="Helvetica Neue" charset="0"/>
              </a:rPr>
              <a:t>more  WNV</a:t>
            </a:r>
            <a:r>
              <a:rPr lang="en-US" sz="1600" dirty="0" smtClean="0">
                <a:solidFill>
                  <a:srgbClr val="000000"/>
                </a:solidFill>
                <a:latin typeface="Helvetica Neue" charset="0"/>
              </a:rPr>
              <a:t>,  </a:t>
            </a:r>
          </a:p>
          <a:p>
            <a:pPr lvl="1">
              <a:spcBef>
                <a:spcPts val="100"/>
              </a:spcBef>
              <a:spcAft>
                <a:spcPts val="100"/>
              </a:spcAft>
            </a:pPr>
            <a:r>
              <a:rPr lang="en-US" sz="1600" dirty="0" smtClean="0">
                <a:solidFill>
                  <a:srgbClr val="000000"/>
                </a:solidFill>
                <a:latin typeface="Helvetica Neue" charset="0"/>
              </a:rPr>
              <a:t>and “</a:t>
            </a:r>
            <a:r>
              <a:rPr lang="en-US" sz="1600" dirty="0" err="1" smtClean="0">
                <a:solidFill>
                  <a:srgbClr val="000000"/>
                </a:solidFill>
                <a:latin typeface="Helvetica Neue" charset="0"/>
              </a:rPr>
              <a:t>Culex</a:t>
            </a:r>
            <a:r>
              <a:rPr lang="en-US" sz="1600" dirty="0" smtClean="0">
                <a:solidFill>
                  <a:srgbClr val="000000"/>
                </a:solidFill>
                <a:latin typeface="Helvetica Neue" charset="0"/>
              </a:rPr>
              <a:t> </a:t>
            </a:r>
            <a:r>
              <a:rPr lang="en-US" sz="1600" dirty="0" err="1">
                <a:solidFill>
                  <a:srgbClr val="000000"/>
                </a:solidFill>
                <a:latin typeface="Helvetica Neue" charset="0"/>
              </a:rPr>
              <a:t>Restuans</a:t>
            </a:r>
            <a:r>
              <a:rPr lang="en-US" sz="1600" dirty="0">
                <a:solidFill>
                  <a:srgbClr val="000000"/>
                </a:solidFill>
                <a:latin typeface="Helvetica Neue" charset="0"/>
              </a:rPr>
              <a:t>” </a:t>
            </a:r>
            <a:r>
              <a:rPr lang="en-US" sz="1600" dirty="0" smtClean="0">
                <a:solidFill>
                  <a:srgbClr val="000000"/>
                </a:solidFill>
                <a:latin typeface="Helvetica Neue" charset="0"/>
              </a:rPr>
              <a:t>is indicative </a:t>
            </a:r>
            <a:r>
              <a:rPr lang="en-US" sz="1600" dirty="0">
                <a:solidFill>
                  <a:srgbClr val="000000"/>
                </a:solidFill>
                <a:latin typeface="Helvetica Neue" charset="0"/>
              </a:rPr>
              <a:t>of </a:t>
            </a:r>
            <a:r>
              <a:rPr lang="en-US" sz="1600" dirty="0" smtClean="0">
                <a:solidFill>
                  <a:srgbClr val="000000"/>
                </a:solidFill>
                <a:latin typeface="Helvetica Neue" charset="0"/>
              </a:rPr>
              <a:t>NO-WNV response i.e.</a:t>
            </a:r>
          </a:p>
          <a:p>
            <a:pPr lvl="1">
              <a:spcBef>
                <a:spcPts val="100"/>
              </a:spcBef>
              <a:spcAft>
                <a:spcPts val="100"/>
              </a:spcAft>
            </a:pPr>
            <a:r>
              <a:rPr lang="en-US" sz="1600" b="1" u="sng" dirty="0">
                <a:solidFill>
                  <a:srgbClr val="000000"/>
                </a:solidFill>
                <a:latin typeface="Helvetica Neue" charset="0"/>
              </a:rPr>
              <a:t>m</a:t>
            </a:r>
            <a:r>
              <a:rPr lang="en-US" sz="1600" b="1" u="sng" dirty="0" smtClean="0">
                <a:solidFill>
                  <a:srgbClr val="000000"/>
                </a:solidFill>
                <a:latin typeface="Helvetica Neue" charset="0"/>
              </a:rPr>
              <a:t>ore “</a:t>
            </a:r>
            <a:r>
              <a:rPr lang="en-US" sz="1600" b="1" u="sng" dirty="0" err="1" smtClean="0">
                <a:solidFill>
                  <a:srgbClr val="000000"/>
                </a:solidFill>
                <a:latin typeface="Helvetica Neue" charset="0"/>
              </a:rPr>
              <a:t>Culex</a:t>
            </a:r>
            <a:r>
              <a:rPr lang="en-US" sz="1600" b="1" u="sng" dirty="0" smtClean="0">
                <a:solidFill>
                  <a:srgbClr val="000000"/>
                </a:solidFill>
                <a:latin typeface="Helvetica Neue" charset="0"/>
              </a:rPr>
              <a:t> </a:t>
            </a:r>
            <a:r>
              <a:rPr lang="en-US" sz="1600" b="1" u="sng" dirty="0" err="1">
                <a:solidFill>
                  <a:srgbClr val="000000"/>
                </a:solidFill>
                <a:latin typeface="Helvetica Neue" charset="0"/>
              </a:rPr>
              <a:t>Restuans</a:t>
            </a:r>
            <a:r>
              <a:rPr lang="en-US" sz="1600" b="1" u="sng" dirty="0" smtClean="0">
                <a:solidFill>
                  <a:srgbClr val="000000"/>
                </a:solidFill>
                <a:latin typeface="Helvetica Neue" charset="0"/>
              </a:rPr>
              <a:t>” -&gt; less WNV</a:t>
            </a:r>
            <a:endParaRPr lang="en-US" sz="1600" b="1" u="sng" dirty="0">
              <a:solidFill>
                <a:srgbClr val="000000"/>
              </a:solidFill>
              <a:latin typeface="Helvetica Neue"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3061" b="34921"/>
          <a:stretch/>
        </p:blipFill>
        <p:spPr>
          <a:xfrm>
            <a:off x="10725362" y="2027440"/>
            <a:ext cx="628438" cy="3808071"/>
          </a:xfrm>
          <a:prstGeom prst="rect">
            <a:avLst/>
          </a:prstGeom>
        </p:spPr>
      </p:pic>
      <p:sp>
        <p:nvSpPr>
          <p:cNvPr id="10"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1340223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4481</TotalTime>
  <Words>1521</Words>
  <Application>Microsoft Macintosh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Helvetica Neue</vt:lpstr>
      <vt:lpstr>Mangal</vt:lpstr>
      <vt:lpstr>Wingdings</vt:lpstr>
      <vt:lpstr>Arial</vt:lpstr>
      <vt:lpstr>Office Theme</vt:lpstr>
      <vt:lpstr>West Nile Virus Detection</vt:lpstr>
      <vt:lpstr>Background</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cp:revision>
  <dcterms:created xsi:type="dcterms:W3CDTF">2019-03-14T21:21:16Z</dcterms:created>
  <dcterms:modified xsi:type="dcterms:W3CDTF">2019-03-19T15:45:12Z</dcterms:modified>
</cp:coreProperties>
</file>