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7"/>
  </p:notesMasterIdLst>
  <p:sldIdLst>
    <p:sldId id="256" r:id="rId2"/>
    <p:sldId id="257" r:id="rId3"/>
    <p:sldId id="325" r:id="rId4"/>
    <p:sldId id="295" r:id="rId5"/>
    <p:sldId id="326" r:id="rId6"/>
    <p:sldId id="297" r:id="rId7"/>
    <p:sldId id="258" r:id="rId8"/>
    <p:sldId id="296" r:id="rId9"/>
    <p:sldId id="301" r:id="rId10"/>
    <p:sldId id="302" r:id="rId11"/>
    <p:sldId id="259" r:id="rId12"/>
    <p:sldId id="300" r:id="rId13"/>
    <p:sldId id="299" r:id="rId14"/>
    <p:sldId id="298" r:id="rId15"/>
    <p:sldId id="265" r:id="rId16"/>
    <p:sldId id="260" r:id="rId17"/>
    <p:sldId id="303" r:id="rId18"/>
    <p:sldId id="264" r:id="rId19"/>
    <p:sldId id="262" r:id="rId20"/>
    <p:sldId id="304" r:id="rId21"/>
    <p:sldId id="261" r:id="rId22"/>
    <p:sldId id="263" r:id="rId23"/>
    <p:sldId id="306" r:id="rId24"/>
    <p:sldId id="305" r:id="rId25"/>
    <p:sldId id="266" r:id="rId26"/>
    <p:sldId id="267" r:id="rId27"/>
    <p:sldId id="310" r:id="rId28"/>
    <p:sldId id="309" r:id="rId29"/>
    <p:sldId id="308" r:id="rId30"/>
    <p:sldId id="307" r:id="rId31"/>
    <p:sldId id="268" r:id="rId32"/>
    <p:sldId id="312" r:id="rId33"/>
    <p:sldId id="311" r:id="rId34"/>
    <p:sldId id="270" r:id="rId35"/>
    <p:sldId id="316" r:id="rId36"/>
    <p:sldId id="315" r:id="rId37"/>
    <p:sldId id="314" r:id="rId38"/>
    <p:sldId id="313" r:id="rId39"/>
    <p:sldId id="271" r:id="rId40"/>
    <p:sldId id="275" r:id="rId41"/>
    <p:sldId id="317" r:id="rId42"/>
    <p:sldId id="318" r:id="rId43"/>
    <p:sldId id="279" r:id="rId44"/>
    <p:sldId id="277" r:id="rId45"/>
    <p:sldId id="281" r:id="rId46"/>
    <p:sldId id="280" r:id="rId47"/>
    <p:sldId id="284" r:id="rId48"/>
    <p:sldId id="283" r:id="rId49"/>
    <p:sldId id="319" r:id="rId50"/>
    <p:sldId id="282" r:id="rId51"/>
    <p:sldId id="285" r:id="rId52"/>
    <p:sldId id="322" r:id="rId53"/>
    <p:sldId id="321" r:id="rId54"/>
    <p:sldId id="320" r:id="rId55"/>
    <p:sldId id="273" r:id="rId56"/>
    <p:sldId id="324" r:id="rId57"/>
    <p:sldId id="323" r:id="rId58"/>
    <p:sldId id="288" r:id="rId59"/>
    <p:sldId id="294" r:id="rId60"/>
    <p:sldId id="327" r:id="rId61"/>
    <p:sldId id="290" r:id="rId62"/>
    <p:sldId id="291" r:id="rId63"/>
    <p:sldId id="328" r:id="rId64"/>
    <p:sldId id="293" r:id="rId65"/>
    <p:sldId id="292"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9"/>
    <p:restoredTop sz="94167"/>
  </p:normalViewPr>
  <p:slideViewPr>
    <p:cSldViewPr snapToGrid="0" snapToObjects="1">
      <p:cViewPr>
        <p:scale>
          <a:sx n="95" d="100"/>
          <a:sy n="95" d="100"/>
        </p:scale>
        <p:origin x="76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notesMaster" Target="notesMasters/notesMaster1.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Workbook2"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Workbook2"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2031292576"/>
        <c:axId val="-2047474256"/>
      </c:barChart>
      <c:catAx>
        <c:axId val="-20312925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47474256"/>
        <c:crosses val="autoZero"/>
        <c:auto val="1"/>
        <c:lblAlgn val="ctr"/>
        <c:lblOffset val="100"/>
        <c:noMultiLvlLbl val="0"/>
      </c:catAx>
      <c:valAx>
        <c:axId val="-2047474256"/>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31292576"/>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AUCROC Score</c:v>
                </c:pt>
              </c:strCache>
            </c:strRef>
          </c:tx>
          <c:spPr>
            <a:solidFill>
              <a:schemeClr val="accent6"/>
            </a:solidFill>
            <a:ln>
              <a:noFill/>
            </a:ln>
            <a:effectLst/>
          </c:spPr>
          <c:invertIfNegative val="0"/>
          <c:cat>
            <c:strRef>
              <c:f>Sheet1!$A$2:$A$4</c:f>
              <c:strCache>
                <c:ptCount val="3"/>
                <c:pt idx="0">
                  <c:v>KNN</c:v>
                </c:pt>
                <c:pt idx="1">
                  <c:v>Logistic Regression</c:v>
                </c:pt>
                <c:pt idx="2">
                  <c:v>Random Forest</c:v>
                </c:pt>
              </c:strCache>
            </c:strRef>
          </c:cat>
          <c:val>
            <c:numRef>
              <c:f>Sheet1!$B$2:$B$4</c:f>
              <c:numCache>
                <c:formatCode>General</c:formatCode>
                <c:ptCount val="3"/>
                <c:pt idx="0">
                  <c:v>0.775</c:v>
                </c:pt>
                <c:pt idx="1">
                  <c:v>0.88</c:v>
                </c:pt>
                <c:pt idx="2">
                  <c:v>0.89</c:v>
                </c:pt>
              </c:numCache>
            </c:numRef>
          </c:val>
        </c:ser>
        <c:dLbls>
          <c:showLegendKey val="0"/>
          <c:showVal val="0"/>
          <c:showCatName val="0"/>
          <c:showSerName val="0"/>
          <c:showPercent val="0"/>
          <c:showBubbleSize val="0"/>
        </c:dLbls>
        <c:gapWidth val="182"/>
        <c:axId val="2088664240"/>
        <c:axId val="-2144561488"/>
      </c:barChart>
      <c:catAx>
        <c:axId val="20886642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44561488"/>
        <c:crosses val="autoZero"/>
        <c:auto val="1"/>
        <c:lblAlgn val="ctr"/>
        <c:lblOffset val="100"/>
        <c:noMultiLvlLbl val="0"/>
      </c:catAx>
      <c:valAx>
        <c:axId val="-2144561488"/>
        <c:scaling>
          <c:orientation val="minMax"/>
          <c:max val="1.0"/>
          <c:min val="0.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8664240"/>
        <c:crosses val="autoZero"/>
        <c:crossBetween val="between"/>
        <c:maj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7E8373-6078-DD4D-BB58-0132AF378CBB}" type="datetimeFigureOut">
              <a:rPr lang="en-US" smtClean="0"/>
              <a:t>3/13/19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30768-9F69-1D4B-AFD0-0A37F9F54E32}" type="slidenum">
              <a:rPr lang="en-US" smtClean="0"/>
              <a:t>‹#›</a:t>
            </a:fld>
            <a:endParaRPr lang="en-US"/>
          </a:p>
        </p:txBody>
      </p:sp>
    </p:spTree>
    <p:extLst>
      <p:ext uri="{BB962C8B-B14F-4D97-AF65-F5344CB8AC3E}">
        <p14:creationId xmlns:p14="http://schemas.microsoft.com/office/powerpoint/2010/main" val="1819667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43</a:t>
            </a:fld>
            <a:endParaRPr lang="en-US"/>
          </a:p>
        </p:txBody>
      </p:sp>
    </p:spTree>
    <p:extLst>
      <p:ext uri="{BB962C8B-B14F-4D97-AF65-F5344CB8AC3E}">
        <p14:creationId xmlns:p14="http://schemas.microsoft.com/office/powerpoint/2010/main" val="133023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52</a:t>
            </a:fld>
            <a:endParaRPr lang="en-US"/>
          </a:p>
        </p:txBody>
      </p:sp>
    </p:spTree>
    <p:extLst>
      <p:ext uri="{BB962C8B-B14F-4D97-AF65-F5344CB8AC3E}">
        <p14:creationId xmlns:p14="http://schemas.microsoft.com/office/powerpoint/2010/main" val="280306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53</a:t>
            </a:fld>
            <a:endParaRPr lang="en-US"/>
          </a:p>
        </p:txBody>
      </p:sp>
    </p:spTree>
    <p:extLst>
      <p:ext uri="{BB962C8B-B14F-4D97-AF65-F5344CB8AC3E}">
        <p14:creationId xmlns:p14="http://schemas.microsoft.com/office/powerpoint/2010/main" val="1860227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54</a:t>
            </a:fld>
            <a:endParaRPr lang="en-US"/>
          </a:p>
        </p:txBody>
      </p:sp>
    </p:spTree>
    <p:extLst>
      <p:ext uri="{BB962C8B-B14F-4D97-AF65-F5344CB8AC3E}">
        <p14:creationId xmlns:p14="http://schemas.microsoft.com/office/powerpoint/2010/main" val="1887136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44</a:t>
            </a:fld>
            <a:endParaRPr lang="en-US"/>
          </a:p>
        </p:txBody>
      </p:sp>
    </p:spTree>
    <p:extLst>
      <p:ext uri="{BB962C8B-B14F-4D97-AF65-F5344CB8AC3E}">
        <p14:creationId xmlns:p14="http://schemas.microsoft.com/office/powerpoint/2010/main" val="1491813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45</a:t>
            </a:fld>
            <a:endParaRPr lang="en-US"/>
          </a:p>
        </p:txBody>
      </p:sp>
    </p:spTree>
    <p:extLst>
      <p:ext uri="{BB962C8B-B14F-4D97-AF65-F5344CB8AC3E}">
        <p14:creationId xmlns:p14="http://schemas.microsoft.com/office/powerpoint/2010/main" val="546967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46</a:t>
            </a:fld>
            <a:endParaRPr lang="en-US"/>
          </a:p>
        </p:txBody>
      </p:sp>
    </p:spTree>
    <p:extLst>
      <p:ext uri="{BB962C8B-B14F-4D97-AF65-F5344CB8AC3E}">
        <p14:creationId xmlns:p14="http://schemas.microsoft.com/office/powerpoint/2010/main" val="74325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47</a:t>
            </a:fld>
            <a:endParaRPr lang="en-US"/>
          </a:p>
        </p:txBody>
      </p:sp>
    </p:spTree>
    <p:extLst>
      <p:ext uri="{BB962C8B-B14F-4D97-AF65-F5344CB8AC3E}">
        <p14:creationId xmlns:p14="http://schemas.microsoft.com/office/powerpoint/2010/main" val="609376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48</a:t>
            </a:fld>
            <a:endParaRPr lang="en-US"/>
          </a:p>
        </p:txBody>
      </p:sp>
    </p:spTree>
    <p:extLst>
      <p:ext uri="{BB962C8B-B14F-4D97-AF65-F5344CB8AC3E}">
        <p14:creationId xmlns:p14="http://schemas.microsoft.com/office/powerpoint/2010/main" val="1622154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49</a:t>
            </a:fld>
            <a:endParaRPr lang="en-US"/>
          </a:p>
        </p:txBody>
      </p:sp>
    </p:spTree>
    <p:extLst>
      <p:ext uri="{BB962C8B-B14F-4D97-AF65-F5344CB8AC3E}">
        <p14:creationId xmlns:p14="http://schemas.microsoft.com/office/powerpoint/2010/main" val="416179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50</a:t>
            </a:fld>
            <a:endParaRPr lang="en-US"/>
          </a:p>
        </p:txBody>
      </p:sp>
    </p:spTree>
    <p:extLst>
      <p:ext uri="{BB962C8B-B14F-4D97-AF65-F5344CB8AC3E}">
        <p14:creationId xmlns:p14="http://schemas.microsoft.com/office/powerpoint/2010/main" val="1992485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WNV(-) cases, There is a 3 X lower </a:t>
            </a:r>
            <a:r>
              <a:rPr lang="en-US" smtClean="0"/>
              <a:t>chance if </a:t>
            </a:r>
            <a:r>
              <a:rPr lang="en-US" dirty="0" smtClean="0"/>
              <a:t>there is only one relatively cold day.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opposed to 10 times lower for</a:t>
            </a:r>
            <a:r>
              <a:rPr lang="en-US" baseline="0" dirty="0" smtClean="0"/>
              <a:t> WNV(+) cases</a:t>
            </a:r>
            <a:endParaRPr lang="en-US" dirty="0" smtClean="0"/>
          </a:p>
          <a:p>
            <a:endParaRPr lang="en-US" dirty="0"/>
          </a:p>
        </p:txBody>
      </p:sp>
      <p:sp>
        <p:nvSpPr>
          <p:cNvPr id="4" name="Slide Number Placeholder 3"/>
          <p:cNvSpPr>
            <a:spLocks noGrp="1"/>
          </p:cNvSpPr>
          <p:nvPr>
            <p:ph type="sldNum" sz="quarter" idx="10"/>
          </p:nvPr>
        </p:nvSpPr>
        <p:spPr/>
        <p:txBody>
          <a:bodyPr/>
          <a:lstStyle/>
          <a:p>
            <a:fld id="{42430768-9F69-1D4B-AFD0-0A37F9F54E32}" type="slidenum">
              <a:rPr lang="en-US" smtClean="0"/>
              <a:t>51</a:t>
            </a:fld>
            <a:endParaRPr lang="en-US"/>
          </a:p>
        </p:txBody>
      </p:sp>
    </p:spTree>
    <p:extLst>
      <p:ext uri="{BB962C8B-B14F-4D97-AF65-F5344CB8AC3E}">
        <p14:creationId xmlns:p14="http://schemas.microsoft.com/office/powerpoint/2010/main" val="1148110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16987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9345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8797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E9A68D2-CA34-5F4A-8B56-79A0D963771F}"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84458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9A68D2-CA34-5F4A-8B56-79A0D963771F}" type="datetimeFigureOut">
              <a:rPr lang="en-US" smtClean="0"/>
              <a:t>3/13/19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10214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E9A68D2-CA34-5F4A-8B56-79A0D963771F}"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238332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E9A68D2-CA34-5F4A-8B56-79A0D963771F}" type="datetimeFigureOut">
              <a:rPr lang="en-US" smtClean="0"/>
              <a:t>3/13/19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384304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E9A68D2-CA34-5F4A-8B56-79A0D963771F}" type="datetimeFigureOut">
              <a:rPr lang="en-US" smtClean="0"/>
              <a:t>3/13/19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494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A68D2-CA34-5F4A-8B56-79A0D963771F}" type="datetimeFigureOut">
              <a:rPr lang="en-US" smtClean="0"/>
              <a:t>3/13/19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92410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61490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9A68D2-CA34-5F4A-8B56-79A0D963771F}" type="datetimeFigureOut">
              <a:rPr lang="en-US" smtClean="0"/>
              <a:t>3/13/19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6B137-4CB7-B641-BE4C-6912D5C58BB0}" type="slidenum">
              <a:rPr lang="en-US" smtClean="0"/>
              <a:t>‹#›</a:t>
            </a:fld>
            <a:endParaRPr lang="en-US"/>
          </a:p>
        </p:txBody>
      </p:sp>
    </p:spTree>
    <p:extLst>
      <p:ext uri="{BB962C8B-B14F-4D97-AF65-F5344CB8AC3E}">
        <p14:creationId xmlns:p14="http://schemas.microsoft.com/office/powerpoint/2010/main" val="17712472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A68D2-CA34-5F4A-8B56-79A0D963771F}" type="datetimeFigureOut">
              <a:rPr lang="en-US" smtClean="0"/>
              <a:t>3/13/19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6B137-4CB7-B641-BE4C-6912D5C58BB0}" type="slidenum">
              <a:rPr lang="en-US" smtClean="0"/>
              <a:t>‹#›</a:t>
            </a:fld>
            <a:endParaRPr lang="en-US"/>
          </a:p>
        </p:txBody>
      </p:sp>
    </p:spTree>
    <p:extLst>
      <p:ext uri="{BB962C8B-B14F-4D97-AF65-F5344CB8AC3E}">
        <p14:creationId xmlns:p14="http://schemas.microsoft.com/office/powerpoint/2010/main" val="1367878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c/predict-west-nile-viru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3426" y="-365532"/>
            <a:ext cx="9362303" cy="2387600"/>
          </a:xfrm>
        </p:spPr>
        <p:txBody>
          <a:bodyPr>
            <a:normAutofit/>
          </a:bodyPr>
          <a:lstStyle/>
          <a:p>
            <a:r>
              <a:rPr lang="en-US" sz="7000" dirty="0" smtClean="0"/>
              <a:t>West Nile Virus Detection</a:t>
            </a:r>
            <a:endParaRPr lang="en-US" sz="7000" dirty="0"/>
          </a:p>
        </p:txBody>
      </p:sp>
      <p:sp>
        <p:nvSpPr>
          <p:cNvPr id="3" name="Subtitle 2"/>
          <p:cNvSpPr>
            <a:spLocks noGrp="1"/>
          </p:cNvSpPr>
          <p:nvPr>
            <p:ph type="subTitle" idx="1"/>
          </p:nvPr>
        </p:nvSpPr>
        <p:spPr>
          <a:xfrm>
            <a:off x="1449858" y="2022068"/>
            <a:ext cx="9609438" cy="623973"/>
          </a:xfrm>
        </p:spPr>
        <p:txBody>
          <a:bodyPr>
            <a:noAutofit/>
          </a:bodyPr>
          <a:lstStyle/>
          <a:p>
            <a:r>
              <a:rPr lang="en-US" sz="2800" dirty="0" smtClean="0">
                <a:solidFill>
                  <a:schemeClr val="tx1">
                    <a:lumMod val="50000"/>
                    <a:lumOff val="50000"/>
                  </a:schemeClr>
                </a:solidFill>
              </a:rPr>
              <a:t>Data driven approach to prevention and eradication of the virus</a:t>
            </a:r>
          </a:p>
        </p:txBody>
      </p:sp>
      <p:sp>
        <p:nvSpPr>
          <p:cNvPr id="4" name="TextBox 3"/>
          <p:cNvSpPr txBox="1"/>
          <p:nvPr/>
        </p:nvSpPr>
        <p:spPr>
          <a:xfrm>
            <a:off x="3127442" y="2646041"/>
            <a:ext cx="5453352" cy="1323439"/>
          </a:xfrm>
          <a:prstGeom prst="rect">
            <a:avLst/>
          </a:prstGeom>
          <a:noFill/>
        </p:spPr>
        <p:txBody>
          <a:bodyPr wrap="none" rtlCol="0">
            <a:spAutoFit/>
          </a:bodyPr>
          <a:lstStyle/>
          <a:p>
            <a:pPr algn="ctr"/>
            <a:r>
              <a:rPr lang="en-US" sz="2000" dirty="0" smtClean="0"/>
              <a:t>Project for Chicago Municipality (CM) and Chicago </a:t>
            </a:r>
          </a:p>
          <a:p>
            <a:pPr algn="ctr"/>
            <a:r>
              <a:rPr lang="en-US" sz="2000" dirty="0" smtClean="0"/>
              <a:t>Department of Public Health (CDPH)</a:t>
            </a:r>
          </a:p>
          <a:p>
            <a:pPr algn="ctr"/>
            <a:r>
              <a:rPr lang="en-US" sz="2000" dirty="0" smtClean="0"/>
              <a:t>By Eran Schenker</a:t>
            </a:r>
          </a:p>
          <a:p>
            <a:pPr algn="ctr"/>
            <a:endParaRPr lang="en-US" sz="20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02" y="3969480"/>
            <a:ext cx="7109941" cy="183863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8717" y="3912817"/>
            <a:ext cx="1227706" cy="1071582"/>
          </a:xfrm>
          <a:prstGeom prst="rect">
            <a:avLst/>
          </a:prstGeom>
        </p:spPr>
      </p:pic>
    </p:spTree>
    <p:extLst>
      <p:ext uri="{BB962C8B-B14F-4D97-AF65-F5344CB8AC3E}">
        <p14:creationId xmlns:p14="http://schemas.microsoft.com/office/powerpoint/2010/main" val="2050690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spTree>
    <p:extLst>
      <p:ext uri="{BB962C8B-B14F-4D97-AF65-F5344CB8AC3E}">
        <p14:creationId xmlns:p14="http://schemas.microsoft.com/office/powerpoint/2010/main" val="17818829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Tree>
    <p:extLst>
      <p:ext uri="{BB962C8B-B14F-4D97-AF65-F5344CB8AC3E}">
        <p14:creationId xmlns:p14="http://schemas.microsoft.com/office/powerpoint/2010/main" val="992373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Tree>
    <p:extLst>
      <p:ext uri="{BB962C8B-B14F-4D97-AF65-F5344CB8AC3E}">
        <p14:creationId xmlns:p14="http://schemas.microsoft.com/office/powerpoint/2010/main" val="1265705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015663"/>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endParaRPr lang="en-US" sz="2000" dirty="0" smtClean="0"/>
          </a:p>
        </p:txBody>
      </p:sp>
    </p:spTree>
    <p:extLst>
      <p:ext uri="{BB962C8B-B14F-4D97-AF65-F5344CB8AC3E}">
        <p14:creationId xmlns:p14="http://schemas.microsoft.com/office/powerpoint/2010/main" val="376009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
        <p:nvSpPr>
          <p:cNvPr id="4" name="TextBox 3"/>
          <p:cNvSpPr txBox="1"/>
          <p:nvPr/>
        </p:nvSpPr>
        <p:spPr>
          <a:xfrm>
            <a:off x="558989" y="1983769"/>
            <a:ext cx="3049233" cy="2123658"/>
          </a:xfrm>
          <a:prstGeom prst="rect">
            <a:avLst/>
          </a:prstGeom>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1">
                    <a:lumMod val="75000"/>
                  </a:schemeClr>
                </a:solidFill>
              </a:rPr>
              <a:t>Train Data</a:t>
            </a:r>
          </a:p>
          <a:p>
            <a:pPr marL="285750" indent="-285750">
              <a:buFont typeface="Arial" charset="0"/>
              <a:buChar char="•"/>
            </a:pPr>
            <a:r>
              <a:rPr lang="en-US" dirty="0" smtClean="0">
                <a:solidFill>
                  <a:schemeClr val="accent1">
                    <a:lumMod val="75000"/>
                  </a:schemeClr>
                </a:solidFill>
              </a:rPr>
              <a:t>Main data (including labels </a:t>
            </a:r>
          </a:p>
          <a:p>
            <a:pPr lvl="1"/>
            <a:r>
              <a:rPr lang="en-US" dirty="0" smtClean="0">
                <a:solidFill>
                  <a:schemeClr val="accent1">
                    <a:lumMod val="75000"/>
                  </a:schemeClr>
                </a:solidFill>
              </a:rPr>
              <a:t>of WNV response)</a:t>
            </a:r>
          </a:p>
          <a:p>
            <a:pPr marL="285750" indent="-285750">
              <a:buFont typeface="Arial" charset="0"/>
              <a:buChar char="•"/>
            </a:pPr>
            <a:r>
              <a:rPr lang="en-US" b="1" dirty="0" smtClean="0">
                <a:solidFill>
                  <a:schemeClr val="accent1">
                    <a:lumMod val="75000"/>
                  </a:schemeClr>
                </a:solidFill>
              </a:rPr>
              <a:t>10506</a:t>
            </a:r>
            <a:r>
              <a:rPr lang="en-US" dirty="0" smtClean="0">
                <a:solidFill>
                  <a:schemeClr val="accent1">
                    <a:lumMod val="75000"/>
                  </a:schemeClr>
                </a:solidFill>
              </a:rPr>
              <a:t> trap collections </a:t>
            </a:r>
          </a:p>
          <a:p>
            <a:pPr lvl="1"/>
            <a:r>
              <a:rPr lang="en-US" dirty="0" smtClean="0">
                <a:solidFill>
                  <a:schemeClr val="accent1">
                    <a:lumMod val="75000"/>
                  </a:schemeClr>
                </a:solidFill>
              </a:rPr>
              <a:t>(observations)</a:t>
            </a:r>
          </a:p>
          <a:p>
            <a:pPr marL="285750" indent="-285750">
              <a:buFont typeface="Arial" charset="0"/>
              <a:buChar char="•"/>
            </a:pPr>
            <a:r>
              <a:rPr lang="en-US" b="1" dirty="0" smtClean="0">
                <a:solidFill>
                  <a:schemeClr val="accent1">
                    <a:lumMod val="75000"/>
                  </a:schemeClr>
                </a:solidFill>
              </a:rPr>
              <a:t>12</a:t>
            </a:r>
            <a:r>
              <a:rPr lang="en-US" dirty="0" smtClean="0">
                <a:solidFill>
                  <a:schemeClr val="accent1">
                    <a:lumMod val="75000"/>
                  </a:schemeClr>
                </a:solidFill>
              </a:rPr>
              <a:t> different features</a:t>
            </a:r>
          </a:p>
          <a:p>
            <a:pPr marL="285750" indent="-285750">
              <a:buFont typeface="Arial" charset="0"/>
              <a:buChar char="•"/>
            </a:pPr>
            <a:endParaRPr lang="en-US" dirty="0">
              <a:solidFill>
                <a:schemeClr val="accent1">
                  <a:lumMod val="75000"/>
                </a:schemeClr>
              </a:solidFill>
            </a:endParaRPr>
          </a:p>
        </p:txBody>
      </p:sp>
      <p:sp>
        <p:nvSpPr>
          <p:cNvPr id="5" name="TextBox 4"/>
          <p:cNvSpPr txBox="1"/>
          <p:nvPr/>
        </p:nvSpPr>
        <p:spPr>
          <a:xfrm>
            <a:off x="517674" y="4619898"/>
            <a:ext cx="3779881" cy="1846659"/>
          </a:xfrm>
          <a:prstGeom prst="rect">
            <a:avLst/>
          </a:prstGeom>
          <a:ln>
            <a:solidFill>
              <a:schemeClr val="accent2">
                <a:lumMod val="75000"/>
              </a:schemeClr>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en-US" sz="2400" u="sng" dirty="0" smtClean="0">
                <a:solidFill>
                  <a:schemeClr val="accent2">
                    <a:lumMod val="75000"/>
                  </a:schemeClr>
                </a:solidFill>
              </a:rPr>
              <a:t>Spray Data</a:t>
            </a:r>
          </a:p>
          <a:p>
            <a:pPr marL="285750" indent="-285750">
              <a:buFont typeface="Arial" charset="0"/>
              <a:buChar char="•"/>
            </a:pPr>
            <a:r>
              <a:rPr lang="en-US" dirty="0">
                <a:solidFill>
                  <a:schemeClr val="accent2">
                    <a:lumMod val="75000"/>
                  </a:schemeClr>
                </a:solidFill>
              </a:rPr>
              <a:t>T</a:t>
            </a:r>
            <a:r>
              <a:rPr lang="en-US" dirty="0" smtClean="0">
                <a:solidFill>
                  <a:schemeClr val="accent2">
                    <a:lumMod val="75000"/>
                  </a:schemeClr>
                </a:solidFill>
              </a:rPr>
              <a:t>ime and place of spraying </a:t>
            </a:r>
          </a:p>
          <a:p>
            <a:pPr marL="285750" indent="-285750">
              <a:buFont typeface="Arial" charset="0"/>
              <a:buChar char="•"/>
            </a:pPr>
            <a:r>
              <a:rPr lang="en-US" b="1" dirty="0" smtClean="0">
                <a:solidFill>
                  <a:schemeClr val="accent2">
                    <a:lumMod val="75000"/>
                  </a:schemeClr>
                </a:solidFill>
              </a:rPr>
              <a:t>14835</a:t>
            </a:r>
            <a:r>
              <a:rPr lang="en-US" dirty="0" smtClean="0">
                <a:solidFill>
                  <a:schemeClr val="accent2">
                    <a:lumMod val="75000"/>
                  </a:schemeClr>
                </a:solidFill>
              </a:rPr>
              <a:t> unique </a:t>
            </a:r>
          </a:p>
          <a:p>
            <a:pPr lvl="1"/>
            <a:r>
              <a:rPr lang="en-US" dirty="0" smtClean="0">
                <a:solidFill>
                  <a:schemeClr val="accent2">
                    <a:lumMod val="75000"/>
                  </a:schemeClr>
                </a:solidFill>
              </a:rPr>
              <a:t>spraying occasions (observations)</a:t>
            </a:r>
          </a:p>
          <a:p>
            <a:pPr marL="285750" indent="-285750">
              <a:buFont typeface="Arial" charset="0"/>
              <a:buChar char="•"/>
            </a:pPr>
            <a:r>
              <a:rPr lang="en-US" b="1" dirty="0" smtClean="0">
                <a:solidFill>
                  <a:schemeClr val="accent2">
                    <a:lumMod val="75000"/>
                  </a:schemeClr>
                </a:solidFill>
              </a:rPr>
              <a:t>4 </a:t>
            </a:r>
            <a:r>
              <a:rPr lang="en-US" dirty="0" smtClean="0">
                <a:solidFill>
                  <a:schemeClr val="accent2">
                    <a:lumMod val="75000"/>
                  </a:schemeClr>
                </a:solidFill>
              </a:rPr>
              <a:t>features: Date, Time, </a:t>
            </a:r>
          </a:p>
          <a:p>
            <a:pPr lvl="1"/>
            <a:r>
              <a:rPr lang="en-US" dirty="0" smtClean="0">
                <a:solidFill>
                  <a:schemeClr val="accent2">
                    <a:lumMod val="75000"/>
                  </a:schemeClr>
                </a:solidFill>
              </a:rPr>
              <a:t>Longitude &amp; Latitude</a:t>
            </a:r>
          </a:p>
        </p:txBody>
      </p:sp>
      <p:sp>
        <p:nvSpPr>
          <p:cNvPr id="6" name="TextBox 5"/>
          <p:cNvSpPr txBox="1"/>
          <p:nvPr/>
        </p:nvSpPr>
        <p:spPr>
          <a:xfrm>
            <a:off x="3353369" y="2988193"/>
            <a:ext cx="2501198" cy="1846659"/>
          </a:xfrm>
          <a:prstGeom prst="rect">
            <a:avLst/>
          </a:prstGeom>
          <a:pattFill prst="pct5">
            <a:fgClr>
              <a:schemeClr val="lt1"/>
            </a:fgClr>
            <a:bgClr>
              <a:schemeClr val="bg1"/>
            </a:bgClr>
          </a:pattFill>
          <a:ln>
            <a:solidFill>
              <a:schemeClr val="accent6">
                <a:lumMod val="75000"/>
              </a:schemeClr>
            </a:solidFill>
          </a:ln>
        </p:spPr>
        <p:txBody>
          <a:bodyPr wrap="none" rtlCol="0">
            <a:spAutoFit/>
          </a:bodyPr>
          <a:lstStyle/>
          <a:p>
            <a:r>
              <a:rPr lang="en-US" sz="2400" u="sng" dirty="0">
                <a:solidFill>
                  <a:schemeClr val="accent6">
                    <a:lumMod val="75000"/>
                  </a:schemeClr>
                </a:solidFill>
              </a:rPr>
              <a:t>Weather Data</a:t>
            </a:r>
          </a:p>
          <a:p>
            <a:pPr marL="285750" indent="-285750">
              <a:buFont typeface="Arial" charset="0"/>
              <a:buChar char="•"/>
            </a:pPr>
            <a:r>
              <a:rPr lang="cs-CZ" b="1" dirty="0" smtClean="0">
                <a:solidFill>
                  <a:schemeClr val="accent6">
                    <a:lumMod val="75000"/>
                  </a:schemeClr>
                </a:solidFill>
              </a:rPr>
              <a:t>2944</a:t>
            </a:r>
            <a:r>
              <a:rPr lang="en-US" dirty="0" smtClean="0">
                <a:solidFill>
                  <a:schemeClr val="accent6">
                    <a:lumMod val="75000"/>
                  </a:schemeClr>
                </a:solidFill>
              </a:rPr>
              <a:t> daily weather </a:t>
            </a:r>
          </a:p>
          <a:p>
            <a:pPr lvl="1"/>
            <a:r>
              <a:rPr lang="en-US" dirty="0">
                <a:solidFill>
                  <a:schemeClr val="accent6">
                    <a:lumMod val="75000"/>
                  </a:schemeClr>
                </a:solidFill>
              </a:rPr>
              <a:t>d</a:t>
            </a:r>
            <a:r>
              <a:rPr lang="en-US" dirty="0" smtClean="0">
                <a:solidFill>
                  <a:schemeClr val="accent6">
                    <a:lumMod val="75000"/>
                  </a:schemeClr>
                </a:solidFill>
              </a:rPr>
              <a:t>ata, split between </a:t>
            </a:r>
          </a:p>
          <a:p>
            <a:pPr lvl="1"/>
            <a:r>
              <a:rPr lang="en-US" dirty="0" smtClean="0">
                <a:solidFill>
                  <a:schemeClr val="accent6">
                    <a:lumMod val="75000"/>
                  </a:schemeClr>
                </a:solidFill>
              </a:rPr>
              <a:t>2 weather stations </a:t>
            </a:r>
          </a:p>
          <a:p>
            <a:pPr marL="285750" indent="-285750">
              <a:buFont typeface="Arial" charset="0"/>
              <a:buChar char="•"/>
            </a:pPr>
            <a:r>
              <a:rPr lang="en-US" b="1" dirty="0">
                <a:solidFill>
                  <a:schemeClr val="accent6">
                    <a:lumMod val="75000"/>
                  </a:schemeClr>
                </a:solidFill>
              </a:rPr>
              <a:t>2</a:t>
            </a:r>
            <a:r>
              <a:rPr lang="en-US" b="1" dirty="0" smtClean="0">
                <a:solidFill>
                  <a:schemeClr val="accent6">
                    <a:lumMod val="75000"/>
                  </a:schemeClr>
                </a:solidFill>
              </a:rPr>
              <a:t>2</a:t>
            </a:r>
            <a:r>
              <a:rPr lang="en-US" dirty="0" smtClean="0">
                <a:solidFill>
                  <a:schemeClr val="accent6">
                    <a:lumMod val="75000"/>
                  </a:schemeClr>
                </a:solidFill>
              </a:rPr>
              <a:t> different features</a:t>
            </a:r>
          </a:p>
          <a:p>
            <a:pPr marL="285750" indent="-285750">
              <a:buFont typeface="Arial" charset="0"/>
              <a:buChar char="•"/>
            </a:pP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6639745"/>
              </p:ext>
            </p:extLst>
          </p:nvPr>
        </p:nvGraphicFramePr>
        <p:xfrm>
          <a:off x="6308672" y="2090136"/>
          <a:ext cx="3173735" cy="1625600"/>
        </p:xfrm>
        <a:graphic>
          <a:graphicData uri="http://schemas.openxmlformats.org/drawingml/2006/table">
            <a:tbl>
              <a:tblPr>
                <a:tableStyleId>{5C22544A-7EE6-4342-B048-85BDC9FD1C3A}</a:tableStyleId>
              </a:tblPr>
              <a:tblGrid>
                <a:gridCol w="634747"/>
                <a:gridCol w="634747"/>
                <a:gridCol w="634747"/>
                <a:gridCol w="634747"/>
                <a:gridCol w="634747"/>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8" name="TextBox 7"/>
          <p:cNvSpPr txBox="1"/>
          <p:nvPr/>
        </p:nvSpPr>
        <p:spPr>
          <a:xfrm>
            <a:off x="7444365" y="2511947"/>
            <a:ext cx="1132361" cy="369332"/>
          </a:xfrm>
          <a:prstGeom prst="rect">
            <a:avLst/>
          </a:prstGeom>
          <a:noFill/>
        </p:spPr>
        <p:txBody>
          <a:bodyPr wrap="none" rtlCol="0">
            <a:spAutoFit/>
          </a:bodyPr>
          <a:lstStyle/>
          <a:p>
            <a:r>
              <a:rPr lang="en-US" dirty="0" smtClean="0">
                <a:solidFill>
                  <a:schemeClr val="accent1">
                    <a:lumMod val="75000"/>
                  </a:schemeClr>
                </a:solidFill>
              </a:rPr>
              <a:t>Train Data</a:t>
            </a:r>
            <a:endParaRPr lang="en-US" dirty="0">
              <a:solidFill>
                <a:schemeClr val="accent1">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840234049"/>
              </p:ext>
            </p:extLst>
          </p:nvPr>
        </p:nvGraphicFramePr>
        <p:xfrm>
          <a:off x="9725406" y="1650543"/>
          <a:ext cx="1021318" cy="2235200"/>
        </p:xfrm>
        <a:graphic>
          <a:graphicData uri="http://schemas.openxmlformats.org/drawingml/2006/table">
            <a:tbl>
              <a:tblPr>
                <a:tableStyleId>{21E4AEA4-8DFA-4A89-87EB-49C32662AFE0}</a:tableStyleId>
              </a:tblPr>
              <a:tblGrid>
                <a:gridCol w="510659"/>
                <a:gridCol w="510659"/>
              </a:tblGrid>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r h="203200">
                <a:tc>
                  <a:txBody>
                    <a:bodyPr/>
                    <a:lstStyle/>
                    <a:p>
                      <a:pPr algn="l" fontAlgn="b"/>
                      <a:r>
                        <a:rPr lang="sk-SK" sz="1200" u="none" strike="noStrike">
                          <a:effectLst/>
                        </a:rPr>
                        <a:t> </a:t>
                      </a:r>
                      <a:endParaRPr lang="sk-SK" sz="1200" b="0" i="0" u="none" strike="noStrike">
                        <a:solidFill>
                          <a:srgbClr val="000000"/>
                        </a:solidFill>
                        <a:effectLst/>
                        <a:latin typeface="Calibri" charset="0"/>
                      </a:endParaRPr>
                    </a:p>
                  </a:txBody>
                  <a:tcPr marL="12700" marR="12700" marT="12700" marB="0" anchor="b"/>
                </a:tc>
                <a:tc>
                  <a:txBody>
                    <a:bodyPr/>
                    <a:lstStyle/>
                    <a:p>
                      <a:pPr algn="l" fontAlgn="b"/>
                      <a:r>
                        <a:rPr lang="sk-SK" sz="1200" u="none" strike="noStrike" dirty="0">
                          <a:effectLst/>
                        </a:rPr>
                        <a:t> </a:t>
                      </a:r>
                      <a:endParaRPr lang="sk-SK" sz="1200" b="0" i="0" u="none" strike="noStrike" dirty="0">
                        <a:solidFill>
                          <a:srgbClr val="000000"/>
                        </a:solidFill>
                        <a:effectLst/>
                        <a:latin typeface="Calibri" charset="0"/>
                      </a:endParaRPr>
                    </a:p>
                  </a:txBody>
                  <a:tcPr marL="12700" marR="12700" marT="12700" marB="0" anchor="b"/>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490776267"/>
              </p:ext>
            </p:extLst>
          </p:nvPr>
        </p:nvGraphicFramePr>
        <p:xfrm>
          <a:off x="6096000" y="3981048"/>
          <a:ext cx="5537010" cy="812800"/>
        </p:xfrm>
        <a:graphic>
          <a:graphicData uri="http://schemas.openxmlformats.org/drawingml/2006/table">
            <a:tbl>
              <a:tblPr>
                <a:tableStyleId>{93296810-A885-4BE3-A3E7-6D5BEEA58F35}</a:tableStyleId>
              </a:tblPr>
              <a:tblGrid>
                <a:gridCol w="1107402"/>
                <a:gridCol w="1107402"/>
                <a:gridCol w="1107402"/>
                <a:gridCol w="1107402"/>
                <a:gridCol w="1107402"/>
              </a:tblGrid>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r>
              <a:tr h="203200">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a:solidFill>
                          <a:srgbClr val="000000"/>
                        </a:solidFill>
                        <a:effectLst/>
                        <a:latin typeface="Calibri" charset="0"/>
                      </a:endParaRPr>
                    </a:p>
                  </a:txBody>
                  <a:tcPr marL="12700" marR="12700" marT="12700" marB="0" anchor="b"/>
                </a:tc>
                <a:tc>
                  <a:txBody>
                    <a:bodyPr/>
                    <a:lstStyle/>
                    <a:p>
                      <a:pPr algn="l" fontAlgn="b"/>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14" name="Rectangle 13"/>
          <p:cNvSpPr/>
          <p:nvPr/>
        </p:nvSpPr>
        <p:spPr>
          <a:xfrm>
            <a:off x="8810657" y="2105501"/>
            <a:ext cx="1437640" cy="2570949"/>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rot="17539108">
            <a:off x="8556124" y="3300842"/>
            <a:ext cx="1935594" cy="400110"/>
          </a:xfrm>
          <a:prstGeom prst="rect">
            <a:avLst/>
          </a:prstGeom>
          <a:noFill/>
        </p:spPr>
        <p:txBody>
          <a:bodyPr wrap="none" rtlCol="0">
            <a:spAutoFit/>
          </a:bodyPr>
          <a:lstStyle/>
          <a:p>
            <a:r>
              <a:rPr lang="en-US" sz="2000" dirty="0" smtClean="0"/>
              <a:t>Location</a:t>
            </a:r>
            <a:r>
              <a:rPr lang="en-US" sz="2000" dirty="0"/>
              <a:t> </a:t>
            </a:r>
            <a:r>
              <a:rPr lang="en-US" sz="2000" dirty="0" smtClean="0"/>
              <a:t>&amp; Time </a:t>
            </a:r>
            <a:endParaRPr lang="en-US" sz="2000" dirty="0"/>
          </a:p>
        </p:txBody>
      </p:sp>
      <p:sp>
        <p:nvSpPr>
          <p:cNvPr id="16" name="TextBox 15"/>
          <p:cNvSpPr txBox="1"/>
          <p:nvPr/>
        </p:nvSpPr>
        <p:spPr>
          <a:xfrm>
            <a:off x="9654609" y="1700200"/>
            <a:ext cx="1187376" cy="369332"/>
          </a:xfrm>
          <a:prstGeom prst="rect">
            <a:avLst/>
          </a:prstGeom>
          <a:noFill/>
        </p:spPr>
        <p:txBody>
          <a:bodyPr wrap="none" rtlCol="0">
            <a:spAutoFit/>
          </a:bodyPr>
          <a:lstStyle/>
          <a:p>
            <a:r>
              <a:rPr lang="en-US" dirty="0" smtClean="0">
                <a:solidFill>
                  <a:schemeClr val="accent2">
                    <a:lumMod val="75000"/>
                  </a:schemeClr>
                </a:solidFill>
              </a:rPr>
              <a:t>Spray Data</a:t>
            </a:r>
            <a:endParaRPr lang="en-US" dirty="0">
              <a:solidFill>
                <a:schemeClr val="accent2">
                  <a:lumMod val="75000"/>
                </a:schemeClr>
              </a:solidFill>
            </a:endParaRPr>
          </a:p>
        </p:txBody>
      </p:sp>
      <p:sp>
        <p:nvSpPr>
          <p:cNvPr id="17" name="TextBox 16"/>
          <p:cNvSpPr txBox="1"/>
          <p:nvPr/>
        </p:nvSpPr>
        <p:spPr>
          <a:xfrm>
            <a:off x="6822615" y="4085384"/>
            <a:ext cx="1488741" cy="369332"/>
          </a:xfrm>
          <a:prstGeom prst="rect">
            <a:avLst/>
          </a:prstGeom>
          <a:noFill/>
        </p:spPr>
        <p:txBody>
          <a:bodyPr wrap="none" rtlCol="0">
            <a:spAutoFit/>
          </a:bodyPr>
          <a:lstStyle/>
          <a:p>
            <a:r>
              <a:rPr lang="en-US" dirty="0" smtClean="0">
                <a:solidFill>
                  <a:schemeClr val="accent6">
                    <a:lumMod val="75000"/>
                  </a:schemeClr>
                </a:solidFill>
              </a:rPr>
              <a:t>Weather Data</a:t>
            </a:r>
            <a:endParaRPr lang="en-US" dirty="0">
              <a:solidFill>
                <a:schemeClr val="accent6">
                  <a:lumMod val="75000"/>
                </a:schemeClr>
              </a:solidFill>
            </a:endParaRPr>
          </a:p>
        </p:txBody>
      </p:sp>
      <p:sp>
        <p:nvSpPr>
          <p:cNvPr id="19" name="TextBox 18"/>
          <p:cNvSpPr txBox="1"/>
          <p:nvPr/>
        </p:nvSpPr>
        <p:spPr>
          <a:xfrm>
            <a:off x="5825385" y="5072896"/>
            <a:ext cx="5807625" cy="1631216"/>
          </a:xfrm>
          <a:prstGeom prst="rect">
            <a:avLst/>
          </a:prstGeom>
          <a:noFill/>
        </p:spPr>
        <p:txBody>
          <a:bodyPr wrap="square" rtlCol="0">
            <a:spAutoFit/>
          </a:bodyPr>
          <a:lstStyle/>
          <a:p>
            <a:pPr marL="285750" indent="-285750">
              <a:buFont typeface="Arial" charset="0"/>
              <a:buChar char="•"/>
            </a:pPr>
            <a:r>
              <a:rPr lang="en-US" sz="2000" dirty="0" smtClean="0"/>
              <a:t>Datasets present good potential for </a:t>
            </a:r>
            <a:r>
              <a:rPr lang="en-US" sz="2000" dirty="0" err="1" smtClean="0"/>
              <a:t>enrichning</a:t>
            </a:r>
            <a:r>
              <a:rPr lang="en-US" sz="2000" dirty="0" smtClean="0"/>
              <a:t> the main Train </a:t>
            </a:r>
            <a:r>
              <a:rPr lang="en-US" sz="2000" dirty="0"/>
              <a:t>d</a:t>
            </a:r>
            <a:r>
              <a:rPr lang="en-US" sz="2000" dirty="0" smtClean="0"/>
              <a:t>ata </a:t>
            </a:r>
          </a:p>
          <a:p>
            <a:pPr marL="285750" indent="-285750">
              <a:buFont typeface="Arial" charset="0"/>
              <a:buChar char="•"/>
            </a:pPr>
            <a:r>
              <a:rPr lang="en-US" sz="2000" dirty="0" smtClean="0"/>
              <a:t>Generally speaking, location and time can be used </a:t>
            </a:r>
          </a:p>
          <a:p>
            <a:pPr lvl="1"/>
            <a:r>
              <a:rPr lang="en-US" sz="2000" dirty="0" smtClean="0"/>
              <a:t>for merging the datasets </a:t>
            </a:r>
          </a:p>
          <a:p>
            <a:endParaRPr lang="en-US" sz="2000" dirty="0" smtClean="0"/>
          </a:p>
        </p:txBody>
      </p:sp>
    </p:spTree>
    <p:extLst>
      <p:ext uri="{BB962C8B-B14F-4D97-AF65-F5344CB8AC3E}">
        <p14:creationId xmlns:p14="http://schemas.microsoft.com/office/powerpoint/2010/main" val="1123629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I. Is there good data to work with?</a:t>
            </a:r>
            <a:endParaRPr lang="en-US" dirty="0"/>
          </a:p>
        </p:txBody>
      </p:sp>
    </p:spTree>
    <p:extLst>
      <p:ext uri="{BB962C8B-B14F-4D97-AF65-F5344CB8AC3E}">
        <p14:creationId xmlns:p14="http://schemas.microsoft.com/office/powerpoint/2010/main" val="356637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013754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endParaRPr lang="en-US" sz="2200" b="1" dirty="0" smtClean="0"/>
          </a:p>
          <a:p>
            <a:pPr marL="0" lvl="1" indent="0">
              <a:spcBef>
                <a:spcPts val="1000"/>
              </a:spcBef>
              <a:buNone/>
            </a:pPr>
            <a:endParaRPr lang="en-US" sz="2200"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406" y="2135041"/>
            <a:ext cx="10094783" cy="2180281"/>
          </a:xfrm>
          <a:prstGeom prst="rect">
            <a:avLst/>
          </a:prstGeom>
          <a:ln>
            <a:solidFill>
              <a:schemeClr val="tx1"/>
            </a:solidFill>
          </a:ln>
        </p:spPr>
      </p:pic>
      <p:sp>
        <p:nvSpPr>
          <p:cNvPr id="5" name="TextBox 4"/>
          <p:cNvSpPr txBox="1"/>
          <p:nvPr/>
        </p:nvSpPr>
        <p:spPr>
          <a:xfrm>
            <a:off x="593126" y="4394733"/>
            <a:ext cx="5665784" cy="2369880"/>
          </a:xfrm>
          <a:prstGeom prst="rect">
            <a:avLst/>
          </a:prstGeom>
          <a:noFill/>
        </p:spPr>
        <p:txBody>
          <a:bodyPr wrap="square" rtlCol="0">
            <a:spAutoFit/>
          </a:bodyPr>
          <a:lstStyle/>
          <a:p>
            <a:r>
              <a:rPr lang="en-US" u="sng" dirty="0" smtClean="0"/>
              <a:t>Species</a:t>
            </a:r>
          </a:p>
          <a:p>
            <a:pPr marL="285750" indent="-285750">
              <a:buFont typeface="Arial" charset="0"/>
              <a:buChar char="•"/>
            </a:pPr>
            <a:r>
              <a:rPr lang="en-US" sz="1600" dirty="0" smtClean="0"/>
              <a:t>We can see a relationship </a:t>
            </a:r>
            <a:r>
              <a:rPr lang="en-US" sz="1600" dirty="0"/>
              <a:t>between </a:t>
            </a:r>
            <a:r>
              <a:rPr lang="en-US" sz="1600" dirty="0" smtClean="0"/>
              <a:t>species found in traps </a:t>
            </a:r>
            <a:r>
              <a:rPr lang="en-US" sz="1600" dirty="0"/>
              <a:t>and the </a:t>
            </a:r>
            <a:r>
              <a:rPr lang="en-US" sz="1600" dirty="0" smtClean="0"/>
              <a:t>appearance </a:t>
            </a:r>
            <a:r>
              <a:rPr lang="en-US" sz="1600" dirty="0"/>
              <a:t>of </a:t>
            </a:r>
            <a:r>
              <a:rPr lang="en-US" sz="1600" dirty="0" smtClean="0"/>
              <a:t>the virus. There are 6 different species (the 1</a:t>
            </a:r>
            <a:r>
              <a:rPr lang="en-US" sz="1600" baseline="30000" dirty="0" smtClean="0"/>
              <a:t>st</a:t>
            </a:r>
            <a:r>
              <a:rPr lang="en-US" sz="1600" dirty="0" smtClean="0"/>
              <a:t> is traps with combination of 2 different species). Traps that have the virus are in orange, those who don’t are in blue. </a:t>
            </a:r>
            <a:endParaRPr lang="en-US" sz="1600" dirty="0"/>
          </a:p>
          <a:p>
            <a:pPr marL="285750" indent="-285750">
              <a:buFont typeface="Arial" charset="0"/>
              <a:buChar char="•"/>
            </a:pPr>
            <a:r>
              <a:rPr lang="en-US" sz="1600" dirty="0"/>
              <a:t>S</a:t>
            </a:r>
            <a:r>
              <a:rPr lang="en-US" sz="1600" dirty="0" smtClean="0"/>
              <a:t>eems </a:t>
            </a:r>
            <a:r>
              <a:rPr lang="en-US" sz="1600" dirty="0"/>
              <a:t>that only </a:t>
            </a:r>
            <a:r>
              <a:rPr lang="en-US" sz="1600" dirty="0" smtClean="0"/>
              <a:t>2 </a:t>
            </a:r>
            <a:r>
              <a:rPr lang="en-US" sz="1600" dirty="0"/>
              <a:t>species are </a:t>
            </a:r>
            <a:r>
              <a:rPr lang="en-US" sz="1600" dirty="0" smtClean="0"/>
              <a:t>common (‘</a:t>
            </a:r>
            <a:r>
              <a:rPr lang="en-US" sz="1600" dirty="0" err="1" smtClean="0"/>
              <a:t>Culex</a:t>
            </a:r>
            <a:r>
              <a:rPr lang="en-US" sz="1600" dirty="0" smtClean="0"/>
              <a:t> </a:t>
            </a:r>
            <a:r>
              <a:rPr lang="en-US" sz="1600" dirty="0" err="1" smtClean="0"/>
              <a:t>Pipiens</a:t>
            </a:r>
            <a:r>
              <a:rPr lang="en-US" sz="1600" dirty="0" smtClean="0"/>
              <a:t>’ and ‘</a:t>
            </a:r>
            <a:r>
              <a:rPr lang="en-US" sz="1600" dirty="0" err="1" smtClean="0"/>
              <a:t>Culex</a:t>
            </a:r>
            <a:r>
              <a:rPr lang="en-US" sz="1600" dirty="0" smtClean="0"/>
              <a:t> </a:t>
            </a:r>
            <a:r>
              <a:rPr lang="en-US" sz="1600" dirty="0" err="1" smtClean="0"/>
              <a:t>Restuans</a:t>
            </a:r>
            <a:r>
              <a:rPr lang="en-US" sz="1600" dirty="0" smtClean="0"/>
              <a:t>’), </a:t>
            </a:r>
            <a:r>
              <a:rPr lang="en-US" sz="1600" dirty="0"/>
              <a:t>and </a:t>
            </a:r>
            <a:r>
              <a:rPr lang="en-US" sz="1600" dirty="0" smtClean="0"/>
              <a:t>1 specie has </a:t>
            </a:r>
            <a:r>
              <a:rPr lang="en-US" sz="1600" dirty="0"/>
              <a:t>high number of </a:t>
            </a:r>
            <a:r>
              <a:rPr lang="en-US" sz="1600" dirty="0" smtClean="0"/>
              <a:t>WNV </a:t>
            </a:r>
            <a:r>
              <a:rPr lang="mr-IN" sz="1600" dirty="0" smtClean="0"/>
              <a:t>–</a:t>
            </a:r>
            <a:r>
              <a:rPr lang="en-US" sz="1600" dirty="0" smtClean="0"/>
              <a:t> ‘</a:t>
            </a:r>
            <a:r>
              <a:rPr lang="en-US" sz="1600" dirty="0" err="1" smtClean="0"/>
              <a:t>Culex</a:t>
            </a:r>
            <a:r>
              <a:rPr lang="en-US" sz="1600" dirty="0" smtClean="0"/>
              <a:t> </a:t>
            </a:r>
            <a:r>
              <a:rPr lang="en-US" sz="1600" dirty="0" err="1" smtClean="0"/>
              <a:t>Pipiens</a:t>
            </a:r>
            <a:r>
              <a:rPr lang="en-US" sz="1600" dirty="0" smtClean="0"/>
              <a:t>’ with relative </a:t>
            </a:r>
            <a:r>
              <a:rPr lang="en-US" sz="1600" dirty="0"/>
              <a:t>portion of WNV </a:t>
            </a:r>
            <a:r>
              <a:rPr lang="en-US" sz="1600" dirty="0" smtClean="0"/>
              <a:t>~=10</a:t>
            </a:r>
            <a:r>
              <a:rPr lang="en-US" sz="1600" dirty="0"/>
              <a:t>%</a:t>
            </a:r>
          </a:p>
          <a:p>
            <a:endParaRPr lang="en-US" dirty="0"/>
          </a:p>
        </p:txBody>
      </p:sp>
      <p:sp>
        <p:nvSpPr>
          <p:cNvPr id="7" name="TextBox 6"/>
          <p:cNvSpPr txBox="1"/>
          <p:nvPr/>
        </p:nvSpPr>
        <p:spPr>
          <a:xfrm>
            <a:off x="6503984" y="4416426"/>
            <a:ext cx="5042727" cy="861774"/>
          </a:xfrm>
          <a:prstGeom prst="rect">
            <a:avLst/>
          </a:prstGeom>
          <a:noFill/>
        </p:spPr>
        <p:txBody>
          <a:bodyPr wrap="none" rtlCol="0">
            <a:spAutoFit/>
          </a:bodyPr>
          <a:lstStyle/>
          <a:p>
            <a:r>
              <a:rPr lang="en-US" u="sng" dirty="0" smtClean="0"/>
              <a:t>Month &amp; Number of Mosquitos  </a:t>
            </a:r>
            <a:endParaRPr lang="en-US" dirty="0"/>
          </a:p>
          <a:p>
            <a:pPr marL="285750" indent="-285750">
              <a:buFont typeface="Arial" charset="0"/>
              <a:buChar char="•"/>
            </a:pPr>
            <a:r>
              <a:rPr lang="en-US" sz="1600" dirty="0" smtClean="0"/>
              <a:t>Looking at </a:t>
            </a:r>
            <a:r>
              <a:rPr lang="en-US" sz="1600" b="1" dirty="0" smtClean="0"/>
              <a:t>number </a:t>
            </a:r>
            <a:r>
              <a:rPr lang="en-US" sz="1600" b="1" dirty="0"/>
              <a:t>of </a:t>
            </a:r>
            <a:r>
              <a:rPr lang="en-US" sz="1600" b="1" dirty="0" smtClean="0"/>
              <a:t>mosquitos</a:t>
            </a:r>
            <a:r>
              <a:rPr lang="en-US" sz="1600" dirty="0"/>
              <a:t> </a:t>
            </a:r>
            <a:r>
              <a:rPr lang="en-US" sz="1600" dirty="0" smtClean="0"/>
              <a:t>- number peaks </a:t>
            </a:r>
          </a:p>
          <a:p>
            <a:pPr lvl="1"/>
            <a:r>
              <a:rPr lang="en-US" sz="1600" dirty="0" smtClean="0"/>
              <a:t>on June and then reduced </a:t>
            </a:r>
            <a:r>
              <a:rPr lang="en-US" sz="1600" dirty="0"/>
              <a:t>as the </a:t>
            </a:r>
            <a:r>
              <a:rPr lang="en-US" sz="1600" dirty="0" smtClean="0"/>
              <a:t>summer progresses</a:t>
            </a:r>
          </a:p>
        </p:txBody>
      </p:sp>
      <p:sp>
        <p:nvSpPr>
          <p:cNvPr id="8" name="TextBox 7"/>
          <p:cNvSpPr txBox="1"/>
          <p:nvPr/>
        </p:nvSpPr>
        <p:spPr>
          <a:xfrm>
            <a:off x="5723546" y="1899448"/>
            <a:ext cx="5875327" cy="2585323"/>
          </a:xfrm>
          <a:prstGeom prst="rect">
            <a:avLst/>
          </a:prstGeom>
          <a:solidFill>
            <a:schemeClr val="bg1"/>
          </a:solidFill>
        </p:spPr>
        <p:txBody>
          <a:bodyPr wrap="square" rtlCol="0">
            <a:spAutoFit/>
          </a:bodyPr>
          <a:lstStyle/>
          <a:p>
            <a:r>
              <a:rPr lang="en-US" dirty="0" smtClean="0">
                <a:solidFill>
                  <a:schemeClr val="bg1"/>
                </a:solidFill>
              </a:rPr>
              <a:t>Nhgfkyjhflk.g;uj.g;ulgj;oulgol;h’</a:t>
            </a: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endParaRPr lang="en-US" dirty="0" smtClean="0">
              <a:solidFill>
                <a:schemeClr val="bg1"/>
              </a:solidFill>
            </a:endParaRPr>
          </a:p>
          <a:p>
            <a:endParaRPr lang="en-US" dirty="0">
              <a:solidFill>
                <a:schemeClr val="bg1"/>
              </a:solidFill>
            </a:endParaRPr>
          </a:p>
          <a:p>
            <a:r>
              <a:rPr lang="en-US" dirty="0" smtClean="0">
                <a:solidFill>
                  <a:schemeClr val="bg1"/>
                </a:solidFill>
              </a:rPr>
              <a:t>’’o</a:t>
            </a:r>
          </a:p>
          <a:p>
            <a:endParaRPr lang="en-US" dirty="0">
              <a:solidFill>
                <a:schemeClr val="bg1"/>
              </a:solidFill>
            </a:endParaRPr>
          </a:p>
        </p:txBody>
      </p:sp>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51526"/>
          <a:stretch/>
        </p:blipFill>
        <p:spPr>
          <a:xfrm>
            <a:off x="6096000" y="2033937"/>
            <a:ext cx="5717282" cy="2316343"/>
          </a:xfrm>
          <a:prstGeom prst="rect">
            <a:avLst/>
          </a:prstGeom>
          <a:ln>
            <a:solidFill>
              <a:schemeClr val="tx1"/>
            </a:solidFill>
          </a:ln>
        </p:spPr>
      </p:pic>
      <p:sp>
        <p:nvSpPr>
          <p:cNvPr id="11"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1368386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2485049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3849556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a:t>
            </a:r>
            <a:endParaRPr lang="en-US" dirty="0"/>
          </a:p>
        </p:txBody>
      </p:sp>
      <p:sp>
        <p:nvSpPr>
          <p:cNvPr id="6" name="Rectangle 5"/>
          <p:cNvSpPr>
            <a:spLocks noChangeArrowheads="1"/>
          </p:cNvSpPr>
          <p:nvPr/>
        </p:nvSpPr>
        <p:spPr bwMode="auto">
          <a:xfrm>
            <a:off x="2082112" y="1402210"/>
            <a:ext cx="7780637"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endParaRPr kumimoji="0" lang="en-US" altLang="en-US" sz="1600" b="0" i="0" strike="noStrike" cap="none" normalizeH="0" baseline="0" dirty="0" smtClean="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6997423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4106"/>
          <a:stretch/>
        </p:blipFill>
        <p:spPr>
          <a:xfrm>
            <a:off x="674506" y="2256238"/>
            <a:ext cx="3440295" cy="3996184"/>
          </a:xfrm>
          <a:prstGeom prst="rect">
            <a:avLst/>
          </a:prstGeom>
        </p:spPr>
      </p:pic>
      <p:sp>
        <p:nvSpPr>
          <p:cNvPr id="7" name="TextBox 6"/>
          <p:cNvSpPr txBox="1"/>
          <p:nvPr/>
        </p:nvSpPr>
        <p:spPr>
          <a:xfrm>
            <a:off x="4010798" y="4868956"/>
            <a:ext cx="7239000" cy="830997"/>
          </a:xfrm>
          <a:prstGeom prst="rect">
            <a:avLst/>
          </a:prstGeom>
          <a:noFill/>
        </p:spPr>
        <p:txBody>
          <a:bodyPr wrap="square" rtlCol="0">
            <a:spAutoFit/>
          </a:bodyPr>
          <a:lstStyle/>
          <a:p>
            <a:r>
              <a:rPr lang="en-US" sz="1600" u="sng" dirty="0" smtClean="0"/>
              <a:t>Location and year</a:t>
            </a:r>
            <a:endParaRPr lang="en-US" sz="1600" dirty="0"/>
          </a:p>
          <a:p>
            <a:pPr marL="285750" indent="-285750">
              <a:buFont typeface="Arial" charset="0"/>
              <a:buChar char="•"/>
            </a:pPr>
            <a:r>
              <a:rPr lang="en-US" sz="1600" dirty="0" smtClean="0"/>
              <a:t>In 2007 WNV seems to congregate more in north-west and south east of the city</a:t>
            </a:r>
          </a:p>
          <a:p>
            <a:pPr marL="285750" indent="-285750">
              <a:buFont typeface="Arial" charset="0"/>
              <a:buChar char="•"/>
            </a:pPr>
            <a:endParaRPr lang="en-US" sz="1600" dirty="0" smtClean="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98" y="2107406"/>
            <a:ext cx="7431216" cy="2701523"/>
          </a:xfrm>
          <a:prstGeom prst="rect">
            <a:avLst/>
          </a:prstGeom>
        </p:spPr>
      </p:pic>
      <p:sp>
        <p:nvSpPr>
          <p:cNvPr id="9" name="TextBox 8"/>
          <p:cNvSpPr txBox="1"/>
          <p:nvPr/>
        </p:nvSpPr>
        <p:spPr>
          <a:xfrm>
            <a:off x="2026962" y="2011969"/>
            <a:ext cx="498855" cy="261610"/>
          </a:xfrm>
          <a:prstGeom prst="rect">
            <a:avLst/>
          </a:prstGeom>
          <a:noFill/>
        </p:spPr>
        <p:txBody>
          <a:bodyPr wrap="none" rtlCol="0">
            <a:spAutoFit/>
          </a:bodyPr>
          <a:lstStyle/>
          <a:p>
            <a:pPr marL="0" algn="r" defTabSz="914400" rtl="1" eaLnBrk="1" latinLnBrk="0" hangingPunct="1"/>
            <a:r>
              <a:rPr lang="he-IL" sz="1100" dirty="0" smtClean="0"/>
              <a:t>2007</a:t>
            </a:r>
            <a:endParaRPr lang="en-US" sz="1100" dirty="0"/>
          </a:p>
        </p:txBody>
      </p:sp>
      <p:sp>
        <p:nvSpPr>
          <p:cNvPr id="10" name="TextBox 9"/>
          <p:cNvSpPr txBox="1"/>
          <p:nvPr/>
        </p:nvSpPr>
        <p:spPr>
          <a:xfrm>
            <a:off x="4010798" y="5385133"/>
            <a:ext cx="7072361" cy="1077218"/>
          </a:xfrm>
          <a:prstGeom prst="rect">
            <a:avLst/>
          </a:prstGeom>
          <a:noFill/>
        </p:spPr>
        <p:txBody>
          <a:bodyPr wrap="square" rtlCol="0">
            <a:spAutoFit/>
          </a:bodyPr>
          <a:lstStyle/>
          <a:p>
            <a:pPr marL="285750" indent="-285750">
              <a:buFont typeface="Arial" charset="0"/>
              <a:buChar char="•"/>
            </a:pPr>
            <a:r>
              <a:rPr lang="en-US" sz="1600" dirty="0"/>
              <a:t>But when looking at other years </a:t>
            </a:r>
            <a:r>
              <a:rPr lang="en-US" sz="1600" dirty="0" smtClean="0"/>
              <a:t>it is apparent </a:t>
            </a:r>
            <a:r>
              <a:rPr lang="en-US" sz="1600" dirty="0"/>
              <a:t>that the total number of cases </a:t>
            </a:r>
            <a:r>
              <a:rPr lang="en-US" sz="1600" dirty="0" smtClean="0"/>
              <a:t>varies. It is therefore hard </a:t>
            </a:r>
            <a:r>
              <a:rPr lang="en-US" sz="1600" dirty="0"/>
              <a:t>to </a:t>
            </a:r>
            <a:r>
              <a:rPr lang="en-US" sz="1600" dirty="0" smtClean="0"/>
              <a:t>qualitatively conclude that </a:t>
            </a:r>
            <a:r>
              <a:rPr lang="en-US" sz="1600" dirty="0"/>
              <a:t>there is a definite relationship between locations and WNV cases  </a:t>
            </a:r>
          </a:p>
          <a:p>
            <a:endParaRPr lang="en-US" sz="1600" dirty="0"/>
          </a:p>
        </p:txBody>
      </p:sp>
      <p:sp>
        <p:nvSpPr>
          <p:cNvPr id="1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5208164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8142956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120032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r>
              <a:rPr lang="en-US" dirty="0"/>
              <a:t/>
            </a:r>
            <a:br>
              <a:rPr lang="en-US" dirty="0"/>
            </a:br>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251943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969054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Are the </a:t>
            </a:r>
            <a:r>
              <a:rPr lang="en-US" sz="2200" b="1" dirty="0" smtClean="0"/>
              <a:t>features informative </a:t>
            </a:r>
            <a:r>
              <a:rPr lang="en-US" sz="2200" b="1" dirty="0"/>
              <a:t>to the goal of predicting West Nile Virus (WNV) occurrences? </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8879" y="2118757"/>
            <a:ext cx="3872390" cy="2982023"/>
          </a:xfrm>
          <a:prstGeom prst="rect">
            <a:avLst/>
          </a:prstGeom>
        </p:spPr>
      </p:pic>
      <p:sp>
        <p:nvSpPr>
          <p:cNvPr id="9" name="TextBox 8"/>
          <p:cNvSpPr txBox="1"/>
          <p:nvPr/>
        </p:nvSpPr>
        <p:spPr>
          <a:xfrm>
            <a:off x="615710" y="2020182"/>
            <a:ext cx="5939476" cy="3693319"/>
          </a:xfrm>
          <a:prstGeom prst="rect">
            <a:avLst/>
          </a:prstGeom>
          <a:noFill/>
        </p:spPr>
        <p:txBody>
          <a:bodyPr wrap="square" rtlCol="0">
            <a:spAutoFit/>
          </a:bodyPr>
          <a:lstStyle/>
          <a:p>
            <a:pPr marL="285750" indent="-285750">
              <a:buFont typeface="Arial" charset="0"/>
              <a:buChar char="•"/>
            </a:pPr>
            <a:r>
              <a:rPr lang="en-US" dirty="0"/>
              <a:t>Expectedly, </a:t>
            </a:r>
            <a:r>
              <a:rPr lang="en-US" dirty="0" smtClean="0"/>
              <a:t>data </a:t>
            </a:r>
            <a:r>
              <a:rPr lang="en-US" dirty="0"/>
              <a:t>shows that </a:t>
            </a:r>
            <a:r>
              <a:rPr lang="en-US" dirty="0" smtClean="0"/>
              <a:t>more </a:t>
            </a:r>
            <a:r>
              <a:rPr lang="en-US" dirty="0"/>
              <a:t>mosquitos </a:t>
            </a:r>
            <a:r>
              <a:rPr lang="en-US" dirty="0" smtClean="0"/>
              <a:t>in </a:t>
            </a:r>
            <a:r>
              <a:rPr lang="en-US" dirty="0"/>
              <a:t>the </a:t>
            </a:r>
            <a:r>
              <a:rPr lang="en-US" dirty="0" smtClean="0"/>
              <a:t>traps </a:t>
            </a:r>
            <a:r>
              <a:rPr lang="en-US" dirty="0"/>
              <a:t>means</a:t>
            </a:r>
            <a:r>
              <a:rPr lang="en-US" dirty="0" smtClean="0"/>
              <a:t> more </a:t>
            </a:r>
            <a:r>
              <a:rPr lang="en-US" dirty="0"/>
              <a:t>chances to find a mosquito with WNV.</a:t>
            </a:r>
          </a:p>
          <a:p>
            <a:pPr marL="285750" indent="-285750">
              <a:buFont typeface="Arial" charset="0"/>
              <a:buChar char="•"/>
            </a:pPr>
            <a:r>
              <a:rPr lang="en-US" dirty="0" smtClean="0"/>
              <a:t>Although </a:t>
            </a:r>
            <a:r>
              <a:rPr lang="en-US" dirty="0"/>
              <a:t>it's a strong feature it is questionable whether we would be able to use it for </a:t>
            </a:r>
            <a:r>
              <a:rPr lang="en-US" dirty="0" smtClean="0"/>
              <a:t>prediction purposes. </a:t>
            </a:r>
            <a:r>
              <a:rPr lang="en-US" dirty="0"/>
              <a:t>F</a:t>
            </a:r>
            <a:r>
              <a:rPr lang="en-US" dirty="0" smtClean="0"/>
              <a:t>eature </a:t>
            </a:r>
            <a:r>
              <a:rPr lang="en-US" dirty="0"/>
              <a:t>might be "target-linked" </a:t>
            </a:r>
            <a:r>
              <a:rPr lang="en-US" dirty="0" smtClean="0"/>
              <a:t>meaning </a:t>
            </a:r>
            <a:r>
              <a:rPr lang="en-US" dirty="0"/>
              <a:t>that when </a:t>
            </a:r>
            <a:r>
              <a:rPr lang="en-US" dirty="0" smtClean="0"/>
              <a:t>deploying </a:t>
            </a:r>
            <a:r>
              <a:rPr lang="en-US" dirty="0"/>
              <a:t>our model to predict WNV, we wouldn't have the number of </a:t>
            </a:r>
            <a:r>
              <a:rPr lang="en-US" dirty="0" smtClean="0"/>
              <a:t>mosquitos available to us </a:t>
            </a:r>
            <a:r>
              <a:rPr lang="en-US" dirty="0"/>
              <a:t>because it is </a:t>
            </a:r>
            <a:r>
              <a:rPr lang="en-US" dirty="0" smtClean="0"/>
              <a:t>determined along </a:t>
            </a:r>
            <a:r>
              <a:rPr lang="en-US" dirty="0"/>
              <a:t>side </a:t>
            </a:r>
            <a:r>
              <a:rPr lang="en-US" dirty="0" smtClean="0"/>
              <a:t>the </a:t>
            </a:r>
            <a:r>
              <a:rPr lang="en-US" dirty="0"/>
              <a:t>detection of </a:t>
            </a:r>
            <a:r>
              <a:rPr lang="en-US" dirty="0" smtClean="0"/>
              <a:t>the virus </a:t>
            </a:r>
            <a:r>
              <a:rPr lang="mr-IN" dirty="0" smtClean="0"/>
              <a:t>–</a:t>
            </a:r>
            <a:r>
              <a:rPr lang="en-US" dirty="0" smtClean="0"/>
              <a:t> hence “target link”</a:t>
            </a:r>
          </a:p>
          <a:p>
            <a:pPr marL="285750" indent="-285750">
              <a:buFont typeface="Arial" charset="0"/>
              <a:buChar char="•"/>
            </a:pPr>
            <a:r>
              <a:rPr lang="en-US" dirty="0" smtClean="0"/>
              <a:t>in </a:t>
            </a:r>
            <a:r>
              <a:rPr lang="en-US" dirty="0"/>
              <a:t>this case we might need to predict the number of mosquitos by </a:t>
            </a:r>
            <a:r>
              <a:rPr lang="en-US" dirty="0" smtClean="0"/>
              <a:t>itself</a:t>
            </a:r>
          </a:p>
          <a:p>
            <a:r>
              <a:rPr lang="en-US" dirty="0"/>
              <a:t/>
            </a:r>
            <a:br>
              <a:rPr lang="en-US" dirty="0"/>
            </a:br>
            <a:endParaRPr lang="en-US" dirty="0"/>
          </a:p>
        </p:txBody>
      </p:sp>
      <p:sp>
        <p:nvSpPr>
          <p:cNvPr id="10" name="TextBox 9"/>
          <p:cNvSpPr txBox="1"/>
          <p:nvPr/>
        </p:nvSpPr>
        <p:spPr>
          <a:xfrm>
            <a:off x="615710" y="5100780"/>
            <a:ext cx="10861587" cy="923330"/>
          </a:xfrm>
          <a:prstGeom prst="rect">
            <a:avLst/>
          </a:prstGeom>
          <a:noFill/>
        </p:spPr>
        <p:txBody>
          <a:bodyPr wrap="square" rtlCol="0">
            <a:spAutoFit/>
          </a:bodyPr>
          <a:lstStyle/>
          <a:p>
            <a:pPr marL="285750" indent="-285750">
              <a:buFont typeface="Arial" charset="0"/>
              <a:buChar char="•"/>
            </a:pPr>
            <a:r>
              <a:rPr lang="en-US" dirty="0"/>
              <a:t>Moreover, Chicago municipality's most </a:t>
            </a:r>
            <a:r>
              <a:rPr lang="en-US" dirty="0" smtClean="0"/>
              <a:t>straightforward </a:t>
            </a:r>
            <a:r>
              <a:rPr lang="en-US" dirty="0"/>
              <a:t>mean of action against the virus might be to eradicate the </a:t>
            </a:r>
            <a:r>
              <a:rPr lang="en-US" dirty="0" smtClean="0"/>
              <a:t>mosquitos</a:t>
            </a:r>
            <a:r>
              <a:rPr lang="en-US" dirty="0"/>
              <a:t>, which means that the ability to predict the mosquitos would be the real prediction question</a:t>
            </a:r>
            <a:r>
              <a:rPr lang="en-US" dirty="0" smtClean="0"/>
              <a:t>.</a:t>
            </a:r>
          </a:p>
          <a:p>
            <a:endParaRPr lang="en-US" dirty="0"/>
          </a:p>
        </p:txBody>
      </p:sp>
      <p:sp>
        <p:nvSpPr>
          <p:cNvPr id="11" name="TextBox 10"/>
          <p:cNvSpPr txBox="1"/>
          <p:nvPr/>
        </p:nvSpPr>
        <p:spPr>
          <a:xfrm>
            <a:off x="838200" y="5800720"/>
            <a:ext cx="11035007" cy="923330"/>
          </a:xfrm>
          <a:prstGeom prst="rect">
            <a:avLst/>
          </a:prstGeom>
          <a:noFill/>
          <a:ln w="12700">
            <a:solidFill>
              <a:schemeClr val="tx1"/>
            </a:solidFill>
          </a:ln>
        </p:spPr>
        <p:txBody>
          <a:bodyPr wrap="square" rtlCol="0">
            <a:spAutoFit/>
          </a:bodyPr>
          <a:lstStyle/>
          <a:p>
            <a:r>
              <a:rPr lang="en-US" b="1" dirty="0"/>
              <a:t>Assumption: For this project's purposes let's assume for now that the '</a:t>
            </a:r>
            <a:r>
              <a:rPr lang="en-US" b="1" dirty="0" err="1"/>
              <a:t>NumMosquitos</a:t>
            </a:r>
            <a:r>
              <a:rPr lang="en-US" b="1" dirty="0"/>
              <a:t>' feature IS NOT 'target-linked' and is an integral part of the features provided by Chicago Municipality to predict WNV </a:t>
            </a:r>
            <a:r>
              <a:rPr lang="en-US" b="1" dirty="0" smtClean="0"/>
              <a:t>occurrences</a:t>
            </a:r>
            <a:r>
              <a:rPr lang="en-US" b="1" dirty="0"/>
              <a:t>.</a:t>
            </a:r>
            <a:endParaRPr lang="en-US" dirty="0"/>
          </a:p>
          <a:p>
            <a:endParaRPr lang="en-US" dirty="0"/>
          </a:p>
        </p:txBody>
      </p:sp>
      <p:sp>
        <p:nvSpPr>
          <p:cNvPr id="13"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mtClean="0"/>
              <a:t>I. Is there good data to work with?</a:t>
            </a:r>
            <a:endParaRPr lang="en-US" dirty="0"/>
          </a:p>
        </p:txBody>
      </p:sp>
    </p:spTree>
    <p:extLst>
      <p:ext uri="{BB962C8B-B14F-4D97-AF65-F5344CB8AC3E}">
        <p14:creationId xmlns:p14="http://schemas.microsoft.com/office/powerpoint/2010/main" val="13434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we predict WNV occurrences from this basic data?</a:t>
            </a:r>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Tree>
    <p:extLst>
      <p:ext uri="{BB962C8B-B14F-4D97-AF65-F5344CB8AC3E}">
        <p14:creationId xmlns:p14="http://schemas.microsoft.com/office/powerpoint/2010/main" val="176176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Tree>
    <p:extLst>
      <p:ext uri="{BB962C8B-B14F-4D97-AF65-F5344CB8AC3E}">
        <p14:creationId xmlns:p14="http://schemas.microsoft.com/office/powerpoint/2010/main" val="1608673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spTree>
    <p:extLst>
      <p:ext uri="{BB962C8B-B14F-4D97-AF65-F5344CB8AC3E}">
        <p14:creationId xmlns:p14="http://schemas.microsoft.com/office/powerpoint/2010/main" val="23454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Tree>
    <p:extLst>
      <p:ext uri="{BB962C8B-B14F-4D97-AF65-F5344CB8AC3E}">
        <p14:creationId xmlns:p14="http://schemas.microsoft.com/office/powerpoint/2010/main" val="7830418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531299983"/>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Tree>
    <p:extLst>
      <p:ext uri="{BB962C8B-B14F-4D97-AF65-F5344CB8AC3E}">
        <p14:creationId xmlns:p14="http://schemas.microsoft.com/office/powerpoint/2010/main" val="479231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Background</a:t>
            </a:r>
            <a:endParaRPr lang="en-US" dirty="0"/>
          </a:p>
        </p:txBody>
      </p:sp>
      <p:sp>
        <p:nvSpPr>
          <p:cNvPr id="6" name="Rectangle 5"/>
          <p:cNvSpPr>
            <a:spLocks noChangeArrowheads="1"/>
          </p:cNvSpPr>
          <p:nvPr/>
        </p:nvSpPr>
        <p:spPr bwMode="auto">
          <a:xfrm>
            <a:off x="2082113" y="1399397"/>
            <a:ext cx="778063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0" tIns="0" rIns="0" bIns="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West Nile </a:t>
            </a:r>
            <a:r>
              <a:rPr kumimoji="0" lang="en-US" altLang="en-US" sz="1600" b="0" i="0" strike="noStrike" cap="none" normalizeH="0" baseline="0" dirty="0" smtClean="0">
                <a:ln>
                  <a:noFill/>
                </a:ln>
                <a:effectLst/>
                <a:latin typeface="+mj-lt"/>
              </a:rPr>
              <a:t>virus (WNV)</a:t>
            </a:r>
            <a:r>
              <a:rPr kumimoji="0" lang="en-US" altLang="en-US" sz="1600" b="0" i="0" strike="noStrike" cap="none" normalizeH="0" baseline="0" dirty="0">
                <a:ln>
                  <a:noFill/>
                </a:ln>
                <a:effectLst/>
                <a:latin typeface="+mj-lt"/>
              </a:rPr>
              <a:t> is most commonly spread </a:t>
            </a:r>
            <a:r>
              <a:rPr kumimoji="0" lang="en-US" altLang="en-US" sz="1600" b="0" i="0" strike="noStrike" cap="none" normalizeH="0" baseline="0" dirty="0" smtClean="0">
                <a:ln>
                  <a:noFill/>
                </a:ln>
                <a:effectLst/>
                <a:latin typeface="+mj-lt"/>
              </a:rPr>
              <a:t>through </a:t>
            </a:r>
            <a:r>
              <a:rPr kumimoji="0" lang="en-US" altLang="en-US" sz="1600" b="0" i="0" strike="noStrike" cap="none" normalizeH="0" baseline="0" dirty="0">
                <a:ln>
                  <a:noFill/>
                </a:ln>
                <a:effectLst/>
                <a:latin typeface="+mj-lt"/>
              </a:rPr>
              <a:t>infected mosquitos. </a:t>
            </a:r>
            <a:endParaRPr lang="en-US" altLang="en-US" sz="1600" dirty="0">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smtClean="0">
                <a:ln>
                  <a:noFill/>
                </a:ln>
                <a:effectLst/>
                <a:latin typeface="+mj-lt"/>
              </a:rPr>
              <a:t>20</a:t>
            </a:r>
            <a:r>
              <a:rPr kumimoji="0" lang="en-US" altLang="en-US" sz="1600" b="0" i="0" strike="noStrike" cap="none" normalizeH="0" baseline="0" dirty="0">
                <a:ln>
                  <a:noFill/>
                </a:ln>
                <a:effectLst/>
                <a:latin typeface="+mj-lt"/>
              </a:rPr>
              <a:t>% of people who </a:t>
            </a:r>
            <a:r>
              <a:rPr kumimoji="0" lang="en-US" altLang="en-US" sz="1600" b="0" i="0" strike="noStrike" cap="none" normalizeH="0" baseline="0" dirty="0" smtClean="0">
                <a:ln>
                  <a:noFill/>
                </a:ln>
                <a:effectLst/>
                <a:latin typeface="+mj-lt"/>
              </a:rPr>
              <a:t>are infected</a:t>
            </a:r>
            <a:r>
              <a:rPr lang="en-US" altLang="en-US" sz="1600" dirty="0" smtClean="0">
                <a:latin typeface="+mj-lt"/>
              </a:rPr>
              <a:t>, </a:t>
            </a:r>
            <a:r>
              <a:rPr kumimoji="0" lang="en-US" altLang="en-US" sz="1600" b="0" i="0" strike="noStrike" cap="none" normalizeH="0" baseline="0" dirty="0" smtClean="0">
                <a:ln>
                  <a:noFill/>
                </a:ln>
                <a:effectLst/>
                <a:latin typeface="+mj-lt"/>
              </a:rPr>
              <a:t>develop </a:t>
            </a:r>
            <a:r>
              <a:rPr kumimoji="0" lang="en-US" altLang="en-US" sz="1600" b="0" i="0" strike="noStrike" cap="none" normalizeH="0" baseline="0" dirty="0">
                <a:ln>
                  <a:noFill/>
                </a:ln>
                <a:effectLst/>
                <a:latin typeface="+mj-lt"/>
              </a:rPr>
              <a:t>symptoms ranging from </a:t>
            </a:r>
            <a:r>
              <a:rPr kumimoji="0" lang="en-US" altLang="en-US" sz="1600" b="0" i="0" strike="noStrike" cap="none" normalizeH="0" baseline="0" dirty="0" smtClean="0">
                <a:ln>
                  <a:noFill/>
                </a:ln>
                <a:effectLst/>
                <a:latin typeface="+mj-lt"/>
              </a:rPr>
              <a:t>fever</a:t>
            </a:r>
            <a:r>
              <a:rPr kumimoji="0" lang="en-US" altLang="en-US" sz="1600" b="0" i="0" strike="noStrike" cap="none" normalizeH="0" baseline="0" dirty="0">
                <a:ln>
                  <a:noFill/>
                </a:ln>
                <a:effectLst/>
                <a:latin typeface="+mj-lt"/>
              </a:rPr>
              <a:t>, to serious neurological illnesses </a:t>
            </a:r>
            <a:r>
              <a:rPr kumimoji="0" lang="en-US" altLang="en-US" sz="1600" b="0" i="0" strike="noStrike" cap="none" normalizeH="0" baseline="0" dirty="0" smtClean="0">
                <a:ln>
                  <a:noFill/>
                </a:ln>
                <a:effectLst/>
                <a:latin typeface="+mj-lt"/>
              </a:rPr>
              <a:t>and death.</a:t>
            </a:r>
            <a:endParaRPr kumimoji="0" lang="en-US" altLang="en-US" sz="1600" b="0" i="0" strike="noStrike" cap="none" normalizeH="0" baseline="0" dirty="0">
              <a:ln>
                <a:noFill/>
              </a:ln>
              <a:effectLst/>
              <a:latin typeface="+mj-lt"/>
            </a:endParaRPr>
          </a:p>
          <a:p>
            <a:pPr marL="285750" lvl="0" indent="-285750" eaLnBrk="0" fontAlgn="base" hangingPunct="0">
              <a:spcBef>
                <a:spcPct val="0"/>
              </a:spcBef>
              <a:spcAft>
                <a:spcPct val="0"/>
              </a:spcAft>
              <a:buFont typeface="Arial" charset="0"/>
              <a:buChar char="•"/>
            </a:pPr>
            <a:r>
              <a:rPr kumimoji="0" lang="en-US" altLang="en-US" sz="1600" b="0" i="0" strike="noStrike" cap="none" normalizeH="0" baseline="0" dirty="0">
                <a:ln>
                  <a:noFill/>
                </a:ln>
                <a:effectLst/>
                <a:latin typeface="+mj-lt"/>
              </a:rPr>
              <a:t>In 2002, </a:t>
            </a:r>
            <a:r>
              <a:rPr kumimoji="0" lang="en-US" altLang="en-US" sz="1600" b="0" i="0" strike="noStrike" cap="none" normalizeH="0" baseline="0" dirty="0" smtClean="0">
                <a:ln>
                  <a:noFill/>
                </a:ln>
                <a:effectLst/>
                <a:latin typeface="+mj-lt"/>
              </a:rPr>
              <a:t>first </a:t>
            </a:r>
            <a:r>
              <a:rPr kumimoji="0" lang="en-US" altLang="en-US" sz="1600" b="0" i="0" strike="noStrike" cap="none" normalizeH="0" baseline="0" dirty="0">
                <a:ln>
                  <a:noFill/>
                </a:ln>
                <a:effectLst/>
                <a:latin typeface="+mj-lt"/>
              </a:rPr>
              <a:t>human cases of </a:t>
            </a:r>
            <a:r>
              <a:rPr lang="en-US" altLang="en-US" sz="1600" dirty="0" smtClean="0"/>
              <a:t>WNV) </a:t>
            </a:r>
            <a:r>
              <a:rPr kumimoji="0" lang="en-US" altLang="en-US" sz="1600" b="0" i="0" strike="noStrike" cap="none" normalizeH="0" baseline="0" dirty="0" smtClean="0">
                <a:ln>
                  <a:noFill/>
                </a:ln>
                <a:effectLst/>
                <a:latin typeface="+mj-lt"/>
              </a:rPr>
              <a:t>were </a:t>
            </a:r>
            <a:r>
              <a:rPr kumimoji="0" lang="en-US" altLang="en-US" sz="1600" b="0" i="0" strike="noStrike" cap="none" normalizeH="0" baseline="0" dirty="0">
                <a:ln>
                  <a:noFill/>
                </a:ln>
                <a:effectLst/>
                <a:latin typeface="+mj-lt"/>
              </a:rPr>
              <a:t>reported in Chicago. By 2004 the City of Chicago and the Chicago Department of Public Health (CDPH) had established a comprehensive surveillance and control </a:t>
            </a:r>
            <a:r>
              <a:rPr kumimoji="0" lang="en-US" altLang="en-US" sz="1600" b="0" i="0" strike="noStrike" cap="none" normalizeH="0" baseline="0" dirty="0" smtClean="0">
                <a:ln>
                  <a:noFill/>
                </a:ln>
                <a:effectLst/>
                <a:latin typeface="+mj-lt"/>
              </a:rPr>
              <a:t>program.</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Every week </a:t>
            </a:r>
            <a:r>
              <a:rPr kumimoji="0" lang="en-US" altLang="en-US" sz="1600" b="0" i="0" strike="noStrike" cap="none" normalizeH="0" baseline="0" dirty="0" smtClean="0">
                <a:ln>
                  <a:noFill/>
                </a:ln>
                <a:effectLst/>
                <a:latin typeface="+mj-lt"/>
              </a:rPr>
              <a:t>mosquitos </a:t>
            </a:r>
            <a:r>
              <a:rPr kumimoji="0" lang="en-US" altLang="en-US" sz="1600" b="0" i="0" strike="noStrike" cap="none" normalizeH="0" baseline="0" dirty="0">
                <a:ln>
                  <a:noFill/>
                </a:ln>
                <a:effectLst/>
                <a:latin typeface="+mj-lt"/>
              </a:rPr>
              <a:t>in traps across the city are tested for the virus. The results of these tests influence when and where the city will </a:t>
            </a:r>
            <a:r>
              <a:rPr kumimoji="0" lang="en-US" altLang="en-US" sz="1600" b="0" i="0" strike="noStrike" cap="none" normalizeH="0" baseline="0" dirty="0" smtClean="0">
                <a:ln>
                  <a:noFill/>
                </a:ln>
                <a:effectLst/>
                <a:latin typeface="+mj-lt"/>
              </a:rPr>
              <a:t>spray</a:t>
            </a:r>
            <a:r>
              <a:rPr kumimoji="0" lang="en-US" altLang="en-US" sz="1600" b="0" i="0" strike="noStrike" cap="none" normalizeH="0" dirty="0" smtClean="0">
                <a:ln>
                  <a:noFill/>
                </a:ln>
                <a:effectLst/>
                <a:latin typeface="+mj-lt"/>
              </a:rPr>
              <a:t> pesticides</a:t>
            </a:r>
            <a:r>
              <a:rPr kumimoji="0" lang="en-US" altLang="en-US" sz="1600" b="0" i="0" strike="noStrike" cap="none" normalizeH="0" baseline="0" dirty="0" smtClean="0">
                <a:ln>
                  <a:noFill/>
                </a:ln>
                <a:effectLst/>
                <a:latin typeface="+mj-lt"/>
              </a:rPr>
              <a:t>.</a:t>
            </a:r>
            <a:endParaRPr kumimoji="0" lang="en-US" altLang="en-US" sz="1600" b="0" i="0" strike="noStrike" cap="none" normalizeH="0" baseline="0" dirty="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r>
              <a:rPr kumimoji="0" lang="en-US" altLang="en-US" sz="1600" b="0" i="0" strike="noStrike" cap="none" normalizeH="0" baseline="0" dirty="0">
                <a:ln>
                  <a:noFill/>
                </a:ln>
                <a:effectLst/>
                <a:latin typeface="+mj-lt"/>
              </a:rPr>
              <a:t>Given weather, location, testing, and spraying data, </a:t>
            </a:r>
            <a:r>
              <a:rPr kumimoji="0" lang="en-US" altLang="en-US" sz="1600" b="0" i="0" strike="noStrike" cap="none" normalizeH="0" baseline="0" dirty="0" smtClean="0">
                <a:ln>
                  <a:noFill/>
                </a:ln>
                <a:effectLst/>
                <a:latin typeface="+mj-lt"/>
              </a:rPr>
              <a:t>Chicago Municipality</a:t>
            </a:r>
            <a:r>
              <a:rPr kumimoji="0" lang="en-US" altLang="en-US" sz="1600" b="0" i="0" strike="noStrike" cap="none" normalizeH="0" dirty="0" smtClean="0">
                <a:ln>
                  <a:noFill/>
                </a:ln>
                <a:effectLst/>
                <a:latin typeface="+mj-lt"/>
              </a:rPr>
              <a:t> (</a:t>
            </a:r>
            <a:r>
              <a:rPr kumimoji="0" lang="en-US" altLang="en-US" sz="1600" b="0" i="0" strike="noStrike" cap="none" normalizeH="0" baseline="0" dirty="0" smtClean="0">
                <a:ln>
                  <a:noFill/>
                </a:ln>
                <a:effectLst/>
                <a:latin typeface="+mj-lt"/>
              </a:rPr>
              <a:t>CM) and CDPH asked (through </a:t>
            </a:r>
            <a:r>
              <a:rPr kumimoji="0" lang="en-US" altLang="en-US" sz="1600" b="0" i="0" strike="noStrike" cap="none" normalizeH="0" baseline="0" dirty="0" err="1" smtClean="0">
                <a:ln>
                  <a:noFill/>
                </a:ln>
                <a:effectLst/>
                <a:latin typeface="+mj-lt"/>
              </a:rPr>
              <a:t>Kaggle</a:t>
            </a:r>
            <a:r>
              <a:rPr kumimoji="0" lang="en-US" altLang="en-US" sz="1600" b="0" i="0" strike="noStrike" cap="none" normalizeH="0" baseline="0" dirty="0" smtClean="0">
                <a:ln>
                  <a:noFill/>
                </a:ln>
                <a:effectLst/>
                <a:latin typeface="+mj-lt"/>
              </a:rPr>
              <a:t> ) to </a:t>
            </a:r>
            <a:r>
              <a:rPr kumimoji="0" lang="en-US" altLang="en-US" sz="1600" b="0" i="0" strike="noStrike" cap="none" normalizeH="0" baseline="0" dirty="0">
                <a:ln>
                  <a:noFill/>
                </a:ln>
                <a:effectLst/>
                <a:latin typeface="+mj-lt"/>
              </a:rPr>
              <a:t>predict when and where different species of mosquitos will test positive for West Nile virus. </a:t>
            </a:r>
            <a:endParaRPr kumimoji="0" lang="en-US" altLang="en-US" sz="1600" b="0" i="0" strike="noStrike" cap="none" normalizeH="0" baseline="0" dirty="0" smtClean="0">
              <a:ln>
                <a:noFill/>
              </a:ln>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charset="0"/>
              <a:buChar char="•"/>
              <a:tabLst/>
            </a:pPr>
            <a:endParaRPr kumimoji="0" lang="en-US" altLang="en-US" sz="1600" b="0" i="0" strike="noStrike" cap="none" normalizeH="0" baseline="0" dirty="0" smtClean="0">
              <a:ln>
                <a:noFill/>
              </a:ln>
              <a:effectLst/>
              <a:latin typeface="+mj-lt"/>
            </a:endParaRPr>
          </a:p>
          <a:p>
            <a:pPr marR="0" lvl="0" algn="ctr" defTabSz="914400" rtl="0" eaLnBrk="0" fontAlgn="base" latinLnBrk="0" hangingPunct="0">
              <a:lnSpc>
                <a:spcPct val="100000"/>
              </a:lnSpc>
              <a:spcBef>
                <a:spcPct val="0"/>
              </a:spcBef>
              <a:spcAft>
                <a:spcPct val="0"/>
              </a:spcAft>
              <a:buClrTx/>
              <a:buSzTx/>
              <a:tabLst/>
            </a:pPr>
            <a:r>
              <a:rPr kumimoji="0" lang="en-US" altLang="en-US" sz="2600" b="1" i="1" strike="noStrike" cap="none" normalizeH="0" baseline="0" dirty="0" smtClean="0">
                <a:ln>
                  <a:noFill/>
                </a:ln>
                <a:effectLst/>
                <a:latin typeface="+mj-lt"/>
              </a:rPr>
              <a:t>Th</a:t>
            </a:r>
            <a:r>
              <a:rPr lang="en-US" altLang="en-US" sz="2600" b="1" i="1" dirty="0" smtClean="0">
                <a:latin typeface="+mj-lt"/>
              </a:rPr>
              <a:t>e goal</a:t>
            </a:r>
            <a:r>
              <a:rPr lang="en-US" altLang="en-US" sz="2600" i="1" dirty="0" smtClean="0">
                <a:latin typeface="+mj-lt"/>
              </a:rPr>
              <a:t> </a:t>
            </a:r>
            <a:r>
              <a:rPr lang="en-US" altLang="en-US" sz="1200" i="1" dirty="0" smtClean="0">
                <a:latin typeface="+mj-lt"/>
              </a:rPr>
              <a:t> </a:t>
            </a:r>
          </a:p>
          <a:p>
            <a:pPr marR="0" lvl="0" algn="ctr" defTabSz="914400" rtl="0" eaLnBrk="0" fontAlgn="base" latinLnBrk="0" hangingPunct="0">
              <a:lnSpc>
                <a:spcPct val="100000"/>
              </a:lnSpc>
              <a:spcBef>
                <a:spcPct val="0"/>
              </a:spcBef>
              <a:spcAft>
                <a:spcPct val="0"/>
              </a:spcAft>
              <a:buClrTx/>
              <a:buSzTx/>
              <a:tabLst/>
            </a:pPr>
            <a:endParaRPr lang="en-US" altLang="en-US" sz="1200" i="1" dirty="0" smtClean="0">
              <a:latin typeface="+mj-lt"/>
            </a:endParaRPr>
          </a:p>
          <a:p>
            <a:pPr marR="0" lvl="0" algn="ctr" defTabSz="914400" rtl="0" eaLnBrk="0" fontAlgn="base" latinLnBrk="0" hangingPunct="0">
              <a:lnSpc>
                <a:spcPct val="100000"/>
              </a:lnSpc>
              <a:spcBef>
                <a:spcPct val="0"/>
              </a:spcBef>
              <a:spcAft>
                <a:spcPct val="0"/>
              </a:spcAft>
              <a:buClrTx/>
              <a:buSzTx/>
              <a:tabLst/>
            </a:pPr>
            <a:r>
              <a:rPr lang="en-US" altLang="en-US" sz="1600" i="1" dirty="0" smtClean="0">
                <a:latin typeface="+mj-lt"/>
              </a:rPr>
              <a:t>“To create </a:t>
            </a:r>
            <a:r>
              <a:rPr lang="en-US" altLang="en-US" sz="1600" i="1" dirty="0">
                <a:latin typeface="+mj-lt"/>
              </a:rPr>
              <a:t>a</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more accurate method of predicting outbreaks of West Nile virus in mosquitos </a:t>
            </a:r>
            <a:r>
              <a:rPr lang="en-US" altLang="en-US" sz="1600" i="1" dirty="0" smtClean="0">
                <a:latin typeface="+mj-lt"/>
              </a:rPr>
              <a:t>to</a:t>
            </a:r>
            <a:r>
              <a:rPr kumimoji="0" lang="en-US" altLang="en-US" sz="1600" b="0" i="1" strike="noStrike" cap="none" normalizeH="0" baseline="0" dirty="0" smtClean="0">
                <a:ln>
                  <a:noFill/>
                </a:ln>
                <a:effectLst/>
                <a:latin typeface="+mj-lt"/>
              </a:rPr>
              <a:t> </a:t>
            </a:r>
            <a:r>
              <a:rPr kumimoji="0" lang="en-US" altLang="en-US" sz="1600" b="0" i="1" strike="noStrike" cap="none" normalizeH="0" baseline="0" dirty="0">
                <a:ln>
                  <a:noFill/>
                </a:ln>
                <a:effectLst/>
                <a:latin typeface="+mj-lt"/>
              </a:rPr>
              <a:t>help </a:t>
            </a:r>
            <a:r>
              <a:rPr kumimoji="0" lang="en-US" altLang="en-US" sz="1600" b="0" i="1" strike="noStrike" cap="none" normalizeH="0" baseline="0" dirty="0" smtClean="0">
                <a:ln>
                  <a:noFill/>
                </a:ln>
                <a:effectLst/>
                <a:latin typeface="+mj-lt"/>
              </a:rPr>
              <a:t>CM and </a:t>
            </a:r>
            <a:r>
              <a:rPr kumimoji="0" lang="en-US" altLang="en-US" sz="1600" b="0" i="1" strike="noStrike" cap="none" normalizeH="0" baseline="0" dirty="0">
                <a:ln>
                  <a:noFill/>
                </a:ln>
                <a:effectLst/>
                <a:latin typeface="+mj-lt"/>
              </a:rPr>
              <a:t>CPHD </a:t>
            </a:r>
            <a:r>
              <a:rPr kumimoji="0" lang="en-US" altLang="en-US" sz="1600" b="0" i="1" strike="noStrike" cap="none" normalizeH="0" baseline="0" dirty="0" smtClean="0">
                <a:ln>
                  <a:noFill/>
                </a:ln>
                <a:effectLst/>
                <a:latin typeface="+mj-lt"/>
              </a:rPr>
              <a:t>to more </a:t>
            </a:r>
            <a:r>
              <a:rPr kumimoji="0" lang="en-US" altLang="en-US" sz="1600" b="0" i="1" strike="noStrike" cap="none" normalizeH="0" baseline="0" dirty="0">
                <a:ln>
                  <a:noFill/>
                </a:ln>
                <a:effectLst/>
                <a:latin typeface="+mj-lt"/>
              </a:rPr>
              <a:t>efficiently and effectively allocate resources towards preventing transmission of this potentially deadly virus</a:t>
            </a:r>
            <a:r>
              <a:rPr kumimoji="0" lang="en-US" altLang="en-US" sz="1600" b="0" i="1" strike="noStrike" cap="none" normalizeH="0" baseline="0" dirty="0" smtClean="0">
                <a:ln>
                  <a:noFill/>
                </a:ln>
                <a:effectLst/>
                <a:latin typeface="+mj-lt"/>
              </a:rPr>
              <a:t>.”</a:t>
            </a:r>
            <a:r>
              <a:rPr kumimoji="0" lang="en-US" altLang="en-US" sz="1600" b="0" i="1" strike="noStrike" cap="none" normalizeH="0" baseline="0" dirty="0">
                <a:ln>
                  <a:noFill/>
                </a:ln>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strike="noStrike" cap="none" normalizeH="0" baseline="0" dirty="0">
                <a:ln>
                  <a:noFill/>
                </a:ln>
                <a:effectLst/>
                <a:latin typeface="+mj-lt"/>
              </a:rPr>
              <a:t/>
            </a:r>
            <a:br>
              <a:rPr kumimoji="0" lang="en-US" altLang="en-US" sz="1600" b="0" i="0" strike="noStrike" cap="none" normalizeH="0" baseline="0" dirty="0">
                <a:ln>
                  <a:noFill/>
                </a:ln>
                <a:effectLst/>
                <a:latin typeface="+mj-lt"/>
              </a:rPr>
            </a:br>
            <a:endParaRPr kumimoji="0" lang="en-US" altLang="en-US" sz="1600" b="0" i="0" strike="noStrike" cap="none" normalizeH="0" baseline="0" dirty="0">
              <a:ln>
                <a:noFill/>
              </a:ln>
              <a:effectLst/>
              <a:latin typeface="+mj-lt"/>
            </a:endParaRPr>
          </a:p>
        </p:txBody>
      </p:sp>
      <p:sp>
        <p:nvSpPr>
          <p:cNvPr id="7" name="TextBox 6"/>
          <p:cNvSpPr txBox="1"/>
          <p:nvPr/>
        </p:nvSpPr>
        <p:spPr>
          <a:xfrm>
            <a:off x="3676642" y="6139156"/>
            <a:ext cx="4591578" cy="307777"/>
          </a:xfrm>
          <a:prstGeom prst="rect">
            <a:avLst/>
          </a:prstGeom>
          <a:noFill/>
        </p:spPr>
        <p:txBody>
          <a:bodyPr wrap="none" rtlCol="0">
            <a:spAutoFit/>
          </a:bodyPr>
          <a:lstStyle/>
          <a:p>
            <a:r>
              <a:rPr lang="en-US" sz="1400" dirty="0" smtClean="0"/>
              <a:t>Resource: </a:t>
            </a:r>
            <a:r>
              <a:rPr lang="en-US" sz="1400" dirty="0" smtClean="0">
                <a:hlinkClick r:id="rId2"/>
              </a:rPr>
              <a:t>https://</a:t>
            </a:r>
            <a:r>
              <a:rPr lang="en-US" sz="1400" dirty="0" err="1" smtClean="0">
                <a:hlinkClick r:id="rId2"/>
              </a:rPr>
              <a:t>www.kaggle.com</a:t>
            </a:r>
            <a:r>
              <a:rPr lang="en-US" sz="1400" dirty="0" smtClean="0">
                <a:hlinkClick r:id="rId2"/>
              </a:rPr>
              <a:t>/c/predict-west-</a:t>
            </a:r>
            <a:r>
              <a:rPr lang="en-US" sz="1400" dirty="0" err="1" smtClean="0">
                <a:hlinkClick r:id="rId2"/>
              </a:rPr>
              <a:t>nile</a:t>
            </a:r>
            <a:r>
              <a:rPr lang="en-US" sz="1400" dirty="0" smtClean="0">
                <a:hlinkClick r:id="rId2"/>
              </a:rPr>
              <a:t>-virus</a:t>
            </a:r>
            <a:endParaRPr lang="en-US" sz="1400" dirty="0"/>
          </a:p>
        </p:txBody>
      </p:sp>
    </p:spTree>
    <p:extLst>
      <p:ext uri="{BB962C8B-B14F-4D97-AF65-F5344CB8AC3E}">
        <p14:creationId xmlns:p14="http://schemas.microsoft.com/office/powerpoint/2010/main" val="18722591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3724"/>
            <a:ext cx="10515600" cy="4351338"/>
          </a:xfrm>
        </p:spPr>
        <p:txBody>
          <a:bodyPr/>
          <a:lstStyle/>
          <a:p>
            <a:pPr marL="228600" lvl="1">
              <a:spcBef>
                <a:spcPts val="1000"/>
              </a:spcBef>
            </a:pPr>
            <a:r>
              <a:rPr lang="en-US" b="1" dirty="0" smtClean="0"/>
              <a:t>Can </a:t>
            </a:r>
            <a:r>
              <a:rPr lang="en-US" b="1" dirty="0"/>
              <a:t>we predict WNV occurrences from this basic </a:t>
            </a:r>
            <a:r>
              <a:rPr lang="en-US" b="1" dirty="0" smtClean="0"/>
              <a:t>data?</a:t>
            </a:r>
            <a:endParaRPr lang="en-US" b="1" dirty="0"/>
          </a:p>
          <a:p>
            <a:endParaRPr lang="en-US" dirty="0"/>
          </a:p>
        </p:txBody>
      </p:sp>
      <p:sp>
        <p:nvSpPr>
          <p:cNvPr id="7"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r="66239"/>
          <a:stretch/>
        </p:blipFill>
        <p:spPr>
          <a:xfrm>
            <a:off x="641314" y="2646515"/>
            <a:ext cx="3674654" cy="178936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1291021918"/>
              </p:ext>
            </p:extLst>
          </p:nvPr>
        </p:nvGraphicFramePr>
        <p:xfrm>
          <a:off x="8452945" y="1608239"/>
          <a:ext cx="2900855" cy="784860"/>
        </p:xfrm>
        <a:graphic>
          <a:graphicData uri="http://schemas.openxmlformats.org/drawingml/2006/table">
            <a:tbl>
              <a:tblPr>
                <a:tableStyleId>{5C22544A-7EE6-4342-B048-85BDC9FD1C3A}</a:tableStyleId>
              </a:tblPr>
              <a:tblGrid>
                <a:gridCol w="1198179"/>
                <a:gridCol w="898634"/>
                <a:gridCol w="804042"/>
              </a:tblGrid>
              <a:tr h="203200">
                <a:tc>
                  <a:txBody>
                    <a:bodyPr/>
                    <a:lstStyle/>
                    <a:p>
                      <a:pPr algn="ctr" fontAlgn="b"/>
                      <a:endParaRPr lang="en-US" sz="1400" b="1"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a:t>
                      </a:r>
                      <a:r>
                        <a:rPr lang="en-US" sz="1200" b="0" i="0" u="none" strike="noStrike" baseline="0" dirty="0" smtClean="0">
                          <a:solidFill>
                            <a:srgbClr val="000000"/>
                          </a:solidFill>
                          <a:effectLst/>
                          <a:latin typeface="Calibri" charset="0"/>
                        </a:rPr>
                        <a:t>icted-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Predicted - positive</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Negative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1991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107</a:t>
                      </a:r>
                      <a:endParaRPr lang="en-US" sz="1200" b="0" i="0" u="none" strike="noStrike" dirty="0">
                        <a:solidFill>
                          <a:srgbClr val="000000"/>
                        </a:solidFill>
                        <a:effectLst/>
                        <a:latin typeface="Calibri" charset="0"/>
                      </a:endParaRPr>
                    </a:p>
                  </a:txBody>
                  <a:tcPr marL="12700" marR="12700" marT="12700" marB="0" anchor="b"/>
                </a:tc>
              </a:tr>
              <a:tr h="203200">
                <a:tc>
                  <a:txBody>
                    <a:bodyPr/>
                    <a:lstStyle/>
                    <a:p>
                      <a:pPr algn="ctr" fontAlgn="b"/>
                      <a:r>
                        <a:rPr lang="en-US" sz="1200" b="0" i="0" u="none" strike="noStrike" dirty="0" smtClean="0">
                          <a:solidFill>
                            <a:srgbClr val="000000"/>
                          </a:solidFill>
                          <a:effectLst/>
                          <a:latin typeface="Calibri" charset="0"/>
                        </a:rPr>
                        <a:t>Actual Positive</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1</a:t>
                      </a:r>
                      <a:endParaRPr lang="en-US" sz="1200" b="0" i="0" u="none" strike="noStrike" dirty="0">
                        <a:solidFill>
                          <a:srgbClr val="000000"/>
                        </a:solidFill>
                        <a:effectLst/>
                        <a:latin typeface="Calibri" charset="0"/>
                      </a:endParaRPr>
                    </a:p>
                  </a:txBody>
                  <a:tcPr marL="12700" marR="12700" marT="12700" marB="0" anchor="b"/>
                </a:tc>
                <a:tc>
                  <a:txBody>
                    <a:bodyPr/>
                    <a:lstStyle/>
                    <a:p>
                      <a:pPr algn="ctr" fontAlgn="b"/>
                      <a:r>
                        <a:rPr lang="en-US" sz="1200" b="0" i="0" u="none" strike="noStrike" dirty="0" smtClean="0">
                          <a:solidFill>
                            <a:srgbClr val="000000"/>
                          </a:solidFill>
                          <a:effectLst/>
                          <a:latin typeface="Calibri" charset="0"/>
                        </a:rPr>
                        <a:t>3</a:t>
                      </a:r>
                      <a:endParaRPr lang="en-US" sz="1200" b="0" i="0" u="none" strike="noStrike" dirty="0">
                        <a:solidFill>
                          <a:srgbClr val="000000"/>
                        </a:solidFill>
                        <a:effectLst/>
                        <a:latin typeface="Calibri" charset="0"/>
                      </a:endParaRPr>
                    </a:p>
                  </a:txBody>
                  <a:tcPr marL="12700" marR="12700" marT="12700" marB="0" anchor="b"/>
                </a:tc>
              </a:tr>
            </a:tbl>
          </a:graphicData>
        </a:graphic>
      </p:graphicFrame>
      <p:sp>
        <p:nvSpPr>
          <p:cNvPr id="6" name="TextBox 5"/>
          <p:cNvSpPr txBox="1"/>
          <p:nvPr/>
        </p:nvSpPr>
        <p:spPr>
          <a:xfrm>
            <a:off x="1068709" y="1643408"/>
            <a:ext cx="6811361" cy="830997"/>
          </a:xfrm>
          <a:prstGeom prst="rect">
            <a:avLst/>
          </a:prstGeom>
          <a:noFill/>
        </p:spPr>
        <p:txBody>
          <a:bodyPr wrap="square" rtlCol="0">
            <a:spAutoFit/>
          </a:bodyPr>
          <a:lstStyle/>
          <a:p>
            <a:r>
              <a:rPr lang="en-US" sz="1600" dirty="0" smtClean="0"/>
              <a:t>By running a classification model (e.g. “K Nearest Neighbors”(KNN)) we can get preliminary metrics on the ability to detect WNV successfully, with the basic “Train data” we have.</a:t>
            </a:r>
            <a:endParaRPr lang="en-US" sz="1600" dirty="0"/>
          </a:p>
        </p:txBody>
      </p:sp>
      <p:sp>
        <p:nvSpPr>
          <p:cNvPr id="8" name="TextBox 7"/>
          <p:cNvSpPr txBox="1"/>
          <p:nvPr/>
        </p:nvSpPr>
        <p:spPr>
          <a:xfrm>
            <a:off x="1088107" y="4628333"/>
            <a:ext cx="10462579" cy="1569660"/>
          </a:xfrm>
          <a:prstGeom prst="rect">
            <a:avLst/>
          </a:prstGeom>
          <a:noFill/>
        </p:spPr>
        <p:txBody>
          <a:bodyPr wrap="square" rtlCol="0">
            <a:spAutoFit/>
          </a:bodyPr>
          <a:lstStyle/>
          <a:p>
            <a:r>
              <a:rPr lang="en-US" sz="1600" u="sng" dirty="0"/>
              <a:t>TOP LEFT </a:t>
            </a:r>
            <a:endParaRPr lang="en-US" sz="1600" u="sng" dirty="0" smtClean="0"/>
          </a:p>
          <a:p>
            <a:r>
              <a:rPr lang="en-US" sz="1600" dirty="0" smtClean="0"/>
              <a:t>Graph shows accuracy performance of 25 different KNN models. Accuracy starts </a:t>
            </a:r>
            <a:r>
              <a:rPr lang="en-US" sz="1600" dirty="0"/>
              <a:t>really </a:t>
            </a:r>
            <a:r>
              <a:rPr lang="en-US" sz="1600" dirty="0" smtClean="0"/>
              <a:t>high (90%) </a:t>
            </a:r>
            <a:r>
              <a:rPr lang="en-US" sz="1600" dirty="0"/>
              <a:t>and </a:t>
            </a:r>
            <a:r>
              <a:rPr lang="en-US" sz="1600" dirty="0" smtClean="0"/>
              <a:t>increases further when choosing ”simpler” models (with higher bias by increasing K value). Accuracy is high since WNV occurrences </a:t>
            </a:r>
            <a:r>
              <a:rPr lang="en-US" sz="1600" dirty="0"/>
              <a:t>are </a:t>
            </a:r>
            <a:r>
              <a:rPr lang="en-US" sz="1600" dirty="0" smtClean="0"/>
              <a:t>rare ~5%. Even a </a:t>
            </a:r>
            <a:r>
              <a:rPr lang="en-US" sz="1600" dirty="0"/>
              <a:t>"dumb" model </a:t>
            </a:r>
            <a:r>
              <a:rPr lang="en-US" sz="1600" dirty="0" smtClean="0"/>
              <a:t>that predicts "No </a:t>
            </a:r>
            <a:r>
              <a:rPr lang="en-US" sz="1600" dirty="0" err="1"/>
              <a:t>VIrus</a:t>
            </a:r>
            <a:r>
              <a:rPr lang="en-US" sz="1600" dirty="0" smtClean="0"/>
              <a:t>" </a:t>
            </a:r>
            <a:r>
              <a:rPr lang="en-US" sz="1600" dirty="0"/>
              <a:t>every </a:t>
            </a:r>
            <a:r>
              <a:rPr lang="en-US" sz="1600" dirty="0" smtClean="0"/>
              <a:t>time will reach this accuracy, therefore accuracy should not be our metric of choice</a:t>
            </a:r>
            <a:endParaRPr lang="en-US" sz="1600" dirty="0"/>
          </a:p>
          <a:p>
            <a:endParaRPr lang="en-US" sz="1600"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33621"/>
          <a:stretch/>
        </p:blipFill>
        <p:spPr>
          <a:xfrm>
            <a:off x="4227348" y="2646515"/>
            <a:ext cx="7224895" cy="1789362"/>
          </a:xfrm>
          <a:prstGeom prst="rect">
            <a:avLst/>
          </a:prstGeom>
        </p:spPr>
      </p:pic>
      <p:sp>
        <p:nvSpPr>
          <p:cNvPr id="11" name="TextBox 10"/>
          <p:cNvSpPr txBox="1"/>
          <p:nvPr/>
        </p:nvSpPr>
        <p:spPr>
          <a:xfrm>
            <a:off x="1088107" y="4628333"/>
            <a:ext cx="10364136" cy="1569660"/>
          </a:xfrm>
          <a:prstGeom prst="rect">
            <a:avLst/>
          </a:prstGeom>
          <a:solidFill>
            <a:schemeClr val="bg1"/>
          </a:solidFill>
        </p:spPr>
        <p:txBody>
          <a:bodyPr wrap="square" rtlCol="0">
            <a:spAutoFit/>
          </a:bodyPr>
          <a:lstStyle/>
          <a:p>
            <a:r>
              <a:rPr lang="en-US" sz="1600" u="sng" dirty="0" smtClean="0"/>
              <a:t>TOP MIDDLE &amp; RIGHT </a:t>
            </a:r>
          </a:p>
          <a:p>
            <a:r>
              <a:rPr lang="en-US" sz="1600" dirty="0" smtClean="0"/>
              <a:t>’Sensitivity’ (Recall) and ‘Precision’ are the metrics that should be used. As we </a:t>
            </a:r>
            <a:r>
              <a:rPr lang="en-US" sz="1600" dirty="0"/>
              <a:t>increase the bias (Ks) </a:t>
            </a:r>
            <a:r>
              <a:rPr lang="en-US" sz="1600" dirty="0" smtClean="0"/>
              <a:t>the sensitivity (the number of WNV that we were able to detect out of all WNV occurrences) is </a:t>
            </a:r>
            <a:r>
              <a:rPr lang="en-US" sz="1600" dirty="0"/>
              <a:t>improving </a:t>
            </a:r>
            <a:r>
              <a:rPr lang="en-US" sz="1600" dirty="0" smtClean="0"/>
              <a:t>peaking at 75% </a:t>
            </a:r>
            <a:r>
              <a:rPr lang="en-US" sz="1600" dirty="0"/>
              <a:t>at k=10 but that's at the expense of </a:t>
            </a:r>
            <a:r>
              <a:rPr lang="en-US" sz="1600" dirty="0" smtClean="0"/>
              <a:t>the precision </a:t>
            </a:r>
            <a:r>
              <a:rPr lang="en-US" sz="1600" dirty="0"/>
              <a:t>which drops to around 4% at </a:t>
            </a:r>
            <a:r>
              <a:rPr lang="en-US" sz="1600" dirty="0" smtClean="0"/>
              <a:t>K=10. (Precision in this case is the number of cases we were able to detect correctly out of all the cases we claimed were WNV positive). </a:t>
            </a:r>
            <a:r>
              <a:rPr lang="en-US" sz="1600" dirty="0"/>
              <a:t/>
            </a:r>
            <a:br>
              <a:rPr lang="en-US" sz="1600" dirty="0"/>
            </a:br>
            <a:endParaRPr lang="en-US" sz="1600" dirty="0"/>
          </a:p>
        </p:txBody>
      </p:sp>
      <p:sp>
        <p:nvSpPr>
          <p:cNvPr id="12" name="TextBox 11"/>
          <p:cNvSpPr txBox="1"/>
          <p:nvPr/>
        </p:nvSpPr>
        <p:spPr>
          <a:xfrm>
            <a:off x="1088107" y="4628333"/>
            <a:ext cx="10696629" cy="1323439"/>
          </a:xfrm>
          <a:prstGeom prst="rect">
            <a:avLst/>
          </a:prstGeom>
          <a:solidFill>
            <a:schemeClr val="bg1"/>
          </a:solidFill>
        </p:spPr>
        <p:txBody>
          <a:bodyPr wrap="square" rtlCol="0">
            <a:spAutoFit/>
          </a:bodyPr>
          <a:lstStyle/>
          <a:p>
            <a:r>
              <a:rPr lang="en-US" sz="1600" u="sng" dirty="0" smtClean="0"/>
              <a:t>TABLE TOP RIGHT</a:t>
            </a:r>
          </a:p>
          <a:p>
            <a:r>
              <a:rPr lang="en-US" sz="1600" dirty="0" smtClean="0"/>
              <a:t>When looking at the actual numbers of actual </a:t>
            </a:r>
            <a:r>
              <a:rPr lang="en-US" sz="1600" dirty="0"/>
              <a:t>cases </a:t>
            </a:r>
            <a:r>
              <a:rPr lang="en-US" sz="1600" dirty="0" smtClean="0"/>
              <a:t>and predictions, we see this tradeoff between recall and precision. When </a:t>
            </a:r>
            <a:r>
              <a:rPr lang="en-US" sz="1600" dirty="0"/>
              <a:t>the K=10 we have 1 case of </a:t>
            </a:r>
            <a:r>
              <a:rPr lang="en-US" sz="1600" dirty="0" smtClean="0"/>
              <a:t>missed detections </a:t>
            </a:r>
            <a:r>
              <a:rPr lang="en-US" sz="1600" dirty="0"/>
              <a:t>and 3 cases of </a:t>
            </a:r>
            <a:r>
              <a:rPr lang="en-US" sz="1600" dirty="0" smtClean="0"/>
              <a:t>correct detections </a:t>
            </a:r>
            <a:r>
              <a:rPr lang="en-US" sz="1600" dirty="0"/>
              <a:t>which makes the recall peak at 75% but with 107 cases of </a:t>
            </a:r>
            <a:r>
              <a:rPr lang="en-US" sz="1600" dirty="0" smtClean="0"/>
              <a:t>Falsely predicting WNV,  the precision plummets to ~4%. </a:t>
            </a:r>
            <a:endParaRPr lang="en-US" sz="1600" dirty="0"/>
          </a:p>
          <a:p>
            <a:endParaRPr lang="en-US" sz="1600" dirty="0"/>
          </a:p>
        </p:txBody>
      </p:sp>
      <p:sp>
        <p:nvSpPr>
          <p:cNvPr id="13" name="TextBox 12"/>
          <p:cNvSpPr txBox="1"/>
          <p:nvPr/>
        </p:nvSpPr>
        <p:spPr>
          <a:xfrm>
            <a:off x="600668" y="6021117"/>
            <a:ext cx="11199925" cy="369332"/>
          </a:xfrm>
          <a:prstGeom prst="rect">
            <a:avLst/>
          </a:prstGeom>
          <a:noFill/>
          <a:ln w="12700">
            <a:solidFill>
              <a:schemeClr val="tx1"/>
            </a:solidFill>
          </a:ln>
        </p:spPr>
        <p:txBody>
          <a:bodyPr wrap="none" rtlCol="0">
            <a:spAutoFit/>
          </a:bodyPr>
          <a:lstStyle/>
          <a:p>
            <a:r>
              <a:rPr lang="en-US" b="1" dirty="0" smtClean="0"/>
              <a:t>To conclude, with </a:t>
            </a:r>
            <a:r>
              <a:rPr lang="en-US" b="1" smtClean="0"/>
              <a:t>the basic </a:t>
            </a:r>
            <a:r>
              <a:rPr lang="en-US" b="1" dirty="0" smtClean="0"/>
              <a:t>dataset we can get at most, a model </a:t>
            </a:r>
            <a:r>
              <a:rPr lang="en-US" b="1" dirty="0"/>
              <a:t>that </a:t>
            </a:r>
            <a:r>
              <a:rPr lang="en-US" b="1" dirty="0" smtClean="0"/>
              <a:t>is deceivingly sensitive and </a:t>
            </a:r>
            <a:r>
              <a:rPr lang="en-US" b="1" dirty="0"/>
              <a:t>entirely not </a:t>
            </a:r>
            <a:r>
              <a:rPr lang="en-US" b="1" dirty="0" smtClean="0"/>
              <a:t>precise.</a:t>
            </a:r>
            <a:endParaRPr lang="en-US" b="1" dirty="0"/>
          </a:p>
        </p:txBody>
      </p:sp>
    </p:spTree>
    <p:extLst>
      <p:ext uri="{BB962C8B-B14F-4D97-AF65-F5344CB8AC3E}">
        <p14:creationId xmlns:p14="http://schemas.microsoft.com/office/powerpoint/2010/main" val="12363181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7557893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3591897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Cleaning and standardizing features across datasets</a:t>
            </a:r>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2" name="TextBox 1"/>
          <p:cNvSpPr txBox="1"/>
          <p:nvPr/>
        </p:nvSpPr>
        <p:spPr>
          <a:xfrm>
            <a:off x="784747" y="2122608"/>
            <a:ext cx="6362730" cy="1477328"/>
          </a:xfrm>
          <a:prstGeom prst="rect">
            <a:avLst/>
          </a:prstGeom>
          <a:noFill/>
        </p:spPr>
        <p:txBody>
          <a:bodyPr wrap="square" rtlCol="0">
            <a:spAutoFit/>
          </a:bodyPr>
          <a:lstStyle/>
          <a:p>
            <a:pPr marL="285750" indent="-285750">
              <a:buFont typeface="Arial" charset="0"/>
              <a:buChar char="•"/>
            </a:pPr>
            <a:r>
              <a:rPr lang="en-US" dirty="0" smtClean="0"/>
              <a:t>We aim to enrich our basic dataset with other available datasets. </a:t>
            </a:r>
          </a:p>
          <a:p>
            <a:pPr marL="285750" indent="-285750">
              <a:buFont typeface="Arial" charset="0"/>
              <a:buChar char="•"/>
            </a:pPr>
            <a:r>
              <a:rPr lang="en-US" dirty="0"/>
              <a:t>Datasets could be merged according to location and time. Merging the datasets (e.g. ’Spray data’ with ‘Train data) should allow us to asses its usefulness to our purposes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16909" b="10732"/>
          <a:stretch/>
        </p:blipFill>
        <p:spPr>
          <a:xfrm>
            <a:off x="7281195" y="1572067"/>
            <a:ext cx="4126056" cy="4852276"/>
          </a:xfrm>
          <a:prstGeom prst="rect">
            <a:avLst/>
          </a:prstGeom>
        </p:spPr>
      </p:pic>
      <p:sp>
        <p:nvSpPr>
          <p:cNvPr id="6" name="TextBox 5"/>
          <p:cNvSpPr txBox="1"/>
          <p:nvPr/>
        </p:nvSpPr>
        <p:spPr>
          <a:xfrm>
            <a:off x="1091852" y="3862803"/>
            <a:ext cx="6972330" cy="923330"/>
          </a:xfrm>
          <a:prstGeom prst="rect">
            <a:avLst/>
          </a:prstGeom>
          <a:noFill/>
        </p:spPr>
        <p:txBody>
          <a:bodyPr wrap="square" rtlCol="0">
            <a:spAutoFit/>
          </a:bodyPr>
          <a:lstStyle/>
          <a:p>
            <a:r>
              <a:rPr lang="en-US" u="sng" dirty="0"/>
              <a:t>RIGHT</a:t>
            </a:r>
          </a:p>
          <a:p>
            <a:r>
              <a:rPr lang="en-US" dirty="0" err="1"/>
              <a:t>H</a:t>
            </a:r>
            <a:r>
              <a:rPr lang="en-US" dirty="0" err="1" smtClean="0"/>
              <a:t>eatmap</a:t>
            </a:r>
            <a:r>
              <a:rPr lang="en-US" dirty="0" smtClean="0"/>
              <a:t> </a:t>
            </a:r>
            <a:r>
              <a:rPr lang="en-US" dirty="0"/>
              <a:t>shows </a:t>
            </a:r>
            <a:r>
              <a:rPr lang="en-US" dirty="0" smtClean="0"/>
              <a:t>that only 9% of trap observations have </a:t>
            </a:r>
          </a:p>
          <a:p>
            <a:r>
              <a:rPr lang="en-US" dirty="0" smtClean="0"/>
              <a:t>matching spray data. (</a:t>
            </a:r>
            <a:r>
              <a:rPr lang="en-US" dirty="0"/>
              <a:t>top 962 </a:t>
            </a:r>
            <a:r>
              <a:rPr lang="en-US" dirty="0" smtClean="0"/>
              <a:t>uniformly black rows).</a:t>
            </a:r>
            <a:endParaRPr lang="en-US" dirty="0"/>
          </a:p>
        </p:txBody>
      </p:sp>
      <p:sp>
        <p:nvSpPr>
          <p:cNvPr id="11" name="TextBox 10"/>
          <p:cNvSpPr txBox="1"/>
          <p:nvPr/>
        </p:nvSpPr>
        <p:spPr>
          <a:xfrm>
            <a:off x="1129245" y="1691602"/>
            <a:ext cx="1468351" cy="369332"/>
          </a:xfrm>
          <a:prstGeom prst="rect">
            <a:avLst/>
          </a:prstGeom>
          <a:noFill/>
        </p:spPr>
        <p:txBody>
          <a:bodyPr wrap="none" rtlCol="0">
            <a:spAutoFit/>
          </a:bodyPr>
          <a:lstStyle/>
          <a:p>
            <a:r>
              <a:rPr lang="en-US" u="sng" dirty="0" smtClean="0"/>
              <a:t>Spray Dataset</a:t>
            </a:r>
            <a:endParaRPr lang="en-US" u="sng" dirty="0"/>
          </a:p>
        </p:txBody>
      </p:sp>
    </p:spTree>
    <p:extLst>
      <p:ext uri="{BB962C8B-B14F-4D97-AF65-F5344CB8AC3E}">
        <p14:creationId xmlns:p14="http://schemas.microsoft.com/office/powerpoint/2010/main" val="54719870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15691038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932138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Tree>
    <p:extLst>
      <p:ext uri="{BB962C8B-B14F-4D97-AF65-F5344CB8AC3E}">
        <p14:creationId xmlns:p14="http://schemas.microsoft.com/office/powerpoint/2010/main" val="15926487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Tree>
    <p:extLst>
      <p:ext uri="{BB962C8B-B14F-4D97-AF65-F5344CB8AC3E}">
        <p14:creationId xmlns:p14="http://schemas.microsoft.com/office/powerpoint/2010/main" val="18632070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8" name="TextBox 7"/>
          <p:cNvSpPr txBox="1"/>
          <p:nvPr/>
        </p:nvSpPr>
        <p:spPr>
          <a:xfrm>
            <a:off x="9656278" y="1571645"/>
            <a:ext cx="1871817" cy="1815882"/>
          </a:xfrm>
          <a:prstGeom prst="rect">
            <a:avLst/>
          </a:prstGeom>
          <a:noFill/>
        </p:spPr>
        <p:txBody>
          <a:bodyPr wrap="square" rtlCol="0">
            <a:spAutoFit/>
          </a:bodyPr>
          <a:lstStyle/>
          <a:p>
            <a:r>
              <a:rPr lang="en-US" sz="1600" u="sng" dirty="0" smtClean="0"/>
              <a:t>LEFT</a:t>
            </a:r>
            <a:endParaRPr lang="en-US" sz="1600" u="sng" dirty="0"/>
          </a:p>
          <a:p>
            <a:r>
              <a:rPr lang="en-US" sz="1600" dirty="0" smtClean="0"/>
              <a:t>Only 0.8% of </a:t>
            </a:r>
            <a:r>
              <a:rPr lang="en-US" sz="1600" dirty="0"/>
              <a:t>trap </a:t>
            </a:r>
            <a:r>
              <a:rPr lang="en-US" sz="1600" dirty="0" smtClean="0"/>
              <a:t>observations (79) experienced spraying during the same season (last 150 days) </a:t>
            </a:r>
            <a:endParaRPr lang="en-US" sz="16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625" y="1717041"/>
            <a:ext cx="3347482" cy="1993900"/>
          </a:xfrm>
          <a:prstGeom prst="rect">
            <a:avLst/>
          </a:prstGeom>
        </p:spPr>
      </p:pic>
      <p:sp>
        <p:nvSpPr>
          <p:cNvPr id="10" name="TextBox 9"/>
          <p:cNvSpPr txBox="1"/>
          <p:nvPr/>
        </p:nvSpPr>
        <p:spPr>
          <a:xfrm>
            <a:off x="848900" y="1986143"/>
            <a:ext cx="5017097" cy="4247317"/>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smtClean="0"/>
              <a:t> Observations with spray data (9% of data) might be useful. Our initial assumption is that recently sprayed </a:t>
            </a:r>
            <a:r>
              <a:rPr lang="en-US" dirty="0"/>
              <a:t>areas would most likely reduce frequency in WNV for the same </a:t>
            </a:r>
            <a:r>
              <a:rPr lang="en-US" dirty="0" smtClean="0"/>
              <a:t>season.</a:t>
            </a:r>
          </a:p>
          <a:p>
            <a:pPr marL="285750" indent="-285750">
              <a:buFont typeface="Arial" charset="0"/>
              <a:buChar char="•"/>
            </a:pPr>
            <a:endParaRPr lang="en-US" dirty="0" smtClean="0"/>
          </a:p>
          <a:p>
            <a:pPr marL="285750" indent="-285750">
              <a:buFont typeface="Arial" charset="0"/>
              <a:buChar char="•"/>
            </a:pPr>
            <a:r>
              <a:rPr lang="en-US" b="1" dirty="0" smtClean="0"/>
              <a:t>Significance</a:t>
            </a:r>
            <a:r>
              <a:rPr lang="en-US" dirty="0" smtClean="0"/>
              <a:t> </a:t>
            </a:r>
            <a:r>
              <a:rPr lang="mr-IN" dirty="0" smtClean="0"/>
              <a:t>–</a:t>
            </a:r>
            <a:r>
              <a:rPr lang="en-US" dirty="0" smtClean="0"/>
              <a:t> It is in Chicago Municipality and CDPH interest to better allocate spraying efforts, </a:t>
            </a:r>
            <a:r>
              <a:rPr lang="en-US" dirty="0"/>
              <a:t>we should filter out the effect of recent spraying from our predictive model, as it is target-linked</a:t>
            </a:r>
            <a:r>
              <a:rPr lang="en-US" dirty="0" smtClean="0"/>
              <a:t>.</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 </a:t>
            </a:r>
            <a:r>
              <a:rPr lang="en-US" dirty="0"/>
              <a:t>find </a:t>
            </a:r>
            <a:r>
              <a:rPr lang="en-US" dirty="0" smtClean="0"/>
              <a:t>observations with </a:t>
            </a:r>
            <a:r>
              <a:rPr lang="en-US" dirty="0"/>
              <a:t>locations that have been sprayed in the past 150 days ( length of a season of collection from May to Oct), and exclude them from </a:t>
            </a:r>
            <a:r>
              <a:rPr lang="en-US" dirty="0" smtClean="0"/>
              <a:t>the dataset</a:t>
            </a:r>
            <a:endParaRPr lang="en-US" dirty="0"/>
          </a:p>
          <a:p>
            <a:r>
              <a:rPr lang="en-US" dirty="0" smtClean="0"/>
              <a:t> </a:t>
            </a:r>
            <a:endParaRPr lang="en-US" dirty="0"/>
          </a:p>
        </p:txBody>
      </p:sp>
      <p:sp>
        <p:nvSpPr>
          <p:cNvPr id="4" name="TextBox 3"/>
          <p:cNvSpPr txBox="1"/>
          <p:nvPr/>
        </p:nvSpPr>
        <p:spPr>
          <a:xfrm>
            <a:off x="1145632" y="1592819"/>
            <a:ext cx="1468351" cy="369332"/>
          </a:xfrm>
          <a:prstGeom prst="rect">
            <a:avLst/>
          </a:prstGeom>
          <a:noFill/>
        </p:spPr>
        <p:txBody>
          <a:bodyPr wrap="none" rtlCol="0">
            <a:spAutoFit/>
          </a:bodyPr>
          <a:lstStyle/>
          <a:p>
            <a:r>
              <a:rPr lang="en-US" u="sng" dirty="0"/>
              <a:t>Spray Dataset</a:t>
            </a:r>
          </a:p>
        </p:txBody>
      </p:sp>
      <p:sp>
        <p:nvSpPr>
          <p:cNvPr id="11" name="TextBox 10"/>
          <p:cNvSpPr txBox="1"/>
          <p:nvPr/>
        </p:nvSpPr>
        <p:spPr>
          <a:xfrm>
            <a:off x="9656277" y="3629309"/>
            <a:ext cx="1871817" cy="2308324"/>
          </a:xfrm>
          <a:prstGeom prst="rect">
            <a:avLst/>
          </a:prstGeom>
          <a:noFill/>
        </p:spPr>
        <p:txBody>
          <a:bodyPr wrap="square" rtlCol="0">
            <a:spAutoFit/>
          </a:bodyPr>
          <a:lstStyle/>
          <a:p>
            <a:r>
              <a:rPr lang="en-US" sz="1600" u="sng" dirty="0" smtClean="0"/>
              <a:t>LEFT</a:t>
            </a:r>
          </a:p>
          <a:p>
            <a:r>
              <a:rPr lang="en-US" sz="1600" dirty="0" smtClean="0"/>
              <a:t>Surprisingly, we found no significant relationship (on average) between number of days since last spray and occurrences of WNV as expected </a:t>
            </a:r>
            <a:endParaRPr lang="en-US" sz="1600" dirty="0"/>
          </a:p>
        </p:txBody>
      </p:sp>
      <p:pic>
        <p:nvPicPr>
          <p:cNvPr id="12" name="Picture 11"/>
          <p:cNvPicPr>
            <a:picLocks noChangeAspect="1"/>
          </p:cNvPicPr>
          <p:nvPr/>
        </p:nvPicPr>
        <p:blipFill rotWithShape="1">
          <a:blip r:embed="rId3">
            <a:extLst>
              <a:ext uri="{28A0092B-C50C-407E-A947-70E740481C1C}">
                <a14:useLocalDpi xmlns:a14="http://schemas.microsoft.com/office/drawing/2010/main" val="0"/>
              </a:ext>
            </a:extLst>
          </a:blip>
          <a:srcRect l="33500" r="33600"/>
          <a:stretch/>
        </p:blipFill>
        <p:spPr>
          <a:xfrm>
            <a:off x="6068083" y="4008485"/>
            <a:ext cx="3351513" cy="1895584"/>
          </a:xfrm>
          <a:prstGeom prst="rect">
            <a:avLst/>
          </a:prstGeom>
        </p:spPr>
      </p:pic>
      <p:sp>
        <p:nvSpPr>
          <p:cNvPr id="13" name="TextBox 12"/>
          <p:cNvSpPr txBox="1"/>
          <p:nvPr/>
        </p:nvSpPr>
        <p:spPr>
          <a:xfrm>
            <a:off x="1145632" y="6031077"/>
            <a:ext cx="10433562" cy="646331"/>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b="1" dirty="0" smtClean="0"/>
              <a:t>Conclusion </a:t>
            </a:r>
            <a:r>
              <a:rPr lang="mr-IN" b="1" dirty="0" smtClean="0"/>
              <a:t>–</a:t>
            </a:r>
            <a:r>
              <a:rPr lang="en-US" b="1" dirty="0" smtClean="0"/>
              <a:t> The Spray dataset’s low number of merged observations and lack of significant relationship to </a:t>
            </a:r>
          </a:p>
          <a:p>
            <a:r>
              <a:rPr lang="en-US" b="1" dirty="0" smtClean="0"/>
              <a:t>WNV occurrences deems it un-informative to our purposes to enrich the basic Train dataset</a:t>
            </a:r>
            <a:endParaRPr lang="en-US" b="1" dirty="0"/>
          </a:p>
        </p:txBody>
      </p:sp>
    </p:spTree>
    <p:extLst>
      <p:ext uri="{BB962C8B-B14F-4D97-AF65-F5344CB8AC3E}">
        <p14:creationId xmlns:p14="http://schemas.microsoft.com/office/powerpoint/2010/main" val="17595823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Tree>
    <p:extLst>
      <p:ext uri="{BB962C8B-B14F-4D97-AF65-F5344CB8AC3E}">
        <p14:creationId xmlns:p14="http://schemas.microsoft.com/office/powerpoint/2010/main" val="6899839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Tree>
    <p:extLst>
      <p:ext uri="{BB962C8B-B14F-4D97-AF65-F5344CB8AC3E}">
        <p14:creationId xmlns:p14="http://schemas.microsoft.com/office/powerpoint/2010/main" val="11067943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6" name="TextBox 5"/>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Tree>
    <p:extLst>
      <p:ext uri="{BB962C8B-B14F-4D97-AF65-F5344CB8AC3E}">
        <p14:creationId xmlns:p14="http://schemas.microsoft.com/office/powerpoint/2010/main" val="71708095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44" name="TextBox 43"/>
          <p:cNvSpPr txBox="1"/>
          <p:nvPr/>
        </p:nvSpPr>
        <p:spPr>
          <a:xfrm>
            <a:off x="5888407" y="4712092"/>
            <a:ext cx="5657417" cy="646331"/>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p:txBody>
      </p:sp>
    </p:spTree>
    <p:extLst>
      <p:ext uri="{BB962C8B-B14F-4D97-AF65-F5344CB8AC3E}">
        <p14:creationId xmlns:p14="http://schemas.microsoft.com/office/powerpoint/2010/main" val="11376628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
        <p:nvSpPr>
          <p:cNvPr id="14" name="TextBox 13"/>
          <p:cNvSpPr txBox="1"/>
          <p:nvPr/>
        </p:nvSpPr>
        <p:spPr>
          <a:xfrm>
            <a:off x="1145632" y="1592819"/>
            <a:ext cx="1769715" cy="369332"/>
          </a:xfrm>
          <a:prstGeom prst="rect">
            <a:avLst/>
          </a:prstGeom>
          <a:noFill/>
        </p:spPr>
        <p:txBody>
          <a:bodyPr wrap="none" rtlCol="0">
            <a:spAutoFit/>
          </a:bodyPr>
          <a:lstStyle/>
          <a:p>
            <a:r>
              <a:rPr lang="en-US" u="sng" smtClean="0"/>
              <a:t>Weather </a:t>
            </a:r>
            <a:r>
              <a:rPr lang="en-US" u="sng"/>
              <a:t>Dataset</a:t>
            </a:r>
            <a:endParaRPr lang="en-US" u="sng" dirty="0"/>
          </a:p>
        </p:txBody>
      </p:sp>
      <p:sp>
        <p:nvSpPr>
          <p:cNvPr id="15" name="TextBox 14"/>
          <p:cNvSpPr txBox="1"/>
          <p:nvPr/>
        </p:nvSpPr>
        <p:spPr>
          <a:xfrm>
            <a:off x="848900" y="1986143"/>
            <a:ext cx="5017097" cy="3970318"/>
          </a:xfrm>
          <a:prstGeom prst="rect">
            <a:avLst/>
          </a:prstGeom>
          <a:noFill/>
        </p:spPr>
        <p:txBody>
          <a:bodyPr wrap="square" rtlCol="0">
            <a:spAutoFit/>
          </a:bodyPr>
          <a:lstStyle/>
          <a:p>
            <a:pPr marL="285750" indent="-285750">
              <a:buFont typeface="Arial" charset="0"/>
              <a:buChar char="•"/>
            </a:pPr>
            <a:r>
              <a:rPr lang="en-US" b="1" dirty="0" smtClean="0"/>
              <a:t>Assumption </a:t>
            </a:r>
            <a:r>
              <a:rPr lang="mr-IN" dirty="0" smtClean="0"/>
              <a:t>–</a:t>
            </a:r>
            <a:r>
              <a:rPr lang="en-US" dirty="0"/>
              <a:t> </a:t>
            </a:r>
            <a:r>
              <a:rPr lang="en-US" dirty="0" smtClean="0"/>
              <a:t>Hot </a:t>
            </a:r>
            <a:r>
              <a:rPr lang="en-US" dirty="0"/>
              <a:t>and dry conditions are more favorable for </a:t>
            </a:r>
            <a:r>
              <a:rPr lang="en-US" dirty="0" smtClean="0"/>
              <a:t>WNV than </a:t>
            </a:r>
            <a:r>
              <a:rPr lang="en-US" dirty="0"/>
              <a:t>cold and </a:t>
            </a:r>
            <a:r>
              <a:rPr lang="en-US" dirty="0" smtClean="0"/>
              <a:t>wet. Related features should be a valuable resource for WNV prediction. How should we best use them?</a:t>
            </a:r>
          </a:p>
          <a:p>
            <a:pPr marL="285750" indent="-285750">
              <a:buFont typeface="Arial" charset="0"/>
              <a:buChar char="•"/>
            </a:pPr>
            <a:endParaRPr lang="en-US" dirty="0" smtClean="0"/>
          </a:p>
          <a:p>
            <a:pPr marL="285750" indent="-285750">
              <a:buFont typeface="Arial" charset="0"/>
              <a:buChar char="•"/>
            </a:pPr>
            <a:r>
              <a:rPr lang="en-US" b="1" dirty="0" smtClean="0"/>
              <a:t>Rational </a:t>
            </a:r>
            <a:r>
              <a:rPr lang="mr-IN" dirty="0" smtClean="0"/>
              <a:t>–</a:t>
            </a:r>
            <a:r>
              <a:rPr lang="en-US" dirty="0" smtClean="0"/>
              <a:t> These conditions may need to be stable for extended periods of time (e.g. to drive </a:t>
            </a:r>
            <a:r>
              <a:rPr lang="en-US" dirty="0"/>
              <a:t>Mosquito and WNV</a:t>
            </a:r>
            <a:r>
              <a:rPr lang="en-US" dirty="0" smtClean="0"/>
              <a:t> generation). We should engineer the features to reflect this</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match every trap collection (observation) with features that summarize the weather over the previous 14 days (chosen arbitrarily) </a:t>
            </a:r>
            <a:endParaRPr lang="en-US" dirty="0"/>
          </a:p>
        </p:txBody>
      </p:sp>
      <p:sp>
        <p:nvSpPr>
          <p:cNvPr id="16" name="TextBox 15"/>
          <p:cNvSpPr txBox="1"/>
          <p:nvPr/>
        </p:nvSpPr>
        <p:spPr>
          <a:xfrm>
            <a:off x="5876700" y="2006194"/>
            <a:ext cx="5055423" cy="1477328"/>
          </a:xfrm>
          <a:prstGeom prst="rect">
            <a:avLst/>
          </a:prstGeom>
          <a:noFill/>
        </p:spPr>
        <p:txBody>
          <a:bodyPr wrap="none" rtlCol="0">
            <a:spAutoFit/>
          </a:bodyPr>
          <a:lstStyle/>
          <a:p>
            <a:pPr marL="342900" indent="-342900">
              <a:buFont typeface="+mj-lt"/>
              <a:buAutoNum type="arabicPeriod"/>
            </a:pPr>
            <a:r>
              <a:rPr lang="en-US" dirty="0" smtClean="0"/>
              <a:t>Related features of interest:</a:t>
            </a:r>
          </a:p>
          <a:p>
            <a:r>
              <a:rPr lang="en-US" dirty="0"/>
              <a:t>['</a:t>
            </a:r>
            <a:r>
              <a:rPr lang="en-US" dirty="0" err="1"/>
              <a:t>Tmax</a:t>
            </a:r>
            <a:r>
              <a:rPr lang="en-US" dirty="0"/>
              <a:t>', '</a:t>
            </a:r>
            <a:r>
              <a:rPr lang="en-US" dirty="0" err="1"/>
              <a:t>Tmin</a:t>
            </a:r>
            <a:r>
              <a:rPr lang="en-US" dirty="0"/>
              <a:t>', '</a:t>
            </a:r>
            <a:r>
              <a:rPr lang="en-US" dirty="0" err="1"/>
              <a:t>Tavg</a:t>
            </a:r>
            <a:r>
              <a:rPr lang="en-US" dirty="0"/>
              <a:t>', '</a:t>
            </a:r>
            <a:r>
              <a:rPr lang="en-US" dirty="0" err="1"/>
              <a:t>DewPoint</a:t>
            </a:r>
            <a:r>
              <a:rPr lang="en-US" dirty="0"/>
              <a:t>', </a:t>
            </a:r>
            <a:r>
              <a:rPr lang="en-US" dirty="0" smtClean="0"/>
              <a:t> </a:t>
            </a:r>
            <a:r>
              <a:rPr lang="en-US" dirty="0"/>
              <a:t>'</a:t>
            </a:r>
            <a:r>
              <a:rPr lang="en-US" dirty="0" err="1"/>
              <a:t>WetBulb</a:t>
            </a:r>
            <a:r>
              <a:rPr lang="en-US" dirty="0"/>
              <a:t>','Heat', </a:t>
            </a:r>
            <a:endParaRPr lang="en-US" dirty="0" smtClean="0"/>
          </a:p>
          <a:p>
            <a:r>
              <a:rPr lang="en-US" dirty="0" smtClean="0"/>
              <a:t>'Cool</a:t>
            </a:r>
            <a:r>
              <a:rPr lang="en-US" dirty="0"/>
              <a:t>', '</a:t>
            </a:r>
            <a:r>
              <a:rPr lang="en-US" dirty="0" err="1"/>
              <a:t>PrecipTotal</a:t>
            </a:r>
            <a:r>
              <a:rPr lang="en-US" dirty="0"/>
              <a:t>', '</a:t>
            </a:r>
            <a:r>
              <a:rPr lang="en-US" dirty="0" err="1"/>
              <a:t>StnPressure</a:t>
            </a:r>
            <a:r>
              <a:rPr lang="en-US" dirty="0"/>
              <a:t>', </a:t>
            </a:r>
            <a:r>
              <a:rPr lang="en-US" dirty="0" smtClean="0"/>
              <a:t>'</a:t>
            </a:r>
            <a:r>
              <a:rPr lang="en-US" dirty="0" err="1" smtClean="0"/>
              <a:t>ResultSpeed</a:t>
            </a:r>
            <a:r>
              <a:rPr lang="en-US" dirty="0" smtClean="0"/>
              <a:t>',</a:t>
            </a:r>
          </a:p>
          <a:p>
            <a:r>
              <a:rPr lang="en-US" dirty="0" smtClean="0"/>
              <a:t>,'</a:t>
            </a:r>
            <a:r>
              <a:rPr lang="en-US" dirty="0" err="1" smtClean="0"/>
              <a:t>ResultDir</a:t>
            </a:r>
            <a:r>
              <a:rPr lang="en-US" dirty="0" smtClean="0"/>
              <a:t>', </a:t>
            </a:r>
            <a:r>
              <a:rPr lang="en-US" dirty="0"/>
              <a:t>'</a:t>
            </a:r>
            <a:r>
              <a:rPr lang="en-US" dirty="0" err="1"/>
              <a:t>AvgSpeed</a:t>
            </a:r>
            <a:r>
              <a:rPr lang="en-US" dirty="0" smtClean="0"/>
              <a:t>’,'</a:t>
            </a:r>
            <a:r>
              <a:rPr lang="en-US" dirty="0" err="1" smtClean="0"/>
              <a:t>weather_type_Norm</a:t>
            </a:r>
            <a:r>
              <a:rPr lang="en-US" dirty="0" smtClean="0"/>
              <a:t>’]</a:t>
            </a:r>
          </a:p>
          <a:p>
            <a:endParaRPr lang="en-US" dirty="0"/>
          </a:p>
        </p:txBody>
      </p:sp>
      <p:sp>
        <p:nvSpPr>
          <p:cNvPr id="18" name="TextBox 17"/>
          <p:cNvSpPr txBox="1"/>
          <p:nvPr/>
        </p:nvSpPr>
        <p:spPr>
          <a:xfrm>
            <a:off x="5916318" y="3473135"/>
            <a:ext cx="6140079" cy="923330"/>
          </a:xfrm>
          <a:prstGeom prst="rect">
            <a:avLst/>
          </a:prstGeom>
          <a:noFill/>
        </p:spPr>
        <p:txBody>
          <a:bodyPr wrap="none" rtlCol="0">
            <a:spAutoFit/>
          </a:bodyPr>
          <a:lstStyle/>
          <a:p>
            <a:pPr marL="342900" indent="-342900">
              <a:buAutoNum type="arabicPeriod" startAt="2"/>
            </a:pPr>
            <a:r>
              <a:rPr lang="en-US" dirty="0" smtClean="0"/>
              <a:t>Engineered features:</a:t>
            </a:r>
          </a:p>
          <a:p>
            <a:pPr lvl="1"/>
            <a:r>
              <a:rPr lang="en-US" dirty="0" smtClean="0"/>
              <a:t>[’14_days_AvgSpeed.mean’,</a:t>
            </a:r>
            <a:r>
              <a:rPr lang="en-US" dirty="0"/>
              <a:t> </a:t>
            </a:r>
            <a:r>
              <a:rPr lang="en-US" dirty="0" smtClean="0"/>
              <a:t>’14_days_AvgSpeed.std’,</a:t>
            </a:r>
          </a:p>
          <a:p>
            <a:pPr lvl="1"/>
            <a:r>
              <a:rPr lang="en-US" dirty="0" smtClean="0"/>
              <a:t>’14_days_AvgSpeed.median’,</a:t>
            </a:r>
            <a:r>
              <a:rPr lang="en-US" dirty="0"/>
              <a:t> </a:t>
            </a:r>
            <a:r>
              <a:rPr lang="en-US" dirty="0" smtClean="0"/>
              <a:t>’14_days_AvgSpeed.outliers’]</a:t>
            </a:r>
            <a:endParaRPr lang="en-US" dirty="0"/>
          </a:p>
        </p:txBody>
      </p:sp>
      <p:cxnSp>
        <p:nvCxnSpPr>
          <p:cNvPr id="21" name="Straight Connector 20"/>
          <p:cNvCxnSpPr/>
          <p:nvPr/>
        </p:nvCxnSpPr>
        <p:spPr>
          <a:xfrm flipH="1">
            <a:off x="5876698" y="3243331"/>
            <a:ext cx="1142657" cy="256818"/>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090328" y="3253555"/>
            <a:ext cx="3868836" cy="246431"/>
          </a:xfrm>
          <a:prstGeom prst="line">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Frame 33"/>
          <p:cNvSpPr/>
          <p:nvPr/>
        </p:nvSpPr>
        <p:spPr>
          <a:xfrm>
            <a:off x="7019355" y="2851219"/>
            <a:ext cx="1070973" cy="402336"/>
          </a:xfrm>
          <a:prstGeom prst="frame">
            <a:avLst>
              <a:gd name="adj1" fmla="val 1833"/>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rame 34"/>
          <p:cNvSpPr/>
          <p:nvPr/>
        </p:nvSpPr>
        <p:spPr>
          <a:xfrm>
            <a:off x="5876698" y="3489762"/>
            <a:ext cx="6082466" cy="1029175"/>
          </a:xfrm>
          <a:prstGeom prst="frame">
            <a:avLst>
              <a:gd name="adj1" fmla="val 1833"/>
            </a:avLst>
          </a:prstGeom>
          <a:solidFill>
            <a:schemeClr val="tx2">
              <a:lumMod val="75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TextBox 43"/>
          <p:cNvSpPr txBox="1"/>
          <p:nvPr/>
        </p:nvSpPr>
        <p:spPr>
          <a:xfrm>
            <a:off x="5888407" y="4712092"/>
            <a:ext cx="5657417" cy="1477328"/>
          </a:xfrm>
          <a:prstGeom prst="rect">
            <a:avLst/>
          </a:prstGeom>
          <a:noFill/>
        </p:spPr>
        <p:txBody>
          <a:bodyPr wrap="square" rtlCol="0">
            <a:spAutoFit/>
          </a:bodyPr>
          <a:lstStyle/>
          <a:p>
            <a:r>
              <a:rPr lang="en-US" u="sng" dirty="0" smtClean="0"/>
              <a:t>TOP </a:t>
            </a:r>
          </a:p>
          <a:p>
            <a:pPr marL="285750" indent="-285750">
              <a:buFont typeface="Arial" charset="0"/>
              <a:buChar char="•"/>
            </a:pPr>
            <a:r>
              <a:rPr lang="en-US" dirty="0" smtClean="0"/>
              <a:t>Weather feature </a:t>
            </a:r>
            <a:r>
              <a:rPr lang="en-US" dirty="0"/>
              <a:t>e</a:t>
            </a:r>
            <a:r>
              <a:rPr lang="en-US" dirty="0" smtClean="0"/>
              <a:t>ngineering example. </a:t>
            </a:r>
          </a:p>
          <a:p>
            <a:pPr marL="285750" indent="-285750">
              <a:buFont typeface="Arial" charset="0"/>
              <a:buChar char="•"/>
            </a:pPr>
            <a:r>
              <a:rPr lang="en-US" dirty="0" smtClean="0"/>
              <a:t>The “Outliers” feature for instance should be informative on stability of conditions. Every feature of interest expands into 5 new engineered features   </a:t>
            </a:r>
            <a:endParaRPr lang="en-US" dirty="0"/>
          </a:p>
        </p:txBody>
      </p:sp>
    </p:spTree>
    <p:extLst>
      <p:ext uri="{BB962C8B-B14F-4D97-AF65-F5344CB8AC3E}">
        <p14:creationId xmlns:p14="http://schemas.microsoft.com/office/powerpoint/2010/main" val="10738677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spTree>
    <p:extLst>
      <p:ext uri="{BB962C8B-B14F-4D97-AF65-F5344CB8AC3E}">
        <p14:creationId xmlns:p14="http://schemas.microsoft.com/office/powerpoint/2010/main" val="20185118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131960227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8" name="TextBox 7"/>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Tree>
    <p:extLst>
      <p:ext uri="{BB962C8B-B14F-4D97-AF65-F5344CB8AC3E}">
        <p14:creationId xmlns:p14="http://schemas.microsoft.com/office/powerpoint/2010/main" val="4914481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121804"/>
            <a:ext cx="10515600" cy="4351338"/>
          </a:xfrm>
        </p:spPr>
        <p:txBody>
          <a:bodyPr/>
          <a:lstStyle/>
          <a:p>
            <a:pPr lvl="1">
              <a:buFont typeface="Wingdings" charset="2"/>
              <a:buChar char="§"/>
            </a:pPr>
            <a:r>
              <a:rPr lang="en-US" b="1" dirty="0" smtClean="0"/>
              <a:t>Engineering </a:t>
            </a:r>
            <a:r>
              <a:rPr lang="en-US" b="1" dirty="0"/>
              <a:t>more informative features from the basic features </a:t>
            </a:r>
            <a:r>
              <a:rPr lang="en-US" b="1" dirty="0" smtClean="0"/>
              <a:t>given</a:t>
            </a:r>
            <a:endParaRPr lang="en-US" b="1" dirty="0"/>
          </a:p>
        </p:txBody>
      </p:sp>
      <p:sp>
        <p:nvSpPr>
          <p:cNvPr id="7" name="Title 1"/>
          <p:cNvSpPr>
            <a:spLocks noGrp="1"/>
          </p:cNvSpPr>
          <p:nvPr>
            <p:ph type="title"/>
          </p:nvPr>
        </p:nvSpPr>
        <p:spPr>
          <a:xfrm>
            <a:off x="364838" y="361486"/>
            <a:ext cx="11462323" cy="1325563"/>
          </a:xfrm>
        </p:spPr>
        <p:txBody>
          <a:bodyPr>
            <a:noAutofit/>
          </a:bodyPr>
          <a:lstStyle/>
          <a:p>
            <a:r>
              <a:rPr lang="en-US" dirty="0" smtClean="0"/>
              <a:t>II. How </a:t>
            </a:r>
            <a:r>
              <a:rPr lang="en-US" dirty="0"/>
              <a:t>can we modify the data </a:t>
            </a:r>
            <a:r>
              <a:rPr lang="en-US" dirty="0" smtClean="0"/>
              <a:t>to work </a:t>
            </a:r>
            <a:r>
              <a:rPr lang="en-US" dirty="0"/>
              <a:t>for us?</a:t>
            </a:r>
            <a:br>
              <a:rPr lang="en-US" dirty="0"/>
            </a:b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2262" y="2154692"/>
            <a:ext cx="3801837" cy="3801837"/>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6170"/>
          <a:stretch/>
        </p:blipFill>
        <p:spPr>
          <a:xfrm>
            <a:off x="8708922" y="1986280"/>
            <a:ext cx="2679700" cy="3646424"/>
          </a:xfrm>
          <a:prstGeom prst="rect">
            <a:avLst/>
          </a:prstGeom>
        </p:spPr>
      </p:pic>
      <p:sp>
        <p:nvSpPr>
          <p:cNvPr id="6" name="TextBox 5"/>
          <p:cNvSpPr txBox="1"/>
          <p:nvPr/>
        </p:nvSpPr>
        <p:spPr>
          <a:xfrm>
            <a:off x="9378598" y="5510253"/>
            <a:ext cx="288862" cy="338554"/>
          </a:xfrm>
          <a:prstGeom prst="rect">
            <a:avLst/>
          </a:prstGeom>
          <a:noFill/>
        </p:spPr>
        <p:txBody>
          <a:bodyPr wrap="none" rtlCol="0">
            <a:spAutoFit/>
          </a:bodyPr>
          <a:lstStyle/>
          <a:p>
            <a:r>
              <a:rPr lang="en-US" sz="1600" dirty="0" smtClean="0"/>
              <a:t>0</a:t>
            </a:r>
            <a:endParaRPr lang="en-US" sz="1600" dirty="0"/>
          </a:p>
        </p:txBody>
      </p:sp>
      <p:sp>
        <p:nvSpPr>
          <p:cNvPr id="10" name="TextBox 9"/>
          <p:cNvSpPr txBox="1"/>
          <p:nvPr/>
        </p:nvSpPr>
        <p:spPr>
          <a:xfrm>
            <a:off x="9605517" y="5710307"/>
            <a:ext cx="1269707" cy="276999"/>
          </a:xfrm>
          <a:prstGeom prst="rect">
            <a:avLst/>
          </a:prstGeom>
          <a:noFill/>
        </p:spPr>
        <p:txBody>
          <a:bodyPr wrap="none" rtlCol="0">
            <a:spAutoFit/>
          </a:bodyPr>
          <a:lstStyle/>
          <a:p>
            <a:r>
              <a:rPr lang="en-US" sz="1200" dirty="0" smtClean="0"/>
              <a:t>Tmax.low</a:t>
            </a:r>
            <a:r>
              <a:rPr lang="en-US" sz="1200" dirty="0"/>
              <a:t>_</a:t>
            </a:r>
            <a:r>
              <a:rPr lang="en-US" sz="1200" dirty="0" smtClean="0"/>
              <a:t>outlier</a:t>
            </a:r>
            <a:endParaRPr lang="en-US" sz="1200" dirty="0"/>
          </a:p>
        </p:txBody>
      </p:sp>
      <p:sp>
        <p:nvSpPr>
          <p:cNvPr id="11" name="TextBox 10"/>
          <p:cNvSpPr txBox="1"/>
          <p:nvPr/>
        </p:nvSpPr>
        <p:spPr>
          <a:xfrm rot="16200000">
            <a:off x="8109721" y="3745556"/>
            <a:ext cx="1049070" cy="276999"/>
          </a:xfrm>
          <a:prstGeom prst="rect">
            <a:avLst/>
          </a:prstGeom>
          <a:noFill/>
        </p:spPr>
        <p:txBody>
          <a:bodyPr wrap="none" rtlCol="0">
            <a:spAutoFit/>
          </a:bodyPr>
          <a:lstStyle/>
          <a:p>
            <a:r>
              <a:rPr lang="en-US" sz="1200" dirty="0"/>
              <a:t>WNV(+) cases</a:t>
            </a:r>
          </a:p>
        </p:txBody>
      </p:sp>
      <p:sp>
        <p:nvSpPr>
          <p:cNvPr id="12" name="TextBox 11"/>
          <p:cNvSpPr txBox="1"/>
          <p:nvPr/>
        </p:nvSpPr>
        <p:spPr>
          <a:xfrm>
            <a:off x="10692384" y="5510253"/>
            <a:ext cx="365680" cy="338554"/>
          </a:xfrm>
          <a:prstGeom prst="rect">
            <a:avLst/>
          </a:prstGeom>
          <a:noFill/>
        </p:spPr>
        <p:txBody>
          <a:bodyPr wrap="square" rtlCol="0">
            <a:spAutoFit/>
          </a:bodyPr>
          <a:lstStyle/>
          <a:p>
            <a:r>
              <a:rPr lang="en-US" sz="1600" dirty="0"/>
              <a:t>1</a:t>
            </a:r>
          </a:p>
        </p:txBody>
      </p:sp>
      <p:sp>
        <p:nvSpPr>
          <p:cNvPr id="13" name="TextBox 12"/>
          <p:cNvSpPr txBox="1"/>
          <p:nvPr/>
        </p:nvSpPr>
        <p:spPr>
          <a:xfrm>
            <a:off x="838199" y="1789509"/>
            <a:ext cx="4070009" cy="2062103"/>
          </a:xfrm>
          <a:prstGeom prst="rect">
            <a:avLst/>
          </a:prstGeom>
          <a:noFill/>
        </p:spPr>
        <p:txBody>
          <a:bodyPr wrap="square" rtlCol="0">
            <a:spAutoFit/>
          </a:bodyPr>
          <a:lstStyle/>
          <a:p>
            <a:r>
              <a:rPr lang="en-US" sz="1600" u="sng" dirty="0" smtClean="0"/>
              <a:t>RIGHT</a:t>
            </a:r>
          </a:p>
          <a:p>
            <a:r>
              <a:rPr lang="en-US" sz="1600" dirty="0" smtClean="0"/>
              <a:t>Distribution of WNV(+)/(-),depended on averaged wind speed and maximum temperatures (both averaged in the 14 days prior to trap collection). We can see that the virus </a:t>
            </a:r>
            <a:r>
              <a:rPr lang="en-US" sz="1600" dirty="0"/>
              <a:t>is more frequent in the lower </a:t>
            </a:r>
            <a:r>
              <a:rPr lang="en-US" sz="1600" dirty="0" smtClean="0"/>
              <a:t>right </a:t>
            </a:r>
            <a:r>
              <a:rPr lang="en-US" sz="1600" dirty="0"/>
              <a:t>part of the </a:t>
            </a:r>
            <a:r>
              <a:rPr lang="en-US" sz="1600" dirty="0" smtClean="0"/>
              <a:t>figure </a:t>
            </a:r>
            <a:r>
              <a:rPr lang="en-US" sz="1600" dirty="0"/>
              <a:t>- in higher temperatures and lower wind </a:t>
            </a:r>
            <a:r>
              <a:rPr lang="en-US" sz="1600" dirty="0" smtClean="0"/>
              <a:t>speeds.</a:t>
            </a:r>
            <a:endParaRPr lang="en-US" sz="1600" dirty="0"/>
          </a:p>
        </p:txBody>
      </p:sp>
      <p:sp>
        <p:nvSpPr>
          <p:cNvPr id="9" name="TextBox 8"/>
          <p:cNvSpPr txBox="1"/>
          <p:nvPr/>
        </p:nvSpPr>
        <p:spPr>
          <a:xfrm>
            <a:off x="421320" y="6108794"/>
            <a:ext cx="11349357"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b="1" dirty="0" smtClean="0"/>
              <a:t>Conclusion - Newly Engineered features are highly informative and should provide prediction power once we model</a:t>
            </a:r>
            <a:endParaRPr lang="en-US" b="1" dirty="0"/>
          </a:p>
        </p:txBody>
      </p:sp>
      <p:sp>
        <p:nvSpPr>
          <p:cNvPr id="14" name="TextBox 13"/>
          <p:cNvSpPr txBox="1"/>
          <p:nvPr/>
        </p:nvSpPr>
        <p:spPr>
          <a:xfrm>
            <a:off x="838198" y="3954072"/>
            <a:ext cx="4070010" cy="1815882"/>
          </a:xfrm>
          <a:prstGeom prst="rect">
            <a:avLst/>
          </a:prstGeom>
          <a:noFill/>
        </p:spPr>
        <p:txBody>
          <a:bodyPr wrap="square" rtlCol="0">
            <a:spAutoFit/>
          </a:bodyPr>
          <a:lstStyle/>
          <a:p>
            <a:r>
              <a:rPr lang="en-US" sz="1600" u="sng" dirty="0" smtClean="0"/>
              <a:t>FAR RIGHT</a:t>
            </a:r>
          </a:p>
          <a:p>
            <a:r>
              <a:rPr lang="en-US" sz="1600" dirty="0" smtClean="0"/>
              <a:t>WNV(+) </a:t>
            </a:r>
            <a:r>
              <a:rPr lang="en-US" sz="1600" dirty="0"/>
              <a:t>cases, depended on whether there was a particularly low </a:t>
            </a:r>
            <a:r>
              <a:rPr lang="en-US" sz="1600" dirty="0" err="1"/>
              <a:t>T.max</a:t>
            </a:r>
            <a:r>
              <a:rPr lang="en-US" sz="1600" dirty="0"/>
              <a:t> in the 2 weeks </a:t>
            </a:r>
            <a:r>
              <a:rPr lang="en-US" sz="1600" dirty="0" smtClean="0"/>
              <a:t>prior </a:t>
            </a:r>
            <a:r>
              <a:rPr lang="en-US" sz="1600" dirty="0"/>
              <a:t>to collection (a </a:t>
            </a:r>
            <a:r>
              <a:rPr lang="en-US" sz="1600" dirty="0" smtClean="0"/>
              <a:t>”low outlier”). There is a 10 X less chance for WNV(+) to appear, even if there is only one relatively cold day (as compared to when the weather is stable).</a:t>
            </a:r>
            <a:endParaRPr lang="en-US" sz="1600" dirty="0"/>
          </a:p>
        </p:txBody>
      </p:sp>
    </p:spTree>
    <p:extLst>
      <p:ext uri="{BB962C8B-B14F-4D97-AF65-F5344CB8AC3E}">
        <p14:creationId xmlns:p14="http://schemas.microsoft.com/office/powerpoint/2010/main" val="15351110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5229444" cy="2862322"/>
          </a:xfrm>
          <a:prstGeom prst="rect">
            <a:avLst/>
          </a:prstGeom>
          <a:noFill/>
        </p:spPr>
        <p:txBody>
          <a:bodyPr wrap="square" rtlCol="0">
            <a:spAutoFit/>
          </a:bodyPr>
          <a:lstStyle/>
          <a:p>
            <a:r>
              <a:rPr lang="en-US" u="sng" dirty="0" smtClean="0"/>
              <a:t>Final </a:t>
            </a:r>
            <a:r>
              <a:rPr lang="en-US" u="sng" dirty="0"/>
              <a:t>step before </a:t>
            </a:r>
            <a:r>
              <a:rPr lang="en-US" u="sng" dirty="0" smtClean="0"/>
              <a:t>modelling</a:t>
            </a:r>
          </a:p>
          <a:p>
            <a:pPr marL="285750" indent="-285750">
              <a:buFont typeface="Arial" charset="0"/>
              <a:buChar char="•"/>
            </a:pPr>
            <a:r>
              <a:rPr lang="en-US" dirty="0" smtClean="0"/>
              <a:t>Building a model based on a dataset where the minority class (WNV rate) ~=</a:t>
            </a:r>
            <a:r>
              <a:rPr lang="en-US" dirty="0"/>
              <a:t> 5%</a:t>
            </a:r>
            <a:r>
              <a:rPr lang="en-US" dirty="0" smtClean="0"/>
              <a:t> </a:t>
            </a:r>
            <a:r>
              <a:rPr lang="en-US" dirty="0"/>
              <a:t>is not </a:t>
            </a:r>
            <a:r>
              <a:rPr lang="en-US" dirty="0" smtClean="0"/>
              <a:t>valuable </a:t>
            </a:r>
          </a:p>
          <a:p>
            <a:pPr marL="285750" indent="-285750">
              <a:buFont typeface="Arial" charset="0"/>
              <a:buChar char="•"/>
            </a:pPr>
            <a:r>
              <a:rPr lang="en-US" dirty="0" smtClean="0"/>
              <a:t>Any </a:t>
            </a:r>
            <a:r>
              <a:rPr lang="en-US" dirty="0"/>
              <a:t>given model would not be able to learn from it due to the overpowering effect of the majority </a:t>
            </a:r>
            <a:r>
              <a:rPr lang="en-US" dirty="0" smtClean="0"/>
              <a:t>class in the dataset</a:t>
            </a:r>
          </a:p>
          <a:p>
            <a:pPr marL="285750" indent="-285750">
              <a:buFont typeface="Arial" charset="0"/>
              <a:buChar char="•"/>
            </a:pPr>
            <a:r>
              <a:rPr lang="en-US" dirty="0" smtClean="0"/>
              <a:t>We did therefore fabricate WNV cases to balance the train Dataset (using SMOTE)</a:t>
            </a:r>
            <a:r>
              <a:rPr lang="en-US" dirty="0"/>
              <a:t/>
            </a:r>
            <a:br>
              <a:rPr lang="en-US" dirty="0"/>
            </a:br>
            <a:endParaRPr lang="en-US" dirty="0"/>
          </a:p>
          <a:p>
            <a:pPr marL="285750" indent="-285750">
              <a:buFont typeface="Arial" charset="0"/>
              <a:buChar char="•"/>
            </a:pPr>
            <a:endParaRPr lang="en-US" dirty="0"/>
          </a:p>
        </p:txBody>
      </p:sp>
    </p:spTree>
    <p:extLst>
      <p:ext uri="{BB962C8B-B14F-4D97-AF65-F5344CB8AC3E}">
        <p14:creationId xmlns:p14="http://schemas.microsoft.com/office/powerpoint/2010/main" val="17194797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6932659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3712" y="1667006"/>
            <a:ext cx="4831081" cy="491765"/>
          </a:xfrm>
        </p:spPr>
        <p:txBody>
          <a:bodyPr/>
          <a:lstStyle/>
          <a:p>
            <a:pPr lvl="1">
              <a:buFont typeface="Wingdings" charset="2"/>
              <a:buChar char="§"/>
            </a:pPr>
            <a:r>
              <a:rPr lang="en-US" b="1" dirty="0" smtClean="0"/>
              <a:t>What </a:t>
            </a:r>
            <a:r>
              <a:rPr lang="en-US" b="1" dirty="0"/>
              <a:t>is the best model to use?</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2" name="TextBox 1"/>
          <p:cNvSpPr txBox="1"/>
          <p:nvPr/>
        </p:nvSpPr>
        <p:spPr>
          <a:xfrm>
            <a:off x="1231393" y="2158771"/>
            <a:ext cx="6510528" cy="2308324"/>
          </a:xfrm>
          <a:prstGeom prst="rect">
            <a:avLst/>
          </a:prstGeom>
          <a:noFill/>
        </p:spPr>
        <p:txBody>
          <a:bodyPr wrap="square" rtlCol="0">
            <a:spAutoFit/>
          </a:bodyPr>
          <a:lstStyle/>
          <a:p>
            <a:pPr marL="285750" indent="-285750">
              <a:buFont typeface="Arial" charset="0"/>
              <a:buChar char="•"/>
            </a:pPr>
            <a:r>
              <a:rPr lang="en-US" dirty="0" smtClean="0"/>
              <a:t>We ran several classification models (i.e. Logistic Regression, KNN, Random Forest (RF)) on the dataset to get initial idea about the performance of the models.</a:t>
            </a:r>
          </a:p>
          <a:p>
            <a:pPr marL="285750" indent="-285750">
              <a:buFont typeface="Arial" charset="0"/>
              <a:buChar char="•"/>
            </a:pPr>
            <a:r>
              <a:rPr lang="en-US" dirty="0" smtClean="0"/>
              <a:t>We chose AUCROC as a metric for performance due to its robustness (which we’ll discuss in next slides).</a:t>
            </a:r>
          </a:p>
          <a:p>
            <a:pPr marL="285750" indent="-285750">
              <a:buFont typeface="Arial" charset="0"/>
              <a:buChar char="•"/>
            </a:pPr>
            <a:r>
              <a:rPr lang="en-US" dirty="0" smtClean="0"/>
              <a:t>Although </a:t>
            </a:r>
            <a:r>
              <a:rPr lang="en-US" dirty="0"/>
              <a:t>it is not better than Logistic </a:t>
            </a:r>
            <a:r>
              <a:rPr lang="en-US" dirty="0" smtClean="0"/>
              <a:t>Regression, RF is generally a more robust model ( has more options to tune it ). </a:t>
            </a:r>
            <a:r>
              <a:rPr lang="en-US" dirty="0"/>
              <a:t>S</a:t>
            </a:r>
            <a:r>
              <a:rPr lang="en-US" dirty="0" smtClean="0"/>
              <a:t>o there is a better potential to improve its performance further</a:t>
            </a:r>
            <a:endParaRPr lang="en-US" dirty="0"/>
          </a:p>
        </p:txBody>
      </p:sp>
      <p:sp>
        <p:nvSpPr>
          <p:cNvPr id="5" name="Rectangle 4"/>
          <p:cNvSpPr/>
          <p:nvPr/>
        </p:nvSpPr>
        <p:spPr>
          <a:xfrm>
            <a:off x="1685016" y="5151602"/>
            <a:ext cx="8664863" cy="43088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lvl="2"/>
            <a:r>
              <a:rPr lang="en-US" sz="2200" b="1" dirty="0" smtClean="0"/>
              <a:t>Conclusion </a:t>
            </a:r>
            <a:r>
              <a:rPr lang="mr-IN" sz="2200" b="1" dirty="0" smtClean="0"/>
              <a:t>–</a:t>
            </a:r>
            <a:r>
              <a:rPr lang="en-US" sz="2200" b="1" dirty="0" smtClean="0"/>
              <a:t> Random Forest Classifier is the model of choice</a:t>
            </a:r>
            <a:endParaRPr lang="en-US" sz="2200" b="1" dirty="0"/>
          </a:p>
        </p:txBody>
      </p:sp>
      <p:graphicFrame>
        <p:nvGraphicFramePr>
          <p:cNvPr id="8" name="Chart 7"/>
          <p:cNvGraphicFramePr>
            <a:graphicFrameLocks/>
          </p:cNvGraphicFramePr>
          <p:nvPr>
            <p:extLst>
              <p:ext uri="{D42A27DB-BD31-4B8C-83A1-F6EECF244321}">
                <p14:modId xmlns:p14="http://schemas.microsoft.com/office/powerpoint/2010/main" val="650473005"/>
              </p:ext>
            </p:extLst>
          </p:nvPr>
        </p:nvGraphicFramePr>
        <p:xfrm>
          <a:off x="8132063" y="1751103"/>
          <a:ext cx="263525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9764099" y="2488191"/>
            <a:ext cx="458780" cy="276999"/>
          </a:xfrm>
          <a:prstGeom prst="rect">
            <a:avLst/>
          </a:prstGeom>
          <a:noFill/>
        </p:spPr>
        <p:txBody>
          <a:bodyPr wrap="none" rtlCol="0">
            <a:spAutoFit/>
          </a:bodyPr>
          <a:lstStyle/>
          <a:p>
            <a:r>
              <a:rPr lang="en-US" sz="1200" dirty="0" smtClean="0"/>
              <a:t>0.88</a:t>
            </a:r>
            <a:endParaRPr lang="en-US" sz="1200" dirty="0"/>
          </a:p>
        </p:txBody>
      </p:sp>
      <p:sp>
        <p:nvSpPr>
          <p:cNvPr id="11" name="TextBox 10"/>
          <p:cNvSpPr txBox="1"/>
          <p:nvPr/>
        </p:nvSpPr>
        <p:spPr>
          <a:xfrm>
            <a:off x="9764099" y="3076666"/>
            <a:ext cx="458780" cy="276999"/>
          </a:xfrm>
          <a:prstGeom prst="rect">
            <a:avLst/>
          </a:prstGeom>
          <a:noFill/>
        </p:spPr>
        <p:txBody>
          <a:bodyPr wrap="none" rtlCol="0">
            <a:spAutoFit/>
          </a:bodyPr>
          <a:lstStyle/>
          <a:p>
            <a:r>
              <a:rPr lang="en-US" sz="1200" dirty="0" smtClean="0"/>
              <a:t>0.88</a:t>
            </a:r>
            <a:endParaRPr lang="en-US" sz="1200" dirty="0"/>
          </a:p>
        </p:txBody>
      </p:sp>
      <p:sp>
        <p:nvSpPr>
          <p:cNvPr id="12" name="TextBox 11"/>
          <p:cNvSpPr txBox="1"/>
          <p:nvPr/>
        </p:nvSpPr>
        <p:spPr>
          <a:xfrm>
            <a:off x="9449688" y="3665141"/>
            <a:ext cx="458780" cy="276999"/>
          </a:xfrm>
          <a:prstGeom prst="rect">
            <a:avLst/>
          </a:prstGeom>
          <a:noFill/>
        </p:spPr>
        <p:txBody>
          <a:bodyPr wrap="none" rtlCol="0">
            <a:spAutoFit/>
          </a:bodyPr>
          <a:lstStyle/>
          <a:p>
            <a:r>
              <a:rPr lang="en-US" sz="1200" dirty="0" smtClean="0"/>
              <a:t>0.78</a:t>
            </a:r>
            <a:endParaRPr lang="en-US" sz="1200" dirty="0"/>
          </a:p>
        </p:txBody>
      </p:sp>
    </p:spTree>
    <p:extLst>
      <p:ext uri="{BB962C8B-B14F-4D97-AF65-F5344CB8AC3E}">
        <p14:creationId xmlns:p14="http://schemas.microsoft.com/office/powerpoint/2010/main" val="1885317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9"/>
            <a:ext cx="10515600" cy="1361794"/>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02729820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48" y="1654306"/>
            <a:ext cx="6215888" cy="491765"/>
          </a:xfrm>
        </p:spPr>
        <p:txBody>
          <a:bodyPr>
            <a:noAutofit/>
          </a:bodyPr>
          <a:lstStyle/>
          <a:p>
            <a:pPr lvl="2">
              <a:buFont typeface="Wingdings" charset="2"/>
              <a:buChar char="§"/>
            </a:pPr>
            <a:r>
              <a:rPr lang="en-US" sz="2400" b="1" dirty="0"/>
              <a:t>How can we optimize the model?</a:t>
            </a:r>
          </a:p>
          <a:p>
            <a:pPr lvl="1">
              <a:buFont typeface="Wingdings" charset="2"/>
              <a:buChar char="§"/>
            </a:pPr>
            <a:endParaRPr lang="en-US" b="1" dirty="0"/>
          </a:p>
        </p:txBody>
      </p:sp>
      <p:sp>
        <p:nvSpPr>
          <p:cNvPr id="7" name="Title 1"/>
          <p:cNvSpPr>
            <a:spLocks noGrp="1"/>
          </p:cNvSpPr>
          <p:nvPr>
            <p:ph type="title"/>
          </p:nvPr>
        </p:nvSpPr>
        <p:spPr>
          <a:xfrm>
            <a:off x="729675" y="425540"/>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WNV</a:t>
            </a:r>
            <a:r>
              <a:rPr lang="en-US" sz="4000" dirty="0"/>
              <a:t/>
            </a:r>
            <a:br>
              <a:rPr lang="en-US" sz="4000" dirty="0"/>
            </a:br>
            <a:endParaRPr lang="en-US" sz="4000" dirty="0"/>
          </a:p>
        </p:txBody>
      </p:sp>
      <p:sp>
        <p:nvSpPr>
          <p:cNvPr id="12" name="TextBox 11"/>
          <p:cNvSpPr txBox="1"/>
          <p:nvPr/>
        </p:nvSpPr>
        <p:spPr>
          <a:xfrm>
            <a:off x="1153699" y="2146071"/>
            <a:ext cx="8282401" cy="3970318"/>
          </a:xfrm>
          <a:prstGeom prst="rect">
            <a:avLst/>
          </a:prstGeom>
          <a:noFill/>
        </p:spPr>
        <p:txBody>
          <a:bodyPr wrap="square" rtlCol="0">
            <a:spAutoFit/>
          </a:bodyPr>
          <a:lstStyle/>
          <a:p>
            <a:pPr marL="285750" indent="-285750">
              <a:buFont typeface="Arial" charset="0"/>
              <a:buChar char="•"/>
            </a:pPr>
            <a:r>
              <a:rPr lang="en-US" b="1" dirty="0"/>
              <a:t>Significance</a:t>
            </a:r>
            <a:r>
              <a:rPr lang="en-US" dirty="0" smtClean="0"/>
              <a:t> - We chose AUCROC*, because it allows us to tune for the best model across all sensitivities and precisions. This means that we can offer a prediction quality that would best suit our client depended on its needs</a:t>
            </a:r>
          </a:p>
          <a:p>
            <a:pPr marL="285750" indent="-285750">
              <a:buFont typeface="Arial" charset="0"/>
              <a:buChar char="•"/>
            </a:pPr>
            <a:endParaRPr lang="en-US" dirty="0" smtClean="0"/>
          </a:p>
          <a:p>
            <a:pPr marL="285750" indent="-285750">
              <a:buFont typeface="Arial" charset="0"/>
              <a:buChar char="•"/>
            </a:pPr>
            <a:r>
              <a:rPr lang="en-US" b="1" dirty="0" smtClean="0"/>
              <a:t>Assumption</a:t>
            </a:r>
            <a:r>
              <a:rPr lang="en-US" dirty="0" smtClean="0"/>
              <a:t> </a:t>
            </a:r>
            <a:r>
              <a:rPr lang="mr-IN" dirty="0" smtClean="0"/>
              <a:t>–</a:t>
            </a:r>
            <a:r>
              <a:rPr lang="en-US" dirty="0" smtClean="0"/>
              <a:t> Chicago Municipality and CDPH Would like to pinpoint the highest number of WNV cases possible </a:t>
            </a:r>
            <a:r>
              <a:rPr lang="en-US" dirty="0"/>
              <a:t>rather than avoid </a:t>
            </a:r>
            <a:r>
              <a:rPr lang="en-US" dirty="0" smtClean="0"/>
              <a:t>a False alarm (of detecting WNV where there isn’t). This is due the high cost of an undetected WNV (</a:t>
            </a:r>
            <a:r>
              <a:rPr lang="en-US" dirty="0"/>
              <a:t>due to health implications) </a:t>
            </a:r>
            <a:r>
              <a:rPr lang="en-US" dirty="0" smtClean="0"/>
              <a:t>as compared to the cost involving spraying </a:t>
            </a:r>
            <a:r>
              <a:rPr lang="en-US" dirty="0"/>
              <a:t>an area </a:t>
            </a:r>
            <a:r>
              <a:rPr lang="en-US" dirty="0" smtClean="0"/>
              <a:t>due to false alarm. </a:t>
            </a:r>
          </a:p>
          <a:p>
            <a:pPr marL="285750" indent="-285750">
              <a:buFont typeface="Arial" charset="0"/>
              <a:buChar char="•"/>
            </a:pPr>
            <a:endParaRPr lang="en-US" dirty="0"/>
          </a:p>
          <a:p>
            <a:pPr marL="285750" indent="-285750">
              <a:buFont typeface="Arial" charset="0"/>
              <a:buChar char="•"/>
            </a:pPr>
            <a:r>
              <a:rPr lang="en-US" b="1" dirty="0" smtClean="0"/>
              <a:t>Method</a:t>
            </a:r>
            <a:r>
              <a:rPr lang="en-US" dirty="0" smtClean="0"/>
              <a:t> </a:t>
            </a:r>
            <a:r>
              <a:rPr lang="mr-IN" dirty="0" smtClean="0"/>
              <a:t>–</a:t>
            </a:r>
            <a:r>
              <a:rPr lang="en-US" dirty="0" smtClean="0"/>
              <a:t> We will iterate between several hyper-parameters of the model. Pick the ones that give us the highest AUCROC score, and then set our recommendations to to Chicago Municipality and  CDPH, based on the sensitivity &amp; precision levels we are able to provide</a:t>
            </a:r>
            <a:endParaRPr lang="en-US" dirty="0"/>
          </a:p>
          <a:p>
            <a:r>
              <a:rPr lang="en-US" dirty="0" smtClean="0"/>
              <a:t> </a:t>
            </a:r>
            <a:endParaRPr lang="en-US" dirty="0"/>
          </a:p>
        </p:txBody>
      </p:sp>
      <p:sp>
        <p:nvSpPr>
          <p:cNvPr id="13" name="TextBox 12"/>
          <p:cNvSpPr txBox="1"/>
          <p:nvPr/>
        </p:nvSpPr>
        <p:spPr>
          <a:xfrm>
            <a:off x="1153699" y="6326691"/>
            <a:ext cx="3162789" cy="369332"/>
          </a:xfrm>
          <a:prstGeom prst="rect">
            <a:avLst/>
          </a:prstGeom>
          <a:noFill/>
        </p:spPr>
        <p:txBody>
          <a:bodyPr wrap="none" rtlCol="0">
            <a:spAutoFit/>
          </a:bodyPr>
          <a:lstStyle/>
          <a:p>
            <a:r>
              <a:rPr lang="en-US" dirty="0"/>
              <a:t>* </a:t>
            </a:r>
            <a:r>
              <a:rPr lang="en-US" dirty="0" smtClean="0"/>
              <a:t>Area </a:t>
            </a:r>
            <a:r>
              <a:rPr lang="en-US" dirty="0"/>
              <a:t>under the curve of </a:t>
            </a:r>
            <a:r>
              <a:rPr lang="en-US" dirty="0" smtClean="0"/>
              <a:t>ROC </a:t>
            </a:r>
            <a:endParaRPr lang="en-US" dirty="0"/>
          </a:p>
        </p:txBody>
      </p:sp>
    </p:spTree>
    <p:extLst>
      <p:ext uri="{BB962C8B-B14F-4D97-AF65-F5344CB8AC3E}">
        <p14:creationId xmlns:p14="http://schemas.microsoft.com/office/powerpoint/2010/main" val="61202425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9776136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42256254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Tree>
    <p:extLst>
      <p:ext uri="{BB962C8B-B14F-4D97-AF65-F5344CB8AC3E}">
        <p14:creationId xmlns:p14="http://schemas.microsoft.com/office/powerpoint/2010/main" val="9127944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950" y="1567253"/>
            <a:ext cx="8289450" cy="491765"/>
          </a:xfrm>
        </p:spPr>
        <p:txBody>
          <a:bodyPr>
            <a:noAutofit/>
          </a:bodyPr>
          <a:lstStyle/>
          <a:p>
            <a:pPr lvl="1">
              <a:buFont typeface="Wingdings" charset="2"/>
              <a:buChar char="§"/>
            </a:pPr>
            <a:r>
              <a:rPr lang="en-US" b="1" dirty="0" smtClean="0"/>
              <a:t>What </a:t>
            </a:r>
            <a:r>
              <a:rPr lang="en-US" b="1" dirty="0"/>
              <a:t>is the performance of the model we are offering?</a:t>
            </a:r>
          </a:p>
          <a:p>
            <a:pPr lvl="1">
              <a:buFont typeface="Wingdings" charset="2"/>
              <a:buChar char="§"/>
            </a:pPr>
            <a:endParaRPr lang="en-US" b="1" dirty="0" smtClean="0"/>
          </a:p>
          <a:p>
            <a:pPr lvl="1">
              <a:buFont typeface="Wingdings" charset="2"/>
              <a:buChar char="§"/>
            </a:pPr>
            <a:endParaRPr lang="en-US" b="1" dirty="0"/>
          </a:p>
        </p:txBody>
      </p:sp>
      <p:sp>
        <p:nvSpPr>
          <p:cNvPr id="7"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6707"/>
          <a:stretch/>
        </p:blipFill>
        <p:spPr>
          <a:xfrm>
            <a:off x="7338182" y="2074003"/>
            <a:ext cx="4004148" cy="2679700"/>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66843"/>
          <a:stretch/>
        </p:blipFill>
        <p:spPr>
          <a:xfrm>
            <a:off x="3350382" y="2059018"/>
            <a:ext cx="3987800" cy="2679700"/>
          </a:xfrm>
          <a:prstGeom prst="rect">
            <a:avLst/>
          </a:prstGeom>
        </p:spPr>
      </p:pic>
      <p:sp>
        <p:nvSpPr>
          <p:cNvPr id="5" name="Rectangle 4"/>
          <p:cNvSpPr/>
          <p:nvPr/>
        </p:nvSpPr>
        <p:spPr>
          <a:xfrm>
            <a:off x="3710224" y="4811247"/>
            <a:ext cx="4659076" cy="1569660"/>
          </a:xfrm>
          <a:prstGeom prst="rect">
            <a:avLst/>
          </a:prstGeom>
        </p:spPr>
        <p:txBody>
          <a:bodyPr wrap="square">
            <a:spAutoFit/>
          </a:bodyPr>
          <a:lstStyle/>
          <a:p>
            <a:r>
              <a:rPr lang="en-US" sz="1600" u="sng" dirty="0" smtClean="0"/>
              <a:t>TOP </a:t>
            </a:r>
          </a:p>
          <a:p>
            <a:r>
              <a:rPr lang="en-US" sz="1600" dirty="0" smtClean="0"/>
              <a:t>ROC curve in orange shows the range of different sensitivities we could choose from.  Since we are interested in high sensitivity, we can choose a relatively high FP rate (e.g. around 0.5 will give us more than 80% sensitivity). </a:t>
            </a:r>
          </a:p>
        </p:txBody>
      </p:sp>
      <p:sp>
        <p:nvSpPr>
          <p:cNvPr id="6" name="TextBox 5"/>
          <p:cNvSpPr txBox="1"/>
          <p:nvPr/>
        </p:nvSpPr>
        <p:spPr>
          <a:xfrm>
            <a:off x="1160011" y="2218339"/>
            <a:ext cx="1747338"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dirty="0"/>
              <a:t>AUCROC </a:t>
            </a:r>
            <a:r>
              <a:rPr lang="en-US" dirty="0" smtClean="0"/>
              <a:t>Score: </a:t>
            </a:r>
          </a:p>
          <a:p>
            <a:pPr algn="ctr"/>
            <a:r>
              <a:rPr lang="en-US" dirty="0" smtClean="0"/>
              <a:t>0.89</a:t>
            </a:r>
          </a:p>
          <a:p>
            <a:pPr algn="ctr"/>
            <a:r>
              <a:rPr lang="en-US" dirty="0" smtClean="0"/>
              <a:t>(1% higher after </a:t>
            </a:r>
          </a:p>
          <a:p>
            <a:pPr algn="ctr"/>
            <a:r>
              <a:rPr lang="en-US" dirty="0" smtClean="0"/>
              <a:t>model tuning)</a:t>
            </a:r>
            <a:endParaRPr lang="en-US" dirty="0"/>
          </a:p>
          <a:p>
            <a:pPr algn="ctr"/>
            <a:endParaRPr lang="en-US" dirty="0"/>
          </a:p>
        </p:txBody>
      </p:sp>
      <p:sp>
        <p:nvSpPr>
          <p:cNvPr id="9" name="Rectangle 8"/>
          <p:cNvSpPr/>
          <p:nvPr/>
        </p:nvSpPr>
        <p:spPr>
          <a:xfrm>
            <a:off x="8182121" y="4850500"/>
            <a:ext cx="3160209" cy="1077218"/>
          </a:xfrm>
          <a:prstGeom prst="rect">
            <a:avLst/>
          </a:prstGeom>
        </p:spPr>
        <p:txBody>
          <a:bodyPr wrap="square">
            <a:spAutoFit/>
          </a:bodyPr>
          <a:lstStyle/>
          <a:p>
            <a:r>
              <a:rPr lang="en-US" sz="1600" u="sng" dirty="0"/>
              <a:t>TOP </a:t>
            </a:r>
            <a:r>
              <a:rPr lang="en-US" sz="1600" u="sng" dirty="0" smtClean="0"/>
              <a:t> </a:t>
            </a:r>
            <a:endParaRPr lang="en-US" sz="1600" u="sng" dirty="0"/>
          </a:p>
          <a:p>
            <a:r>
              <a:rPr lang="en-US" sz="1600" dirty="0" smtClean="0"/>
              <a:t>By plotting recall and precision, the tradeoff is more apparent between </a:t>
            </a:r>
            <a:r>
              <a:rPr lang="en-US" sz="1600" dirty="0"/>
              <a:t>sensitivity (recall) and </a:t>
            </a:r>
            <a:r>
              <a:rPr lang="en-US" sz="1600" dirty="0" smtClean="0"/>
              <a:t>precision. </a:t>
            </a:r>
            <a:endParaRPr lang="en-US" sz="1600" dirty="0"/>
          </a:p>
        </p:txBody>
      </p:sp>
    </p:spTree>
    <p:extLst>
      <p:ext uri="{BB962C8B-B14F-4D97-AF65-F5344CB8AC3E}">
        <p14:creationId xmlns:p14="http://schemas.microsoft.com/office/powerpoint/2010/main" val="282746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0035482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7818293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66862" b="9840"/>
          <a:stretch/>
        </p:blipFill>
        <p:spPr>
          <a:xfrm>
            <a:off x="7229348" y="3914795"/>
            <a:ext cx="4759933" cy="2723958"/>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5700" b="34419"/>
          <a:stretch/>
        </p:blipFill>
        <p:spPr>
          <a:xfrm>
            <a:off x="7321795" y="1816608"/>
            <a:ext cx="4922016" cy="1979439"/>
          </a:xfrm>
          <a:prstGeom prst="rect">
            <a:avLst/>
          </a:prstGeom>
        </p:spPr>
      </p:pic>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sp>
        <p:nvSpPr>
          <p:cNvPr id="18" name="Rectangle 1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a:t>
            </a:r>
            <a:r>
              <a:rPr lang="en-US" sz="2400" b="1" dirty="0"/>
              <a:t>modification efforts of </a:t>
            </a:r>
            <a:r>
              <a:rPr lang="en-US" sz="2400" b="1"/>
              <a:t>the </a:t>
            </a:r>
            <a:r>
              <a:rPr lang="en-US" sz="2400" b="1" smtClean="0"/>
              <a:t>data justified</a:t>
            </a:r>
            <a:r>
              <a:rPr lang="en-US" sz="2400" b="1" dirty="0"/>
              <a:t>? </a:t>
            </a:r>
          </a:p>
        </p:txBody>
      </p:sp>
      <p:sp>
        <p:nvSpPr>
          <p:cNvPr id="19"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20785462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 y="1533130"/>
            <a:ext cx="7570695" cy="461665"/>
          </a:xfrm>
          <a:prstGeom prst="rect">
            <a:avLst/>
          </a:prstGeom>
        </p:spPr>
        <p:txBody>
          <a:bodyPr wrap="square">
            <a:spAutoFit/>
          </a:bodyPr>
          <a:lstStyle/>
          <a:p>
            <a:pPr lvl="2">
              <a:buFont typeface="Wingdings" charset="2"/>
              <a:buChar char="§"/>
            </a:pPr>
            <a:r>
              <a:rPr lang="en-US" sz="2400" b="1" smtClean="0"/>
              <a:t> Are the modification </a:t>
            </a:r>
            <a:r>
              <a:rPr lang="en-US" sz="2400" b="1" dirty="0"/>
              <a:t>efforts of </a:t>
            </a:r>
            <a:r>
              <a:rPr lang="en-US" sz="2400" b="1"/>
              <a:t>the </a:t>
            </a:r>
            <a:r>
              <a:rPr lang="en-US" sz="2400" b="1" smtClean="0"/>
              <a:t>data justified</a:t>
            </a:r>
            <a:r>
              <a:rPr lang="en-US" sz="2400" b="1" dirty="0"/>
              <a:t>? </a:t>
            </a:r>
          </a:p>
        </p:txBody>
      </p:sp>
      <p:sp>
        <p:nvSpPr>
          <p:cNvPr id="10" name="TextBox 9"/>
          <p:cNvSpPr txBox="1"/>
          <p:nvPr/>
        </p:nvSpPr>
        <p:spPr>
          <a:xfrm>
            <a:off x="971794" y="4434269"/>
            <a:ext cx="6350000" cy="1477328"/>
          </a:xfrm>
          <a:prstGeom prst="rect">
            <a:avLst/>
          </a:prstGeom>
          <a:noFill/>
        </p:spPr>
        <p:txBody>
          <a:bodyPr wrap="square" rtlCol="0">
            <a:spAutoFit/>
          </a:bodyPr>
          <a:lstStyle/>
          <a:p>
            <a:r>
              <a:rPr lang="en-US" u="sng" dirty="0" smtClean="0"/>
              <a:t>RIGHT</a:t>
            </a:r>
          </a:p>
          <a:p>
            <a:r>
              <a:rPr lang="en-US" dirty="0" smtClean="0"/>
              <a:t>the more the dataset is engineered and enriched, the higher the score which signifies the WNV prediction </a:t>
            </a:r>
            <a:r>
              <a:rPr lang="en-US" dirty="0" err="1" smtClean="0"/>
              <a:t>perforrmance</a:t>
            </a:r>
            <a:r>
              <a:rPr lang="en-US" dirty="0" smtClean="0"/>
              <a:t>. The result is replicated in 2 different models (Logistic regression &amp; Random Forest Classifier)</a:t>
            </a:r>
          </a:p>
        </p:txBody>
      </p:sp>
      <p:sp>
        <p:nvSpPr>
          <p:cNvPr id="13" name="TextBox 12"/>
          <p:cNvSpPr txBox="1"/>
          <p:nvPr/>
        </p:nvSpPr>
        <p:spPr>
          <a:xfrm>
            <a:off x="971795" y="2056627"/>
            <a:ext cx="6349999" cy="2585323"/>
          </a:xfrm>
          <a:prstGeom prst="rect">
            <a:avLst/>
          </a:prstGeom>
          <a:noFill/>
        </p:spPr>
        <p:txBody>
          <a:bodyPr wrap="square" rtlCol="0">
            <a:spAutoFit/>
          </a:bodyPr>
          <a:lstStyle/>
          <a:p>
            <a:r>
              <a:rPr lang="en-US" dirty="0" smtClean="0"/>
              <a:t>To validate that the feature engineering efforts were fruitful, we tested the ability to predict WNV performance depended on the dataset, at 4 different stages:</a:t>
            </a:r>
          </a:p>
          <a:p>
            <a:pPr marL="342900" indent="-342900">
              <a:buAutoNum type="arabicPeriod"/>
            </a:pPr>
            <a:r>
              <a:rPr lang="en-US" dirty="0" smtClean="0"/>
              <a:t>‘</a:t>
            </a:r>
            <a:r>
              <a:rPr lang="en-US" dirty="0" err="1" smtClean="0"/>
              <a:t>Baseline.imbalanced</a:t>
            </a:r>
            <a:r>
              <a:rPr lang="en-US" dirty="0" smtClean="0"/>
              <a:t>’ - the clean raw dataset</a:t>
            </a:r>
          </a:p>
          <a:p>
            <a:pPr marL="342900" indent="-342900">
              <a:buAutoNum type="arabicPeriod"/>
            </a:pPr>
            <a:r>
              <a:rPr lang="en-US" dirty="0" smtClean="0"/>
              <a:t>‘Baseline’ - </a:t>
            </a:r>
            <a:r>
              <a:rPr lang="en-US" dirty="0"/>
              <a:t>the clean raw </a:t>
            </a:r>
            <a:r>
              <a:rPr lang="en-US" dirty="0" smtClean="0"/>
              <a:t>dataset after balancing it</a:t>
            </a:r>
          </a:p>
          <a:p>
            <a:pPr marL="342900" indent="-342900">
              <a:buAutoNum type="arabicPeriod"/>
            </a:pPr>
            <a:r>
              <a:rPr lang="en-US" dirty="0" smtClean="0"/>
              <a:t>‘</a:t>
            </a:r>
            <a:r>
              <a:rPr lang="en-US" dirty="0" err="1" smtClean="0"/>
              <a:t>sptrainW</a:t>
            </a:r>
            <a:r>
              <a:rPr lang="en-US" dirty="0" smtClean="0"/>
              <a:t>’ </a:t>
            </a:r>
            <a:r>
              <a:rPr lang="mr-IN" dirty="0" smtClean="0"/>
              <a:t>–</a:t>
            </a:r>
            <a:r>
              <a:rPr lang="en-US" dirty="0" smtClean="0"/>
              <a:t> the dataset enriched with spray and weather data</a:t>
            </a:r>
          </a:p>
          <a:p>
            <a:pPr marL="342900" indent="-342900">
              <a:buAutoNum type="arabicPeriod"/>
            </a:pPr>
            <a:r>
              <a:rPr lang="en-US" dirty="0" smtClean="0"/>
              <a:t>‘sptrainW_14 _day’ </a:t>
            </a:r>
            <a:r>
              <a:rPr lang="mr-IN" dirty="0" smtClean="0"/>
              <a:t>–</a:t>
            </a:r>
            <a:r>
              <a:rPr lang="en-US" dirty="0" smtClean="0"/>
              <a:t> the final feature engineered dataset used for the final modeling </a:t>
            </a:r>
          </a:p>
          <a:p>
            <a:pPr marL="342900" indent="-342900">
              <a:buAutoNum type="arabicPeriod"/>
            </a:pPr>
            <a:endParaRPr lang="en-US" dirty="0"/>
          </a:p>
        </p:txBody>
      </p:sp>
      <p:pic>
        <p:nvPicPr>
          <p:cNvPr id="9"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45710" r="22400"/>
          <a:stretch/>
        </p:blipFill>
        <p:spPr>
          <a:xfrm>
            <a:off x="7321794" y="2428310"/>
            <a:ext cx="4476506" cy="2841259"/>
          </a:xfrm>
        </p:spPr>
      </p:pic>
      <p:sp>
        <p:nvSpPr>
          <p:cNvPr id="11" name="Title 1"/>
          <p:cNvSpPr>
            <a:spLocks noGrp="1"/>
          </p:cNvSpPr>
          <p:nvPr>
            <p:ph type="title"/>
          </p:nvPr>
        </p:nvSpPr>
        <p:spPr>
          <a:xfrm>
            <a:off x="729677" y="338487"/>
            <a:ext cx="11462323" cy="1325563"/>
          </a:xfrm>
        </p:spPr>
        <p:txBody>
          <a:bodyPr>
            <a:noAutofit/>
          </a:bodyPr>
          <a:lstStyle/>
          <a:p>
            <a:r>
              <a:rPr lang="en-US" dirty="0" smtClean="0"/>
              <a:t>III. </a:t>
            </a:r>
            <a:r>
              <a:rPr lang="en-US" dirty="0"/>
              <a:t>Building a statistical model to meet our </a:t>
            </a:r>
            <a:r>
              <a:rPr lang="en-US" dirty="0" smtClean="0"/>
              <a:t/>
            </a:r>
            <a:br>
              <a:rPr lang="en-US" dirty="0" smtClean="0"/>
            </a:br>
            <a:r>
              <a:rPr lang="en-US" dirty="0" smtClean="0"/>
              <a:t>      goal </a:t>
            </a:r>
            <a:r>
              <a:rPr lang="en-US" dirty="0"/>
              <a:t>of </a:t>
            </a:r>
            <a:r>
              <a:rPr lang="en-US" dirty="0" smtClean="0"/>
              <a:t>optimal </a:t>
            </a:r>
            <a:r>
              <a:rPr lang="en-US" dirty="0"/>
              <a:t>prediction of </a:t>
            </a:r>
            <a:r>
              <a:rPr lang="en-US" dirty="0" smtClean="0"/>
              <a:t>WNV</a:t>
            </a:r>
            <a:r>
              <a:rPr lang="en-US" sz="4000" dirty="0" smtClean="0"/>
              <a:t/>
            </a:r>
            <a:br>
              <a:rPr lang="en-US" sz="4000" dirty="0" smtClean="0"/>
            </a:br>
            <a:endParaRPr lang="en-US" sz="4000" dirty="0"/>
          </a:p>
        </p:txBody>
      </p:sp>
    </p:spTree>
    <p:extLst>
      <p:ext uri="{BB962C8B-B14F-4D97-AF65-F5344CB8AC3E}">
        <p14:creationId xmlns:p14="http://schemas.microsoft.com/office/powerpoint/2010/main" val="14368247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Tree>
    <p:extLst>
      <p:ext uri="{BB962C8B-B14F-4D97-AF65-F5344CB8AC3E}">
        <p14:creationId xmlns:p14="http://schemas.microsoft.com/office/powerpoint/2010/main" val="7771277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2545137"/>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lvl="1">
              <a:buFont typeface="Wingdings" charset="2"/>
              <a:buChar char="§"/>
            </a:pPr>
            <a:endParaRPr lang="en-US" sz="2200" dirty="0" smtClean="0"/>
          </a:p>
        </p:txBody>
      </p:sp>
    </p:spTree>
    <p:extLst>
      <p:ext uri="{BB962C8B-B14F-4D97-AF65-F5344CB8AC3E}">
        <p14:creationId xmlns:p14="http://schemas.microsoft.com/office/powerpoint/2010/main" val="162478670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565776" cy="461665"/>
          </a:xfrm>
          <a:prstGeom prst="rect">
            <a:avLst/>
          </a:prstGeom>
        </p:spPr>
        <p:txBody>
          <a:bodyPr wrap="square">
            <a:spAutoFit/>
          </a:bodyPr>
          <a:lstStyle/>
          <a:p>
            <a:pPr lvl="2">
              <a:buFont typeface="Wingdings" charset="2"/>
              <a:buChar char="§"/>
            </a:pPr>
            <a:r>
              <a:rPr lang="en-US" sz="2400" b="1" dirty="0" smtClean="0"/>
              <a:t> What the </a:t>
            </a:r>
            <a:r>
              <a:rPr lang="en-US" sz="2400" b="1" dirty="0"/>
              <a:t>model is revealing to us about WNV </a:t>
            </a:r>
            <a:r>
              <a:rPr lang="en-US" sz="2400" b="1" dirty="0" smtClean="0"/>
              <a:t>factors? </a:t>
            </a:r>
            <a:endParaRPr lang="en-US" sz="2400" b="1" dirty="0"/>
          </a:p>
        </p:txBody>
      </p:sp>
      <p:sp>
        <p:nvSpPr>
          <p:cNvPr id="3" name="Rectangle 2"/>
          <p:cNvSpPr/>
          <p:nvPr/>
        </p:nvSpPr>
        <p:spPr>
          <a:xfrm>
            <a:off x="522793" y="2101976"/>
            <a:ext cx="7339809" cy="3860031"/>
          </a:xfrm>
          <a:prstGeom prst="rect">
            <a:avLst/>
          </a:prstGeom>
        </p:spPr>
        <p:txBody>
          <a:bodyPr wrap="square">
            <a:spAutoFit/>
          </a:bodyPr>
          <a:lstStyle/>
          <a:p>
            <a:r>
              <a:rPr lang="en-US" u="sng" dirty="0" smtClean="0">
                <a:solidFill>
                  <a:srgbClr val="000000"/>
                </a:solidFill>
                <a:latin typeface="Helvetica Neue" charset="0"/>
              </a:rPr>
              <a:t>RIGHT  </a:t>
            </a:r>
            <a:endParaRPr lang="en-US" u="sng" dirty="0">
              <a:solidFill>
                <a:srgbClr val="000000"/>
              </a:solidFill>
              <a:latin typeface="Helvetica Neue" charset="0"/>
            </a:endParaRPr>
          </a:p>
          <a:p>
            <a:pPr marL="285750" indent="-285750">
              <a:spcBef>
                <a:spcPts val="100"/>
              </a:spcBef>
              <a:spcAft>
                <a:spcPts val="100"/>
              </a:spcAft>
              <a:buFont typeface="Arial" charset="0"/>
              <a:buChar char="•"/>
            </a:pPr>
            <a:r>
              <a:rPr lang="en-US" dirty="0">
                <a:solidFill>
                  <a:srgbClr val="000000"/>
                </a:solidFill>
                <a:latin typeface="Helvetica Neue" charset="0"/>
              </a:rPr>
              <a:t>Not surprisingly, the most important factor is </a:t>
            </a:r>
            <a:r>
              <a:rPr lang="en-US" u="sng" dirty="0">
                <a:solidFill>
                  <a:srgbClr val="000000"/>
                </a:solidFill>
                <a:latin typeface="Helvetica Neue" charset="0"/>
              </a:rPr>
              <a:t>Number of </a:t>
            </a:r>
            <a:r>
              <a:rPr lang="en-US" u="sng" dirty="0" smtClean="0">
                <a:solidFill>
                  <a:srgbClr val="000000"/>
                </a:solidFill>
                <a:latin typeface="Helvetica Neue" charset="0"/>
              </a:rPr>
              <a:t>Mosquitos</a:t>
            </a:r>
          </a:p>
          <a:p>
            <a:pPr marL="285750" indent="-285750">
              <a:spcBef>
                <a:spcPts val="100"/>
              </a:spcBef>
              <a:spcAft>
                <a:spcPts val="100"/>
              </a:spcAft>
              <a:buFont typeface="Arial" charset="0"/>
              <a:buChar char="•"/>
            </a:pPr>
            <a:r>
              <a:rPr lang="en-US" dirty="0" smtClean="0">
                <a:solidFill>
                  <a:srgbClr val="000000"/>
                </a:solidFill>
                <a:latin typeface="Helvetica Neue" charset="0"/>
              </a:rPr>
              <a:t>Whether the specie is </a:t>
            </a:r>
            <a:r>
              <a:rPr lang="en-US" u="sng" dirty="0" smtClean="0">
                <a:solidFill>
                  <a:srgbClr val="000000"/>
                </a:solidFill>
                <a:latin typeface="Helvetica Neue" charset="0"/>
              </a:rPr>
              <a:t>CULEX_PIPIENS</a:t>
            </a:r>
            <a:r>
              <a:rPr lang="en-US" dirty="0" smtClean="0">
                <a:solidFill>
                  <a:srgbClr val="000000"/>
                </a:solidFill>
                <a:latin typeface="Helvetica Neue" charset="0"/>
              </a:rPr>
              <a:t> or not is important, as well as which month it is (e.g. peak of summer) </a:t>
            </a:r>
          </a:p>
          <a:p>
            <a:pPr marL="285750" indent="-285750">
              <a:spcBef>
                <a:spcPts val="100"/>
              </a:spcBef>
              <a:spcAft>
                <a:spcPts val="100"/>
              </a:spcAft>
              <a:buFont typeface="Arial" charset="0"/>
              <a:buChar char="•"/>
            </a:pPr>
            <a:r>
              <a:rPr lang="en-US" u="sng" dirty="0" smtClean="0">
                <a:solidFill>
                  <a:srgbClr val="000000"/>
                </a:solidFill>
                <a:latin typeface="Helvetica Neue" charset="0"/>
              </a:rPr>
              <a:t>8 out of 13 </a:t>
            </a:r>
            <a:r>
              <a:rPr lang="en-US" dirty="0" smtClean="0">
                <a:solidFill>
                  <a:srgbClr val="000000"/>
                </a:solidFill>
                <a:latin typeface="Helvetica Neue" charset="0"/>
              </a:rPr>
              <a:t>of the most important factors are </a:t>
            </a:r>
            <a:r>
              <a:rPr lang="en-US" u="sng" dirty="0" smtClean="0">
                <a:solidFill>
                  <a:srgbClr val="000000"/>
                </a:solidFill>
                <a:latin typeface="Helvetica Neue" charset="0"/>
              </a:rPr>
              <a:t>engineered weather features</a:t>
            </a:r>
          </a:p>
          <a:p>
            <a:pPr marL="285750" indent="-285750">
              <a:spcBef>
                <a:spcPts val="100"/>
              </a:spcBef>
              <a:spcAft>
                <a:spcPts val="100"/>
              </a:spcAft>
              <a:buFont typeface="Arial" charset="0"/>
              <a:buChar char="•"/>
            </a:pPr>
            <a:r>
              <a:rPr lang="en-US" dirty="0" smtClean="0">
                <a:solidFill>
                  <a:srgbClr val="000000"/>
                </a:solidFill>
                <a:latin typeface="Helvetica Neue" charset="0"/>
              </a:rPr>
              <a:t>Weather factors include </a:t>
            </a:r>
            <a:r>
              <a:rPr lang="en-US" u="sng" dirty="0">
                <a:solidFill>
                  <a:srgbClr val="000000"/>
                </a:solidFill>
                <a:latin typeface="Helvetica Neue" charset="0"/>
              </a:rPr>
              <a:t>wind </a:t>
            </a:r>
            <a:r>
              <a:rPr lang="en-US" u="sng" dirty="0" smtClean="0">
                <a:solidFill>
                  <a:srgbClr val="000000"/>
                </a:solidFill>
                <a:latin typeface="Helvetica Neue" charset="0"/>
              </a:rPr>
              <a:t>speed</a:t>
            </a:r>
            <a:r>
              <a:rPr lang="en-US" dirty="0" smtClean="0">
                <a:solidFill>
                  <a:srgbClr val="000000"/>
                </a:solidFill>
                <a:latin typeface="Helvetica Neue" charset="0"/>
              </a:rPr>
              <a:t> </a:t>
            </a:r>
            <a:r>
              <a:rPr lang="en-US" dirty="0">
                <a:solidFill>
                  <a:srgbClr val="000000"/>
                </a:solidFill>
                <a:latin typeface="Helvetica Neue" charset="0"/>
              </a:rPr>
              <a:t>(</a:t>
            </a:r>
            <a:r>
              <a:rPr lang="en-US" dirty="0" smtClean="0">
                <a:solidFill>
                  <a:srgbClr val="000000"/>
                </a:solidFill>
                <a:latin typeface="Helvetica Neue" charset="0"/>
              </a:rPr>
              <a:t>most important probably due to strong </a:t>
            </a:r>
            <a:r>
              <a:rPr lang="en-US" dirty="0">
                <a:solidFill>
                  <a:srgbClr val="000000"/>
                </a:solidFill>
                <a:latin typeface="Helvetica Neue" charset="0"/>
              </a:rPr>
              <a:t>winds </a:t>
            </a:r>
            <a:r>
              <a:rPr lang="en-US" dirty="0" smtClean="0">
                <a:solidFill>
                  <a:srgbClr val="000000"/>
                </a:solidFill>
                <a:latin typeface="Helvetica Neue" charset="0"/>
              </a:rPr>
              <a:t>effecting mosquito activity)</a:t>
            </a:r>
          </a:p>
          <a:p>
            <a:pPr marL="285750" indent="-285750">
              <a:spcBef>
                <a:spcPts val="100"/>
              </a:spcBef>
              <a:spcAft>
                <a:spcPts val="100"/>
              </a:spcAft>
              <a:buFont typeface="Arial" charset="0"/>
              <a:buChar char="•"/>
            </a:pPr>
            <a:r>
              <a:rPr lang="en-US" dirty="0">
                <a:solidFill>
                  <a:srgbClr val="000000"/>
                </a:solidFill>
                <a:latin typeface="Helvetica Neue" charset="0"/>
              </a:rPr>
              <a:t>Next in importance are</a:t>
            </a:r>
            <a:r>
              <a:rPr lang="en-US" b="1" dirty="0">
                <a:solidFill>
                  <a:srgbClr val="000000"/>
                </a:solidFill>
                <a:latin typeface="Helvetica Neue" charset="0"/>
              </a:rPr>
              <a:t> </a:t>
            </a:r>
            <a:r>
              <a:rPr lang="en-US" u="sng" dirty="0">
                <a:solidFill>
                  <a:srgbClr val="000000"/>
                </a:solidFill>
                <a:latin typeface="Helvetica Neue" charset="0"/>
              </a:rPr>
              <a:t>humidity </a:t>
            </a:r>
            <a:r>
              <a:rPr lang="en-US" dirty="0">
                <a:solidFill>
                  <a:srgbClr val="000000"/>
                </a:solidFill>
                <a:latin typeface="Helvetica Neue" charset="0"/>
              </a:rPr>
              <a:t>factors (i.e. </a:t>
            </a:r>
            <a:r>
              <a:rPr lang="en-US" dirty="0" err="1">
                <a:solidFill>
                  <a:srgbClr val="000000"/>
                </a:solidFill>
                <a:latin typeface="Helvetica Neue" charset="0"/>
              </a:rPr>
              <a:t>wetbulb</a:t>
            </a:r>
            <a:r>
              <a:rPr lang="en-US" dirty="0">
                <a:solidFill>
                  <a:srgbClr val="000000"/>
                </a:solidFill>
                <a:latin typeface="Helvetica Neue" charset="0"/>
              </a:rPr>
              <a:t> &amp; </a:t>
            </a:r>
            <a:r>
              <a:rPr lang="en-US" dirty="0" err="1">
                <a:solidFill>
                  <a:srgbClr val="000000"/>
                </a:solidFill>
                <a:latin typeface="Helvetica Neue" charset="0"/>
              </a:rPr>
              <a:t>dewpoint</a:t>
            </a:r>
            <a:r>
              <a:rPr lang="en-US" dirty="0" smtClean="0">
                <a:solidFill>
                  <a:srgbClr val="000000"/>
                </a:solidFill>
                <a:latin typeface="Helvetica Neue" charset="0"/>
              </a:rPr>
              <a:t>)</a:t>
            </a:r>
          </a:p>
          <a:p>
            <a:pPr marL="285750" indent="-285750">
              <a:spcBef>
                <a:spcPts val="100"/>
              </a:spcBef>
              <a:spcAft>
                <a:spcPts val="100"/>
              </a:spcAft>
              <a:buFont typeface="Arial" charset="0"/>
              <a:buChar char="•"/>
            </a:pPr>
            <a:r>
              <a:rPr lang="en-US" u="sng" dirty="0">
                <a:solidFill>
                  <a:srgbClr val="000000"/>
                </a:solidFill>
                <a:latin typeface="Helvetica Neue" charset="0"/>
              </a:rPr>
              <a:t>Significantly cold day </a:t>
            </a:r>
            <a:r>
              <a:rPr lang="en-US" dirty="0">
                <a:solidFill>
                  <a:srgbClr val="000000"/>
                </a:solidFill>
                <a:latin typeface="Helvetica Neue" charset="0"/>
              </a:rPr>
              <a:t>during otherwise stable 2 </a:t>
            </a:r>
            <a:r>
              <a:rPr lang="en-US" dirty="0" smtClean="0">
                <a:solidFill>
                  <a:srgbClr val="000000"/>
                </a:solidFill>
                <a:latin typeface="Helvetica Neue" charset="0"/>
              </a:rPr>
              <a:t>weeks is important (probably because </a:t>
            </a:r>
            <a:r>
              <a:rPr lang="en-US" dirty="0">
                <a:solidFill>
                  <a:srgbClr val="000000"/>
                </a:solidFill>
                <a:latin typeface="Helvetica Neue" charset="0"/>
              </a:rPr>
              <a:t>it interrupts mosquito/virus </a:t>
            </a:r>
            <a:r>
              <a:rPr lang="en-US" dirty="0" smtClean="0">
                <a:solidFill>
                  <a:srgbClr val="000000"/>
                </a:solidFill>
                <a:latin typeface="Helvetica Neue" charset="0"/>
              </a:rPr>
              <a:t>activity)</a:t>
            </a:r>
          </a:p>
          <a:p>
            <a:pPr marL="285750" indent="-285750">
              <a:spcBef>
                <a:spcPts val="100"/>
              </a:spcBef>
              <a:spcAft>
                <a:spcPts val="100"/>
              </a:spcAft>
              <a:buFont typeface="Arial" charset="0"/>
              <a:buChar char="•"/>
            </a:pPr>
            <a:r>
              <a:rPr lang="en-US" dirty="0">
                <a:solidFill>
                  <a:srgbClr val="000000"/>
                </a:solidFill>
                <a:latin typeface="Helvetica Neue" charset="0"/>
              </a:rPr>
              <a:t>Some </a:t>
            </a:r>
            <a:r>
              <a:rPr lang="en-US" u="sng" dirty="0">
                <a:solidFill>
                  <a:srgbClr val="000000"/>
                </a:solidFill>
                <a:latin typeface="Helvetica Neue" charset="0"/>
              </a:rPr>
              <a:t>years</a:t>
            </a:r>
            <a:r>
              <a:rPr lang="en-US" dirty="0">
                <a:solidFill>
                  <a:srgbClr val="000000"/>
                </a:solidFill>
                <a:latin typeface="Helvetica Neue" charset="0"/>
              </a:rPr>
              <a:t> have more occurrences then other years (probably due to specifically cold/hot </a:t>
            </a:r>
            <a:r>
              <a:rPr lang="en-US" dirty="0" smtClean="0">
                <a:solidFill>
                  <a:srgbClr val="000000"/>
                </a:solidFill>
                <a:latin typeface="Helvetica Neue" charset="0"/>
              </a:rPr>
              <a:t>years)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572" t="6410" r="3704" b="4425"/>
          <a:stretch/>
        </p:blipFill>
        <p:spPr>
          <a:xfrm>
            <a:off x="7898797" y="1904646"/>
            <a:ext cx="2835855" cy="4254693"/>
          </a:xfrm>
          <a:prstGeom prst="rect">
            <a:avLst/>
          </a:prstGeom>
        </p:spPr>
      </p:pic>
      <p:sp>
        <p:nvSpPr>
          <p:cNvPr id="6" name="TextBox 5"/>
          <p:cNvSpPr txBox="1"/>
          <p:nvPr/>
        </p:nvSpPr>
        <p:spPr>
          <a:xfrm>
            <a:off x="7826407" y="6159340"/>
            <a:ext cx="4203700" cy="292388"/>
          </a:xfrm>
          <a:prstGeom prst="rect">
            <a:avLst/>
          </a:prstGeom>
          <a:noFill/>
        </p:spPr>
        <p:txBody>
          <a:bodyPr wrap="square" rtlCol="0">
            <a:spAutoFit/>
          </a:bodyPr>
          <a:lstStyle/>
          <a:p>
            <a:r>
              <a:rPr lang="en-US" sz="1300" dirty="0" smtClean="0"/>
              <a:t>0         0.05       0.10       0.15        0.20       0.25        0.30</a:t>
            </a:r>
            <a:endParaRPr lang="en-US" sz="1300" dirty="0"/>
          </a:p>
        </p:txBody>
      </p:sp>
      <p:pic>
        <p:nvPicPr>
          <p:cNvPr id="14" name="Picture 13"/>
          <p:cNvPicPr>
            <a:picLocks noChangeAspect="1"/>
          </p:cNvPicPr>
          <p:nvPr/>
        </p:nvPicPr>
        <p:blipFill rotWithShape="1">
          <a:blip r:embed="rId2">
            <a:extLst>
              <a:ext uri="{28A0092B-C50C-407E-A947-70E740481C1C}">
                <a14:useLocalDpi xmlns:a14="http://schemas.microsoft.com/office/drawing/2010/main" val="0"/>
              </a:ext>
            </a:extLst>
          </a:blip>
          <a:srcRect l="92445" t="85966" r="1198" b="4776"/>
          <a:stretch/>
        </p:blipFill>
        <p:spPr>
          <a:xfrm>
            <a:off x="10734652" y="5701063"/>
            <a:ext cx="775000" cy="441745"/>
          </a:xfrm>
          <a:prstGeom prst="rect">
            <a:avLst/>
          </a:prstGeom>
        </p:spPr>
      </p:pic>
      <p:pic>
        <p:nvPicPr>
          <p:cNvPr id="15" name="Picture 14"/>
          <p:cNvPicPr>
            <a:picLocks noChangeAspect="1"/>
          </p:cNvPicPr>
          <p:nvPr/>
        </p:nvPicPr>
        <p:blipFill rotWithShape="1">
          <a:blip r:embed="rId2">
            <a:extLst>
              <a:ext uri="{28A0092B-C50C-407E-A947-70E740481C1C}">
                <a14:useLocalDpi xmlns:a14="http://schemas.microsoft.com/office/drawing/2010/main" val="0"/>
              </a:ext>
            </a:extLst>
          </a:blip>
          <a:srcRect r="83266" b="4126"/>
          <a:stretch/>
        </p:blipFill>
        <p:spPr>
          <a:xfrm>
            <a:off x="9599382" y="1584448"/>
            <a:ext cx="2040227" cy="4574892"/>
          </a:xfrm>
          <a:prstGeom prst="rect">
            <a:avLst/>
          </a:prstGeom>
        </p:spPr>
      </p:pic>
    </p:spTree>
    <p:extLst>
      <p:ext uri="{BB962C8B-B14F-4D97-AF65-F5344CB8AC3E}">
        <p14:creationId xmlns:p14="http://schemas.microsoft.com/office/powerpoint/2010/main" val="152173974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11" name="Rectangle 10"/>
          <p:cNvSpPr/>
          <p:nvPr/>
        </p:nvSpPr>
        <p:spPr>
          <a:xfrm>
            <a:off x="0" y="1320790"/>
            <a:ext cx="8206452" cy="461665"/>
          </a:xfrm>
          <a:prstGeom prst="rect">
            <a:avLst/>
          </a:prstGeom>
        </p:spPr>
        <p:txBody>
          <a:bodyPr wrap="square">
            <a:spAutoFit/>
          </a:bodyPr>
          <a:lstStyle/>
          <a:p>
            <a:pPr lvl="2">
              <a:buFont typeface="Wingdings" charset="2"/>
              <a:buChar char="§"/>
            </a:pPr>
            <a:r>
              <a:rPr lang="en-US" sz="2400" b="1" dirty="0" smtClean="0"/>
              <a:t> </a:t>
            </a:r>
            <a:r>
              <a:rPr lang="en-US" sz="2400" b="1" dirty="0"/>
              <a:t>What the model is revealing to us about WNV </a:t>
            </a:r>
            <a:r>
              <a:rPr lang="en-US" sz="2400" b="1" dirty="0" smtClean="0"/>
              <a:t>factors? </a:t>
            </a:r>
            <a:endParaRPr lang="en-US" sz="2400" b="1"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9629" r="46063" b="20697"/>
          <a:stretch/>
        </p:blipFill>
        <p:spPr>
          <a:xfrm>
            <a:off x="9954227" y="2027440"/>
            <a:ext cx="393539" cy="4679561"/>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06" r="76660" b="34918"/>
          <a:stretch/>
        </p:blipFill>
        <p:spPr>
          <a:xfrm>
            <a:off x="7893934" y="2027440"/>
            <a:ext cx="2060294" cy="3810939"/>
          </a:xfrm>
          <a:prstGeom prst="rect">
            <a:avLst/>
          </a:prstGeom>
        </p:spPr>
      </p:pic>
      <p:sp>
        <p:nvSpPr>
          <p:cNvPr id="8" name="TextBox 7"/>
          <p:cNvSpPr txBox="1"/>
          <p:nvPr/>
        </p:nvSpPr>
        <p:spPr>
          <a:xfrm>
            <a:off x="779390" y="2259106"/>
            <a:ext cx="6966116" cy="3781273"/>
          </a:xfrm>
          <a:prstGeom prst="rect">
            <a:avLst/>
          </a:prstGeom>
          <a:noFill/>
        </p:spPr>
        <p:txBody>
          <a:bodyPr wrap="square" rtlCol="0">
            <a:spAutoFit/>
          </a:bodyPr>
          <a:lstStyle/>
          <a:p>
            <a:r>
              <a:rPr lang="en-US" u="sng" dirty="0" smtClean="0"/>
              <a:t>RIGHT</a:t>
            </a:r>
          </a:p>
          <a:p>
            <a:pPr marL="285750" indent="-285750">
              <a:spcBef>
                <a:spcPts val="100"/>
              </a:spcBef>
              <a:spcAft>
                <a:spcPts val="100"/>
              </a:spcAft>
              <a:buFont typeface="Arial" charset="0"/>
              <a:buChar char="•"/>
            </a:pPr>
            <a:r>
              <a:rPr lang="en-US" dirty="0" smtClean="0"/>
              <a:t>A </a:t>
            </a:r>
            <a:r>
              <a:rPr lang="en-US" dirty="0" err="1">
                <a:solidFill>
                  <a:srgbClr val="000000"/>
                </a:solidFill>
                <a:latin typeface="Helvetica Neue" charset="0"/>
              </a:rPr>
              <a:t>heatmap</a:t>
            </a:r>
            <a:r>
              <a:rPr lang="en-US" dirty="0">
                <a:solidFill>
                  <a:srgbClr val="000000"/>
                </a:solidFill>
                <a:latin typeface="Helvetica Neue" charset="0"/>
              </a:rPr>
              <a:t> of correlations can give a better sense of how these factors are linked to WNV. It allows us to see the directionality of the relationship:</a:t>
            </a:r>
          </a:p>
          <a:p>
            <a:pPr marL="285750" indent="-285750">
              <a:spcBef>
                <a:spcPts val="100"/>
              </a:spcBef>
              <a:spcAft>
                <a:spcPts val="100"/>
              </a:spcAft>
              <a:buFont typeface="Arial" charset="0"/>
              <a:buChar char="•"/>
            </a:pPr>
            <a:r>
              <a:rPr lang="en-US" dirty="0">
                <a:solidFill>
                  <a:srgbClr val="000000"/>
                </a:solidFill>
                <a:latin typeface="Helvetica Neue" charset="0"/>
              </a:rPr>
              <a:t>All factors involving wind have negative correlation with WNV response i.e. more WINDY -&gt; Less WNV.</a:t>
            </a:r>
          </a:p>
          <a:p>
            <a:pPr marL="285750" indent="-285750">
              <a:spcBef>
                <a:spcPts val="100"/>
              </a:spcBef>
              <a:spcAft>
                <a:spcPts val="100"/>
              </a:spcAft>
              <a:buFont typeface="Arial" charset="0"/>
              <a:buChar char="•"/>
            </a:pPr>
            <a:r>
              <a:rPr lang="en-US" dirty="0">
                <a:solidFill>
                  <a:srgbClr val="000000"/>
                </a:solidFill>
                <a:latin typeface="Helvetica Neue" charset="0"/>
              </a:rPr>
              <a:t>Although a small effect, when we look at </a:t>
            </a:r>
            <a:r>
              <a:rPr lang="en-US" dirty="0" err="1">
                <a:solidFill>
                  <a:srgbClr val="000000"/>
                </a:solidFill>
                <a:latin typeface="Helvetica Neue" charset="0"/>
              </a:rPr>
              <a:t>Dewpoint</a:t>
            </a:r>
            <a:r>
              <a:rPr lang="en-US" dirty="0">
                <a:solidFill>
                  <a:srgbClr val="000000"/>
                </a:solidFill>
                <a:latin typeface="Helvetica Neue" charset="0"/>
              </a:rPr>
              <a:t>, we see that the more HUMID -&gt; the Less WNV (which is aligned with known facts about WNV which prefers dry conditions)</a:t>
            </a:r>
          </a:p>
          <a:p>
            <a:pPr marL="285750" indent="-285750">
              <a:spcBef>
                <a:spcPts val="100"/>
              </a:spcBef>
              <a:spcAft>
                <a:spcPts val="100"/>
              </a:spcAft>
              <a:buFont typeface="Arial" charset="0"/>
              <a:buChar char="•"/>
            </a:pPr>
            <a:r>
              <a:rPr lang="en-US" dirty="0">
                <a:solidFill>
                  <a:srgbClr val="000000"/>
                </a:solidFill>
                <a:latin typeface="Helvetica Neue" charset="0"/>
              </a:rPr>
              <a:t>“</a:t>
            </a:r>
            <a:r>
              <a:rPr lang="en-US" dirty="0" err="1">
                <a:solidFill>
                  <a:srgbClr val="000000"/>
                </a:solidFill>
                <a:latin typeface="Helvetica Neue" charset="0"/>
              </a:rPr>
              <a:t>Culex_Pipiens</a:t>
            </a:r>
            <a:r>
              <a:rPr lang="en-US" dirty="0">
                <a:solidFill>
                  <a:srgbClr val="000000"/>
                </a:solidFill>
                <a:latin typeface="Helvetica Neue" charset="0"/>
              </a:rPr>
              <a:t>” specie  is the most indicative of WNV response, “</a:t>
            </a:r>
            <a:r>
              <a:rPr lang="en-US" dirty="0" err="1">
                <a:solidFill>
                  <a:srgbClr val="000000"/>
                </a:solidFill>
                <a:latin typeface="Helvetica Neue" charset="0"/>
              </a:rPr>
              <a:t>Culex</a:t>
            </a:r>
            <a:r>
              <a:rPr lang="en-US" dirty="0">
                <a:solidFill>
                  <a:srgbClr val="000000"/>
                </a:solidFill>
                <a:latin typeface="Helvetica Neue" charset="0"/>
              </a:rPr>
              <a:t> </a:t>
            </a:r>
            <a:r>
              <a:rPr lang="en-US" dirty="0" err="1">
                <a:solidFill>
                  <a:srgbClr val="000000"/>
                </a:solidFill>
                <a:latin typeface="Helvetica Neue" charset="0"/>
              </a:rPr>
              <a:t>Restuans</a:t>
            </a:r>
            <a:r>
              <a:rPr lang="en-US" dirty="0">
                <a:solidFill>
                  <a:srgbClr val="000000"/>
                </a:solidFill>
                <a:latin typeface="Helvetica Neue" charset="0"/>
              </a:rPr>
              <a:t>” indicative of NO-WNV</a:t>
            </a:r>
          </a:p>
          <a:p>
            <a:endParaRPr lang="en-US" dirty="0"/>
          </a:p>
          <a:p>
            <a:endParaRPr lang="en-US" dirty="0"/>
          </a:p>
        </p:txBody>
      </p:sp>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3061" b="34921"/>
          <a:stretch/>
        </p:blipFill>
        <p:spPr>
          <a:xfrm>
            <a:off x="10725362" y="2027440"/>
            <a:ext cx="628438" cy="3808071"/>
          </a:xfrm>
          <a:prstGeom prst="rect">
            <a:avLst/>
          </a:prstGeom>
        </p:spPr>
      </p:pic>
    </p:spTree>
    <p:extLst>
      <p:ext uri="{BB962C8B-B14F-4D97-AF65-F5344CB8AC3E}">
        <p14:creationId xmlns:p14="http://schemas.microsoft.com/office/powerpoint/2010/main" val="6170246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12262552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7858" y="2296272"/>
            <a:ext cx="10766612" cy="3902822"/>
          </a:xfrm>
        </p:spPr>
        <p:style>
          <a:lnRef idx="2">
            <a:schemeClr val="dk1"/>
          </a:lnRef>
          <a:fillRef idx="1">
            <a:schemeClr val="lt1"/>
          </a:fillRef>
          <a:effectRef idx="0">
            <a:schemeClr val="dk1"/>
          </a:effectRef>
          <a:fontRef idx="minor">
            <a:schemeClr val="dk1"/>
          </a:fontRef>
        </p:style>
        <p:txBody>
          <a:bodyPr>
            <a:noAutofit/>
          </a:bodyPr>
          <a:lstStyle/>
          <a:p>
            <a:r>
              <a:rPr lang="en-US" sz="1800" dirty="0" smtClean="0"/>
              <a:t>The </a:t>
            </a:r>
            <a:r>
              <a:rPr lang="en-US" sz="1800" dirty="0"/>
              <a:t>sensitivity of the </a:t>
            </a:r>
            <a:r>
              <a:rPr lang="en-US" sz="1800" dirty="0" smtClean="0"/>
              <a:t>model we are offering </a:t>
            </a:r>
            <a:r>
              <a:rPr lang="en-US" sz="1800" dirty="0"/>
              <a:t>to detect WNV could range from detecting 60% to detecting 100%.</a:t>
            </a:r>
          </a:p>
          <a:p>
            <a:r>
              <a:rPr lang="en-US" sz="1800" dirty="0"/>
              <a:t>Depended on the cost </a:t>
            </a:r>
            <a:r>
              <a:rPr lang="en-US" sz="1800" dirty="0" smtClean="0"/>
              <a:t>of false alarm (e.g. spraying areas that </a:t>
            </a:r>
            <a:r>
              <a:rPr lang="en-US" sz="1800" dirty="0"/>
              <a:t>are not infested), we could </a:t>
            </a:r>
            <a:r>
              <a:rPr lang="en-US" sz="1800" dirty="0" smtClean="0"/>
              <a:t>offer </a:t>
            </a:r>
            <a:r>
              <a:rPr lang="en-US" sz="1800" dirty="0"/>
              <a:t>the right </a:t>
            </a:r>
            <a:r>
              <a:rPr lang="en-US" sz="1800" dirty="0" smtClean="0"/>
              <a:t>package </a:t>
            </a:r>
            <a:r>
              <a:rPr lang="en-US" sz="1800" dirty="0"/>
              <a:t>for Chicago </a:t>
            </a:r>
            <a:r>
              <a:rPr lang="en-US" sz="1800" dirty="0" smtClean="0"/>
              <a:t>Municipality and CDPH purposes</a:t>
            </a:r>
            <a:r>
              <a:rPr lang="en-US" sz="1800" dirty="0"/>
              <a:t>.</a:t>
            </a:r>
          </a:p>
          <a:p>
            <a:r>
              <a:rPr lang="en-US" sz="1800" dirty="0" smtClean="0"/>
              <a:t>We offer 2 possible packages: </a:t>
            </a:r>
          </a:p>
          <a:p>
            <a:pPr marL="1028700" lvl="1" indent="-571500">
              <a:buFont typeface="+mj-lt"/>
              <a:buAutoNum type="romanLcPeriod"/>
            </a:pPr>
            <a:r>
              <a:rPr lang="en-US" sz="1800" dirty="0" smtClean="0"/>
              <a:t>If it’s affordable to “over-spray” </a:t>
            </a:r>
            <a:r>
              <a:rPr lang="en-US" sz="1800" dirty="0"/>
              <a:t>4 times the number of necessary </a:t>
            </a:r>
            <a:r>
              <a:rPr lang="en-US" sz="1800" dirty="0" smtClean="0"/>
              <a:t>spraying </a:t>
            </a:r>
            <a:r>
              <a:rPr lang="en-US" sz="1800" dirty="0"/>
              <a:t>(i.e. only 1 out of 5 spraying efforts are justifiable</a:t>
            </a:r>
            <a:r>
              <a:rPr lang="en-US" sz="1800" dirty="0" smtClean="0"/>
              <a:t>), </a:t>
            </a:r>
            <a:r>
              <a:rPr lang="en-US" sz="1800" dirty="0"/>
              <a:t>we </a:t>
            </a:r>
            <a:r>
              <a:rPr lang="en-US" sz="1800" dirty="0" smtClean="0"/>
              <a:t>predict eradication of </a:t>
            </a:r>
            <a:r>
              <a:rPr lang="en-US" sz="1800" dirty="0"/>
              <a:t>90% </a:t>
            </a:r>
            <a:r>
              <a:rPr lang="en-US" sz="1800" dirty="0" smtClean="0"/>
              <a:t>of </a:t>
            </a:r>
            <a:r>
              <a:rPr lang="en-US" sz="1800" dirty="0"/>
              <a:t>WNV of occurrences </a:t>
            </a:r>
            <a:r>
              <a:rPr lang="en-US" sz="1800" dirty="0" smtClean="0"/>
              <a:t>in </a:t>
            </a:r>
            <a:r>
              <a:rPr lang="en-US" sz="1800" dirty="0"/>
              <a:t>Chicago (lowering its rate from 5% to 0.5%). </a:t>
            </a:r>
            <a:endParaRPr lang="en-US" sz="1800" dirty="0" smtClean="0"/>
          </a:p>
          <a:p>
            <a:pPr marL="1028700" lvl="1" indent="-571500">
              <a:buFont typeface="+mj-lt"/>
              <a:buAutoNum type="romanLcPeriod"/>
            </a:pPr>
            <a:r>
              <a:rPr lang="en-US" sz="1800" dirty="0" smtClean="0"/>
              <a:t>Alternatively </a:t>
            </a:r>
            <a:r>
              <a:rPr lang="en-US" sz="1800" dirty="0"/>
              <a:t>If it’s affordable </a:t>
            </a:r>
            <a:r>
              <a:rPr lang="en-US" sz="1800" dirty="0" smtClean="0"/>
              <a:t>to “over-spray” </a:t>
            </a:r>
            <a:r>
              <a:rPr lang="en-US" sz="1800" dirty="0"/>
              <a:t>only 2.5 times (i.e. 2 out of 5 spraying efforts are justifiable), </a:t>
            </a:r>
            <a:r>
              <a:rPr lang="en-US" sz="1800" dirty="0" smtClean="0"/>
              <a:t>then </a:t>
            </a:r>
            <a:r>
              <a:rPr lang="en-US" sz="1800" dirty="0"/>
              <a:t>we predict </a:t>
            </a:r>
            <a:r>
              <a:rPr lang="en-US" sz="1800" dirty="0" smtClean="0"/>
              <a:t>eradication of 60% of WNV occurrences (lowering its rate from </a:t>
            </a:r>
            <a:r>
              <a:rPr lang="en-US" sz="1800" dirty="0"/>
              <a:t>5% to 2</a:t>
            </a:r>
            <a:r>
              <a:rPr lang="en-US" sz="1800" dirty="0" smtClean="0"/>
              <a:t>%).</a:t>
            </a:r>
            <a:endParaRPr lang="en-US" sz="1800" dirty="0"/>
          </a:p>
          <a:p>
            <a:r>
              <a:rPr lang="en-US" sz="1800" dirty="0" smtClean="0"/>
              <a:t>We </a:t>
            </a:r>
            <a:r>
              <a:rPr lang="en-US" sz="1800" dirty="0"/>
              <a:t>recommend to take into consideration the inhabitants population density of the areas in order to asses the importance of eradicating the mosquitos. This could provide important clues about the right choice of over-spraying and WNV detection rate discussed previously.</a:t>
            </a:r>
          </a:p>
          <a:p>
            <a:endParaRPr lang="en-US" sz="1800" dirty="0"/>
          </a:p>
        </p:txBody>
      </p:sp>
      <p:sp>
        <p:nvSpPr>
          <p:cNvPr id="4" name="Rectangle 3"/>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Tree>
    <p:extLst>
      <p:ext uri="{BB962C8B-B14F-4D97-AF65-F5344CB8AC3E}">
        <p14:creationId xmlns:p14="http://schemas.microsoft.com/office/powerpoint/2010/main" val="478230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753" y="2296271"/>
            <a:ext cx="10739718" cy="2934635"/>
          </a:xfrm>
        </p:spPr>
        <p:style>
          <a:lnRef idx="2">
            <a:schemeClr val="dk1"/>
          </a:lnRef>
          <a:fillRef idx="1">
            <a:schemeClr val="lt1"/>
          </a:fillRef>
          <a:effectRef idx="0">
            <a:schemeClr val="dk1"/>
          </a:effectRef>
          <a:fontRef idx="minor">
            <a:schemeClr val="dk1"/>
          </a:fontRef>
        </p:style>
        <p:txBody>
          <a:bodyPr>
            <a:normAutofit/>
          </a:bodyPr>
          <a:lstStyle/>
          <a:p>
            <a:r>
              <a:rPr lang="en-US" sz="1800" dirty="0" smtClean="0"/>
              <a:t>We </a:t>
            </a:r>
            <a:r>
              <a:rPr lang="en-US" sz="1800" dirty="0"/>
              <a:t>suggest </a:t>
            </a:r>
            <a:r>
              <a:rPr lang="en-US" sz="1800" dirty="0" smtClean="0"/>
              <a:t>to take </a:t>
            </a:r>
            <a:r>
              <a:rPr lang="en-US" sz="1800" dirty="0"/>
              <a:t>preemptive measures as well as spraying infested locations. Since </a:t>
            </a:r>
            <a:r>
              <a:rPr lang="en-US" sz="1800" dirty="0">
                <a:solidFill>
                  <a:schemeClr val="dk1"/>
                </a:solidFill>
              </a:rPr>
              <a:t>June</a:t>
            </a:r>
            <a:r>
              <a:rPr lang="en-US" sz="1800" dirty="0"/>
              <a:t> has the highest occurrences of WNV, whilst not being the hottest, driest and least </a:t>
            </a:r>
            <a:r>
              <a:rPr lang="en-US" sz="1800" dirty="0" smtClean="0"/>
              <a:t>windy, we </a:t>
            </a:r>
            <a:r>
              <a:rPr lang="en-US" sz="1800" dirty="0"/>
              <a:t>could assume that the high occurrences are due to reactive measures </a:t>
            </a:r>
            <a:r>
              <a:rPr lang="en-US" sz="1800" dirty="0" smtClean="0"/>
              <a:t>to </a:t>
            </a:r>
            <a:r>
              <a:rPr lang="en-US" sz="1800" dirty="0"/>
              <a:t>eradicate </a:t>
            </a:r>
            <a:r>
              <a:rPr lang="en-US" sz="1800" dirty="0" smtClean="0"/>
              <a:t>mosquitos been taken </a:t>
            </a:r>
            <a:r>
              <a:rPr lang="en-US" sz="1800" dirty="0"/>
              <a:t>too late in the season (only after locations become infested).</a:t>
            </a:r>
          </a:p>
          <a:p>
            <a:r>
              <a:rPr lang="en-US" sz="1800" dirty="0"/>
              <a:t>We </a:t>
            </a:r>
            <a:r>
              <a:rPr lang="en-US" sz="1800" dirty="0" smtClean="0"/>
              <a:t>propose </a:t>
            </a:r>
            <a:r>
              <a:rPr lang="en-US" sz="1800" dirty="0"/>
              <a:t>to invest efforts in prevention, starting from increasing awareness of the general population </a:t>
            </a:r>
            <a:r>
              <a:rPr lang="en-US" sz="1800" dirty="0" smtClean="0"/>
              <a:t>(e.g. to </a:t>
            </a:r>
            <a:r>
              <a:rPr lang="en-US" sz="1800" dirty="0"/>
              <a:t>not leave exposed untreated water </a:t>
            </a:r>
            <a:r>
              <a:rPr lang="en-US" sz="1800" dirty="0" smtClean="0"/>
              <a:t>such as </a:t>
            </a:r>
            <a:r>
              <a:rPr lang="en-US" sz="1800" dirty="0"/>
              <a:t>ponds and pools in their yard)</a:t>
            </a:r>
          </a:p>
          <a:p>
            <a:r>
              <a:rPr lang="en-US" sz="1800" dirty="0" smtClean="0"/>
              <a:t>Additionally, </a:t>
            </a:r>
            <a:r>
              <a:rPr lang="en-US" sz="1800" dirty="0"/>
              <a:t>since one specie (</a:t>
            </a:r>
            <a:r>
              <a:rPr lang="en-US" sz="1800" dirty="0" err="1"/>
              <a:t>Culex</a:t>
            </a:r>
            <a:r>
              <a:rPr lang="en-US" sz="1800" dirty="0"/>
              <a:t> </a:t>
            </a:r>
            <a:r>
              <a:rPr lang="en-US" sz="1800" dirty="0" err="1" smtClean="0"/>
              <a:t>Pipiens</a:t>
            </a:r>
            <a:r>
              <a:rPr lang="en-US" sz="1800" dirty="0" smtClean="0"/>
              <a:t>) </a:t>
            </a:r>
            <a:r>
              <a:rPr lang="en-US" sz="1800" dirty="0"/>
              <a:t>stands out as a carrier with higher rates of WNV, We suggest to increase efforts in preventing the proliferation of this specie in particular. This could be done with more specific and </a:t>
            </a:r>
            <a:r>
              <a:rPr lang="en-US" sz="1800" dirty="0" smtClean="0"/>
              <a:t>environmentally </a:t>
            </a:r>
            <a:r>
              <a:rPr lang="en-US" sz="1800" dirty="0"/>
              <a:t>friendly measures (e.g. "targeted biological mosquito control") which would make the process of lowering </a:t>
            </a:r>
            <a:r>
              <a:rPr lang="en-US" sz="1800" dirty="0" smtClean="0"/>
              <a:t>occurrences </a:t>
            </a:r>
            <a:r>
              <a:rPr lang="en-US" sz="1800" dirty="0"/>
              <a:t>more efficient and less </a:t>
            </a:r>
            <a:r>
              <a:rPr lang="en-US" sz="1800" dirty="0" smtClean="0"/>
              <a:t>costly</a:t>
            </a:r>
            <a:endParaRPr lang="en-US" sz="1800" dirty="0"/>
          </a:p>
        </p:txBody>
      </p:sp>
      <p:sp>
        <p:nvSpPr>
          <p:cNvPr id="5" name="Title 1"/>
          <p:cNvSpPr txBox="1">
            <a:spLocks/>
          </p:cNvSpPr>
          <p:nvPr/>
        </p:nvSpPr>
        <p:spPr>
          <a:xfrm>
            <a:off x="558989" y="145735"/>
            <a:ext cx="1079481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smtClean="0"/>
              <a:t>IV.  Summary </a:t>
            </a:r>
            <a:r>
              <a:rPr lang="en-US" sz="4000" dirty="0"/>
              <a:t>of the proposed model and final </a:t>
            </a:r>
            <a:r>
              <a:rPr lang="en-US" sz="4000" dirty="0" smtClean="0"/>
              <a:t>  </a:t>
            </a:r>
          </a:p>
          <a:p>
            <a:r>
              <a:rPr lang="en-US" sz="4000" dirty="0" smtClean="0"/>
              <a:t>        recommendations</a:t>
            </a:r>
            <a:endParaRPr lang="en-US" sz="4000" dirty="0"/>
          </a:p>
        </p:txBody>
      </p:sp>
      <p:sp>
        <p:nvSpPr>
          <p:cNvPr id="6" name="Rectangle 5"/>
          <p:cNvSpPr/>
          <p:nvPr/>
        </p:nvSpPr>
        <p:spPr>
          <a:xfrm>
            <a:off x="-161366" y="1323098"/>
            <a:ext cx="7261413" cy="1107996"/>
          </a:xfrm>
          <a:prstGeom prst="rect">
            <a:avLst/>
          </a:prstGeom>
        </p:spPr>
        <p:txBody>
          <a:bodyPr wrap="square">
            <a:spAutoFit/>
          </a:bodyPr>
          <a:lstStyle/>
          <a:p>
            <a:pPr lvl="2">
              <a:buFont typeface="Wingdings" charset="2"/>
              <a:buChar char="§"/>
            </a:pPr>
            <a:r>
              <a:rPr lang="en-US" sz="2200" dirty="0" smtClean="0"/>
              <a:t> </a:t>
            </a:r>
            <a:r>
              <a:rPr lang="en-US" sz="2200" b="1" dirty="0" smtClean="0"/>
              <a:t>Final </a:t>
            </a:r>
            <a:r>
              <a:rPr lang="en-US" sz="2200" b="1" dirty="0"/>
              <a:t>actionable recommendations for Chicago Municipality and Department of Public Health</a:t>
            </a:r>
          </a:p>
          <a:p>
            <a:pPr lvl="1">
              <a:buFont typeface="Wingdings" charset="2"/>
              <a:buChar char="§"/>
            </a:pPr>
            <a:endParaRPr lang="en-US" sz="2200" dirty="0"/>
          </a:p>
        </p:txBody>
      </p:sp>
    </p:spTree>
    <p:extLst>
      <p:ext uri="{BB962C8B-B14F-4D97-AF65-F5344CB8AC3E}">
        <p14:creationId xmlns:p14="http://schemas.microsoft.com/office/powerpoint/2010/main" val="10165009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4412" y="1502895"/>
            <a:ext cx="10515600" cy="5355105"/>
          </a:xfrm>
        </p:spPr>
        <p:txBody>
          <a:bodyPr>
            <a:normAutofit/>
          </a:bodyPr>
          <a:lstStyle/>
          <a:p>
            <a:r>
              <a:rPr lang="en-US" sz="1800" dirty="0" smtClean="0"/>
              <a:t>AUC </a:t>
            </a:r>
            <a:r>
              <a:rPr lang="en-US" sz="1800" dirty="0"/>
              <a:t>under the ROC curve is ~89% so the model is robust enough to allow </a:t>
            </a:r>
            <a:r>
              <a:rPr lang="en-US" sz="1800" dirty="0" smtClean="0"/>
              <a:t>flexible </a:t>
            </a:r>
            <a:r>
              <a:rPr lang="en-US" sz="1800" dirty="0"/>
              <a:t>choice of thresholds ( choosing the most fitting recall vs precision rates)</a:t>
            </a:r>
          </a:p>
          <a:p>
            <a:r>
              <a:rPr lang="en-US" sz="1800" dirty="0"/>
              <a:t>The model is based on the assumption that the number of mosquitos is a valid info that could be collected and used for prediction. The model's performance would change if we exclude the </a:t>
            </a:r>
            <a:r>
              <a:rPr lang="en-US" sz="1800" dirty="0" smtClean="0"/>
              <a:t>‘Number of Mosquitos’ feature. At that </a:t>
            </a:r>
            <a:r>
              <a:rPr lang="en-US" sz="1800" dirty="0"/>
              <a:t>scenario we will use all other features to predict the number of mosquitos, and then use that prediction as a new feature in a new classification model, to make a new prediction for the WNV </a:t>
            </a:r>
            <a:r>
              <a:rPr lang="en-US" sz="1800" dirty="0" smtClean="0"/>
              <a:t>occurrences. </a:t>
            </a:r>
            <a:r>
              <a:rPr lang="en-US" sz="1800" dirty="0"/>
              <a:t>We can expect </a:t>
            </a:r>
            <a:r>
              <a:rPr lang="en-US" sz="1800" dirty="0" smtClean="0"/>
              <a:t>the performance </a:t>
            </a:r>
            <a:r>
              <a:rPr lang="en-US" sz="1800" dirty="0"/>
              <a:t>of this model </a:t>
            </a:r>
            <a:r>
              <a:rPr lang="en-US" sz="1800" dirty="0" smtClean="0"/>
              <a:t>to </a:t>
            </a:r>
            <a:r>
              <a:rPr lang="en-US" sz="1800" dirty="0"/>
              <a:t>be lower.</a:t>
            </a:r>
          </a:p>
          <a:p>
            <a:r>
              <a:rPr lang="en-US" sz="1800" dirty="0"/>
              <a:t>The spray data was implemented with the hypothesis that recently sprayed sites would effect the </a:t>
            </a:r>
            <a:r>
              <a:rPr lang="en-US" sz="1800" dirty="0" smtClean="0"/>
              <a:t>occurrences </a:t>
            </a:r>
            <a:r>
              <a:rPr lang="en-US" sz="1800" dirty="0"/>
              <a:t>of WNV. after </a:t>
            </a:r>
            <a:r>
              <a:rPr lang="en-US" sz="1800" dirty="0" smtClean="0"/>
              <a:t>EDA</a:t>
            </a:r>
            <a:r>
              <a:rPr lang="en-US" sz="1800" dirty="0"/>
              <a:t>, </a:t>
            </a:r>
            <a:r>
              <a:rPr lang="en-US" sz="1800" dirty="0" smtClean="0"/>
              <a:t>occurrences </a:t>
            </a:r>
            <a:r>
              <a:rPr lang="en-US" sz="1800" dirty="0"/>
              <a:t>seem to not vary (on average) and since the number of observations taken from recently sprayed sites were low (79), these observations were not excluded from the dataset with the rational that they would not effect the model's performance.</a:t>
            </a:r>
          </a:p>
          <a:p>
            <a:r>
              <a:rPr lang="en-US" sz="1800" dirty="0"/>
              <a:t>The data could be enriched further with </a:t>
            </a:r>
            <a:r>
              <a:rPr lang="en-US" sz="1800" dirty="0" smtClean="0"/>
              <a:t>publically available </a:t>
            </a:r>
            <a:r>
              <a:rPr lang="en-US" sz="1800" dirty="0"/>
              <a:t>data, e.g. Implementing data on locations of exposed water reservoirs, lakes and other bodies of fresh water which might be correlated to increased mosquito population</a:t>
            </a:r>
            <a:r>
              <a:rPr lang="en-US" sz="1800" dirty="0" smtClean="0"/>
              <a:t>.</a:t>
            </a:r>
            <a:endParaRPr lang="en-US" sz="1800" dirty="0"/>
          </a:p>
          <a:p>
            <a:endParaRPr lang="en-US" sz="1800" dirty="0" smtClean="0"/>
          </a:p>
          <a:p>
            <a:pPr marL="0" indent="0">
              <a:buNone/>
            </a:pPr>
            <a:r>
              <a:rPr lang="en-US" sz="1800" b="1" i="1" dirty="0" smtClean="0"/>
              <a:t>* All rights reserved to Eran Schenker</a:t>
            </a:r>
            <a:endParaRPr lang="en-US" sz="1800" b="1" i="1" dirty="0"/>
          </a:p>
          <a:p>
            <a:endParaRPr lang="en-US" sz="1800" dirty="0"/>
          </a:p>
        </p:txBody>
      </p:sp>
      <p:sp>
        <p:nvSpPr>
          <p:cNvPr id="4" name="TextBox 3"/>
          <p:cNvSpPr txBox="1"/>
          <p:nvPr/>
        </p:nvSpPr>
        <p:spPr>
          <a:xfrm>
            <a:off x="632012" y="733454"/>
            <a:ext cx="6813532" cy="769441"/>
          </a:xfrm>
          <a:prstGeom prst="rect">
            <a:avLst/>
          </a:prstGeom>
          <a:noFill/>
        </p:spPr>
        <p:txBody>
          <a:bodyPr wrap="none" rtlCol="0">
            <a:spAutoFit/>
          </a:bodyPr>
          <a:lstStyle/>
          <a:p>
            <a:r>
              <a:rPr lang="en-US" sz="2200" b="1" dirty="0"/>
              <a:t>Supplementary Slide - Project </a:t>
            </a:r>
            <a:r>
              <a:rPr lang="en-US" sz="2200" b="1" dirty="0" smtClean="0"/>
              <a:t>Discussion and Final </a:t>
            </a:r>
            <a:r>
              <a:rPr lang="en-US" sz="2200" b="1" dirty="0"/>
              <a:t>N</a:t>
            </a:r>
            <a:r>
              <a:rPr lang="en-US" sz="2200" b="1" dirty="0" smtClean="0"/>
              <a:t>otes</a:t>
            </a:r>
            <a:endParaRPr lang="en-US" sz="2200" b="1" dirty="0"/>
          </a:p>
          <a:p>
            <a:endParaRPr lang="en-US" sz="2200" dirty="0"/>
          </a:p>
        </p:txBody>
      </p:sp>
    </p:spTree>
    <p:extLst>
      <p:ext uri="{BB962C8B-B14F-4D97-AF65-F5344CB8AC3E}">
        <p14:creationId xmlns:p14="http://schemas.microsoft.com/office/powerpoint/2010/main" val="1686082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39839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endParaRPr lang="en-US" sz="2200" dirty="0"/>
          </a:p>
          <a:p>
            <a:pPr lvl="2">
              <a:buFont typeface="Wingdings" charset="2"/>
              <a:buChar char="§"/>
            </a:pPr>
            <a:r>
              <a:rPr lang="en-US" sz="2200" dirty="0"/>
              <a:t>How can we optimize the model?</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lvl="1">
              <a:buFont typeface="Wingdings" charset="2"/>
              <a:buChar char="§"/>
            </a:pPr>
            <a:endParaRPr lang="en-US" sz="2200" dirty="0" smtClean="0"/>
          </a:p>
        </p:txBody>
      </p:sp>
    </p:spTree>
    <p:extLst>
      <p:ext uri="{BB962C8B-B14F-4D97-AF65-F5344CB8AC3E}">
        <p14:creationId xmlns:p14="http://schemas.microsoft.com/office/powerpoint/2010/main" val="101264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Work Flow</a:t>
            </a:r>
            <a:endParaRPr lang="en-US" dirty="0"/>
          </a:p>
        </p:txBody>
      </p:sp>
      <p:sp>
        <p:nvSpPr>
          <p:cNvPr id="3" name="Content Placeholder 2"/>
          <p:cNvSpPr>
            <a:spLocks noGrp="1"/>
          </p:cNvSpPr>
          <p:nvPr>
            <p:ph idx="1"/>
          </p:nvPr>
        </p:nvSpPr>
        <p:spPr>
          <a:xfrm>
            <a:off x="838200" y="1233487"/>
            <a:ext cx="10515600" cy="5093172"/>
          </a:xfrm>
        </p:spPr>
        <p:txBody>
          <a:bodyPr>
            <a:normAutofit fontScale="85000" lnSpcReduction="20000"/>
          </a:bodyPr>
          <a:lstStyle/>
          <a:p>
            <a:pPr marL="571500" indent="-571500">
              <a:buFont typeface="+mj-lt"/>
              <a:buAutoNum type="romanUcPeriod"/>
            </a:pPr>
            <a:r>
              <a:rPr lang="en-US" dirty="0" smtClean="0"/>
              <a:t>Is there good data to work with?</a:t>
            </a:r>
          </a:p>
          <a:p>
            <a:pPr lvl="2">
              <a:buFont typeface="Wingdings" charset="2"/>
              <a:buChar char="§"/>
            </a:pPr>
            <a:r>
              <a:rPr lang="en-US" sz="2200" dirty="0" smtClean="0"/>
              <a:t>What are the datasets available?</a:t>
            </a:r>
          </a:p>
          <a:p>
            <a:pPr lvl="2">
              <a:buFont typeface="Wingdings" charset="2"/>
              <a:buChar char="§"/>
            </a:pPr>
            <a:r>
              <a:rPr lang="en-US" sz="2200" dirty="0"/>
              <a:t>What are the features of the datasets - Are they informative to the goal of predicting West Nile Virus (WNV) occurrences? </a:t>
            </a:r>
          </a:p>
          <a:p>
            <a:pPr lvl="2">
              <a:buFont typeface="Wingdings" charset="2"/>
              <a:buChar char="§"/>
            </a:pPr>
            <a:r>
              <a:rPr lang="en-US" sz="2200" dirty="0" smtClean="0"/>
              <a:t>Can </a:t>
            </a:r>
            <a:r>
              <a:rPr lang="en-US" sz="2200" dirty="0"/>
              <a:t>we predict WNV occurrences from this basic </a:t>
            </a:r>
            <a:r>
              <a:rPr lang="en-US" sz="2200" dirty="0" smtClean="0"/>
              <a:t>data</a:t>
            </a:r>
            <a:endParaRPr lang="en-US" sz="2200" dirty="0"/>
          </a:p>
          <a:p>
            <a:pPr marL="571500" indent="-571500">
              <a:buFont typeface="+mj-lt"/>
              <a:buAutoNum type="romanUcPeriod"/>
            </a:pPr>
            <a:r>
              <a:rPr lang="en-US" dirty="0"/>
              <a:t>How can we modify the data so it would work for us?</a:t>
            </a:r>
          </a:p>
          <a:p>
            <a:pPr lvl="2">
              <a:buFont typeface="Wingdings" charset="2"/>
              <a:buChar char="§"/>
            </a:pPr>
            <a:r>
              <a:rPr lang="en-US" sz="2200" dirty="0" smtClean="0"/>
              <a:t>Cleaning and standardizing features across datasets</a:t>
            </a:r>
          </a:p>
          <a:p>
            <a:pPr lvl="2">
              <a:buFont typeface="Wingdings" charset="2"/>
              <a:buChar char="§"/>
            </a:pPr>
            <a:r>
              <a:rPr lang="en-US" sz="2200" dirty="0" smtClean="0"/>
              <a:t>Engineering more informative features from the basic features given</a:t>
            </a:r>
          </a:p>
          <a:p>
            <a:pPr lvl="2">
              <a:buFont typeface="Wingdings" charset="2"/>
              <a:buChar char="§"/>
            </a:pPr>
            <a:r>
              <a:rPr lang="en-US" sz="2200" dirty="0" smtClean="0"/>
              <a:t>Merging the datasets into one superior consolidated dataset </a:t>
            </a:r>
            <a:endParaRPr lang="en-US" sz="2200" dirty="0"/>
          </a:p>
          <a:p>
            <a:pPr marL="571500" indent="-571500">
              <a:buFont typeface="+mj-lt"/>
              <a:buAutoNum type="romanUcPeriod"/>
            </a:pPr>
            <a:r>
              <a:rPr lang="en-US" dirty="0" smtClean="0"/>
              <a:t>Building a statistical model to meet our goal of optimal </a:t>
            </a:r>
            <a:r>
              <a:rPr lang="en-US" dirty="0"/>
              <a:t>p</a:t>
            </a:r>
            <a:r>
              <a:rPr lang="en-US" dirty="0" smtClean="0"/>
              <a:t>rediction of WNV</a:t>
            </a:r>
          </a:p>
          <a:p>
            <a:pPr lvl="2">
              <a:buFont typeface="Wingdings" charset="2"/>
              <a:buChar char="§"/>
            </a:pPr>
            <a:r>
              <a:rPr lang="en-US" sz="2200" dirty="0" smtClean="0"/>
              <a:t>What is the best model to use?</a:t>
            </a:r>
            <a:endParaRPr lang="en-US" sz="2200" dirty="0"/>
          </a:p>
          <a:p>
            <a:pPr lvl="2">
              <a:buFont typeface="Wingdings" charset="2"/>
              <a:buChar char="§"/>
            </a:pPr>
            <a:r>
              <a:rPr lang="en-US" sz="2200" dirty="0"/>
              <a:t>How can we optimize the model?</a:t>
            </a:r>
          </a:p>
          <a:p>
            <a:pPr lvl="2">
              <a:buFont typeface="Wingdings" charset="2"/>
              <a:buChar char="§"/>
            </a:pPr>
            <a:r>
              <a:rPr lang="en-US" sz="2200" dirty="0"/>
              <a:t>What is the performance of the</a:t>
            </a:r>
            <a:r>
              <a:rPr lang="en-US" sz="2200" dirty="0" smtClean="0"/>
              <a:t> model we are offering?</a:t>
            </a:r>
          </a:p>
          <a:p>
            <a:pPr lvl="2">
              <a:buFont typeface="Wingdings" charset="2"/>
              <a:buChar char="§"/>
            </a:pPr>
            <a:r>
              <a:rPr lang="en-US" sz="2200" dirty="0"/>
              <a:t>Are the modification efforts of the data justified? </a:t>
            </a:r>
            <a:endParaRPr lang="en-US" sz="2200" dirty="0" smtClean="0"/>
          </a:p>
          <a:p>
            <a:pPr marL="571500" indent="-571500">
              <a:buFont typeface="+mj-lt"/>
              <a:buAutoNum type="romanUcPeriod"/>
            </a:pPr>
            <a:r>
              <a:rPr lang="en-US" sz="2600" dirty="0" smtClean="0"/>
              <a:t>Summary of the proposed model and final recommendations   </a:t>
            </a:r>
          </a:p>
          <a:p>
            <a:pPr lvl="2">
              <a:buFont typeface="Wingdings" charset="2"/>
              <a:buChar char="§"/>
            </a:pPr>
            <a:r>
              <a:rPr lang="en-US" sz="2200" dirty="0" smtClean="0"/>
              <a:t>What the model is revealing to us about WNV factors </a:t>
            </a:r>
          </a:p>
          <a:p>
            <a:pPr lvl="2">
              <a:buFont typeface="Wingdings" charset="2"/>
              <a:buChar char="§"/>
            </a:pPr>
            <a:r>
              <a:rPr lang="en-US" sz="2200" dirty="0" smtClean="0"/>
              <a:t>Final actionable recommendations for Chicago Municipality and Department of Public Health</a:t>
            </a:r>
          </a:p>
          <a:p>
            <a:pPr lvl="1">
              <a:buFont typeface="Wingdings" charset="2"/>
              <a:buChar char="§"/>
            </a:pPr>
            <a:endParaRPr lang="en-US" sz="2200" dirty="0" smtClean="0"/>
          </a:p>
        </p:txBody>
      </p:sp>
    </p:spTree>
    <p:extLst>
      <p:ext uri="{BB962C8B-B14F-4D97-AF65-F5344CB8AC3E}">
        <p14:creationId xmlns:p14="http://schemas.microsoft.com/office/powerpoint/2010/main" val="10682061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989" y="145735"/>
            <a:ext cx="10794811" cy="1325563"/>
          </a:xfrm>
        </p:spPr>
        <p:txBody>
          <a:bodyPr>
            <a:normAutofit/>
          </a:bodyPr>
          <a:lstStyle/>
          <a:p>
            <a:r>
              <a:rPr lang="en-US" dirty="0"/>
              <a:t>I</a:t>
            </a:r>
            <a:r>
              <a:rPr lang="en-US" dirty="0" smtClean="0"/>
              <a:t>. Is there good data to work with?</a:t>
            </a:r>
            <a:endParaRPr lang="en-US" dirty="0"/>
          </a:p>
        </p:txBody>
      </p:sp>
      <p:sp>
        <p:nvSpPr>
          <p:cNvPr id="3" name="Content Placeholder 2"/>
          <p:cNvSpPr>
            <a:spLocks noGrp="1"/>
          </p:cNvSpPr>
          <p:nvPr>
            <p:ph idx="1"/>
          </p:nvPr>
        </p:nvSpPr>
        <p:spPr>
          <a:xfrm>
            <a:off x="838200" y="1243724"/>
            <a:ext cx="10515600" cy="4351338"/>
          </a:xfrm>
        </p:spPr>
        <p:txBody>
          <a:bodyPr/>
          <a:lstStyle/>
          <a:p>
            <a:r>
              <a:rPr lang="en-US" b="1" dirty="0" smtClean="0"/>
              <a:t>What are the datasets available?</a:t>
            </a:r>
            <a:br>
              <a:rPr lang="en-US" b="1" dirty="0" smtClean="0"/>
            </a:br>
            <a:endParaRPr lang="en-US" b="1" dirty="0"/>
          </a:p>
        </p:txBody>
      </p:sp>
    </p:spTree>
    <p:extLst>
      <p:ext uri="{BB962C8B-B14F-4D97-AF65-F5344CB8AC3E}">
        <p14:creationId xmlns:p14="http://schemas.microsoft.com/office/powerpoint/2010/main" val="619596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11992</TotalTime>
  <Words>7000</Words>
  <Application>Microsoft Macintosh PowerPoint</Application>
  <PresentationFormat>Widescreen</PresentationFormat>
  <Paragraphs>675</Paragraphs>
  <Slides>65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Calibri</vt:lpstr>
      <vt:lpstr>Calibri Light</vt:lpstr>
      <vt:lpstr>Helvetica Neue</vt:lpstr>
      <vt:lpstr>Mangal</vt:lpstr>
      <vt:lpstr>Wingdings</vt:lpstr>
      <vt:lpstr>Arial</vt:lpstr>
      <vt:lpstr>Office Theme</vt:lpstr>
      <vt:lpstr>West Nile Virus Detection</vt:lpstr>
      <vt:lpstr>Background</vt:lpstr>
      <vt:lpstr>Background</vt:lpstr>
      <vt:lpstr>Work Flow</vt:lpstr>
      <vt:lpstr>Work Flow</vt:lpstr>
      <vt:lpstr>Work Flow</vt:lpstr>
      <vt:lpstr>Work Flow</vt:lpstr>
      <vt:lpstr>Work Flow</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PowerPoint Presentation</vt:lpstr>
      <vt:lpstr>PowerPoint Presentation</vt:lpstr>
      <vt:lpstr>PowerPoint Presentation</vt:lpstr>
      <vt:lpstr>PowerPoint Presentation</vt:lpstr>
      <vt:lpstr>I. Is there good data to work with?</vt:lpstr>
      <vt:lpstr>I. Is there good data to work with?</vt:lpstr>
      <vt:lpstr>I. Is there good data to work with?</vt:lpstr>
      <vt:lpstr>PowerPoint Presentation</vt:lpstr>
      <vt:lpstr>PowerPoint Presentation</vt:lpstr>
      <vt:lpstr>PowerPoint Presentation</vt:lpstr>
      <vt:lpstr>I. Is there good data to work with?</vt:lpstr>
      <vt:lpstr>I. Is there good data to work with?</vt:lpstr>
      <vt:lpstr>I. Is there good data to work with?</vt:lpstr>
      <vt:lpstr>I. Is there good data to work with?</vt:lpstr>
      <vt:lpstr>I. Is there good data to work with?</vt:lpstr>
      <vt:lpstr>I. Is there good data to work with?</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 How can we modify the data to work for us?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III. Building a statistical model to meet our        goal of optimal prediction of WNV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Nile Virus Detection</dc:title>
  <dc:creator>Microsoft Office User</dc:creator>
  <cp:lastModifiedBy>Microsoft Office User</cp:lastModifiedBy>
  <cp:revision>142</cp:revision>
  <dcterms:created xsi:type="dcterms:W3CDTF">2019-03-03T21:22:16Z</dcterms:created>
  <dcterms:modified xsi:type="dcterms:W3CDTF">2019-03-13T15:04:04Z</dcterms:modified>
</cp:coreProperties>
</file>