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9" r:id="rId4"/>
    <p:sldId id="270" r:id="rId5"/>
    <p:sldId id="272" r:id="rId6"/>
    <p:sldId id="271" r:id="rId7"/>
    <p:sldId id="298" r:id="rId8"/>
    <p:sldId id="293" r:id="rId9"/>
    <p:sldId id="294" r:id="rId10"/>
    <p:sldId id="295" r:id="rId11"/>
    <p:sldId id="29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826" autoAdjust="0"/>
  </p:normalViewPr>
  <p:slideViewPr>
    <p:cSldViewPr snapToGrid="0">
      <p:cViewPr varScale="1">
        <p:scale>
          <a:sx n="46" d="100"/>
          <a:sy n="46" d="100"/>
        </p:scale>
        <p:origin x="14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E8383-5C51-4123-9A88-E3CFABDB55BC}" type="datetimeFigureOut">
              <a:rPr lang="en-US" smtClean="0"/>
              <a:t>7/8/2020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AC0FB-8C82-4D29-8628-004447942C71}" type="slidenum">
              <a:rPr lang="en-US" smtClean="0"/>
              <a:t>‹#›</a:t>
            </a:fld>
            <a:endParaRPr lang="en-US"/>
          </a:p>
        </p:txBody>
      </p:sp>
    </p:spTree>
    <p:extLst>
      <p:ext uri="{BB962C8B-B14F-4D97-AF65-F5344CB8AC3E}">
        <p14:creationId xmlns:p14="http://schemas.microsoft.com/office/powerpoint/2010/main" val="2471494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endParaRPr lang="en-US" sz="1200" dirty="0"/>
          </a:p>
          <a:p>
            <a:pPr marL="0" indent="0">
              <a:buFont typeface="Arial" charset="0"/>
              <a:buNone/>
            </a:pPr>
            <a:endParaRPr lang="en-US" sz="1200" dirty="0"/>
          </a:p>
          <a:p>
            <a:pPr marL="0" indent="0">
              <a:buFont typeface="Arial" charset="0"/>
              <a:buNone/>
            </a:pPr>
            <a:r>
              <a:rPr lang="en-US" sz="1200" dirty="0"/>
              <a:t>Task Performed (short, elaboration next slide..)</a:t>
            </a:r>
          </a:p>
          <a:p>
            <a:pPr marL="228600" indent="-228600">
              <a:buFont typeface="Arial" charset="0"/>
              <a:buAutoNum type="arabicPeriod"/>
            </a:pPr>
            <a:r>
              <a:rPr lang="en-US" sz="1200" dirty="0"/>
              <a:t>Emphasize business achievements – </a:t>
            </a:r>
            <a:r>
              <a:rPr lang="en-US" sz="1200" dirty="0" err="1"/>
              <a:t>definitition</a:t>
            </a:r>
            <a:r>
              <a:rPr lang="en-US" sz="1200" dirty="0"/>
              <a:t> of health status ( and avoid ML lingo for now), and level of investigation – member per period.</a:t>
            </a:r>
          </a:p>
          <a:p>
            <a:pPr marL="228600" indent="-228600">
              <a:buFont typeface="Arial" charset="0"/>
              <a:buAutoNum type="arabicPeriod"/>
            </a:pPr>
            <a:r>
              <a:rPr lang="en-US" sz="1200" dirty="0"/>
              <a:t> as is</a:t>
            </a:r>
          </a:p>
        </p:txBody>
      </p:sp>
      <p:sp>
        <p:nvSpPr>
          <p:cNvPr id="4" name="Slide Number Placeholder 3"/>
          <p:cNvSpPr>
            <a:spLocks noGrp="1"/>
          </p:cNvSpPr>
          <p:nvPr>
            <p:ph type="sldNum" sz="quarter" idx="10"/>
          </p:nvPr>
        </p:nvSpPr>
        <p:spPr/>
        <p:txBody>
          <a:bodyPr/>
          <a:lstStyle/>
          <a:p>
            <a:fld id="{EB60BC7F-C7BB-9D4D-944B-F34C628F7356}" type="slidenum">
              <a:rPr lang="en-US" smtClean="0"/>
              <a:t>3</a:t>
            </a:fld>
            <a:endParaRPr lang="en-US"/>
          </a:p>
        </p:txBody>
      </p:sp>
    </p:spTree>
    <p:extLst>
      <p:ext uri="{BB962C8B-B14F-4D97-AF65-F5344CB8AC3E}">
        <p14:creationId xmlns:p14="http://schemas.microsoft.com/office/powerpoint/2010/main" val="1339314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Background point 2:</a:t>
            </a:r>
          </a:p>
          <a:p>
            <a:r>
              <a:rPr lang="en-US" dirty="0"/>
              <a:t>More robust solution is needed since, a member could have several health status, so up 18 categories, which means thousands of classes due to all combinations.</a:t>
            </a:r>
          </a:p>
          <a:p>
            <a:r>
              <a:rPr lang="en-US" dirty="0"/>
              <a:t>And even so it could be not informative enough ( inside Diseases of the nervous system there could be Alzheimer and carpal tunnel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Rationale point1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differs from the health status example that was provided in the task (</a:t>
            </a:r>
            <a:r>
              <a:rPr lang="en-US" sz="1200" i="1" dirty="0"/>
              <a:t>“Member </a:t>
            </a:r>
            <a:r>
              <a:rPr lang="en-US" sz="1200" i="1" dirty="0" err="1"/>
              <a:t>xyz</a:t>
            </a:r>
            <a:r>
              <a:rPr lang="en-US" sz="1200" i="1" dirty="0"/>
              <a:t> had cancer and a broken leg”</a:t>
            </a:r>
            <a:r>
              <a:rPr lang="en-US" sz="1200" dirty="0"/>
              <a:t>), with the objective to provide a more robust and statistically useful characterization of health status*</a:t>
            </a:r>
            <a:endParaRPr lang="en-US" b="1" u="sng" dirty="0"/>
          </a:p>
          <a:p>
            <a:r>
              <a:rPr lang="en-US" b="1" u="sng" dirty="0"/>
              <a:t>Rationale point2</a:t>
            </a:r>
          </a:p>
          <a:p>
            <a:pPr marL="228600" indent="-228600" rtl="0">
              <a:buAutoNum type="arabicPeriod"/>
            </a:pPr>
            <a:r>
              <a:rPr lang="en-US" b="0" dirty="0"/>
              <a:t>Why not use 70,000 codes? (To tackle the </a:t>
            </a:r>
            <a:r>
              <a:rPr lang="en-US" b="0" dirty="0" err="1"/>
              <a:t>Alzeheimer</a:t>
            </a:r>
            <a:r>
              <a:rPr lang="en-US" b="0" dirty="0"/>
              <a:t> </a:t>
            </a:r>
            <a:r>
              <a:rPr lang="en-US" b="0" dirty="0" err="1"/>
              <a:t>carparal</a:t>
            </a:r>
            <a:r>
              <a:rPr lang="en-US" b="0" dirty="0"/>
              <a:t> tunnel)  because number of codes not necessarily means more serious and can introduce a lot of noise fractures could have many more codes, than cancer biopsy that has one code. So the groups might be doing a good job of generalizing. ( this might be a work of ( </a:t>
            </a:r>
            <a:r>
              <a:rPr lang="en-US" b="1" dirty="0"/>
              <a:t>Subject Matter Expert</a:t>
            </a:r>
            <a:r>
              <a:rPr lang="en-US" b="0" dirty="0"/>
              <a:t>)</a:t>
            </a:r>
          </a:p>
          <a:p>
            <a:pPr marL="0" indent="0" rtl="0">
              <a:buNone/>
            </a:pPr>
            <a:endParaRPr lang="en-US" b="0" dirty="0"/>
          </a:p>
          <a:p>
            <a:pPr marL="0" indent="0" rtl="0">
              <a:buNone/>
            </a:pPr>
            <a:r>
              <a:rPr lang="en-US" b="0" dirty="0"/>
              <a:t>So decision was towards a risk score – that allows to compare members wellbeing ( explained next slide)</a:t>
            </a:r>
          </a:p>
          <a:p>
            <a:pPr marL="171450" indent="-171450" rtl="0">
              <a:buFontTx/>
              <a:buChar char="-"/>
            </a:pPr>
            <a:r>
              <a:rPr lang="en-US" b="0" dirty="0"/>
              <a:t>Pros -  easy to compare members</a:t>
            </a:r>
          </a:p>
          <a:p>
            <a:pPr marL="628650" lvl="1" indent="-171450" rtl="0">
              <a:buFontTx/>
              <a:buChar char="-"/>
            </a:pPr>
            <a:r>
              <a:rPr lang="en-US" b="0" dirty="0"/>
              <a:t>Possible to subset into risk groups (and concentrate on important population)</a:t>
            </a:r>
          </a:p>
          <a:p>
            <a:pPr marL="171450" lvl="0" indent="-171450" rtl="0">
              <a:buFontTx/>
              <a:buChar char="-"/>
            </a:pPr>
            <a:r>
              <a:rPr lang="en-US" b="0" dirty="0"/>
              <a:t>Cons – risk score is built on assumptions that is needed to be carefully validated</a:t>
            </a:r>
          </a:p>
          <a:p>
            <a:pPr marL="171450" indent="-171450" rtl="0">
              <a:buFontTx/>
              <a:buChar char="-"/>
            </a:pPr>
            <a:endParaRPr lang="en-US" b="0" dirty="0"/>
          </a:p>
          <a:p>
            <a:pPr marL="171450" indent="-171450" rtl="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6A6AC0FB-8C82-4D29-8628-004447942C71}" type="slidenum">
              <a:rPr lang="en-US" smtClean="0"/>
              <a:t>4</a:t>
            </a:fld>
            <a:endParaRPr lang="en-US"/>
          </a:p>
        </p:txBody>
      </p:sp>
    </p:spTree>
    <p:extLst>
      <p:ext uri="{BB962C8B-B14F-4D97-AF65-F5344CB8AC3E}">
        <p14:creationId xmlns:p14="http://schemas.microsoft.com/office/powerpoint/2010/main" val="1611680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Implementation point1</a:t>
            </a:r>
          </a:p>
          <a:p>
            <a:r>
              <a:rPr lang="en-US" dirty="0"/>
              <a:t>One step before calculating the formula there was looking at the distribution:</a:t>
            </a:r>
          </a:p>
          <a:p>
            <a:pPr rtl="0"/>
            <a:r>
              <a:rPr lang="en-US" dirty="0"/>
              <a:t>Max count of records was ~=890 , (and max unique groups is ~18 ). So I capped the max count at 42 (which is 99% percentile).</a:t>
            </a:r>
          </a:p>
          <a:p>
            <a:pPr marL="171450" indent="-171450" rtl="0">
              <a:buFontTx/>
              <a:buChar char="-"/>
            </a:pPr>
            <a:r>
              <a:rPr lang="en-US" b="1" dirty="0"/>
              <a:t>If I had to build the risk score again I would do percentiles FIRST on #records and on unique #groups and then applying the weighted avg</a:t>
            </a:r>
          </a:p>
          <a:p>
            <a:pPr marL="171450" indent="-171450" rtl="0">
              <a:buFontTx/>
              <a:buChar char="-"/>
            </a:pPr>
            <a:r>
              <a:rPr lang="en-US" b="1" dirty="0"/>
              <a:t>Why labels? </a:t>
            </a:r>
          </a:p>
          <a:p>
            <a:pPr marL="628650" lvl="1" indent="-171450" rtl="0">
              <a:buFontTx/>
              <a:buChar char="-"/>
            </a:pPr>
            <a:r>
              <a:rPr lang="en-US" b="1" dirty="0"/>
              <a:t>Risk score doesn’t answer directly the question of wellbeing ( 50% risk score means?) so risk groups makes more sense ( are you at risk or not?)</a:t>
            </a:r>
          </a:p>
          <a:p>
            <a:pPr marL="0" indent="0" rtl="0">
              <a:buFontTx/>
              <a:buNone/>
            </a:pPr>
            <a:r>
              <a:rPr lang="en-US" b="1" dirty="0"/>
              <a:t>	- Important </a:t>
            </a:r>
            <a:r>
              <a:rPr lang="en-US" dirty="0"/>
              <a:t>this just a baseline risk score so it might not be informative (e.g. 40 vs 60), there should be more iterations on what is the best 	weight and other aspects. So classes would avoid this</a:t>
            </a:r>
          </a:p>
          <a:p>
            <a:pPr marL="0" indent="0" rtl="0">
              <a:buFontTx/>
              <a:buNone/>
            </a:pPr>
            <a:r>
              <a:rPr lang="en-US" dirty="0"/>
              <a:t>	- regression of # drugs to # diagnosis is not straightforward </a:t>
            </a:r>
          </a:p>
          <a:p>
            <a:pPr marL="171450" indent="-171450" rtl="0">
              <a:buFontTx/>
              <a:buChar char="-"/>
            </a:pPr>
            <a:endParaRPr lang="en-US" dirty="0"/>
          </a:p>
        </p:txBody>
      </p:sp>
      <p:sp>
        <p:nvSpPr>
          <p:cNvPr id="4" name="Slide Number Placeholder 3"/>
          <p:cNvSpPr>
            <a:spLocks noGrp="1"/>
          </p:cNvSpPr>
          <p:nvPr>
            <p:ph type="sldNum" sz="quarter" idx="5"/>
          </p:nvPr>
        </p:nvSpPr>
        <p:spPr/>
        <p:txBody>
          <a:bodyPr/>
          <a:lstStyle/>
          <a:p>
            <a:fld id="{6A6AC0FB-8C82-4D29-8628-004447942C71}" type="slidenum">
              <a:rPr lang="en-US" smtClean="0"/>
              <a:t>5</a:t>
            </a:fld>
            <a:endParaRPr lang="en-US"/>
          </a:p>
        </p:txBody>
      </p:sp>
    </p:spTree>
    <p:extLst>
      <p:ext uri="{BB962C8B-B14F-4D97-AF65-F5344CB8AC3E}">
        <p14:creationId xmlns:p14="http://schemas.microsoft.com/office/powerpoint/2010/main" val="1592193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aggregated per year? – the assumption is that we would like to asses member’s health status for a long rather than short period of time. A monthly aggregation was considered but that would lead to added seasonal information that can cause noise (member A in January and in August would have variance) so a year was chosen for simplicity ( for the scope of this project). Another reason was that it is more actionable since health plans are designed calendar year health plans should meet member needs for a calendar year*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health insurance companies price their insurance premiums and design their plans, they do so based on a calendar year.”</a:t>
            </a:r>
          </a:p>
          <a:p>
            <a:pPr marL="171450" indent="-171450">
              <a:buFontTx/>
              <a:buChar char="-"/>
            </a:pPr>
            <a:r>
              <a:rPr lang="en-US" sz="1200" b="0" i="0" kern="1200" dirty="0">
                <a:solidFill>
                  <a:schemeClr val="tx1"/>
                </a:solidFill>
                <a:effectLst/>
                <a:latin typeface="+mn-lt"/>
                <a:ea typeface="+mn-ea"/>
                <a:cs typeface="+mn-cs"/>
              </a:rPr>
              <a:t>The assumption is that the analysis is not on new members that joined mid year. If there are new members in the data - the way to tackle it is to aggregate </a:t>
            </a:r>
            <a:r>
              <a:rPr lang="en-US" sz="1200" b="0" i="0" kern="1200" dirty="0" err="1">
                <a:solidFill>
                  <a:schemeClr val="tx1"/>
                </a:solidFill>
                <a:effectLst/>
                <a:latin typeface="+mn-lt"/>
                <a:ea typeface="+mn-ea"/>
                <a:cs typeface="+mn-cs"/>
              </a:rPr>
              <a:t>annualy</a:t>
            </a:r>
            <a:r>
              <a:rPr lang="en-US" sz="1200" b="0" i="0" kern="1200" dirty="0">
                <a:solidFill>
                  <a:schemeClr val="tx1"/>
                </a:solidFill>
                <a:effectLst/>
                <a:latin typeface="+mn-lt"/>
                <a:ea typeface="+mn-ea"/>
                <a:cs typeface="+mn-cs"/>
              </a:rPr>
              <a:t> from the members 1</a:t>
            </a:r>
            <a:r>
              <a:rPr lang="en-US" sz="1200" b="0" i="0" kern="1200" baseline="30000" dirty="0">
                <a:solidFill>
                  <a:schemeClr val="tx1"/>
                </a:solidFill>
                <a:effectLst/>
                <a:latin typeface="+mn-lt"/>
                <a:ea typeface="+mn-ea"/>
                <a:cs typeface="+mn-cs"/>
              </a:rPr>
              <a:t>st</a:t>
            </a:r>
            <a:r>
              <a:rPr lang="en-US" sz="1200" b="0" i="0" kern="1200" dirty="0">
                <a:solidFill>
                  <a:schemeClr val="tx1"/>
                </a:solidFill>
                <a:effectLst/>
                <a:latin typeface="+mn-lt"/>
                <a:ea typeface="+mn-ea"/>
                <a:cs typeface="+mn-cs"/>
              </a:rPr>
              <a:t> visit (so not on calendar years)</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Sum of categories instead on one hot encoding</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A6AC0FB-8C82-4D29-8628-004447942C71}" type="slidenum">
              <a:rPr lang="en-US" smtClean="0"/>
              <a:t>6</a:t>
            </a:fld>
            <a:endParaRPr lang="en-US"/>
          </a:p>
        </p:txBody>
      </p:sp>
    </p:spTree>
    <p:extLst>
      <p:ext uri="{BB962C8B-B14F-4D97-AF65-F5344CB8AC3E}">
        <p14:creationId xmlns:p14="http://schemas.microsoft.com/office/powerpoint/2010/main" val="3259390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aggregated per year? – the assumption is that we would like to asses member’s health status for a long rather than short period of time. A monthly aggregation was considered but that would lead to added seasonal information that can cause noise (member A in January and in August would have variance) so a year was chosen for simplicity ( for the scope of this project). Another reason was that it is more actionable since health plans are designed calendar year health plans should meet member needs for a calendar year*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health insurance companies price their insurance premiums and design their plans, they do so based on a calendar year.”</a:t>
            </a:r>
          </a:p>
          <a:p>
            <a:pPr marL="171450" indent="-171450">
              <a:buFontTx/>
              <a:buChar char="-"/>
            </a:pPr>
            <a:r>
              <a:rPr lang="en-US" sz="1200" b="0" i="0" kern="1200" dirty="0">
                <a:solidFill>
                  <a:schemeClr val="tx1"/>
                </a:solidFill>
                <a:effectLst/>
                <a:latin typeface="+mn-lt"/>
                <a:ea typeface="+mn-ea"/>
                <a:cs typeface="+mn-cs"/>
              </a:rPr>
              <a:t>The assumption is that the analysis is not on new members that joined mid year. If there are new members in the data - the way to tackle it is to aggregate </a:t>
            </a:r>
            <a:r>
              <a:rPr lang="en-US" sz="1200" b="0" i="0" kern="1200" dirty="0" err="1">
                <a:solidFill>
                  <a:schemeClr val="tx1"/>
                </a:solidFill>
                <a:effectLst/>
                <a:latin typeface="+mn-lt"/>
                <a:ea typeface="+mn-ea"/>
                <a:cs typeface="+mn-cs"/>
              </a:rPr>
              <a:t>annualy</a:t>
            </a:r>
            <a:r>
              <a:rPr lang="en-US" sz="1200" b="0" i="0" kern="1200" dirty="0">
                <a:solidFill>
                  <a:schemeClr val="tx1"/>
                </a:solidFill>
                <a:effectLst/>
                <a:latin typeface="+mn-lt"/>
                <a:ea typeface="+mn-ea"/>
                <a:cs typeface="+mn-cs"/>
              </a:rPr>
              <a:t> from the members 1</a:t>
            </a:r>
            <a:r>
              <a:rPr lang="en-US" sz="1200" b="0" i="0" kern="1200" baseline="30000" dirty="0">
                <a:solidFill>
                  <a:schemeClr val="tx1"/>
                </a:solidFill>
                <a:effectLst/>
                <a:latin typeface="+mn-lt"/>
                <a:ea typeface="+mn-ea"/>
                <a:cs typeface="+mn-cs"/>
              </a:rPr>
              <a:t>st</a:t>
            </a:r>
            <a:r>
              <a:rPr lang="en-US" sz="1200" b="0" i="0" kern="1200" dirty="0">
                <a:solidFill>
                  <a:schemeClr val="tx1"/>
                </a:solidFill>
                <a:effectLst/>
                <a:latin typeface="+mn-lt"/>
                <a:ea typeface="+mn-ea"/>
                <a:cs typeface="+mn-cs"/>
              </a:rPr>
              <a:t> visit (so not on calendar years)</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Sum of categories instead on one hot encoding</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A6AC0FB-8C82-4D29-8628-004447942C71}" type="slidenum">
              <a:rPr lang="en-US" smtClean="0"/>
              <a:t>7</a:t>
            </a:fld>
            <a:endParaRPr lang="en-US"/>
          </a:p>
        </p:txBody>
      </p:sp>
    </p:spTree>
    <p:extLst>
      <p:ext uri="{BB962C8B-B14F-4D97-AF65-F5344CB8AC3E}">
        <p14:creationId xmlns:p14="http://schemas.microsoft.com/office/powerpoint/2010/main" val="761932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a:solidFill>
                  <a:srgbClr val="000000"/>
                </a:solidFill>
                <a:latin typeface="Helvetica Neue" charset="0"/>
              </a:rPr>
              <a:t>How would you tune the RF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a:solidFill>
                  <a:srgbClr val="000000"/>
                </a:solidFill>
                <a:latin typeface="Helvetica Neue" charset="0"/>
              </a:rPr>
              <a:t>Max_ features</a:t>
            </a:r>
            <a:r>
              <a:rPr lang="en-US" dirty="0">
                <a:solidFill>
                  <a:srgbClr val="000000"/>
                </a:solidFill>
                <a:latin typeface="Helvetica Neue" charset="0"/>
              </a:rPr>
              <a:t> Select a range of Max_ features rule of thumb sqrt ( # features ) sqrt ( 100 ) # allows to the model to test alternative features and not fix to a couple of dominant features. </a:t>
            </a:r>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err="1"/>
              <a:t>n_estimators</a:t>
            </a:r>
            <a:r>
              <a:rPr lang="en-US" u="sng" dirty="0"/>
              <a:t>:</a:t>
            </a:r>
            <a:r>
              <a:rPr lang="en-US" dirty="0"/>
              <a:t> </a:t>
            </a:r>
            <a:r>
              <a:rPr lang="en-US" dirty="0">
                <a:solidFill>
                  <a:srgbClr val="000000"/>
                </a:solidFill>
                <a:latin typeface="Helvetica Neue" charset="0"/>
              </a:rPr>
              <a:t># number of trees used (many would not lead to overfitting since it’s ensemble, every new tree is a new model..) it’s just a matter of calc , storage performance </a:t>
            </a:r>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err="1"/>
              <a:t>max_depth</a:t>
            </a:r>
            <a:r>
              <a:rPr lang="en-US" u="none" dirty="0"/>
              <a:t>: granularity, how far down the tree goes – more depth = more complexity of model higher sensitivity to small features</a:t>
            </a:r>
            <a:endParaRPr lang="en-US" u="none" dirty="0">
              <a:solidFill>
                <a:srgbClr val="000000"/>
              </a:solidFill>
              <a:latin typeface="Helvetica Neue"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err="1"/>
              <a:t>min_samples_split</a:t>
            </a:r>
            <a:r>
              <a:rPr lang="en-US" u="sng" dirty="0"/>
              <a:t>: </a:t>
            </a:r>
            <a:r>
              <a:rPr lang="en-US" u="none" dirty="0"/>
              <a:t>similar to depth as it controls whether a feature could be used in the tree ( if it has enough info to split a node) smaller -&gt; more depth..</a:t>
            </a:r>
            <a:endParaRPr lang="en-US" u="none" dirty="0">
              <a:solidFill>
                <a:srgbClr val="000000"/>
              </a:solidFill>
              <a:latin typeface="Helvetica Neue"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Helvetica Neue"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What I Used:  'n_estimators':500,'min_samples_split':4,'max_features':30,'max_depth’:5</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Merge bullets 2 and 3 on sensitivity ( use recall)</a:t>
            </a:r>
          </a:p>
        </p:txBody>
      </p:sp>
      <p:sp>
        <p:nvSpPr>
          <p:cNvPr id="4" name="Slide Number Placeholder 3"/>
          <p:cNvSpPr>
            <a:spLocks noGrp="1"/>
          </p:cNvSpPr>
          <p:nvPr>
            <p:ph type="sldNum" sz="quarter" idx="10"/>
          </p:nvPr>
        </p:nvSpPr>
        <p:spPr/>
        <p:txBody>
          <a:bodyPr/>
          <a:lstStyle/>
          <a:p>
            <a:fld id="{EB60BC7F-C7BB-9D4D-944B-F34C628F7356}" type="slidenum">
              <a:rPr lang="en-US" smtClean="0"/>
              <a:t>8</a:t>
            </a:fld>
            <a:endParaRPr lang="en-US"/>
          </a:p>
        </p:txBody>
      </p:sp>
    </p:spTree>
    <p:extLst>
      <p:ext uri="{BB962C8B-B14F-4D97-AF65-F5344CB8AC3E}">
        <p14:creationId xmlns:p14="http://schemas.microsoft.com/office/powerpoint/2010/main" val="241228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6C7E-FA9D-4095-B817-42B6EF3823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2D030-8A10-4390-BE64-91172A7631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43DE59-8B33-4CAE-BE03-67CF468B050D}"/>
              </a:ext>
            </a:extLst>
          </p:cNvPr>
          <p:cNvSpPr>
            <a:spLocks noGrp="1"/>
          </p:cNvSpPr>
          <p:nvPr>
            <p:ph type="dt" sz="half" idx="10"/>
          </p:nvPr>
        </p:nvSpPr>
        <p:spPr/>
        <p:txBody>
          <a:bodyPr/>
          <a:lstStyle/>
          <a:p>
            <a:fld id="{CFFEB9EC-6FCF-4CA5-8B9E-E634E90A2D80}" type="datetime1">
              <a:rPr lang="en-US" smtClean="0"/>
              <a:t>7/8/2020</a:t>
            </a:fld>
            <a:endParaRPr lang="en-US"/>
          </a:p>
        </p:txBody>
      </p:sp>
      <p:sp>
        <p:nvSpPr>
          <p:cNvPr id="5" name="Footer Placeholder 4">
            <a:extLst>
              <a:ext uri="{FF2B5EF4-FFF2-40B4-BE49-F238E27FC236}">
                <a16:creationId xmlns:a16="http://schemas.microsoft.com/office/drawing/2014/main" id="{2784E7F8-665C-4136-8EBE-F8A0028A03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984DC-B71D-4B30-B119-6841190D4526}"/>
              </a:ext>
            </a:extLst>
          </p:cNvPr>
          <p:cNvSpPr>
            <a:spLocks noGrp="1"/>
          </p:cNvSpPr>
          <p:nvPr>
            <p:ph type="sldNum" sz="quarter" idx="12"/>
          </p:nvPr>
        </p:nvSpPr>
        <p:spPr/>
        <p:txBody>
          <a:bodyPr/>
          <a:lstStyle/>
          <a:p>
            <a:fld id="{D5D9F79B-F34C-464B-86D0-51A950D2B629}" type="slidenum">
              <a:rPr lang="en-US" smtClean="0"/>
              <a:t>‹#›</a:t>
            </a:fld>
            <a:endParaRPr lang="en-US"/>
          </a:p>
        </p:txBody>
      </p:sp>
    </p:spTree>
    <p:extLst>
      <p:ext uri="{BB962C8B-B14F-4D97-AF65-F5344CB8AC3E}">
        <p14:creationId xmlns:p14="http://schemas.microsoft.com/office/powerpoint/2010/main" val="3502840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9535-B4C3-42AA-916E-B1509B618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BE2331-31FC-4752-B5BB-B3B1D91D03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DC780-6A3D-4476-A186-52F78C3274BE}"/>
              </a:ext>
            </a:extLst>
          </p:cNvPr>
          <p:cNvSpPr>
            <a:spLocks noGrp="1"/>
          </p:cNvSpPr>
          <p:nvPr>
            <p:ph type="dt" sz="half" idx="10"/>
          </p:nvPr>
        </p:nvSpPr>
        <p:spPr/>
        <p:txBody>
          <a:bodyPr/>
          <a:lstStyle/>
          <a:p>
            <a:fld id="{1B6CAF2C-B610-4076-B465-CC57B055E260}" type="datetime1">
              <a:rPr lang="en-US" smtClean="0"/>
              <a:t>7/8/2020</a:t>
            </a:fld>
            <a:endParaRPr lang="en-US"/>
          </a:p>
        </p:txBody>
      </p:sp>
      <p:sp>
        <p:nvSpPr>
          <p:cNvPr id="5" name="Footer Placeholder 4">
            <a:extLst>
              <a:ext uri="{FF2B5EF4-FFF2-40B4-BE49-F238E27FC236}">
                <a16:creationId xmlns:a16="http://schemas.microsoft.com/office/drawing/2014/main" id="{540C868C-F9DD-415E-9293-4A84C031F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6EE42-5FCC-4609-98FF-98965B858187}"/>
              </a:ext>
            </a:extLst>
          </p:cNvPr>
          <p:cNvSpPr>
            <a:spLocks noGrp="1"/>
          </p:cNvSpPr>
          <p:nvPr>
            <p:ph type="sldNum" sz="quarter" idx="12"/>
          </p:nvPr>
        </p:nvSpPr>
        <p:spPr/>
        <p:txBody>
          <a:bodyPr/>
          <a:lstStyle/>
          <a:p>
            <a:fld id="{D5D9F79B-F34C-464B-86D0-51A950D2B629}" type="slidenum">
              <a:rPr lang="en-US" smtClean="0"/>
              <a:t>‹#›</a:t>
            </a:fld>
            <a:endParaRPr lang="en-US"/>
          </a:p>
        </p:txBody>
      </p:sp>
    </p:spTree>
    <p:extLst>
      <p:ext uri="{BB962C8B-B14F-4D97-AF65-F5344CB8AC3E}">
        <p14:creationId xmlns:p14="http://schemas.microsoft.com/office/powerpoint/2010/main" val="2996333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06734C-F45C-48B6-B75E-59414FCCEB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7B9001-5D48-4391-B4CC-6EB26F6F3F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2611E1-5041-48D8-AF97-5E03497C13D8}"/>
              </a:ext>
            </a:extLst>
          </p:cNvPr>
          <p:cNvSpPr>
            <a:spLocks noGrp="1"/>
          </p:cNvSpPr>
          <p:nvPr>
            <p:ph type="dt" sz="half" idx="10"/>
          </p:nvPr>
        </p:nvSpPr>
        <p:spPr/>
        <p:txBody>
          <a:bodyPr/>
          <a:lstStyle/>
          <a:p>
            <a:fld id="{D765D9A9-BDF6-4B04-9514-8B254E25FC1A}" type="datetime1">
              <a:rPr lang="en-US" smtClean="0"/>
              <a:t>7/8/2020</a:t>
            </a:fld>
            <a:endParaRPr lang="en-US"/>
          </a:p>
        </p:txBody>
      </p:sp>
      <p:sp>
        <p:nvSpPr>
          <p:cNvPr id="5" name="Footer Placeholder 4">
            <a:extLst>
              <a:ext uri="{FF2B5EF4-FFF2-40B4-BE49-F238E27FC236}">
                <a16:creationId xmlns:a16="http://schemas.microsoft.com/office/drawing/2014/main" id="{789516A0-B54D-41AA-B46C-3E5A3EDC5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AA3AC-2773-434E-B368-92B5177D6C1E}"/>
              </a:ext>
            </a:extLst>
          </p:cNvPr>
          <p:cNvSpPr>
            <a:spLocks noGrp="1"/>
          </p:cNvSpPr>
          <p:nvPr>
            <p:ph type="sldNum" sz="quarter" idx="12"/>
          </p:nvPr>
        </p:nvSpPr>
        <p:spPr/>
        <p:txBody>
          <a:bodyPr/>
          <a:lstStyle/>
          <a:p>
            <a:fld id="{D5D9F79B-F34C-464B-86D0-51A950D2B629}" type="slidenum">
              <a:rPr lang="en-US" smtClean="0"/>
              <a:t>‹#›</a:t>
            </a:fld>
            <a:endParaRPr lang="en-US"/>
          </a:p>
        </p:txBody>
      </p:sp>
    </p:spTree>
    <p:extLst>
      <p:ext uri="{BB962C8B-B14F-4D97-AF65-F5344CB8AC3E}">
        <p14:creationId xmlns:p14="http://schemas.microsoft.com/office/powerpoint/2010/main" val="243027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CD0F-D409-416B-A56D-57863995ED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C5C325-42EC-43C5-9546-832E9B7D7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1C1EB-B2C1-42B3-9FD8-132E33A3EA0E}"/>
              </a:ext>
            </a:extLst>
          </p:cNvPr>
          <p:cNvSpPr>
            <a:spLocks noGrp="1"/>
          </p:cNvSpPr>
          <p:nvPr>
            <p:ph type="dt" sz="half" idx="10"/>
          </p:nvPr>
        </p:nvSpPr>
        <p:spPr/>
        <p:txBody>
          <a:bodyPr/>
          <a:lstStyle/>
          <a:p>
            <a:fld id="{A44C76F5-5F79-4856-802A-D2A415730C30}" type="datetime1">
              <a:rPr lang="en-US" smtClean="0"/>
              <a:t>7/8/2020</a:t>
            </a:fld>
            <a:endParaRPr lang="en-US"/>
          </a:p>
        </p:txBody>
      </p:sp>
      <p:sp>
        <p:nvSpPr>
          <p:cNvPr id="5" name="Footer Placeholder 4">
            <a:extLst>
              <a:ext uri="{FF2B5EF4-FFF2-40B4-BE49-F238E27FC236}">
                <a16:creationId xmlns:a16="http://schemas.microsoft.com/office/drawing/2014/main" id="{A606247C-03DF-4D1C-AC30-972B2DCFD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5AF19-4DB8-4A30-B902-8CB1FFF513E2}"/>
              </a:ext>
            </a:extLst>
          </p:cNvPr>
          <p:cNvSpPr>
            <a:spLocks noGrp="1"/>
          </p:cNvSpPr>
          <p:nvPr>
            <p:ph type="sldNum" sz="quarter" idx="12"/>
          </p:nvPr>
        </p:nvSpPr>
        <p:spPr/>
        <p:txBody>
          <a:bodyPr/>
          <a:lstStyle/>
          <a:p>
            <a:fld id="{D5D9F79B-F34C-464B-86D0-51A950D2B629}" type="slidenum">
              <a:rPr lang="en-US" smtClean="0"/>
              <a:t>‹#›</a:t>
            </a:fld>
            <a:endParaRPr lang="en-US"/>
          </a:p>
        </p:txBody>
      </p:sp>
    </p:spTree>
    <p:extLst>
      <p:ext uri="{BB962C8B-B14F-4D97-AF65-F5344CB8AC3E}">
        <p14:creationId xmlns:p14="http://schemas.microsoft.com/office/powerpoint/2010/main" val="383931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CB944-E7F2-45D0-BFE1-042E9DCD1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958B5C-775F-4665-881B-6ADB6D495B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D2AB22-7A92-4EAD-84D3-B76CBED6B70F}"/>
              </a:ext>
            </a:extLst>
          </p:cNvPr>
          <p:cNvSpPr>
            <a:spLocks noGrp="1"/>
          </p:cNvSpPr>
          <p:nvPr>
            <p:ph type="dt" sz="half" idx="10"/>
          </p:nvPr>
        </p:nvSpPr>
        <p:spPr/>
        <p:txBody>
          <a:bodyPr/>
          <a:lstStyle/>
          <a:p>
            <a:fld id="{A4BAA2C7-69BC-4EFD-BE72-5371FB620284}" type="datetime1">
              <a:rPr lang="en-US" smtClean="0"/>
              <a:t>7/8/2020</a:t>
            </a:fld>
            <a:endParaRPr lang="en-US"/>
          </a:p>
        </p:txBody>
      </p:sp>
      <p:sp>
        <p:nvSpPr>
          <p:cNvPr id="5" name="Footer Placeholder 4">
            <a:extLst>
              <a:ext uri="{FF2B5EF4-FFF2-40B4-BE49-F238E27FC236}">
                <a16:creationId xmlns:a16="http://schemas.microsoft.com/office/drawing/2014/main" id="{52410D37-38C9-46F1-AAC4-58A7A8F59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14359-2756-4C8F-8BEC-037D010C9B2F}"/>
              </a:ext>
            </a:extLst>
          </p:cNvPr>
          <p:cNvSpPr>
            <a:spLocks noGrp="1"/>
          </p:cNvSpPr>
          <p:nvPr>
            <p:ph type="sldNum" sz="quarter" idx="12"/>
          </p:nvPr>
        </p:nvSpPr>
        <p:spPr/>
        <p:txBody>
          <a:bodyPr/>
          <a:lstStyle/>
          <a:p>
            <a:fld id="{D5D9F79B-F34C-464B-86D0-51A950D2B629}" type="slidenum">
              <a:rPr lang="en-US" smtClean="0"/>
              <a:t>‹#›</a:t>
            </a:fld>
            <a:endParaRPr lang="en-US"/>
          </a:p>
        </p:txBody>
      </p:sp>
    </p:spTree>
    <p:extLst>
      <p:ext uri="{BB962C8B-B14F-4D97-AF65-F5344CB8AC3E}">
        <p14:creationId xmlns:p14="http://schemas.microsoft.com/office/powerpoint/2010/main" val="394309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88D2-D52A-4A11-A6AF-1E1E9C081D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44532D-0D8D-4E12-86F9-015F11FCBA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8B04F2-270C-46CE-88DD-1A3F4AE11C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3682DB-96C3-4B09-97E3-D09E11D20B07}"/>
              </a:ext>
            </a:extLst>
          </p:cNvPr>
          <p:cNvSpPr>
            <a:spLocks noGrp="1"/>
          </p:cNvSpPr>
          <p:nvPr>
            <p:ph type="dt" sz="half" idx="10"/>
          </p:nvPr>
        </p:nvSpPr>
        <p:spPr/>
        <p:txBody>
          <a:bodyPr/>
          <a:lstStyle/>
          <a:p>
            <a:fld id="{246757EB-47D5-4192-8476-D0278926D5FF}" type="datetime1">
              <a:rPr lang="en-US" smtClean="0"/>
              <a:t>7/8/2020</a:t>
            </a:fld>
            <a:endParaRPr lang="en-US"/>
          </a:p>
        </p:txBody>
      </p:sp>
      <p:sp>
        <p:nvSpPr>
          <p:cNvPr id="6" name="Footer Placeholder 5">
            <a:extLst>
              <a:ext uri="{FF2B5EF4-FFF2-40B4-BE49-F238E27FC236}">
                <a16:creationId xmlns:a16="http://schemas.microsoft.com/office/drawing/2014/main" id="{7D06665D-FDB0-4832-9FC1-1038623185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CD906-4C1D-4BDC-8576-F92CF65A9F90}"/>
              </a:ext>
            </a:extLst>
          </p:cNvPr>
          <p:cNvSpPr>
            <a:spLocks noGrp="1"/>
          </p:cNvSpPr>
          <p:nvPr>
            <p:ph type="sldNum" sz="quarter" idx="12"/>
          </p:nvPr>
        </p:nvSpPr>
        <p:spPr/>
        <p:txBody>
          <a:bodyPr/>
          <a:lstStyle/>
          <a:p>
            <a:fld id="{D5D9F79B-F34C-464B-86D0-51A950D2B629}" type="slidenum">
              <a:rPr lang="en-US" smtClean="0"/>
              <a:t>‹#›</a:t>
            </a:fld>
            <a:endParaRPr lang="en-US"/>
          </a:p>
        </p:txBody>
      </p:sp>
    </p:spTree>
    <p:extLst>
      <p:ext uri="{BB962C8B-B14F-4D97-AF65-F5344CB8AC3E}">
        <p14:creationId xmlns:p14="http://schemas.microsoft.com/office/powerpoint/2010/main" val="84319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DED7-F7F5-4F5E-9213-CCBFAD1565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2B95A8-C59A-4696-9CD3-3C8FF4593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42A523-D188-48DD-8667-4AA5453809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563E15-C6D0-4113-8830-661F8B0207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FF475A-C5D1-4748-9F21-AF455E266E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A6CE5-2E03-4372-B462-ACFF8658A23F}"/>
              </a:ext>
            </a:extLst>
          </p:cNvPr>
          <p:cNvSpPr>
            <a:spLocks noGrp="1"/>
          </p:cNvSpPr>
          <p:nvPr>
            <p:ph type="dt" sz="half" idx="10"/>
          </p:nvPr>
        </p:nvSpPr>
        <p:spPr/>
        <p:txBody>
          <a:bodyPr/>
          <a:lstStyle/>
          <a:p>
            <a:fld id="{5A2B8E37-852E-4531-A398-629412B1ABEC}" type="datetime1">
              <a:rPr lang="en-US" smtClean="0"/>
              <a:t>7/8/2020</a:t>
            </a:fld>
            <a:endParaRPr lang="en-US"/>
          </a:p>
        </p:txBody>
      </p:sp>
      <p:sp>
        <p:nvSpPr>
          <p:cNvPr id="8" name="Footer Placeholder 7">
            <a:extLst>
              <a:ext uri="{FF2B5EF4-FFF2-40B4-BE49-F238E27FC236}">
                <a16:creationId xmlns:a16="http://schemas.microsoft.com/office/drawing/2014/main" id="{EA199228-EE3E-4AFB-991C-37E2D215DB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563EA0-8420-4D0E-B936-FB0767089AD9}"/>
              </a:ext>
            </a:extLst>
          </p:cNvPr>
          <p:cNvSpPr>
            <a:spLocks noGrp="1"/>
          </p:cNvSpPr>
          <p:nvPr>
            <p:ph type="sldNum" sz="quarter" idx="12"/>
          </p:nvPr>
        </p:nvSpPr>
        <p:spPr/>
        <p:txBody>
          <a:bodyPr/>
          <a:lstStyle/>
          <a:p>
            <a:fld id="{D5D9F79B-F34C-464B-86D0-51A950D2B629}" type="slidenum">
              <a:rPr lang="en-US" smtClean="0"/>
              <a:t>‹#›</a:t>
            </a:fld>
            <a:endParaRPr lang="en-US"/>
          </a:p>
        </p:txBody>
      </p:sp>
    </p:spTree>
    <p:extLst>
      <p:ext uri="{BB962C8B-B14F-4D97-AF65-F5344CB8AC3E}">
        <p14:creationId xmlns:p14="http://schemas.microsoft.com/office/powerpoint/2010/main" val="234528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28A9-1367-47A1-A5E1-22C70A4259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B1AD9-484A-4649-BCF0-0DF3A1EFA25A}"/>
              </a:ext>
            </a:extLst>
          </p:cNvPr>
          <p:cNvSpPr>
            <a:spLocks noGrp="1"/>
          </p:cNvSpPr>
          <p:nvPr>
            <p:ph type="dt" sz="half" idx="10"/>
          </p:nvPr>
        </p:nvSpPr>
        <p:spPr/>
        <p:txBody>
          <a:bodyPr/>
          <a:lstStyle/>
          <a:p>
            <a:fld id="{9A1C760F-CD4F-43C7-86D2-44ACDDFA2A98}" type="datetime1">
              <a:rPr lang="en-US" smtClean="0"/>
              <a:t>7/8/2020</a:t>
            </a:fld>
            <a:endParaRPr lang="en-US"/>
          </a:p>
        </p:txBody>
      </p:sp>
      <p:sp>
        <p:nvSpPr>
          <p:cNvPr id="4" name="Footer Placeholder 3">
            <a:extLst>
              <a:ext uri="{FF2B5EF4-FFF2-40B4-BE49-F238E27FC236}">
                <a16:creationId xmlns:a16="http://schemas.microsoft.com/office/drawing/2014/main" id="{009D621E-9FE6-4185-A8FA-BCFE8BC632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AFF1E8-AB71-4F24-A51A-B060F3FB5BA5}"/>
              </a:ext>
            </a:extLst>
          </p:cNvPr>
          <p:cNvSpPr>
            <a:spLocks noGrp="1"/>
          </p:cNvSpPr>
          <p:nvPr>
            <p:ph type="sldNum" sz="quarter" idx="12"/>
          </p:nvPr>
        </p:nvSpPr>
        <p:spPr/>
        <p:txBody>
          <a:bodyPr/>
          <a:lstStyle/>
          <a:p>
            <a:fld id="{D5D9F79B-F34C-464B-86D0-51A950D2B629}" type="slidenum">
              <a:rPr lang="en-US" smtClean="0"/>
              <a:t>‹#›</a:t>
            </a:fld>
            <a:endParaRPr lang="en-US"/>
          </a:p>
        </p:txBody>
      </p:sp>
    </p:spTree>
    <p:extLst>
      <p:ext uri="{BB962C8B-B14F-4D97-AF65-F5344CB8AC3E}">
        <p14:creationId xmlns:p14="http://schemas.microsoft.com/office/powerpoint/2010/main" val="3117441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8632C-E8E1-49C9-9E1E-47913110CB34}"/>
              </a:ext>
            </a:extLst>
          </p:cNvPr>
          <p:cNvSpPr>
            <a:spLocks noGrp="1"/>
          </p:cNvSpPr>
          <p:nvPr>
            <p:ph type="dt" sz="half" idx="10"/>
          </p:nvPr>
        </p:nvSpPr>
        <p:spPr/>
        <p:txBody>
          <a:bodyPr/>
          <a:lstStyle/>
          <a:p>
            <a:fld id="{285F9E63-CE95-425A-AF51-CB506628D2B3}" type="datetime1">
              <a:rPr lang="en-US" smtClean="0"/>
              <a:t>7/8/2020</a:t>
            </a:fld>
            <a:endParaRPr lang="en-US"/>
          </a:p>
        </p:txBody>
      </p:sp>
      <p:sp>
        <p:nvSpPr>
          <p:cNvPr id="3" name="Footer Placeholder 2">
            <a:extLst>
              <a:ext uri="{FF2B5EF4-FFF2-40B4-BE49-F238E27FC236}">
                <a16:creationId xmlns:a16="http://schemas.microsoft.com/office/drawing/2014/main" id="{2377FC75-1981-4930-94D2-0E30443A93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8A5A00-7F8A-425C-A641-8128842345C1}"/>
              </a:ext>
            </a:extLst>
          </p:cNvPr>
          <p:cNvSpPr>
            <a:spLocks noGrp="1"/>
          </p:cNvSpPr>
          <p:nvPr>
            <p:ph type="sldNum" sz="quarter" idx="12"/>
          </p:nvPr>
        </p:nvSpPr>
        <p:spPr/>
        <p:txBody>
          <a:bodyPr/>
          <a:lstStyle/>
          <a:p>
            <a:fld id="{D5D9F79B-F34C-464B-86D0-51A950D2B629}" type="slidenum">
              <a:rPr lang="en-US" smtClean="0"/>
              <a:t>‹#›</a:t>
            </a:fld>
            <a:endParaRPr lang="en-US"/>
          </a:p>
        </p:txBody>
      </p:sp>
    </p:spTree>
    <p:extLst>
      <p:ext uri="{BB962C8B-B14F-4D97-AF65-F5344CB8AC3E}">
        <p14:creationId xmlns:p14="http://schemas.microsoft.com/office/powerpoint/2010/main" val="1563040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EECB-7A9E-4F58-B825-1AACB8EC2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D223F-4263-4CBA-846D-5EEA959A4F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33D485-8163-4489-BA52-89F0FDC35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A06EA5-3CA4-4234-9FC6-7476A6AD8BE0}"/>
              </a:ext>
            </a:extLst>
          </p:cNvPr>
          <p:cNvSpPr>
            <a:spLocks noGrp="1"/>
          </p:cNvSpPr>
          <p:nvPr>
            <p:ph type="dt" sz="half" idx="10"/>
          </p:nvPr>
        </p:nvSpPr>
        <p:spPr/>
        <p:txBody>
          <a:bodyPr/>
          <a:lstStyle/>
          <a:p>
            <a:fld id="{B91F5191-1EE6-4E99-B77E-C782C5DDE104}" type="datetime1">
              <a:rPr lang="en-US" smtClean="0"/>
              <a:t>7/8/2020</a:t>
            </a:fld>
            <a:endParaRPr lang="en-US"/>
          </a:p>
        </p:txBody>
      </p:sp>
      <p:sp>
        <p:nvSpPr>
          <p:cNvPr id="6" name="Footer Placeholder 5">
            <a:extLst>
              <a:ext uri="{FF2B5EF4-FFF2-40B4-BE49-F238E27FC236}">
                <a16:creationId xmlns:a16="http://schemas.microsoft.com/office/drawing/2014/main" id="{C7321E88-0D6E-48CE-AB8A-B7D9412A3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3FEED-B58B-47CE-9DFE-25479EF434A6}"/>
              </a:ext>
            </a:extLst>
          </p:cNvPr>
          <p:cNvSpPr>
            <a:spLocks noGrp="1"/>
          </p:cNvSpPr>
          <p:nvPr>
            <p:ph type="sldNum" sz="quarter" idx="12"/>
          </p:nvPr>
        </p:nvSpPr>
        <p:spPr/>
        <p:txBody>
          <a:bodyPr/>
          <a:lstStyle/>
          <a:p>
            <a:fld id="{D5D9F79B-F34C-464B-86D0-51A950D2B629}" type="slidenum">
              <a:rPr lang="en-US" smtClean="0"/>
              <a:t>‹#›</a:t>
            </a:fld>
            <a:endParaRPr lang="en-US"/>
          </a:p>
        </p:txBody>
      </p:sp>
    </p:spTree>
    <p:extLst>
      <p:ext uri="{BB962C8B-B14F-4D97-AF65-F5344CB8AC3E}">
        <p14:creationId xmlns:p14="http://schemas.microsoft.com/office/powerpoint/2010/main" val="391707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FDF5-3FF6-4EEB-8345-CB9DB27F3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61E0B2-AB4E-443B-9566-98A6A1AA26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E8E647-A8D8-4638-8222-7AA72BA81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FC243B-859E-4614-ABE3-5AF0CA48B2F7}"/>
              </a:ext>
            </a:extLst>
          </p:cNvPr>
          <p:cNvSpPr>
            <a:spLocks noGrp="1"/>
          </p:cNvSpPr>
          <p:nvPr>
            <p:ph type="dt" sz="half" idx="10"/>
          </p:nvPr>
        </p:nvSpPr>
        <p:spPr/>
        <p:txBody>
          <a:bodyPr/>
          <a:lstStyle/>
          <a:p>
            <a:fld id="{C88078FA-DBE7-4FDC-9204-A603A09D8130}" type="datetime1">
              <a:rPr lang="en-US" smtClean="0"/>
              <a:t>7/8/2020</a:t>
            </a:fld>
            <a:endParaRPr lang="en-US"/>
          </a:p>
        </p:txBody>
      </p:sp>
      <p:sp>
        <p:nvSpPr>
          <p:cNvPr id="6" name="Footer Placeholder 5">
            <a:extLst>
              <a:ext uri="{FF2B5EF4-FFF2-40B4-BE49-F238E27FC236}">
                <a16:creationId xmlns:a16="http://schemas.microsoft.com/office/drawing/2014/main" id="{EE958887-E792-4E54-ABB1-2CE3957056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FA9FFD-A20C-4731-AE76-C2447B6A115F}"/>
              </a:ext>
            </a:extLst>
          </p:cNvPr>
          <p:cNvSpPr>
            <a:spLocks noGrp="1"/>
          </p:cNvSpPr>
          <p:nvPr>
            <p:ph type="sldNum" sz="quarter" idx="12"/>
          </p:nvPr>
        </p:nvSpPr>
        <p:spPr/>
        <p:txBody>
          <a:bodyPr/>
          <a:lstStyle/>
          <a:p>
            <a:fld id="{D5D9F79B-F34C-464B-86D0-51A950D2B629}" type="slidenum">
              <a:rPr lang="en-US" smtClean="0"/>
              <a:t>‹#›</a:t>
            </a:fld>
            <a:endParaRPr lang="en-US"/>
          </a:p>
        </p:txBody>
      </p:sp>
    </p:spTree>
    <p:extLst>
      <p:ext uri="{BB962C8B-B14F-4D97-AF65-F5344CB8AC3E}">
        <p14:creationId xmlns:p14="http://schemas.microsoft.com/office/powerpoint/2010/main" val="3229032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0EED2-7C64-4EDE-8B8A-2E192A406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650441-1D22-489E-9FE3-0FFA2616A7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8DB2B-1EB2-4C4D-B6EF-803CB52F9A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03912-A30B-48D9-B5E1-19CB7B05E13B}" type="datetime1">
              <a:rPr lang="en-US" smtClean="0"/>
              <a:t>7/8/2020</a:t>
            </a:fld>
            <a:endParaRPr lang="en-US"/>
          </a:p>
        </p:txBody>
      </p:sp>
      <p:sp>
        <p:nvSpPr>
          <p:cNvPr id="5" name="Footer Placeholder 4">
            <a:extLst>
              <a:ext uri="{FF2B5EF4-FFF2-40B4-BE49-F238E27FC236}">
                <a16:creationId xmlns:a16="http://schemas.microsoft.com/office/drawing/2014/main" id="{6A8D047D-7A6C-4F20-963C-80DC9A3078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7D0D3C-232A-4A5C-846D-BF9183D83F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9F79B-F34C-464B-86D0-51A950D2B629}" type="slidenum">
              <a:rPr lang="en-US" smtClean="0"/>
              <a:t>‹#›</a:t>
            </a:fld>
            <a:endParaRPr lang="en-US"/>
          </a:p>
        </p:txBody>
      </p:sp>
    </p:spTree>
    <p:extLst>
      <p:ext uri="{BB962C8B-B14F-4D97-AF65-F5344CB8AC3E}">
        <p14:creationId xmlns:p14="http://schemas.microsoft.com/office/powerpoint/2010/main" val="2714891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8D19-7FD5-498D-9F8A-CCACD911AC3A}"/>
              </a:ext>
            </a:extLst>
          </p:cNvPr>
          <p:cNvSpPr>
            <a:spLocks noGrp="1"/>
          </p:cNvSpPr>
          <p:nvPr>
            <p:ph type="ctrTitle"/>
          </p:nvPr>
        </p:nvSpPr>
        <p:spPr>
          <a:xfrm>
            <a:off x="1524000" y="1594974"/>
            <a:ext cx="9144000" cy="2387600"/>
          </a:xfrm>
        </p:spPr>
        <p:txBody>
          <a:bodyPr>
            <a:normAutofit fontScale="90000"/>
          </a:bodyPr>
          <a:lstStyle/>
          <a:p>
            <a:r>
              <a:rPr lang="en-US" dirty="0"/>
              <a:t>POC of Classification of Health Status from Medical and Prescription Drug Usage</a:t>
            </a:r>
          </a:p>
        </p:txBody>
      </p:sp>
      <p:sp>
        <p:nvSpPr>
          <p:cNvPr id="3" name="Subtitle 2">
            <a:extLst>
              <a:ext uri="{FF2B5EF4-FFF2-40B4-BE49-F238E27FC236}">
                <a16:creationId xmlns:a16="http://schemas.microsoft.com/office/drawing/2014/main" id="{9D3DA4C9-02EA-46D1-A0AA-BD516EF45906}"/>
              </a:ext>
            </a:extLst>
          </p:cNvPr>
          <p:cNvSpPr>
            <a:spLocks noGrp="1"/>
          </p:cNvSpPr>
          <p:nvPr>
            <p:ph type="subTitle" idx="1"/>
          </p:nvPr>
        </p:nvSpPr>
        <p:spPr>
          <a:xfrm>
            <a:off x="1524000" y="4177391"/>
            <a:ext cx="9144000" cy="1655762"/>
          </a:xfrm>
        </p:spPr>
        <p:txBody>
          <a:bodyPr/>
          <a:lstStyle/>
          <a:p>
            <a:r>
              <a:rPr lang="en-US" dirty="0"/>
              <a:t>By Eran Schenker</a:t>
            </a:r>
          </a:p>
        </p:txBody>
      </p:sp>
      <p:sp>
        <p:nvSpPr>
          <p:cNvPr id="4" name="Slide Number Placeholder 3">
            <a:extLst>
              <a:ext uri="{FF2B5EF4-FFF2-40B4-BE49-F238E27FC236}">
                <a16:creationId xmlns:a16="http://schemas.microsoft.com/office/drawing/2014/main" id="{AF3396D7-F332-496F-91F6-7A7CBED656A7}"/>
              </a:ext>
            </a:extLst>
          </p:cNvPr>
          <p:cNvSpPr>
            <a:spLocks noGrp="1"/>
          </p:cNvSpPr>
          <p:nvPr>
            <p:ph type="sldNum" sz="quarter" idx="12"/>
          </p:nvPr>
        </p:nvSpPr>
        <p:spPr/>
        <p:txBody>
          <a:bodyPr/>
          <a:lstStyle/>
          <a:p>
            <a:fld id="{D5D9F79B-F34C-464B-86D0-51A950D2B629}" type="slidenum">
              <a:rPr lang="en-US" smtClean="0"/>
              <a:t>1</a:t>
            </a:fld>
            <a:endParaRPr lang="en-US"/>
          </a:p>
        </p:txBody>
      </p:sp>
    </p:spTree>
    <p:extLst>
      <p:ext uri="{BB962C8B-B14F-4D97-AF65-F5344CB8AC3E}">
        <p14:creationId xmlns:p14="http://schemas.microsoft.com/office/powerpoint/2010/main" val="200909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3EE21A84-AC1F-4E61-8D4D-D70345D21F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7800" y="4205009"/>
            <a:ext cx="4352097" cy="23305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D549DFC-013B-4A88-88A8-5DAB8138B37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0702" y="792297"/>
            <a:ext cx="9389195" cy="349747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EB2995DF-30AA-4725-8A74-9B570511CA40}"/>
              </a:ext>
            </a:extLst>
          </p:cNvPr>
          <p:cNvSpPr>
            <a:spLocks noGrp="1"/>
          </p:cNvSpPr>
          <p:nvPr>
            <p:ph type="sldNum" sz="quarter" idx="12"/>
          </p:nvPr>
        </p:nvSpPr>
        <p:spPr>
          <a:xfrm>
            <a:off x="10917767" y="6500896"/>
            <a:ext cx="952499" cy="274320"/>
          </a:xfrm>
        </p:spPr>
        <p:txBody>
          <a:bodyPr vert="horz" lIns="91440" tIns="45720" rIns="91440" bIns="45720" rtlCol="0" anchor="ctr">
            <a:normAutofit/>
          </a:bodyPr>
          <a:lstStyle/>
          <a:p>
            <a:pPr>
              <a:spcAft>
                <a:spcPts val="600"/>
              </a:spcAft>
            </a:pPr>
            <a:fld id="{D5D9F79B-F34C-464B-86D0-51A950D2B629}" type="slidenum">
              <a:rPr lang="en-US" smtClean="0"/>
              <a:pPr>
                <a:spcAft>
                  <a:spcPts val="600"/>
                </a:spcAft>
              </a:pPr>
              <a:t>10</a:t>
            </a:fld>
            <a:endParaRPr lang="en-US" dirty="0"/>
          </a:p>
        </p:txBody>
      </p:sp>
      <p:sp>
        <p:nvSpPr>
          <p:cNvPr id="8" name="TextBox 7">
            <a:extLst>
              <a:ext uri="{FF2B5EF4-FFF2-40B4-BE49-F238E27FC236}">
                <a16:creationId xmlns:a16="http://schemas.microsoft.com/office/drawing/2014/main" id="{986AADBB-EC5C-4048-AECF-3FC08971D0E8}"/>
              </a:ext>
            </a:extLst>
          </p:cNvPr>
          <p:cNvSpPr txBox="1"/>
          <p:nvPr/>
        </p:nvSpPr>
        <p:spPr>
          <a:xfrm>
            <a:off x="1159362" y="4393142"/>
            <a:ext cx="5435937"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Wingdings" charset="2"/>
              <a:buChar char="§"/>
            </a:pPr>
            <a:r>
              <a:rPr lang="en-US" dirty="0"/>
              <a:t>2 dominant features are apparent. These are the engineered features 1 and 2 ( discussed on page 7)</a:t>
            </a:r>
          </a:p>
          <a:p>
            <a:pPr marL="285750" indent="-285750">
              <a:buFont typeface="Wingdings" charset="2"/>
              <a:buChar char="§"/>
            </a:pPr>
            <a:r>
              <a:rPr lang="en-US" b="1" dirty="0"/>
              <a:t>“</a:t>
            </a:r>
            <a:r>
              <a:rPr lang="en-US" b="1" dirty="0" err="1"/>
              <a:t>Drug_category_analgesics</a:t>
            </a:r>
            <a:r>
              <a:rPr lang="en-US" b="1" dirty="0"/>
              <a:t>  - Opioid” </a:t>
            </a:r>
            <a:r>
              <a:rPr lang="en-US" dirty="0"/>
              <a:t>has the highest importance from the indicator features. An explanation could be that it treats a common symptom -  pain that is related to numerous health conditions as could be seen with the shift to higher risk scores for that group (histograms on the right )</a:t>
            </a:r>
          </a:p>
        </p:txBody>
      </p:sp>
      <p:sp>
        <p:nvSpPr>
          <p:cNvPr id="6" name="Rectangle 3">
            <a:extLst>
              <a:ext uri="{FF2B5EF4-FFF2-40B4-BE49-F238E27FC236}">
                <a16:creationId xmlns:a16="http://schemas.microsoft.com/office/drawing/2014/main" id="{2EC47DE2-ECD4-4F38-8837-DC1B68D634EE}"/>
              </a:ext>
            </a:extLst>
          </p:cNvPr>
          <p:cNvSpPr>
            <a:spLocks noChangeArrowheads="1"/>
          </p:cNvSpPr>
          <p:nvPr/>
        </p:nvSpPr>
        <p:spPr bwMode="auto">
          <a:xfrm>
            <a:off x="7754112" y="6527840"/>
            <a:ext cx="3032561"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Relative frequency of weighted risk score </a:t>
            </a:r>
          </a:p>
        </p:txBody>
      </p:sp>
      <p:sp>
        <p:nvSpPr>
          <p:cNvPr id="9" name="Rectangle 8">
            <a:extLst>
              <a:ext uri="{FF2B5EF4-FFF2-40B4-BE49-F238E27FC236}">
                <a16:creationId xmlns:a16="http://schemas.microsoft.com/office/drawing/2014/main" id="{443CDEB9-75B2-4A22-85B1-3F729CC0564C}"/>
              </a:ext>
            </a:extLst>
          </p:cNvPr>
          <p:cNvSpPr/>
          <p:nvPr/>
        </p:nvSpPr>
        <p:spPr>
          <a:xfrm>
            <a:off x="425915" y="318392"/>
            <a:ext cx="7803868" cy="584775"/>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pPr lvl="1"/>
            <a:r>
              <a:rPr lang="en-US" sz="3200" dirty="0"/>
              <a:t>Intuition for Features Importance                  </a:t>
            </a:r>
          </a:p>
        </p:txBody>
      </p:sp>
    </p:spTree>
    <p:extLst>
      <p:ext uri="{BB962C8B-B14F-4D97-AF65-F5344CB8AC3E}">
        <p14:creationId xmlns:p14="http://schemas.microsoft.com/office/powerpoint/2010/main" val="3594214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47C0-2EAB-4855-96F5-833DEE5F7716}"/>
              </a:ext>
            </a:extLst>
          </p:cNvPr>
          <p:cNvSpPr>
            <a:spLocks noGrp="1"/>
          </p:cNvSpPr>
          <p:nvPr>
            <p:ph type="title"/>
          </p:nvPr>
        </p:nvSpPr>
        <p:spPr/>
        <p:txBody>
          <a:bodyPr/>
          <a:lstStyle/>
          <a:p>
            <a:r>
              <a:rPr lang="en-US" dirty="0"/>
              <a:t>Possible Post-POC Steps</a:t>
            </a:r>
          </a:p>
        </p:txBody>
      </p:sp>
      <p:sp>
        <p:nvSpPr>
          <p:cNvPr id="3" name="Content Placeholder 2">
            <a:extLst>
              <a:ext uri="{FF2B5EF4-FFF2-40B4-BE49-F238E27FC236}">
                <a16:creationId xmlns:a16="http://schemas.microsoft.com/office/drawing/2014/main" id="{BD38DE02-5C0C-4705-8567-8BD0D41FB649}"/>
              </a:ext>
            </a:extLst>
          </p:cNvPr>
          <p:cNvSpPr>
            <a:spLocks noGrp="1"/>
          </p:cNvSpPr>
          <p:nvPr>
            <p:ph idx="1"/>
          </p:nvPr>
        </p:nvSpPr>
        <p:spPr>
          <a:xfrm>
            <a:off x="838200" y="1825625"/>
            <a:ext cx="8708136" cy="4351338"/>
          </a:xfrm>
        </p:spPr>
        <p:txBody>
          <a:bodyPr>
            <a:normAutofit/>
          </a:bodyPr>
          <a:lstStyle/>
          <a:p>
            <a:r>
              <a:rPr lang="en-US" sz="2200" dirty="0"/>
              <a:t>Target risk members found by the model</a:t>
            </a:r>
          </a:p>
          <a:p>
            <a:r>
              <a:rPr lang="en-US" sz="2200" dirty="0"/>
              <a:t>Conduct error analysis. The objective is to investigate the misclassified members. The significance in some occasions could be:</a:t>
            </a:r>
          </a:p>
          <a:p>
            <a:pPr lvl="1"/>
            <a:r>
              <a:rPr lang="en-US" sz="2200" dirty="0"/>
              <a:t>Identifying misalignment in drug prescriptions due to human error</a:t>
            </a:r>
          </a:p>
          <a:p>
            <a:pPr lvl="1"/>
            <a:r>
              <a:rPr lang="en-US" sz="2200" dirty="0"/>
              <a:t>Identifying members who do not utilize their medications</a:t>
            </a:r>
          </a:p>
          <a:p>
            <a:pPr lvl="1"/>
            <a:r>
              <a:rPr lang="en-US" sz="2200" dirty="0"/>
              <a:t>Identifying other errors due to misalignment between providers</a:t>
            </a:r>
          </a:p>
          <a:p>
            <a:pPr marL="0" indent="0">
              <a:buNone/>
            </a:pPr>
            <a:r>
              <a:rPr lang="en-US" sz="2200" dirty="0"/>
              <a:t>All of which are “good” errors. By contradicting the model and its assumptions, they drive an opportunity to intervene and change outcomes for members for the better</a:t>
            </a:r>
          </a:p>
        </p:txBody>
      </p:sp>
      <p:sp>
        <p:nvSpPr>
          <p:cNvPr id="4" name="Slide Number Placeholder 3">
            <a:extLst>
              <a:ext uri="{FF2B5EF4-FFF2-40B4-BE49-F238E27FC236}">
                <a16:creationId xmlns:a16="http://schemas.microsoft.com/office/drawing/2014/main" id="{EF42ECBF-A362-497B-862F-D4EF31E54331}"/>
              </a:ext>
            </a:extLst>
          </p:cNvPr>
          <p:cNvSpPr>
            <a:spLocks noGrp="1"/>
          </p:cNvSpPr>
          <p:nvPr>
            <p:ph type="sldNum" sz="quarter" idx="12"/>
          </p:nvPr>
        </p:nvSpPr>
        <p:spPr/>
        <p:txBody>
          <a:bodyPr/>
          <a:lstStyle/>
          <a:p>
            <a:fld id="{D5D9F79B-F34C-464B-86D0-51A950D2B629}" type="slidenum">
              <a:rPr lang="en-US" smtClean="0"/>
              <a:t>11</a:t>
            </a:fld>
            <a:endParaRPr lang="en-US"/>
          </a:p>
        </p:txBody>
      </p:sp>
      <p:sp>
        <p:nvSpPr>
          <p:cNvPr id="5" name="TextBox 4">
            <a:extLst>
              <a:ext uri="{FF2B5EF4-FFF2-40B4-BE49-F238E27FC236}">
                <a16:creationId xmlns:a16="http://schemas.microsoft.com/office/drawing/2014/main" id="{50D20DCD-81D0-4807-995E-58E7980F5B3A}"/>
              </a:ext>
            </a:extLst>
          </p:cNvPr>
          <p:cNvSpPr txBox="1"/>
          <p:nvPr/>
        </p:nvSpPr>
        <p:spPr>
          <a:xfrm>
            <a:off x="838199" y="1276906"/>
            <a:ext cx="6047509" cy="369332"/>
          </a:xfrm>
          <a:prstGeom prst="rect">
            <a:avLst/>
          </a:prstGeom>
          <a:noFill/>
        </p:spPr>
        <p:txBody>
          <a:bodyPr wrap="square" rtlCol="0">
            <a:spAutoFit/>
          </a:bodyPr>
          <a:lstStyle/>
          <a:p>
            <a:r>
              <a:rPr lang="en-US" sz="1800" dirty="0"/>
              <a:t>(Once model performance improved)</a:t>
            </a:r>
            <a:endParaRPr lang="en-US" dirty="0"/>
          </a:p>
        </p:txBody>
      </p:sp>
    </p:spTree>
    <p:extLst>
      <p:ext uri="{BB962C8B-B14F-4D97-AF65-F5344CB8AC3E}">
        <p14:creationId xmlns:p14="http://schemas.microsoft.com/office/powerpoint/2010/main" val="55928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57C3B1-A2CD-4398-9997-832879B14E81}"/>
              </a:ext>
            </a:extLst>
          </p:cNvPr>
          <p:cNvSpPr>
            <a:spLocks noGrp="1"/>
          </p:cNvSpPr>
          <p:nvPr>
            <p:ph type="title"/>
          </p:nvPr>
        </p:nvSpPr>
        <p:spPr>
          <a:xfrm>
            <a:off x="1850136" y="413893"/>
            <a:ext cx="10515600" cy="1325563"/>
          </a:xfrm>
        </p:spPr>
        <p:txBody>
          <a:bodyPr/>
          <a:lstStyle/>
          <a:p>
            <a:r>
              <a:rPr lang="en-US" dirty="0"/>
              <a:t>Project Overview</a:t>
            </a:r>
          </a:p>
        </p:txBody>
      </p:sp>
      <p:sp>
        <p:nvSpPr>
          <p:cNvPr id="5" name="Content Placeholder 2">
            <a:extLst>
              <a:ext uri="{FF2B5EF4-FFF2-40B4-BE49-F238E27FC236}">
                <a16:creationId xmlns:a16="http://schemas.microsoft.com/office/drawing/2014/main" id="{C142A9E4-42CE-4A7C-88FF-DEC60FE161D6}"/>
              </a:ext>
            </a:extLst>
          </p:cNvPr>
          <p:cNvSpPr>
            <a:spLocks noGrp="1"/>
          </p:cNvSpPr>
          <p:nvPr>
            <p:ph idx="1"/>
          </p:nvPr>
        </p:nvSpPr>
        <p:spPr>
          <a:xfrm>
            <a:off x="1411224" y="1618361"/>
            <a:ext cx="10515600" cy="4351338"/>
          </a:xfrm>
        </p:spPr>
        <p:txBody>
          <a:bodyPr>
            <a:normAutofit/>
          </a:bodyPr>
          <a:lstStyle/>
          <a:p>
            <a:r>
              <a:rPr lang="en-US" dirty="0"/>
              <a:t>Background &amp; challenge</a:t>
            </a:r>
          </a:p>
          <a:p>
            <a:r>
              <a:rPr lang="en-US" dirty="0"/>
              <a:t>POC Outline (Part 1)</a:t>
            </a:r>
          </a:p>
          <a:p>
            <a:r>
              <a:rPr lang="en-US" dirty="0"/>
              <a:t>POC Outline (Part 2)</a:t>
            </a:r>
          </a:p>
          <a:p>
            <a:r>
              <a:rPr lang="en-US" dirty="0"/>
              <a:t>Model</a:t>
            </a:r>
          </a:p>
          <a:p>
            <a:r>
              <a:rPr lang="en-US" dirty="0"/>
              <a:t>Results	</a:t>
            </a:r>
          </a:p>
          <a:p>
            <a:r>
              <a:rPr lang="en-US" dirty="0"/>
              <a:t>Intuition for Features Importance</a:t>
            </a:r>
          </a:p>
          <a:p>
            <a:r>
              <a:rPr lang="en-US"/>
              <a:t>Possible Post-POC Steps</a:t>
            </a:r>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7F4E742E-8C48-4605-9205-59F31D7DB7B4}"/>
              </a:ext>
            </a:extLst>
          </p:cNvPr>
          <p:cNvSpPr>
            <a:spLocks noGrp="1"/>
          </p:cNvSpPr>
          <p:nvPr>
            <p:ph type="sldNum" sz="quarter" idx="12"/>
          </p:nvPr>
        </p:nvSpPr>
        <p:spPr/>
        <p:txBody>
          <a:bodyPr/>
          <a:lstStyle/>
          <a:p>
            <a:fld id="{D5D9F79B-F34C-464B-86D0-51A950D2B629}" type="slidenum">
              <a:rPr lang="en-US" smtClean="0"/>
              <a:t>2</a:t>
            </a:fld>
            <a:endParaRPr lang="en-US"/>
          </a:p>
        </p:txBody>
      </p:sp>
    </p:spTree>
    <p:extLst>
      <p:ext uri="{BB962C8B-B14F-4D97-AF65-F5344CB8AC3E}">
        <p14:creationId xmlns:p14="http://schemas.microsoft.com/office/powerpoint/2010/main" val="261813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057" y="-138176"/>
            <a:ext cx="10515600" cy="1325563"/>
          </a:xfrm>
        </p:spPr>
        <p:txBody>
          <a:bodyPr/>
          <a:lstStyle/>
          <a:p>
            <a:pPr algn="ctr"/>
            <a:r>
              <a:rPr lang="en-US" dirty="0"/>
              <a:t>Background &amp; Challenge</a:t>
            </a:r>
          </a:p>
        </p:txBody>
      </p:sp>
      <p:sp>
        <p:nvSpPr>
          <p:cNvPr id="4" name="TextBox 3"/>
          <p:cNvSpPr txBox="1"/>
          <p:nvPr/>
        </p:nvSpPr>
        <p:spPr>
          <a:xfrm>
            <a:off x="524257" y="1014258"/>
            <a:ext cx="11448288" cy="5632311"/>
          </a:xfrm>
          <a:prstGeom prst="rect">
            <a:avLst/>
          </a:prstGeom>
          <a:solidFill>
            <a:schemeClr val="bg1"/>
          </a:solidFill>
        </p:spPr>
        <p:txBody>
          <a:bodyPr wrap="square" rtlCol="0">
            <a:spAutoFit/>
          </a:bodyPr>
          <a:lstStyle/>
          <a:p>
            <a:pPr marL="285750" indent="-285750">
              <a:buFont typeface="Arial" charset="0"/>
              <a:buChar char="•"/>
            </a:pPr>
            <a:r>
              <a:rPr lang="en-US" dirty="0"/>
              <a:t>The Need</a:t>
            </a:r>
          </a:p>
          <a:p>
            <a:pPr lvl="1"/>
            <a:r>
              <a:rPr lang="en-US" dirty="0"/>
              <a:t>Profiling health status of health insurance members is essential and has several drivers:</a:t>
            </a:r>
          </a:p>
          <a:p>
            <a:pPr marL="971550" lvl="1" indent="-514350">
              <a:buFont typeface="+mj-lt"/>
              <a:buAutoNum type="romanUcPeriod"/>
            </a:pPr>
            <a:r>
              <a:rPr lang="en-US" dirty="0"/>
              <a:t>Detect members that are not receiving required medical care</a:t>
            </a:r>
          </a:p>
          <a:p>
            <a:pPr marL="971550" lvl="1" indent="-514350">
              <a:buFont typeface="+mj-lt"/>
              <a:buAutoNum type="romanUcPeriod"/>
            </a:pPr>
            <a:r>
              <a:rPr lang="en-US" dirty="0"/>
              <a:t>Identify unusual care patterns that could convey health risk </a:t>
            </a:r>
          </a:p>
          <a:p>
            <a:pPr marL="285750" indent="-285750">
              <a:buFont typeface="Arial" charset="0"/>
              <a:buChar char="•"/>
            </a:pPr>
            <a:endParaRPr lang="en-US" dirty="0"/>
          </a:p>
          <a:p>
            <a:pPr marL="285750" indent="-285750">
              <a:buFont typeface="Arial" charset="0"/>
              <a:buChar char="•"/>
            </a:pPr>
            <a:r>
              <a:rPr lang="en-US" dirty="0"/>
              <a:t>Value Proposition</a:t>
            </a:r>
          </a:p>
          <a:p>
            <a:pPr marL="971550" lvl="1" indent="-514350">
              <a:buFont typeface="+mj-lt"/>
              <a:buAutoNum type="romanUcPeriod"/>
            </a:pPr>
            <a:r>
              <a:rPr lang="en-US" dirty="0"/>
              <a:t>By addressing the profiling need, the insurer could anticipate issues and thus manage and possibly intervene to change members’ outcomes for the better </a:t>
            </a:r>
          </a:p>
          <a:p>
            <a:endParaRPr lang="en-US" dirty="0"/>
          </a:p>
          <a:p>
            <a:pPr marL="285750" indent="-285750">
              <a:buFont typeface="Arial" charset="0"/>
              <a:buChar char="•"/>
            </a:pPr>
            <a:r>
              <a:rPr lang="en-US" dirty="0"/>
              <a:t>Challenge</a:t>
            </a:r>
          </a:p>
          <a:p>
            <a:pPr marL="971550" lvl="1" indent="-514350">
              <a:buFont typeface="+mj-lt"/>
              <a:buAutoNum type="romanUcPeriod"/>
            </a:pPr>
            <a:r>
              <a:rPr lang="en-US" dirty="0"/>
              <a:t>Different datasets are sometimes channeled from several different providers</a:t>
            </a:r>
          </a:p>
          <a:p>
            <a:pPr marL="971550" lvl="1" indent="-514350">
              <a:buFont typeface="+mj-lt"/>
              <a:buAutoNum type="romanUcPeriod"/>
            </a:pPr>
            <a:r>
              <a:rPr lang="en-US" dirty="0"/>
              <a:t>Each dataset holds only partial information about a member</a:t>
            </a:r>
          </a:p>
          <a:p>
            <a:pPr marL="971550" lvl="1" indent="-514350">
              <a:buFont typeface="+mj-lt"/>
              <a:buAutoNum type="romanUcPeriod"/>
            </a:pPr>
            <a:r>
              <a:rPr lang="en-US" dirty="0"/>
              <a:t>Inferring health status of a member by using 2 different datasets is challenging</a:t>
            </a:r>
          </a:p>
          <a:p>
            <a:pPr marL="971550" lvl="1" indent="-514350">
              <a:buFont typeface="+mj-lt"/>
              <a:buAutoNum type="romanUcPeriod"/>
            </a:pPr>
            <a:r>
              <a:rPr lang="en-US" dirty="0"/>
              <a:t>How to achieve meaningful results on health status from several datasets</a:t>
            </a:r>
            <a:endParaRPr lang="en-US" b="1" dirty="0"/>
          </a:p>
          <a:p>
            <a:pPr lvl="1"/>
            <a:endParaRPr lang="en-US" b="1" dirty="0"/>
          </a:p>
          <a:p>
            <a:pPr marL="342900" indent="-342900">
              <a:buFont typeface="Arial" panose="020B0604020202020204" pitchFamily="34" charset="0"/>
              <a:buChar char="•"/>
            </a:pPr>
            <a:r>
              <a:rPr lang="en-US" dirty="0"/>
              <a:t>Tasks Performed</a:t>
            </a:r>
          </a:p>
          <a:p>
            <a:pPr marL="971550" lvl="1" indent="-514350">
              <a:buFont typeface="+mj-lt"/>
              <a:buAutoNum type="romanUcPeriod"/>
            </a:pPr>
            <a:r>
              <a:rPr lang="en-US" dirty="0"/>
              <a:t>Defined health status of members and defined the level of the analysis ( a member per a certain time period) from </a:t>
            </a:r>
            <a:r>
              <a:rPr lang="en-US" b="1" dirty="0"/>
              <a:t>medical diagnosis </a:t>
            </a:r>
            <a:r>
              <a:rPr lang="en-US" dirty="0"/>
              <a:t>data</a:t>
            </a:r>
          </a:p>
          <a:p>
            <a:pPr marL="971550" lvl="1" indent="-514350">
              <a:buFont typeface="+mj-lt"/>
              <a:buAutoNum type="romanUcPeriod"/>
            </a:pPr>
            <a:r>
              <a:rPr lang="en-US" dirty="0"/>
              <a:t>Hypothesized and implemented a model that learns how to classify this health status by using </a:t>
            </a:r>
            <a:r>
              <a:rPr lang="en-US" b="1" dirty="0"/>
              <a:t>prescription drug utilization </a:t>
            </a:r>
            <a:r>
              <a:rPr lang="en-US" dirty="0"/>
              <a:t>data </a:t>
            </a:r>
          </a:p>
        </p:txBody>
      </p:sp>
      <p:sp>
        <p:nvSpPr>
          <p:cNvPr id="5" name="Slide Number Placeholder 4">
            <a:extLst>
              <a:ext uri="{FF2B5EF4-FFF2-40B4-BE49-F238E27FC236}">
                <a16:creationId xmlns:a16="http://schemas.microsoft.com/office/drawing/2014/main" id="{FEA59B76-B30F-4B64-B131-A03ABCF461B6}"/>
              </a:ext>
            </a:extLst>
          </p:cNvPr>
          <p:cNvSpPr>
            <a:spLocks noGrp="1"/>
          </p:cNvSpPr>
          <p:nvPr>
            <p:ph type="sldNum" sz="quarter" idx="12"/>
          </p:nvPr>
        </p:nvSpPr>
        <p:spPr/>
        <p:txBody>
          <a:bodyPr/>
          <a:lstStyle/>
          <a:p>
            <a:fld id="{D5D9F79B-F34C-464B-86D0-51A950D2B629}" type="slidenum">
              <a:rPr lang="en-US" smtClean="0"/>
              <a:t>3</a:t>
            </a:fld>
            <a:endParaRPr lang="en-US"/>
          </a:p>
        </p:txBody>
      </p:sp>
    </p:spTree>
    <p:extLst>
      <p:ext uri="{BB962C8B-B14F-4D97-AF65-F5344CB8AC3E}">
        <p14:creationId xmlns:p14="http://schemas.microsoft.com/office/powerpoint/2010/main" val="167293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E4C3E-210B-4D16-9F19-CFFBB25ED983}"/>
              </a:ext>
            </a:extLst>
          </p:cNvPr>
          <p:cNvSpPr>
            <a:spLocks noGrp="1"/>
          </p:cNvSpPr>
          <p:nvPr>
            <p:ph type="title"/>
          </p:nvPr>
        </p:nvSpPr>
        <p:spPr>
          <a:xfrm>
            <a:off x="838200" y="365125"/>
            <a:ext cx="10515600" cy="939693"/>
          </a:xfrm>
        </p:spPr>
        <p:txBody>
          <a:bodyPr/>
          <a:lstStyle/>
          <a:p>
            <a:r>
              <a:rPr lang="en-US" dirty="0"/>
              <a:t>Proof of Concept (PART 1) </a:t>
            </a:r>
          </a:p>
        </p:txBody>
      </p:sp>
      <p:sp>
        <p:nvSpPr>
          <p:cNvPr id="3" name="Content Placeholder 2">
            <a:extLst>
              <a:ext uri="{FF2B5EF4-FFF2-40B4-BE49-F238E27FC236}">
                <a16:creationId xmlns:a16="http://schemas.microsoft.com/office/drawing/2014/main" id="{922CAF41-223D-45A2-BDD8-98E420D92B0C}"/>
              </a:ext>
            </a:extLst>
          </p:cNvPr>
          <p:cNvSpPr>
            <a:spLocks noGrp="1"/>
          </p:cNvSpPr>
          <p:nvPr>
            <p:ph idx="1"/>
          </p:nvPr>
        </p:nvSpPr>
        <p:spPr>
          <a:xfrm>
            <a:off x="838200" y="1304818"/>
            <a:ext cx="11076432" cy="4799599"/>
          </a:xfrm>
        </p:spPr>
        <p:txBody>
          <a:bodyPr>
            <a:noAutofit/>
          </a:bodyPr>
          <a:lstStyle/>
          <a:p>
            <a:pPr marL="0" indent="0">
              <a:buNone/>
            </a:pPr>
            <a:r>
              <a:rPr lang="en-US" sz="1800" dirty="0"/>
              <a:t>Background</a:t>
            </a:r>
          </a:p>
          <a:p>
            <a:r>
              <a:rPr lang="en-US" sz="1800" dirty="0"/>
              <a:t>In the claims dataset there are more then 70,000 ICD-10 diagnoses codes which are not hierarchical and therefore could not be used directly for classification purposes</a:t>
            </a:r>
          </a:p>
          <a:p>
            <a:r>
              <a:rPr lang="en-US" sz="1800" dirty="0"/>
              <a:t>These codes are taxonomized into 18  “ccs_1_desc” super categories </a:t>
            </a:r>
          </a:p>
          <a:p>
            <a:r>
              <a:rPr lang="en-US" sz="1800" dirty="0"/>
              <a:t>These could presumably provide a definition for the </a:t>
            </a:r>
            <a:r>
              <a:rPr lang="en-US" sz="1800" b="1" dirty="0"/>
              <a:t>health status </a:t>
            </a:r>
          </a:p>
          <a:p>
            <a:r>
              <a:rPr lang="en-US" sz="1800" dirty="0"/>
              <a:t>However, since they are on the </a:t>
            </a:r>
            <a:r>
              <a:rPr lang="en-US" sz="1800" b="1" dirty="0"/>
              <a:t>claim level </a:t>
            </a:r>
            <a:r>
              <a:rPr lang="en-US" sz="1800" dirty="0"/>
              <a:t>and not on the </a:t>
            </a:r>
            <a:r>
              <a:rPr lang="en-US" sz="1800" b="1" dirty="0"/>
              <a:t>member level</a:t>
            </a:r>
            <a:r>
              <a:rPr lang="en-US" sz="1800" dirty="0"/>
              <a:t>, members could have thousands of different combinations of super categories (which still won’t be informative enough) so a shift towards a more robust characterization was needed</a:t>
            </a:r>
          </a:p>
          <a:p>
            <a:pPr marL="0" indent="0">
              <a:buNone/>
            </a:pPr>
            <a:r>
              <a:rPr lang="en-US" sz="1800" dirty="0"/>
              <a:t>Rationale</a:t>
            </a:r>
          </a:p>
          <a:p>
            <a:r>
              <a:rPr lang="en-US" sz="1800" dirty="0"/>
              <a:t>A generalized and actionable definition of </a:t>
            </a:r>
            <a:r>
              <a:rPr lang="en-US" sz="1800" b="1" dirty="0"/>
              <a:t>health status</a:t>
            </a:r>
            <a:r>
              <a:rPr lang="en-US" sz="1800" dirty="0"/>
              <a:t> was chosen -  the </a:t>
            </a:r>
            <a:r>
              <a:rPr lang="en-US" sz="1800" b="1" dirty="0"/>
              <a:t>wellbeing </a:t>
            </a:r>
            <a:r>
              <a:rPr lang="en-US" sz="1800" dirty="0"/>
              <a:t>of the member. </a:t>
            </a:r>
          </a:p>
          <a:p>
            <a:r>
              <a:rPr lang="en-US" sz="1800" dirty="0"/>
              <a:t>Since the 18 groups are not hierarchical (could not provide a simple mapping of a member’s wellbeing) the decision was to build a </a:t>
            </a:r>
            <a:r>
              <a:rPr lang="en-US" sz="1800" b="1" dirty="0"/>
              <a:t>risk score for wellbeing</a:t>
            </a:r>
            <a:r>
              <a:rPr lang="en-US" sz="1800" dirty="0"/>
              <a:t> built on the following assumptions:</a:t>
            </a:r>
          </a:p>
          <a:p>
            <a:pPr marL="800100" lvl="1" indent="-342900">
              <a:buAutoNum type="arabicPeriod"/>
            </a:pPr>
            <a:r>
              <a:rPr lang="en-US" sz="1800" dirty="0"/>
              <a:t>The </a:t>
            </a:r>
            <a:r>
              <a:rPr lang="en-US" sz="1800" b="1" dirty="0"/>
              <a:t>more diverse the diagnosis profile </a:t>
            </a:r>
            <a:r>
              <a:rPr lang="en-US" sz="1800" dirty="0"/>
              <a:t>of a member is (more groups), the higher the risk is for this member’s wellbeing. </a:t>
            </a:r>
          </a:p>
          <a:p>
            <a:pPr marL="800100" lvl="1" indent="-342900">
              <a:buAutoNum type="arabicPeriod"/>
            </a:pPr>
            <a:r>
              <a:rPr lang="en-US" sz="1800" dirty="0"/>
              <a:t>The </a:t>
            </a:r>
            <a:r>
              <a:rPr lang="en-US" sz="1800" b="1" dirty="0"/>
              <a:t>more total medical records </a:t>
            </a:r>
            <a:r>
              <a:rPr lang="en-US" sz="1800" dirty="0"/>
              <a:t>a member has, the higher the risk for this member’s wellbeing</a:t>
            </a:r>
          </a:p>
          <a:p>
            <a:pPr marL="914400" lvl="2" indent="0">
              <a:buNone/>
            </a:pPr>
            <a:endParaRPr lang="en-US" sz="1800" dirty="0"/>
          </a:p>
          <a:p>
            <a:pPr marL="914400" lvl="2" indent="0">
              <a:buNone/>
            </a:pPr>
            <a:r>
              <a:rPr lang="en-US" sz="1800" dirty="0"/>
              <a:t> </a:t>
            </a:r>
          </a:p>
          <a:p>
            <a:pPr marL="0" indent="0">
              <a:buNone/>
            </a:pPr>
            <a:endParaRPr lang="en-US" sz="1800" b="1" dirty="0"/>
          </a:p>
        </p:txBody>
      </p:sp>
      <p:sp>
        <p:nvSpPr>
          <p:cNvPr id="9" name="Slide Number Placeholder 8">
            <a:extLst>
              <a:ext uri="{FF2B5EF4-FFF2-40B4-BE49-F238E27FC236}">
                <a16:creationId xmlns:a16="http://schemas.microsoft.com/office/drawing/2014/main" id="{A0702B55-DD4D-4A78-B6DA-C96DBA80E948}"/>
              </a:ext>
            </a:extLst>
          </p:cNvPr>
          <p:cNvSpPr>
            <a:spLocks noGrp="1"/>
          </p:cNvSpPr>
          <p:nvPr>
            <p:ph type="sldNum" sz="quarter" idx="12"/>
          </p:nvPr>
        </p:nvSpPr>
        <p:spPr/>
        <p:txBody>
          <a:bodyPr/>
          <a:lstStyle/>
          <a:p>
            <a:fld id="{D5D9F79B-F34C-464B-86D0-51A950D2B629}" type="slidenum">
              <a:rPr lang="en-US" smtClean="0"/>
              <a:t>4</a:t>
            </a:fld>
            <a:endParaRPr lang="en-US"/>
          </a:p>
        </p:txBody>
      </p:sp>
    </p:spTree>
    <p:extLst>
      <p:ext uri="{BB962C8B-B14F-4D97-AF65-F5344CB8AC3E}">
        <p14:creationId xmlns:p14="http://schemas.microsoft.com/office/powerpoint/2010/main" val="3049011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02580-798F-44B2-8E25-2D379F157B50}"/>
              </a:ext>
            </a:extLst>
          </p:cNvPr>
          <p:cNvSpPr>
            <a:spLocks noGrp="1"/>
          </p:cNvSpPr>
          <p:nvPr>
            <p:ph idx="1"/>
          </p:nvPr>
        </p:nvSpPr>
        <p:spPr>
          <a:xfrm>
            <a:off x="838200" y="1007260"/>
            <a:ext cx="8202433" cy="4351338"/>
          </a:xfrm>
        </p:spPr>
        <p:txBody>
          <a:bodyPr>
            <a:normAutofit/>
          </a:bodyPr>
          <a:lstStyle/>
          <a:p>
            <a:pPr marL="0" indent="0">
              <a:buNone/>
            </a:pPr>
            <a:r>
              <a:rPr lang="en-US" sz="1700" dirty="0"/>
              <a:t>Implementation </a:t>
            </a:r>
          </a:p>
          <a:p>
            <a:r>
              <a:rPr lang="en-US" sz="1700" dirty="0"/>
              <a:t>Generate a risk score for each member: </a:t>
            </a:r>
          </a:p>
          <a:p>
            <a:pPr marL="457200" lvl="1" indent="0">
              <a:buNone/>
            </a:pPr>
            <a:r>
              <a:rPr lang="en-US" sz="1700" dirty="0"/>
              <a:t>A weighted average risk score was calculated:  </a:t>
            </a:r>
            <a:r>
              <a:rPr lang="en-US" sz="1700" b="1" dirty="0"/>
              <a:t>0.75 X</a:t>
            </a:r>
            <a:r>
              <a:rPr lang="en-US" sz="1700" dirty="0"/>
              <a:t> </a:t>
            </a:r>
            <a:r>
              <a:rPr lang="en-US" sz="1700" b="1" dirty="0"/>
              <a:t>the count of unique ccs groups </a:t>
            </a:r>
            <a:r>
              <a:rPr lang="en-US" sz="2000" b="1" dirty="0"/>
              <a:t>+ </a:t>
            </a:r>
            <a:r>
              <a:rPr lang="en-US" sz="1700" b="1" dirty="0"/>
              <a:t>0.25 X the count of records</a:t>
            </a:r>
            <a:r>
              <a:rPr lang="en-US" sz="1700" dirty="0"/>
              <a:t>,  aggregated per member per year. *</a:t>
            </a:r>
          </a:p>
          <a:p>
            <a:r>
              <a:rPr lang="en-US" sz="1700" dirty="0"/>
              <a:t>Create 3 risk score groups ( according to risk score):</a:t>
            </a:r>
          </a:p>
          <a:p>
            <a:pPr marL="457200" lvl="1" indent="0">
              <a:buNone/>
            </a:pPr>
            <a:r>
              <a:rPr lang="en-US" sz="1700" dirty="0"/>
              <a:t>Members where classified into 3 groups: low, medium and high risk, according to the percentile of the risk score. The percentile cutoffs were chosen according to table A </a:t>
            </a:r>
          </a:p>
          <a:p>
            <a:pPr marL="457200" lvl="1" indent="0">
              <a:buNone/>
            </a:pPr>
            <a:r>
              <a:rPr lang="en-US" sz="1700" dirty="0"/>
              <a:t>______________________________________________________________________</a:t>
            </a:r>
          </a:p>
          <a:p>
            <a:endParaRPr lang="en-US" sz="1800" dirty="0"/>
          </a:p>
        </p:txBody>
      </p:sp>
      <p:sp>
        <p:nvSpPr>
          <p:cNvPr id="7" name="TextBox 6">
            <a:extLst>
              <a:ext uri="{FF2B5EF4-FFF2-40B4-BE49-F238E27FC236}">
                <a16:creationId xmlns:a16="http://schemas.microsoft.com/office/drawing/2014/main" id="{7E81DAFB-B475-4519-8160-B9007D82B33F}"/>
              </a:ext>
            </a:extLst>
          </p:cNvPr>
          <p:cNvSpPr txBox="1"/>
          <p:nvPr/>
        </p:nvSpPr>
        <p:spPr>
          <a:xfrm>
            <a:off x="1044271" y="6363805"/>
            <a:ext cx="10551381" cy="646331"/>
          </a:xfrm>
          <a:prstGeom prst="rect">
            <a:avLst/>
          </a:prstGeom>
          <a:noFill/>
        </p:spPr>
        <p:txBody>
          <a:bodyPr wrap="square" rtlCol="0">
            <a:spAutoFit/>
          </a:bodyPr>
          <a:lstStyle/>
          <a:p>
            <a:r>
              <a:rPr lang="en-US" sz="1200" dirty="0"/>
              <a:t>* Higher weight is given to count of unique ccs groups due to the presumed higher risk that it conveys.</a:t>
            </a:r>
          </a:p>
          <a:p>
            <a:r>
              <a:rPr lang="en-US" sz="1200" dirty="0"/>
              <a:t>* “ill defined” group and “unknown” group with no ccs mapping were excluded from count of unique groups calculation (used in the risk score)</a:t>
            </a:r>
          </a:p>
          <a:p>
            <a:endParaRPr lang="en-US" sz="1200" dirty="0"/>
          </a:p>
        </p:txBody>
      </p:sp>
      <p:graphicFrame>
        <p:nvGraphicFramePr>
          <p:cNvPr id="8" name="Table 8">
            <a:extLst>
              <a:ext uri="{FF2B5EF4-FFF2-40B4-BE49-F238E27FC236}">
                <a16:creationId xmlns:a16="http://schemas.microsoft.com/office/drawing/2014/main" id="{B1B4FEA7-9D44-4D0B-AA09-8585397B59D6}"/>
              </a:ext>
            </a:extLst>
          </p:cNvPr>
          <p:cNvGraphicFramePr>
            <a:graphicFrameLocks noGrp="1"/>
          </p:cNvGraphicFramePr>
          <p:nvPr>
            <p:extLst>
              <p:ext uri="{D42A27DB-BD31-4B8C-83A1-F6EECF244321}">
                <p14:modId xmlns:p14="http://schemas.microsoft.com/office/powerpoint/2010/main" val="3662899263"/>
              </p:ext>
            </p:extLst>
          </p:nvPr>
        </p:nvGraphicFramePr>
        <p:xfrm>
          <a:off x="9347201" y="1385143"/>
          <a:ext cx="2248451" cy="1483360"/>
        </p:xfrm>
        <a:graphic>
          <a:graphicData uri="http://schemas.openxmlformats.org/drawingml/2006/table">
            <a:tbl>
              <a:tblPr firstRow="1" bandRow="1">
                <a:tableStyleId>{5C22544A-7EE6-4342-B048-85BDC9FD1C3A}</a:tableStyleId>
              </a:tblPr>
              <a:tblGrid>
                <a:gridCol w="570726">
                  <a:extLst>
                    <a:ext uri="{9D8B030D-6E8A-4147-A177-3AD203B41FA5}">
                      <a16:colId xmlns:a16="http://schemas.microsoft.com/office/drawing/2014/main" val="562265883"/>
                    </a:ext>
                  </a:extLst>
                </a:gridCol>
                <a:gridCol w="1677725">
                  <a:extLst>
                    <a:ext uri="{9D8B030D-6E8A-4147-A177-3AD203B41FA5}">
                      <a16:colId xmlns:a16="http://schemas.microsoft.com/office/drawing/2014/main" val="1787205813"/>
                    </a:ext>
                  </a:extLst>
                </a:gridCol>
              </a:tblGrid>
              <a:tr h="370840">
                <a:tc>
                  <a:txBody>
                    <a:bodyPr/>
                    <a:lstStyle/>
                    <a:p>
                      <a:pPr algn="ctr"/>
                      <a:r>
                        <a:rPr lang="en-US" sz="1400" dirty="0"/>
                        <a:t>Class</a:t>
                      </a:r>
                    </a:p>
                  </a:txBody>
                  <a:tcPr/>
                </a:tc>
                <a:tc>
                  <a:txBody>
                    <a:bodyPr/>
                    <a:lstStyle/>
                    <a:p>
                      <a:pPr algn="ctr"/>
                      <a:r>
                        <a:rPr lang="en-US" sz="1400" dirty="0"/>
                        <a:t>Percentile</a:t>
                      </a:r>
                    </a:p>
                  </a:txBody>
                  <a:tcPr/>
                </a:tc>
                <a:extLst>
                  <a:ext uri="{0D108BD9-81ED-4DB2-BD59-A6C34878D82A}">
                    <a16:rowId xmlns:a16="http://schemas.microsoft.com/office/drawing/2014/main" val="309089494"/>
                  </a:ext>
                </a:extLst>
              </a:tr>
              <a:tr h="370840">
                <a:tc>
                  <a:txBody>
                    <a:bodyPr/>
                    <a:lstStyle/>
                    <a:p>
                      <a:pPr algn="ctr"/>
                      <a:r>
                        <a:rPr lang="en-US" sz="1400" dirty="0"/>
                        <a:t>0</a:t>
                      </a:r>
                    </a:p>
                  </a:txBody>
                  <a:tcPr/>
                </a:tc>
                <a:tc>
                  <a:txBody>
                    <a:bodyPr/>
                    <a:lstStyle/>
                    <a:p>
                      <a:pPr algn="ctr"/>
                      <a:r>
                        <a:rPr lang="en-US" sz="1400" dirty="0"/>
                        <a:t>Lower than .33</a:t>
                      </a:r>
                    </a:p>
                  </a:txBody>
                  <a:tcPr/>
                </a:tc>
                <a:extLst>
                  <a:ext uri="{0D108BD9-81ED-4DB2-BD59-A6C34878D82A}">
                    <a16:rowId xmlns:a16="http://schemas.microsoft.com/office/drawing/2014/main" val="1016452908"/>
                  </a:ext>
                </a:extLst>
              </a:tr>
              <a:tr h="370840">
                <a:tc>
                  <a:txBody>
                    <a:bodyPr/>
                    <a:lstStyle/>
                    <a:p>
                      <a:pPr algn="ctr"/>
                      <a:r>
                        <a:rPr lang="en-US" sz="1400" dirty="0"/>
                        <a:t>1</a:t>
                      </a:r>
                    </a:p>
                  </a:txBody>
                  <a:tcPr/>
                </a:tc>
                <a:tc>
                  <a:txBody>
                    <a:bodyPr/>
                    <a:lstStyle/>
                    <a:p>
                      <a:pPr algn="ctr"/>
                      <a:r>
                        <a:rPr lang="en-US" sz="1400" dirty="0"/>
                        <a:t>Between .33 and .60</a:t>
                      </a:r>
                    </a:p>
                  </a:txBody>
                  <a:tcPr/>
                </a:tc>
                <a:extLst>
                  <a:ext uri="{0D108BD9-81ED-4DB2-BD59-A6C34878D82A}">
                    <a16:rowId xmlns:a16="http://schemas.microsoft.com/office/drawing/2014/main" val="2592489226"/>
                  </a:ext>
                </a:extLst>
              </a:tr>
              <a:tr h="370840">
                <a:tc>
                  <a:txBody>
                    <a:bodyPr/>
                    <a:lstStyle/>
                    <a:p>
                      <a:pPr algn="ctr"/>
                      <a:r>
                        <a:rPr lang="en-US" sz="1400" dirty="0"/>
                        <a:t>2</a:t>
                      </a:r>
                    </a:p>
                  </a:txBody>
                  <a:tcPr/>
                </a:tc>
                <a:tc>
                  <a:txBody>
                    <a:bodyPr/>
                    <a:lstStyle/>
                    <a:p>
                      <a:pPr algn="ctr"/>
                      <a:r>
                        <a:rPr lang="en-US" sz="1400" dirty="0"/>
                        <a:t>Above .60</a:t>
                      </a:r>
                    </a:p>
                  </a:txBody>
                  <a:tcPr/>
                </a:tc>
                <a:extLst>
                  <a:ext uri="{0D108BD9-81ED-4DB2-BD59-A6C34878D82A}">
                    <a16:rowId xmlns:a16="http://schemas.microsoft.com/office/drawing/2014/main" val="3834003107"/>
                  </a:ext>
                </a:extLst>
              </a:tr>
            </a:tbl>
          </a:graphicData>
        </a:graphic>
      </p:graphicFrame>
      <p:pic>
        <p:nvPicPr>
          <p:cNvPr id="11" name="Picture 10" descr="A screen shot of a window&#10;&#10;Description automatically generated">
            <a:extLst>
              <a:ext uri="{FF2B5EF4-FFF2-40B4-BE49-F238E27FC236}">
                <a16:creationId xmlns:a16="http://schemas.microsoft.com/office/drawing/2014/main" id="{146B0FF5-1AC6-4691-9689-43E7501C2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666" y="3596044"/>
            <a:ext cx="9907325" cy="2767761"/>
          </a:xfrm>
          <a:prstGeom prst="rect">
            <a:avLst/>
          </a:prstGeom>
        </p:spPr>
      </p:pic>
      <p:sp>
        <p:nvSpPr>
          <p:cNvPr id="12" name="TextBox 11">
            <a:extLst>
              <a:ext uri="{FF2B5EF4-FFF2-40B4-BE49-F238E27FC236}">
                <a16:creationId xmlns:a16="http://schemas.microsoft.com/office/drawing/2014/main" id="{E5BCA472-F871-45EC-AF03-CEC81C6E3CB2}"/>
              </a:ext>
            </a:extLst>
          </p:cNvPr>
          <p:cNvSpPr txBox="1"/>
          <p:nvPr/>
        </p:nvSpPr>
        <p:spPr>
          <a:xfrm>
            <a:off x="2162756" y="3177385"/>
            <a:ext cx="593167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3 step transformation from </a:t>
            </a:r>
            <a:r>
              <a:rPr lang="en-US" b="1" dirty="0"/>
              <a:t>weighted </a:t>
            </a:r>
            <a:r>
              <a:rPr lang="en-US" b="1" dirty="0" err="1"/>
              <a:t>risk_score</a:t>
            </a:r>
            <a:r>
              <a:rPr lang="en-US" dirty="0"/>
              <a:t> to </a:t>
            </a:r>
            <a:r>
              <a:rPr lang="en-US" b="1" dirty="0" err="1"/>
              <a:t>risk_label</a:t>
            </a:r>
            <a:r>
              <a:rPr lang="en-US" dirty="0"/>
              <a:t> </a:t>
            </a:r>
          </a:p>
        </p:txBody>
      </p:sp>
      <p:sp>
        <p:nvSpPr>
          <p:cNvPr id="13" name="TextBox 12">
            <a:extLst>
              <a:ext uri="{FF2B5EF4-FFF2-40B4-BE49-F238E27FC236}">
                <a16:creationId xmlns:a16="http://schemas.microsoft.com/office/drawing/2014/main" id="{5B29179E-4318-44EC-829F-3F07212F7B1D}"/>
              </a:ext>
            </a:extLst>
          </p:cNvPr>
          <p:cNvSpPr txBox="1"/>
          <p:nvPr/>
        </p:nvSpPr>
        <p:spPr>
          <a:xfrm>
            <a:off x="9986839" y="986565"/>
            <a:ext cx="845488" cy="369332"/>
          </a:xfrm>
          <a:prstGeom prst="rect">
            <a:avLst/>
          </a:prstGeom>
          <a:noFill/>
        </p:spPr>
        <p:txBody>
          <a:bodyPr wrap="none" rtlCol="0">
            <a:spAutoFit/>
          </a:bodyPr>
          <a:lstStyle/>
          <a:p>
            <a:r>
              <a:rPr lang="en-US" dirty="0"/>
              <a:t>table A</a:t>
            </a:r>
          </a:p>
        </p:txBody>
      </p:sp>
      <p:sp>
        <p:nvSpPr>
          <p:cNvPr id="14" name="Slide Number Placeholder 13">
            <a:extLst>
              <a:ext uri="{FF2B5EF4-FFF2-40B4-BE49-F238E27FC236}">
                <a16:creationId xmlns:a16="http://schemas.microsoft.com/office/drawing/2014/main" id="{3790BC5A-BA0D-4BA1-8793-D9D9D228D999}"/>
              </a:ext>
            </a:extLst>
          </p:cNvPr>
          <p:cNvSpPr>
            <a:spLocks noGrp="1"/>
          </p:cNvSpPr>
          <p:nvPr>
            <p:ph type="sldNum" sz="quarter" idx="12"/>
          </p:nvPr>
        </p:nvSpPr>
        <p:spPr/>
        <p:txBody>
          <a:bodyPr/>
          <a:lstStyle/>
          <a:p>
            <a:fld id="{D5D9F79B-F34C-464B-86D0-51A950D2B629}" type="slidenum">
              <a:rPr lang="en-US" smtClean="0"/>
              <a:t>5</a:t>
            </a:fld>
            <a:endParaRPr lang="en-US" dirty="0"/>
          </a:p>
        </p:txBody>
      </p:sp>
      <p:sp>
        <p:nvSpPr>
          <p:cNvPr id="15" name="Title 1">
            <a:extLst>
              <a:ext uri="{FF2B5EF4-FFF2-40B4-BE49-F238E27FC236}">
                <a16:creationId xmlns:a16="http://schemas.microsoft.com/office/drawing/2014/main" id="{5327CDFF-BC53-44EB-8306-49A54EE166BF}"/>
              </a:ext>
            </a:extLst>
          </p:cNvPr>
          <p:cNvSpPr txBox="1">
            <a:spLocks/>
          </p:cNvSpPr>
          <p:nvPr/>
        </p:nvSpPr>
        <p:spPr>
          <a:xfrm>
            <a:off x="838200" y="164514"/>
            <a:ext cx="10515600" cy="939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Proof of Concept (PART 1) </a:t>
            </a:r>
          </a:p>
        </p:txBody>
      </p:sp>
    </p:spTree>
    <p:extLst>
      <p:ext uri="{BB962C8B-B14F-4D97-AF65-F5344CB8AC3E}">
        <p14:creationId xmlns:p14="http://schemas.microsoft.com/office/powerpoint/2010/main" val="14092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CAF41-223D-45A2-BDD8-98E420D92B0C}"/>
              </a:ext>
            </a:extLst>
          </p:cNvPr>
          <p:cNvSpPr>
            <a:spLocks noGrp="1"/>
          </p:cNvSpPr>
          <p:nvPr>
            <p:ph idx="1"/>
          </p:nvPr>
        </p:nvSpPr>
        <p:spPr>
          <a:xfrm>
            <a:off x="838200" y="1098890"/>
            <a:ext cx="10675289" cy="5270911"/>
          </a:xfrm>
        </p:spPr>
        <p:txBody>
          <a:bodyPr>
            <a:noAutofit/>
          </a:bodyPr>
          <a:lstStyle/>
          <a:p>
            <a:pPr marL="0" indent="0">
              <a:buNone/>
            </a:pPr>
            <a:endParaRPr lang="en-US" sz="2400" dirty="0"/>
          </a:p>
          <a:p>
            <a:r>
              <a:rPr lang="en-US" sz="2400" u="sng" dirty="0"/>
              <a:t>Goal: </a:t>
            </a:r>
            <a:r>
              <a:rPr lang="en-US" sz="2400" dirty="0"/>
              <a:t>Classify health status of members (defined previously as wellbeing i.e. the risk group) by using </a:t>
            </a:r>
            <a:r>
              <a:rPr lang="en-US" sz="2400" b="1" dirty="0"/>
              <a:t>prescription drug utilization </a:t>
            </a:r>
            <a:r>
              <a:rPr lang="en-US" sz="2400" dirty="0"/>
              <a:t>data </a:t>
            </a:r>
          </a:p>
          <a:p>
            <a:pPr marL="0" indent="0">
              <a:buNone/>
            </a:pPr>
            <a:endParaRPr lang="en-US" sz="2400" dirty="0"/>
          </a:p>
          <a:p>
            <a:r>
              <a:rPr lang="en-US" sz="2400" u="sng" dirty="0"/>
              <a:t>The solution proposed: </a:t>
            </a:r>
            <a:r>
              <a:rPr lang="en-US" sz="2400" dirty="0"/>
              <a:t>predict the risk group of a member at the beginning of each calendar year for the rest of the year, by looking at the member’s data from past calendar years.  </a:t>
            </a:r>
          </a:p>
          <a:p>
            <a:pPr marL="0" indent="0">
              <a:buNone/>
            </a:pPr>
            <a:endParaRPr lang="en-US" sz="2400" dirty="0"/>
          </a:p>
          <a:p>
            <a:r>
              <a:rPr lang="en-US" sz="2400" u="sng" dirty="0"/>
              <a:t>The resolution of the model:</a:t>
            </a:r>
            <a:r>
              <a:rPr lang="en-US" sz="2400" dirty="0"/>
              <a:t> The prescription drug data will be summarized (aggregated ) by calendar year per member </a:t>
            </a:r>
          </a:p>
          <a:p>
            <a:pPr marL="457200" lvl="1" indent="0">
              <a:buNone/>
            </a:pPr>
            <a:endParaRPr lang="en-US" dirty="0"/>
          </a:p>
          <a:p>
            <a:pPr marL="457200" lvl="1" indent="0">
              <a:buNone/>
            </a:pPr>
            <a:endParaRPr lang="en-US" baseline="-25000" dirty="0"/>
          </a:p>
          <a:p>
            <a:endParaRPr lang="en-US" sz="2400" b="1" dirty="0"/>
          </a:p>
        </p:txBody>
      </p:sp>
      <p:sp>
        <p:nvSpPr>
          <p:cNvPr id="4" name="Slide Number Placeholder 3">
            <a:extLst>
              <a:ext uri="{FF2B5EF4-FFF2-40B4-BE49-F238E27FC236}">
                <a16:creationId xmlns:a16="http://schemas.microsoft.com/office/drawing/2014/main" id="{94B09080-4AE3-4468-8995-163F63052DCD}"/>
              </a:ext>
            </a:extLst>
          </p:cNvPr>
          <p:cNvSpPr>
            <a:spLocks noGrp="1"/>
          </p:cNvSpPr>
          <p:nvPr>
            <p:ph type="sldNum" sz="quarter" idx="12"/>
          </p:nvPr>
        </p:nvSpPr>
        <p:spPr/>
        <p:txBody>
          <a:bodyPr/>
          <a:lstStyle/>
          <a:p>
            <a:fld id="{D5D9F79B-F34C-464B-86D0-51A950D2B629}" type="slidenum">
              <a:rPr lang="en-US" smtClean="0"/>
              <a:t>6</a:t>
            </a:fld>
            <a:endParaRPr lang="en-US"/>
          </a:p>
        </p:txBody>
      </p:sp>
      <p:sp>
        <p:nvSpPr>
          <p:cNvPr id="7" name="Title 1">
            <a:extLst>
              <a:ext uri="{FF2B5EF4-FFF2-40B4-BE49-F238E27FC236}">
                <a16:creationId xmlns:a16="http://schemas.microsoft.com/office/drawing/2014/main" id="{9530E919-175E-440A-89CB-E7B8B4A280EC}"/>
              </a:ext>
            </a:extLst>
          </p:cNvPr>
          <p:cNvSpPr txBox="1">
            <a:spLocks/>
          </p:cNvSpPr>
          <p:nvPr/>
        </p:nvSpPr>
        <p:spPr>
          <a:xfrm>
            <a:off x="838200" y="277369"/>
            <a:ext cx="10515600" cy="939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Proof of Concept (PART 2) </a:t>
            </a:r>
          </a:p>
        </p:txBody>
      </p:sp>
    </p:spTree>
    <p:extLst>
      <p:ext uri="{BB962C8B-B14F-4D97-AF65-F5344CB8AC3E}">
        <p14:creationId xmlns:p14="http://schemas.microsoft.com/office/powerpoint/2010/main" val="140461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CAF41-223D-45A2-BDD8-98E420D92B0C}"/>
              </a:ext>
            </a:extLst>
          </p:cNvPr>
          <p:cNvSpPr>
            <a:spLocks noGrp="1"/>
          </p:cNvSpPr>
          <p:nvPr>
            <p:ph idx="1"/>
          </p:nvPr>
        </p:nvSpPr>
        <p:spPr>
          <a:xfrm>
            <a:off x="838200" y="1098890"/>
            <a:ext cx="10675289" cy="5270911"/>
          </a:xfrm>
        </p:spPr>
        <p:txBody>
          <a:bodyPr>
            <a:noAutofit/>
          </a:bodyPr>
          <a:lstStyle/>
          <a:p>
            <a:pPr marL="0" indent="0">
              <a:buNone/>
            </a:pPr>
            <a:r>
              <a:rPr lang="en-US" sz="1600" dirty="0"/>
              <a:t>Background</a:t>
            </a:r>
          </a:p>
          <a:p>
            <a:r>
              <a:rPr lang="en-US" sz="1600" dirty="0"/>
              <a:t>Prescription drug utilization</a:t>
            </a:r>
            <a:r>
              <a:rPr lang="en-US" sz="1600" b="1" dirty="0"/>
              <a:t> </a:t>
            </a:r>
            <a:r>
              <a:rPr lang="en-US" sz="1600" dirty="0"/>
              <a:t>data consist of more than </a:t>
            </a:r>
            <a:r>
              <a:rPr lang="en-US" sz="1600" b="1" dirty="0"/>
              <a:t>20,000 drugs </a:t>
            </a:r>
          </a:p>
          <a:p>
            <a:r>
              <a:rPr lang="en-US" sz="1600" dirty="0"/>
              <a:t>Drugs are taxonomized into </a:t>
            </a:r>
            <a:r>
              <a:rPr lang="en-US" sz="1600" b="1" dirty="0"/>
              <a:t>94 drug categories </a:t>
            </a:r>
            <a:r>
              <a:rPr lang="en-US" sz="1600" dirty="0"/>
              <a:t>(highest super category)</a:t>
            </a:r>
          </a:p>
          <a:p>
            <a:r>
              <a:rPr lang="en-US" sz="1600" dirty="0"/>
              <a:t>Variables in the dataset are limited  “drug categories” “</a:t>
            </a:r>
            <a:r>
              <a:rPr lang="en-US" sz="1600" dirty="0" err="1"/>
              <a:t>drug_class</a:t>
            </a:r>
            <a:r>
              <a:rPr lang="en-US" sz="1600" dirty="0"/>
              <a:t>” and “</a:t>
            </a:r>
            <a:r>
              <a:rPr lang="en-US" sz="1600" dirty="0" err="1"/>
              <a:t>drug_group</a:t>
            </a:r>
            <a:r>
              <a:rPr lang="en-US" sz="1600" dirty="0"/>
              <a:t>”, so feature engineering is crucial</a:t>
            </a:r>
          </a:p>
          <a:p>
            <a:pPr marL="0" indent="0">
              <a:buNone/>
            </a:pPr>
            <a:r>
              <a:rPr lang="en-US" sz="1600" dirty="0"/>
              <a:t>Rationale</a:t>
            </a:r>
          </a:p>
          <a:p>
            <a:r>
              <a:rPr lang="en-US" sz="1600" dirty="0"/>
              <a:t>94 different drug categories and the number of records per member is at the basis of engineering the following features</a:t>
            </a:r>
            <a:r>
              <a:rPr lang="en-US" sz="1600" b="1" dirty="0"/>
              <a:t>:</a:t>
            </a:r>
            <a:endParaRPr lang="en-US" sz="1600" dirty="0"/>
          </a:p>
          <a:p>
            <a:pPr marL="800100" lvl="1" indent="-342900">
              <a:buAutoNum type="arabicPeriod"/>
            </a:pPr>
            <a:r>
              <a:rPr lang="en-US" sz="1600" b="1" dirty="0"/>
              <a:t>”</a:t>
            </a:r>
            <a:r>
              <a:rPr lang="en-US" sz="1600" b="1" dirty="0" err="1"/>
              <a:t>Count_distinct_drug_types</a:t>
            </a:r>
            <a:r>
              <a:rPr lang="en-US" sz="1600" b="1" dirty="0"/>
              <a:t>”</a:t>
            </a:r>
            <a:r>
              <a:rPr lang="en-US" sz="1600" dirty="0"/>
              <a:t> - </a:t>
            </a:r>
            <a:r>
              <a:rPr lang="en-US" sz="1600" b="1" dirty="0"/>
              <a:t>more diverse number of drug categories </a:t>
            </a:r>
            <a:r>
              <a:rPr lang="en-US" sz="1600" dirty="0"/>
              <a:t>a member has (more groups), the higher the likelihood that a member suffers from more than one condition. </a:t>
            </a:r>
          </a:p>
          <a:p>
            <a:pPr marL="800100" lvl="1" indent="-342900">
              <a:buAutoNum type="arabicPeriod"/>
            </a:pPr>
            <a:r>
              <a:rPr lang="en-US" sz="1600" b="1" dirty="0"/>
              <a:t>“</a:t>
            </a:r>
            <a:r>
              <a:rPr lang="en-US" sz="1600" b="1" dirty="0" err="1"/>
              <a:t>Count_Prescriptions</a:t>
            </a:r>
            <a:r>
              <a:rPr lang="en-US" sz="1600" b="1" dirty="0"/>
              <a:t>” - </a:t>
            </a:r>
            <a:r>
              <a:rPr lang="en-US" sz="1600" dirty="0"/>
              <a:t> The </a:t>
            </a:r>
            <a:r>
              <a:rPr lang="en-US" sz="1600" b="1" dirty="0"/>
              <a:t>more prescriptions </a:t>
            </a:r>
            <a:r>
              <a:rPr lang="en-US" sz="1600" dirty="0"/>
              <a:t>a member has, the higher is the risk for this member’s wellbeing</a:t>
            </a:r>
          </a:p>
          <a:p>
            <a:pPr marL="800100" lvl="1" indent="-342900">
              <a:buAutoNum type="arabicPeriod"/>
            </a:pPr>
            <a:r>
              <a:rPr lang="en-US" sz="1600" b="1" dirty="0"/>
              <a:t>94 indicator features</a:t>
            </a:r>
            <a:r>
              <a:rPr lang="en-US" sz="1600" dirty="0"/>
              <a:t>  (e.g. “</a:t>
            </a:r>
            <a:r>
              <a:rPr lang="en-US" sz="1600" b="1" dirty="0" err="1"/>
              <a:t>drug_category_analgesics</a:t>
            </a:r>
            <a:r>
              <a:rPr lang="en-US" sz="1600" b="1" dirty="0"/>
              <a:t> – opioids” </a:t>
            </a:r>
            <a:r>
              <a:rPr lang="en-US" sz="1600" dirty="0"/>
              <a:t>) indicates if  a member had a prescription for a specific category (Some drug categories are more related to severe medical conditions than others)</a:t>
            </a:r>
          </a:p>
          <a:p>
            <a:pPr marL="800100" lvl="1" indent="-342900">
              <a:buAutoNum type="arabicPeriod"/>
            </a:pPr>
            <a:r>
              <a:rPr lang="en-US" sz="1600" b="1" dirty="0"/>
              <a:t>Count drug type features – </a:t>
            </a:r>
            <a:r>
              <a:rPr lang="en-US" sz="1600" dirty="0"/>
              <a:t>counts number of  prescriptions a member got for a specific drug category </a:t>
            </a:r>
            <a:endParaRPr lang="en-US" sz="1600" b="1" dirty="0"/>
          </a:p>
          <a:p>
            <a:pPr marL="800100" lvl="1" indent="-342900">
              <a:buAutoNum type="arabicPeriod"/>
            </a:pPr>
            <a:r>
              <a:rPr lang="en-US" sz="1600" b="1" dirty="0"/>
              <a:t>“</a:t>
            </a:r>
            <a:r>
              <a:rPr lang="en-US" sz="1600" b="1" dirty="0" err="1"/>
              <a:t>count_prescribed_months</a:t>
            </a:r>
            <a:r>
              <a:rPr lang="en-US" sz="1600" b="1" dirty="0"/>
              <a:t>”</a:t>
            </a:r>
            <a:r>
              <a:rPr lang="en-US" sz="1600" dirty="0"/>
              <a:t> - The total number of months that a member received at least one prescription. Can convey chronic diseases, that may ( or may not ) be correlated to severity of condition and member’s wellbeing</a:t>
            </a:r>
          </a:p>
          <a:p>
            <a:pPr marL="800100" lvl="1" indent="-342900">
              <a:buAutoNum type="arabicPeriod"/>
            </a:pPr>
            <a:r>
              <a:rPr lang="en-US" sz="1600" b="1" dirty="0"/>
              <a:t>“</a:t>
            </a:r>
            <a:r>
              <a:rPr lang="en-US" sz="1600" b="1" dirty="0" err="1"/>
              <a:t>STD_monthly_count_prescriptions</a:t>
            </a:r>
            <a:r>
              <a:rPr lang="en-US" sz="1600" b="1" dirty="0"/>
              <a:t>” </a:t>
            </a:r>
            <a:r>
              <a:rPr lang="en-US" sz="1600" dirty="0"/>
              <a:t>- Low variance of number of prescriptions per month can convey chronic conditions, whereas High Variance can convey acute condition</a:t>
            </a:r>
          </a:p>
          <a:p>
            <a:pPr marL="800100" lvl="1" indent="-342900">
              <a:buAutoNum type="arabicPeriod"/>
            </a:pPr>
            <a:r>
              <a:rPr lang="en-US" sz="1600" b="1" dirty="0"/>
              <a:t>“</a:t>
            </a:r>
            <a:r>
              <a:rPr lang="en-US" sz="1600" b="1" dirty="0" err="1"/>
              <a:t>Quaterly_proportion_prescriptions</a:t>
            </a:r>
            <a:r>
              <a:rPr lang="en-US" sz="1600" b="1" dirty="0"/>
              <a:t>”</a:t>
            </a:r>
            <a:r>
              <a:rPr lang="en-US" sz="1600" dirty="0"/>
              <a:t> – quarterly count of prescriptions divided by total number of prescriptions (for the member). 4 features for every Q.  Rational -  seasonal peak in Q1 to Q4 in relation to Q2 and Q3  can be correlated to flu related conditions for the member and be negatively correlated to the member’s wellbeing</a:t>
            </a:r>
          </a:p>
          <a:p>
            <a:pPr marL="914400" lvl="2" indent="0">
              <a:buNone/>
            </a:pPr>
            <a:r>
              <a:rPr lang="en-US" sz="1600" dirty="0"/>
              <a:t> </a:t>
            </a:r>
          </a:p>
          <a:p>
            <a:pPr lvl="1"/>
            <a:endParaRPr lang="en-US" sz="1600" dirty="0"/>
          </a:p>
          <a:p>
            <a:pPr marL="457200" lvl="1" indent="0">
              <a:buNone/>
            </a:pPr>
            <a:endParaRPr lang="en-US" sz="1600" dirty="0"/>
          </a:p>
          <a:p>
            <a:pPr marL="457200" lvl="1" indent="0">
              <a:buNone/>
            </a:pPr>
            <a:endParaRPr lang="en-US" sz="1600" baseline="-25000" dirty="0"/>
          </a:p>
          <a:p>
            <a:endParaRPr lang="en-US" sz="1600" b="1" dirty="0"/>
          </a:p>
        </p:txBody>
      </p:sp>
      <p:sp>
        <p:nvSpPr>
          <p:cNvPr id="4" name="Slide Number Placeholder 3">
            <a:extLst>
              <a:ext uri="{FF2B5EF4-FFF2-40B4-BE49-F238E27FC236}">
                <a16:creationId xmlns:a16="http://schemas.microsoft.com/office/drawing/2014/main" id="{94B09080-4AE3-4468-8995-163F63052DCD}"/>
              </a:ext>
            </a:extLst>
          </p:cNvPr>
          <p:cNvSpPr>
            <a:spLocks noGrp="1"/>
          </p:cNvSpPr>
          <p:nvPr>
            <p:ph type="sldNum" sz="quarter" idx="12"/>
          </p:nvPr>
        </p:nvSpPr>
        <p:spPr/>
        <p:txBody>
          <a:bodyPr/>
          <a:lstStyle/>
          <a:p>
            <a:fld id="{D5D9F79B-F34C-464B-86D0-51A950D2B629}" type="slidenum">
              <a:rPr lang="en-US" smtClean="0"/>
              <a:t>7</a:t>
            </a:fld>
            <a:endParaRPr lang="en-US"/>
          </a:p>
        </p:txBody>
      </p:sp>
      <p:sp>
        <p:nvSpPr>
          <p:cNvPr id="5" name="Title 1">
            <a:extLst>
              <a:ext uri="{FF2B5EF4-FFF2-40B4-BE49-F238E27FC236}">
                <a16:creationId xmlns:a16="http://schemas.microsoft.com/office/drawing/2014/main" id="{26F88A59-D49F-4156-BB10-63218DA62A1B}"/>
              </a:ext>
            </a:extLst>
          </p:cNvPr>
          <p:cNvSpPr txBox="1">
            <a:spLocks/>
          </p:cNvSpPr>
          <p:nvPr/>
        </p:nvSpPr>
        <p:spPr>
          <a:xfrm>
            <a:off x="838200" y="277369"/>
            <a:ext cx="10515600" cy="939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Proof of Concept (PART 2) </a:t>
            </a:r>
          </a:p>
        </p:txBody>
      </p:sp>
    </p:spTree>
    <p:extLst>
      <p:ext uri="{BB962C8B-B14F-4D97-AF65-F5344CB8AC3E}">
        <p14:creationId xmlns:p14="http://schemas.microsoft.com/office/powerpoint/2010/main" val="61966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3553" y="445800"/>
            <a:ext cx="10518347" cy="584775"/>
          </a:xfrm>
          <a:prstGeom prst="rect">
            <a:avLst/>
          </a:prstGeom>
          <a:noFill/>
        </p:spPr>
        <p:txBody>
          <a:bodyPr wrap="square" rtlCol="0">
            <a:spAutoFit/>
          </a:bodyPr>
          <a:lstStyle/>
          <a:p>
            <a:r>
              <a:rPr lang="en-US" sz="3200" dirty="0"/>
              <a:t>Model</a:t>
            </a:r>
          </a:p>
        </p:txBody>
      </p:sp>
      <p:sp>
        <p:nvSpPr>
          <p:cNvPr id="8" name="TextBox 7"/>
          <p:cNvSpPr txBox="1"/>
          <p:nvPr/>
        </p:nvSpPr>
        <p:spPr>
          <a:xfrm>
            <a:off x="315669" y="1265495"/>
            <a:ext cx="5984547" cy="203132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a:t>Steps and assumptions prior to modeling</a:t>
            </a:r>
            <a:r>
              <a:rPr lang="en-US" dirty="0"/>
              <a:t> </a:t>
            </a:r>
            <a:r>
              <a:rPr lang="mr-IN" dirty="0"/>
              <a:t>–</a:t>
            </a:r>
            <a:r>
              <a:rPr lang="en-US" dirty="0"/>
              <a:t> </a:t>
            </a:r>
          </a:p>
          <a:p>
            <a:pPr marL="742950" lvl="1" indent="-285750">
              <a:buFont typeface="Wingdings" charset="2"/>
              <a:buChar char="§"/>
            </a:pPr>
            <a:r>
              <a:rPr lang="en-US" dirty="0"/>
              <a:t>Validating that some features have some correlation to the target variable (figure on the right)</a:t>
            </a:r>
          </a:p>
          <a:p>
            <a:pPr marL="742950" lvl="1" indent="-285750">
              <a:buFont typeface="Wingdings" charset="2"/>
              <a:buChar char="§"/>
            </a:pPr>
            <a:r>
              <a:rPr lang="en-US" dirty="0"/>
              <a:t>We prefer to tune our model for higher recall (than precision) for class 2 due to the cost of falsely classifying a member as “low risk” where they should be classified as “high risk”</a:t>
            </a:r>
          </a:p>
        </p:txBody>
      </p:sp>
      <p:sp>
        <p:nvSpPr>
          <p:cNvPr id="4" name="TextBox 3"/>
          <p:cNvSpPr txBox="1"/>
          <p:nvPr/>
        </p:nvSpPr>
        <p:spPr>
          <a:xfrm>
            <a:off x="251662" y="3497003"/>
            <a:ext cx="6048554" cy="258532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a:t>Modeling steps</a:t>
            </a:r>
            <a:r>
              <a:rPr lang="en-US" dirty="0"/>
              <a:t> </a:t>
            </a:r>
          </a:p>
          <a:p>
            <a:pPr marL="742950" lvl="1" indent="-285750">
              <a:buFont typeface="Wingdings" charset="2"/>
              <a:buChar char="§"/>
            </a:pPr>
            <a:r>
              <a:rPr lang="en-US" dirty="0"/>
              <a:t>Built train set on calendar years 2016, 2017 and test set on 2018</a:t>
            </a:r>
          </a:p>
          <a:p>
            <a:pPr marL="742950" lvl="1" indent="-285750">
              <a:buFont typeface="Wingdings" charset="2"/>
              <a:buChar char="§"/>
            </a:pPr>
            <a:r>
              <a:rPr lang="en-US" dirty="0"/>
              <a:t>Ran classification model ( Random Forest Classifier (RFC)) on the dataset to get baseline initial results</a:t>
            </a:r>
          </a:p>
          <a:p>
            <a:pPr marL="742950" lvl="1" indent="-285750">
              <a:buFont typeface="Wingdings" charset="2"/>
              <a:buChar char="§"/>
            </a:pPr>
            <a:r>
              <a:rPr lang="en-US" dirty="0"/>
              <a:t>RFC was chosen due to its robustness with sparse data (due to 94 indicator features), its robust tuning capabilities and relative interpretability ( with features importance application)</a:t>
            </a:r>
          </a:p>
        </p:txBody>
      </p:sp>
      <p:pic>
        <p:nvPicPr>
          <p:cNvPr id="1026" name="Picture 2">
            <a:extLst>
              <a:ext uri="{FF2B5EF4-FFF2-40B4-BE49-F238E27FC236}">
                <a16:creationId xmlns:a16="http://schemas.microsoft.com/office/drawing/2014/main" id="{777774DA-ACFF-4ACE-9EC2-B3537CD0C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4998" y="1393222"/>
            <a:ext cx="4238633" cy="280450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16C585F-098E-42EF-89E1-C410E74D84E5}"/>
              </a:ext>
            </a:extLst>
          </p:cNvPr>
          <p:cNvSpPr txBox="1"/>
          <p:nvPr/>
        </p:nvSpPr>
        <p:spPr>
          <a:xfrm>
            <a:off x="6849787" y="4446043"/>
            <a:ext cx="392905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a:t>
            </a:r>
            <a:r>
              <a:rPr lang="en-US" sz="1600" dirty="0" err="1"/>
              <a:t>count_distinct_drug_types</a:t>
            </a:r>
            <a:r>
              <a:rPr lang="en-US" sz="1600" dirty="0"/>
              <a:t>” feature is correlated with the “weighted risk score” which the </a:t>
            </a:r>
            <a:r>
              <a:rPr lang="en-US" sz="1600" dirty="0" err="1"/>
              <a:t>risk_label</a:t>
            </a:r>
            <a:r>
              <a:rPr lang="en-US" sz="1600" dirty="0"/>
              <a:t> is based on </a:t>
            </a:r>
          </a:p>
        </p:txBody>
      </p:sp>
      <p:sp>
        <p:nvSpPr>
          <p:cNvPr id="3" name="Slide Number Placeholder 2">
            <a:extLst>
              <a:ext uri="{FF2B5EF4-FFF2-40B4-BE49-F238E27FC236}">
                <a16:creationId xmlns:a16="http://schemas.microsoft.com/office/drawing/2014/main" id="{844DC5AF-E61F-4E34-B3D8-13592B603C29}"/>
              </a:ext>
            </a:extLst>
          </p:cNvPr>
          <p:cNvSpPr>
            <a:spLocks noGrp="1"/>
          </p:cNvSpPr>
          <p:nvPr>
            <p:ph type="sldNum" sz="quarter" idx="12"/>
          </p:nvPr>
        </p:nvSpPr>
        <p:spPr/>
        <p:txBody>
          <a:bodyPr/>
          <a:lstStyle/>
          <a:p>
            <a:fld id="{D5D9F79B-F34C-464B-86D0-51A950D2B629}" type="slidenum">
              <a:rPr lang="en-US" smtClean="0"/>
              <a:t>8</a:t>
            </a:fld>
            <a:endParaRPr lang="en-US"/>
          </a:p>
        </p:txBody>
      </p:sp>
    </p:spTree>
    <p:extLst>
      <p:ext uri="{BB962C8B-B14F-4D97-AF65-F5344CB8AC3E}">
        <p14:creationId xmlns:p14="http://schemas.microsoft.com/office/powerpoint/2010/main" val="614219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5A523A-25AB-4018-8AE9-8DE28A40E94A}"/>
              </a:ext>
            </a:extLst>
          </p:cNvPr>
          <p:cNvSpPr txBox="1"/>
          <p:nvPr/>
        </p:nvSpPr>
        <p:spPr>
          <a:xfrm>
            <a:off x="423432" y="1001524"/>
            <a:ext cx="7975692"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a:t>Classification Model Results</a:t>
            </a:r>
            <a:r>
              <a:rPr lang="en-US" dirty="0"/>
              <a:t> </a:t>
            </a:r>
            <a:r>
              <a:rPr lang="mr-IN" dirty="0"/>
              <a:t>–</a:t>
            </a:r>
            <a:r>
              <a:rPr lang="en-US" dirty="0"/>
              <a:t> </a:t>
            </a:r>
          </a:p>
          <a:p>
            <a:pPr marL="742950" lvl="1" indent="-285750">
              <a:buFont typeface="Wingdings" charset="2"/>
              <a:buChar char="§"/>
            </a:pPr>
            <a:r>
              <a:rPr lang="en-US" dirty="0"/>
              <a:t>Results ( on the right ) show low accuracy, (class 0 was undetected), yet sensitivity of high risk group (class 2) had the best values (0.72)</a:t>
            </a:r>
          </a:p>
          <a:p>
            <a:pPr marL="742950" lvl="1" indent="-285750">
              <a:buFont typeface="Wingdings" charset="2"/>
              <a:buChar char="§"/>
            </a:pPr>
            <a:r>
              <a:rPr lang="en-US" dirty="0"/>
              <a:t>With this imbalanced performance across the classes, tuning the thresholds to improve class 0 metrics would undoubtedly hinder the metrics of class 2*, therefore other measures should be taken to improve performance </a:t>
            </a:r>
          </a:p>
        </p:txBody>
      </p:sp>
      <p:sp>
        <p:nvSpPr>
          <p:cNvPr id="7" name="TextBox 6">
            <a:extLst>
              <a:ext uri="{FF2B5EF4-FFF2-40B4-BE49-F238E27FC236}">
                <a16:creationId xmlns:a16="http://schemas.microsoft.com/office/drawing/2014/main" id="{EF7C8D6A-E884-42D7-8C7C-F20351406916}"/>
              </a:ext>
            </a:extLst>
          </p:cNvPr>
          <p:cNvSpPr txBox="1"/>
          <p:nvPr/>
        </p:nvSpPr>
        <p:spPr>
          <a:xfrm>
            <a:off x="423432" y="2940239"/>
            <a:ext cx="10687141"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a:t>Next steps to improve performance of model  </a:t>
            </a:r>
            <a:endParaRPr lang="en-US" dirty="0"/>
          </a:p>
          <a:p>
            <a:pPr marL="742950" lvl="1" indent="-285750">
              <a:buFont typeface="Wingdings" charset="2"/>
              <a:buChar char="§"/>
            </a:pPr>
            <a:r>
              <a:rPr lang="en-US" dirty="0"/>
              <a:t>Risk score level:</a:t>
            </a:r>
          </a:p>
          <a:p>
            <a:pPr marL="1200150" lvl="2" indent="-285750">
              <a:buFont typeface="Wingdings" charset="2"/>
              <a:buChar char="§"/>
            </a:pPr>
            <a:r>
              <a:rPr lang="en-US" dirty="0"/>
              <a:t>Calculate percentiles</a:t>
            </a:r>
            <a:r>
              <a:rPr lang="en-US" b="1" dirty="0"/>
              <a:t> </a:t>
            </a:r>
            <a:r>
              <a:rPr lang="en-US" dirty="0"/>
              <a:t>on risk factors first, and only then calculating weighted avg of risk score</a:t>
            </a:r>
          </a:p>
          <a:p>
            <a:pPr marL="1200150" lvl="2" indent="-285750">
              <a:buFont typeface="Wingdings" charset="2"/>
              <a:buChar char="§"/>
            </a:pPr>
            <a:r>
              <a:rPr lang="en-US" dirty="0"/>
              <a:t>Use lower level of ccs categories to refine the risk score (more specific)  </a:t>
            </a:r>
          </a:p>
          <a:p>
            <a:pPr marL="1200150" lvl="2" indent="-285750">
              <a:buFont typeface="Wingdings" charset="2"/>
              <a:buChar char="§"/>
            </a:pPr>
            <a:r>
              <a:rPr lang="en-US" dirty="0"/>
              <a:t>Implement more assumptions to the risk score ( mapping of severity of diagnoses)</a:t>
            </a:r>
          </a:p>
          <a:p>
            <a:pPr marL="1200150" lvl="2" indent="-285750">
              <a:buFont typeface="Wingdings" charset="2"/>
              <a:buChar char="§"/>
            </a:pPr>
            <a:r>
              <a:rPr lang="en-US" dirty="0"/>
              <a:t>Label transformation - classify different number of classes (more than just 3) </a:t>
            </a:r>
          </a:p>
          <a:p>
            <a:pPr marL="742950" lvl="1" indent="-285750">
              <a:buFont typeface="Wingdings" charset="2"/>
              <a:buChar char="§"/>
            </a:pPr>
            <a:r>
              <a:rPr lang="en-US" dirty="0"/>
              <a:t>Feature engineering level:</a:t>
            </a:r>
          </a:p>
          <a:p>
            <a:pPr marL="1200150" lvl="2" indent="-285750">
              <a:buFont typeface="Wingdings" charset="2"/>
              <a:buChar char="§"/>
            </a:pPr>
            <a:r>
              <a:rPr lang="en-US" dirty="0"/>
              <a:t>Implement features 4-7 (from page 7 yet to be implemented) and add more</a:t>
            </a:r>
          </a:p>
          <a:p>
            <a:pPr marL="742950" lvl="1" indent="-285750">
              <a:buFont typeface="Wingdings" charset="2"/>
              <a:buChar char="§"/>
            </a:pPr>
            <a:r>
              <a:rPr lang="en-US" dirty="0"/>
              <a:t>Consider segmentation of members (e.g. members with chronic conditions) according to prescription activity or drug mapping, then run independent analyses on the different segments </a:t>
            </a:r>
          </a:p>
          <a:p>
            <a:pPr marL="742950" lvl="1" indent="-285750">
              <a:buFont typeface="Wingdings" charset="2"/>
              <a:buChar char="§"/>
            </a:pPr>
            <a:r>
              <a:rPr lang="en-US" dirty="0"/>
              <a:t>Model level – tuning parameters of RFC, feature selection, different classifiers </a:t>
            </a:r>
          </a:p>
          <a:p>
            <a:pPr marL="742950" lvl="1" indent="-285750">
              <a:buFont typeface="Wingdings" charset="2"/>
              <a:buChar char="§"/>
            </a:pPr>
            <a:r>
              <a:rPr lang="en-US" dirty="0"/>
              <a:t>Sampling level – cross validation </a:t>
            </a:r>
          </a:p>
          <a:p>
            <a:pPr lvl="2"/>
            <a:endParaRPr lang="en-US" dirty="0"/>
          </a:p>
        </p:txBody>
      </p:sp>
      <p:sp>
        <p:nvSpPr>
          <p:cNvPr id="5" name="Slide Number Placeholder 4">
            <a:extLst>
              <a:ext uri="{FF2B5EF4-FFF2-40B4-BE49-F238E27FC236}">
                <a16:creationId xmlns:a16="http://schemas.microsoft.com/office/drawing/2014/main" id="{A4466295-428A-44AD-AED7-04E8E5AA3DD5}"/>
              </a:ext>
            </a:extLst>
          </p:cNvPr>
          <p:cNvSpPr>
            <a:spLocks noGrp="1"/>
          </p:cNvSpPr>
          <p:nvPr>
            <p:ph type="sldNum" sz="quarter" idx="12"/>
          </p:nvPr>
        </p:nvSpPr>
        <p:spPr/>
        <p:txBody>
          <a:bodyPr/>
          <a:lstStyle/>
          <a:p>
            <a:fld id="{D5D9F79B-F34C-464B-86D0-51A950D2B629}" type="slidenum">
              <a:rPr lang="en-US" smtClean="0"/>
              <a:t>9</a:t>
            </a:fld>
            <a:endParaRPr lang="en-US"/>
          </a:p>
        </p:txBody>
      </p:sp>
      <p:sp>
        <p:nvSpPr>
          <p:cNvPr id="10" name="TextBox 9">
            <a:extLst>
              <a:ext uri="{FF2B5EF4-FFF2-40B4-BE49-F238E27FC236}">
                <a16:creationId xmlns:a16="http://schemas.microsoft.com/office/drawing/2014/main" id="{6B6FB4BC-7092-4D22-B494-990A7E7235CA}"/>
              </a:ext>
            </a:extLst>
          </p:cNvPr>
          <p:cNvSpPr txBox="1"/>
          <p:nvPr/>
        </p:nvSpPr>
        <p:spPr>
          <a:xfrm>
            <a:off x="536448" y="6369635"/>
            <a:ext cx="6565392" cy="338554"/>
          </a:xfrm>
          <a:prstGeom prst="rect">
            <a:avLst/>
          </a:prstGeom>
          <a:noFill/>
        </p:spPr>
        <p:txBody>
          <a:bodyPr wrap="square" rtlCol="0">
            <a:spAutoFit/>
          </a:bodyPr>
          <a:lstStyle/>
          <a:p>
            <a:pPr lvl="2"/>
            <a:r>
              <a:rPr lang="en-US" sz="1600" dirty="0"/>
              <a:t>*</a:t>
            </a:r>
            <a:r>
              <a:rPr lang="en-US" sz="1400" dirty="0"/>
              <a:t> AUC score and ROC were not implemented due to these reasons</a:t>
            </a:r>
          </a:p>
        </p:txBody>
      </p:sp>
      <p:sp>
        <p:nvSpPr>
          <p:cNvPr id="12" name="TextBox 11">
            <a:extLst>
              <a:ext uri="{FF2B5EF4-FFF2-40B4-BE49-F238E27FC236}">
                <a16:creationId xmlns:a16="http://schemas.microsoft.com/office/drawing/2014/main" id="{F8C8E48C-8047-4630-A086-D29ED94332D9}"/>
              </a:ext>
            </a:extLst>
          </p:cNvPr>
          <p:cNvSpPr txBox="1"/>
          <p:nvPr/>
        </p:nvSpPr>
        <p:spPr>
          <a:xfrm>
            <a:off x="1251875" y="288239"/>
            <a:ext cx="10518347" cy="584775"/>
          </a:xfrm>
          <a:prstGeom prst="rect">
            <a:avLst/>
          </a:prstGeom>
          <a:noFill/>
        </p:spPr>
        <p:txBody>
          <a:bodyPr wrap="square" rtlCol="0">
            <a:spAutoFit/>
          </a:bodyPr>
          <a:lstStyle/>
          <a:p>
            <a:r>
              <a:rPr lang="en-US" sz="3200" dirty="0"/>
              <a:t>Results</a:t>
            </a:r>
          </a:p>
        </p:txBody>
      </p:sp>
      <p:graphicFrame>
        <p:nvGraphicFramePr>
          <p:cNvPr id="13" name="Content Placeholder 4">
            <a:extLst>
              <a:ext uri="{FF2B5EF4-FFF2-40B4-BE49-F238E27FC236}">
                <a16:creationId xmlns:a16="http://schemas.microsoft.com/office/drawing/2014/main" id="{E61C52D7-9781-41F3-A436-B9114E44A483}"/>
              </a:ext>
            </a:extLst>
          </p:cNvPr>
          <p:cNvGraphicFramePr>
            <a:graphicFrameLocks noGrp="1"/>
          </p:cNvGraphicFramePr>
          <p:nvPr>
            <p:ph idx="1"/>
            <p:extLst>
              <p:ext uri="{D42A27DB-BD31-4B8C-83A1-F6EECF244321}">
                <p14:modId xmlns:p14="http://schemas.microsoft.com/office/powerpoint/2010/main" val="1534666922"/>
              </p:ext>
            </p:extLst>
          </p:nvPr>
        </p:nvGraphicFramePr>
        <p:xfrm>
          <a:off x="8512139" y="1001524"/>
          <a:ext cx="2940121" cy="1657350"/>
        </p:xfrm>
        <a:graphic>
          <a:graphicData uri="http://schemas.openxmlformats.org/drawingml/2006/table">
            <a:tbl>
              <a:tblPr/>
              <a:tblGrid>
                <a:gridCol w="392016">
                  <a:extLst>
                    <a:ext uri="{9D8B030D-6E8A-4147-A177-3AD203B41FA5}">
                      <a16:colId xmlns:a16="http://schemas.microsoft.com/office/drawing/2014/main" val="2723052627"/>
                    </a:ext>
                  </a:extLst>
                </a:gridCol>
                <a:gridCol w="416517">
                  <a:extLst>
                    <a:ext uri="{9D8B030D-6E8A-4147-A177-3AD203B41FA5}">
                      <a16:colId xmlns:a16="http://schemas.microsoft.com/office/drawing/2014/main" val="2730424992"/>
                    </a:ext>
                  </a:extLst>
                </a:gridCol>
                <a:gridCol w="2131588">
                  <a:extLst>
                    <a:ext uri="{9D8B030D-6E8A-4147-A177-3AD203B41FA5}">
                      <a16:colId xmlns:a16="http://schemas.microsoft.com/office/drawing/2014/main" val="4062743482"/>
                    </a:ext>
                  </a:extLst>
                </a:gridCol>
              </a:tblGrid>
              <a:tr h="184150">
                <a:tc gridSpan="3">
                  <a:txBody>
                    <a:bodyPr/>
                    <a:lstStyle/>
                    <a:p>
                      <a:pPr algn="l" fontAlgn="b"/>
                      <a:r>
                        <a:rPr lang="en-US" sz="1100" b="0" i="0" u="none" strike="noStrike">
                          <a:solidFill>
                            <a:srgbClr val="000000"/>
                          </a:solidFill>
                          <a:effectLst/>
                          <a:latin typeface="Calibri" panose="020F0502020204030204" pitchFamily="34" charset="0"/>
                        </a:rPr>
                        <a:t>                    precision    recall  f1-score   support</a:t>
                      </a:r>
                    </a:p>
                  </a:txBody>
                  <a:tcPr marL="6350" marR="6350" marT="635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70509972"/>
                  </a:ext>
                </a:extLst>
              </a:tr>
              <a:tr h="184150">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69267910"/>
                  </a:ext>
                </a:extLst>
              </a:tr>
              <a:tr h="184150">
                <a:tc gridSpan="3">
                  <a:txBody>
                    <a:bodyPr/>
                    <a:lstStyle/>
                    <a:p>
                      <a:pPr algn="l" fontAlgn="b"/>
                      <a:r>
                        <a:rPr lang="en-US" sz="1100" b="0" i="0" u="none" strike="noStrike">
                          <a:solidFill>
                            <a:srgbClr val="000000"/>
                          </a:solidFill>
                          <a:effectLst/>
                          <a:latin typeface="Calibri" panose="020F0502020204030204" pitchFamily="34" charset="0"/>
                        </a:rPr>
                        <a:t>           0            0.00        0.00       0.00       3995</a:t>
                      </a:r>
                    </a:p>
                  </a:txBody>
                  <a:tcPr marL="6350" marR="6350" marT="635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79234075"/>
                  </a:ext>
                </a:extLst>
              </a:tr>
              <a:tr h="184150">
                <a:tc gridSpan="3">
                  <a:txBody>
                    <a:bodyPr/>
                    <a:lstStyle/>
                    <a:p>
                      <a:pPr algn="l" fontAlgn="b"/>
                      <a:r>
                        <a:rPr lang="en-US" sz="1100" b="0" i="0" u="none" strike="noStrike">
                          <a:solidFill>
                            <a:srgbClr val="000000"/>
                          </a:solidFill>
                          <a:effectLst/>
                          <a:latin typeface="Calibri" panose="020F0502020204030204" pitchFamily="34" charset="0"/>
                        </a:rPr>
                        <a:t>           1            0.70        0.58        0.63      26802</a:t>
                      </a:r>
                    </a:p>
                  </a:txBody>
                  <a:tcPr marL="6350" marR="6350" marT="635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70196788"/>
                  </a:ext>
                </a:extLst>
              </a:tr>
              <a:tr h="184150">
                <a:tc gridSpan="3">
                  <a:txBody>
                    <a:bodyPr/>
                    <a:lstStyle/>
                    <a:p>
                      <a:pPr algn="l" fontAlgn="b"/>
                      <a:r>
                        <a:rPr lang="en-US" sz="1100" b="0" i="0" u="none" strike="noStrike">
                          <a:solidFill>
                            <a:srgbClr val="000000"/>
                          </a:solidFill>
                          <a:effectLst/>
                          <a:latin typeface="Calibri" panose="020F0502020204030204" pitchFamily="34" charset="0"/>
                        </a:rPr>
                        <a:t>           2           0.44        0.72        0.54       13531</a:t>
                      </a:r>
                    </a:p>
                  </a:txBody>
                  <a:tcPr marL="6350" marR="6350" marT="635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15704628"/>
                  </a:ext>
                </a:extLst>
              </a:tr>
              <a:tr h="184150">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1984946188"/>
                  </a:ext>
                </a:extLst>
              </a:tr>
              <a:tr h="184150">
                <a:tc gridSpan="3">
                  <a:txBody>
                    <a:bodyPr/>
                    <a:lstStyle/>
                    <a:p>
                      <a:pPr algn="l" fontAlgn="b"/>
                      <a:r>
                        <a:rPr lang="en-US" sz="1100" b="0" i="0" u="none" strike="noStrike" dirty="0">
                          <a:solidFill>
                            <a:srgbClr val="000000"/>
                          </a:solidFill>
                          <a:effectLst/>
                          <a:latin typeface="Calibri" panose="020F0502020204030204" pitchFamily="34" charset="0"/>
                        </a:rPr>
                        <a:t>    accuracy                                     0.57     44328</a:t>
                      </a:r>
                    </a:p>
                  </a:txBody>
                  <a:tcPr marL="6350" marR="6350" marT="635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46807980"/>
                  </a:ext>
                </a:extLst>
              </a:tr>
              <a:tr h="184150">
                <a:tc gridSpan="3">
                  <a:txBody>
                    <a:bodyPr/>
                    <a:lstStyle/>
                    <a:p>
                      <a:pPr algn="l" fontAlgn="b"/>
                      <a:r>
                        <a:rPr lang="en-US" sz="1100" b="0" i="0" u="none" strike="noStrike" dirty="0">
                          <a:solidFill>
                            <a:srgbClr val="000000"/>
                          </a:solidFill>
                          <a:effectLst/>
                          <a:latin typeface="Calibri" panose="020F0502020204030204" pitchFamily="34" charset="0"/>
                        </a:rPr>
                        <a:t>   macro avg       0.38      0.43      0.39     44328</a:t>
                      </a:r>
                    </a:p>
                  </a:txBody>
                  <a:tcPr marL="6350" marR="6350" marT="635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54677223"/>
                  </a:ext>
                </a:extLst>
              </a:tr>
              <a:tr h="184150">
                <a:tc gridSpan="3">
                  <a:txBody>
                    <a:bodyPr/>
                    <a:lstStyle/>
                    <a:p>
                      <a:pPr algn="l" fontAlgn="b"/>
                      <a:r>
                        <a:rPr lang="en-US" sz="1100" b="0" i="0" u="none" strike="noStrike" dirty="0">
                          <a:solidFill>
                            <a:srgbClr val="000000"/>
                          </a:solidFill>
                          <a:effectLst/>
                          <a:latin typeface="Calibri" panose="020F0502020204030204" pitchFamily="34" charset="0"/>
                        </a:rPr>
                        <a:t>weighted avg       0.56      0.57      0.55     44328</a:t>
                      </a:r>
                    </a:p>
                  </a:txBody>
                  <a:tcPr marL="6350" marR="6350" marT="635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2860863"/>
                  </a:ext>
                </a:extLst>
              </a:tr>
            </a:tbl>
          </a:graphicData>
        </a:graphic>
      </p:graphicFrame>
    </p:spTree>
    <p:extLst>
      <p:ext uri="{BB962C8B-B14F-4D97-AF65-F5344CB8AC3E}">
        <p14:creationId xmlns:p14="http://schemas.microsoft.com/office/powerpoint/2010/main" val="2310136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5166</TotalTime>
  <Words>2566</Words>
  <Application>Microsoft Office PowerPoint</Application>
  <PresentationFormat>Widescreen</PresentationFormat>
  <Paragraphs>194</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Helvetica Neue</vt:lpstr>
      <vt:lpstr>Wingdings</vt:lpstr>
      <vt:lpstr>Office Theme</vt:lpstr>
      <vt:lpstr>POC of Classification of Health Status from Medical and Prescription Drug Usage</vt:lpstr>
      <vt:lpstr>Project Overview</vt:lpstr>
      <vt:lpstr>Background &amp; Challenge</vt:lpstr>
      <vt:lpstr>Proof of Concept (PART 1) </vt:lpstr>
      <vt:lpstr>PowerPoint Presentation</vt:lpstr>
      <vt:lpstr>PowerPoint Presentation</vt:lpstr>
      <vt:lpstr>PowerPoint Presentation</vt:lpstr>
      <vt:lpstr>PowerPoint Presentation</vt:lpstr>
      <vt:lpstr>PowerPoint Presentation</vt:lpstr>
      <vt:lpstr>PowerPoint Presentation</vt:lpstr>
      <vt:lpstr>Possible Post-POC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health status from medical and prescription drug usage</dc:title>
  <dc:creator>Eran schenker</dc:creator>
  <cp:lastModifiedBy>Eran schenker</cp:lastModifiedBy>
  <cp:revision>104</cp:revision>
  <dcterms:created xsi:type="dcterms:W3CDTF">2020-06-13T06:13:09Z</dcterms:created>
  <dcterms:modified xsi:type="dcterms:W3CDTF">2020-07-09T14:33:05Z</dcterms:modified>
</cp:coreProperties>
</file>