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7"/>
  </p:notesMasterIdLst>
  <p:sldIdLst>
    <p:sldId id="256" r:id="rId2"/>
    <p:sldId id="260" r:id="rId3"/>
    <p:sldId id="261" r:id="rId4"/>
    <p:sldId id="262" r:id="rId5"/>
    <p:sldId id="257" r:id="rId6"/>
    <p:sldId id="258" r:id="rId7"/>
    <p:sldId id="259" r:id="rId8"/>
    <p:sldId id="268" r:id="rId9"/>
    <p:sldId id="274" r:id="rId10"/>
    <p:sldId id="275" r:id="rId11"/>
    <p:sldId id="267" r:id="rId12"/>
    <p:sldId id="269" r:id="rId13"/>
    <p:sldId id="270"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0FC08-CE6B-495D-9E9B-80EFF9B2E17C}" v="67" dt="2022-03-17T18:21:48.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39" autoAdjust="0"/>
  </p:normalViewPr>
  <p:slideViewPr>
    <p:cSldViewPr snapToGrid="0">
      <p:cViewPr varScale="1">
        <p:scale>
          <a:sx n="69" d="100"/>
          <a:sy n="69" d="100"/>
        </p:scale>
        <p:origin x="12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BFD29-16F1-4E15-AD22-3944AE8F5E23}" type="datetimeFigureOut">
              <a:rPr lang="it-IT" smtClean="0"/>
              <a:t>24/03/2022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D8318-7F0C-4FC1-8200-EB5B81460803}" type="slidenum">
              <a:rPr lang="it-IT" smtClean="0"/>
              <a:t>‹N›</a:t>
            </a:fld>
            <a:endParaRPr lang="it-IT"/>
          </a:p>
        </p:txBody>
      </p:sp>
    </p:spTree>
    <p:extLst>
      <p:ext uri="{BB962C8B-B14F-4D97-AF65-F5344CB8AC3E}">
        <p14:creationId xmlns:p14="http://schemas.microsoft.com/office/powerpoint/2010/main" val="313351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Intro</a:t>
            </a:r>
          </a:p>
        </p:txBody>
      </p:sp>
      <p:sp>
        <p:nvSpPr>
          <p:cNvPr id="4" name="Segnaposto numero diapositiva 3"/>
          <p:cNvSpPr>
            <a:spLocks noGrp="1"/>
          </p:cNvSpPr>
          <p:nvPr>
            <p:ph type="sldNum" sz="quarter" idx="5"/>
          </p:nvPr>
        </p:nvSpPr>
        <p:spPr/>
        <p:txBody>
          <a:bodyPr/>
          <a:lstStyle/>
          <a:p>
            <a:fld id="{2F5D8318-7F0C-4FC1-8200-EB5B81460803}" type="slidenum">
              <a:rPr lang="it-IT" smtClean="0"/>
              <a:t>1</a:t>
            </a:fld>
            <a:endParaRPr lang="it-IT"/>
          </a:p>
        </p:txBody>
      </p:sp>
    </p:spTree>
    <p:extLst>
      <p:ext uri="{BB962C8B-B14F-4D97-AF65-F5344CB8AC3E}">
        <p14:creationId xmlns:p14="http://schemas.microsoft.com/office/powerpoint/2010/main" val="407597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come si comporta passivamente</a:t>
            </a:r>
          </a:p>
        </p:txBody>
      </p:sp>
      <p:sp>
        <p:nvSpPr>
          <p:cNvPr id="4" name="Segnaposto numero diapositiva 3"/>
          <p:cNvSpPr>
            <a:spLocks noGrp="1"/>
          </p:cNvSpPr>
          <p:nvPr>
            <p:ph type="sldNum" sz="quarter" idx="5"/>
          </p:nvPr>
        </p:nvSpPr>
        <p:spPr/>
        <p:txBody>
          <a:bodyPr/>
          <a:lstStyle/>
          <a:p>
            <a:fld id="{2F5D8318-7F0C-4FC1-8200-EB5B81460803}" type="slidenum">
              <a:rPr lang="it-IT" smtClean="0"/>
              <a:t>10</a:t>
            </a:fld>
            <a:endParaRPr lang="it-IT"/>
          </a:p>
        </p:txBody>
      </p:sp>
    </p:spTree>
    <p:extLst>
      <p:ext uri="{BB962C8B-B14F-4D97-AF65-F5344CB8AC3E}">
        <p14:creationId xmlns:p14="http://schemas.microsoft.com/office/powerpoint/2010/main" val="74181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descrivi l’interfaccia che hai creato e cosa permette</a:t>
            </a:r>
          </a:p>
        </p:txBody>
      </p:sp>
      <p:sp>
        <p:nvSpPr>
          <p:cNvPr id="4" name="Segnaposto numero diapositiva 3"/>
          <p:cNvSpPr>
            <a:spLocks noGrp="1"/>
          </p:cNvSpPr>
          <p:nvPr>
            <p:ph type="sldNum" sz="quarter" idx="5"/>
          </p:nvPr>
        </p:nvSpPr>
        <p:spPr/>
        <p:txBody>
          <a:bodyPr/>
          <a:lstStyle/>
          <a:p>
            <a:fld id="{2F5D8318-7F0C-4FC1-8200-EB5B81460803}" type="slidenum">
              <a:rPr lang="it-IT" smtClean="0"/>
              <a:t>11</a:t>
            </a:fld>
            <a:endParaRPr lang="it-IT"/>
          </a:p>
        </p:txBody>
      </p:sp>
    </p:spTree>
    <p:extLst>
      <p:ext uri="{BB962C8B-B14F-4D97-AF65-F5344CB8AC3E}">
        <p14:creationId xmlns:p14="http://schemas.microsoft.com/office/powerpoint/2010/main" val="88232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dell’interfaccia durante l’esecuzione</a:t>
            </a:r>
          </a:p>
        </p:txBody>
      </p:sp>
      <p:sp>
        <p:nvSpPr>
          <p:cNvPr id="4" name="Segnaposto numero diapositiva 3"/>
          <p:cNvSpPr>
            <a:spLocks noGrp="1"/>
          </p:cNvSpPr>
          <p:nvPr>
            <p:ph type="sldNum" sz="quarter" idx="5"/>
          </p:nvPr>
        </p:nvSpPr>
        <p:spPr/>
        <p:txBody>
          <a:bodyPr/>
          <a:lstStyle/>
          <a:p>
            <a:fld id="{2F5D8318-7F0C-4FC1-8200-EB5B81460803}" type="slidenum">
              <a:rPr lang="it-IT" smtClean="0"/>
              <a:t>12</a:t>
            </a:fld>
            <a:endParaRPr lang="it-IT"/>
          </a:p>
        </p:txBody>
      </p:sp>
    </p:spTree>
    <p:extLst>
      <p:ext uri="{BB962C8B-B14F-4D97-AF65-F5344CB8AC3E}">
        <p14:creationId xmlns:p14="http://schemas.microsoft.com/office/powerpoint/2010/main" val="2044473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cambia l’interfaccia alla convergenza</a:t>
            </a:r>
          </a:p>
        </p:txBody>
      </p:sp>
      <p:sp>
        <p:nvSpPr>
          <p:cNvPr id="4" name="Segnaposto numero diapositiva 3"/>
          <p:cNvSpPr>
            <a:spLocks noGrp="1"/>
          </p:cNvSpPr>
          <p:nvPr>
            <p:ph type="sldNum" sz="quarter" idx="5"/>
          </p:nvPr>
        </p:nvSpPr>
        <p:spPr/>
        <p:txBody>
          <a:bodyPr/>
          <a:lstStyle/>
          <a:p>
            <a:fld id="{2F5D8318-7F0C-4FC1-8200-EB5B81460803}" type="slidenum">
              <a:rPr lang="it-IT" smtClean="0"/>
              <a:t>13</a:t>
            </a:fld>
            <a:endParaRPr lang="it-IT"/>
          </a:p>
        </p:txBody>
      </p:sp>
    </p:spTree>
    <p:extLst>
      <p:ext uri="{BB962C8B-B14F-4D97-AF65-F5344CB8AC3E}">
        <p14:creationId xmlns:p14="http://schemas.microsoft.com/office/powerpoint/2010/main" val="985401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Si ringrazia</a:t>
            </a:r>
          </a:p>
        </p:txBody>
      </p:sp>
      <p:sp>
        <p:nvSpPr>
          <p:cNvPr id="4" name="Segnaposto numero diapositiva 3"/>
          <p:cNvSpPr>
            <a:spLocks noGrp="1"/>
          </p:cNvSpPr>
          <p:nvPr>
            <p:ph type="sldNum" sz="quarter" idx="5"/>
          </p:nvPr>
        </p:nvSpPr>
        <p:spPr/>
        <p:txBody>
          <a:bodyPr/>
          <a:lstStyle/>
          <a:p>
            <a:fld id="{2F5D8318-7F0C-4FC1-8200-EB5B81460803}" type="slidenum">
              <a:rPr lang="it-IT" smtClean="0"/>
              <a:t>14</a:t>
            </a:fld>
            <a:endParaRPr lang="it-IT"/>
          </a:p>
        </p:txBody>
      </p:sp>
    </p:spTree>
    <p:extLst>
      <p:ext uri="{BB962C8B-B14F-4D97-AF65-F5344CB8AC3E}">
        <p14:creationId xmlns:p14="http://schemas.microsoft.com/office/powerpoint/2010/main" val="262929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Si passa al codice se il prof vuole</a:t>
            </a:r>
          </a:p>
        </p:txBody>
      </p:sp>
      <p:sp>
        <p:nvSpPr>
          <p:cNvPr id="4" name="Segnaposto numero diapositiva 3"/>
          <p:cNvSpPr>
            <a:spLocks noGrp="1"/>
          </p:cNvSpPr>
          <p:nvPr>
            <p:ph type="sldNum" sz="quarter" idx="5"/>
          </p:nvPr>
        </p:nvSpPr>
        <p:spPr/>
        <p:txBody>
          <a:bodyPr/>
          <a:lstStyle/>
          <a:p>
            <a:fld id="{2F5D8318-7F0C-4FC1-8200-EB5B81460803}" type="slidenum">
              <a:rPr lang="it-IT" smtClean="0"/>
              <a:t>15</a:t>
            </a:fld>
            <a:endParaRPr lang="it-IT"/>
          </a:p>
        </p:txBody>
      </p:sp>
    </p:spTree>
    <p:extLst>
      <p:ext uri="{BB962C8B-B14F-4D97-AF65-F5344CB8AC3E}">
        <p14:creationId xmlns:p14="http://schemas.microsoft.com/office/powerpoint/2010/main" val="2784305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parli in generale di come utilizzando un numero random è possibile partizionare un insieme di agenti</a:t>
            </a:r>
          </a:p>
        </p:txBody>
      </p:sp>
      <p:sp>
        <p:nvSpPr>
          <p:cNvPr id="4" name="Segnaposto numero diapositiva 3"/>
          <p:cNvSpPr>
            <a:spLocks noGrp="1"/>
          </p:cNvSpPr>
          <p:nvPr>
            <p:ph type="sldNum" sz="quarter" idx="5"/>
          </p:nvPr>
        </p:nvSpPr>
        <p:spPr/>
        <p:txBody>
          <a:bodyPr/>
          <a:lstStyle/>
          <a:p>
            <a:fld id="{2F5D8318-7F0C-4FC1-8200-EB5B81460803}" type="slidenum">
              <a:rPr lang="it-IT" smtClean="0"/>
              <a:t>2</a:t>
            </a:fld>
            <a:endParaRPr lang="it-IT"/>
          </a:p>
        </p:txBody>
      </p:sp>
    </p:spTree>
    <p:extLst>
      <p:ext uri="{BB962C8B-B14F-4D97-AF65-F5344CB8AC3E}">
        <p14:creationId xmlns:p14="http://schemas.microsoft.com/office/powerpoint/2010/main" val="3402269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u="none" dirty="0"/>
              <a:t>Qui introduciamo il nostro problema e diciamo come modelliamo il tutto</a:t>
            </a:r>
          </a:p>
        </p:txBody>
      </p:sp>
      <p:sp>
        <p:nvSpPr>
          <p:cNvPr id="4" name="Segnaposto numero diapositiva 3"/>
          <p:cNvSpPr>
            <a:spLocks noGrp="1"/>
          </p:cNvSpPr>
          <p:nvPr>
            <p:ph type="sldNum" sz="quarter" idx="5"/>
          </p:nvPr>
        </p:nvSpPr>
        <p:spPr/>
        <p:txBody>
          <a:bodyPr/>
          <a:lstStyle/>
          <a:p>
            <a:fld id="{2F5D8318-7F0C-4FC1-8200-EB5B81460803}" type="slidenum">
              <a:rPr lang="it-IT" smtClean="0"/>
              <a:t>3</a:t>
            </a:fld>
            <a:endParaRPr lang="it-IT"/>
          </a:p>
        </p:txBody>
      </p:sp>
    </p:spTree>
    <p:extLst>
      <p:ext uri="{BB962C8B-B14F-4D97-AF65-F5344CB8AC3E}">
        <p14:creationId xmlns:p14="http://schemas.microsoft.com/office/powerpoint/2010/main" val="327069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pratica cerco di allineare i numeri random maggiori con le proprietà maggiori. Quindi se un nodo ha un numero random minore del mio ed una proprietà maggiore faccio lo scambio. Anche nel caso in cui la sua proprietà è minore ma il suo random è maggiore mi scambio. Mentre se rapporto tra numero random e proprietà è corretta non faccio nulla. Questa è l’operazione base che consente l’ordinamento. Voglio che numi random e proprietà siano allineati.</a:t>
            </a:r>
          </a:p>
        </p:txBody>
      </p:sp>
      <p:sp>
        <p:nvSpPr>
          <p:cNvPr id="4" name="Segnaposto numero diapositiva 3"/>
          <p:cNvSpPr>
            <a:spLocks noGrp="1"/>
          </p:cNvSpPr>
          <p:nvPr>
            <p:ph type="sldNum" sz="quarter" idx="5"/>
          </p:nvPr>
        </p:nvSpPr>
        <p:spPr/>
        <p:txBody>
          <a:bodyPr/>
          <a:lstStyle/>
          <a:p>
            <a:fld id="{2F5D8318-7F0C-4FC1-8200-EB5B81460803}" type="slidenum">
              <a:rPr lang="it-IT" smtClean="0"/>
              <a:t>4</a:t>
            </a:fld>
            <a:endParaRPr lang="it-IT"/>
          </a:p>
        </p:txBody>
      </p:sp>
    </p:spTree>
    <p:extLst>
      <p:ext uri="{BB962C8B-B14F-4D97-AF65-F5344CB8AC3E}">
        <p14:creationId xmlns:p14="http://schemas.microsoft.com/office/powerpoint/2010/main" val="149283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di gossip attivo e passivo.</a:t>
            </a:r>
          </a:p>
        </p:txBody>
      </p:sp>
      <p:sp>
        <p:nvSpPr>
          <p:cNvPr id="4" name="Segnaposto numero diapositiva 3"/>
          <p:cNvSpPr>
            <a:spLocks noGrp="1"/>
          </p:cNvSpPr>
          <p:nvPr>
            <p:ph type="sldNum" sz="quarter" idx="5"/>
          </p:nvPr>
        </p:nvSpPr>
        <p:spPr/>
        <p:txBody>
          <a:bodyPr/>
          <a:lstStyle/>
          <a:p>
            <a:fld id="{2F5D8318-7F0C-4FC1-8200-EB5B81460803}" type="slidenum">
              <a:rPr lang="it-IT" smtClean="0"/>
              <a:t>5</a:t>
            </a:fld>
            <a:endParaRPr lang="it-IT"/>
          </a:p>
        </p:txBody>
      </p:sp>
    </p:spTree>
    <p:extLst>
      <p:ext uri="{BB962C8B-B14F-4D97-AF65-F5344CB8AC3E}">
        <p14:creationId xmlns:p14="http://schemas.microsoft.com/office/powerpoint/2010/main" val="324464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dici come avviene la creazione e che essa si mantiene anche.</a:t>
            </a:r>
          </a:p>
        </p:txBody>
      </p:sp>
      <p:sp>
        <p:nvSpPr>
          <p:cNvPr id="4" name="Segnaposto numero diapositiva 3"/>
          <p:cNvSpPr>
            <a:spLocks noGrp="1"/>
          </p:cNvSpPr>
          <p:nvPr>
            <p:ph type="sldNum" sz="quarter" idx="5"/>
          </p:nvPr>
        </p:nvSpPr>
        <p:spPr/>
        <p:txBody>
          <a:bodyPr/>
          <a:lstStyle/>
          <a:p>
            <a:fld id="{2F5D8318-7F0C-4FC1-8200-EB5B81460803}" type="slidenum">
              <a:rPr lang="it-IT" smtClean="0"/>
              <a:t>6</a:t>
            </a:fld>
            <a:endParaRPr lang="it-IT"/>
          </a:p>
        </p:txBody>
      </p:sp>
    </p:spTree>
    <p:extLst>
      <p:ext uri="{BB962C8B-B14F-4D97-AF65-F5344CB8AC3E}">
        <p14:creationId xmlns:p14="http://schemas.microsoft.com/office/powerpoint/2010/main" val="198593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introduci le variabili globali e delle tartarughe che utilizziamo</a:t>
            </a:r>
          </a:p>
        </p:txBody>
      </p:sp>
      <p:sp>
        <p:nvSpPr>
          <p:cNvPr id="4" name="Segnaposto numero diapositiva 3"/>
          <p:cNvSpPr>
            <a:spLocks noGrp="1"/>
          </p:cNvSpPr>
          <p:nvPr>
            <p:ph type="sldNum" sz="quarter" idx="5"/>
          </p:nvPr>
        </p:nvSpPr>
        <p:spPr/>
        <p:txBody>
          <a:bodyPr/>
          <a:lstStyle/>
          <a:p>
            <a:fld id="{2F5D8318-7F0C-4FC1-8200-EB5B81460803}" type="slidenum">
              <a:rPr lang="it-IT" smtClean="0"/>
              <a:t>7</a:t>
            </a:fld>
            <a:endParaRPr lang="it-IT"/>
          </a:p>
        </p:txBody>
      </p:sp>
    </p:spTree>
    <p:extLst>
      <p:ext uri="{BB962C8B-B14F-4D97-AF65-F5344CB8AC3E}">
        <p14:creationId xmlns:p14="http://schemas.microsoft.com/office/powerpoint/2010/main" val="82150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descrivi a grandi somme il metodo go</a:t>
            </a:r>
          </a:p>
        </p:txBody>
      </p:sp>
      <p:sp>
        <p:nvSpPr>
          <p:cNvPr id="4" name="Segnaposto numero diapositiva 3"/>
          <p:cNvSpPr>
            <a:spLocks noGrp="1"/>
          </p:cNvSpPr>
          <p:nvPr>
            <p:ph type="sldNum" sz="quarter" idx="5"/>
          </p:nvPr>
        </p:nvSpPr>
        <p:spPr/>
        <p:txBody>
          <a:bodyPr/>
          <a:lstStyle/>
          <a:p>
            <a:fld id="{2F5D8318-7F0C-4FC1-8200-EB5B81460803}" type="slidenum">
              <a:rPr lang="it-IT" smtClean="0"/>
              <a:t>8</a:t>
            </a:fld>
            <a:endParaRPr lang="it-IT"/>
          </a:p>
        </p:txBody>
      </p:sp>
    </p:spTree>
    <p:extLst>
      <p:ext uri="{BB962C8B-B14F-4D97-AF65-F5344CB8AC3E}">
        <p14:creationId xmlns:p14="http://schemas.microsoft.com/office/powerpoint/2010/main" val="255531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dici come si comporta attivamente un agente</a:t>
            </a:r>
          </a:p>
        </p:txBody>
      </p:sp>
      <p:sp>
        <p:nvSpPr>
          <p:cNvPr id="4" name="Segnaposto numero diapositiva 3"/>
          <p:cNvSpPr>
            <a:spLocks noGrp="1"/>
          </p:cNvSpPr>
          <p:nvPr>
            <p:ph type="sldNum" sz="quarter" idx="5"/>
          </p:nvPr>
        </p:nvSpPr>
        <p:spPr/>
        <p:txBody>
          <a:bodyPr/>
          <a:lstStyle/>
          <a:p>
            <a:fld id="{2F5D8318-7F0C-4FC1-8200-EB5B81460803}" type="slidenum">
              <a:rPr lang="it-IT" smtClean="0"/>
              <a:t>9</a:t>
            </a:fld>
            <a:endParaRPr lang="it-IT"/>
          </a:p>
        </p:txBody>
      </p:sp>
    </p:spTree>
    <p:extLst>
      <p:ext uri="{BB962C8B-B14F-4D97-AF65-F5344CB8AC3E}">
        <p14:creationId xmlns:p14="http://schemas.microsoft.com/office/powerpoint/2010/main" val="26064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3/24/2022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99242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3/24/2022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13248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3/24/2022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96457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3/24/2022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18011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3/24/2022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46021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3/24/2022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8900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3/24/2022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17995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3/24/2022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38103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3/24/2022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13740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3/24/2022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10440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3/24/2022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0663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3/24/2022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a:t>
            </a:fld>
            <a:endParaRPr lang="en-US"/>
          </a:p>
        </p:txBody>
      </p:sp>
    </p:spTree>
    <p:extLst>
      <p:ext uri="{BB962C8B-B14F-4D97-AF65-F5344CB8AC3E}">
        <p14:creationId xmlns:p14="http://schemas.microsoft.com/office/powerpoint/2010/main" val="379640121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akermarr@irisa.fr" TargetMode="External"/><Relationship Id="rId4" Type="http://schemas.openxmlformats.org/officeDocument/2006/relationships/hyperlink" Target="mailto:jelasity@cs.unibo.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urbinio giallo artistico in acqua">
            <a:extLst>
              <a:ext uri="{FF2B5EF4-FFF2-40B4-BE49-F238E27FC236}">
                <a16:creationId xmlns:a16="http://schemas.microsoft.com/office/drawing/2014/main" id="{1E18469C-0A67-ED1B-9169-4DB73EF3FC84}"/>
              </a:ext>
            </a:extLst>
          </p:cNvPr>
          <p:cNvPicPr>
            <a:picLocks noChangeAspect="1"/>
          </p:cNvPicPr>
          <p:nvPr/>
        </p:nvPicPr>
        <p:blipFill rotWithShape="1">
          <a:blip r:embed="rId3"/>
          <a:srcRect r="23362"/>
          <a:stretch/>
        </p:blipFill>
        <p:spPr>
          <a:xfrm>
            <a:off x="3229" y="-19579"/>
            <a:ext cx="7918858" cy="6897158"/>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2F0E8928-B0D0-4CA5-B5B8-6F0DD29352F5}"/>
              </a:ext>
            </a:extLst>
          </p:cNvPr>
          <p:cNvSpPr>
            <a:spLocks noGrp="1"/>
          </p:cNvSpPr>
          <p:nvPr>
            <p:ph type="ctrTitle"/>
          </p:nvPr>
        </p:nvSpPr>
        <p:spPr>
          <a:xfrm>
            <a:off x="7571897" y="367317"/>
            <a:ext cx="4076750" cy="1775804"/>
          </a:xfrm>
        </p:spPr>
        <p:txBody>
          <a:bodyPr>
            <a:normAutofit fontScale="90000"/>
          </a:bodyPr>
          <a:lstStyle/>
          <a:p>
            <a:pPr algn="r"/>
            <a:r>
              <a:rPr lang="en-US" sz="4000" b="1" i="0" strike="noStrike" baseline="0" dirty="0">
                <a:latin typeface="Times-Bold"/>
              </a:rPr>
              <a:t>Ordered Slicing of Very Large-Scale Overlay Networks</a:t>
            </a:r>
            <a:endParaRPr lang="it-IT" sz="8800" dirty="0"/>
          </a:p>
        </p:txBody>
      </p:sp>
      <p:sp>
        <p:nvSpPr>
          <p:cNvPr id="3" name="Sottotitolo 2">
            <a:extLst>
              <a:ext uri="{FF2B5EF4-FFF2-40B4-BE49-F238E27FC236}">
                <a16:creationId xmlns:a16="http://schemas.microsoft.com/office/drawing/2014/main" id="{7F9C77C0-DB5A-4DD8-9F71-F9227D335EB3}"/>
              </a:ext>
            </a:extLst>
          </p:cNvPr>
          <p:cNvSpPr>
            <a:spLocks noGrp="1"/>
          </p:cNvSpPr>
          <p:nvPr>
            <p:ph type="subTitle" idx="1"/>
          </p:nvPr>
        </p:nvSpPr>
        <p:spPr>
          <a:xfrm>
            <a:off x="7788011" y="116448"/>
            <a:ext cx="3988314" cy="638698"/>
          </a:xfrm>
        </p:spPr>
        <p:txBody>
          <a:bodyPr>
            <a:normAutofit fontScale="92500"/>
          </a:bodyPr>
          <a:lstStyle/>
          <a:p>
            <a:pPr algn="r"/>
            <a:r>
              <a:rPr lang="it-IT" dirty="0"/>
              <a:t>A </a:t>
            </a:r>
            <a:r>
              <a:rPr lang="it-IT" dirty="0" err="1"/>
              <a:t>Netlogo</a:t>
            </a:r>
            <a:r>
              <a:rPr lang="it-IT" dirty="0"/>
              <a:t> </a:t>
            </a:r>
            <a:r>
              <a:rPr lang="it-IT" dirty="0" err="1"/>
              <a:t>simulation</a:t>
            </a:r>
            <a:r>
              <a:rPr lang="it-IT" dirty="0"/>
              <a:t> of the paper</a:t>
            </a:r>
          </a:p>
        </p:txBody>
      </p:sp>
      <p:sp>
        <p:nvSpPr>
          <p:cNvPr id="5" name="CasellaDiTesto 4">
            <a:extLst>
              <a:ext uri="{FF2B5EF4-FFF2-40B4-BE49-F238E27FC236}">
                <a16:creationId xmlns:a16="http://schemas.microsoft.com/office/drawing/2014/main" id="{2B78054B-707F-49C3-9468-B40C864C2C70}"/>
              </a:ext>
            </a:extLst>
          </p:cNvPr>
          <p:cNvSpPr txBox="1"/>
          <p:nvPr/>
        </p:nvSpPr>
        <p:spPr>
          <a:xfrm>
            <a:off x="7843574" y="2117096"/>
            <a:ext cx="4076750" cy="2585323"/>
          </a:xfrm>
          <a:prstGeom prst="rect">
            <a:avLst/>
          </a:prstGeom>
          <a:noFill/>
        </p:spPr>
        <p:txBody>
          <a:bodyPr wrap="square" rtlCol="0">
            <a:spAutoFit/>
          </a:bodyPr>
          <a:lstStyle/>
          <a:p>
            <a:r>
              <a:rPr lang="it-IT" dirty="0"/>
              <a:t>Credits to the </a:t>
            </a:r>
            <a:r>
              <a:rPr lang="it-IT" dirty="0" err="1"/>
              <a:t>authors</a:t>
            </a:r>
            <a:r>
              <a:rPr lang="it-IT" dirty="0"/>
              <a:t> of the paper:</a:t>
            </a:r>
          </a:p>
          <a:p>
            <a:endParaRPr lang="it-IT" dirty="0"/>
          </a:p>
          <a:p>
            <a:r>
              <a:rPr lang="it-IT" dirty="0" err="1"/>
              <a:t>Màrk</a:t>
            </a:r>
            <a:r>
              <a:rPr lang="it-IT" dirty="0"/>
              <a:t> </a:t>
            </a:r>
            <a:r>
              <a:rPr lang="it-IT" dirty="0" err="1"/>
              <a:t>Jelasity</a:t>
            </a:r>
            <a:endParaRPr lang="it-IT" dirty="0"/>
          </a:p>
          <a:p>
            <a:r>
              <a:rPr lang="it-IT" dirty="0"/>
              <a:t>University of Bologna, </a:t>
            </a:r>
            <a:r>
              <a:rPr lang="it-IT" dirty="0" err="1"/>
              <a:t>Italy</a:t>
            </a:r>
            <a:endParaRPr lang="it-IT" dirty="0"/>
          </a:p>
          <a:p>
            <a:r>
              <a:rPr lang="it-IT" dirty="0">
                <a:hlinkClick r:id="rId4"/>
              </a:rPr>
              <a:t>jelasity@cs.unibo.it</a:t>
            </a:r>
            <a:endParaRPr lang="it-IT" dirty="0"/>
          </a:p>
          <a:p>
            <a:endParaRPr lang="it-IT" dirty="0"/>
          </a:p>
          <a:p>
            <a:r>
              <a:rPr lang="it-IT" dirty="0"/>
              <a:t>Anne-Marie </a:t>
            </a:r>
            <a:r>
              <a:rPr lang="it-IT" dirty="0" err="1"/>
              <a:t>Kermarrec</a:t>
            </a:r>
            <a:endParaRPr lang="it-IT" dirty="0"/>
          </a:p>
          <a:p>
            <a:r>
              <a:rPr lang="it-IT" dirty="0"/>
              <a:t>INRIA/IRISA, Rennes, France</a:t>
            </a:r>
          </a:p>
          <a:p>
            <a:r>
              <a:rPr lang="it-IT" dirty="0">
                <a:hlinkClick r:id="rId5"/>
              </a:rPr>
              <a:t>akermarr@irisa.fr</a:t>
            </a:r>
            <a:endParaRPr lang="it-IT" dirty="0"/>
          </a:p>
        </p:txBody>
      </p:sp>
      <p:sp>
        <p:nvSpPr>
          <p:cNvPr id="10" name="Sottotitolo 2">
            <a:extLst>
              <a:ext uri="{FF2B5EF4-FFF2-40B4-BE49-F238E27FC236}">
                <a16:creationId xmlns:a16="http://schemas.microsoft.com/office/drawing/2014/main" id="{0CC7D425-2614-4789-A3DD-BD5B5DE3CD35}"/>
              </a:ext>
            </a:extLst>
          </p:cNvPr>
          <p:cNvSpPr txBox="1">
            <a:spLocks/>
          </p:cNvSpPr>
          <p:nvPr/>
        </p:nvSpPr>
        <p:spPr>
          <a:xfrm>
            <a:off x="6994125" y="5162339"/>
            <a:ext cx="3805026" cy="16929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it-IT" b="1" dirty="0"/>
              <a:t>A Project for the </a:t>
            </a:r>
            <a:r>
              <a:rPr lang="it-IT" b="1" dirty="0" err="1"/>
              <a:t>Distribuited</a:t>
            </a:r>
            <a:r>
              <a:rPr lang="it-IT" b="1" dirty="0"/>
              <a:t> Artificial Intelligence </a:t>
            </a:r>
            <a:r>
              <a:rPr lang="it-IT" b="1" dirty="0" err="1"/>
              <a:t>course</a:t>
            </a:r>
            <a:endParaRPr lang="it-IT" b="1" dirty="0"/>
          </a:p>
          <a:p>
            <a:pPr algn="r"/>
            <a:r>
              <a:rPr lang="it-IT" dirty="0"/>
              <a:t>Brandon Willy Viglianisi</a:t>
            </a:r>
          </a:p>
          <a:p>
            <a:pPr algn="r"/>
            <a:r>
              <a:rPr lang="it-IT" dirty="0"/>
              <a:t>Unimore 2021/2022</a:t>
            </a:r>
          </a:p>
          <a:p>
            <a:pPr algn="r"/>
            <a:endParaRPr lang="it-IT" dirty="0"/>
          </a:p>
        </p:txBody>
      </p:sp>
      <p:pic>
        <p:nvPicPr>
          <p:cNvPr id="8" name="Immagine 7">
            <a:extLst>
              <a:ext uri="{FF2B5EF4-FFF2-40B4-BE49-F238E27FC236}">
                <a16:creationId xmlns:a16="http://schemas.microsoft.com/office/drawing/2014/main" id="{10837EE9-9DDB-41AE-BF05-9423CEFECD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8401" y="5510463"/>
            <a:ext cx="1088821" cy="1231878"/>
          </a:xfrm>
          <a:prstGeom prst="rect">
            <a:avLst/>
          </a:prstGeom>
        </p:spPr>
      </p:pic>
    </p:spTree>
    <p:extLst>
      <p:ext uri="{BB962C8B-B14F-4D97-AF65-F5344CB8AC3E}">
        <p14:creationId xmlns:p14="http://schemas.microsoft.com/office/powerpoint/2010/main" val="123450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a:xfrm>
            <a:off x="609600" y="557784"/>
            <a:ext cx="10972800" cy="669437"/>
          </a:xfrm>
        </p:spPr>
        <p:txBody>
          <a:bodyPr>
            <a:normAutofit/>
          </a:bodyPr>
          <a:lstStyle/>
          <a:p>
            <a:r>
              <a:rPr lang="it-IT" sz="3600" dirty="0">
                <a:solidFill>
                  <a:schemeClr val="accent1"/>
                </a:solidFill>
              </a:rPr>
              <a:t>The </a:t>
            </a:r>
            <a:r>
              <a:rPr lang="it-IT" sz="3600" dirty="0" err="1">
                <a:solidFill>
                  <a:schemeClr val="accent1"/>
                </a:solidFill>
              </a:rPr>
              <a:t>Netlogo</a:t>
            </a:r>
            <a:r>
              <a:rPr lang="it-IT" sz="3600" dirty="0">
                <a:solidFill>
                  <a:schemeClr val="accent1"/>
                </a:solidFill>
              </a:rPr>
              <a:t> </a:t>
            </a:r>
            <a:r>
              <a:rPr lang="it-IT" sz="3600" dirty="0" err="1">
                <a:solidFill>
                  <a:schemeClr val="accent1"/>
                </a:solidFill>
              </a:rPr>
              <a:t>simulation</a:t>
            </a:r>
            <a:r>
              <a:rPr lang="it-IT" sz="3600" dirty="0">
                <a:solidFill>
                  <a:schemeClr val="accent1"/>
                </a:solidFill>
              </a:rPr>
              <a:t> – The act-passive </a:t>
            </a:r>
            <a:r>
              <a:rPr lang="it-IT" sz="3600" dirty="0" err="1">
                <a:solidFill>
                  <a:schemeClr val="accent1"/>
                </a:solidFill>
              </a:rPr>
              <a:t>method</a:t>
            </a:r>
            <a:endParaRPr lang="it-IT" sz="3600" dirty="0">
              <a:solidFill>
                <a:schemeClr val="accent1"/>
              </a:solidFill>
            </a:endParaRPr>
          </a:p>
        </p:txBody>
      </p:sp>
      <p:pic>
        <p:nvPicPr>
          <p:cNvPr id="6" name="Segnaposto contenuto 8">
            <a:extLst>
              <a:ext uri="{FF2B5EF4-FFF2-40B4-BE49-F238E27FC236}">
                <a16:creationId xmlns:a16="http://schemas.microsoft.com/office/drawing/2014/main" id="{BFBA308C-F3F5-42AD-BA16-3C688B779F9E}"/>
              </a:ext>
            </a:extLst>
          </p:cNvPr>
          <p:cNvPicPr>
            <a:picLocks noGrp="1" noChangeAspect="1"/>
          </p:cNvPicPr>
          <p:nvPr>
            <p:ph idx="1"/>
          </p:nvPr>
        </p:nvPicPr>
        <p:blipFill>
          <a:blip r:embed="rId3"/>
          <a:stretch>
            <a:fillRect/>
          </a:stretch>
        </p:blipFill>
        <p:spPr>
          <a:xfrm>
            <a:off x="1682805" y="1503947"/>
            <a:ext cx="8826389" cy="5251702"/>
          </a:xfrm>
        </p:spPr>
      </p:pic>
    </p:spTree>
    <p:extLst>
      <p:ext uri="{BB962C8B-B14F-4D97-AF65-F5344CB8AC3E}">
        <p14:creationId xmlns:p14="http://schemas.microsoft.com/office/powerpoint/2010/main" val="285480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p:txBody>
          <a:bodyPr>
            <a:normAutofit/>
          </a:bodyPr>
          <a:lstStyle/>
          <a:p>
            <a:r>
              <a:rPr lang="it-IT" sz="3600" dirty="0">
                <a:solidFill>
                  <a:schemeClr val="accent1"/>
                </a:solidFill>
              </a:rPr>
              <a:t>The </a:t>
            </a:r>
            <a:r>
              <a:rPr lang="it-IT" sz="3600" dirty="0" err="1">
                <a:solidFill>
                  <a:schemeClr val="accent1"/>
                </a:solidFill>
              </a:rPr>
              <a:t>Netlogo</a:t>
            </a:r>
            <a:r>
              <a:rPr lang="it-IT" sz="3600" dirty="0">
                <a:solidFill>
                  <a:schemeClr val="accent1"/>
                </a:solidFill>
              </a:rPr>
              <a:t> </a:t>
            </a:r>
            <a:r>
              <a:rPr lang="it-IT" sz="3600" dirty="0" err="1">
                <a:solidFill>
                  <a:schemeClr val="accent1"/>
                </a:solidFill>
              </a:rPr>
              <a:t>simulation</a:t>
            </a:r>
            <a:r>
              <a:rPr lang="it-IT" sz="3600" dirty="0">
                <a:solidFill>
                  <a:schemeClr val="accent1"/>
                </a:solidFill>
              </a:rPr>
              <a:t> – Interface </a:t>
            </a:r>
            <a:r>
              <a:rPr lang="it-IT" sz="3600" dirty="0" err="1">
                <a:solidFill>
                  <a:schemeClr val="accent1"/>
                </a:solidFill>
              </a:rPr>
              <a:t>before</a:t>
            </a:r>
            <a:r>
              <a:rPr lang="it-IT" sz="3600" dirty="0">
                <a:solidFill>
                  <a:schemeClr val="accent1"/>
                </a:solidFill>
              </a:rPr>
              <a:t> </a:t>
            </a:r>
            <a:r>
              <a:rPr lang="it-IT" sz="3600" dirty="0" err="1">
                <a:solidFill>
                  <a:schemeClr val="accent1"/>
                </a:solidFill>
              </a:rPr>
              <a:t>starting</a:t>
            </a:r>
            <a:endParaRPr lang="it-IT" sz="3600" dirty="0">
              <a:solidFill>
                <a:schemeClr val="accent1"/>
              </a:solidFill>
            </a:endParaRPr>
          </a:p>
        </p:txBody>
      </p:sp>
      <p:pic>
        <p:nvPicPr>
          <p:cNvPr id="7" name="Segnaposto contenuto 6">
            <a:extLst>
              <a:ext uri="{FF2B5EF4-FFF2-40B4-BE49-F238E27FC236}">
                <a16:creationId xmlns:a16="http://schemas.microsoft.com/office/drawing/2014/main" id="{E2FA90D5-8A3A-4B9A-97DC-4907594206DA}"/>
              </a:ext>
            </a:extLst>
          </p:cNvPr>
          <p:cNvPicPr>
            <a:picLocks noGrp="1" noChangeAspect="1"/>
          </p:cNvPicPr>
          <p:nvPr>
            <p:ph idx="1"/>
          </p:nvPr>
        </p:nvPicPr>
        <p:blipFill>
          <a:blip r:embed="rId3"/>
          <a:stretch>
            <a:fillRect/>
          </a:stretch>
        </p:blipFill>
        <p:spPr>
          <a:xfrm>
            <a:off x="1974600" y="2106613"/>
            <a:ext cx="8242799" cy="4035425"/>
          </a:xfrm>
        </p:spPr>
      </p:pic>
    </p:spTree>
    <p:extLst>
      <p:ext uri="{BB962C8B-B14F-4D97-AF65-F5344CB8AC3E}">
        <p14:creationId xmlns:p14="http://schemas.microsoft.com/office/powerpoint/2010/main" val="321234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p:txBody>
          <a:bodyPr>
            <a:normAutofit/>
          </a:bodyPr>
          <a:lstStyle/>
          <a:p>
            <a:r>
              <a:rPr lang="it-IT" sz="3600" dirty="0">
                <a:solidFill>
                  <a:schemeClr val="accent1"/>
                </a:solidFill>
              </a:rPr>
              <a:t>The </a:t>
            </a:r>
            <a:r>
              <a:rPr lang="it-IT" sz="3600" dirty="0" err="1">
                <a:solidFill>
                  <a:schemeClr val="accent1"/>
                </a:solidFill>
              </a:rPr>
              <a:t>Netlogo</a:t>
            </a:r>
            <a:r>
              <a:rPr lang="it-IT" sz="3600" dirty="0">
                <a:solidFill>
                  <a:schemeClr val="accent1"/>
                </a:solidFill>
              </a:rPr>
              <a:t> </a:t>
            </a:r>
            <a:r>
              <a:rPr lang="it-IT" sz="3600" dirty="0" err="1">
                <a:solidFill>
                  <a:schemeClr val="accent1"/>
                </a:solidFill>
              </a:rPr>
              <a:t>simulation</a:t>
            </a:r>
            <a:r>
              <a:rPr lang="it-IT" sz="3600" dirty="0">
                <a:solidFill>
                  <a:schemeClr val="accent1"/>
                </a:solidFill>
              </a:rPr>
              <a:t> – Interface on the go</a:t>
            </a:r>
          </a:p>
        </p:txBody>
      </p:sp>
      <p:pic>
        <p:nvPicPr>
          <p:cNvPr id="6" name="Segnaposto contenuto 5">
            <a:extLst>
              <a:ext uri="{FF2B5EF4-FFF2-40B4-BE49-F238E27FC236}">
                <a16:creationId xmlns:a16="http://schemas.microsoft.com/office/drawing/2014/main" id="{A74FB522-190A-4DDE-8C6F-28949BEF3388}"/>
              </a:ext>
            </a:extLst>
          </p:cNvPr>
          <p:cNvPicPr>
            <a:picLocks noGrp="1" noChangeAspect="1"/>
          </p:cNvPicPr>
          <p:nvPr>
            <p:ph idx="1"/>
          </p:nvPr>
        </p:nvPicPr>
        <p:blipFill>
          <a:blip r:embed="rId3"/>
          <a:stretch>
            <a:fillRect/>
          </a:stretch>
        </p:blipFill>
        <p:spPr>
          <a:xfrm>
            <a:off x="1912133" y="2106613"/>
            <a:ext cx="8367733" cy="4035425"/>
          </a:xfrm>
        </p:spPr>
      </p:pic>
    </p:spTree>
    <p:extLst>
      <p:ext uri="{BB962C8B-B14F-4D97-AF65-F5344CB8AC3E}">
        <p14:creationId xmlns:p14="http://schemas.microsoft.com/office/powerpoint/2010/main" val="41341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p:txBody>
          <a:bodyPr>
            <a:normAutofit/>
          </a:bodyPr>
          <a:lstStyle/>
          <a:p>
            <a:r>
              <a:rPr lang="it-IT" sz="3600" dirty="0">
                <a:solidFill>
                  <a:schemeClr val="accent1"/>
                </a:solidFill>
              </a:rPr>
              <a:t>The </a:t>
            </a:r>
            <a:r>
              <a:rPr lang="it-IT" sz="3600" dirty="0" err="1">
                <a:solidFill>
                  <a:schemeClr val="accent1"/>
                </a:solidFill>
              </a:rPr>
              <a:t>Netlogo</a:t>
            </a:r>
            <a:r>
              <a:rPr lang="it-IT" sz="3600" dirty="0">
                <a:solidFill>
                  <a:schemeClr val="accent1"/>
                </a:solidFill>
              </a:rPr>
              <a:t> </a:t>
            </a:r>
            <a:r>
              <a:rPr lang="it-IT" sz="3600" dirty="0" err="1">
                <a:solidFill>
                  <a:schemeClr val="accent1"/>
                </a:solidFill>
              </a:rPr>
              <a:t>simulation</a:t>
            </a:r>
            <a:r>
              <a:rPr lang="it-IT" sz="3600" dirty="0">
                <a:solidFill>
                  <a:schemeClr val="accent1"/>
                </a:solidFill>
              </a:rPr>
              <a:t> – Interface </a:t>
            </a:r>
            <a:r>
              <a:rPr lang="it-IT" sz="3600" dirty="0" err="1">
                <a:solidFill>
                  <a:schemeClr val="accent1"/>
                </a:solidFill>
              </a:rPr>
              <a:t>at</a:t>
            </a:r>
            <a:r>
              <a:rPr lang="it-IT" sz="3600" dirty="0">
                <a:solidFill>
                  <a:schemeClr val="accent1"/>
                </a:solidFill>
              </a:rPr>
              <a:t> </a:t>
            </a:r>
            <a:r>
              <a:rPr lang="it-IT" sz="3600" dirty="0" err="1">
                <a:solidFill>
                  <a:schemeClr val="accent1"/>
                </a:solidFill>
              </a:rPr>
              <a:t>convergence</a:t>
            </a:r>
            <a:endParaRPr lang="it-IT" sz="3600" dirty="0">
              <a:solidFill>
                <a:schemeClr val="accent1"/>
              </a:solidFill>
            </a:endParaRPr>
          </a:p>
        </p:txBody>
      </p:sp>
      <p:pic>
        <p:nvPicPr>
          <p:cNvPr id="6" name="Segnaposto contenuto 5">
            <a:extLst>
              <a:ext uri="{FF2B5EF4-FFF2-40B4-BE49-F238E27FC236}">
                <a16:creationId xmlns:a16="http://schemas.microsoft.com/office/drawing/2014/main" id="{195694A8-FB8E-40E9-AB95-AD19CE2576C9}"/>
              </a:ext>
            </a:extLst>
          </p:cNvPr>
          <p:cNvPicPr>
            <a:picLocks noGrp="1" noChangeAspect="1"/>
          </p:cNvPicPr>
          <p:nvPr>
            <p:ph idx="1"/>
          </p:nvPr>
        </p:nvPicPr>
        <p:blipFill>
          <a:blip r:embed="rId3"/>
          <a:stretch>
            <a:fillRect/>
          </a:stretch>
        </p:blipFill>
        <p:spPr>
          <a:xfrm>
            <a:off x="1848478" y="2106613"/>
            <a:ext cx="8495044" cy="4035425"/>
          </a:xfrm>
        </p:spPr>
      </p:pic>
    </p:spTree>
    <p:extLst>
      <p:ext uri="{BB962C8B-B14F-4D97-AF65-F5344CB8AC3E}">
        <p14:creationId xmlns:p14="http://schemas.microsoft.com/office/powerpoint/2010/main" val="361995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olo 3">
            <a:extLst>
              <a:ext uri="{FF2B5EF4-FFF2-40B4-BE49-F238E27FC236}">
                <a16:creationId xmlns:a16="http://schemas.microsoft.com/office/drawing/2014/main" id="{01759174-7F2C-4E11-8D45-AF1AB837EC85}"/>
              </a:ext>
            </a:extLst>
          </p:cNvPr>
          <p:cNvSpPr>
            <a:spLocks noGrp="1"/>
          </p:cNvSpPr>
          <p:nvPr>
            <p:ph type="ctrTitle"/>
          </p:nvPr>
        </p:nvSpPr>
        <p:spPr>
          <a:xfrm>
            <a:off x="2695059" y="2365240"/>
            <a:ext cx="6798833" cy="1926465"/>
          </a:xfrm>
        </p:spPr>
        <p:txBody>
          <a:bodyPr>
            <a:normAutofit fontScale="90000"/>
          </a:bodyPr>
          <a:lstStyle/>
          <a:p>
            <a:pPr algn="ctr"/>
            <a:r>
              <a:rPr lang="it-IT" sz="7200" dirty="0"/>
              <a:t>Thank </a:t>
            </a:r>
            <a:r>
              <a:rPr lang="it-IT" sz="7200" dirty="0" err="1"/>
              <a:t>you</a:t>
            </a:r>
            <a:br>
              <a:rPr lang="it-IT" dirty="0"/>
            </a:br>
            <a:endParaRPr lang="it-IT" dirty="0"/>
          </a:p>
        </p:txBody>
      </p:sp>
    </p:spTree>
    <p:extLst>
      <p:ext uri="{BB962C8B-B14F-4D97-AF65-F5344CB8AC3E}">
        <p14:creationId xmlns:p14="http://schemas.microsoft.com/office/powerpoint/2010/main" val="194908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olo 3">
            <a:extLst>
              <a:ext uri="{FF2B5EF4-FFF2-40B4-BE49-F238E27FC236}">
                <a16:creationId xmlns:a16="http://schemas.microsoft.com/office/drawing/2014/main" id="{01759174-7F2C-4E11-8D45-AF1AB837EC85}"/>
              </a:ext>
            </a:extLst>
          </p:cNvPr>
          <p:cNvSpPr>
            <a:spLocks noGrp="1"/>
          </p:cNvSpPr>
          <p:nvPr>
            <p:ph type="ctrTitle"/>
          </p:nvPr>
        </p:nvSpPr>
        <p:spPr>
          <a:xfrm>
            <a:off x="2695059" y="2365240"/>
            <a:ext cx="6798833" cy="1926465"/>
          </a:xfrm>
        </p:spPr>
        <p:txBody>
          <a:bodyPr>
            <a:noAutofit/>
          </a:bodyPr>
          <a:lstStyle/>
          <a:p>
            <a:pPr algn="ctr"/>
            <a:r>
              <a:rPr lang="it-IT" sz="3200" dirty="0"/>
              <a:t>The </a:t>
            </a:r>
            <a:r>
              <a:rPr lang="it-IT" sz="3200" dirty="0" err="1"/>
              <a:t>presentation</a:t>
            </a:r>
            <a:r>
              <a:rPr lang="it-IT" sz="3200" dirty="0"/>
              <a:t> </a:t>
            </a:r>
            <a:r>
              <a:rPr lang="it-IT" sz="3200" dirty="0" err="1"/>
              <a:t>is</a:t>
            </a:r>
            <a:r>
              <a:rPr lang="it-IT" sz="3200" dirty="0"/>
              <a:t> over </a:t>
            </a:r>
            <a:r>
              <a:rPr lang="it-IT" sz="3200" dirty="0" err="1"/>
              <a:t>but</a:t>
            </a:r>
            <a:r>
              <a:rPr lang="it-IT" sz="3200" dirty="0"/>
              <a:t> </a:t>
            </a:r>
            <a:r>
              <a:rPr lang="it-IT" sz="3200" dirty="0" err="1"/>
              <a:t>if</a:t>
            </a:r>
            <a:r>
              <a:rPr lang="it-IT" sz="3200" dirty="0"/>
              <a:t> </a:t>
            </a:r>
            <a:r>
              <a:rPr lang="it-IT" sz="3200" dirty="0" err="1"/>
              <a:t>you</a:t>
            </a:r>
            <a:r>
              <a:rPr lang="it-IT" sz="3200" dirty="0"/>
              <a:t> like </a:t>
            </a:r>
            <a:r>
              <a:rPr lang="it-IT" sz="3200" dirty="0" err="1"/>
              <a:t>we</a:t>
            </a:r>
            <a:r>
              <a:rPr lang="it-IT" sz="3200" dirty="0"/>
              <a:t> can </a:t>
            </a:r>
            <a:r>
              <a:rPr lang="it-IT" sz="3200" dirty="0" err="1"/>
              <a:t>watch</a:t>
            </a:r>
            <a:r>
              <a:rPr lang="it-IT" sz="3200" dirty="0"/>
              <a:t> </a:t>
            </a:r>
            <a:r>
              <a:rPr lang="it-IT" sz="3200" dirty="0" err="1"/>
              <a:t>closer</a:t>
            </a:r>
            <a:r>
              <a:rPr lang="it-IT" sz="3200" dirty="0"/>
              <a:t> the code </a:t>
            </a:r>
            <a:r>
              <a:rPr lang="it-IT" sz="3200" dirty="0" err="1"/>
              <a:t>implemented</a:t>
            </a:r>
            <a:r>
              <a:rPr lang="it-IT" sz="3200" dirty="0"/>
              <a:t> </a:t>
            </a:r>
            <a:r>
              <a:rPr lang="it-IT" sz="3200" dirty="0" err="1"/>
              <a:t>directly</a:t>
            </a:r>
            <a:r>
              <a:rPr lang="it-IT" sz="3200" dirty="0"/>
              <a:t> on </a:t>
            </a:r>
            <a:r>
              <a:rPr lang="it-IT" sz="3200" dirty="0" err="1"/>
              <a:t>Netlogo</a:t>
            </a:r>
            <a:endParaRPr lang="it-IT" sz="2400" dirty="0"/>
          </a:p>
        </p:txBody>
      </p:sp>
    </p:spTree>
    <p:extLst>
      <p:ext uri="{BB962C8B-B14F-4D97-AF65-F5344CB8AC3E}">
        <p14:creationId xmlns:p14="http://schemas.microsoft.com/office/powerpoint/2010/main" val="2421853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8F324-6B77-405F-8714-3AE479FFA591}"/>
              </a:ext>
            </a:extLst>
          </p:cNvPr>
          <p:cNvSpPr>
            <a:spLocks noGrp="1"/>
          </p:cNvSpPr>
          <p:nvPr>
            <p:ph type="title"/>
          </p:nvPr>
        </p:nvSpPr>
        <p:spPr/>
        <p:txBody>
          <a:bodyPr>
            <a:normAutofit/>
          </a:bodyPr>
          <a:lstStyle/>
          <a:p>
            <a:r>
              <a:rPr lang="it-IT" sz="6000" b="0" i="0" u="none" strike="noStrike" baseline="0" dirty="0">
                <a:solidFill>
                  <a:schemeClr val="accent1"/>
                </a:solidFill>
                <a:latin typeface="CIDFont+F2"/>
              </a:rPr>
              <a:t>Random slices</a:t>
            </a:r>
            <a:endParaRPr lang="it-IT" sz="13800" dirty="0">
              <a:solidFill>
                <a:schemeClr val="accent1"/>
              </a:solidFill>
            </a:endParaRPr>
          </a:p>
        </p:txBody>
      </p:sp>
      <p:pic>
        <p:nvPicPr>
          <p:cNvPr id="5" name="Segnaposto contenuto 4">
            <a:extLst>
              <a:ext uri="{FF2B5EF4-FFF2-40B4-BE49-F238E27FC236}">
                <a16:creationId xmlns:a16="http://schemas.microsoft.com/office/drawing/2014/main" id="{F82258CB-AC58-421B-93E3-2FA00BFF6CCA}"/>
              </a:ext>
            </a:extLst>
          </p:cNvPr>
          <p:cNvPicPr>
            <a:picLocks noGrp="1" noChangeAspect="1"/>
          </p:cNvPicPr>
          <p:nvPr>
            <p:ph idx="1"/>
          </p:nvPr>
        </p:nvPicPr>
        <p:blipFill>
          <a:blip r:embed="rId3"/>
          <a:stretch>
            <a:fillRect/>
          </a:stretch>
        </p:blipFill>
        <p:spPr>
          <a:xfrm>
            <a:off x="3034644" y="2106613"/>
            <a:ext cx="6122712" cy="4035425"/>
          </a:xfrm>
        </p:spPr>
      </p:pic>
    </p:spTree>
    <p:extLst>
      <p:ext uri="{BB962C8B-B14F-4D97-AF65-F5344CB8AC3E}">
        <p14:creationId xmlns:p14="http://schemas.microsoft.com/office/powerpoint/2010/main" val="30636500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87965-F1C9-45D7-8A0B-0DE34CA5BDAD}"/>
              </a:ext>
            </a:extLst>
          </p:cNvPr>
          <p:cNvSpPr>
            <a:spLocks noGrp="1"/>
          </p:cNvSpPr>
          <p:nvPr>
            <p:ph type="title"/>
          </p:nvPr>
        </p:nvSpPr>
        <p:spPr>
          <a:xfrm>
            <a:off x="609600" y="557784"/>
            <a:ext cx="10972800" cy="959731"/>
          </a:xfrm>
        </p:spPr>
        <p:txBody>
          <a:bodyPr>
            <a:normAutofit/>
          </a:bodyPr>
          <a:lstStyle/>
          <a:p>
            <a:r>
              <a:rPr lang="it-IT" sz="4800" b="0" i="0" u="none" strike="noStrike" baseline="0" dirty="0" err="1">
                <a:solidFill>
                  <a:schemeClr val="accent1"/>
                </a:solidFill>
                <a:latin typeface="CIDFont+F2"/>
              </a:rPr>
              <a:t>Ordered</a:t>
            </a:r>
            <a:r>
              <a:rPr lang="it-IT" sz="4800" b="0" i="0" u="none" strike="noStrike" baseline="0" dirty="0">
                <a:solidFill>
                  <a:schemeClr val="accent1"/>
                </a:solidFill>
                <a:latin typeface="CIDFont+F2"/>
              </a:rPr>
              <a:t> slices: System model</a:t>
            </a:r>
            <a:endParaRPr lang="it-IT" sz="9600" dirty="0">
              <a:solidFill>
                <a:schemeClr val="accent1"/>
              </a:solidFill>
            </a:endParaRPr>
          </a:p>
        </p:txBody>
      </p:sp>
      <p:sp>
        <p:nvSpPr>
          <p:cNvPr id="3" name="Segnaposto contenuto 2">
            <a:extLst>
              <a:ext uri="{FF2B5EF4-FFF2-40B4-BE49-F238E27FC236}">
                <a16:creationId xmlns:a16="http://schemas.microsoft.com/office/drawing/2014/main" id="{87E95D76-B55D-4817-A30E-67726E1A1F31}"/>
              </a:ext>
            </a:extLst>
          </p:cNvPr>
          <p:cNvSpPr>
            <a:spLocks noGrp="1"/>
          </p:cNvSpPr>
          <p:nvPr>
            <p:ph idx="1"/>
          </p:nvPr>
        </p:nvSpPr>
        <p:spPr>
          <a:xfrm>
            <a:off x="609600" y="1682885"/>
            <a:ext cx="10972800" cy="4834647"/>
          </a:xfrm>
        </p:spPr>
        <p:txBody>
          <a:bodyPr>
            <a:normAutofit/>
          </a:bodyPr>
          <a:lstStyle/>
          <a:p>
            <a:pPr algn="l"/>
            <a:r>
              <a:rPr lang="it-IT" sz="2400" b="0" i="0" u="none" strike="noStrike" baseline="0" dirty="0">
                <a:solidFill>
                  <a:srgbClr val="00339A"/>
                </a:solidFill>
                <a:latin typeface="CIDFont+F1"/>
              </a:rPr>
              <a:t>• </a:t>
            </a:r>
            <a:r>
              <a:rPr lang="it-IT" sz="2400" b="0" i="0" u="none" strike="noStrike" baseline="0" dirty="0" err="1">
                <a:solidFill>
                  <a:srgbClr val="000000"/>
                </a:solidFill>
                <a:latin typeface="CIDFont+F1"/>
              </a:rPr>
              <a:t>Problem</a:t>
            </a:r>
            <a:endParaRPr lang="it-IT" sz="2400" b="0" i="0" u="none" strike="noStrike" baseline="0" dirty="0">
              <a:solidFill>
                <a:srgbClr val="000000"/>
              </a:solidFill>
              <a:latin typeface="CIDFont+F1"/>
            </a:endParaRPr>
          </a:p>
          <a:p>
            <a:pPr lvl="1"/>
            <a:r>
              <a:rPr lang="en-US" sz="2000" b="0" i="0" u="none" strike="noStrike" baseline="0" dirty="0">
                <a:solidFill>
                  <a:srgbClr val="00339A"/>
                </a:solidFill>
                <a:latin typeface="CIDFont+F1"/>
              </a:rPr>
              <a:t>• </a:t>
            </a:r>
            <a:r>
              <a:rPr lang="en-US" sz="2000" b="0" i="0" u="none" strike="noStrike" baseline="0" dirty="0">
                <a:solidFill>
                  <a:srgbClr val="000000"/>
                </a:solidFill>
                <a:latin typeface="CIDFont+F1"/>
              </a:rPr>
              <a:t>Automatically assign a node to a slice</a:t>
            </a:r>
          </a:p>
          <a:p>
            <a:pPr lvl="1"/>
            <a:r>
              <a:rPr lang="it-IT" sz="2000" b="0" i="0" u="none" strike="noStrike" baseline="0" dirty="0">
                <a:solidFill>
                  <a:srgbClr val="00339A"/>
                </a:solidFill>
                <a:latin typeface="CIDFont+F1"/>
              </a:rPr>
              <a:t>• </a:t>
            </a:r>
            <a:r>
              <a:rPr lang="it-IT" sz="2000" b="0" i="0" u="none" strike="noStrike" baseline="0" dirty="0">
                <a:solidFill>
                  <a:srgbClr val="000000"/>
                </a:solidFill>
                <a:latin typeface="CIDFont+F1"/>
              </a:rPr>
              <a:t>Along an </a:t>
            </a:r>
            <a:r>
              <a:rPr lang="it-IT" sz="2000" b="0" i="0" u="none" strike="noStrike" baseline="0" dirty="0" err="1">
                <a:solidFill>
                  <a:srgbClr val="000000"/>
                </a:solidFill>
                <a:latin typeface="CIDFont+F1"/>
              </a:rPr>
              <a:t>attribute</a:t>
            </a:r>
            <a:r>
              <a:rPr lang="it-IT" sz="2000" b="0" i="0" u="none" strike="noStrike" baseline="0" dirty="0">
                <a:solidFill>
                  <a:srgbClr val="000000"/>
                </a:solidFill>
                <a:latin typeface="CIDFont+F1"/>
              </a:rPr>
              <a:t> </a:t>
            </a:r>
            <a:r>
              <a:rPr lang="it-IT" sz="2000" b="0" i="0" u="none" strike="noStrike" baseline="0" dirty="0" err="1">
                <a:solidFill>
                  <a:srgbClr val="000000"/>
                </a:solidFill>
                <a:latin typeface="CIDFont+F1"/>
              </a:rPr>
              <a:t>metric</a:t>
            </a:r>
            <a:endParaRPr lang="it-IT" sz="2000" b="0" i="0" u="none" strike="noStrike" baseline="0" dirty="0">
              <a:solidFill>
                <a:srgbClr val="000000"/>
              </a:solidFill>
              <a:latin typeface="CIDFont+F1"/>
            </a:endParaRPr>
          </a:p>
          <a:p>
            <a:pPr algn="l"/>
            <a:r>
              <a:rPr lang="it-IT" sz="2400" b="0" i="0" u="none" strike="noStrike" baseline="0" dirty="0">
                <a:solidFill>
                  <a:srgbClr val="00339A"/>
                </a:solidFill>
                <a:latin typeface="CIDFont+F1"/>
              </a:rPr>
              <a:t>• </a:t>
            </a:r>
            <a:r>
              <a:rPr lang="it-IT" sz="2400" b="0" i="0" u="none" strike="noStrike" baseline="0" dirty="0">
                <a:solidFill>
                  <a:srgbClr val="000000"/>
                </a:solidFill>
                <a:latin typeface="CIDFont+F1"/>
              </a:rPr>
              <a:t>System model</a:t>
            </a:r>
          </a:p>
          <a:p>
            <a:pPr lvl="1"/>
            <a:r>
              <a:rPr lang="it-IT" sz="2000" b="0" i="0" u="none" strike="noStrike" baseline="0" dirty="0">
                <a:solidFill>
                  <a:srgbClr val="00339A"/>
                </a:solidFill>
                <a:latin typeface="CIDFont+F1"/>
              </a:rPr>
              <a:t>• </a:t>
            </a:r>
            <a:r>
              <a:rPr lang="it-IT" sz="2000" b="0" i="0" u="none" strike="noStrike" baseline="0" dirty="0" err="1">
                <a:solidFill>
                  <a:srgbClr val="000000"/>
                </a:solidFill>
                <a:latin typeface="CIDFont+F1"/>
              </a:rPr>
              <a:t>Each</a:t>
            </a:r>
            <a:r>
              <a:rPr lang="it-IT" sz="2000" b="0" i="0" u="none" strike="noStrike" baseline="0" dirty="0">
                <a:solidFill>
                  <a:srgbClr val="000000"/>
                </a:solidFill>
                <a:latin typeface="CIDFont+F1"/>
              </a:rPr>
              <a:t> </a:t>
            </a:r>
            <a:r>
              <a:rPr lang="it-IT" sz="2000" b="0" i="0" u="none" strike="noStrike" baseline="0" dirty="0" err="1">
                <a:solidFill>
                  <a:srgbClr val="000000"/>
                </a:solidFill>
                <a:latin typeface="CIDFont+F1"/>
              </a:rPr>
              <a:t>node</a:t>
            </a:r>
            <a:r>
              <a:rPr lang="it-IT" sz="2000" b="0" i="0" u="none" strike="noStrike" baseline="0" dirty="0">
                <a:solidFill>
                  <a:srgbClr val="000000"/>
                </a:solidFill>
                <a:latin typeface="CIDFont+F1"/>
              </a:rPr>
              <a:t> i </a:t>
            </a:r>
            <a:r>
              <a:rPr lang="it-IT" sz="2000" b="0" i="0" u="none" strike="noStrike" baseline="0" dirty="0" err="1">
                <a:solidFill>
                  <a:srgbClr val="000000"/>
                </a:solidFill>
                <a:latin typeface="CIDFont+F1"/>
              </a:rPr>
              <a:t>has</a:t>
            </a:r>
            <a:endParaRPr lang="it-IT" sz="2000" b="0" i="0" u="none" strike="noStrike" baseline="0" dirty="0">
              <a:solidFill>
                <a:srgbClr val="000000"/>
              </a:solidFill>
              <a:latin typeface="CIDFont+F1"/>
            </a:endParaRPr>
          </a:p>
          <a:p>
            <a:pPr lvl="2"/>
            <a:r>
              <a:rPr lang="it-IT" sz="1800" b="0" i="0" u="none" strike="noStrike" baseline="0" dirty="0">
                <a:solidFill>
                  <a:srgbClr val="00339A"/>
                </a:solidFill>
                <a:latin typeface="CIDFont+F1"/>
              </a:rPr>
              <a:t>• </a:t>
            </a:r>
            <a:r>
              <a:rPr lang="it-IT" sz="1800" b="0" i="0" u="none" strike="noStrike" baseline="0" dirty="0">
                <a:solidFill>
                  <a:srgbClr val="000000"/>
                </a:solidFill>
                <a:latin typeface="CIDFont+F1"/>
              </a:rPr>
              <a:t>an </a:t>
            </a:r>
            <a:r>
              <a:rPr lang="it-IT" sz="1800" b="0" i="0" u="none" strike="noStrike" baseline="0" dirty="0" err="1">
                <a:solidFill>
                  <a:srgbClr val="000000"/>
                </a:solidFill>
                <a:latin typeface="CIDFont+F1"/>
              </a:rPr>
              <a:t>attribute</a:t>
            </a:r>
            <a:endParaRPr lang="it-IT" sz="1800" b="0" i="0" u="none" strike="noStrike" baseline="0" dirty="0">
              <a:solidFill>
                <a:srgbClr val="000000"/>
              </a:solidFill>
              <a:latin typeface="CIDFont+F1"/>
            </a:endParaRPr>
          </a:p>
          <a:p>
            <a:pPr lvl="2"/>
            <a:r>
              <a:rPr lang="it-IT" sz="1800" b="0" i="0" u="none" strike="noStrike" baseline="0" dirty="0">
                <a:solidFill>
                  <a:srgbClr val="00339A"/>
                </a:solidFill>
                <a:latin typeface="CIDFont+F1"/>
              </a:rPr>
              <a:t>• </a:t>
            </a:r>
            <a:r>
              <a:rPr lang="it-IT" sz="1800" b="0" i="0" u="none" strike="noStrike" baseline="0" dirty="0">
                <a:solidFill>
                  <a:srgbClr val="000000"/>
                </a:solidFill>
                <a:latin typeface="CIDFont+F1"/>
              </a:rPr>
              <a:t>a random </a:t>
            </a:r>
            <a:r>
              <a:rPr lang="it-IT" sz="1800" b="0" i="0" u="none" strike="noStrike" baseline="0" dirty="0" err="1">
                <a:solidFill>
                  <a:srgbClr val="000000"/>
                </a:solidFill>
                <a:latin typeface="CIDFont+F1"/>
              </a:rPr>
              <a:t>number</a:t>
            </a:r>
            <a:endParaRPr lang="it-IT" sz="1800" b="0" i="0" u="none" strike="noStrike" baseline="0" dirty="0">
              <a:solidFill>
                <a:srgbClr val="000000"/>
              </a:solidFill>
              <a:latin typeface="CIDFont+F1"/>
            </a:endParaRPr>
          </a:p>
          <a:p>
            <a:pPr lvl="2"/>
            <a:r>
              <a:rPr lang="en-US" sz="1800" b="0" i="0" u="none" strike="noStrike" baseline="0" dirty="0">
                <a:solidFill>
                  <a:srgbClr val="00339A"/>
                </a:solidFill>
                <a:latin typeface="CIDFont+F1"/>
              </a:rPr>
              <a:t>• </a:t>
            </a:r>
            <a:r>
              <a:rPr lang="en-US" sz="1800" b="0" i="0" u="none" strike="noStrike" baseline="0" dirty="0">
                <a:solidFill>
                  <a:srgbClr val="000000"/>
                </a:solidFill>
                <a:latin typeface="CIDFont+F1"/>
              </a:rPr>
              <a:t>a view of </a:t>
            </a:r>
            <a:r>
              <a:rPr lang="en-US" sz="1800" b="0" i="0" u="none" strike="noStrike" baseline="0" dirty="0">
                <a:solidFill>
                  <a:srgbClr val="000000"/>
                </a:solidFill>
                <a:latin typeface="CIDFont+F5"/>
              </a:rPr>
              <a:t>c </a:t>
            </a:r>
            <a:r>
              <a:rPr lang="en-US" sz="1800" b="0" i="0" u="none" strike="noStrike" baseline="0" dirty="0">
                <a:solidFill>
                  <a:srgbClr val="000000"/>
                </a:solidFill>
                <a:latin typeface="CIDFont+F1"/>
              </a:rPr>
              <a:t>entries ( for peer sampling)</a:t>
            </a:r>
          </a:p>
          <a:p>
            <a:pPr lvl="2"/>
            <a:r>
              <a:rPr lang="it-IT" sz="1800" b="0" i="0" u="none" strike="noStrike" baseline="0" dirty="0">
                <a:solidFill>
                  <a:srgbClr val="00339A"/>
                </a:solidFill>
                <a:latin typeface="CIDFont+F1"/>
              </a:rPr>
              <a:t>• </a:t>
            </a:r>
            <a:r>
              <a:rPr lang="it-IT" sz="1800" b="0" i="0" u="none" strike="noStrike" baseline="0" dirty="0">
                <a:solidFill>
                  <a:srgbClr val="000000"/>
                </a:solidFill>
                <a:latin typeface="CIDFont+F1"/>
              </a:rPr>
              <a:t>a time-</a:t>
            </a:r>
            <a:r>
              <a:rPr lang="it-IT" sz="1800" b="0" i="0" u="none" strike="noStrike" baseline="0" dirty="0" err="1">
                <a:solidFill>
                  <a:srgbClr val="000000"/>
                </a:solidFill>
                <a:latin typeface="CIDFont+F1"/>
              </a:rPr>
              <a:t>stamp</a:t>
            </a:r>
            <a:endParaRPr lang="it-IT" sz="1800" b="0" i="0" u="none" strike="noStrike" baseline="0" dirty="0">
              <a:solidFill>
                <a:srgbClr val="000000"/>
              </a:solidFill>
              <a:latin typeface="CIDFont+F1"/>
            </a:endParaRPr>
          </a:p>
          <a:p>
            <a:pPr lvl="2"/>
            <a:r>
              <a:rPr lang="en-US" sz="1800" b="0" i="0" u="none" strike="noStrike" baseline="0" dirty="0">
                <a:solidFill>
                  <a:srgbClr val="00339A"/>
                </a:solidFill>
                <a:latin typeface="CIDFont+F1"/>
              </a:rPr>
              <a:t>• </a:t>
            </a:r>
            <a:r>
              <a:rPr lang="en-US" sz="1800" b="0" i="0" u="none" strike="noStrike" baseline="0" dirty="0">
                <a:solidFill>
                  <a:srgbClr val="000000"/>
                </a:solidFill>
                <a:latin typeface="CIDFont+F1"/>
              </a:rPr>
              <a:t>Each node belongs to one slice</a:t>
            </a:r>
            <a:endParaRPr lang="it-IT" sz="2200" dirty="0"/>
          </a:p>
        </p:txBody>
      </p:sp>
    </p:spTree>
    <p:extLst>
      <p:ext uri="{BB962C8B-B14F-4D97-AF65-F5344CB8AC3E}">
        <p14:creationId xmlns:p14="http://schemas.microsoft.com/office/powerpoint/2010/main" val="207077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EABF3-7E9F-445D-A150-30D9CE3DDB59}"/>
              </a:ext>
            </a:extLst>
          </p:cNvPr>
          <p:cNvSpPr>
            <a:spLocks noGrp="1"/>
          </p:cNvSpPr>
          <p:nvPr>
            <p:ph type="title"/>
          </p:nvPr>
        </p:nvSpPr>
        <p:spPr/>
        <p:txBody>
          <a:bodyPr>
            <a:normAutofit/>
          </a:bodyPr>
          <a:lstStyle/>
          <a:p>
            <a:r>
              <a:rPr lang="it-IT" sz="4800" b="0" i="0" u="none" strike="noStrike" baseline="0" dirty="0" err="1">
                <a:solidFill>
                  <a:schemeClr val="accent1"/>
                </a:solidFill>
                <a:latin typeface="CIDFont+F2"/>
              </a:rPr>
              <a:t>Ordered</a:t>
            </a:r>
            <a:r>
              <a:rPr lang="it-IT" sz="4800" b="0" i="0" u="none" strike="noStrike" baseline="0" dirty="0">
                <a:solidFill>
                  <a:schemeClr val="accent1"/>
                </a:solidFill>
                <a:latin typeface="CIDFont+F2"/>
              </a:rPr>
              <a:t> </a:t>
            </a:r>
            <a:r>
              <a:rPr lang="it-IT" sz="4800" b="0" i="0" u="none" strike="noStrike" baseline="0" dirty="0" err="1">
                <a:solidFill>
                  <a:schemeClr val="accent1"/>
                </a:solidFill>
                <a:latin typeface="CIDFont+F2"/>
              </a:rPr>
              <a:t>slicing</a:t>
            </a:r>
            <a:r>
              <a:rPr lang="it-IT" sz="4800" b="0" i="0" u="none" strike="noStrike" baseline="0" dirty="0">
                <a:solidFill>
                  <a:schemeClr val="accent1"/>
                </a:solidFill>
                <a:latin typeface="CIDFont+F2"/>
              </a:rPr>
              <a:t> </a:t>
            </a:r>
            <a:r>
              <a:rPr lang="it-IT" sz="4800" b="0" i="0" u="none" strike="noStrike" baseline="0" dirty="0" err="1">
                <a:solidFill>
                  <a:schemeClr val="accent1"/>
                </a:solidFill>
                <a:latin typeface="CIDFont+F2"/>
              </a:rPr>
              <a:t>algorithm</a:t>
            </a:r>
            <a:r>
              <a:rPr lang="it-IT" sz="4800" b="0" i="0" u="none" strike="noStrike" baseline="0" dirty="0">
                <a:solidFill>
                  <a:schemeClr val="accent1"/>
                </a:solidFill>
                <a:latin typeface="CIDFont+F2"/>
              </a:rPr>
              <a:t>: </a:t>
            </a:r>
            <a:r>
              <a:rPr lang="it-IT" sz="4800" b="0" i="0" u="none" strike="noStrike" baseline="0" dirty="0" err="1">
                <a:solidFill>
                  <a:schemeClr val="accent1"/>
                </a:solidFill>
                <a:latin typeface="CIDFont+F2"/>
              </a:rPr>
              <a:t>basic</a:t>
            </a:r>
            <a:r>
              <a:rPr lang="it-IT" sz="4800" dirty="0">
                <a:solidFill>
                  <a:schemeClr val="accent1"/>
                </a:solidFill>
                <a:latin typeface="CIDFont+F2"/>
              </a:rPr>
              <a:t> </a:t>
            </a:r>
            <a:r>
              <a:rPr lang="it-IT" sz="4800" b="0" i="0" u="none" strike="noStrike" baseline="0" dirty="0" err="1">
                <a:solidFill>
                  <a:schemeClr val="accent1"/>
                </a:solidFill>
                <a:latin typeface="CIDFont+F2"/>
              </a:rPr>
              <a:t>operation</a:t>
            </a:r>
            <a:endParaRPr lang="it-IT" sz="9600" dirty="0">
              <a:solidFill>
                <a:schemeClr val="accent1"/>
              </a:solidFill>
            </a:endParaRPr>
          </a:p>
        </p:txBody>
      </p:sp>
      <p:pic>
        <p:nvPicPr>
          <p:cNvPr id="5" name="Segnaposto contenuto 4">
            <a:extLst>
              <a:ext uri="{FF2B5EF4-FFF2-40B4-BE49-F238E27FC236}">
                <a16:creationId xmlns:a16="http://schemas.microsoft.com/office/drawing/2014/main" id="{D6953351-FEC7-4627-969E-5D89850FC8B6}"/>
              </a:ext>
            </a:extLst>
          </p:cNvPr>
          <p:cNvPicPr>
            <a:picLocks noGrp="1" noChangeAspect="1"/>
          </p:cNvPicPr>
          <p:nvPr>
            <p:ph idx="1"/>
          </p:nvPr>
        </p:nvPicPr>
        <p:blipFill>
          <a:blip r:embed="rId3"/>
          <a:stretch>
            <a:fillRect/>
          </a:stretch>
        </p:blipFill>
        <p:spPr>
          <a:xfrm>
            <a:off x="4992402" y="2207244"/>
            <a:ext cx="6845415" cy="4092972"/>
          </a:xfrm>
        </p:spPr>
      </p:pic>
      <p:pic>
        <p:nvPicPr>
          <p:cNvPr id="7" name="Immagine 6">
            <a:extLst>
              <a:ext uri="{FF2B5EF4-FFF2-40B4-BE49-F238E27FC236}">
                <a16:creationId xmlns:a16="http://schemas.microsoft.com/office/drawing/2014/main" id="{003F3BB4-060E-4084-9020-05BAB5BF185E}"/>
              </a:ext>
            </a:extLst>
          </p:cNvPr>
          <p:cNvPicPr>
            <a:picLocks noChangeAspect="1"/>
          </p:cNvPicPr>
          <p:nvPr/>
        </p:nvPicPr>
        <p:blipFill rotWithShape="1">
          <a:blip r:embed="rId4"/>
          <a:srcRect t="5268"/>
          <a:stretch/>
        </p:blipFill>
        <p:spPr>
          <a:xfrm>
            <a:off x="354183" y="3429000"/>
            <a:ext cx="4515159" cy="1133131"/>
          </a:xfrm>
          <a:prstGeom prst="rect">
            <a:avLst/>
          </a:prstGeom>
        </p:spPr>
      </p:pic>
    </p:spTree>
    <p:extLst>
      <p:ext uri="{BB962C8B-B14F-4D97-AF65-F5344CB8AC3E}">
        <p14:creationId xmlns:p14="http://schemas.microsoft.com/office/powerpoint/2010/main" val="135102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5372A-94A3-4EF0-B82A-3BF0BDF986B5}"/>
              </a:ext>
            </a:extLst>
          </p:cNvPr>
          <p:cNvSpPr>
            <a:spLocks noGrp="1"/>
          </p:cNvSpPr>
          <p:nvPr>
            <p:ph type="title"/>
          </p:nvPr>
        </p:nvSpPr>
        <p:spPr/>
        <p:txBody>
          <a:bodyPr/>
          <a:lstStyle/>
          <a:p>
            <a:r>
              <a:rPr lang="it-IT" dirty="0">
                <a:solidFill>
                  <a:schemeClr val="accent1"/>
                </a:solidFill>
              </a:rPr>
              <a:t>The </a:t>
            </a:r>
            <a:r>
              <a:rPr lang="it-IT" dirty="0" err="1">
                <a:solidFill>
                  <a:schemeClr val="accent1"/>
                </a:solidFill>
              </a:rPr>
              <a:t>ordered</a:t>
            </a:r>
            <a:r>
              <a:rPr lang="it-IT" dirty="0">
                <a:solidFill>
                  <a:schemeClr val="accent1"/>
                </a:solidFill>
              </a:rPr>
              <a:t> </a:t>
            </a:r>
            <a:r>
              <a:rPr lang="it-IT" dirty="0" err="1">
                <a:solidFill>
                  <a:schemeClr val="accent1"/>
                </a:solidFill>
              </a:rPr>
              <a:t>slicing</a:t>
            </a:r>
            <a:r>
              <a:rPr lang="it-IT" dirty="0">
                <a:solidFill>
                  <a:schemeClr val="accent1"/>
                </a:solidFill>
              </a:rPr>
              <a:t> </a:t>
            </a:r>
            <a:r>
              <a:rPr lang="it-IT" dirty="0" err="1">
                <a:solidFill>
                  <a:schemeClr val="accent1"/>
                </a:solidFill>
              </a:rPr>
              <a:t>algorithm</a:t>
            </a:r>
            <a:endParaRPr lang="it-IT" dirty="0">
              <a:solidFill>
                <a:schemeClr val="accent1"/>
              </a:solidFill>
            </a:endParaRPr>
          </a:p>
        </p:txBody>
      </p:sp>
      <p:pic>
        <p:nvPicPr>
          <p:cNvPr id="5" name="Segnaposto contenuto 4">
            <a:extLst>
              <a:ext uri="{FF2B5EF4-FFF2-40B4-BE49-F238E27FC236}">
                <a16:creationId xmlns:a16="http://schemas.microsoft.com/office/drawing/2014/main" id="{0F2042C2-6797-44BD-8518-E2E2553D5B7F}"/>
              </a:ext>
            </a:extLst>
          </p:cNvPr>
          <p:cNvPicPr>
            <a:picLocks noGrp="1" noChangeAspect="1"/>
          </p:cNvPicPr>
          <p:nvPr>
            <p:ph idx="1"/>
          </p:nvPr>
        </p:nvPicPr>
        <p:blipFill>
          <a:blip r:embed="rId3"/>
          <a:stretch>
            <a:fillRect/>
          </a:stretch>
        </p:blipFill>
        <p:spPr>
          <a:xfrm>
            <a:off x="2036650" y="2106613"/>
            <a:ext cx="8118700" cy="4035425"/>
          </a:xfrm>
        </p:spPr>
      </p:pic>
    </p:spTree>
    <p:extLst>
      <p:ext uri="{BB962C8B-B14F-4D97-AF65-F5344CB8AC3E}">
        <p14:creationId xmlns:p14="http://schemas.microsoft.com/office/powerpoint/2010/main" val="382636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AC7279-DD26-4684-A8FC-0A07E75B23CA}"/>
              </a:ext>
            </a:extLst>
          </p:cNvPr>
          <p:cNvSpPr>
            <a:spLocks noGrp="1"/>
          </p:cNvSpPr>
          <p:nvPr>
            <p:ph type="title"/>
          </p:nvPr>
        </p:nvSpPr>
        <p:spPr/>
        <p:txBody>
          <a:bodyPr>
            <a:normAutofit/>
          </a:bodyPr>
          <a:lstStyle/>
          <a:p>
            <a:r>
              <a:rPr lang="it-IT" sz="4800" b="0" i="0" u="none" strike="noStrike" baseline="0" dirty="0" err="1">
                <a:solidFill>
                  <a:schemeClr val="accent1"/>
                </a:solidFill>
                <a:latin typeface="CIDFont+F2"/>
              </a:rPr>
              <a:t>Ordered</a:t>
            </a:r>
            <a:r>
              <a:rPr lang="it-IT" sz="4800" b="0" i="0" u="none" strike="noStrike" baseline="0" dirty="0">
                <a:solidFill>
                  <a:schemeClr val="accent1"/>
                </a:solidFill>
                <a:latin typeface="CIDFont+F2"/>
              </a:rPr>
              <a:t> </a:t>
            </a:r>
            <a:r>
              <a:rPr lang="it-IT" sz="4800" b="0" i="0" u="none" strike="noStrike" baseline="0" dirty="0" err="1">
                <a:solidFill>
                  <a:schemeClr val="accent1"/>
                </a:solidFill>
                <a:latin typeface="CIDFont+F2"/>
              </a:rPr>
              <a:t>slicing</a:t>
            </a:r>
            <a:r>
              <a:rPr lang="it-IT" sz="4800" b="0" i="0" u="none" strike="noStrike" baseline="0" dirty="0">
                <a:solidFill>
                  <a:schemeClr val="accent1"/>
                </a:solidFill>
                <a:latin typeface="CIDFont+F2"/>
              </a:rPr>
              <a:t> </a:t>
            </a:r>
            <a:r>
              <a:rPr lang="it-IT" sz="4800" b="0" i="0" u="none" strike="noStrike" baseline="0" dirty="0" err="1">
                <a:solidFill>
                  <a:schemeClr val="accent1"/>
                </a:solidFill>
                <a:latin typeface="CIDFont+F2"/>
              </a:rPr>
              <a:t>algorithm</a:t>
            </a:r>
            <a:r>
              <a:rPr lang="it-IT" sz="4800" b="0" i="0" u="none" strike="noStrike" baseline="0" dirty="0">
                <a:solidFill>
                  <a:schemeClr val="accent1"/>
                </a:solidFill>
                <a:latin typeface="CIDFont+F2"/>
              </a:rPr>
              <a:t>: </a:t>
            </a:r>
            <a:r>
              <a:rPr lang="it-IT" sz="4800" b="0" i="0" u="none" strike="noStrike" baseline="0" dirty="0" err="1">
                <a:solidFill>
                  <a:schemeClr val="accent1"/>
                </a:solidFill>
                <a:latin typeface="CIDFont+F2"/>
              </a:rPr>
              <a:t>maintenance</a:t>
            </a:r>
            <a:endParaRPr lang="it-IT" sz="9600" dirty="0">
              <a:solidFill>
                <a:schemeClr val="accent1"/>
              </a:solidFill>
            </a:endParaRPr>
          </a:p>
        </p:txBody>
      </p:sp>
      <p:sp>
        <p:nvSpPr>
          <p:cNvPr id="3" name="Segnaposto contenuto 2">
            <a:extLst>
              <a:ext uri="{FF2B5EF4-FFF2-40B4-BE49-F238E27FC236}">
                <a16:creationId xmlns:a16="http://schemas.microsoft.com/office/drawing/2014/main" id="{7EC352D6-BE85-4FD7-B215-50FC018550D5}"/>
              </a:ext>
            </a:extLst>
          </p:cNvPr>
          <p:cNvSpPr>
            <a:spLocks noGrp="1"/>
          </p:cNvSpPr>
          <p:nvPr>
            <p:ph idx="1"/>
          </p:nvPr>
        </p:nvSpPr>
        <p:spPr>
          <a:xfrm>
            <a:off x="609600" y="2106204"/>
            <a:ext cx="10972800" cy="4194012"/>
          </a:xfrm>
        </p:spPr>
        <p:txBody>
          <a:bodyPr>
            <a:normAutofit/>
          </a:bodyPr>
          <a:lstStyle/>
          <a:p>
            <a:pPr algn="l"/>
            <a:r>
              <a:rPr lang="en-US" sz="2400" b="0" i="0" u="none" strike="noStrike" baseline="0" dirty="0">
                <a:solidFill>
                  <a:srgbClr val="00339A"/>
                </a:solidFill>
                <a:latin typeface="CIDFont+F1"/>
              </a:rPr>
              <a:t>• </a:t>
            </a:r>
            <a:r>
              <a:rPr lang="en-US" sz="2400" b="0" i="0" u="none" strike="noStrike" baseline="0" dirty="0">
                <a:solidFill>
                  <a:srgbClr val="000000"/>
                </a:solidFill>
                <a:latin typeface="CIDFont+F1"/>
              </a:rPr>
              <a:t>New nodes discovered using the random </a:t>
            </a:r>
            <a:r>
              <a:rPr lang="it-IT" sz="2400" b="0" i="0" u="none" strike="noStrike" baseline="0" dirty="0">
                <a:solidFill>
                  <a:srgbClr val="000000"/>
                </a:solidFill>
                <a:latin typeface="CIDFont+F1"/>
              </a:rPr>
              <a:t>peer sampling</a:t>
            </a:r>
          </a:p>
          <a:p>
            <a:pPr algn="l"/>
            <a:r>
              <a:rPr lang="en-US" sz="2400" b="0" i="0" u="none" strike="noStrike" baseline="0" dirty="0">
                <a:solidFill>
                  <a:srgbClr val="00339A"/>
                </a:solidFill>
                <a:latin typeface="CIDFont+F1"/>
              </a:rPr>
              <a:t>• </a:t>
            </a:r>
            <a:r>
              <a:rPr lang="en-US" sz="2400" b="0" i="0" u="none" strike="noStrike" baseline="0" dirty="0">
                <a:solidFill>
                  <a:srgbClr val="000000"/>
                </a:solidFill>
                <a:latin typeface="CIDFont+F1"/>
              </a:rPr>
              <a:t>Random number ensures uniform spread</a:t>
            </a:r>
          </a:p>
          <a:p>
            <a:pPr algn="l"/>
            <a:r>
              <a:rPr lang="en-US" sz="2400" b="0" i="0" u="none" strike="noStrike" baseline="0" dirty="0">
                <a:solidFill>
                  <a:srgbClr val="00339A"/>
                </a:solidFill>
                <a:latin typeface="CIDFont+F1"/>
              </a:rPr>
              <a:t>• </a:t>
            </a:r>
            <a:r>
              <a:rPr lang="en-US" sz="2400" b="0" i="0" u="none" strike="noStrike" baseline="0" dirty="0">
                <a:solidFill>
                  <a:srgbClr val="000000"/>
                </a:solidFill>
                <a:latin typeface="CIDFont+F1"/>
              </a:rPr>
              <a:t>Once the order stabilizes: each node knows to which slice it belongs</a:t>
            </a:r>
          </a:p>
          <a:p>
            <a:pPr algn="l"/>
            <a:r>
              <a:rPr lang="it-IT" sz="2400" b="0" i="0" u="none" strike="noStrike" baseline="0" dirty="0">
                <a:solidFill>
                  <a:srgbClr val="00339A"/>
                </a:solidFill>
                <a:latin typeface="CIDFont+F1"/>
              </a:rPr>
              <a:t>• </a:t>
            </a:r>
            <a:r>
              <a:rPr lang="it-IT" sz="2400" b="0" i="0" u="none" strike="noStrike" baseline="0" dirty="0" err="1">
                <a:solidFill>
                  <a:srgbClr val="000000"/>
                </a:solidFill>
                <a:latin typeface="CIDFont+F1"/>
              </a:rPr>
              <a:t>Example</a:t>
            </a:r>
            <a:r>
              <a:rPr lang="it-IT" sz="2400" b="0" i="0" u="none" strike="noStrike" baseline="0" dirty="0">
                <a:solidFill>
                  <a:srgbClr val="000000"/>
                </a:solidFill>
                <a:latin typeface="CIDFont+F1"/>
              </a:rPr>
              <a:t>:</a:t>
            </a:r>
          </a:p>
          <a:p>
            <a:pPr lvl="1"/>
            <a:r>
              <a:rPr lang="it-IT" sz="2200" b="0" i="0" u="none" strike="noStrike" baseline="0" dirty="0">
                <a:solidFill>
                  <a:srgbClr val="000000"/>
                </a:solidFill>
                <a:latin typeface="CIDFont+F1"/>
              </a:rPr>
              <a:t> </a:t>
            </a:r>
            <a:r>
              <a:rPr lang="en-US" sz="2200" b="0" i="0" u="none" strike="noStrike" baseline="0" dirty="0">
                <a:solidFill>
                  <a:srgbClr val="000000"/>
                </a:solidFill>
                <a:latin typeface="CIDFont+F1"/>
              </a:rPr>
              <a:t>A peer with a number &lt;0.5 knows in the first 50% of the nodes according to  the metric</a:t>
            </a:r>
          </a:p>
          <a:p>
            <a:pPr algn="l"/>
            <a:r>
              <a:rPr lang="it-IT" sz="2400" b="0" i="0" u="none" strike="noStrike" baseline="0" dirty="0">
                <a:solidFill>
                  <a:srgbClr val="00339A"/>
                </a:solidFill>
                <a:latin typeface="CIDFont+F1"/>
              </a:rPr>
              <a:t>• </a:t>
            </a:r>
            <a:r>
              <a:rPr lang="it-IT" sz="2400" b="0" i="0" u="none" strike="noStrike" baseline="0" dirty="0">
                <a:solidFill>
                  <a:srgbClr val="000000"/>
                </a:solidFill>
                <a:latin typeface="CIDFont+F1"/>
              </a:rPr>
              <a:t>Slice </a:t>
            </a:r>
            <a:r>
              <a:rPr lang="it-IT" sz="2400" b="0" i="0" u="none" strike="noStrike" baseline="0" dirty="0" err="1">
                <a:solidFill>
                  <a:srgbClr val="000000"/>
                </a:solidFill>
                <a:latin typeface="CIDFont+F1"/>
              </a:rPr>
              <a:t>creation</a:t>
            </a:r>
            <a:r>
              <a:rPr lang="it-IT" sz="2400" b="0" i="0" u="none" strike="noStrike" baseline="0" dirty="0">
                <a:solidFill>
                  <a:srgbClr val="000000"/>
                </a:solidFill>
                <a:latin typeface="CIDFont+F1"/>
              </a:rPr>
              <a:t> and </a:t>
            </a:r>
            <a:r>
              <a:rPr lang="it-IT" sz="2400" b="0" i="0" u="none" strike="noStrike" baseline="0" dirty="0" err="1">
                <a:solidFill>
                  <a:srgbClr val="000000"/>
                </a:solidFill>
                <a:latin typeface="CIDFont+F1"/>
              </a:rPr>
              <a:t>maintenance</a:t>
            </a:r>
            <a:endParaRPr lang="it-IT" sz="2800" dirty="0"/>
          </a:p>
        </p:txBody>
      </p:sp>
    </p:spTree>
    <p:extLst>
      <p:ext uri="{BB962C8B-B14F-4D97-AF65-F5344CB8AC3E}">
        <p14:creationId xmlns:p14="http://schemas.microsoft.com/office/powerpoint/2010/main" val="374597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p:txBody>
          <a:bodyPr/>
          <a:lstStyle/>
          <a:p>
            <a:r>
              <a:rPr lang="it-IT" dirty="0">
                <a:solidFill>
                  <a:schemeClr val="accent1"/>
                </a:solidFill>
              </a:rPr>
              <a:t>The </a:t>
            </a:r>
            <a:r>
              <a:rPr lang="it-IT" dirty="0" err="1">
                <a:solidFill>
                  <a:schemeClr val="accent1"/>
                </a:solidFill>
              </a:rPr>
              <a:t>Netlogo</a:t>
            </a:r>
            <a:r>
              <a:rPr lang="it-IT" dirty="0">
                <a:solidFill>
                  <a:schemeClr val="accent1"/>
                </a:solidFill>
              </a:rPr>
              <a:t> </a:t>
            </a:r>
            <a:r>
              <a:rPr lang="it-IT" dirty="0" err="1">
                <a:solidFill>
                  <a:schemeClr val="accent1"/>
                </a:solidFill>
              </a:rPr>
              <a:t>simulation</a:t>
            </a:r>
            <a:r>
              <a:rPr lang="it-IT" dirty="0">
                <a:solidFill>
                  <a:schemeClr val="accent1"/>
                </a:solidFill>
              </a:rPr>
              <a:t> – </a:t>
            </a:r>
            <a:r>
              <a:rPr lang="it-IT" dirty="0" err="1">
                <a:solidFill>
                  <a:schemeClr val="accent1"/>
                </a:solidFill>
              </a:rPr>
              <a:t>variables</a:t>
            </a:r>
            <a:r>
              <a:rPr lang="it-IT" dirty="0">
                <a:solidFill>
                  <a:schemeClr val="accent1"/>
                </a:solidFill>
              </a:rPr>
              <a:t> </a:t>
            </a:r>
            <a:r>
              <a:rPr lang="it-IT" dirty="0" err="1">
                <a:solidFill>
                  <a:schemeClr val="accent1"/>
                </a:solidFill>
              </a:rPr>
              <a:t>used</a:t>
            </a:r>
            <a:endParaRPr lang="it-IT" dirty="0">
              <a:solidFill>
                <a:schemeClr val="accent1"/>
              </a:solidFill>
            </a:endParaRPr>
          </a:p>
        </p:txBody>
      </p:sp>
      <p:pic>
        <p:nvPicPr>
          <p:cNvPr id="5" name="Segnaposto contenuto 4">
            <a:extLst>
              <a:ext uri="{FF2B5EF4-FFF2-40B4-BE49-F238E27FC236}">
                <a16:creationId xmlns:a16="http://schemas.microsoft.com/office/drawing/2014/main" id="{703C3B0D-3800-4217-AFF0-56C874EA180B}"/>
              </a:ext>
            </a:extLst>
          </p:cNvPr>
          <p:cNvPicPr>
            <a:picLocks noGrp="1" noChangeAspect="1"/>
          </p:cNvPicPr>
          <p:nvPr>
            <p:ph sz="half" idx="1"/>
          </p:nvPr>
        </p:nvPicPr>
        <p:blipFill>
          <a:blip r:embed="rId3"/>
          <a:stretch>
            <a:fillRect/>
          </a:stretch>
        </p:blipFill>
        <p:spPr>
          <a:xfrm>
            <a:off x="176463" y="3122923"/>
            <a:ext cx="5410200" cy="2012330"/>
          </a:xfrm>
        </p:spPr>
      </p:pic>
      <p:pic>
        <p:nvPicPr>
          <p:cNvPr id="8" name="Segnaposto contenuto 7">
            <a:extLst>
              <a:ext uri="{FF2B5EF4-FFF2-40B4-BE49-F238E27FC236}">
                <a16:creationId xmlns:a16="http://schemas.microsoft.com/office/drawing/2014/main" id="{F8CF5E73-4918-4010-B8E1-4AB890CCDF9A}"/>
              </a:ext>
            </a:extLst>
          </p:cNvPr>
          <p:cNvPicPr>
            <a:picLocks noGrp="1" noChangeAspect="1"/>
          </p:cNvPicPr>
          <p:nvPr>
            <p:ph sz="half" idx="2"/>
          </p:nvPr>
        </p:nvPicPr>
        <p:blipFill>
          <a:blip r:embed="rId4"/>
          <a:stretch>
            <a:fillRect/>
          </a:stretch>
        </p:blipFill>
        <p:spPr>
          <a:xfrm>
            <a:off x="5414212" y="2679183"/>
            <a:ext cx="6601326" cy="3348638"/>
          </a:xfrm>
        </p:spPr>
      </p:pic>
    </p:spTree>
    <p:extLst>
      <p:ext uri="{BB962C8B-B14F-4D97-AF65-F5344CB8AC3E}">
        <p14:creationId xmlns:p14="http://schemas.microsoft.com/office/powerpoint/2010/main" val="288169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p:txBody>
          <a:bodyPr/>
          <a:lstStyle/>
          <a:p>
            <a:r>
              <a:rPr lang="it-IT" dirty="0">
                <a:solidFill>
                  <a:schemeClr val="accent1"/>
                </a:solidFill>
              </a:rPr>
              <a:t>The </a:t>
            </a:r>
            <a:r>
              <a:rPr lang="it-IT" dirty="0" err="1">
                <a:solidFill>
                  <a:schemeClr val="accent1"/>
                </a:solidFill>
              </a:rPr>
              <a:t>Netlogo</a:t>
            </a:r>
            <a:r>
              <a:rPr lang="it-IT" dirty="0">
                <a:solidFill>
                  <a:schemeClr val="accent1"/>
                </a:solidFill>
              </a:rPr>
              <a:t> </a:t>
            </a:r>
            <a:r>
              <a:rPr lang="it-IT" dirty="0" err="1">
                <a:solidFill>
                  <a:schemeClr val="accent1"/>
                </a:solidFill>
              </a:rPr>
              <a:t>simulation</a:t>
            </a:r>
            <a:r>
              <a:rPr lang="it-IT" dirty="0">
                <a:solidFill>
                  <a:schemeClr val="accent1"/>
                </a:solidFill>
              </a:rPr>
              <a:t> – The go </a:t>
            </a:r>
            <a:r>
              <a:rPr lang="it-IT" dirty="0" err="1">
                <a:solidFill>
                  <a:schemeClr val="accent1"/>
                </a:solidFill>
              </a:rPr>
              <a:t>method</a:t>
            </a:r>
            <a:endParaRPr lang="it-IT" dirty="0">
              <a:solidFill>
                <a:schemeClr val="accent1"/>
              </a:solidFill>
            </a:endParaRPr>
          </a:p>
        </p:txBody>
      </p:sp>
      <p:pic>
        <p:nvPicPr>
          <p:cNvPr id="5" name="Segnaposto contenuto 4">
            <a:extLst>
              <a:ext uri="{FF2B5EF4-FFF2-40B4-BE49-F238E27FC236}">
                <a16:creationId xmlns:a16="http://schemas.microsoft.com/office/drawing/2014/main" id="{C8B4DF13-B2D2-4BC5-BA7C-96498462331F}"/>
              </a:ext>
            </a:extLst>
          </p:cNvPr>
          <p:cNvPicPr>
            <a:picLocks noGrp="1" noChangeAspect="1"/>
          </p:cNvPicPr>
          <p:nvPr>
            <p:ph idx="1"/>
          </p:nvPr>
        </p:nvPicPr>
        <p:blipFill>
          <a:blip r:embed="rId3"/>
          <a:stretch>
            <a:fillRect/>
          </a:stretch>
        </p:blipFill>
        <p:spPr>
          <a:xfrm>
            <a:off x="1752956" y="2106613"/>
            <a:ext cx="8686087" cy="4035425"/>
          </a:xfrm>
        </p:spPr>
      </p:pic>
    </p:spTree>
    <p:extLst>
      <p:ext uri="{BB962C8B-B14F-4D97-AF65-F5344CB8AC3E}">
        <p14:creationId xmlns:p14="http://schemas.microsoft.com/office/powerpoint/2010/main" val="423593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A76A20B3-4219-440C-BF68-5BF3DA4B314B}"/>
              </a:ext>
            </a:extLst>
          </p:cNvPr>
          <p:cNvSpPr>
            <a:spLocks noGrp="1"/>
          </p:cNvSpPr>
          <p:nvPr>
            <p:ph type="title"/>
          </p:nvPr>
        </p:nvSpPr>
        <p:spPr>
          <a:xfrm>
            <a:off x="609600" y="663960"/>
            <a:ext cx="4534894" cy="3310164"/>
          </a:xfrm>
        </p:spPr>
        <p:txBody>
          <a:bodyPr vert="horz" lIns="91440" tIns="45720" rIns="91440" bIns="45720" rtlCol="0" anchor="t">
            <a:normAutofit/>
          </a:bodyPr>
          <a:lstStyle/>
          <a:p>
            <a:pPr>
              <a:lnSpc>
                <a:spcPct val="90000"/>
              </a:lnSpc>
            </a:pPr>
            <a:r>
              <a:rPr lang="en-US" dirty="0">
                <a:solidFill>
                  <a:schemeClr val="accent1"/>
                </a:solidFill>
              </a:rPr>
              <a:t>The </a:t>
            </a:r>
            <a:r>
              <a:rPr lang="en-US" dirty="0" err="1">
                <a:solidFill>
                  <a:schemeClr val="accent1"/>
                </a:solidFill>
              </a:rPr>
              <a:t>Netlogo</a:t>
            </a:r>
            <a:r>
              <a:rPr lang="en-US" dirty="0">
                <a:solidFill>
                  <a:schemeClr val="accent1"/>
                </a:solidFill>
              </a:rPr>
              <a:t> simulation – The act-active method (simplified)</a:t>
            </a:r>
          </a:p>
        </p:txBody>
      </p:sp>
      <p:pic>
        <p:nvPicPr>
          <p:cNvPr id="5" name="Segnaposto contenuto 4" descr="Immagine che contiene testo&#10;&#10;Descrizione generata automaticamente">
            <a:extLst>
              <a:ext uri="{FF2B5EF4-FFF2-40B4-BE49-F238E27FC236}">
                <a16:creationId xmlns:a16="http://schemas.microsoft.com/office/drawing/2014/main" id="{DDBF051A-9CF4-42E3-87B2-6DA3BF9495AB}"/>
              </a:ext>
            </a:extLst>
          </p:cNvPr>
          <p:cNvPicPr>
            <a:picLocks noGrp="1" noChangeAspect="1"/>
          </p:cNvPicPr>
          <p:nvPr>
            <p:ph idx="1"/>
          </p:nvPr>
        </p:nvPicPr>
        <p:blipFill>
          <a:blip r:embed="rId3"/>
          <a:stretch>
            <a:fillRect/>
          </a:stretch>
        </p:blipFill>
        <p:spPr>
          <a:xfrm>
            <a:off x="5317958" y="229387"/>
            <a:ext cx="5654841" cy="6353755"/>
          </a:xfrm>
          <a:prstGeom prst="rect">
            <a:avLst/>
          </a:prstGeom>
        </p:spPr>
      </p:pic>
    </p:spTree>
    <p:extLst>
      <p:ext uri="{BB962C8B-B14F-4D97-AF65-F5344CB8AC3E}">
        <p14:creationId xmlns:p14="http://schemas.microsoft.com/office/powerpoint/2010/main" val="14911300"/>
      </p:ext>
    </p:extLst>
  </p:cSld>
  <p:clrMapOvr>
    <a:masterClrMapping/>
  </p:clrMapOvr>
</p:sld>
</file>

<file path=ppt/theme/theme1.xml><?xml version="1.0" encoding="utf-8"?>
<a:theme xmlns:a="http://schemas.openxmlformats.org/drawingml/2006/main" name="SplashVTI">
  <a:themeElements>
    <a:clrScheme name="AnalogousFromRegularSeed_2SEEDS">
      <a:dk1>
        <a:srgbClr val="000000"/>
      </a:dk1>
      <a:lt1>
        <a:srgbClr val="FFFFFF"/>
      </a:lt1>
      <a:dk2>
        <a:srgbClr val="312E1C"/>
      </a:dk2>
      <a:lt2>
        <a:srgbClr val="F3F3F0"/>
      </a:lt2>
      <a:accent1>
        <a:srgbClr val="4144DC"/>
      </a:accent1>
      <a:accent2>
        <a:srgbClr val="297CE7"/>
      </a:accent2>
      <a:accent3>
        <a:srgbClr val="7429E7"/>
      </a:accent3>
      <a:accent4>
        <a:srgbClr val="D58117"/>
      </a:accent4>
      <a:accent5>
        <a:srgbClr val="B5B220"/>
      </a:accent5>
      <a:accent6>
        <a:srgbClr val="7DC015"/>
      </a:accent6>
      <a:hlink>
        <a:srgbClr val="92903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TM03457452[[fn=Celestiale]]</Template>
  <TotalTime>76</TotalTime>
  <Words>472</Words>
  <Application>Microsoft Office PowerPoint</Application>
  <PresentationFormat>Widescreen</PresentationFormat>
  <Paragraphs>74</Paragraphs>
  <Slides>15</Slides>
  <Notes>15</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15</vt:i4>
      </vt:variant>
    </vt:vector>
  </HeadingPairs>
  <TitlesOfParts>
    <vt:vector size="24" baseType="lpstr">
      <vt:lpstr>Arial</vt:lpstr>
      <vt:lpstr>Avenir Next LT Pro</vt:lpstr>
      <vt:lpstr>Calibri</vt:lpstr>
      <vt:lpstr>CIDFont+F1</vt:lpstr>
      <vt:lpstr>CIDFont+F2</vt:lpstr>
      <vt:lpstr>CIDFont+F5</vt:lpstr>
      <vt:lpstr>Posterama</vt:lpstr>
      <vt:lpstr>Times-Bold</vt:lpstr>
      <vt:lpstr>SplashVTI</vt:lpstr>
      <vt:lpstr>Ordered Slicing of Very Large-Scale Overlay Networks</vt:lpstr>
      <vt:lpstr>Random slices</vt:lpstr>
      <vt:lpstr>Ordered slices: System model</vt:lpstr>
      <vt:lpstr>Ordered slicing algorithm: basic operation</vt:lpstr>
      <vt:lpstr>The ordered slicing algorithm</vt:lpstr>
      <vt:lpstr>Ordered slicing algorithm: maintenance</vt:lpstr>
      <vt:lpstr>The Netlogo simulation – variables used</vt:lpstr>
      <vt:lpstr>The Netlogo simulation – The go method</vt:lpstr>
      <vt:lpstr>The Netlogo simulation – The act-active method (simplified)</vt:lpstr>
      <vt:lpstr>The Netlogo simulation – The act-passive method</vt:lpstr>
      <vt:lpstr>The Netlogo simulation – Interface before starting</vt:lpstr>
      <vt:lpstr>The Netlogo simulation – Interface on the go</vt:lpstr>
      <vt:lpstr>The Netlogo simulation – Interface at convergence</vt:lpstr>
      <vt:lpstr>Thank you </vt:lpstr>
      <vt:lpstr>The presentation is over but if you like we can watch closer the code implemented directly on Netlogo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Ordered Slicing of Very Large-Scale Overlay Networks</dc:title>
  <dc:creator>BRANDON WILLY VIGLIANISI</dc:creator>
  <cp:lastModifiedBy>BRANDON WILLY VIGLIANISI</cp:lastModifiedBy>
  <cp:revision>2</cp:revision>
  <dcterms:created xsi:type="dcterms:W3CDTF">2022-03-15T19:15:53Z</dcterms:created>
  <dcterms:modified xsi:type="dcterms:W3CDTF">2022-03-24T16:01:41Z</dcterms:modified>
</cp:coreProperties>
</file>