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5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79" r:id="rId55"/>
    <p:sldId id="308" r:id="rId56"/>
    <p:sldId id="309" r:id="rId57"/>
    <p:sldId id="310" r:id="rId58"/>
    <p:sldId id="311" r:id="rId59"/>
    <p:sldId id="312" r:id="rId60"/>
    <p:sldId id="313" r:id="rId61"/>
    <p:sldId id="314" r:id="rId62"/>
    <p:sldId id="315" r:id="rId63"/>
    <p:sldId id="316" r:id="rId64"/>
    <p:sldId id="317" r:id="rId65"/>
    <p:sldId id="318" r:id="rId66"/>
    <p:sldId id="352"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1" r:id="rId99"/>
    <p:sldId id="350"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pload.wikimedia.org/wikipedia/commons/thumb/9/9f/2-bit_ALU.png/1200px-2-bit_ALU.pn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22B26F-3A92-49FC-BA56-D191CC6694B0}"/>
              </a:ext>
            </a:extLst>
          </p:cNvPr>
          <p:cNvSpPr>
            <a:spLocks noGrp="1"/>
          </p:cNvSpPr>
          <p:nvPr>
            <p:ph type="ctrTitle"/>
          </p:nvPr>
        </p:nvSpPr>
        <p:spPr/>
        <p:txBody>
          <a:bodyPr/>
          <a:lstStyle/>
          <a:p>
            <a:pPr algn="ctr"/>
            <a:r>
              <a:rPr lang="it-IT" dirty="0"/>
              <a:t>Corso Java</a:t>
            </a:r>
          </a:p>
        </p:txBody>
      </p:sp>
      <p:sp>
        <p:nvSpPr>
          <p:cNvPr id="3" name="Sottotitolo 2">
            <a:extLst>
              <a:ext uri="{FF2B5EF4-FFF2-40B4-BE49-F238E27FC236}">
                <a16:creationId xmlns:a16="http://schemas.microsoft.com/office/drawing/2014/main" id="{C7A71C5D-F9E6-4A6F-BD60-957E8F3E8E79}"/>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411080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D568A-A066-49F3-87B8-FD23AF496E20}"/>
              </a:ext>
            </a:extLst>
          </p:cNvPr>
          <p:cNvSpPr>
            <a:spLocks noGrp="1"/>
          </p:cNvSpPr>
          <p:nvPr>
            <p:ph type="ctrTitle"/>
          </p:nvPr>
        </p:nvSpPr>
        <p:spPr>
          <a:xfrm>
            <a:off x="1963024" y="784706"/>
            <a:ext cx="9580226" cy="815494"/>
          </a:xfrm>
        </p:spPr>
        <p:txBody>
          <a:bodyPr/>
          <a:lstStyle/>
          <a:p>
            <a:r>
              <a:rPr lang="it-IT" dirty="0"/>
              <a:t>Memoria centrale</a:t>
            </a:r>
          </a:p>
        </p:txBody>
      </p:sp>
      <p:sp>
        <p:nvSpPr>
          <p:cNvPr id="3" name="Sottotitolo 2">
            <a:extLst>
              <a:ext uri="{FF2B5EF4-FFF2-40B4-BE49-F238E27FC236}">
                <a16:creationId xmlns:a16="http://schemas.microsoft.com/office/drawing/2014/main" id="{4BBBE4ED-1BB8-4C6C-BB10-CB42514F2A76}"/>
              </a:ext>
            </a:extLst>
          </p:cNvPr>
          <p:cNvSpPr>
            <a:spLocks noGrp="1"/>
          </p:cNvSpPr>
          <p:nvPr>
            <p:ph type="subTitle" idx="1"/>
          </p:nvPr>
        </p:nvSpPr>
        <p:spPr>
          <a:xfrm>
            <a:off x="1963024" y="1828800"/>
            <a:ext cx="9588616" cy="4454554"/>
          </a:xfrm>
        </p:spPr>
        <p:txBody>
          <a:bodyPr>
            <a:normAutofit fontScale="92500" lnSpcReduction="10000"/>
          </a:bodyPr>
          <a:lstStyle/>
          <a:p>
            <a:r>
              <a:rPr lang="it-IT" dirty="0">
                <a:solidFill>
                  <a:schemeClr val="tx1">
                    <a:lumMod val="95000"/>
                  </a:schemeClr>
                </a:solidFill>
              </a:rPr>
              <a:t>La memoria centrale (Memoria di lavoro) contiene i dati in attesa di elaborazione, i risultati e le istruzioni in attesa di essere eseguite. </a:t>
            </a:r>
          </a:p>
          <a:p>
            <a:r>
              <a:rPr lang="it-IT" dirty="0">
                <a:solidFill>
                  <a:schemeClr val="tx1">
                    <a:lumMod val="95000"/>
                  </a:schemeClr>
                </a:solidFill>
              </a:rPr>
              <a:t>Tra la memoria centrale e la CPU vi è un rapporto MASTER-SLAVE.</a:t>
            </a:r>
          </a:p>
          <a:p>
            <a:r>
              <a:rPr lang="it-IT" dirty="0" err="1">
                <a:solidFill>
                  <a:schemeClr val="tx1">
                    <a:lumMod val="95000"/>
                  </a:schemeClr>
                </a:solidFill>
              </a:rPr>
              <a:t>RUolo</a:t>
            </a:r>
            <a:endParaRPr lang="it-IT" dirty="0">
              <a:solidFill>
                <a:schemeClr val="tx1">
                  <a:lumMod val="95000"/>
                </a:schemeClr>
              </a:solidFill>
            </a:endParaRPr>
          </a:p>
          <a:p>
            <a:r>
              <a:rPr lang="it-IT" dirty="0">
                <a:solidFill>
                  <a:schemeClr val="tx1">
                    <a:lumMod val="95000"/>
                  </a:schemeClr>
                </a:solidFill>
              </a:rPr>
              <a:t>La </a:t>
            </a:r>
            <a:r>
              <a:rPr lang="it-IT" dirty="0" err="1">
                <a:solidFill>
                  <a:schemeClr val="tx1">
                    <a:lumMod val="95000"/>
                  </a:schemeClr>
                </a:solidFill>
              </a:rPr>
              <a:t>cpu</a:t>
            </a:r>
            <a:r>
              <a:rPr lang="it-IT" dirty="0">
                <a:solidFill>
                  <a:schemeClr val="tx1">
                    <a:lumMod val="95000"/>
                  </a:schemeClr>
                </a:solidFill>
              </a:rPr>
              <a:t> ha un ruolo master siccome dirige il lavoro e lo scambio di dati con la memoria, mentre la memoria centrale ha un ruolo slave siccome tiene salvate le istruzioni in attesa che vengano richieste dalla CPU.</a:t>
            </a:r>
          </a:p>
          <a:p>
            <a:r>
              <a:rPr lang="it-IT" dirty="0">
                <a:solidFill>
                  <a:schemeClr val="tx1">
                    <a:lumMod val="95000"/>
                  </a:schemeClr>
                </a:solidFill>
              </a:rPr>
              <a:t>STRUTTURA</a:t>
            </a:r>
          </a:p>
          <a:p>
            <a:r>
              <a:rPr lang="it-IT" dirty="0">
                <a:solidFill>
                  <a:schemeClr val="tx1">
                    <a:lumMod val="95000"/>
                  </a:schemeClr>
                </a:solidFill>
              </a:rPr>
              <a:t>La memoria di lavoro è suddivisa in celle identificate da un indirizzo, informazione necessaria nel funzionamento della </a:t>
            </a:r>
            <a:r>
              <a:rPr lang="it-IT" dirty="0" err="1">
                <a:solidFill>
                  <a:schemeClr val="tx1">
                    <a:lumMod val="95000"/>
                  </a:schemeClr>
                </a:solidFill>
              </a:rPr>
              <a:t>cpu</a:t>
            </a:r>
            <a:r>
              <a:rPr lang="it-IT" dirty="0">
                <a:solidFill>
                  <a:schemeClr val="tx1">
                    <a:lumMod val="95000"/>
                  </a:schemeClr>
                </a:solidFill>
              </a:rPr>
              <a:t>, ovvero indicare la cella contenente il dato e l’operazione da svolgere con il dato.</a:t>
            </a:r>
          </a:p>
          <a:p>
            <a:endParaRPr lang="it-IT" dirty="0">
              <a:solidFill>
                <a:schemeClr val="tx1">
                  <a:lumMod val="95000"/>
                </a:schemeClr>
              </a:solidFill>
            </a:endParaRPr>
          </a:p>
        </p:txBody>
      </p:sp>
    </p:spTree>
    <p:extLst>
      <p:ext uri="{BB962C8B-B14F-4D97-AF65-F5344CB8AC3E}">
        <p14:creationId xmlns:p14="http://schemas.microsoft.com/office/powerpoint/2010/main" val="2422302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costanti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4966535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dei dati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9557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a:t>
            </a:r>
            <a:r>
              <a:rPr lang="it-IT" sz="4300" dirty="0" err="1"/>
              <a:t>wrapprer</a:t>
            </a:r>
            <a:r>
              <a:rPr lang="it-IT" sz="4300" dirty="0"/>
              <a:t>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5670332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Tipologia di variabili e scope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89290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locali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086546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istanza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647932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di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7472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Literals</a:t>
            </a:r>
            <a:r>
              <a:rPr lang="it-IT" dirty="0"/>
              <a:t> e codifica di valori numerici e stringhe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170109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boxing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493299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autoboxing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386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B894E-9A59-4C64-AB0E-65C2426B9D0F}"/>
              </a:ext>
            </a:extLst>
          </p:cNvPr>
          <p:cNvSpPr>
            <a:spLocks noGrp="1"/>
          </p:cNvSpPr>
          <p:nvPr>
            <p:ph type="ctrTitle"/>
          </p:nvPr>
        </p:nvSpPr>
        <p:spPr>
          <a:xfrm>
            <a:off x="1876424" y="728080"/>
            <a:ext cx="8791575" cy="773549"/>
          </a:xfrm>
        </p:spPr>
        <p:txBody>
          <a:bodyPr/>
          <a:lstStyle/>
          <a:p>
            <a:r>
              <a:rPr lang="it-IT" dirty="0"/>
              <a:t>La memoria </a:t>
            </a:r>
            <a:r>
              <a:rPr lang="it-IT" dirty="0" err="1"/>
              <a:t>ram</a:t>
            </a:r>
            <a:endParaRPr lang="it-IT" dirty="0"/>
          </a:p>
        </p:txBody>
      </p:sp>
      <p:sp>
        <p:nvSpPr>
          <p:cNvPr id="3" name="Sottotitolo 2">
            <a:extLst>
              <a:ext uri="{FF2B5EF4-FFF2-40B4-BE49-F238E27FC236}">
                <a16:creationId xmlns:a16="http://schemas.microsoft.com/office/drawing/2014/main" id="{C741F2C7-0C30-4925-80E6-AD5BB008BE57}"/>
              </a:ext>
            </a:extLst>
          </p:cNvPr>
          <p:cNvSpPr>
            <a:spLocks noGrp="1"/>
          </p:cNvSpPr>
          <p:nvPr>
            <p:ph type="subTitle" idx="1"/>
          </p:nvPr>
        </p:nvSpPr>
        <p:spPr>
          <a:xfrm>
            <a:off x="1876424" y="1753299"/>
            <a:ext cx="8791575" cy="2818701"/>
          </a:xfrm>
        </p:spPr>
        <p:txBody>
          <a:bodyPr/>
          <a:lstStyle/>
          <a:p>
            <a:r>
              <a:rPr lang="it-IT" dirty="0">
                <a:solidFill>
                  <a:schemeClr val="tx1">
                    <a:lumMod val="95000"/>
                  </a:schemeClr>
                </a:solidFill>
              </a:rPr>
              <a:t>La </a:t>
            </a:r>
            <a:r>
              <a:rPr lang="it-IT" dirty="0" err="1">
                <a:solidFill>
                  <a:schemeClr val="tx1">
                    <a:lumMod val="95000"/>
                  </a:schemeClr>
                </a:solidFill>
              </a:rPr>
              <a:t>Ram</a:t>
            </a:r>
            <a:r>
              <a:rPr lang="it-IT" dirty="0">
                <a:solidFill>
                  <a:schemeClr val="tx1">
                    <a:lumMod val="95000"/>
                  </a:schemeClr>
                </a:solidFill>
              </a:rPr>
              <a:t> (Random access </a:t>
            </a:r>
            <a:r>
              <a:rPr lang="it-IT" dirty="0" err="1">
                <a:solidFill>
                  <a:schemeClr val="tx1">
                    <a:lumMod val="95000"/>
                  </a:schemeClr>
                </a:solidFill>
              </a:rPr>
              <a:t>memory</a:t>
            </a:r>
            <a:r>
              <a:rPr lang="it-IT" dirty="0">
                <a:solidFill>
                  <a:schemeClr val="tx1">
                    <a:lumMod val="95000"/>
                  </a:schemeClr>
                </a:solidFill>
              </a:rPr>
              <a:t>) è una tipologia di memoria di tipo volatile che permette una grande velocità di accesso alle informazioni presenti in essa.</a:t>
            </a:r>
          </a:p>
          <a:p>
            <a:r>
              <a:rPr lang="it-IT" dirty="0">
                <a:solidFill>
                  <a:schemeClr val="tx1">
                    <a:lumMod val="95000"/>
                  </a:schemeClr>
                </a:solidFill>
              </a:rPr>
              <a:t>Le informazioni nella </a:t>
            </a:r>
            <a:r>
              <a:rPr lang="it-IT" dirty="0" err="1">
                <a:solidFill>
                  <a:schemeClr val="tx1">
                    <a:lumMod val="95000"/>
                  </a:schemeClr>
                </a:solidFill>
              </a:rPr>
              <a:t>ram</a:t>
            </a:r>
            <a:r>
              <a:rPr lang="it-IT" dirty="0">
                <a:solidFill>
                  <a:schemeClr val="tx1">
                    <a:lumMod val="95000"/>
                  </a:schemeClr>
                </a:solidFill>
              </a:rPr>
              <a:t> tuttavia se non vengono salvate in supporti non volatili, terminato il processo che le sta utilizzando vengono eliminate.</a:t>
            </a:r>
          </a:p>
        </p:txBody>
      </p:sp>
    </p:spTree>
    <p:extLst>
      <p:ext uri="{BB962C8B-B14F-4D97-AF65-F5344CB8AC3E}">
        <p14:creationId xmlns:p14="http://schemas.microsoft.com/office/powerpoint/2010/main" val="958041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unboxing</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8861871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casting</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03610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241965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public</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9384275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private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9709128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a:t>
            </a:r>
            <a:r>
              <a:rPr lang="it-IT" sz="4300" dirty="0" err="1"/>
              <a:t>protected</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2157850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Modificatori di visibilità default</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2477368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Definizione di un metodo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4046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parametri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254140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Richiamare un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5709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D847F-6D73-498A-B9C9-B0A66AC73BF9}"/>
              </a:ext>
            </a:extLst>
          </p:cNvPr>
          <p:cNvSpPr>
            <a:spLocks noGrp="1"/>
          </p:cNvSpPr>
          <p:nvPr>
            <p:ph type="ctrTitle"/>
          </p:nvPr>
        </p:nvSpPr>
        <p:spPr>
          <a:xfrm>
            <a:off x="1876424" y="1122363"/>
            <a:ext cx="9658438" cy="790327"/>
          </a:xfrm>
        </p:spPr>
        <p:txBody>
          <a:bodyPr/>
          <a:lstStyle/>
          <a:p>
            <a:r>
              <a:rPr lang="it-IT" dirty="0"/>
              <a:t>La memoria ROM</a:t>
            </a:r>
          </a:p>
        </p:txBody>
      </p:sp>
      <p:sp>
        <p:nvSpPr>
          <p:cNvPr id="3" name="Sottotitolo 2">
            <a:extLst>
              <a:ext uri="{FF2B5EF4-FFF2-40B4-BE49-F238E27FC236}">
                <a16:creationId xmlns:a16="http://schemas.microsoft.com/office/drawing/2014/main" id="{A2EF4A01-0287-45BB-B987-7E420817B0BD}"/>
              </a:ext>
            </a:extLst>
          </p:cNvPr>
          <p:cNvSpPr>
            <a:spLocks noGrp="1"/>
          </p:cNvSpPr>
          <p:nvPr>
            <p:ph type="subTitle" idx="1"/>
          </p:nvPr>
        </p:nvSpPr>
        <p:spPr>
          <a:xfrm>
            <a:off x="1876424" y="2114026"/>
            <a:ext cx="9658438" cy="3143774"/>
          </a:xfrm>
        </p:spPr>
        <p:txBody>
          <a:bodyPr/>
          <a:lstStyle/>
          <a:p>
            <a:r>
              <a:rPr lang="it-IT" dirty="0">
                <a:solidFill>
                  <a:schemeClr val="tx1">
                    <a:lumMod val="95000"/>
                  </a:schemeClr>
                </a:solidFill>
              </a:rPr>
              <a:t>La ROM (Read </a:t>
            </a:r>
            <a:r>
              <a:rPr lang="it-IT" dirty="0" err="1">
                <a:solidFill>
                  <a:schemeClr val="tx1">
                    <a:lumMod val="95000"/>
                  </a:schemeClr>
                </a:solidFill>
              </a:rPr>
              <a:t>only</a:t>
            </a:r>
            <a:r>
              <a:rPr lang="it-IT" dirty="0">
                <a:solidFill>
                  <a:schemeClr val="tx1">
                    <a:lumMod val="95000"/>
                  </a:schemeClr>
                </a:solidFill>
              </a:rPr>
              <a:t> </a:t>
            </a:r>
            <a:r>
              <a:rPr lang="it-IT" dirty="0" err="1">
                <a:solidFill>
                  <a:schemeClr val="tx1">
                    <a:lumMod val="95000"/>
                  </a:schemeClr>
                </a:solidFill>
              </a:rPr>
              <a:t>memory</a:t>
            </a:r>
            <a:r>
              <a:rPr lang="it-IT" dirty="0">
                <a:solidFill>
                  <a:schemeClr val="tx1">
                    <a:lumMod val="95000"/>
                  </a:schemeClr>
                </a:solidFill>
              </a:rPr>
              <a:t>) è una tipologia di memoria non volatile.</a:t>
            </a:r>
          </a:p>
          <a:p>
            <a:r>
              <a:rPr lang="it-IT" dirty="0">
                <a:solidFill>
                  <a:schemeClr val="tx1">
                    <a:lumMod val="95000"/>
                  </a:schemeClr>
                </a:solidFill>
              </a:rPr>
              <a:t>Questo tipo di memoria generalmente non permette di salvare grandi quantità di dati, bensì viene utilizzata per salvare piccoli programmi che non devono essere modificati ma esclusivamente letti.</a:t>
            </a:r>
          </a:p>
          <a:p>
            <a:r>
              <a:rPr lang="it-IT" dirty="0">
                <a:solidFill>
                  <a:schemeClr val="tx1">
                    <a:lumMod val="95000"/>
                  </a:schemeClr>
                </a:solidFill>
              </a:rPr>
              <a:t>Esempio: Un chip in cui viene installato il bios del computer che contiene le istruzioni necessarie per un corretto avvio della macchina. </a:t>
            </a:r>
          </a:p>
        </p:txBody>
      </p:sp>
    </p:spTree>
    <p:extLst>
      <p:ext uri="{BB962C8B-B14F-4D97-AF65-F5344CB8AC3E}">
        <p14:creationId xmlns:p14="http://schemas.microsoft.com/office/powerpoint/2010/main" val="11770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Return ed il valore di ritorno</a:t>
            </a:r>
            <a:br>
              <a:rPr lang="it-IT" dirty="0"/>
            </a:br>
            <a:r>
              <a:rPr lang="it-IT" dirty="0"/>
              <a:t>del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16641091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Signature e la firma dei metodi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1074713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 getter e i setter</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466743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4</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I meccanismi della programmazione ad oggetti</a:t>
            </a:r>
          </a:p>
        </p:txBody>
      </p:sp>
    </p:spTree>
    <p:extLst>
      <p:ext uri="{BB962C8B-B14F-4D97-AF65-F5344CB8AC3E}">
        <p14:creationId xmlns:p14="http://schemas.microsoft.com/office/powerpoint/2010/main" val="17826635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5</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Le basi di java</a:t>
            </a:r>
          </a:p>
        </p:txBody>
      </p:sp>
    </p:spTree>
    <p:extLst>
      <p:ext uri="{BB962C8B-B14F-4D97-AF65-F5344CB8AC3E}">
        <p14:creationId xmlns:p14="http://schemas.microsoft.com/office/powerpoint/2010/main" val="24842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4105B-FACF-482F-B9BB-8F3B273CFC5A}"/>
              </a:ext>
            </a:extLst>
          </p:cNvPr>
          <p:cNvSpPr>
            <a:spLocks noGrp="1"/>
          </p:cNvSpPr>
          <p:nvPr>
            <p:ph type="ctrTitle"/>
          </p:nvPr>
        </p:nvSpPr>
        <p:spPr>
          <a:xfrm>
            <a:off x="1876424" y="1122363"/>
            <a:ext cx="9750717" cy="723215"/>
          </a:xfrm>
        </p:spPr>
        <p:txBody>
          <a:bodyPr>
            <a:normAutofit fontScale="90000"/>
          </a:bodyPr>
          <a:lstStyle/>
          <a:p>
            <a:r>
              <a:rPr lang="it-IT" dirty="0"/>
              <a:t>La memoria di massa</a:t>
            </a:r>
          </a:p>
        </p:txBody>
      </p:sp>
      <p:sp>
        <p:nvSpPr>
          <p:cNvPr id="3" name="Sottotitolo 2">
            <a:extLst>
              <a:ext uri="{FF2B5EF4-FFF2-40B4-BE49-F238E27FC236}">
                <a16:creationId xmlns:a16="http://schemas.microsoft.com/office/drawing/2014/main" id="{A58E1A06-5FE8-4674-9E10-03E0419A5B68}"/>
              </a:ext>
            </a:extLst>
          </p:cNvPr>
          <p:cNvSpPr>
            <a:spLocks noGrp="1"/>
          </p:cNvSpPr>
          <p:nvPr>
            <p:ph type="subTitle" idx="1"/>
          </p:nvPr>
        </p:nvSpPr>
        <p:spPr>
          <a:xfrm>
            <a:off x="1876424" y="1979802"/>
            <a:ext cx="9750717" cy="3277998"/>
          </a:xfrm>
        </p:spPr>
        <p:txBody>
          <a:bodyPr/>
          <a:lstStyle/>
          <a:p>
            <a:r>
              <a:rPr lang="it-IT" dirty="0">
                <a:solidFill>
                  <a:schemeClr val="tx1">
                    <a:lumMod val="95000"/>
                  </a:schemeClr>
                </a:solidFill>
              </a:rPr>
              <a:t>Le memorie di massa sono quelle memorie che possono salvare in modo permanente grandi quantità di dati. </a:t>
            </a:r>
          </a:p>
          <a:p>
            <a:r>
              <a:rPr lang="it-IT" dirty="0">
                <a:solidFill>
                  <a:schemeClr val="tx1">
                    <a:lumMod val="95000"/>
                  </a:schemeClr>
                </a:solidFill>
              </a:rPr>
              <a:t>Si differenziano dalle </a:t>
            </a:r>
            <a:r>
              <a:rPr lang="it-IT" dirty="0" err="1">
                <a:solidFill>
                  <a:schemeClr val="tx1">
                    <a:lumMod val="95000"/>
                  </a:schemeClr>
                </a:solidFill>
              </a:rPr>
              <a:t>Ram</a:t>
            </a:r>
            <a:r>
              <a:rPr lang="it-IT" dirty="0">
                <a:solidFill>
                  <a:schemeClr val="tx1">
                    <a:lumMod val="95000"/>
                  </a:schemeClr>
                </a:solidFill>
              </a:rPr>
              <a:t> perché ciò che viene salvato in una memoria di massa non viene cancellato al termine del processo o allo spegnimento della macchina (Permanenza), tuttavia l’accesso a questi dati è molto più lento.</a:t>
            </a:r>
          </a:p>
        </p:txBody>
      </p:sp>
    </p:spTree>
    <p:extLst>
      <p:ext uri="{BB962C8B-B14F-4D97-AF65-F5344CB8AC3E}">
        <p14:creationId xmlns:p14="http://schemas.microsoft.com/office/powerpoint/2010/main" val="20940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83D0E1-8776-48B1-A350-69EDF72D826A}"/>
              </a:ext>
            </a:extLst>
          </p:cNvPr>
          <p:cNvSpPr>
            <a:spLocks noGrp="1"/>
          </p:cNvSpPr>
          <p:nvPr>
            <p:ph type="ctrTitle"/>
          </p:nvPr>
        </p:nvSpPr>
        <p:spPr>
          <a:xfrm>
            <a:off x="1876424" y="1122363"/>
            <a:ext cx="9842996" cy="656103"/>
          </a:xfrm>
        </p:spPr>
        <p:txBody>
          <a:bodyPr>
            <a:normAutofit fontScale="90000"/>
          </a:bodyPr>
          <a:lstStyle/>
          <a:p>
            <a:r>
              <a:rPr lang="it-IT" dirty="0"/>
              <a:t>Le periferiche input ed output</a:t>
            </a:r>
          </a:p>
        </p:txBody>
      </p:sp>
      <p:sp>
        <p:nvSpPr>
          <p:cNvPr id="3" name="Sottotitolo 2">
            <a:extLst>
              <a:ext uri="{FF2B5EF4-FFF2-40B4-BE49-F238E27FC236}">
                <a16:creationId xmlns:a16="http://schemas.microsoft.com/office/drawing/2014/main" id="{915CB358-1C8C-4623-AE70-D9661B84E5E5}"/>
              </a:ext>
            </a:extLst>
          </p:cNvPr>
          <p:cNvSpPr>
            <a:spLocks noGrp="1"/>
          </p:cNvSpPr>
          <p:nvPr>
            <p:ph type="subTitle" idx="1"/>
          </p:nvPr>
        </p:nvSpPr>
        <p:spPr>
          <a:xfrm>
            <a:off x="1876424" y="1778466"/>
            <a:ext cx="9842996" cy="3479334"/>
          </a:xfrm>
        </p:spPr>
        <p:txBody>
          <a:bodyPr/>
          <a:lstStyle/>
          <a:p>
            <a:r>
              <a:rPr lang="it-IT" dirty="0">
                <a:solidFill>
                  <a:schemeClr val="tx1">
                    <a:lumMod val="95000"/>
                  </a:schemeClr>
                </a:solidFill>
              </a:rPr>
              <a:t>Le periferiche di input sono quegli strumenti elettronici collegati al calcolatore che permettono l’inserimento di dati. (Tastiera, mouse, fotocamera)</a:t>
            </a:r>
          </a:p>
          <a:p>
            <a:r>
              <a:rPr lang="it-IT" dirty="0">
                <a:solidFill>
                  <a:schemeClr val="tx1">
                    <a:lumMod val="95000"/>
                  </a:schemeClr>
                </a:solidFill>
              </a:rPr>
              <a:t>Le periferiche di output sono quelle periferiche  che sono incaricate di presentare i dati all’utente. (Schermo, proiettore, stampante)</a:t>
            </a:r>
          </a:p>
        </p:txBody>
      </p:sp>
    </p:spTree>
    <p:extLst>
      <p:ext uri="{BB962C8B-B14F-4D97-AF65-F5344CB8AC3E}">
        <p14:creationId xmlns:p14="http://schemas.microsoft.com/office/powerpoint/2010/main" val="31538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DA2543-AC27-45CA-921F-6EA78F3CA700}"/>
              </a:ext>
            </a:extLst>
          </p:cNvPr>
          <p:cNvSpPr>
            <a:spLocks noGrp="1"/>
          </p:cNvSpPr>
          <p:nvPr>
            <p:ph type="ctrTitle"/>
          </p:nvPr>
        </p:nvSpPr>
        <p:spPr>
          <a:xfrm>
            <a:off x="1876424" y="677746"/>
            <a:ext cx="8791575" cy="714826"/>
          </a:xfrm>
        </p:spPr>
        <p:txBody>
          <a:bodyPr>
            <a:normAutofit fontScale="90000"/>
          </a:bodyPr>
          <a:lstStyle/>
          <a:p>
            <a:pPr algn="ctr"/>
            <a:r>
              <a:rPr lang="it-IT" dirty="0"/>
              <a:t>La </a:t>
            </a:r>
            <a:r>
              <a:rPr lang="it-IT" dirty="0" err="1"/>
              <a:t>cpu</a:t>
            </a:r>
            <a:endParaRPr lang="it-IT" dirty="0"/>
          </a:p>
        </p:txBody>
      </p:sp>
      <p:sp>
        <p:nvSpPr>
          <p:cNvPr id="3" name="Sottotitolo 2">
            <a:extLst>
              <a:ext uri="{FF2B5EF4-FFF2-40B4-BE49-F238E27FC236}">
                <a16:creationId xmlns:a16="http://schemas.microsoft.com/office/drawing/2014/main" id="{28E05A20-4D1E-4F4C-9019-4DA7549ED9EB}"/>
              </a:ext>
            </a:extLst>
          </p:cNvPr>
          <p:cNvSpPr>
            <a:spLocks noGrp="1"/>
          </p:cNvSpPr>
          <p:nvPr>
            <p:ph type="subTitle" idx="1"/>
          </p:nvPr>
        </p:nvSpPr>
        <p:spPr>
          <a:xfrm>
            <a:off x="1876423" y="1325461"/>
            <a:ext cx="5128384" cy="4328719"/>
          </a:xfrm>
        </p:spPr>
        <p:txBody>
          <a:bodyPr>
            <a:normAutofit fontScale="92500"/>
          </a:bodyPr>
          <a:lstStyle/>
          <a:p>
            <a:r>
              <a:rPr lang="it-IT" dirty="0">
                <a:solidFill>
                  <a:schemeClr val="tx1">
                    <a:lumMod val="95000"/>
                  </a:schemeClr>
                </a:solidFill>
              </a:rPr>
              <a:t>Il funzionamento della </a:t>
            </a:r>
            <a:r>
              <a:rPr lang="it-IT" dirty="0" err="1">
                <a:solidFill>
                  <a:schemeClr val="tx1">
                    <a:lumMod val="95000"/>
                  </a:schemeClr>
                </a:solidFill>
              </a:rPr>
              <a:t>cpu</a:t>
            </a:r>
            <a:r>
              <a:rPr lang="it-IT" dirty="0">
                <a:solidFill>
                  <a:schemeClr val="tx1">
                    <a:lumMod val="95000"/>
                  </a:schemeClr>
                </a:solidFill>
              </a:rPr>
              <a:t> viene suddiviso in tre fasi principali:</a:t>
            </a:r>
          </a:p>
          <a:p>
            <a:pPr marL="342900" indent="-342900">
              <a:buFont typeface="Arial" panose="020B0604020202020204" pitchFamily="34" charset="0"/>
              <a:buChar char="•"/>
            </a:pPr>
            <a:r>
              <a:rPr lang="it-IT" dirty="0">
                <a:solidFill>
                  <a:schemeClr val="tx1">
                    <a:lumMod val="95000"/>
                  </a:schemeClr>
                </a:solidFill>
              </a:rPr>
              <a:t>Fetch: Viene prelevata dalla memoria di lavoro una stringa di bit che indica il prossimo passo da compiere ed esegue la sequenza di passi necessari. </a:t>
            </a:r>
          </a:p>
          <a:p>
            <a:pPr marL="342900" indent="-342900">
              <a:buFont typeface="Arial" panose="020B0604020202020204" pitchFamily="34" charset="0"/>
              <a:buChar char="•"/>
            </a:pPr>
            <a:r>
              <a:rPr lang="it-IT" dirty="0">
                <a:solidFill>
                  <a:schemeClr val="tx1">
                    <a:lumMod val="95000"/>
                  </a:schemeClr>
                </a:solidFill>
              </a:rPr>
              <a:t>Decodifica: interpreta la sequenza di bit come istruzione macchina.</a:t>
            </a:r>
          </a:p>
          <a:p>
            <a:pPr marL="342900" indent="-342900">
              <a:buFont typeface="Arial" panose="020B0604020202020204" pitchFamily="34" charset="0"/>
              <a:buChar char="•"/>
            </a:pPr>
            <a:r>
              <a:rPr lang="it-IT" dirty="0">
                <a:solidFill>
                  <a:schemeClr val="tx1">
                    <a:lumMod val="95000"/>
                  </a:schemeClr>
                </a:solidFill>
              </a:rPr>
              <a:t>Esecuzione: svolge il compito richiesto, se necessario accedendo ai dati nella memoria di lavoro.</a:t>
            </a:r>
          </a:p>
        </p:txBody>
      </p:sp>
      <p:pic>
        <p:nvPicPr>
          <p:cNvPr id="1026" name="Picture 2" descr="Macchina di Von Neumann | Appunti e riassunti di Informatica, Sistemi e Reti">
            <a:extLst>
              <a:ext uri="{FF2B5EF4-FFF2-40B4-BE49-F238E27FC236}">
                <a16:creationId xmlns:a16="http://schemas.microsoft.com/office/drawing/2014/main" id="{5FCAC43F-06A2-4320-A6E1-9FEC79E5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08" y="2040287"/>
            <a:ext cx="4479721" cy="239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6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1B7CB-3535-4E64-B6C8-B9CED0CB8B99}"/>
              </a:ext>
            </a:extLst>
          </p:cNvPr>
          <p:cNvSpPr>
            <a:spLocks noGrp="1"/>
          </p:cNvSpPr>
          <p:nvPr>
            <p:ph type="ctrTitle"/>
          </p:nvPr>
        </p:nvSpPr>
        <p:spPr>
          <a:xfrm>
            <a:off x="1876424" y="728080"/>
            <a:ext cx="8791575" cy="798716"/>
          </a:xfrm>
        </p:spPr>
        <p:txBody>
          <a:bodyPr/>
          <a:lstStyle/>
          <a:p>
            <a:r>
              <a:rPr lang="it-IT" dirty="0"/>
              <a:t>Le unità di controllo</a:t>
            </a:r>
          </a:p>
        </p:txBody>
      </p:sp>
      <p:sp>
        <p:nvSpPr>
          <p:cNvPr id="3" name="Sottotitolo 2">
            <a:extLst>
              <a:ext uri="{FF2B5EF4-FFF2-40B4-BE49-F238E27FC236}">
                <a16:creationId xmlns:a16="http://schemas.microsoft.com/office/drawing/2014/main" id="{F883684B-BEE9-4548-85DF-31019EC6E8D9}"/>
              </a:ext>
            </a:extLst>
          </p:cNvPr>
          <p:cNvSpPr>
            <a:spLocks noGrp="1"/>
          </p:cNvSpPr>
          <p:nvPr>
            <p:ph type="subTitle" idx="1"/>
          </p:nvPr>
        </p:nvSpPr>
        <p:spPr>
          <a:xfrm>
            <a:off x="1876424" y="1686187"/>
            <a:ext cx="8791575" cy="3571613"/>
          </a:xfrm>
        </p:spPr>
        <p:txBody>
          <a:bodyPr/>
          <a:lstStyle/>
          <a:p>
            <a:r>
              <a:rPr lang="it-IT" dirty="0">
                <a:solidFill>
                  <a:schemeClr val="tx1">
                    <a:lumMod val="95000"/>
                  </a:schemeClr>
                </a:solidFill>
              </a:rPr>
              <a:t>l’unità di controllo è un componente della </a:t>
            </a:r>
            <a:r>
              <a:rPr lang="it-IT" dirty="0" err="1">
                <a:solidFill>
                  <a:schemeClr val="tx1">
                    <a:lumMod val="95000"/>
                  </a:schemeClr>
                </a:solidFill>
              </a:rPr>
              <a:t>cpu</a:t>
            </a:r>
            <a:r>
              <a:rPr lang="it-IT" dirty="0">
                <a:solidFill>
                  <a:schemeClr val="tx1">
                    <a:lumMod val="95000"/>
                  </a:schemeClr>
                </a:solidFill>
              </a:rPr>
              <a:t> che coordina le attività della stessa, si occupa quindi di leggere le istruzioni da eseguire all’interno della memoria centrale ed inserirle in un registro di istruzioni in modo sequenziale.</a:t>
            </a:r>
          </a:p>
          <a:p>
            <a:r>
              <a:rPr lang="it-IT" dirty="0">
                <a:solidFill>
                  <a:schemeClr val="tx1">
                    <a:lumMod val="95000"/>
                  </a:schemeClr>
                </a:solidFill>
              </a:rPr>
              <a:t>Nella fase di </a:t>
            </a:r>
            <a:r>
              <a:rPr lang="it-IT" dirty="0" err="1">
                <a:solidFill>
                  <a:schemeClr val="tx1">
                    <a:lumMod val="95000"/>
                  </a:schemeClr>
                </a:solidFill>
              </a:rPr>
              <a:t>execute</a:t>
            </a:r>
            <a:r>
              <a:rPr lang="it-IT" dirty="0">
                <a:solidFill>
                  <a:schemeClr val="tx1">
                    <a:lumMod val="95000"/>
                  </a:schemeClr>
                </a:solidFill>
              </a:rPr>
              <a:t> verranno poi eseguite le istruzioni secondo l’ordine definito dall’unità di controllo.</a:t>
            </a:r>
          </a:p>
        </p:txBody>
      </p:sp>
    </p:spTree>
    <p:extLst>
      <p:ext uri="{BB962C8B-B14F-4D97-AF65-F5344CB8AC3E}">
        <p14:creationId xmlns:p14="http://schemas.microsoft.com/office/powerpoint/2010/main" val="36388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1D0D50-F604-4AC5-B53F-C6FADD4B77BC}"/>
              </a:ext>
            </a:extLst>
          </p:cNvPr>
          <p:cNvSpPr>
            <a:spLocks noGrp="1"/>
          </p:cNvSpPr>
          <p:nvPr>
            <p:ph type="ctrTitle"/>
          </p:nvPr>
        </p:nvSpPr>
        <p:spPr>
          <a:xfrm>
            <a:off x="1876424" y="744858"/>
            <a:ext cx="9599715" cy="597380"/>
          </a:xfrm>
        </p:spPr>
        <p:txBody>
          <a:bodyPr>
            <a:normAutofit fontScale="90000"/>
          </a:bodyPr>
          <a:lstStyle/>
          <a:p>
            <a:r>
              <a:rPr lang="it-IT" dirty="0"/>
              <a:t>La </a:t>
            </a:r>
            <a:r>
              <a:rPr lang="it-IT" dirty="0" err="1"/>
              <a:t>alu</a:t>
            </a:r>
            <a:endParaRPr lang="it-IT" dirty="0"/>
          </a:p>
        </p:txBody>
      </p:sp>
      <p:sp>
        <p:nvSpPr>
          <p:cNvPr id="3" name="Sottotitolo 2">
            <a:extLst>
              <a:ext uri="{FF2B5EF4-FFF2-40B4-BE49-F238E27FC236}">
                <a16:creationId xmlns:a16="http://schemas.microsoft.com/office/drawing/2014/main" id="{B9448428-200C-4DEC-906A-6A41867AD6FF}"/>
              </a:ext>
            </a:extLst>
          </p:cNvPr>
          <p:cNvSpPr>
            <a:spLocks noGrp="1"/>
          </p:cNvSpPr>
          <p:nvPr>
            <p:ph type="subTitle" idx="1"/>
          </p:nvPr>
        </p:nvSpPr>
        <p:spPr>
          <a:xfrm>
            <a:off x="1876425" y="1518407"/>
            <a:ext cx="4532764" cy="4269997"/>
          </a:xfrm>
        </p:spPr>
        <p:txBody>
          <a:bodyPr/>
          <a:lstStyle/>
          <a:p>
            <a:r>
              <a:rPr lang="it-IT" dirty="0">
                <a:solidFill>
                  <a:schemeClr val="tx1">
                    <a:lumMod val="95000"/>
                  </a:schemeClr>
                </a:solidFill>
              </a:rPr>
              <a:t>L’unità logico aritmetica (ALU) è un componente della </a:t>
            </a:r>
            <a:r>
              <a:rPr lang="it-IT" dirty="0" err="1">
                <a:solidFill>
                  <a:schemeClr val="tx1">
                    <a:lumMod val="95000"/>
                  </a:schemeClr>
                </a:solidFill>
              </a:rPr>
              <a:t>cpu</a:t>
            </a:r>
            <a:r>
              <a:rPr lang="it-IT" dirty="0">
                <a:solidFill>
                  <a:schemeClr val="tx1">
                    <a:lumMod val="95000"/>
                  </a:schemeClr>
                </a:solidFill>
              </a:rPr>
              <a:t> che si occupa dello svolgimento di tutte le operazioni aritmetiche (somme in complemento a 2, sottrazioni, moltiplicazioni e divisioni) e logiche (and, or, </a:t>
            </a:r>
            <a:r>
              <a:rPr lang="it-IT" dirty="0" err="1">
                <a:solidFill>
                  <a:schemeClr val="tx1">
                    <a:lumMod val="95000"/>
                  </a:schemeClr>
                </a:solidFill>
              </a:rPr>
              <a:t>not</a:t>
            </a:r>
            <a:r>
              <a:rPr lang="it-IT" dirty="0">
                <a:solidFill>
                  <a:schemeClr val="tx1">
                    <a:lumMod val="95000"/>
                  </a:schemeClr>
                </a:solidFill>
              </a:rPr>
              <a:t> …)</a:t>
            </a:r>
          </a:p>
          <a:p>
            <a:r>
              <a:rPr lang="it-IT" dirty="0">
                <a:solidFill>
                  <a:schemeClr val="tx1">
                    <a:lumMod val="95000"/>
                  </a:schemeClr>
                </a:solidFill>
              </a:rPr>
              <a:t>I risultati di queste operazioni vengono inseriti in un registro nominato </a:t>
            </a:r>
            <a:r>
              <a:rPr lang="it-IT" dirty="0" err="1">
                <a:solidFill>
                  <a:schemeClr val="tx1">
                    <a:lumMod val="95000"/>
                  </a:schemeClr>
                </a:solidFill>
              </a:rPr>
              <a:t>Condition</a:t>
            </a:r>
            <a:r>
              <a:rPr lang="it-IT" dirty="0">
                <a:solidFill>
                  <a:schemeClr val="tx1">
                    <a:lumMod val="95000"/>
                  </a:schemeClr>
                </a:solidFill>
              </a:rPr>
              <a:t> </a:t>
            </a:r>
            <a:r>
              <a:rPr lang="it-IT" dirty="0" err="1">
                <a:solidFill>
                  <a:schemeClr val="tx1">
                    <a:lumMod val="95000"/>
                  </a:schemeClr>
                </a:solidFill>
              </a:rPr>
              <a:t>Codes</a:t>
            </a:r>
            <a:endParaRPr lang="it-IT" dirty="0">
              <a:solidFill>
                <a:schemeClr val="tx1">
                  <a:lumMod val="95000"/>
                </a:schemeClr>
              </a:solidFill>
            </a:endParaRPr>
          </a:p>
        </p:txBody>
      </p:sp>
      <p:pic>
        <p:nvPicPr>
          <p:cNvPr id="2050" name="Picture 2">
            <a:hlinkClick r:id="rId2"/>
            <a:extLst>
              <a:ext uri="{FF2B5EF4-FFF2-40B4-BE49-F238E27FC236}">
                <a16:creationId xmlns:a16="http://schemas.microsoft.com/office/drawing/2014/main" id="{F1FB8A57-BDD2-4488-A36D-7371573B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956" y="914399"/>
            <a:ext cx="4686242" cy="53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Differenza tra hardware e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591574"/>
          </a:xfrm>
        </p:spPr>
        <p:txBody>
          <a:bodyPr/>
          <a:lstStyle/>
          <a:p>
            <a:r>
              <a:rPr lang="it-IT" dirty="0">
                <a:solidFill>
                  <a:schemeClr val="tx1">
                    <a:lumMod val="95000"/>
                  </a:schemeClr>
                </a:solidFill>
              </a:rPr>
              <a:t>L’hardware come visto nelle lezioni precedenti è un insieme contente tutte le parti fisiche che compongono un computer, un sistema informatico o una rete.</a:t>
            </a:r>
          </a:p>
          <a:p>
            <a:r>
              <a:rPr lang="it-IT" dirty="0">
                <a:solidFill>
                  <a:schemeClr val="tx1">
                    <a:lumMod val="95000"/>
                  </a:schemeClr>
                </a:solidFill>
              </a:rPr>
              <a:t>Il software è un componente logico del computer/sistema informatico, definito meglio come l’insieme di istruzioni, codice eseguibile, dati ed informazioni.</a:t>
            </a:r>
          </a:p>
        </p:txBody>
      </p:sp>
    </p:spTree>
    <p:extLst>
      <p:ext uri="{BB962C8B-B14F-4D97-AF65-F5344CB8AC3E}">
        <p14:creationId xmlns:p14="http://schemas.microsoft.com/office/powerpoint/2010/main" val="83353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960442" cy="656103"/>
          </a:xfrm>
        </p:spPr>
        <p:txBody>
          <a:bodyPr>
            <a:normAutofit fontScale="90000"/>
          </a:bodyPr>
          <a:lstStyle/>
          <a:p>
            <a:r>
              <a:rPr lang="it-IT" dirty="0"/>
              <a:t>I ruoli nei sistemi informatici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7913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1</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L’informatica, ciclo di vita del software ed </a:t>
            </a:r>
            <a:r>
              <a:rPr lang="it-IT" dirty="0" err="1">
                <a:solidFill>
                  <a:schemeClr val="tx1">
                    <a:lumMod val="95000"/>
                  </a:schemeClr>
                </a:solidFill>
              </a:rPr>
              <a:t>uml</a:t>
            </a:r>
            <a:endParaRPr lang="it-IT" dirty="0">
              <a:solidFill>
                <a:schemeClr val="tx1">
                  <a:lumMod val="95000"/>
                </a:schemeClr>
              </a:solidFill>
            </a:endParaRPr>
          </a:p>
        </p:txBody>
      </p:sp>
    </p:spTree>
    <p:extLst>
      <p:ext uri="{BB962C8B-B14F-4D97-AF65-F5344CB8AC3E}">
        <p14:creationId xmlns:p14="http://schemas.microsoft.com/office/powerpoint/2010/main" val="32203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principali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51925" y="1371082"/>
            <a:ext cx="5198867" cy="4775615"/>
          </a:xfrm>
        </p:spPr>
        <p:txBody>
          <a:bodyPr>
            <a:normAutofit fontScale="85000" lnSpcReduction="20000"/>
          </a:bodyPr>
          <a:lstStyle/>
          <a:p>
            <a:r>
              <a:rPr lang="it-IT" dirty="0">
                <a:solidFill>
                  <a:schemeClr val="tx1">
                    <a:lumMod val="95000"/>
                  </a:schemeClr>
                </a:solidFill>
              </a:rPr>
              <a:t>Linux: Famiglia di sistemi operativi a codice aperto, personalizzati in base al settore di utilizzo (Home Computer-Ubuntu, Cybersecurity-</a:t>
            </a:r>
            <a:r>
              <a:rPr lang="it-IT" dirty="0" err="1">
                <a:solidFill>
                  <a:schemeClr val="tx1">
                    <a:lumMod val="95000"/>
                  </a:schemeClr>
                </a:solidFill>
              </a:rPr>
              <a:t>Kaly</a:t>
            </a:r>
            <a:r>
              <a:rPr lang="it-IT" dirty="0">
                <a:solidFill>
                  <a:schemeClr val="tx1">
                    <a:lumMod val="95000"/>
                  </a:schemeClr>
                </a:solidFill>
              </a:rPr>
              <a:t>, server-Ubuntu Server)</a:t>
            </a:r>
          </a:p>
          <a:p>
            <a:r>
              <a:rPr lang="it-IT" dirty="0">
                <a:solidFill>
                  <a:schemeClr val="tx1">
                    <a:lumMod val="95000"/>
                  </a:schemeClr>
                </a:solidFill>
              </a:rPr>
              <a:t>Windows: Famiglia di sistemi operativi prodotta da Microsoft Corp. , è un sistema operativo pensato per essere usato con il mouse in cui l’interfaccia grafica è essenziale.</a:t>
            </a:r>
          </a:p>
          <a:p>
            <a:r>
              <a:rPr lang="it-IT" dirty="0">
                <a:solidFill>
                  <a:schemeClr val="tx1">
                    <a:lumMod val="95000"/>
                  </a:schemeClr>
                </a:solidFill>
              </a:rPr>
              <a:t>MacOS: Sistema operativo sviluppato da Apple, nato come una comunione tra interfaccia grafica professionale e motore Unix.</a:t>
            </a:r>
          </a:p>
          <a:p>
            <a:r>
              <a:rPr lang="it-IT" dirty="0" err="1">
                <a:solidFill>
                  <a:schemeClr val="tx1">
                    <a:lumMod val="95000"/>
                  </a:schemeClr>
                </a:solidFill>
              </a:rPr>
              <a:t>Ios</a:t>
            </a:r>
            <a:r>
              <a:rPr lang="it-IT" dirty="0">
                <a:solidFill>
                  <a:schemeClr val="tx1">
                    <a:lumMod val="95000"/>
                  </a:schemeClr>
                </a:solidFill>
              </a:rPr>
              <a:t>: Sistema operativo per dispositivi mobili sviluppato da </a:t>
            </a:r>
            <a:r>
              <a:rPr lang="it-IT" dirty="0" err="1">
                <a:solidFill>
                  <a:schemeClr val="tx1">
                    <a:lumMod val="95000"/>
                  </a:schemeClr>
                </a:solidFill>
              </a:rPr>
              <a:t>apple</a:t>
            </a:r>
            <a:r>
              <a:rPr lang="it-IT" dirty="0">
                <a:solidFill>
                  <a:schemeClr val="tx1">
                    <a:lumMod val="95000"/>
                  </a:schemeClr>
                </a:solidFill>
              </a:rPr>
              <a:t> mantiene la stessa linea di produzione di </a:t>
            </a:r>
            <a:r>
              <a:rPr lang="it-IT" dirty="0" err="1">
                <a:solidFill>
                  <a:schemeClr val="tx1">
                    <a:lumMod val="95000"/>
                  </a:schemeClr>
                </a:solidFill>
              </a:rPr>
              <a:t>Macos</a:t>
            </a:r>
            <a:r>
              <a:rPr lang="it-IT" dirty="0">
                <a:solidFill>
                  <a:schemeClr val="tx1">
                    <a:lumMod val="95000"/>
                  </a:schemeClr>
                </a:solidFill>
              </a:rPr>
              <a:t>.</a:t>
            </a:r>
          </a:p>
          <a:p>
            <a:r>
              <a:rPr lang="it-IT" dirty="0">
                <a:solidFill>
                  <a:schemeClr val="tx1">
                    <a:lumMod val="95000"/>
                  </a:schemeClr>
                </a:solidFill>
              </a:rPr>
              <a:t>Android: Sistema operativo per dispositivi mobili sviluppato da Google e basato su </a:t>
            </a:r>
            <a:r>
              <a:rPr lang="it-IT" dirty="0" err="1">
                <a:solidFill>
                  <a:schemeClr val="tx1">
                    <a:lumMod val="95000"/>
                  </a:schemeClr>
                </a:solidFill>
              </a:rPr>
              <a:t>linux</a:t>
            </a:r>
            <a:r>
              <a:rPr lang="it-IT" dirty="0">
                <a:solidFill>
                  <a:schemeClr val="tx1">
                    <a:lumMod val="95000"/>
                  </a:schemeClr>
                </a:solidFill>
              </a:rPr>
              <a:t>.</a:t>
            </a:r>
          </a:p>
        </p:txBody>
      </p:sp>
      <p:pic>
        <p:nvPicPr>
          <p:cNvPr id="3074" name="Picture 2" descr="Seconda parte - Informatica - Prosperi Alessio - Esame di Stato 2020">
            <a:extLst>
              <a:ext uri="{FF2B5EF4-FFF2-40B4-BE49-F238E27FC236}">
                <a16:creationId xmlns:a16="http://schemas.microsoft.com/office/drawing/2014/main" id="{B3A4F981-F907-41F6-92F6-B70F3E51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293" y="1957125"/>
            <a:ext cx="4476349" cy="294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9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683604" cy="656103"/>
          </a:xfrm>
        </p:spPr>
        <p:txBody>
          <a:bodyPr>
            <a:normAutofit fontScale="90000"/>
          </a:bodyPr>
          <a:lstStyle/>
          <a:p>
            <a:r>
              <a:rPr lang="it-IT" dirty="0"/>
              <a:t>Introduzione ai sistemi operativi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683604" cy="4591574"/>
          </a:xfrm>
        </p:spPr>
        <p:txBody>
          <a:bodyPr>
            <a:normAutofit lnSpcReduction="10000"/>
          </a:bodyPr>
          <a:lstStyle/>
          <a:p>
            <a:r>
              <a:rPr lang="it-IT" dirty="0">
                <a:solidFill>
                  <a:schemeClr val="tx1">
                    <a:lumMod val="95000"/>
                  </a:schemeClr>
                </a:solidFill>
              </a:rPr>
              <a:t>Un sistema operativo è un composto di programmi che fungono da interfaccia per  gli applicativi installati sulla macchina.</a:t>
            </a:r>
          </a:p>
          <a:p>
            <a:r>
              <a:rPr lang="it-IT" dirty="0">
                <a:solidFill>
                  <a:schemeClr val="tx1">
                    <a:lumMod val="95000"/>
                  </a:schemeClr>
                </a:solidFill>
              </a:rPr>
              <a:t>Il sistema operativo si occupa quindi di gestire l’hardware del computer e renderne disponibili le funzionalità alle app e programmi che ne richiedono l’utilizzo.</a:t>
            </a:r>
          </a:p>
          <a:p>
            <a:r>
              <a:rPr lang="it-IT" dirty="0">
                <a:solidFill>
                  <a:schemeClr val="tx1">
                    <a:lumMod val="95000"/>
                  </a:schemeClr>
                </a:solidFill>
              </a:rPr>
              <a:t>Il core (Kernel) di un sistema operativo è spesso composto da:</a:t>
            </a:r>
          </a:p>
          <a:p>
            <a:pPr marL="342900" indent="-342900">
              <a:buFont typeface="Arial" panose="020B0604020202020204" pitchFamily="34" charset="0"/>
              <a:buChar char="•"/>
            </a:pPr>
            <a:r>
              <a:rPr lang="it-IT" dirty="0" err="1">
                <a:solidFill>
                  <a:schemeClr val="tx1">
                    <a:lumMod val="95000"/>
                  </a:schemeClr>
                </a:solidFill>
              </a:rPr>
              <a:t>Scheduler</a:t>
            </a:r>
            <a:r>
              <a:rPr lang="it-IT" dirty="0">
                <a:solidFill>
                  <a:schemeClr val="tx1">
                    <a:lumMod val="95000"/>
                  </a:schemeClr>
                </a:solidFill>
              </a:rPr>
              <a:t>: Programma che si occupa della gestione dei processi</a:t>
            </a:r>
          </a:p>
          <a:p>
            <a:pPr marL="342900" indent="-342900">
              <a:buFont typeface="Arial" panose="020B0604020202020204" pitchFamily="34" charset="0"/>
              <a:buChar char="•"/>
            </a:pPr>
            <a:r>
              <a:rPr lang="it-IT" dirty="0" err="1">
                <a:solidFill>
                  <a:schemeClr val="tx1">
                    <a:lumMod val="95000"/>
                  </a:schemeClr>
                </a:solidFill>
              </a:rPr>
              <a:t>Linker</a:t>
            </a:r>
            <a:r>
              <a:rPr lang="it-IT" dirty="0">
                <a:solidFill>
                  <a:schemeClr val="tx1">
                    <a:lumMod val="95000"/>
                  </a:schemeClr>
                </a:solidFill>
              </a:rPr>
              <a:t>/loader: Programma che si occupa di caricare in memoria i programmi da eseguire </a:t>
            </a:r>
          </a:p>
          <a:p>
            <a:pPr marL="342900" indent="-342900">
              <a:buFont typeface="Arial" panose="020B0604020202020204" pitchFamily="34" charset="0"/>
              <a:buChar char="•"/>
            </a:pPr>
            <a:r>
              <a:rPr lang="it-IT" dirty="0">
                <a:solidFill>
                  <a:schemeClr val="tx1">
                    <a:lumMod val="95000"/>
                  </a:schemeClr>
                </a:solidFill>
              </a:rPr>
              <a:t>Drivers: Programmi che interfacciano i componenti hardware con il sistema operativo.</a:t>
            </a:r>
          </a:p>
        </p:txBody>
      </p:sp>
    </p:spTree>
    <p:extLst>
      <p:ext uri="{BB962C8B-B14F-4D97-AF65-F5344CB8AC3E}">
        <p14:creationId xmlns:p14="http://schemas.microsoft.com/office/powerpoint/2010/main" val="300568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Definizione di algoritmo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Un algoritmo è una sequenza finita di istruzioni che specificano come date operazioni elementari devono susseguirsi per risolvere una classe di problemi.</a:t>
            </a:r>
          </a:p>
          <a:p>
            <a:pPr marL="342900" indent="-342900">
              <a:buFont typeface="Arial" panose="020B0604020202020204" pitchFamily="34" charset="0"/>
              <a:buChar char="•"/>
            </a:pPr>
            <a:r>
              <a:rPr lang="it-IT" dirty="0">
                <a:solidFill>
                  <a:schemeClr val="tx1">
                    <a:lumMod val="95000"/>
                  </a:schemeClr>
                </a:solidFill>
              </a:rPr>
              <a:t>Finitezza: Un algoritmo deve possedere una fine ragionevole</a:t>
            </a:r>
          </a:p>
          <a:p>
            <a:pPr marL="342900" indent="-342900">
              <a:buFont typeface="Arial" panose="020B0604020202020204" pitchFamily="34" charset="0"/>
              <a:buChar char="•"/>
            </a:pPr>
            <a:r>
              <a:rPr lang="it-IT" dirty="0">
                <a:solidFill>
                  <a:schemeClr val="tx1">
                    <a:lumMod val="95000"/>
                  </a:schemeClr>
                </a:solidFill>
              </a:rPr>
              <a:t>Definitezza: I passi da compiere devono essere interpretabili univocamente </a:t>
            </a:r>
          </a:p>
          <a:p>
            <a:pPr marL="342900" indent="-342900">
              <a:buFont typeface="Arial" panose="020B0604020202020204" pitchFamily="34" charset="0"/>
              <a:buChar char="•"/>
            </a:pPr>
            <a:r>
              <a:rPr lang="it-IT" dirty="0">
                <a:solidFill>
                  <a:schemeClr val="tx1">
                    <a:lumMod val="95000"/>
                  </a:schemeClr>
                </a:solidFill>
              </a:rPr>
              <a:t>Input: L’algoritmo deve possedere un input preciso</a:t>
            </a:r>
          </a:p>
          <a:p>
            <a:pPr marL="342900" indent="-342900">
              <a:buFont typeface="Arial" panose="020B0604020202020204" pitchFamily="34" charset="0"/>
              <a:buChar char="•"/>
            </a:pPr>
            <a:r>
              <a:rPr lang="it-IT" dirty="0">
                <a:solidFill>
                  <a:schemeClr val="tx1">
                    <a:lumMod val="95000"/>
                  </a:schemeClr>
                </a:solidFill>
              </a:rPr>
              <a:t>Output: L’algoritmo Deve fornire un risultato univoco</a:t>
            </a:r>
          </a:p>
          <a:p>
            <a:pPr marL="342900" indent="-342900">
              <a:buFont typeface="Arial" panose="020B0604020202020204" pitchFamily="34" charset="0"/>
              <a:buChar char="•"/>
            </a:pPr>
            <a:r>
              <a:rPr lang="it-IT" dirty="0">
                <a:solidFill>
                  <a:schemeClr val="tx1">
                    <a:lumMod val="95000"/>
                  </a:schemeClr>
                </a:solidFill>
              </a:rPr>
              <a:t>Effettività: I passi che lo costituiscono non devono essere ulteriormente scomponibili</a:t>
            </a:r>
          </a:p>
          <a:p>
            <a:pPr marL="342900" indent="-342900">
              <a:buFont typeface="Arial" panose="020B0604020202020204" pitchFamily="34" charset="0"/>
              <a:buChar char="•"/>
            </a:pPr>
            <a:r>
              <a:rPr lang="it-IT" dirty="0">
                <a:solidFill>
                  <a:schemeClr val="tx1">
                    <a:lumMod val="95000"/>
                  </a:schemeClr>
                </a:solidFill>
              </a:rPr>
              <a:t>Efficienza: deve utilizzare un numero di risorse contenuto</a:t>
            </a:r>
          </a:p>
        </p:txBody>
      </p:sp>
    </p:spTree>
    <p:extLst>
      <p:ext uri="{BB962C8B-B14F-4D97-AF65-F5344CB8AC3E}">
        <p14:creationId xmlns:p14="http://schemas.microsoft.com/office/powerpoint/2010/main" val="403881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pPr algn="ctr"/>
            <a:r>
              <a:rPr lang="it-IT" dirty="0"/>
              <a:t>Informazione vs dato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3087150" y="1571902"/>
            <a:ext cx="7088696" cy="4115834"/>
          </a:xfrm>
        </p:spPr>
        <p:txBody>
          <a:bodyPr/>
          <a:lstStyle/>
          <a:p>
            <a:r>
              <a:rPr lang="it-IT" dirty="0">
                <a:solidFill>
                  <a:schemeClr val="tx1">
                    <a:lumMod val="95000"/>
                  </a:schemeClr>
                </a:solidFill>
              </a:rPr>
              <a:t>Quel è la differenza tra dato ed informazione?</a:t>
            </a:r>
          </a:p>
          <a:p>
            <a:r>
              <a:rPr lang="it-IT" dirty="0">
                <a:solidFill>
                  <a:schemeClr val="tx1">
                    <a:lumMod val="95000"/>
                  </a:schemeClr>
                </a:solidFill>
              </a:rPr>
              <a:t>Un dato è la più elementare codifica di un informazione </a:t>
            </a:r>
            <a:r>
              <a:rPr lang="it-IT" dirty="0">
                <a:solidFill>
                  <a:schemeClr val="tx1">
                    <a:lumMod val="95000"/>
                  </a:schemeClr>
                </a:solidFill>
                <a:sym typeface="Wingdings" panose="05000000000000000000" pitchFamily="2" charset="2"/>
              </a:rPr>
              <a:t> numeri, lettere, parole ecc..</a:t>
            </a:r>
          </a:p>
          <a:p>
            <a:r>
              <a:rPr lang="it-IT" dirty="0">
                <a:solidFill>
                  <a:schemeClr val="tx1">
                    <a:lumMod val="95000"/>
                  </a:schemeClr>
                </a:solidFill>
                <a:sym typeface="Wingdings" panose="05000000000000000000" pitchFamily="2" charset="2"/>
              </a:rPr>
              <a:t>Un informazione è invece il risultato dell’elaborazione di più dati.</a:t>
            </a:r>
            <a:endParaRPr lang="it-IT" dirty="0">
              <a:solidFill>
                <a:schemeClr val="tx1">
                  <a:lumMod val="95000"/>
                </a:schemeClr>
              </a:solidFill>
            </a:endParaRPr>
          </a:p>
        </p:txBody>
      </p:sp>
    </p:spTree>
    <p:extLst>
      <p:ext uri="{BB962C8B-B14F-4D97-AF65-F5344CB8AC3E}">
        <p14:creationId xmlns:p14="http://schemas.microsoft.com/office/powerpoint/2010/main" val="279316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variabili e le costanti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Nella programmazione le variabili sono un tipo di dato elementare che definisce un contenitore il quale contenuto può variare durante il suo ciclo di vita. </a:t>
            </a:r>
          </a:p>
          <a:p>
            <a:r>
              <a:rPr lang="it-IT" dirty="0">
                <a:solidFill>
                  <a:schemeClr val="tx1">
                    <a:lumMod val="95000"/>
                  </a:schemeClr>
                </a:solidFill>
              </a:rPr>
              <a:t>Al contrario una costante è anch’essa un contenitore ma del quale il valore non può chiamare durante il suo ciclo di vita, comunemente quando si dichiara un dato costante, viene inizializzato con il suo valore.</a:t>
            </a:r>
          </a:p>
        </p:txBody>
      </p:sp>
    </p:spTree>
    <p:extLst>
      <p:ext uri="{BB962C8B-B14F-4D97-AF65-F5344CB8AC3E}">
        <p14:creationId xmlns:p14="http://schemas.microsoft.com/office/powerpoint/2010/main" val="349642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file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Anche il file è un tipo di dato, esso rientra nella categoria dei dati strutturati in memorie di massa.</a:t>
            </a:r>
          </a:p>
          <a:p>
            <a:r>
              <a:rPr lang="it-IT" dirty="0">
                <a:solidFill>
                  <a:schemeClr val="tx1">
                    <a:lumMod val="95000"/>
                  </a:schemeClr>
                </a:solidFill>
              </a:rPr>
              <a:t>Il file ha una natura sequenziale, ovvero bisogna scorrerlo per leggerlo.</a:t>
            </a:r>
          </a:p>
          <a:p>
            <a:r>
              <a:rPr lang="it-IT" dirty="0">
                <a:solidFill>
                  <a:schemeClr val="tx1">
                    <a:lumMod val="95000"/>
                  </a:schemeClr>
                </a:solidFill>
              </a:rPr>
              <a:t>Inoltre il file ha in se definita una modalità di apertura che può essere:</a:t>
            </a:r>
          </a:p>
          <a:p>
            <a:pPr marL="342900" indent="-342900">
              <a:buFont typeface="Arial" panose="020B0604020202020204" pitchFamily="34" charset="0"/>
              <a:buChar char="•"/>
            </a:pPr>
            <a:r>
              <a:rPr lang="it-IT" dirty="0">
                <a:solidFill>
                  <a:schemeClr val="tx1">
                    <a:lumMod val="95000"/>
                  </a:schemeClr>
                </a:solidFill>
              </a:rPr>
              <a:t>Read: Sola lettura </a:t>
            </a:r>
            <a:r>
              <a:rPr lang="it-IT" dirty="0">
                <a:solidFill>
                  <a:schemeClr val="tx1">
                    <a:lumMod val="95000"/>
                  </a:schemeClr>
                </a:solidFill>
                <a:sym typeface="Wingdings" panose="05000000000000000000" pitchFamily="2" charset="2"/>
              </a:rPr>
              <a:t> non modificabile</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Write: sola scrittura </a:t>
            </a:r>
            <a:r>
              <a:rPr lang="it-IT" dirty="0">
                <a:solidFill>
                  <a:schemeClr val="tx1">
                    <a:lumMod val="95000"/>
                  </a:schemeClr>
                </a:solidFill>
                <a:sym typeface="Wingdings" panose="05000000000000000000" pitchFamily="2" charset="2"/>
              </a:rPr>
              <a:t> solo inserimento iniziale</a:t>
            </a:r>
          </a:p>
          <a:p>
            <a:pPr marL="342900" indent="-342900">
              <a:buFont typeface="Arial" panose="020B0604020202020204" pitchFamily="34" charset="0"/>
              <a:buChar char="•"/>
            </a:pPr>
            <a:r>
              <a:rPr lang="it-IT" dirty="0" err="1">
                <a:solidFill>
                  <a:schemeClr val="tx1">
                    <a:lumMod val="95000"/>
                  </a:schemeClr>
                </a:solidFill>
                <a:sym typeface="Wingdings" panose="05000000000000000000" pitchFamily="2" charset="2"/>
              </a:rPr>
              <a:t>Append</a:t>
            </a:r>
            <a:r>
              <a:rPr lang="it-IT" dirty="0">
                <a:solidFill>
                  <a:schemeClr val="tx1">
                    <a:lumMod val="95000"/>
                  </a:schemeClr>
                </a:solidFill>
                <a:sym typeface="Wingdings" panose="05000000000000000000" pitchFamily="2" charset="2"/>
              </a:rPr>
              <a:t>: Inserimento in coda</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R/w: Lettura e scrittura</a:t>
            </a:r>
          </a:p>
        </p:txBody>
      </p:sp>
    </p:spTree>
    <p:extLst>
      <p:ext uri="{BB962C8B-B14F-4D97-AF65-F5344CB8AC3E}">
        <p14:creationId xmlns:p14="http://schemas.microsoft.com/office/powerpoint/2010/main" val="158655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2027426" y="1214642"/>
            <a:ext cx="9515826" cy="656103"/>
          </a:xfrm>
        </p:spPr>
        <p:txBody>
          <a:bodyPr>
            <a:normAutofit fontScale="90000"/>
          </a:bodyPr>
          <a:lstStyle/>
          <a:p>
            <a:r>
              <a:rPr lang="it-IT" dirty="0"/>
              <a:t>Passi elementari e strutture di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2027427" y="2058464"/>
            <a:ext cx="5875002" cy="4115834"/>
          </a:xfrm>
        </p:spPr>
        <p:txBody>
          <a:bodyPr>
            <a:normAutofit fontScale="92500" lnSpcReduction="20000"/>
          </a:bodyPr>
          <a:lstStyle/>
          <a:p>
            <a:r>
              <a:rPr lang="it-IT" dirty="0">
                <a:solidFill>
                  <a:schemeClr val="tx1">
                    <a:lumMod val="95000"/>
                  </a:schemeClr>
                </a:solidFill>
              </a:rPr>
              <a:t>Dalla definizione di algoritmo ricaviamo la necessità di giungere a passi elementari che eseguiti sequenzialmente riportino un risultato univoco.</a:t>
            </a:r>
          </a:p>
          <a:p>
            <a:r>
              <a:rPr lang="it-IT" dirty="0">
                <a:solidFill>
                  <a:schemeClr val="tx1">
                    <a:lumMod val="95000"/>
                  </a:schemeClr>
                </a:solidFill>
              </a:rPr>
              <a:t>una descrizione grafica viene utilizzata per definire il procedimento ovvero il diagramma di flusso.</a:t>
            </a:r>
          </a:p>
          <a:p>
            <a:r>
              <a:rPr lang="it-IT" dirty="0">
                <a:solidFill>
                  <a:schemeClr val="tx1">
                    <a:lumMod val="95000"/>
                  </a:schemeClr>
                </a:solidFill>
              </a:rPr>
              <a:t>Un tipo di diagramma composto principalmente dalle strutture di controllo presenti nella figura a lato.</a:t>
            </a:r>
          </a:p>
          <a:p>
            <a:r>
              <a:rPr lang="it-IT" dirty="0">
                <a:solidFill>
                  <a:schemeClr val="tx1">
                    <a:lumMod val="95000"/>
                  </a:schemeClr>
                </a:solidFill>
              </a:rPr>
              <a:t>Comodo strumento online per la creazione di diagrammi </a:t>
            </a:r>
            <a:r>
              <a:rPr lang="it-IT" dirty="0">
                <a:solidFill>
                  <a:schemeClr val="tx1">
                    <a:lumMod val="95000"/>
                  </a:schemeClr>
                </a:solidFill>
                <a:sym typeface="Wingdings" panose="05000000000000000000" pitchFamily="2" charset="2"/>
              </a:rPr>
              <a:t> </a:t>
            </a:r>
            <a:r>
              <a:rPr lang="it-IT" dirty="0">
                <a:solidFill>
                  <a:schemeClr val="tx1">
                    <a:lumMod val="95000"/>
                  </a:schemeClr>
                </a:solidFill>
              </a:rPr>
              <a:t>https://app.diagrams.net/</a:t>
            </a:r>
          </a:p>
          <a:p>
            <a:pPr marL="342900" indent="-34290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EFCD47C3-43D1-4AC0-8437-0DB8B9F3D61D}"/>
              </a:ext>
            </a:extLst>
          </p:cNvPr>
          <p:cNvPicPr>
            <a:picLocks noChangeAspect="1"/>
          </p:cNvPicPr>
          <p:nvPr/>
        </p:nvPicPr>
        <p:blipFill>
          <a:blip r:embed="rId2"/>
          <a:stretch>
            <a:fillRect/>
          </a:stretch>
        </p:blipFill>
        <p:spPr>
          <a:xfrm>
            <a:off x="8344365" y="1870745"/>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526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946246" y="644191"/>
            <a:ext cx="9454393" cy="656103"/>
          </a:xfrm>
        </p:spPr>
        <p:txBody>
          <a:bodyPr>
            <a:normAutofit fontScale="90000"/>
          </a:bodyPr>
          <a:lstStyle/>
          <a:p>
            <a:r>
              <a:rPr lang="it-IT" dirty="0"/>
              <a:t>Diagramma di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946246" y="1300294"/>
            <a:ext cx="5771626" cy="4913515"/>
          </a:xfrm>
        </p:spPr>
        <p:txBody>
          <a:bodyPr>
            <a:normAutofit fontScale="55000" lnSpcReduction="20000"/>
          </a:bodyPr>
          <a:lstStyle/>
          <a:p>
            <a:r>
              <a:rPr lang="it-IT" dirty="0">
                <a:solidFill>
                  <a:schemeClr val="tx1">
                    <a:lumMod val="95000"/>
                  </a:schemeClr>
                </a:solidFill>
              </a:rPr>
              <a:t>La caratteristica principale dei diagrammi di flusso è di rendere intuitivo il procedimento che porterà al risultato voluto.</a:t>
            </a:r>
          </a:p>
          <a:p>
            <a:r>
              <a:rPr lang="it-IT" dirty="0">
                <a:solidFill>
                  <a:schemeClr val="tx1">
                    <a:lumMod val="95000"/>
                  </a:schemeClr>
                </a:solidFill>
              </a:rPr>
              <a:t>Esempio:</a:t>
            </a:r>
          </a:p>
          <a:p>
            <a:r>
              <a:rPr lang="it-IT" dirty="0">
                <a:solidFill>
                  <a:schemeClr val="tx1">
                    <a:lumMod val="95000"/>
                  </a:schemeClr>
                </a:solidFill>
              </a:rPr>
              <a:t>Marco vuole preparare un frullato</a:t>
            </a:r>
          </a:p>
          <a:p>
            <a:r>
              <a:rPr lang="it-IT" dirty="0">
                <a:solidFill>
                  <a:schemeClr val="tx1">
                    <a:lumMod val="95000"/>
                  </a:schemeClr>
                </a:solidFill>
              </a:rPr>
              <a:t>marco deve quindi:</a:t>
            </a:r>
          </a:p>
          <a:p>
            <a:pPr marL="342900" indent="-342900">
              <a:buFont typeface="Arial" panose="020B0604020202020204" pitchFamily="34" charset="0"/>
              <a:buChar char="•"/>
            </a:pPr>
            <a:r>
              <a:rPr lang="it-IT" dirty="0">
                <a:solidFill>
                  <a:schemeClr val="tx1">
                    <a:lumMod val="95000"/>
                  </a:schemeClr>
                </a:solidFill>
              </a:rPr>
              <a:t>Aprire il rubinetto</a:t>
            </a:r>
          </a:p>
          <a:p>
            <a:pPr marL="342900" indent="-342900">
              <a:buFont typeface="Arial" panose="020B0604020202020204" pitchFamily="34" charset="0"/>
              <a:buChar char="•"/>
            </a:pPr>
            <a:r>
              <a:rPr lang="it-IT" dirty="0">
                <a:solidFill>
                  <a:schemeClr val="tx1">
                    <a:lumMod val="95000"/>
                  </a:schemeClr>
                </a:solidFill>
              </a:rPr>
              <a:t>lavare la frutta</a:t>
            </a:r>
          </a:p>
          <a:p>
            <a:pPr marL="342900" indent="-342900">
              <a:buFont typeface="Arial" panose="020B0604020202020204" pitchFamily="34" charset="0"/>
              <a:buChar char="•"/>
            </a:pPr>
            <a:r>
              <a:rPr lang="it-IT" dirty="0">
                <a:solidFill>
                  <a:schemeClr val="tx1">
                    <a:lumMod val="95000"/>
                  </a:schemeClr>
                </a:solidFill>
              </a:rPr>
              <a:t>Chiudere il rubinetto</a:t>
            </a:r>
          </a:p>
          <a:p>
            <a:pPr marL="342900" indent="-342900">
              <a:buFont typeface="Arial" panose="020B0604020202020204" pitchFamily="34" charset="0"/>
              <a:buChar char="•"/>
            </a:pPr>
            <a:r>
              <a:rPr lang="it-IT" dirty="0">
                <a:solidFill>
                  <a:schemeClr val="tx1">
                    <a:lumMod val="95000"/>
                  </a:schemeClr>
                </a:solidFill>
              </a:rPr>
              <a:t>deve tagliare la frutta </a:t>
            </a:r>
          </a:p>
          <a:p>
            <a:pPr marL="342900" indent="-342900">
              <a:buFont typeface="Arial" panose="020B0604020202020204" pitchFamily="34" charset="0"/>
              <a:buChar char="•"/>
            </a:pPr>
            <a:r>
              <a:rPr lang="it-IT" dirty="0">
                <a:solidFill>
                  <a:schemeClr val="tx1">
                    <a:lumMod val="95000"/>
                  </a:schemeClr>
                </a:solidFill>
              </a:rPr>
              <a:t>Inserire nel frullatore</a:t>
            </a:r>
          </a:p>
          <a:p>
            <a:pPr marL="342900" indent="-342900">
              <a:buFont typeface="Arial" panose="020B0604020202020204" pitchFamily="34" charset="0"/>
              <a:buChar char="•"/>
            </a:pPr>
            <a:r>
              <a:rPr lang="it-IT" dirty="0">
                <a:solidFill>
                  <a:schemeClr val="tx1">
                    <a:lumMod val="95000"/>
                  </a:schemeClr>
                </a:solidFill>
              </a:rPr>
              <a:t>Tenere premuto il contenitore 10 secondi</a:t>
            </a:r>
          </a:p>
          <a:p>
            <a:pPr marL="342900" indent="-342900">
              <a:buFont typeface="Arial" panose="020B0604020202020204" pitchFamily="34" charset="0"/>
              <a:buChar char="•"/>
            </a:pPr>
            <a:r>
              <a:rPr lang="it-IT" dirty="0">
                <a:solidFill>
                  <a:schemeClr val="tx1">
                    <a:lumMod val="95000"/>
                  </a:schemeClr>
                </a:solidFill>
              </a:rPr>
              <a:t>Aprire il contenitore</a:t>
            </a:r>
          </a:p>
          <a:p>
            <a:pPr marL="342900" indent="-342900">
              <a:buFont typeface="Arial" panose="020B0604020202020204" pitchFamily="34" charset="0"/>
              <a:buChar char="•"/>
            </a:pPr>
            <a:r>
              <a:rPr lang="it-IT" dirty="0">
                <a:solidFill>
                  <a:schemeClr val="tx1">
                    <a:lumMod val="95000"/>
                  </a:schemeClr>
                </a:solidFill>
              </a:rPr>
              <a:t>Versare il contenuto in un bicchiere</a:t>
            </a:r>
          </a:p>
          <a:p>
            <a:r>
              <a:rPr lang="it-IT" dirty="0">
                <a:solidFill>
                  <a:schemeClr val="tx1">
                    <a:lumMod val="95000"/>
                  </a:schemeClr>
                </a:solidFill>
              </a:rPr>
              <a:t>Il risultato è univoco, si otterrà sempre il frullato.</a:t>
            </a:r>
          </a:p>
          <a:p>
            <a:r>
              <a:rPr lang="it-IT" dirty="0">
                <a:solidFill>
                  <a:schemeClr val="tx1">
                    <a:lumMod val="95000"/>
                  </a:schemeClr>
                </a:solidFill>
              </a:rPr>
              <a:t>inserendo sempre  un input preciso, un frutto.</a:t>
            </a:r>
          </a:p>
          <a:p>
            <a:r>
              <a:rPr lang="it-IT" dirty="0">
                <a:solidFill>
                  <a:schemeClr val="tx1">
                    <a:lumMod val="95000"/>
                  </a:schemeClr>
                </a:solidFill>
              </a:rPr>
              <a:t>I passi svolti sono elementari!</a:t>
            </a:r>
          </a:p>
          <a:p>
            <a:endParaRPr lang="it-IT" dirty="0">
              <a:solidFill>
                <a:schemeClr val="tx1">
                  <a:lumMod val="95000"/>
                </a:schemeClr>
              </a:solidFill>
            </a:endParaRPr>
          </a:p>
        </p:txBody>
      </p:sp>
      <p:pic>
        <p:nvPicPr>
          <p:cNvPr id="4" name="Immagine 3">
            <a:extLst>
              <a:ext uri="{FF2B5EF4-FFF2-40B4-BE49-F238E27FC236}">
                <a16:creationId xmlns:a16="http://schemas.microsoft.com/office/drawing/2014/main" id="{454E0BDD-9364-47D6-BDB9-F58D09E00A15}"/>
              </a:ext>
            </a:extLst>
          </p:cNvPr>
          <p:cNvPicPr>
            <a:picLocks noChangeAspect="1"/>
          </p:cNvPicPr>
          <p:nvPr/>
        </p:nvPicPr>
        <p:blipFill>
          <a:blip r:embed="rId2"/>
          <a:stretch>
            <a:fillRect/>
          </a:stretch>
        </p:blipFill>
        <p:spPr>
          <a:xfrm>
            <a:off x="8268864" y="146346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575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Pseudocodice e </a:t>
            </a:r>
            <a:r>
              <a:rPr lang="it-IT" dirty="0" err="1"/>
              <a:t>pseudocodifica</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Lo pseudocodice è una forma di scrittura utilizzata nella programmazione per descrivere un processo in modo conciso e comprensibile.</a:t>
            </a:r>
          </a:p>
          <a:p>
            <a:r>
              <a:rPr lang="it-IT" dirty="0">
                <a:solidFill>
                  <a:schemeClr val="tx1">
                    <a:lumMod val="95000"/>
                  </a:schemeClr>
                </a:solidFill>
              </a:rPr>
              <a:t>Esempio numero maggiore di 2:</a:t>
            </a:r>
          </a:p>
          <a:p>
            <a:pPr marL="457200" indent="-457200">
              <a:buFont typeface="+mj-lt"/>
              <a:buAutoNum type="arabicPeriod"/>
            </a:pPr>
            <a:r>
              <a:rPr lang="it-IT" dirty="0">
                <a:solidFill>
                  <a:schemeClr val="tx1">
                    <a:lumMod val="95000"/>
                  </a:schemeClr>
                </a:solidFill>
              </a:rPr>
              <a:t>Inizio</a:t>
            </a:r>
          </a:p>
          <a:p>
            <a:pPr marL="457200" indent="-457200">
              <a:buFont typeface="+mj-lt"/>
              <a:buAutoNum type="arabicPeriod"/>
            </a:pPr>
            <a:r>
              <a:rPr lang="it-IT" dirty="0">
                <a:solidFill>
                  <a:schemeClr val="tx1">
                    <a:lumMod val="95000"/>
                  </a:schemeClr>
                </a:solidFill>
              </a:rPr>
              <a:t>Stampa «Inserire un numero N»</a:t>
            </a:r>
          </a:p>
          <a:p>
            <a:pPr marL="457200" indent="-457200">
              <a:buFont typeface="+mj-lt"/>
              <a:buAutoNum type="arabicPeriod"/>
            </a:pPr>
            <a:r>
              <a:rPr lang="it-IT" dirty="0">
                <a:solidFill>
                  <a:schemeClr val="tx1">
                    <a:lumMod val="95000"/>
                  </a:schemeClr>
                </a:solidFill>
              </a:rPr>
              <a:t>N &gt;2</a:t>
            </a:r>
          </a:p>
          <a:p>
            <a:pPr marL="457200" indent="-457200">
              <a:buFont typeface="+mj-lt"/>
              <a:buAutoNum type="arabicPeriod"/>
            </a:pPr>
            <a:r>
              <a:rPr lang="it-IT" dirty="0">
                <a:solidFill>
                  <a:schemeClr val="tx1">
                    <a:lumMod val="95000"/>
                  </a:schemeClr>
                </a:solidFill>
              </a:rPr>
              <a:t>(se vero allora) Stampa «numero maggiore»</a:t>
            </a:r>
          </a:p>
          <a:p>
            <a:pPr marL="457200" indent="-457200">
              <a:buFont typeface="+mj-lt"/>
              <a:buAutoNum type="arabicPeriod"/>
            </a:pPr>
            <a:r>
              <a:rPr lang="it-IT" dirty="0">
                <a:solidFill>
                  <a:schemeClr val="tx1">
                    <a:lumMod val="95000"/>
                  </a:schemeClr>
                </a:solidFill>
              </a:rPr>
              <a:t>(altrimenti) stampa «numero minore o uguale»</a:t>
            </a:r>
          </a:p>
          <a:p>
            <a:pPr marL="457200" indent="-457200">
              <a:buFont typeface="+mj-lt"/>
              <a:buAutoNum type="arabicPeriod"/>
            </a:pPr>
            <a:r>
              <a:rPr lang="it-IT" dirty="0">
                <a:solidFill>
                  <a:schemeClr val="tx1">
                    <a:lumMod val="95000"/>
                  </a:schemeClr>
                </a:solidFill>
              </a:rPr>
              <a:t>Fine</a:t>
            </a:r>
          </a:p>
          <a:p>
            <a:r>
              <a:rPr lang="it-IT" dirty="0">
                <a:solidFill>
                  <a:schemeClr val="tx1">
                    <a:lumMod val="95000"/>
                  </a:schemeClr>
                </a:solidFill>
              </a:rPr>
              <a:t>Non esiste un unico pseudo linguaggio, bensì spesso è scelto a piacere dal programmatore pur attenendosi ai concetti espressi in precedenza.</a:t>
            </a:r>
          </a:p>
          <a:p>
            <a:endParaRPr lang="it-IT" dirty="0">
              <a:solidFill>
                <a:schemeClr val="tx1">
                  <a:lumMod val="95000"/>
                </a:schemeClr>
              </a:solidFill>
            </a:endParaRPr>
          </a:p>
        </p:txBody>
      </p:sp>
    </p:spTree>
    <p:extLst>
      <p:ext uri="{BB962C8B-B14F-4D97-AF65-F5344CB8AC3E}">
        <p14:creationId xmlns:p14="http://schemas.microsoft.com/office/powerpoint/2010/main" val="401949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sequenza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programmazione strutturata è un paradigma di programmazione nato con lo scopo di risolvere il problema dello «spaghetti code» ovvero la stesura di codice priva di una sequenza logica ordinata, causata dall’utilizzo indiscriminato di </a:t>
            </a:r>
            <a:r>
              <a:rPr lang="it-IT" dirty="0" err="1">
                <a:solidFill>
                  <a:schemeClr val="tx1">
                    <a:lumMod val="95000"/>
                  </a:schemeClr>
                </a:solidFill>
              </a:rPr>
              <a:t>saltiincondizionati</a:t>
            </a:r>
            <a:r>
              <a:rPr lang="it-IT" dirty="0">
                <a:solidFill>
                  <a:schemeClr val="tx1">
                    <a:lumMod val="95000"/>
                  </a:schemeClr>
                </a:solidFill>
              </a:rPr>
              <a:t>.</a:t>
            </a:r>
          </a:p>
          <a:p>
            <a:r>
              <a:rPr lang="it-IT" dirty="0">
                <a:solidFill>
                  <a:schemeClr val="tx1">
                    <a:lumMod val="95000"/>
                  </a:schemeClr>
                </a:solidFill>
              </a:rPr>
              <a:t>Questo paradigma è caratterizzato da tre concetti: Sequenza, selezione, iterazione.</a:t>
            </a:r>
          </a:p>
          <a:p>
            <a:r>
              <a:rPr lang="it-IT" dirty="0">
                <a:solidFill>
                  <a:schemeClr val="tx1">
                    <a:lumMod val="95000"/>
                  </a:schemeClr>
                </a:solidFill>
              </a:rPr>
              <a:t>«Sequenza» identifica la modalità di esecuzione delle istruzioni, ovvero vengono eseguite in sequenza secondo l’ordine in cui sono scritte</a:t>
            </a:r>
          </a:p>
        </p:txBody>
      </p:sp>
    </p:spTree>
    <p:extLst>
      <p:ext uri="{BB962C8B-B14F-4D97-AF65-F5344CB8AC3E}">
        <p14:creationId xmlns:p14="http://schemas.microsoft.com/office/powerpoint/2010/main" val="44166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DFF3B6-5236-49DB-8842-CA3712CF68A6}"/>
              </a:ext>
            </a:extLst>
          </p:cNvPr>
          <p:cNvSpPr>
            <a:spLocks noGrp="1"/>
          </p:cNvSpPr>
          <p:nvPr>
            <p:ph type="ctrTitle"/>
          </p:nvPr>
        </p:nvSpPr>
        <p:spPr>
          <a:xfrm>
            <a:off x="1876424" y="1122363"/>
            <a:ext cx="9012486" cy="840661"/>
          </a:xfrm>
        </p:spPr>
        <p:txBody>
          <a:bodyPr>
            <a:normAutofit fontScale="90000"/>
          </a:bodyPr>
          <a:lstStyle/>
          <a:p>
            <a:r>
              <a:rPr lang="it-IT" dirty="0"/>
              <a:t>La scienza dell’informatizzazione</a:t>
            </a:r>
          </a:p>
        </p:txBody>
      </p:sp>
      <p:sp>
        <p:nvSpPr>
          <p:cNvPr id="3" name="Sottotitolo 2">
            <a:extLst>
              <a:ext uri="{FF2B5EF4-FFF2-40B4-BE49-F238E27FC236}">
                <a16:creationId xmlns:a16="http://schemas.microsoft.com/office/drawing/2014/main" id="{C5BD6E49-444B-4034-B007-E7BCB399504F}"/>
              </a:ext>
            </a:extLst>
          </p:cNvPr>
          <p:cNvSpPr>
            <a:spLocks noGrp="1"/>
          </p:cNvSpPr>
          <p:nvPr>
            <p:ph type="subTitle" idx="1"/>
          </p:nvPr>
        </p:nvSpPr>
        <p:spPr>
          <a:xfrm>
            <a:off x="1876424" y="2172749"/>
            <a:ext cx="9012486" cy="3085051"/>
          </a:xfrm>
        </p:spPr>
        <p:txBody>
          <a:bodyPr/>
          <a:lstStyle/>
          <a:p>
            <a:r>
              <a:rPr lang="it-IT" dirty="0">
                <a:solidFill>
                  <a:schemeClr val="tx1">
                    <a:lumMod val="95000"/>
                  </a:schemeClr>
                </a:solidFill>
              </a:rPr>
              <a:t>L’informatica è quella scienza e tecnologia che si occupa di elaborare informazioni in modo automatico.</a:t>
            </a:r>
          </a:p>
          <a:p>
            <a:r>
              <a:rPr lang="it-IT" dirty="0">
                <a:solidFill>
                  <a:schemeClr val="tx1">
                    <a:lumMod val="95000"/>
                  </a:schemeClr>
                </a:solidFill>
              </a:rPr>
              <a:t>L’informazione quindi richiede un sistema che sia in grado di elaborare informazioni in modo automatico</a:t>
            </a:r>
          </a:p>
          <a:p>
            <a:r>
              <a:rPr lang="it-IT" dirty="0">
                <a:solidFill>
                  <a:schemeClr val="tx1">
                    <a:lumMod val="95000"/>
                  </a:schemeClr>
                </a:solidFill>
              </a:rPr>
              <a:t>La parola automatica ci richiede invece un sistema in grado di elaborare informazioni in ingresso in modo da produrne altre attraverso un processo nel quale vi è il minor intervento da parte dell’uomo.</a:t>
            </a:r>
          </a:p>
        </p:txBody>
      </p:sp>
      <p:sp>
        <p:nvSpPr>
          <p:cNvPr id="4" name="Titolo 1">
            <a:extLst>
              <a:ext uri="{FF2B5EF4-FFF2-40B4-BE49-F238E27FC236}">
                <a16:creationId xmlns:a16="http://schemas.microsoft.com/office/drawing/2014/main" id="{6B6DBA2A-59B8-4856-B864-FB31C0B7B46F}"/>
              </a:ext>
            </a:extLst>
          </p:cNvPr>
          <p:cNvSpPr txBox="1">
            <a:spLocks/>
          </p:cNvSpPr>
          <p:nvPr/>
        </p:nvSpPr>
        <p:spPr>
          <a:xfrm>
            <a:off x="1876424" y="5158865"/>
            <a:ext cx="9012486" cy="8406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err="1">
                <a:solidFill>
                  <a:schemeClr val="accent5">
                    <a:lumMod val="60000"/>
                    <a:lumOff val="40000"/>
                  </a:schemeClr>
                </a:solidFill>
              </a:rPr>
              <a:t>Infor</a:t>
            </a:r>
            <a:r>
              <a:rPr lang="it-IT" dirty="0"/>
              <a:t> </a:t>
            </a:r>
            <a:r>
              <a:rPr lang="it-IT" dirty="0" err="1">
                <a:solidFill>
                  <a:schemeClr val="accent6">
                    <a:lumMod val="60000"/>
                    <a:lumOff val="40000"/>
                  </a:schemeClr>
                </a:solidFill>
              </a:rPr>
              <a:t>Matica</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90643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selezione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912690"/>
            <a:ext cx="5069659" cy="4115834"/>
          </a:xfrm>
        </p:spPr>
        <p:txBody>
          <a:bodyPr/>
          <a:lstStyle/>
          <a:p>
            <a:r>
              <a:rPr lang="it-IT" dirty="0">
                <a:solidFill>
                  <a:schemeClr val="tx1">
                    <a:lumMod val="95000"/>
                  </a:schemeClr>
                </a:solidFill>
              </a:rPr>
              <a:t>La «selezione» indica invece un blocco di codice che permette di proseguire l’esecuzione tramite una scelta tra due percorsi basata sul valore di una condizione.</a:t>
            </a:r>
          </a:p>
        </p:txBody>
      </p:sp>
      <p:pic>
        <p:nvPicPr>
          <p:cNvPr id="4" name="Immagine 3">
            <a:extLst>
              <a:ext uri="{FF2B5EF4-FFF2-40B4-BE49-F238E27FC236}">
                <a16:creationId xmlns:a16="http://schemas.microsoft.com/office/drawing/2014/main" id="{221B42EF-3C2F-47D7-B932-CAE1ED81F5B4}"/>
              </a:ext>
            </a:extLst>
          </p:cNvPr>
          <p:cNvPicPr>
            <a:picLocks noChangeAspect="1"/>
          </p:cNvPicPr>
          <p:nvPr/>
        </p:nvPicPr>
        <p:blipFill>
          <a:blip r:embed="rId2"/>
          <a:stretch>
            <a:fillRect/>
          </a:stretch>
        </p:blipFill>
        <p:spPr>
          <a:xfrm>
            <a:off x="7555800" y="1584638"/>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297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ad un via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09226" cy="4115834"/>
          </a:xfrm>
        </p:spPr>
        <p:txBody>
          <a:bodyPr/>
          <a:lstStyle/>
          <a:p>
            <a:r>
              <a:rPr lang="it-IT" dirty="0">
                <a:solidFill>
                  <a:schemeClr val="tx1">
                    <a:lumMod val="95000"/>
                  </a:schemeClr>
                </a:solidFill>
              </a:rPr>
              <a:t>La selezione ad una via, permette l’esecuzione di determinate istruzioni solo se la condizione contenuta nel blocco di selezione è verificata.</a:t>
            </a:r>
          </a:p>
          <a:p>
            <a:pPr algn="ctr"/>
            <a:r>
              <a:rPr lang="it-IT" dirty="0">
                <a:solidFill>
                  <a:schemeClr val="tx1">
                    <a:lumMod val="95000"/>
                  </a:schemeClr>
                </a:solidFill>
              </a:rPr>
              <a:t>SE … Allora …</a:t>
            </a:r>
          </a:p>
        </p:txBody>
      </p:sp>
      <p:pic>
        <p:nvPicPr>
          <p:cNvPr id="5" name="Immagine 4">
            <a:extLst>
              <a:ext uri="{FF2B5EF4-FFF2-40B4-BE49-F238E27FC236}">
                <a16:creationId xmlns:a16="http://schemas.microsoft.com/office/drawing/2014/main" id="{6381CE8A-620C-4C24-91DD-2CFCB4B52897}"/>
              </a:ext>
            </a:extLst>
          </p:cNvPr>
          <p:cNvPicPr>
            <a:picLocks noChangeAspect="1"/>
          </p:cNvPicPr>
          <p:nvPr/>
        </p:nvPicPr>
        <p:blipFill>
          <a:blip r:embed="rId2"/>
          <a:stretch>
            <a:fillRect/>
          </a:stretch>
        </p:blipFill>
        <p:spPr>
          <a:xfrm>
            <a:off x="8254767" y="1470531"/>
            <a:ext cx="2969702" cy="42004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1414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due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367405"/>
            <a:ext cx="6571289" cy="4303553"/>
          </a:xfrm>
        </p:spPr>
        <p:txBody>
          <a:bodyPr/>
          <a:lstStyle/>
          <a:p>
            <a:r>
              <a:rPr lang="it-IT" dirty="0">
                <a:solidFill>
                  <a:schemeClr val="tx1">
                    <a:lumMod val="95000"/>
                  </a:schemeClr>
                </a:solidFill>
              </a:rPr>
              <a:t>La selezione a due vie permette l’esecuzione di determinate istruzioni nel caso in cui la condizione posta dalla selezione è verificata, mentre nel caso in cui essa non sia verificata verranno svolte altre operazioni.</a:t>
            </a:r>
          </a:p>
          <a:p>
            <a:pPr algn="ctr"/>
            <a:r>
              <a:rPr lang="it-IT" dirty="0">
                <a:solidFill>
                  <a:schemeClr val="tx1">
                    <a:lumMod val="95000"/>
                  </a:schemeClr>
                </a:solidFill>
              </a:rPr>
              <a:t>Se … allora … altrimenti …</a:t>
            </a:r>
          </a:p>
        </p:txBody>
      </p:sp>
      <p:pic>
        <p:nvPicPr>
          <p:cNvPr id="4" name="Immagine 3">
            <a:extLst>
              <a:ext uri="{FF2B5EF4-FFF2-40B4-BE49-F238E27FC236}">
                <a16:creationId xmlns:a16="http://schemas.microsoft.com/office/drawing/2014/main" id="{239B6BCB-2E9F-478D-B0DF-31DD3F266B7A}"/>
              </a:ext>
            </a:extLst>
          </p:cNvPr>
          <p:cNvPicPr>
            <a:picLocks noChangeAspect="1"/>
          </p:cNvPicPr>
          <p:nvPr/>
        </p:nvPicPr>
        <p:blipFill>
          <a:blip r:embed="rId2"/>
          <a:stretch>
            <a:fillRect/>
          </a:stretch>
        </p:blipFill>
        <p:spPr>
          <a:xfrm>
            <a:off x="8604423" y="1371812"/>
            <a:ext cx="3039496" cy="42991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606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 selezione a n vie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86731" cy="4250058"/>
          </a:xfrm>
        </p:spPr>
        <p:txBody>
          <a:bodyPr/>
          <a:lstStyle/>
          <a:p>
            <a:r>
              <a:rPr lang="it-IT" dirty="0">
                <a:solidFill>
                  <a:schemeClr val="tx1">
                    <a:lumMod val="95000"/>
                  </a:schemeClr>
                </a:solidFill>
              </a:rPr>
              <a:t>La selezione a più vie ci permette di descrivere quelle situazioni in cui non ci sono solo 2 possibili casi rispetto alla condizione.</a:t>
            </a:r>
          </a:p>
          <a:p>
            <a:pPr algn="ctr"/>
            <a:r>
              <a:rPr lang="it-IT" dirty="0">
                <a:solidFill>
                  <a:schemeClr val="tx1">
                    <a:lumMod val="95000"/>
                  </a:schemeClr>
                </a:solidFill>
              </a:rPr>
              <a:t>Se … allora … se invece … allora … altrimenti …</a:t>
            </a:r>
          </a:p>
        </p:txBody>
      </p:sp>
      <p:pic>
        <p:nvPicPr>
          <p:cNvPr id="5" name="Immagine 4">
            <a:extLst>
              <a:ext uri="{FF2B5EF4-FFF2-40B4-BE49-F238E27FC236}">
                <a16:creationId xmlns:a16="http://schemas.microsoft.com/office/drawing/2014/main" id="{DBC04E95-C600-49BC-8872-19C5EAF289AB}"/>
              </a:ext>
            </a:extLst>
          </p:cNvPr>
          <p:cNvPicPr>
            <a:picLocks noChangeAspect="1"/>
          </p:cNvPicPr>
          <p:nvPr/>
        </p:nvPicPr>
        <p:blipFill>
          <a:blip r:embed="rId2"/>
          <a:stretch>
            <a:fillRect/>
          </a:stretch>
        </p:blipFill>
        <p:spPr>
          <a:xfrm>
            <a:off x="8464492" y="1555124"/>
            <a:ext cx="2927758" cy="41411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951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Strutture di controllo del flusso:</a:t>
            </a:r>
            <a:br>
              <a:rPr lang="it-IT" dirty="0"/>
            </a:br>
            <a:r>
              <a:rPr lang="it-IT" dirty="0"/>
              <a:t>iterazione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403509" cy="4115834"/>
          </a:xfrm>
        </p:spPr>
        <p:txBody>
          <a:bodyPr/>
          <a:lstStyle/>
          <a:p>
            <a:r>
              <a:rPr lang="it-IT" dirty="0">
                <a:solidFill>
                  <a:schemeClr val="tx1">
                    <a:lumMod val="95000"/>
                  </a:schemeClr>
                </a:solidFill>
              </a:rPr>
              <a:t>Il concetto di «iterazione» rappresenta il caso in cui un blocco di codice deve essere ripetuto più volte in base al valore di una condizione.</a:t>
            </a:r>
          </a:p>
          <a:p>
            <a:pPr algn="ctr"/>
            <a:r>
              <a:rPr lang="it-IT" dirty="0">
                <a:solidFill>
                  <a:schemeClr val="tx1">
                    <a:lumMod val="95000"/>
                  </a:schemeClr>
                </a:solidFill>
              </a:rPr>
              <a:t>Finché … allora … ALTRIMENTI …</a:t>
            </a:r>
          </a:p>
        </p:txBody>
      </p:sp>
      <p:pic>
        <p:nvPicPr>
          <p:cNvPr id="5" name="Immagine 4">
            <a:extLst>
              <a:ext uri="{FF2B5EF4-FFF2-40B4-BE49-F238E27FC236}">
                <a16:creationId xmlns:a16="http://schemas.microsoft.com/office/drawing/2014/main" id="{57F30B9F-E765-4331-8EBE-8222E522A680}"/>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525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contatore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3"/>
            <a:ext cx="6126672" cy="4325559"/>
          </a:xfrm>
        </p:spPr>
        <p:txBody>
          <a:bodyPr/>
          <a:lstStyle/>
          <a:p>
            <a:r>
              <a:rPr lang="it-IT" dirty="0">
                <a:solidFill>
                  <a:schemeClr val="tx1">
                    <a:lumMod val="95000"/>
                  </a:schemeClr>
                </a:solidFill>
              </a:rPr>
              <a:t>Nel ciclo di iterazione viene compiuta una data elaborazione fino a che la condizione resta vera. Nel caso invece del ciclo di ripetizione su contatore costruiamo artificiosamente una condizione sul contatore in modo che le istruzioni vengano svolte un numero </a:t>
            </a:r>
            <a:r>
              <a:rPr lang="it-IT" b="1" u="sng" dirty="0">
                <a:solidFill>
                  <a:schemeClr val="tx1">
                    <a:lumMod val="95000"/>
                  </a:schemeClr>
                </a:solidFill>
              </a:rPr>
              <a:t>predefinito</a:t>
            </a:r>
            <a:r>
              <a:rPr lang="it-IT" dirty="0">
                <a:solidFill>
                  <a:schemeClr val="tx1">
                    <a:lumMod val="95000"/>
                  </a:schemeClr>
                </a:solidFill>
              </a:rPr>
              <a:t> di volte.</a:t>
            </a:r>
          </a:p>
        </p:txBody>
      </p:sp>
      <p:pic>
        <p:nvPicPr>
          <p:cNvPr id="5" name="Immagine 4">
            <a:extLst>
              <a:ext uri="{FF2B5EF4-FFF2-40B4-BE49-F238E27FC236}">
                <a16:creationId xmlns:a16="http://schemas.microsoft.com/office/drawing/2014/main" id="{84C0441F-57D9-4B4B-BAA0-7E634B601855}"/>
              </a:ext>
            </a:extLst>
          </p:cNvPr>
          <p:cNvPicPr>
            <a:picLocks noChangeAspect="1"/>
          </p:cNvPicPr>
          <p:nvPr/>
        </p:nvPicPr>
        <p:blipFill>
          <a:blip r:embed="rId2"/>
          <a:stretch>
            <a:fillRect/>
          </a:stretch>
        </p:blipFill>
        <p:spPr>
          <a:xfrm>
            <a:off x="8334079" y="1555122"/>
            <a:ext cx="3058171" cy="43255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3338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ripetizione su condizione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378342" cy="4115834"/>
          </a:xfrm>
        </p:spPr>
        <p:txBody>
          <a:bodyPr/>
          <a:lstStyle/>
          <a:p>
            <a:r>
              <a:rPr lang="it-IT" dirty="0">
                <a:solidFill>
                  <a:schemeClr val="tx1">
                    <a:lumMod val="95000"/>
                  </a:schemeClr>
                </a:solidFill>
              </a:rPr>
              <a:t>In precedenza abbiamo visto il seguente esempio di iterazione, la condizione che dobbiamo verificare quando deve essere elaborata?</a:t>
            </a:r>
          </a:p>
          <a:p>
            <a:endParaRPr lang="it-IT" dirty="0">
              <a:solidFill>
                <a:schemeClr val="tx1">
                  <a:lumMod val="95000"/>
                </a:schemeClr>
              </a:solidFill>
            </a:endParaRPr>
          </a:p>
          <a:p>
            <a:r>
              <a:rPr lang="it-IT" dirty="0">
                <a:solidFill>
                  <a:schemeClr val="tx1">
                    <a:lumMod val="95000"/>
                  </a:schemeClr>
                </a:solidFill>
              </a:rPr>
              <a:t>I cicli di ripetizione possono possedere la verifica della condizione in testa o in coda.</a:t>
            </a:r>
          </a:p>
        </p:txBody>
      </p:sp>
      <p:pic>
        <p:nvPicPr>
          <p:cNvPr id="4" name="Immagine 3">
            <a:extLst>
              <a:ext uri="{FF2B5EF4-FFF2-40B4-BE49-F238E27FC236}">
                <a16:creationId xmlns:a16="http://schemas.microsoft.com/office/drawing/2014/main" id="{00075E30-FCB9-443F-BD59-33C9AA825FBE}"/>
              </a:ext>
            </a:extLst>
          </p:cNvPr>
          <p:cNvPicPr>
            <a:picLocks noChangeAspect="1"/>
          </p:cNvPicPr>
          <p:nvPr/>
        </p:nvPicPr>
        <p:blipFill>
          <a:blip r:embed="rId2"/>
          <a:stretch>
            <a:fillRect/>
          </a:stretch>
        </p:blipFill>
        <p:spPr>
          <a:xfrm>
            <a:off x="8411477" y="1555124"/>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1112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coda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5170327" cy="4115834"/>
          </a:xfrm>
        </p:spPr>
        <p:txBody>
          <a:bodyPr/>
          <a:lstStyle/>
          <a:p>
            <a:r>
              <a:rPr lang="it-IT" dirty="0">
                <a:solidFill>
                  <a:schemeClr val="tx1">
                    <a:lumMod val="95000"/>
                  </a:schemeClr>
                </a:solidFill>
              </a:rPr>
              <a:t>Nel ciclo di ripetizione con condizione in coda viene </a:t>
            </a:r>
            <a:r>
              <a:rPr lang="it-IT" u="sng" dirty="0">
                <a:solidFill>
                  <a:schemeClr val="tx1">
                    <a:lumMod val="95000"/>
                  </a:schemeClr>
                </a:solidFill>
              </a:rPr>
              <a:t>assicurato almeno il primo svolgimento</a:t>
            </a:r>
            <a:r>
              <a:rPr lang="it-IT" dirty="0">
                <a:solidFill>
                  <a:schemeClr val="tx1">
                    <a:lumMod val="95000"/>
                  </a:schemeClr>
                </a:solidFill>
              </a:rPr>
              <a:t> del blocco di codice contenuto al suo interno.</a:t>
            </a:r>
          </a:p>
          <a:p>
            <a:pPr algn="ctr"/>
            <a:r>
              <a:rPr lang="it-IT" dirty="0">
                <a:solidFill>
                  <a:schemeClr val="tx1">
                    <a:lumMod val="95000"/>
                  </a:schemeClr>
                </a:solidFill>
              </a:rPr>
              <a:t>Allora … </a:t>
            </a:r>
            <a:r>
              <a:rPr lang="it-IT" dirty="0" err="1">
                <a:solidFill>
                  <a:schemeClr val="tx1">
                    <a:lumMod val="95000"/>
                  </a:schemeClr>
                </a:solidFill>
              </a:rPr>
              <a:t>finchè</a:t>
            </a:r>
            <a:r>
              <a:rPr lang="it-IT" dirty="0">
                <a:solidFill>
                  <a:schemeClr val="tx1">
                    <a:lumMod val="95000"/>
                  </a:schemeClr>
                </a:solidFill>
              </a:rPr>
              <a:t> … altrimenti …</a:t>
            </a:r>
          </a:p>
        </p:txBody>
      </p:sp>
      <p:pic>
        <p:nvPicPr>
          <p:cNvPr id="5" name="Immagine 4">
            <a:extLst>
              <a:ext uri="{FF2B5EF4-FFF2-40B4-BE49-F238E27FC236}">
                <a16:creationId xmlns:a16="http://schemas.microsoft.com/office/drawing/2014/main" id="{AD44A883-8E36-489B-BB96-EF0CFFCCFC0E}"/>
              </a:ext>
            </a:extLst>
          </p:cNvPr>
          <p:cNvPicPr>
            <a:picLocks noChangeAspect="1"/>
          </p:cNvPicPr>
          <p:nvPr/>
        </p:nvPicPr>
        <p:blipFill>
          <a:blip r:embed="rId2"/>
          <a:stretch>
            <a:fillRect/>
          </a:stretch>
        </p:blipFill>
        <p:spPr>
          <a:xfrm>
            <a:off x="7933420" y="1695043"/>
            <a:ext cx="3196488" cy="452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026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Ciclo di ripetizione con condizione in testa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6143450" cy="4115834"/>
          </a:xfrm>
        </p:spPr>
        <p:txBody>
          <a:bodyPr/>
          <a:lstStyle/>
          <a:p>
            <a:r>
              <a:rPr lang="it-IT" dirty="0">
                <a:solidFill>
                  <a:schemeClr val="tx1">
                    <a:lumMod val="95000"/>
                  </a:schemeClr>
                </a:solidFill>
              </a:rPr>
              <a:t>Nel ciclo di ripetizione con condizione in testa Non è assicurato che venga svolta l’elaborazione del blocco di codice contenuto al suo interno. </a:t>
            </a:r>
          </a:p>
          <a:p>
            <a:r>
              <a:rPr lang="it-IT" dirty="0">
                <a:solidFill>
                  <a:schemeClr val="tx1">
                    <a:lumMod val="95000"/>
                  </a:schemeClr>
                </a:solidFill>
              </a:rPr>
              <a:t>NB: Potrebbe non essere mai eseguito!</a:t>
            </a:r>
          </a:p>
          <a:p>
            <a:endParaRPr lang="it-IT" dirty="0"/>
          </a:p>
        </p:txBody>
      </p:sp>
      <p:pic>
        <p:nvPicPr>
          <p:cNvPr id="4" name="Immagine 3">
            <a:extLst>
              <a:ext uri="{FF2B5EF4-FFF2-40B4-BE49-F238E27FC236}">
                <a16:creationId xmlns:a16="http://schemas.microsoft.com/office/drawing/2014/main" id="{06140587-EDE8-4342-9B20-7A3460667907}"/>
              </a:ext>
            </a:extLst>
          </p:cNvPr>
          <p:cNvPicPr>
            <a:picLocks noChangeAspect="1"/>
          </p:cNvPicPr>
          <p:nvPr/>
        </p:nvPicPr>
        <p:blipFill>
          <a:blip r:embed="rId2"/>
          <a:stretch>
            <a:fillRect/>
          </a:stretch>
        </p:blipFill>
        <p:spPr>
          <a:xfrm>
            <a:off x="8411477" y="1912690"/>
            <a:ext cx="2980773" cy="42160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7588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Combinazione di strutture per controllo del flusso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3" y="2092020"/>
            <a:ext cx="5942115" cy="4115834"/>
          </a:xfrm>
        </p:spPr>
        <p:txBody>
          <a:bodyPr/>
          <a:lstStyle/>
          <a:p>
            <a:r>
              <a:rPr lang="it-IT" dirty="0">
                <a:solidFill>
                  <a:schemeClr val="tx1">
                    <a:lumMod val="95000"/>
                  </a:schemeClr>
                </a:solidFill>
              </a:rPr>
              <a:t>I PROBLEMI più complessi come si può ben immaginare non possono essere risolti con una singola struttura di controllo del flusso perciò ricordiamo che le strutture viste possono essere combinate per creare strutture adatte alla soluzione di questi problemi.</a:t>
            </a:r>
          </a:p>
        </p:txBody>
      </p:sp>
      <p:pic>
        <p:nvPicPr>
          <p:cNvPr id="5" name="Immagine 4">
            <a:extLst>
              <a:ext uri="{FF2B5EF4-FFF2-40B4-BE49-F238E27FC236}">
                <a16:creationId xmlns:a16="http://schemas.microsoft.com/office/drawing/2014/main" id="{5FC8B654-D6BD-4D29-928F-5FB7D579C5E1}"/>
              </a:ext>
            </a:extLst>
          </p:cNvPr>
          <p:cNvPicPr>
            <a:picLocks noChangeAspect="1"/>
          </p:cNvPicPr>
          <p:nvPr/>
        </p:nvPicPr>
        <p:blipFill>
          <a:blip r:embed="rId2"/>
          <a:stretch>
            <a:fillRect/>
          </a:stretch>
        </p:blipFill>
        <p:spPr>
          <a:xfrm>
            <a:off x="8268864" y="1724038"/>
            <a:ext cx="2989162" cy="42279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678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AEF45-FAE5-4C80-A412-B99C01AFC141}"/>
              </a:ext>
            </a:extLst>
          </p:cNvPr>
          <p:cNvSpPr>
            <a:spLocks noGrp="1"/>
          </p:cNvSpPr>
          <p:nvPr>
            <p:ph type="ctrTitle"/>
          </p:nvPr>
        </p:nvSpPr>
        <p:spPr>
          <a:xfrm>
            <a:off x="1876424" y="1122363"/>
            <a:ext cx="9364824" cy="857439"/>
          </a:xfrm>
        </p:spPr>
        <p:txBody>
          <a:bodyPr>
            <a:normAutofit fontScale="90000"/>
          </a:bodyPr>
          <a:lstStyle/>
          <a:p>
            <a:r>
              <a:rPr lang="it-IT" dirty="0"/>
              <a:t>I sistemi informativi e Informatici</a:t>
            </a:r>
          </a:p>
        </p:txBody>
      </p:sp>
      <p:sp>
        <p:nvSpPr>
          <p:cNvPr id="3" name="Sottotitolo 2">
            <a:extLst>
              <a:ext uri="{FF2B5EF4-FFF2-40B4-BE49-F238E27FC236}">
                <a16:creationId xmlns:a16="http://schemas.microsoft.com/office/drawing/2014/main" id="{45E045BE-589D-4477-A50D-45F89FD863D5}"/>
              </a:ext>
            </a:extLst>
          </p:cNvPr>
          <p:cNvSpPr>
            <a:spLocks noGrp="1"/>
          </p:cNvSpPr>
          <p:nvPr>
            <p:ph type="subTitle" idx="1"/>
          </p:nvPr>
        </p:nvSpPr>
        <p:spPr>
          <a:xfrm>
            <a:off x="1876424" y="2155971"/>
            <a:ext cx="9364824" cy="3926047"/>
          </a:xfrm>
        </p:spPr>
        <p:txBody>
          <a:bodyPr/>
          <a:lstStyle/>
          <a:p>
            <a:r>
              <a:rPr lang="it-IT" dirty="0">
                <a:solidFill>
                  <a:schemeClr val="tx1">
                    <a:lumMod val="95000"/>
                  </a:schemeClr>
                </a:solidFill>
              </a:rPr>
              <a:t>I sistemi informativi/informatici nascono dall’idea dell’elaborazione automatica delle informazioni e sono utilizzati in ogni settore della nostra società per la gestione dei processi. (Gestione del personale, logistica, finanza, marketing…)</a:t>
            </a:r>
          </a:p>
          <a:p>
            <a:r>
              <a:rPr lang="it-IT" dirty="0">
                <a:solidFill>
                  <a:schemeClr val="tx1">
                    <a:lumMod val="95000"/>
                  </a:schemeClr>
                </a:solidFill>
              </a:rPr>
              <a:t>Il sistema informatico è la struttura identificata dal complesso delle risorse Hardware/software incaricata della gestione dei dati e delle informazioni.</a:t>
            </a:r>
          </a:p>
        </p:txBody>
      </p:sp>
    </p:spTree>
    <p:extLst>
      <p:ext uri="{BB962C8B-B14F-4D97-AF65-F5344CB8AC3E}">
        <p14:creationId xmlns:p14="http://schemas.microsoft.com/office/powerpoint/2010/main" val="3404926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Metodo top-down</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metodo top-down è un approccio di analisi del problema caratterizzato dalla scomposizione del problema principale in sotto problemi più semplici da risolvere ed eseguiti in ordine dall’alto verso il basso. </a:t>
            </a:r>
          </a:p>
          <a:p>
            <a:r>
              <a:rPr lang="it-IT" dirty="0">
                <a:solidFill>
                  <a:schemeClr val="tx1">
                    <a:lumMod val="95000"/>
                  </a:schemeClr>
                </a:solidFill>
              </a:rPr>
              <a:t>Nella pratica un grande problema viene scomposto in problemi più facilmente risolvibili ed infine i compiti risolti vengono «collegati tra loro» seguendo la struttura ordinata del programma.</a:t>
            </a:r>
          </a:p>
        </p:txBody>
      </p:sp>
    </p:spTree>
    <p:extLst>
      <p:ext uri="{BB962C8B-B14F-4D97-AF65-F5344CB8AC3E}">
        <p14:creationId xmlns:p14="http://schemas.microsoft.com/office/powerpoint/2010/main" val="2178553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Ciclo di vita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77500" lnSpcReduction="20000"/>
          </a:bodyPr>
          <a:lstStyle/>
          <a:p>
            <a:r>
              <a:rPr lang="it-IT" dirty="0">
                <a:solidFill>
                  <a:schemeClr val="tx1">
                    <a:lumMod val="95000"/>
                  </a:schemeClr>
                </a:solidFill>
              </a:rPr>
              <a:t>Il ciclo di vita di un software può essere descritto tramite i seguenti concetti:</a:t>
            </a:r>
          </a:p>
          <a:p>
            <a:pPr marL="457200" indent="-457200">
              <a:buFont typeface="+mj-lt"/>
              <a:buAutoNum type="arabicPeriod"/>
            </a:pPr>
            <a:r>
              <a:rPr lang="it-IT" dirty="0">
                <a:solidFill>
                  <a:schemeClr val="tx1">
                    <a:lumMod val="95000"/>
                  </a:schemeClr>
                </a:solidFill>
              </a:rPr>
              <a:t>Analisi (specifica): Durante questa prima fase il committente specifica quali sono le sue richieste. </a:t>
            </a:r>
          </a:p>
          <a:p>
            <a:pPr marL="457200" indent="-457200">
              <a:buFont typeface="+mj-lt"/>
              <a:buAutoNum type="arabicPeriod"/>
            </a:pPr>
            <a:r>
              <a:rPr lang="it-IT" dirty="0">
                <a:solidFill>
                  <a:schemeClr val="tx1">
                    <a:lumMod val="95000"/>
                  </a:schemeClr>
                </a:solidFill>
              </a:rPr>
              <a:t>Progettazione: Nella fase di progettazione viene analizzato il problema in modo da concepire in maniera astratta\</a:t>
            </a:r>
            <a:r>
              <a:rPr lang="it-IT" dirty="0" err="1">
                <a:solidFill>
                  <a:schemeClr val="tx1">
                    <a:lumMod val="95000"/>
                  </a:schemeClr>
                </a:solidFill>
              </a:rPr>
              <a:t>pseudocodificata</a:t>
            </a:r>
            <a:r>
              <a:rPr lang="it-IT" dirty="0">
                <a:solidFill>
                  <a:schemeClr val="tx1">
                    <a:lumMod val="95000"/>
                  </a:schemeClr>
                </a:solidFill>
              </a:rPr>
              <a:t> un algoritmo risolutivo.</a:t>
            </a:r>
          </a:p>
          <a:p>
            <a:pPr marL="457200" indent="-457200">
              <a:buFont typeface="+mj-lt"/>
              <a:buAutoNum type="arabicPeriod"/>
            </a:pPr>
            <a:r>
              <a:rPr lang="it-IT" dirty="0">
                <a:solidFill>
                  <a:schemeClr val="tx1">
                    <a:lumMod val="95000"/>
                  </a:schemeClr>
                </a:solidFill>
              </a:rPr>
              <a:t>Codifica: Scrittura del codice risolutivo nel linguaggio specifico</a:t>
            </a:r>
          </a:p>
          <a:p>
            <a:pPr marL="457200" indent="-457200">
              <a:buFont typeface="+mj-lt"/>
              <a:buAutoNum type="arabicPeriod"/>
            </a:pPr>
            <a:r>
              <a:rPr lang="it-IT" dirty="0">
                <a:solidFill>
                  <a:schemeClr val="tx1">
                    <a:lumMod val="95000"/>
                  </a:schemeClr>
                </a:solidFill>
              </a:rPr>
              <a:t>Verifica, collaudo e correzione: In questa fase vengono svolti dei test manuali o tramite strumentazioni software per verificare il corretto funzionamento del codice.</a:t>
            </a:r>
          </a:p>
          <a:p>
            <a:pPr marL="457200" indent="-457200">
              <a:buFont typeface="+mj-lt"/>
              <a:buAutoNum type="arabicPeriod"/>
            </a:pPr>
            <a:r>
              <a:rPr lang="it-IT" dirty="0">
                <a:solidFill>
                  <a:schemeClr val="tx1">
                    <a:lumMod val="95000"/>
                  </a:schemeClr>
                </a:solidFill>
              </a:rPr>
              <a:t>Deployment: Il termine deployment indica la «messa in esecuzione» del software (installazione dal cliente)</a:t>
            </a:r>
          </a:p>
          <a:p>
            <a:pPr marL="457200" indent="-457200">
              <a:buFont typeface="+mj-lt"/>
              <a:buAutoNum type="arabicPeriod"/>
            </a:pPr>
            <a:r>
              <a:rPr lang="it-IT" dirty="0">
                <a:solidFill>
                  <a:schemeClr val="tx1">
                    <a:lumMod val="95000"/>
                  </a:schemeClr>
                </a:solidFill>
              </a:rPr>
              <a:t>Manutenzione: La manutenzione è il processo tramite il quale viene mantenuto in esecuzione nel modo corretto il software sviluppato.</a:t>
            </a:r>
          </a:p>
        </p:txBody>
      </p:sp>
    </p:spTree>
    <p:extLst>
      <p:ext uri="{BB962C8B-B14F-4D97-AF65-F5344CB8AC3E}">
        <p14:creationId xmlns:p14="http://schemas.microsoft.com/office/powerpoint/2010/main" val="3113850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Principali caratteristiche del software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85000" lnSpcReduction="10000"/>
          </a:bodyPr>
          <a:lstStyle/>
          <a:p>
            <a:r>
              <a:rPr lang="it-IT" dirty="0">
                <a:solidFill>
                  <a:schemeClr val="tx1">
                    <a:lumMod val="95000"/>
                  </a:schemeClr>
                </a:solidFill>
              </a:rPr>
              <a:t>Le principali caratteristiche relative alla qualità del software sono:</a:t>
            </a:r>
          </a:p>
          <a:p>
            <a:pPr marL="457200" indent="-457200">
              <a:buFont typeface="+mj-lt"/>
              <a:buAutoNum type="arabicPeriod"/>
            </a:pPr>
            <a:r>
              <a:rPr lang="it-IT" dirty="0">
                <a:solidFill>
                  <a:schemeClr val="tx1">
                    <a:lumMod val="95000"/>
                  </a:schemeClr>
                </a:solidFill>
              </a:rPr>
              <a:t>Correttezza: il software è «corretto» se una volta eseguito, il suo funzionamento è quello previsto dalle specifiche</a:t>
            </a:r>
          </a:p>
          <a:p>
            <a:pPr marL="457200" indent="-457200">
              <a:buFont typeface="+mj-lt"/>
              <a:buAutoNum type="arabicPeriod"/>
            </a:pPr>
            <a:r>
              <a:rPr lang="it-IT" dirty="0">
                <a:solidFill>
                  <a:schemeClr val="tx1">
                    <a:lumMod val="95000"/>
                  </a:schemeClr>
                </a:solidFill>
              </a:rPr>
              <a:t>Affidabilità: il software è più «affidabile» quanto più rari sono i malfunzionamenti</a:t>
            </a:r>
          </a:p>
          <a:p>
            <a:pPr marL="457200" indent="-457200">
              <a:buFont typeface="+mj-lt"/>
              <a:buAutoNum type="arabicPeriod"/>
            </a:pPr>
            <a:r>
              <a:rPr lang="it-IT" dirty="0">
                <a:solidFill>
                  <a:schemeClr val="tx1">
                    <a:lumMod val="95000"/>
                  </a:schemeClr>
                </a:solidFill>
              </a:rPr>
              <a:t>Robustezza: indica che di fronte ad imprevisti deve comportarsi in modo ragionevole</a:t>
            </a:r>
          </a:p>
          <a:p>
            <a:pPr marL="457200" indent="-457200">
              <a:buFont typeface="+mj-lt"/>
              <a:buAutoNum type="arabicPeriod"/>
            </a:pPr>
            <a:r>
              <a:rPr lang="it-IT" dirty="0">
                <a:solidFill>
                  <a:schemeClr val="tx1">
                    <a:lumMod val="95000"/>
                  </a:schemeClr>
                </a:solidFill>
              </a:rPr>
              <a:t>Efficienza: è considerato efficiente un software che utilizza solo le risorse hardware necessarie allo svolgimento dei propri compiti.</a:t>
            </a:r>
          </a:p>
          <a:p>
            <a:pPr marL="457200" indent="-457200">
              <a:buFont typeface="+mj-lt"/>
              <a:buAutoNum type="arabicPeriod"/>
            </a:pPr>
            <a:r>
              <a:rPr lang="it-IT" dirty="0">
                <a:solidFill>
                  <a:schemeClr val="tx1">
                    <a:lumMod val="95000"/>
                  </a:schemeClr>
                </a:solidFill>
              </a:rPr>
              <a:t>Usabilità: valore soggettivo, indica se un software è facile da utilizzare (solo chi lo prova può dirlo)</a:t>
            </a:r>
          </a:p>
          <a:p>
            <a:pPr marL="457200" indent="-457200">
              <a:buFont typeface="+mj-lt"/>
              <a:buAutoNum type="arabicPeriod"/>
            </a:pPr>
            <a:r>
              <a:rPr lang="it-IT" dirty="0">
                <a:solidFill>
                  <a:schemeClr val="tx1">
                    <a:lumMod val="95000"/>
                  </a:schemeClr>
                </a:solidFill>
              </a:rPr>
              <a:t>Scalabilità: valore che indica quanto può adattarsi il software in diversi contesti/diverse infrastrutture</a:t>
            </a:r>
          </a:p>
        </p:txBody>
      </p:sp>
    </p:spTree>
    <p:extLst>
      <p:ext uri="{BB962C8B-B14F-4D97-AF65-F5344CB8AC3E}">
        <p14:creationId xmlns:p14="http://schemas.microsoft.com/office/powerpoint/2010/main" val="325012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cascata / </a:t>
            </a:r>
            <a:r>
              <a:rPr lang="it-IT" dirty="0" err="1"/>
              <a:t>waterfall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 modelli di processo rappresentano una strutturazione del lavoro nel processo di sviluppo software.</a:t>
            </a:r>
          </a:p>
          <a:p>
            <a:r>
              <a:rPr lang="it-IT" dirty="0">
                <a:solidFill>
                  <a:schemeClr val="tx1">
                    <a:lumMod val="95000"/>
                  </a:schemeClr>
                </a:solidFill>
              </a:rPr>
              <a:t>Ogni fase del processo raccoglie molteplici attività che vengono chiamate Task, una volta conclusa una fase del processo si dice che si è giunti ad una MILESTONE ovvero un punto fondamentale del processo.</a:t>
            </a:r>
          </a:p>
        </p:txBody>
      </p:sp>
      <p:pic>
        <p:nvPicPr>
          <p:cNvPr id="7" name="Immagine 6">
            <a:extLst>
              <a:ext uri="{FF2B5EF4-FFF2-40B4-BE49-F238E27FC236}">
                <a16:creationId xmlns:a16="http://schemas.microsoft.com/office/drawing/2014/main" id="{9A41D521-6D04-42FC-8BB2-8351534DF996}"/>
              </a:ext>
            </a:extLst>
          </p:cNvPr>
          <p:cNvPicPr>
            <a:picLocks noChangeAspect="1"/>
          </p:cNvPicPr>
          <p:nvPr/>
        </p:nvPicPr>
        <p:blipFill>
          <a:blip r:embed="rId2"/>
          <a:stretch>
            <a:fillRect/>
          </a:stretch>
        </p:blipFill>
        <p:spPr>
          <a:xfrm>
            <a:off x="3678651" y="3825292"/>
            <a:ext cx="5911371" cy="2827177"/>
          </a:xfrm>
          <a:prstGeom prst="rect">
            <a:avLst/>
          </a:prstGeom>
        </p:spPr>
      </p:pic>
    </p:spTree>
    <p:extLst>
      <p:ext uri="{BB962C8B-B14F-4D97-AF65-F5344CB8AC3E}">
        <p14:creationId xmlns:p14="http://schemas.microsoft.com/office/powerpoint/2010/main" val="2939556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Modello a spirale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572999" cy="4115834"/>
          </a:xfrm>
        </p:spPr>
        <p:txBody>
          <a:bodyPr>
            <a:normAutofit lnSpcReduction="10000"/>
          </a:bodyPr>
          <a:lstStyle/>
          <a:p>
            <a:r>
              <a:rPr lang="it-IT" dirty="0">
                <a:solidFill>
                  <a:schemeClr val="tx1">
                    <a:lumMod val="95000"/>
                  </a:schemeClr>
                </a:solidFill>
              </a:rPr>
              <a:t>Il modello a cascata porta con se alcuni difetti tra i quali ricordiamo la non ripetibilità delle fasi e la non ripetibilità del ciclo.</a:t>
            </a:r>
          </a:p>
          <a:p>
            <a:r>
              <a:rPr lang="it-IT" dirty="0">
                <a:solidFill>
                  <a:schemeClr val="tx1">
                    <a:lumMod val="95000"/>
                  </a:schemeClr>
                </a:solidFill>
              </a:rPr>
              <a:t>Nella pratica, soprattutto nei progetti più grandi spesso è necessario tornare sui propri passi.</a:t>
            </a:r>
          </a:p>
          <a:p>
            <a:r>
              <a:rPr lang="it-IT" dirty="0">
                <a:solidFill>
                  <a:schemeClr val="tx1">
                    <a:lumMod val="95000"/>
                  </a:schemeClr>
                </a:solidFill>
              </a:rPr>
              <a:t>Nasce cosi il modello a spirale che prevede una ripetizione delle fasi in modo da correggersi e migliorarsi ad ogni iterazione.</a:t>
            </a:r>
          </a:p>
        </p:txBody>
      </p:sp>
      <p:pic>
        <p:nvPicPr>
          <p:cNvPr id="1026" name="Picture 2">
            <a:extLst>
              <a:ext uri="{FF2B5EF4-FFF2-40B4-BE49-F238E27FC236}">
                <a16:creationId xmlns:a16="http://schemas.microsoft.com/office/drawing/2014/main" id="{DD331B60-A820-4955-B1A2-45B79E49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193" y="1850051"/>
            <a:ext cx="3827428" cy="345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436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Introduzione all’agile, manifesto, metodi e valutazioni </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6" y="2100409"/>
            <a:ext cx="5480720" cy="4115834"/>
          </a:xfrm>
        </p:spPr>
        <p:txBody>
          <a:bodyPr>
            <a:normAutofit fontScale="62500" lnSpcReduction="20000"/>
          </a:bodyPr>
          <a:lstStyle/>
          <a:p>
            <a:r>
              <a:rPr lang="it-IT" dirty="0">
                <a:solidFill>
                  <a:schemeClr val="tx1">
                    <a:lumMod val="95000"/>
                  </a:schemeClr>
                </a:solidFill>
              </a:rPr>
              <a:t>Intorno ai primi anni del 2000 un gruppo di esperti software si è riunito per discutere dei modelli di processo siccome i modelli utilizzati fino a quel momento erano diventati obsoleti vista la grande quantità di lavoro molto variabile in brevi periodi di tempo.</a:t>
            </a:r>
          </a:p>
          <a:p>
            <a:r>
              <a:rPr lang="it-IT" dirty="0">
                <a:solidFill>
                  <a:schemeClr val="tx1">
                    <a:lumMod val="95000"/>
                  </a:schemeClr>
                </a:solidFill>
              </a:rPr>
              <a:t>Questo gruppo quindi descrisse una nuova metodologia l’agile.</a:t>
            </a:r>
          </a:p>
          <a:p>
            <a:r>
              <a:rPr lang="it-IT" dirty="0">
                <a:solidFill>
                  <a:schemeClr val="tx1">
                    <a:lumMod val="95000"/>
                  </a:schemeClr>
                </a:solidFill>
              </a:rPr>
              <a:t>La metodologia agile consiste principalmente in 4 fasi di breve durata che si iterano.</a:t>
            </a:r>
          </a:p>
          <a:p>
            <a:r>
              <a:rPr lang="it-IT" dirty="0">
                <a:solidFill>
                  <a:schemeClr val="tx1">
                    <a:lumMod val="95000"/>
                  </a:schemeClr>
                </a:solidFill>
              </a:rPr>
              <a:t>0 – Elenco delle funzionalità del progetto e tempistiche</a:t>
            </a:r>
          </a:p>
          <a:p>
            <a:r>
              <a:rPr lang="it-IT" dirty="0">
                <a:solidFill>
                  <a:schemeClr val="tx1">
                    <a:lumMod val="95000"/>
                  </a:schemeClr>
                </a:solidFill>
              </a:rPr>
              <a:t>1 – scelta funzionalità di base</a:t>
            </a:r>
          </a:p>
          <a:p>
            <a:r>
              <a:rPr lang="it-IT" dirty="0">
                <a:solidFill>
                  <a:schemeClr val="tx1">
                    <a:lumMod val="95000"/>
                  </a:schemeClr>
                </a:solidFill>
              </a:rPr>
              <a:t>2 – progettazione software</a:t>
            </a:r>
          </a:p>
          <a:p>
            <a:r>
              <a:rPr lang="it-IT" dirty="0">
                <a:solidFill>
                  <a:schemeClr val="tx1">
                    <a:lumMod val="95000"/>
                  </a:schemeClr>
                </a:solidFill>
              </a:rPr>
              <a:t>3 – presentazione di una prima versione del software </a:t>
            </a:r>
          </a:p>
          <a:p>
            <a:r>
              <a:rPr lang="it-IT" dirty="0">
                <a:solidFill>
                  <a:schemeClr val="tx1">
                    <a:lumMod val="95000"/>
                  </a:schemeClr>
                </a:solidFill>
              </a:rPr>
              <a:t>Queste fasi sono ripetute circa ogni due settimane con l’obbiettivo di aggiornare costantemente il software.</a:t>
            </a:r>
          </a:p>
        </p:txBody>
      </p:sp>
      <p:pic>
        <p:nvPicPr>
          <p:cNvPr id="5" name="Immagine 4">
            <a:extLst>
              <a:ext uri="{FF2B5EF4-FFF2-40B4-BE49-F238E27FC236}">
                <a16:creationId xmlns:a16="http://schemas.microsoft.com/office/drawing/2014/main" id="{28CC8708-E224-49BD-A658-E80D3C5947B3}"/>
              </a:ext>
            </a:extLst>
          </p:cNvPr>
          <p:cNvPicPr>
            <a:picLocks noChangeAspect="1"/>
          </p:cNvPicPr>
          <p:nvPr/>
        </p:nvPicPr>
        <p:blipFill>
          <a:blip r:embed="rId2"/>
          <a:stretch>
            <a:fillRect/>
          </a:stretch>
        </p:blipFill>
        <p:spPr>
          <a:xfrm>
            <a:off x="7432646" y="2100409"/>
            <a:ext cx="4479722" cy="4115833"/>
          </a:xfrm>
          <a:prstGeom prst="rect">
            <a:avLst/>
          </a:prstGeom>
        </p:spPr>
      </p:pic>
    </p:spTree>
    <p:extLst>
      <p:ext uri="{BB962C8B-B14F-4D97-AF65-F5344CB8AC3E}">
        <p14:creationId xmlns:p14="http://schemas.microsoft.com/office/powerpoint/2010/main" val="272600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a:bodyPr>
          <a:lstStyle/>
          <a:p>
            <a:r>
              <a:rPr lang="it-IT" dirty="0">
                <a:solidFill>
                  <a:schemeClr val="tx1">
                    <a:lumMod val="95000"/>
                  </a:schemeClr>
                </a:solidFill>
              </a:rPr>
              <a:t>UML (</a:t>
            </a:r>
            <a:r>
              <a:rPr lang="it-IT" dirty="0" err="1">
                <a:solidFill>
                  <a:schemeClr val="tx1">
                    <a:lumMod val="95000"/>
                  </a:schemeClr>
                </a:solidFill>
              </a:rPr>
              <a:t>Unified</a:t>
            </a:r>
            <a:r>
              <a:rPr lang="it-IT" dirty="0">
                <a:solidFill>
                  <a:schemeClr val="tx1">
                    <a:lumMod val="95000"/>
                  </a:schemeClr>
                </a:solidFill>
              </a:rPr>
              <a:t> </a:t>
            </a:r>
            <a:r>
              <a:rPr lang="it-IT" dirty="0" err="1">
                <a:solidFill>
                  <a:schemeClr val="tx1">
                    <a:lumMod val="95000"/>
                  </a:schemeClr>
                </a:solidFill>
              </a:rPr>
              <a:t>Modeling</a:t>
            </a:r>
            <a:r>
              <a:rPr lang="it-IT" dirty="0">
                <a:solidFill>
                  <a:schemeClr val="tx1">
                    <a:lumMod val="95000"/>
                  </a:schemeClr>
                </a:solidFill>
              </a:rPr>
              <a:t> Language) è un linguaggio di modellazione orientato agli oggetti, questo linguaggio è utilizzato per la modellazione di varie attività di un sistema.</a:t>
            </a:r>
          </a:p>
          <a:p>
            <a:r>
              <a:rPr lang="it-IT" dirty="0" err="1">
                <a:solidFill>
                  <a:schemeClr val="tx1">
                    <a:lumMod val="95000"/>
                  </a:schemeClr>
                </a:solidFill>
              </a:rPr>
              <a:t>Uml</a:t>
            </a:r>
            <a:r>
              <a:rPr lang="it-IT" dirty="0">
                <a:solidFill>
                  <a:schemeClr val="tx1">
                    <a:lumMod val="95000"/>
                  </a:schemeClr>
                </a:solidFill>
              </a:rPr>
              <a:t> è un linguaggio semi formale composto da varie tipologie di diagrammi a loro volta composti da elementi grafici ed elementi di testo formale.</a:t>
            </a:r>
          </a:p>
          <a:p>
            <a:r>
              <a:rPr lang="it-IT" dirty="0">
                <a:solidFill>
                  <a:schemeClr val="tx1">
                    <a:lumMod val="95000"/>
                  </a:schemeClr>
                </a:solidFill>
              </a:rPr>
              <a:t>Modello funzionale: utilizzato per analizzare il software dal punto di vista dell’utente.</a:t>
            </a:r>
          </a:p>
          <a:p>
            <a:r>
              <a:rPr lang="it-IT" dirty="0">
                <a:solidFill>
                  <a:schemeClr val="tx1">
                    <a:lumMod val="95000"/>
                  </a:schemeClr>
                </a:solidFill>
              </a:rPr>
              <a:t>Modello a oggetti: utilizzato per la descrizione della struttura delle classi e degli oggetti.</a:t>
            </a:r>
          </a:p>
          <a:p>
            <a:r>
              <a:rPr lang="it-IT" dirty="0">
                <a:solidFill>
                  <a:schemeClr val="tx1">
                    <a:lumMod val="95000"/>
                  </a:schemeClr>
                </a:solidFill>
              </a:rPr>
              <a:t>Modello dinamico: Definisce le relazioni tra le classi e le strutture del progetto.</a:t>
            </a:r>
          </a:p>
        </p:txBody>
      </p:sp>
    </p:spTree>
    <p:extLst>
      <p:ext uri="{BB962C8B-B14F-4D97-AF65-F5344CB8AC3E}">
        <p14:creationId xmlns:p14="http://schemas.microsoft.com/office/powerpoint/2010/main" val="1217642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Regole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7007516" cy="4115834"/>
          </a:xfrm>
        </p:spPr>
        <p:txBody>
          <a:bodyPr>
            <a:normAutofit fontScale="85000" lnSpcReduction="20000"/>
          </a:bodyPr>
          <a:lstStyle/>
          <a:p>
            <a:r>
              <a:rPr lang="it-IT" dirty="0">
                <a:solidFill>
                  <a:schemeClr val="tx1">
                    <a:lumMod val="95000"/>
                  </a:schemeClr>
                </a:solidFill>
              </a:rPr>
              <a:t>Il linguaggio UML presenta delle regole da rispettare per una corretta rappresentazione dei suoi elementi, di seguito:</a:t>
            </a:r>
          </a:p>
          <a:p>
            <a:r>
              <a:rPr lang="it-IT" dirty="0">
                <a:solidFill>
                  <a:schemeClr val="tx1">
                    <a:lumMod val="95000"/>
                  </a:schemeClr>
                </a:solidFill>
              </a:rPr>
              <a:t>Nome: Nome della classe rappresentata</a:t>
            </a:r>
          </a:p>
          <a:p>
            <a:r>
              <a:rPr lang="it-IT" dirty="0">
                <a:solidFill>
                  <a:schemeClr val="tx1">
                    <a:lumMod val="95000"/>
                  </a:schemeClr>
                </a:solidFill>
              </a:rPr>
              <a:t>Attributi: Attributi appartenenti alla classe (variabili, costanti, dati)</a:t>
            </a:r>
          </a:p>
          <a:p>
            <a:r>
              <a:rPr lang="it-IT" dirty="0">
                <a:solidFill>
                  <a:schemeClr val="tx1">
                    <a:lumMod val="95000"/>
                  </a:schemeClr>
                </a:solidFill>
              </a:rPr>
              <a:t>Metodi:  funzionalità offerte dalla classe ( Nome funzione (parametri in ingresso: tipo parametro): parametro di ritorno)</a:t>
            </a:r>
          </a:p>
          <a:p>
            <a:r>
              <a:rPr lang="it-IT" dirty="0">
                <a:solidFill>
                  <a:schemeClr val="tx1">
                    <a:lumMod val="95000"/>
                  </a:schemeClr>
                </a:solidFill>
              </a:rPr>
              <a:t>Visibilità: la visibilità del metodo/attributo (identificata con + per pubblica, - per privata, # per protetta)</a:t>
            </a:r>
          </a:p>
          <a:p>
            <a:r>
              <a:rPr lang="it-IT" dirty="0">
                <a:solidFill>
                  <a:schemeClr val="tx1">
                    <a:lumMod val="95000"/>
                  </a:schemeClr>
                </a:solidFill>
              </a:rPr>
              <a:t>Direzionalità: indica la direzione di processo dei parametri in entrata, entrata-modifica-uscita e modifica-uscita rispettivamente in, out o </a:t>
            </a:r>
            <a:r>
              <a:rPr lang="it-IT" dirty="0" err="1">
                <a:solidFill>
                  <a:schemeClr val="tx1">
                    <a:lumMod val="95000"/>
                  </a:schemeClr>
                </a:solidFill>
              </a:rPr>
              <a:t>inout</a:t>
            </a:r>
            <a:r>
              <a:rPr lang="it-IT" dirty="0">
                <a:solidFill>
                  <a:schemeClr val="tx1">
                    <a:lumMod val="95000"/>
                  </a:schemeClr>
                </a:solidFill>
              </a:rPr>
              <a:t> </a:t>
            </a:r>
          </a:p>
        </p:txBody>
      </p:sp>
      <p:pic>
        <p:nvPicPr>
          <p:cNvPr id="7" name="Immagine 6">
            <a:extLst>
              <a:ext uri="{FF2B5EF4-FFF2-40B4-BE49-F238E27FC236}">
                <a16:creationId xmlns:a16="http://schemas.microsoft.com/office/drawing/2014/main" id="{70732982-161E-4547-95DE-AAB01E2D0B5C}"/>
              </a:ext>
            </a:extLst>
          </p:cNvPr>
          <p:cNvPicPr>
            <a:picLocks noChangeAspect="1"/>
          </p:cNvPicPr>
          <p:nvPr/>
        </p:nvPicPr>
        <p:blipFill>
          <a:blip r:embed="rId2"/>
          <a:stretch>
            <a:fillRect/>
          </a:stretch>
        </p:blipFill>
        <p:spPr>
          <a:xfrm>
            <a:off x="9057429" y="1546404"/>
            <a:ext cx="2661991" cy="37651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0843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Strutture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538346"/>
            <a:ext cx="9406769" cy="4115834"/>
          </a:xfrm>
        </p:spPr>
        <p:txBody>
          <a:bodyPr>
            <a:normAutofit fontScale="92500"/>
          </a:bodyPr>
          <a:lstStyle/>
          <a:p>
            <a:pPr algn="just"/>
            <a:r>
              <a:rPr lang="it-IT" dirty="0">
                <a:solidFill>
                  <a:schemeClr val="tx1">
                    <a:lumMod val="95000"/>
                  </a:schemeClr>
                </a:solidFill>
              </a:rPr>
              <a:t>Il modello UML non è utilizzato esclusivamente per definire una parte del processo, bensì è composto principalmente da 3 strutture, utilizzate per definire i vari tipi di diagrammi realizzabili, ovvero: Diagrammi, Viste ed elementi.</a:t>
            </a:r>
          </a:p>
          <a:p>
            <a:pPr algn="just"/>
            <a:r>
              <a:rPr lang="it-IT" dirty="0">
                <a:solidFill>
                  <a:schemeClr val="tx1">
                    <a:lumMod val="95000"/>
                  </a:schemeClr>
                </a:solidFill>
              </a:rPr>
              <a:t>• </a:t>
            </a:r>
            <a:r>
              <a:rPr lang="it-IT" dirty="0">
                <a:solidFill>
                  <a:schemeClr val="accent5">
                    <a:lumMod val="60000"/>
                    <a:lumOff val="40000"/>
                  </a:schemeClr>
                </a:solidFill>
              </a:rPr>
              <a:t>Le viste </a:t>
            </a:r>
            <a:r>
              <a:rPr lang="it-IT" dirty="0">
                <a:solidFill>
                  <a:schemeClr val="tx1">
                    <a:lumMod val="95000"/>
                  </a:schemeClr>
                </a:solidFill>
              </a:rPr>
              <a:t>mostrano i differenti aspetti di un sistema attraverso la realizzazione di un certo numero di diagrammi, si tratta di </a:t>
            </a:r>
            <a:r>
              <a:rPr lang="it-IT" i="1" u="sng" dirty="0">
                <a:solidFill>
                  <a:schemeClr val="tx1">
                    <a:lumMod val="95000"/>
                  </a:schemeClr>
                </a:solidFill>
              </a:rPr>
              <a:t>astrazioni, utilizzate nell’analisi del sistema da modellare</a:t>
            </a:r>
            <a:r>
              <a:rPr lang="it-IT" dirty="0">
                <a:solidFill>
                  <a:schemeClr val="tx1">
                    <a:lumMod val="95000"/>
                  </a:schemeClr>
                </a:solidFill>
              </a:rPr>
              <a:t> (funzionale, non funzionale, organizzativa, ecc...)</a:t>
            </a:r>
          </a:p>
          <a:p>
            <a:pPr algn="just"/>
            <a:r>
              <a:rPr lang="it-IT" dirty="0">
                <a:solidFill>
                  <a:schemeClr val="tx1">
                    <a:lumMod val="95000"/>
                  </a:schemeClr>
                </a:solidFill>
              </a:rPr>
              <a:t>• </a:t>
            </a:r>
            <a:r>
              <a:rPr lang="it-IT" dirty="0">
                <a:solidFill>
                  <a:schemeClr val="accent5">
                    <a:lumMod val="60000"/>
                    <a:lumOff val="40000"/>
                  </a:schemeClr>
                </a:solidFill>
              </a:rPr>
              <a:t>I diagrammi </a:t>
            </a:r>
            <a:r>
              <a:rPr lang="it-IT" dirty="0">
                <a:solidFill>
                  <a:schemeClr val="tx1">
                    <a:lumMod val="95000"/>
                  </a:schemeClr>
                </a:solidFill>
              </a:rPr>
              <a:t>sono</a:t>
            </a:r>
            <a:r>
              <a:rPr lang="it-IT" dirty="0">
                <a:solidFill>
                  <a:schemeClr val="accent5">
                    <a:lumMod val="60000"/>
                    <a:lumOff val="40000"/>
                  </a:schemeClr>
                </a:solidFill>
              </a:rPr>
              <a:t> </a:t>
            </a:r>
            <a:r>
              <a:rPr lang="it-IT" dirty="0">
                <a:solidFill>
                  <a:schemeClr val="tx1">
                    <a:lumMod val="95000"/>
                  </a:schemeClr>
                </a:solidFill>
              </a:rPr>
              <a:t>utilizzati nella descrizione delle viste logiche per mezzo di grafici </a:t>
            </a:r>
          </a:p>
          <a:p>
            <a:pPr algn="just"/>
            <a:r>
              <a:rPr lang="it-IT" dirty="0">
                <a:solidFill>
                  <a:schemeClr val="tx1">
                    <a:lumMod val="95000"/>
                  </a:schemeClr>
                </a:solidFill>
              </a:rPr>
              <a:t>• </a:t>
            </a:r>
            <a:r>
              <a:rPr lang="it-IT" dirty="0">
                <a:solidFill>
                  <a:schemeClr val="accent5">
                    <a:lumMod val="60000"/>
                    <a:lumOff val="40000"/>
                  </a:schemeClr>
                </a:solidFill>
              </a:rPr>
              <a:t>Gli elementi </a:t>
            </a:r>
            <a:r>
              <a:rPr lang="it-IT" dirty="0">
                <a:solidFill>
                  <a:schemeClr val="tx1">
                    <a:lumMod val="95000"/>
                  </a:schemeClr>
                </a:solidFill>
              </a:rPr>
              <a:t>del modello sono i concetti che permettono di realizzare i vari diagrammi; gli attori, le classi, i packages, gli oggetti, ecc.</a:t>
            </a:r>
          </a:p>
        </p:txBody>
      </p:sp>
    </p:spTree>
    <p:extLst>
      <p:ext uri="{BB962C8B-B14F-4D97-AF65-F5344CB8AC3E}">
        <p14:creationId xmlns:p14="http://schemas.microsoft.com/office/powerpoint/2010/main" val="336744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Le viste </a:t>
            </a:r>
            <a:r>
              <a:rPr lang="it-IT" dirty="0" err="1"/>
              <a:t>delL’uml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5" cy="4115834"/>
          </a:xfrm>
        </p:spPr>
        <p:txBody>
          <a:bodyPr>
            <a:normAutofit fontScale="92500" lnSpcReduction="20000"/>
          </a:bodyPr>
          <a:lstStyle/>
          <a:p>
            <a:r>
              <a:rPr lang="it-IT" dirty="0">
                <a:solidFill>
                  <a:schemeClr val="tx1">
                    <a:lumMod val="95000"/>
                  </a:schemeClr>
                </a:solidFill>
              </a:rPr>
              <a:t>Che cosa sono le viste?</a:t>
            </a:r>
          </a:p>
          <a:p>
            <a:r>
              <a:rPr lang="it-IT" dirty="0">
                <a:solidFill>
                  <a:schemeClr val="tx1">
                    <a:lumMod val="95000"/>
                  </a:schemeClr>
                </a:solidFill>
              </a:rPr>
              <a:t>Le viste sono delle analisi descrittive delle realtà di riferimento utilizzate per descrivere i comportamenti, processi e le risorse del progetto.</a:t>
            </a:r>
          </a:p>
          <a:p>
            <a:pPr marL="342900" indent="-342900">
              <a:buFont typeface="Arial" panose="020B0604020202020204" pitchFamily="34" charset="0"/>
              <a:buChar char="•"/>
            </a:pPr>
            <a:r>
              <a:rPr lang="it-IT" dirty="0">
                <a:solidFill>
                  <a:schemeClr val="tx1">
                    <a:lumMod val="95000"/>
                  </a:schemeClr>
                </a:solidFill>
              </a:rPr>
              <a:t>Vista dei casi d’uso: descrive i casi di utilizzo da parte degli utenti</a:t>
            </a:r>
          </a:p>
          <a:p>
            <a:pPr marL="342900" indent="-342900">
              <a:buFont typeface="Arial" panose="020B0604020202020204" pitchFamily="34" charset="0"/>
              <a:buChar char="•"/>
            </a:pPr>
            <a:r>
              <a:rPr lang="it-IT" dirty="0">
                <a:solidFill>
                  <a:schemeClr val="tx1">
                    <a:lumMod val="95000"/>
                  </a:schemeClr>
                </a:solidFill>
              </a:rPr>
              <a:t>Vista di progettazione: Descrive lo sviluppo delle funzionalità del sistema</a:t>
            </a:r>
          </a:p>
          <a:p>
            <a:pPr marL="342900" indent="-342900">
              <a:buFont typeface="Arial" panose="020B0604020202020204" pitchFamily="34" charset="0"/>
              <a:buChar char="•"/>
            </a:pPr>
            <a:r>
              <a:rPr lang="it-IT" dirty="0">
                <a:solidFill>
                  <a:schemeClr val="tx1">
                    <a:lumMod val="95000"/>
                  </a:schemeClr>
                </a:solidFill>
              </a:rPr>
              <a:t>Vista di implementazione: Vengono descritte le dipendenze del software ed i package</a:t>
            </a:r>
          </a:p>
          <a:p>
            <a:pPr marL="342900" indent="-342900">
              <a:buFont typeface="Arial" panose="020B0604020202020204" pitchFamily="34" charset="0"/>
              <a:buChar char="•"/>
            </a:pPr>
            <a:r>
              <a:rPr lang="it-IT" dirty="0">
                <a:solidFill>
                  <a:schemeClr val="tx1">
                    <a:lumMod val="95000"/>
                  </a:schemeClr>
                </a:solidFill>
              </a:rPr>
              <a:t>Vista dei processi: Utilizzata per identificare e descrivere eventi e processi del sistema</a:t>
            </a:r>
          </a:p>
          <a:p>
            <a:pPr marL="342900" indent="-342900">
              <a:buFont typeface="Arial" panose="020B0604020202020204" pitchFamily="34" charset="0"/>
              <a:buChar char="•"/>
            </a:pPr>
            <a:r>
              <a:rPr lang="it-IT" dirty="0">
                <a:solidFill>
                  <a:schemeClr val="tx1">
                    <a:lumMod val="95000"/>
                  </a:schemeClr>
                </a:solidFill>
              </a:rPr>
              <a:t>Vista di sviluppo: definisce la struttura del progetto ed i suoi componenti software</a:t>
            </a:r>
          </a:p>
        </p:txBody>
      </p:sp>
    </p:spTree>
    <p:extLst>
      <p:ext uri="{BB962C8B-B14F-4D97-AF65-F5344CB8AC3E}">
        <p14:creationId xmlns:p14="http://schemas.microsoft.com/office/powerpoint/2010/main" val="101358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25536-54F3-4B58-A0CF-DBB7E71235E0}"/>
              </a:ext>
            </a:extLst>
          </p:cNvPr>
          <p:cNvSpPr>
            <a:spLocks noGrp="1"/>
          </p:cNvSpPr>
          <p:nvPr>
            <p:ph type="ctrTitle"/>
          </p:nvPr>
        </p:nvSpPr>
        <p:spPr>
          <a:xfrm>
            <a:off x="1876424" y="1122363"/>
            <a:ext cx="10027554" cy="723215"/>
          </a:xfrm>
        </p:spPr>
        <p:txBody>
          <a:bodyPr>
            <a:normAutofit fontScale="90000"/>
          </a:bodyPr>
          <a:lstStyle/>
          <a:p>
            <a:r>
              <a:rPr lang="it-IT" dirty="0"/>
              <a:t>Cenni storici: La nascita dei computer</a:t>
            </a:r>
          </a:p>
        </p:txBody>
      </p:sp>
      <p:sp>
        <p:nvSpPr>
          <p:cNvPr id="3" name="Sottotitolo 2">
            <a:extLst>
              <a:ext uri="{FF2B5EF4-FFF2-40B4-BE49-F238E27FC236}">
                <a16:creationId xmlns:a16="http://schemas.microsoft.com/office/drawing/2014/main" id="{44F9BC29-2688-4BF0-AE72-E04443A818A9}"/>
              </a:ext>
            </a:extLst>
          </p:cNvPr>
          <p:cNvSpPr>
            <a:spLocks noGrp="1"/>
          </p:cNvSpPr>
          <p:nvPr>
            <p:ph type="subTitle" idx="1"/>
          </p:nvPr>
        </p:nvSpPr>
        <p:spPr>
          <a:xfrm>
            <a:off x="1876423" y="2046914"/>
            <a:ext cx="10027553" cy="3210886"/>
          </a:xfrm>
        </p:spPr>
        <p:txBody>
          <a:bodyPr/>
          <a:lstStyle/>
          <a:p>
            <a:pPr algn="ctr"/>
            <a:r>
              <a:rPr lang="it-IT" dirty="0">
                <a:solidFill>
                  <a:schemeClr val="tx1">
                    <a:lumMod val="95000"/>
                  </a:schemeClr>
                </a:solidFill>
              </a:rPr>
              <a:t>Come è nato il computer?</a:t>
            </a:r>
          </a:p>
          <a:p>
            <a:pPr algn="just"/>
            <a:r>
              <a:rPr lang="it-IT" dirty="0">
                <a:solidFill>
                  <a:schemeClr val="tx1">
                    <a:lumMod val="95000"/>
                  </a:schemeClr>
                </a:solidFill>
              </a:rPr>
              <a:t>Il computer è nato dalla necessità di ottenere uno strumento che permettesse lo svolgimento pratico dei concetti espressi dalla scienza dell’informatica.</a:t>
            </a:r>
          </a:p>
          <a:p>
            <a:pPr algn="just"/>
            <a:r>
              <a:rPr lang="it-IT" dirty="0">
                <a:solidFill>
                  <a:schemeClr val="tx1">
                    <a:lumMod val="95000"/>
                  </a:schemeClr>
                </a:solidFill>
              </a:rPr>
              <a:t> Vi era quindi la necessità di elaborare informazioni velocemente in modo automatico privo dell’intervento dell’uomo per ottimizzarne il loro utilizzo.     Le prime vere «informazioni» per il quale nacque la necessità di possedere un «calcolatore» erano le operazioni matematiche.</a:t>
            </a:r>
          </a:p>
        </p:txBody>
      </p:sp>
    </p:spTree>
    <p:extLst>
      <p:ext uri="{BB962C8B-B14F-4D97-AF65-F5344CB8AC3E}">
        <p14:creationId xmlns:p14="http://schemas.microsoft.com/office/powerpoint/2010/main" val="3054806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Use case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682056" cy="4115834"/>
          </a:xfrm>
        </p:spPr>
        <p:txBody>
          <a:bodyPr/>
          <a:lstStyle/>
          <a:p>
            <a:r>
              <a:rPr lang="it-IT" dirty="0">
                <a:solidFill>
                  <a:schemeClr val="tx1">
                    <a:lumMod val="95000"/>
                  </a:schemeClr>
                </a:solidFill>
              </a:rPr>
              <a:t>La use case </a:t>
            </a:r>
            <a:r>
              <a:rPr lang="it-IT" dirty="0" err="1">
                <a:solidFill>
                  <a:schemeClr val="tx1">
                    <a:lumMod val="95000"/>
                  </a:schemeClr>
                </a:solidFill>
              </a:rPr>
              <a:t>view</a:t>
            </a:r>
            <a:r>
              <a:rPr lang="it-IT" dirty="0">
                <a:solidFill>
                  <a:schemeClr val="tx1">
                    <a:lumMod val="95000"/>
                  </a:schemeClr>
                </a:solidFill>
              </a:rPr>
              <a:t> è una delle viste più importanti del modello </a:t>
            </a:r>
            <a:r>
              <a:rPr lang="it-IT" dirty="0" err="1">
                <a:solidFill>
                  <a:schemeClr val="tx1">
                    <a:lumMod val="95000"/>
                  </a:schemeClr>
                </a:solidFill>
              </a:rPr>
              <a:t>uml</a:t>
            </a:r>
            <a:r>
              <a:rPr lang="it-IT" dirty="0">
                <a:solidFill>
                  <a:schemeClr val="tx1">
                    <a:lumMod val="95000"/>
                  </a:schemeClr>
                </a:solidFill>
              </a:rPr>
              <a:t>, questa vista si occupa di definire dall’esterno le interazioni tra l’utente ed il software.</a:t>
            </a:r>
          </a:p>
          <a:p>
            <a:r>
              <a:rPr lang="it-IT" dirty="0">
                <a:solidFill>
                  <a:schemeClr val="tx1">
                    <a:lumMod val="95000"/>
                  </a:schemeClr>
                </a:solidFill>
              </a:rPr>
              <a:t>La vista use case è particolarmente utile nel procedimento iniziale di raccolta dei requisiti con il cliente in quanto facilmente comprensibile.</a:t>
            </a:r>
          </a:p>
        </p:txBody>
      </p:sp>
      <p:pic>
        <p:nvPicPr>
          <p:cNvPr id="4" name="Picture 2">
            <a:extLst>
              <a:ext uri="{FF2B5EF4-FFF2-40B4-BE49-F238E27FC236}">
                <a16:creationId xmlns:a16="http://schemas.microsoft.com/office/drawing/2014/main" id="{ABE2B0A8-33E8-444A-8A27-9FD054215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278" y="1513696"/>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3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Design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760689"/>
            <a:ext cx="4885102" cy="3336622"/>
          </a:xfrm>
        </p:spPr>
        <p:txBody>
          <a:bodyPr/>
          <a:lstStyle/>
          <a:p>
            <a:r>
              <a:rPr lang="it-IT" dirty="0">
                <a:solidFill>
                  <a:schemeClr val="tx1">
                    <a:lumMod val="95000"/>
                  </a:schemeClr>
                </a:solidFill>
              </a:rPr>
              <a:t>La design </a:t>
            </a:r>
            <a:r>
              <a:rPr lang="it-IT" dirty="0" err="1">
                <a:solidFill>
                  <a:schemeClr val="tx1">
                    <a:lumMod val="95000"/>
                  </a:schemeClr>
                </a:solidFill>
              </a:rPr>
              <a:t>view</a:t>
            </a:r>
            <a:r>
              <a:rPr lang="it-IT" dirty="0">
                <a:solidFill>
                  <a:schemeClr val="tx1">
                    <a:lumMod val="95000"/>
                  </a:schemeClr>
                </a:solidFill>
              </a:rPr>
              <a:t> al contrario della precedente vista è utilizzata per descrivere il sistema internamente attraverso diversi diagrammi come quello delle classi, degli oggetti e delle interazioni. </a:t>
            </a:r>
          </a:p>
          <a:p>
            <a:endParaRPr lang="it-IT" dirty="0">
              <a:solidFill>
                <a:schemeClr val="tx1">
                  <a:lumMod val="95000"/>
                </a:schemeClr>
              </a:solidFill>
            </a:endParaRPr>
          </a:p>
        </p:txBody>
      </p:sp>
      <p:pic>
        <p:nvPicPr>
          <p:cNvPr id="2050" name="Picture 2" descr="UML Class Diagrams The simple Approach | by Ufere Samuel | Medium">
            <a:extLst>
              <a:ext uri="{FF2B5EF4-FFF2-40B4-BE49-F238E27FC236}">
                <a16:creationId xmlns:a16="http://schemas.microsoft.com/office/drawing/2014/main" id="{4783490E-A405-4FC0-89E9-02F6B29CB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037" y="1760689"/>
            <a:ext cx="4718384" cy="33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34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err="1"/>
              <a:t>Implementation</a:t>
            </a:r>
            <a:r>
              <a:rPr lang="it-IT" dirty="0"/>
              <a:t>, </a:t>
            </a:r>
            <a:r>
              <a:rPr lang="it-IT" dirty="0" err="1"/>
              <a:t>process</a:t>
            </a:r>
            <a:r>
              <a:rPr lang="it-IT" dirty="0"/>
              <a:t> e deployment </a:t>
            </a:r>
            <a:r>
              <a:rPr lang="it-IT" dirty="0" err="1"/>
              <a:t>view</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lnSpcReduction="10000"/>
          </a:bodyPr>
          <a:lstStyle/>
          <a:p>
            <a:r>
              <a:rPr lang="it-IT" dirty="0">
                <a:solidFill>
                  <a:schemeClr val="tx1">
                    <a:lumMod val="95000"/>
                  </a:schemeClr>
                </a:solidFill>
              </a:rPr>
              <a:t>La vista di implementazione si occupa della descrizione dei package e delle dipendenze, ma cosa sono package e dipendenze?</a:t>
            </a:r>
          </a:p>
          <a:p>
            <a:pPr marL="342900" indent="-342900">
              <a:buFont typeface="Arial" panose="020B0604020202020204" pitchFamily="34" charset="0"/>
              <a:buChar char="•"/>
            </a:pPr>
            <a:r>
              <a:rPr lang="it-IT" dirty="0">
                <a:solidFill>
                  <a:schemeClr val="tx1">
                    <a:lumMod val="95000"/>
                  </a:schemeClr>
                </a:solidFill>
              </a:rPr>
              <a:t>Package: Gruppo logico utilizzato per gestire più semplicemente gruppi di classi, package, casi d’uso ecc.. </a:t>
            </a:r>
          </a:p>
          <a:p>
            <a:pPr marL="342900" indent="-342900">
              <a:buFont typeface="Arial" panose="020B0604020202020204" pitchFamily="34" charset="0"/>
              <a:buChar char="•"/>
            </a:pPr>
            <a:r>
              <a:rPr lang="it-IT" dirty="0">
                <a:solidFill>
                  <a:schemeClr val="tx1">
                    <a:lumMod val="95000"/>
                  </a:schemeClr>
                </a:solidFill>
              </a:rPr>
              <a:t>Dipendenza: relazione di dipendenza che mostra come degli elementi siano necessari nell’implementazione.</a:t>
            </a:r>
          </a:p>
          <a:p>
            <a:r>
              <a:rPr lang="it-IT" dirty="0">
                <a:solidFill>
                  <a:schemeClr val="tx1">
                    <a:lumMod val="95000"/>
                  </a:schemeClr>
                </a:solidFill>
              </a:rPr>
              <a:t>La vista di processo invece stabilisce e descrive l’utilizzo efficiente delle risorse definendo processi eseguiti in parallelo, eventi, </a:t>
            </a:r>
            <a:r>
              <a:rPr lang="it-IT" dirty="0" err="1">
                <a:solidFill>
                  <a:schemeClr val="tx1">
                    <a:lumMod val="95000"/>
                  </a:schemeClr>
                </a:solidFill>
              </a:rPr>
              <a:t>thread</a:t>
            </a:r>
            <a:r>
              <a:rPr lang="it-IT" dirty="0">
                <a:solidFill>
                  <a:schemeClr val="tx1">
                    <a:lumMod val="95000"/>
                  </a:schemeClr>
                </a:solidFill>
              </a:rPr>
              <a:t>.</a:t>
            </a:r>
          </a:p>
          <a:p>
            <a:r>
              <a:rPr lang="it-IT" dirty="0">
                <a:solidFill>
                  <a:schemeClr val="tx1">
                    <a:lumMod val="95000"/>
                  </a:schemeClr>
                </a:solidFill>
              </a:rPr>
              <a:t>La vista di deployment si occupa di mostrare nello specifico l’infrastruttura fisica del sistema ed il suo rapporto con le componenti software sviluppate</a:t>
            </a:r>
          </a:p>
        </p:txBody>
      </p:sp>
    </p:spTree>
    <p:extLst>
      <p:ext uri="{BB962C8B-B14F-4D97-AF65-F5344CB8AC3E}">
        <p14:creationId xmlns:p14="http://schemas.microsoft.com/office/powerpoint/2010/main" val="92735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Un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Il processo unificato è un processo di sviluppo del software caratterizzato da:</a:t>
            </a:r>
          </a:p>
          <a:p>
            <a:pPr marL="342900" indent="-342900">
              <a:buFont typeface="Arial" panose="020B0604020202020204" pitchFamily="34" charset="0"/>
              <a:buChar char="•"/>
            </a:pPr>
            <a:r>
              <a:rPr lang="it-IT" dirty="0">
                <a:solidFill>
                  <a:schemeClr val="tx1">
                    <a:lumMod val="95000"/>
                  </a:schemeClr>
                </a:solidFill>
              </a:rPr>
              <a:t>Iterativo: Ripetuto più volte.</a:t>
            </a:r>
          </a:p>
          <a:p>
            <a:pPr marL="342900" indent="-342900">
              <a:buFont typeface="Arial" panose="020B0604020202020204" pitchFamily="34" charset="0"/>
              <a:buChar char="•"/>
            </a:pPr>
            <a:r>
              <a:rPr lang="it-IT" dirty="0">
                <a:solidFill>
                  <a:schemeClr val="tx1">
                    <a:lumMod val="95000"/>
                  </a:schemeClr>
                </a:solidFill>
              </a:rPr>
              <a:t>Incrementale: riportando sempre una nuova versione.</a:t>
            </a:r>
          </a:p>
          <a:p>
            <a:pPr marL="342900" indent="-342900">
              <a:buFont typeface="Arial" panose="020B0604020202020204" pitchFamily="34" charset="0"/>
              <a:buChar char="•"/>
            </a:pPr>
            <a:r>
              <a:rPr lang="it-IT" dirty="0">
                <a:solidFill>
                  <a:schemeClr val="tx1">
                    <a:lumMod val="95000"/>
                  </a:schemeClr>
                </a:solidFill>
              </a:rPr>
              <a:t>Orientato all’architettura: modelli di verifica dell’architettura basato su una parziale implementazione.</a:t>
            </a:r>
          </a:p>
          <a:p>
            <a:pPr marL="342900" indent="-342900">
              <a:buFont typeface="Arial" panose="020B0604020202020204" pitchFamily="34" charset="0"/>
              <a:buChar char="•"/>
            </a:pPr>
            <a:r>
              <a:rPr lang="it-IT" dirty="0">
                <a:solidFill>
                  <a:schemeClr val="tx1">
                    <a:lumMod val="95000"/>
                  </a:schemeClr>
                </a:solidFill>
              </a:rPr>
              <a:t>Processo guidato dai casi d’uso</a:t>
            </a:r>
          </a:p>
          <a:p>
            <a:pPr marL="342900" indent="-342900">
              <a:buFont typeface="Arial" panose="020B0604020202020204" pitchFamily="34" charset="0"/>
              <a:buChar char="•"/>
            </a:pPr>
            <a:r>
              <a:rPr lang="it-IT" dirty="0">
                <a:solidFill>
                  <a:schemeClr val="tx1">
                    <a:lumMod val="95000"/>
                  </a:schemeClr>
                </a:solidFill>
              </a:rPr>
              <a:t>Orientato ai rischi: I problemi maggiori devono essere risolti per primi in modo da scalare tra le versioni.</a:t>
            </a:r>
          </a:p>
        </p:txBody>
      </p:sp>
    </p:spTree>
    <p:extLst>
      <p:ext uri="{BB962C8B-B14F-4D97-AF65-F5344CB8AC3E}">
        <p14:creationId xmlns:p14="http://schemas.microsoft.com/office/powerpoint/2010/main" val="2745603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9A07B8F-E20F-4704-8112-D78BDF80CBA6}"/>
              </a:ext>
            </a:extLst>
          </p:cNvPr>
          <p:cNvPicPr>
            <a:picLocks noChangeAspect="1"/>
          </p:cNvPicPr>
          <p:nvPr/>
        </p:nvPicPr>
        <p:blipFill>
          <a:blip r:embed="rId2"/>
          <a:stretch>
            <a:fillRect/>
          </a:stretch>
        </p:blipFill>
        <p:spPr>
          <a:xfrm>
            <a:off x="2375968" y="1204602"/>
            <a:ext cx="7440063" cy="4448796"/>
          </a:xfrm>
          <a:prstGeom prst="rect">
            <a:avLst/>
          </a:prstGeom>
        </p:spPr>
      </p:pic>
    </p:spTree>
    <p:extLst>
      <p:ext uri="{BB962C8B-B14F-4D97-AF65-F5344CB8AC3E}">
        <p14:creationId xmlns:p14="http://schemas.microsoft.com/office/powerpoint/2010/main" val="976047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Modelli del processo unificato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92500" lnSpcReduction="20000"/>
          </a:bodyPr>
          <a:lstStyle/>
          <a:p>
            <a:r>
              <a:rPr lang="it-IT" dirty="0">
                <a:solidFill>
                  <a:schemeClr val="tx1">
                    <a:lumMod val="95000"/>
                  </a:schemeClr>
                </a:solidFill>
              </a:rPr>
              <a:t>Il processo unificato si basa sul linguaggio e metodo OOSE (Object </a:t>
            </a:r>
            <a:r>
              <a:rPr lang="it-IT" dirty="0" err="1">
                <a:solidFill>
                  <a:schemeClr val="tx1">
                    <a:lumMod val="95000"/>
                  </a:schemeClr>
                </a:solidFill>
              </a:rPr>
              <a:t>oriented</a:t>
            </a:r>
            <a:r>
              <a:rPr lang="it-IT" dirty="0">
                <a:solidFill>
                  <a:schemeClr val="tx1">
                    <a:lumMod val="95000"/>
                  </a:schemeClr>
                </a:solidFill>
              </a:rPr>
              <a:t> software engineering) a sua volta basato su 5 modelli principali:</a:t>
            </a:r>
          </a:p>
          <a:p>
            <a:pPr marL="457200" indent="-457200">
              <a:buFont typeface="+mj-lt"/>
              <a:buAutoNum type="arabicPeriod"/>
            </a:pPr>
            <a:r>
              <a:rPr lang="it-IT" dirty="0">
                <a:solidFill>
                  <a:schemeClr val="tx1">
                    <a:lumMod val="95000"/>
                  </a:schemeClr>
                </a:solidFill>
              </a:rPr>
              <a:t>Modello dei bisogni : iterazione tra utente e ambiente</a:t>
            </a:r>
          </a:p>
          <a:p>
            <a:pPr marL="457200" indent="-457200">
              <a:buFont typeface="+mj-lt"/>
              <a:buAutoNum type="arabicPeriod"/>
            </a:pPr>
            <a:r>
              <a:rPr lang="it-IT" dirty="0">
                <a:solidFill>
                  <a:schemeClr val="tx1">
                    <a:lumMod val="95000"/>
                  </a:schemeClr>
                </a:solidFill>
              </a:rPr>
              <a:t>Modello di analisi: definizione delle relazioni tra oggetti – attori - software</a:t>
            </a:r>
          </a:p>
          <a:p>
            <a:pPr marL="457200" indent="-457200">
              <a:buFont typeface="+mj-lt"/>
              <a:buAutoNum type="arabicPeriod"/>
            </a:pPr>
            <a:r>
              <a:rPr lang="it-IT" dirty="0">
                <a:solidFill>
                  <a:schemeClr val="tx1">
                    <a:lumMod val="95000"/>
                  </a:schemeClr>
                </a:solidFill>
              </a:rPr>
              <a:t>Modello di progettazione : sviluppo di diagrammi che rappresentano le relazioni del punto precedente</a:t>
            </a:r>
          </a:p>
          <a:p>
            <a:pPr marL="457200" indent="-457200">
              <a:buFont typeface="+mj-lt"/>
              <a:buAutoNum type="arabicPeriod"/>
            </a:pPr>
            <a:r>
              <a:rPr lang="it-IT" dirty="0">
                <a:solidFill>
                  <a:schemeClr val="tx1">
                    <a:lumMod val="95000"/>
                  </a:schemeClr>
                </a:solidFill>
              </a:rPr>
              <a:t>Modello di implementazione: modello che permette la traduzione in codice </a:t>
            </a:r>
          </a:p>
          <a:p>
            <a:pPr marL="457200" indent="-457200">
              <a:buFont typeface="+mj-lt"/>
              <a:buAutoNum type="arabicPeriod"/>
            </a:pPr>
            <a:r>
              <a:rPr lang="it-IT" dirty="0">
                <a:solidFill>
                  <a:schemeClr val="tx1">
                    <a:lumMod val="95000"/>
                  </a:schemeClr>
                </a:solidFill>
              </a:rPr>
              <a:t>Modello di test: Rappresentazione dei test basato sulle azioni e le relazioni </a:t>
            </a:r>
          </a:p>
          <a:p>
            <a:r>
              <a:rPr lang="it-IT" dirty="0">
                <a:solidFill>
                  <a:schemeClr val="tx1">
                    <a:lumMod val="95000"/>
                  </a:schemeClr>
                </a:solidFill>
              </a:rPr>
              <a:t>Questi modelli sono utili per consolidare un approccio allo sviluppo software.</a:t>
            </a:r>
          </a:p>
        </p:txBody>
      </p:sp>
    </p:spTree>
    <p:extLst>
      <p:ext uri="{BB962C8B-B14F-4D97-AF65-F5344CB8AC3E}">
        <p14:creationId xmlns:p14="http://schemas.microsoft.com/office/powerpoint/2010/main" val="1401432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 diagrammi </a:t>
            </a:r>
            <a:r>
              <a:rPr lang="it-IT" dirty="0" err="1"/>
              <a:t>uml</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normAutofit fontScale="85000" lnSpcReduction="20000"/>
          </a:bodyPr>
          <a:lstStyle/>
          <a:p>
            <a:r>
              <a:rPr lang="it-IT" dirty="0">
                <a:solidFill>
                  <a:schemeClr val="tx1">
                    <a:lumMod val="95000"/>
                  </a:schemeClr>
                </a:solidFill>
              </a:rPr>
              <a:t>I diagrammi di UML sono dei grafici che visualizzano una particolare proiezione del sistema analizzato da una specifica prospettiva:</a:t>
            </a:r>
          </a:p>
          <a:p>
            <a:pPr marL="342900" indent="-342900">
              <a:buFont typeface="Arial" panose="020B0604020202020204" pitchFamily="34" charset="0"/>
              <a:buChar char="•"/>
            </a:pPr>
            <a:r>
              <a:rPr lang="it-IT" dirty="0">
                <a:solidFill>
                  <a:schemeClr val="tx1">
                    <a:lumMod val="95000"/>
                  </a:schemeClr>
                </a:solidFill>
              </a:rPr>
              <a:t>Use Case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Class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Object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Collaboration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Sequence</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Activity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err="1">
                <a:solidFill>
                  <a:schemeClr val="tx1">
                    <a:lumMod val="95000"/>
                  </a:schemeClr>
                </a:solidFill>
              </a:rPr>
              <a:t>Statechart</a:t>
            </a:r>
            <a:r>
              <a:rPr lang="it-IT" dirty="0">
                <a:solidFill>
                  <a:schemeClr val="tx1">
                    <a:lumMod val="95000"/>
                  </a:schemeClr>
                </a:solidFill>
              </a:rPr>
              <a: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Component </a:t>
            </a:r>
            <a:r>
              <a:rPr lang="it-IT" dirty="0" err="1">
                <a:solidFill>
                  <a:schemeClr val="tx1">
                    <a:lumMod val="95000"/>
                  </a:schemeClr>
                </a:solidFill>
              </a:rPr>
              <a:t>diagram</a:t>
            </a:r>
            <a:endParaRPr lang="it-IT" dirty="0">
              <a:solidFill>
                <a:schemeClr val="tx1">
                  <a:lumMod val="95000"/>
                </a:schemeClr>
              </a:solidFill>
            </a:endParaRPr>
          </a:p>
          <a:p>
            <a:pPr marL="342900" indent="-342900">
              <a:buFont typeface="Arial" panose="020B0604020202020204" pitchFamily="34" charset="0"/>
              <a:buChar char="•"/>
            </a:pPr>
            <a:r>
              <a:rPr lang="it-IT" dirty="0">
                <a:solidFill>
                  <a:schemeClr val="tx1">
                    <a:lumMod val="95000"/>
                  </a:schemeClr>
                </a:solidFill>
              </a:rPr>
              <a:t>Deployment </a:t>
            </a:r>
            <a:r>
              <a:rPr lang="it-IT" dirty="0" err="1">
                <a:solidFill>
                  <a:schemeClr val="tx1">
                    <a:lumMod val="95000"/>
                  </a:schemeClr>
                </a:solidFill>
              </a:rPr>
              <a:t>diagram</a:t>
            </a:r>
            <a:endParaRPr lang="it-IT" dirty="0">
              <a:solidFill>
                <a:schemeClr val="tx1">
                  <a:lumMod val="95000"/>
                </a:schemeClr>
              </a:solidFill>
            </a:endParaRPr>
          </a:p>
        </p:txBody>
      </p:sp>
    </p:spTree>
    <p:extLst>
      <p:ext uri="{BB962C8B-B14F-4D97-AF65-F5344CB8AC3E}">
        <p14:creationId xmlns:p14="http://schemas.microsoft.com/office/powerpoint/2010/main" val="156179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Cosa si intende per caso d’uso?</a:t>
            </a:r>
          </a:p>
          <a:p>
            <a:r>
              <a:rPr lang="it-IT" dirty="0">
                <a:solidFill>
                  <a:schemeClr val="tx1">
                    <a:lumMod val="95000"/>
                  </a:schemeClr>
                </a:solidFill>
              </a:rPr>
              <a:t>I casi d’uso sono un ottimo strumento per comprendere il funzionamento del sistema che dobbiamo sviluppare siccome rappresentano una vista dall’alto e descrivono gli utilizzi da parte degli attori del sistema e la risposta offerta.</a:t>
            </a:r>
          </a:p>
          <a:p>
            <a:r>
              <a:rPr lang="it-IT" dirty="0">
                <a:solidFill>
                  <a:schemeClr val="tx1">
                    <a:lumMod val="95000"/>
                  </a:schemeClr>
                </a:solidFill>
              </a:rPr>
              <a:t>Ragionare sui casi d’uso significa ottenere una valida comprensione del funzionamento del sistema</a:t>
            </a:r>
          </a:p>
        </p:txBody>
      </p:sp>
    </p:spTree>
    <p:extLst>
      <p:ext uri="{BB962C8B-B14F-4D97-AF65-F5344CB8AC3E}">
        <p14:creationId xmlns:p14="http://schemas.microsoft.com/office/powerpoint/2010/main" val="1127872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Diagrammi dei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4" y="1697737"/>
            <a:ext cx="5946775" cy="4115834"/>
          </a:xfrm>
        </p:spPr>
        <p:txBody>
          <a:bodyPr/>
          <a:lstStyle/>
          <a:p>
            <a:r>
              <a:rPr lang="it-IT" dirty="0">
                <a:solidFill>
                  <a:schemeClr val="tx1">
                    <a:lumMod val="95000"/>
                  </a:schemeClr>
                </a:solidFill>
              </a:rPr>
              <a:t>Osservando l’immagine a lato possiamo notare gli attori (Site User, web master) e le loro possibili interazioni con il sistema che dobbiamo progettare.</a:t>
            </a:r>
          </a:p>
          <a:p>
            <a:r>
              <a:rPr lang="it-IT" dirty="0">
                <a:solidFill>
                  <a:schemeClr val="tx1">
                    <a:lumMod val="95000"/>
                  </a:schemeClr>
                </a:solidFill>
              </a:rPr>
              <a:t>Possiamo quindi affermare che </a:t>
            </a:r>
            <a:r>
              <a:rPr lang="it-IT" dirty="0">
                <a:solidFill>
                  <a:schemeClr val="accent5">
                    <a:lumMod val="60000"/>
                    <a:lumOff val="40000"/>
                  </a:schemeClr>
                </a:solidFill>
              </a:rPr>
              <a:t>il diagramma dei casi d’uso rappresenta le modalità di utilizzo del sistema.</a:t>
            </a:r>
          </a:p>
        </p:txBody>
      </p:sp>
      <p:pic>
        <p:nvPicPr>
          <p:cNvPr id="4" name="Picture 2">
            <a:extLst>
              <a:ext uri="{FF2B5EF4-FFF2-40B4-BE49-F238E27FC236}">
                <a16:creationId xmlns:a16="http://schemas.microsoft.com/office/drawing/2014/main" id="{ADA608D3-AA98-40DE-9910-28FA3AB0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7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56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L’attore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5857875" cy="4115834"/>
          </a:xfrm>
        </p:spPr>
        <p:txBody>
          <a:bodyPr/>
          <a:lstStyle/>
          <a:p>
            <a:r>
              <a:rPr lang="it-IT" dirty="0">
                <a:solidFill>
                  <a:schemeClr val="tx1">
                    <a:lumMod val="95000"/>
                  </a:schemeClr>
                </a:solidFill>
              </a:rPr>
              <a:t>L’attore quindi è un utilizzatore del sistema che stiamo progettando, può anche essere un altro sistema che svolge delle funzioni automatiche di comunicazione.</a:t>
            </a:r>
          </a:p>
          <a:p>
            <a:r>
              <a:rPr lang="it-IT" dirty="0">
                <a:solidFill>
                  <a:schemeClr val="tx1">
                    <a:lumMod val="95000"/>
                  </a:schemeClr>
                </a:solidFill>
              </a:rPr>
              <a:t>Gli attori inoltre sono spesso alla base di una prima definizione dei ruoli (es: Utente base, utente registrato, utente premium).</a:t>
            </a:r>
          </a:p>
          <a:p>
            <a:endParaRPr lang="it-IT" dirty="0">
              <a:solidFill>
                <a:schemeClr val="tx1">
                  <a:lumMod val="95000"/>
                </a:schemeClr>
              </a:solidFill>
            </a:endParaRPr>
          </a:p>
        </p:txBody>
      </p:sp>
      <p:pic>
        <p:nvPicPr>
          <p:cNvPr id="4" name="Picture 2">
            <a:extLst>
              <a:ext uri="{FF2B5EF4-FFF2-40B4-BE49-F238E27FC236}">
                <a16:creationId xmlns:a16="http://schemas.microsoft.com/office/drawing/2014/main" id="{00DD7BBF-0291-4CF1-97FF-34E31FBC0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4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0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82778-C7EA-4F12-8D80-4F7AB70EE7A1}"/>
              </a:ext>
            </a:extLst>
          </p:cNvPr>
          <p:cNvSpPr>
            <a:spLocks noGrp="1"/>
          </p:cNvSpPr>
          <p:nvPr>
            <p:ph type="ctrTitle"/>
          </p:nvPr>
        </p:nvSpPr>
        <p:spPr>
          <a:xfrm>
            <a:off x="1876424" y="1122363"/>
            <a:ext cx="10044332" cy="748382"/>
          </a:xfrm>
        </p:spPr>
        <p:txBody>
          <a:bodyPr>
            <a:normAutofit fontScale="90000"/>
          </a:bodyPr>
          <a:lstStyle/>
          <a:p>
            <a:r>
              <a:rPr lang="it-IT" dirty="0"/>
              <a:t>Cenni storici: Il primo vero computer</a:t>
            </a:r>
          </a:p>
        </p:txBody>
      </p:sp>
      <p:sp>
        <p:nvSpPr>
          <p:cNvPr id="3" name="Sottotitolo 2">
            <a:extLst>
              <a:ext uri="{FF2B5EF4-FFF2-40B4-BE49-F238E27FC236}">
                <a16:creationId xmlns:a16="http://schemas.microsoft.com/office/drawing/2014/main" id="{3DE8C4AB-52E3-4864-BA96-DCAC434F6CE6}"/>
              </a:ext>
            </a:extLst>
          </p:cNvPr>
          <p:cNvSpPr>
            <a:spLocks noGrp="1"/>
          </p:cNvSpPr>
          <p:nvPr>
            <p:ph type="subTitle" idx="1"/>
          </p:nvPr>
        </p:nvSpPr>
        <p:spPr>
          <a:xfrm>
            <a:off x="1876424" y="2105637"/>
            <a:ext cx="10044332" cy="3280095"/>
          </a:xfrm>
        </p:spPr>
        <p:txBody>
          <a:bodyPr>
            <a:normAutofit fontScale="85000" lnSpcReduction="10000"/>
          </a:bodyPr>
          <a:lstStyle/>
          <a:p>
            <a:r>
              <a:rPr lang="it-IT" dirty="0">
                <a:solidFill>
                  <a:schemeClr val="tx1">
                    <a:lumMod val="95000"/>
                  </a:schemeClr>
                </a:solidFill>
              </a:rPr>
              <a:t>Il primo vero computer «La macchina analitica» venne costruito da </a:t>
            </a:r>
            <a:r>
              <a:rPr lang="it-IT" dirty="0" err="1">
                <a:solidFill>
                  <a:schemeClr val="tx1">
                    <a:lumMod val="95000"/>
                  </a:schemeClr>
                </a:solidFill>
              </a:rPr>
              <a:t>charles</a:t>
            </a:r>
            <a:r>
              <a:rPr lang="it-IT" dirty="0">
                <a:solidFill>
                  <a:schemeClr val="tx1">
                    <a:lumMod val="95000"/>
                  </a:schemeClr>
                </a:solidFill>
              </a:rPr>
              <a:t> </a:t>
            </a:r>
            <a:r>
              <a:rPr lang="it-IT" dirty="0" err="1">
                <a:solidFill>
                  <a:schemeClr val="tx1">
                    <a:lumMod val="95000"/>
                  </a:schemeClr>
                </a:solidFill>
              </a:rPr>
              <a:t>babbage</a:t>
            </a:r>
            <a:r>
              <a:rPr lang="it-IT" dirty="0">
                <a:solidFill>
                  <a:schemeClr val="tx1">
                    <a:lumMod val="95000"/>
                  </a:schemeClr>
                </a:solidFill>
              </a:rPr>
              <a:t> (1840) un matematico e filosofo che per primo ebbe l’idea di costruire un elaboratore programmabile.</a:t>
            </a:r>
          </a:p>
          <a:p>
            <a:r>
              <a:rPr lang="it-IT" dirty="0">
                <a:solidFill>
                  <a:schemeClr val="tx1">
                    <a:lumMod val="95000"/>
                  </a:schemeClr>
                </a:solidFill>
              </a:rPr>
              <a:t>La macchina doveva essere in grado di svolgere ogni tipo di calcolo matematico, era progettata in modo che:</a:t>
            </a:r>
          </a:p>
          <a:p>
            <a:pPr marL="342900" indent="-342900">
              <a:buFont typeface="Arial" panose="020B0604020202020204" pitchFamily="34" charset="0"/>
              <a:buChar char="•"/>
            </a:pPr>
            <a:r>
              <a:rPr lang="it-IT" dirty="0">
                <a:solidFill>
                  <a:schemeClr val="tx1">
                    <a:lumMod val="95000"/>
                  </a:schemeClr>
                </a:solidFill>
              </a:rPr>
              <a:t>ricevesse in ingresso delle schede perforate</a:t>
            </a:r>
          </a:p>
          <a:p>
            <a:pPr marL="342900" indent="-342900">
              <a:buFont typeface="Arial" panose="020B0604020202020204" pitchFamily="34" charset="0"/>
              <a:buChar char="•"/>
            </a:pPr>
            <a:r>
              <a:rPr lang="it-IT" dirty="0">
                <a:solidFill>
                  <a:schemeClr val="tx1">
                    <a:lumMod val="95000"/>
                  </a:schemeClr>
                </a:solidFill>
              </a:rPr>
              <a:t>svolgesse l’operazione</a:t>
            </a:r>
          </a:p>
          <a:p>
            <a:pPr marL="342900" indent="-342900">
              <a:buFont typeface="Arial" panose="020B0604020202020204" pitchFamily="34" charset="0"/>
              <a:buChar char="•"/>
            </a:pPr>
            <a:r>
              <a:rPr lang="it-IT" dirty="0">
                <a:solidFill>
                  <a:schemeClr val="tx1">
                    <a:lumMod val="95000"/>
                  </a:schemeClr>
                </a:solidFill>
              </a:rPr>
              <a:t>un’unità di controllo successivamente avrebbe verificato la correttezza del risultato</a:t>
            </a:r>
          </a:p>
          <a:p>
            <a:pPr marL="342900" indent="-342900">
              <a:buFont typeface="Arial" panose="020B0604020202020204" pitchFamily="34" charset="0"/>
              <a:buChar char="•"/>
            </a:pPr>
            <a:r>
              <a:rPr lang="it-IT" dirty="0">
                <a:solidFill>
                  <a:schemeClr val="tx1">
                    <a:lumMod val="95000"/>
                  </a:schemeClr>
                </a:solidFill>
              </a:rPr>
              <a:t>sarebbe poi stata prodotta una scheda perforata con il risultato.</a:t>
            </a:r>
          </a:p>
        </p:txBody>
      </p:sp>
      <p:sp>
        <p:nvSpPr>
          <p:cNvPr id="5" name="Titolo 1">
            <a:extLst>
              <a:ext uri="{FF2B5EF4-FFF2-40B4-BE49-F238E27FC236}">
                <a16:creationId xmlns:a16="http://schemas.microsoft.com/office/drawing/2014/main" id="{F3E8DFE5-3043-47CC-BD50-58FEAC5D5736}"/>
              </a:ext>
            </a:extLst>
          </p:cNvPr>
          <p:cNvSpPr txBox="1">
            <a:spLocks/>
          </p:cNvSpPr>
          <p:nvPr/>
        </p:nvSpPr>
        <p:spPr>
          <a:xfrm>
            <a:off x="2216178" y="5510686"/>
            <a:ext cx="9364824" cy="704675"/>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it-IT" dirty="0"/>
              <a:t>Input-elaborazione-controllo-output</a:t>
            </a:r>
          </a:p>
        </p:txBody>
      </p:sp>
    </p:spTree>
    <p:extLst>
      <p:ext uri="{BB962C8B-B14F-4D97-AF65-F5344CB8AC3E}">
        <p14:creationId xmlns:p14="http://schemas.microsoft.com/office/powerpoint/2010/main" val="1719115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Relazioni tra attori e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6048375" cy="4115834"/>
          </a:xfrm>
        </p:spPr>
        <p:txBody>
          <a:bodyPr/>
          <a:lstStyle/>
          <a:p>
            <a:pPr algn="just"/>
            <a:r>
              <a:rPr lang="it-IT" dirty="0">
                <a:solidFill>
                  <a:schemeClr val="tx1">
                    <a:lumMod val="95000"/>
                  </a:schemeClr>
                </a:solidFill>
              </a:rPr>
              <a:t>Qual è quindi la relazione tra attore e caso d’uso?</a:t>
            </a:r>
          </a:p>
          <a:p>
            <a:endParaRPr lang="it-IT" dirty="0">
              <a:solidFill>
                <a:schemeClr val="tx1">
                  <a:lumMod val="95000"/>
                </a:schemeClr>
              </a:solidFill>
            </a:endParaRPr>
          </a:p>
          <a:p>
            <a:pPr algn="just"/>
            <a:r>
              <a:rPr lang="it-IT" dirty="0">
                <a:solidFill>
                  <a:schemeClr val="tx1">
                    <a:lumMod val="95000"/>
                  </a:schemeClr>
                </a:solidFill>
              </a:rPr>
              <a:t>L’attore si trova sulla piattaforma perché ha lo scopo di utilizzare una determinata funzione del software, si è quindi venuto a creare un pretesto per il quale l’attore comunica con specifiche funzioni.</a:t>
            </a:r>
          </a:p>
        </p:txBody>
      </p:sp>
      <p:pic>
        <p:nvPicPr>
          <p:cNvPr id="4" name="Picture 2">
            <a:extLst>
              <a:ext uri="{FF2B5EF4-FFF2-40B4-BE49-F238E27FC236}">
                <a16:creationId xmlns:a16="http://schemas.microsoft.com/office/drawing/2014/main" id="{38A6CCB1-F1D0-4CC8-856D-42547A59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178" y="1697737"/>
            <a:ext cx="3748124" cy="3830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07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10315576" cy="656103"/>
          </a:xfrm>
        </p:spPr>
        <p:txBody>
          <a:bodyPr>
            <a:normAutofit/>
          </a:bodyPr>
          <a:lstStyle/>
          <a:p>
            <a:r>
              <a:rPr lang="it-IT" sz="4000" dirty="0"/>
              <a:t>Esempio con un sistema di e-commerce</a:t>
            </a:r>
          </a:p>
        </p:txBody>
      </p:sp>
      <p:pic>
        <p:nvPicPr>
          <p:cNvPr id="7" name="Immagine 6">
            <a:extLst>
              <a:ext uri="{FF2B5EF4-FFF2-40B4-BE49-F238E27FC236}">
                <a16:creationId xmlns:a16="http://schemas.microsoft.com/office/drawing/2014/main" id="{F103BB61-BCD4-4419-B555-CB9CA46F981A}"/>
              </a:ext>
            </a:extLst>
          </p:cNvPr>
          <p:cNvPicPr>
            <a:picLocks noChangeAspect="1"/>
          </p:cNvPicPr>
          <p:nvPr/>
        </p:nvPicPr>
        <p:blipFill>
          <a:blip r:embed="rId2"/>
          <a:stretch>
            <a:fillRect/>
          </a:stretch>
        </p:blipFill>
        <p:spPr>
          <a:xfrm>
            <a:off x="4191778" y="1367405"/>
            <a:ext cx="3808444" cy="5386766"/>
          </a:xfrm>
          <a:prstGeom prst="rect">
            <a:avLst/>
          </a:prstGeom>
        </p:spPr>
      </p:pic>
    </p:spTree>
    <p:extLst>
      <p:ext uri="{BB962C8B-B14F-4D97-AF65-F5344CB8AC3E}">
        <p14:creationId xmlns:p14="http://schemas.microsoft.com/office/powerpoint/2010/main" val="366028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Inclusione tra casi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L’inclusione tra casi d’uso è una forma particolare di descrizione tramite il quale specifichiamo un caso d’uso comune tra più casi</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9B4845BE-1F1F-4925-83A2-0595F0987AF0}"/>
              </a:ext>
            </a:extLst>
          </p:cNvPr>
          <p:cNvPicPr>
            <a:picLocks noChangeAspect="1"/>
          </p:cNvPicPr>
          <p:nvPr/>
        </p:nvPicPr>
        <p:blipFill>
          <a:blip r:embed="rId2"/>
          <a:stretch>
            <a:fillRect/>
          </a:stretch>
        </p:blipFill>
        <p:spPr>
          <a:xfrm>
            <a:off x="4576650" y="2841638"/>
            <a:ext cx="4115374" cy="2829320"/>
          </a:xfrm>
          <a:prstGeom prst="rect">
            <a:avLst/>
          </a:prstGeom>
        </p:spPr>
      </p:pic>
    </p:spTree>
    <p:extLst>
      <p:ext uri="{BB962C8B-B14F-4D97-AF65-F5344CB8AC3E}">
        <p14:creationId xmlns:p14="http://schemas.microsoft.com/office/powerpoint/2010/main" val="3741785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estensione di 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r>
              <a:rPr lang="it-IT" dirty="0">
                <a:solidFill>
                  <a:schemeClr val="tx1">
                    <a:lumMod val="95000"/>
                  </a:schemeClr>
                </a:solidFill>
              </a:rPr>
              <a:t>L’estensione di un caso d’uso descrive un aumento delle funzionalità di uno use case.</a:t>
            </a:r>
          </a:p>
          <a:p>
            <a:r>
              <a:rPr lang="it-IT" dirty="0">
                <a:solidFill>
                  <a:schemeClr val="tx1">
                    <a:lumMod val="95000"/>
                  </a:schemeClr>
                </a:solidFill>
              </a:rPr>
              <a:t>Esempio:</a:t>
            </a:r>
          </a:p>
        </p:txBody>
      </p:sp>
      <p:pic>
        <p:nvPicPr>
          <p:cNvPr id="5" name="Immagine 4">
            <a:extLst>
              <a:ext uri="{FF2B5EF4-FFF2-40B4-BE49-F238E27FC236}">
                <a16:creationId xmlns:a16="http://schemas.microsoft.com/office/drawing/2014/main" id="{F834CE23-B946-41C5-8EC2-0C514D8AFB62}"/>
              </a:ext>
            </a:extLst>
          </p:cNvPr>
          <p:cNvPicPr>
            <a:picLocks noChangeAspect="1"/>
          </p:cNvPicPr>
          <p:nvPr/>
        </p:nvPicPr>
        <p:blipFill>
          <a:blip r:embed="rId2"/>
          <a:stretch>
            <a:fillRect/>
          </a:stretch>
        </p:blipFill>
        <p:spPr>
          <a:xfrm>
            <a:off x="3950611" y="3077286"/>
            <a:ext cx="4290777" cy="2225590"/>
          </a:xfrm>
          <a:prstGeom prst="rect">
            <a:avLst/>
          </a:prstGeom>
        </p:spPr>
      </p:pic>
    </p:spTree>
    <p:extLst>
      <p:ext uri="{BB962C8B-B14F-4D97-AF65-F5344CB8AC3E}">
        <p14:creationId xmlns:p14="http://schemas.microsoft.com/office/powerpoint/2010/main" val="193095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Differenze tra estensione (</a:t>
            </a:r>
            <a:r>
              <a:rPr lang="it-IT" dirty="0" err="1"/>
              <a:t>extend</a:t>
            </a:r>
            <a:r>
              <a:rPr lang="it-IT" dirty="0"/>
              <a:t>) ed inclusione (include)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r>
              <a:rPr lang="it-IT" dirty="0">
                <a:solidFill>
                  <a:schemeClr val="tx1">
                    <a:lumMod val="95000"/>
                  </a:schemeClr>
                </a:solidFill>
              </a:rPr>
              <a:t>La principale differenza tra inclusione ed estensione è che:</a:t>
            </a:r>
          </a:p>
          <a:p>
            <a:pPr marL="342900" indent="-342900">
              <a:buFont typeface="Arial" panose="020B0604020202020204" pitchFamily="34" charset="0"/>
              <a:buChar char="•"/>
            </a:pPr>
            <a:r>
              <a:rPr lang="it-IT" dirty="0">
                <a:solidFill>
                  <a:schemeClr val="tx1">
                    <a:lumMod val="95000"/>
                  </a:schemeClr>
                </a:solidFill>
              </a:rPr>
              <a:t>Nel caso dell’inclusione l’attore esegue sempre i casi d’uso inclusi</a:t>
            </a:r>
          </a:p>
          <a:p>
            <a:pPr marL="342900" indent="-342900">
              <a:buFont typeface="Arial" panose="020B0604020202020204" pitchFamily="34" charset="0"/>
              <a:buChar char="•"/>
            </a:pPr>
            <a:r>
              <a:rPr lang="it-IT" dirty="0">
                <a:solidFill>
                  <a:schemeClr val="tx1">
                    <a:lumMod val="95000"/>
                  </a:schemeClr>
                </a:solidFill>
              </a:rPr>
              <a:t>Nel caso dell’estensione i casi d’uso estesi vengono svolti solo tramite la verifica di una condizione e possono non essere svolti se la condizione non viene verificata.</a:t>
            </a:r>
          </a:p>
        </p:txBody>
      </p:sp>
    </p:spTree>
    <p:extLst>
      <p:ext uri="{BB962C8B-B14F-4D97-AF65-F5344CB8AC3E}">
        <p14:creationId xmlns:p14="http://schemas.microsoft.com/office/powerpoint/2010/main" val="2149245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Creazione del diagramma di </a:t>
            </a:r>
            <a:br>
              <a:rPr lang="it-IT" dirty="0"/>
            </a:br>
            <a:r>
              <a:rPr lang="it-IT" dirty="0"/>
              <a:t>un caso d’uso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normAutofit fontScale="92500" lnSpcReduction="20000"/>
          </a:bodyPr>
          <a:lstStyle/>
          <a:p>
            <a:r>
              <a:rPr lang="it-IT" dirty="0">
                <a:solidFill>
                  <a:schemeClr val="tx1">
                    <a:lumMod val="95000"/>
                  </a:schemeClr>
                </a:solidFill>
              </a:rPr>
              <a:t>I diagrammi dei casi d’uso vengono creati attraverso le informazioni raccolte nelle prime fasi di progetto tramite colloqui con il cliente e appunti derivanti da queste interviste.</a:t>
            </a:r>
          </a:p>
          <a:p>
            <a:r>
              <a:rPr lang="it-IT" dirty="0">
                <a:solidFill>
                  <a:schemeClr val="tx1">
                    <a:lumMod val="95000"/>
                  </a:schemeClr>
                </a:solidFill>
              </a:rPr>
              <a:t>Lo scopo perciò durante le interviste sarà quello di definire:</a:t>
            </a:r>
          </a:p>
          <a:p>
            <a:pPr marL="342900" indent="-342900">
              <a:buFont typeface="Arial" panose="020B0604020202020204" pitchFamily="34" charset="0"/>
              <a:buChar char="•"/>
            </a:pPr>
            <a:r>
              <a:rPr lang="it-IT" dirty="0">
                <a:solidFill>
                  <a:schemeClr val="tx1">
                    <a:lumMod val="95000"/>
                  </a:schemeClr>
                </a:solidFill>
              </a:rPr>
              <a:t>Attori: a chi è rivolto il software? Chi sono i suoi utilizzatori? Altri sistemi interagiscono con il software?</a:t>
            </a:r>
          </a:p>
          <a:p>
            <a:pPr marL="342900" indent="-342900">
              <a:buFont typeface="Arial" panose="020B0604020202020204" pitchFamily="34" charset="0"/>
              <a:buChar char="•"/>
            </a:pPr>
            <a:r>
              <a:rPr lang="it-IT" dirty="0">
                <a:solidFill>
                  <a:schemeClr val="tx1">
                    <a:lumMod val="95000"/>
                  </a:schemeClr>
                </a:solidFill>
              </a:rPr>
              <a:t>Priorità: definire quali sono i casi d’uso principali, secondari </a:t>
            </a:r>
            <a:r>
              <a:rPr lang="it-IT" dirty="0" err="1">
                <a:solidFill>
                  <a:schemeClr val="tx1">
                    <a:lumMod val="95000"/>
                  </a:schemeClr>
                </a:solidFill>
              </a:rPr>
              <a:t>ecc</a:t>
            </a:r>
            <a:r>
              <a:rPr lang="it-IT" dirty="0">
                <a:solidFill>
                  <a:schemeClr val="tx1">
                    <a:lumMod val="95000"/>
                  </a:schemeClr>
                </a:solidFill>
              </a:rPr>
              <a:t>…</a:t>
            </a:r>
          </a:p>
          <a:p>
            <a:pPr marL="342900" indent="-342900">
              <a:buFont typeface="Arial" panose="020B0604020202020204" pitchFamily="34" charset="0"/>
              <a:buChar char="•"/>
            </a:pPr>
            <a:r>
              <a:rPr lang="it-IT" dirty="0">
                <a:solidFill>
                  <a:schemeClr val="tx1">
                    <a:lumMod val="95000"/>
                  </a:schemeClr>
                </a:solidFill>
              </a:rPr>
              <a:t>Sviluppo: raccolte le informazioni procediamo allo sviluppo dei casi d’uso definiti</a:t>
            </a:r>
          </a:p>
          <a:p>
            <a:pPr marL="342900" indent="-342900">
              <a:buFont typeface="Arial" panose="020B0604020202020204" pitchFamily="34" charset="0"/>
              <a:buChar char="•"/>
            </a:pPr>
            <a:r>
              <a:rPr lang="it-IT" dirty="0">
                <a:solidFill>
                  <a:schemeClr val="tx1">
                    <a:lumMod val="95000"/>
                  </a:schemeClr>
                </a:solidFill>
              </a:rPr>
              <a:t>Diagramma: Inseriamo quindi nel diagramma i casi definiti e completiamo attraverso inclusioni ed estensioni.</a:t>
            </a:r>
          </a:p>
          <a:p>
            <a:pPr marL="342900" indent="-342900">
              <a:buFont typeface="Arial" panose="020B0604020202020204" pitchFamily="34" charset="0"/>
              <a:buChar char="•"/>
            </a:pPr>
            <a:endParaRPr lang="it-IT" dirty="0">
              <a:solidFill>
                <a:schemeClr val="tx1">
                  <a:lumMod val="95000"/>
                </a:schemeClr>
              </a:solidFill>
            </a:endParaRPr>
          </a:p>
        </p:txBody>
      </p:sp>
    </p:spTree>
    <p:extLst>
      <p:ext uri="{BB962C8B-B14F-4D97-AF65-F5344CB8AC3E}">
        <p14:creationId xmlns:p14="http://schemas.microsoft.com/office/powerpoint/2010/main" val="713980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2</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1</a:t>
            </a:r>
          </a:p>
        </p:txBody>
      </p:sp>
    </p:spTree>
    <p:extLst>
      <p:ext uri="{BB962C8B-B14F-4D97-AF65-F5344CB8AC3E}">
        <p14:creationId xmlns:p14="http://schemas.microsoft.com/office/powerpoint/2010/main" val="11270042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macchina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1220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Linguaggio assembly</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07779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err="1"/>
              <a:t>L’assembler</a:t>
            </a:r>
            <a:endParaRPr lang="it-IT"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55549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9BAE7-074D-4656-994B-B28298D7F709}"/>
              </a:ext>
            </a:extLst>
          </p:cNvPr>
          <p:cNvSpPr>
            <a:spLocks noGrp="1"/>
          </p:cNvSpPr>
          <p:nvPr>
            <p:ph type="ctrTitle"/>
          </p:nvPr>
        </p:nvSpPr>
        <p:spPr>
          <a:xfrm>
            <a:off x="1943536" y="709540"/>
            <a:ext cx="9742328" cy="731604"/>
          </a:xfrm>
        </p:spPr>
        <p:txBody>
          <a:bodyPr>
            <a:normAutofit fontScale="90000"/>
          </a:bodyPr>
          <a:lstStyle/>
          <a:p>
            <a:r>
              <a:rPr lang="it-IT" dirty="0"/>
              <a:t>Cenni storici: La programmazione</a:t>
            </a:r>
          </a:p>
        </p:txBody>
      </p:sp>
      <p:sp>
        <p:nvSpPr>
          <p:cNvPr id="3" name="Sottotitolo 2">
            <a:extLst>
              <a:ext uri="{FF2B5EF4-FFF2-40B4-BE49-F238E27FC236}">
                <a16:creationId xmlns:a16="http://schemas.microsoft.com/office/drawing/2014/main" id="{A8ADECB8-CCD1-4B04-9706-D59678CBC7D6}"/>
              </a:ext>
            </a:extLst>
          </p:cNvPr>
          <p:cNvSpPr>
            <a:spLocks noGrp="1"/>
          </p:cNvSpPr>
          <p:nvPr>
            <p:ph type="subTitle" idx="1"/>
          </p:nvPr>
        </p:nvSpPr>
        <p:spPr>
          <a:xfrm>
            <a:off x="1943536" y="1542904"/>
            <a:ext cx="9742328" cy="4605556"/>
          </a:xfrm>
        </p:spPr>
        <p:txBody>
          <a:bodyPr>
            <a:normAutofit fontScale="70000" lnSpcReduction="20000"/>
          </a:bodyPr>
          <a:lstStyle/>
          <a:p>
            <a:r>
              <a:rPr lang="it-IT" dirty="0">
                <a:solidFill>
                  <a:schemeClr val="tx1">
                    <a:lumMod val="95000"/>
                  </a:schemeClr>
                </a:solidFill>
              </a:rPr>
              <a:t>Ada </a:t>
            </a:r>
            <a:r>
              <a:rPr lang="it-IT" dirty="0" err="1">
                <a:solidFill>
                  <a:schemeClr val="tx1">
                    <a:lumMod val="95000"/>
                  </a:schemeClr>
                </a:solidFill>
              </a:rPr>
              <a:t>byron</a:t>
            </a:r>
            <a:r>
              <a:rPr lang="it-IT" dirty="0">
                <a:solidFill>
                  <a:schemeClr val="tx1">
                    <a:lumMod val="95000"/>
                  </a:schemeClr>
                </a:solidFill>
              </a:rPr>
              <a:t>(1815-1852) anche nota come Ada </a:t>
            </a:r>
            <a:r>
              <a:rPr lang="it-IT" dirty="0" err="1">
                <a:solidFill>
                  <a:schemeClr val="tx1">
                    <a:lumMod val="95000"/>
                  </a:schemeClr>
                </a:solidFill>
              </a:rPr>
              <a:t>lovelace</a:t>
            </a:r>
            <a:r>
              <a:rPr lang="it-IT" dirty="0">
                <a:solidFill>
                  <a:schemeClr val="tx1">
                    <a:lumMod val="95000"/>
                  </a:schemeClr>
                </a:solidFill>
              </a:rPr>
              <a:t> è considerata la prima pioniera della programmazione.</a:t>
            </a:r>
          </a:p>
          <a:p>
            <a:r>
              <a:rPr lang="it-IT" dirty="0">
                <a:solidFill>
                  <a:schemeClr val="tx1">
                    <a:lumMod val="95000"/>
                  </a:schemeClr>
                </a:solidFill>
              </a:rPr>
              <a:t>Vissuta negli anni in cui Babbage sviluppo la macchina analitica, </a:t>
            </a:r>
            <a:r>
              <a:rPr lang="it-IT" dirty="0" err="1">
                <a:solidFill>
                  <a:schemeClr val="tx1">
                    <a:lumMod val="95000"/>
                  </a:schemeClr>
                </a:solidFill>
              </a:rPr>
              <a:t>ada</a:t>
            </a:r>
            <a:r>
              <a:rPr lang="it-IT" dirty="0">
                <a:solidFill>
                  <a:schemeClr val="tx1">
                    <a:lumMod val="95000"/>
                  </a:schemeClr>
                </a:solidFill>
              </a:rPr>
              <a:t>  fu una grande sostenitrice del progetto, sviluppò inoltre alcuni algoritmi per la macchina di </a:t>
            </a:r>
            <a:r>
              <a:rPr lang="it-IT" dirty="0" err="1">
                <a:solidFill>
                  <a:schemeClr val="tx1">
                    <a:lumMod val="95000"/>
                  </a:schemeClr>
                </a:solidFill>
              </a:rPr>
              <a:t>babbage</a:t>
            </a:r>
            <a:r>
              <a:rPr lang="it-IT" dirty="0">
                <a:solidFill>
                  <a:schemeClr val="tx1">
                    <a:lumMod val="95000"/>
                  </a:schemeClr>
                </a:solidFill>
              </a:rPr>
              <a:t>.</a:t>
            </a:r>
          </a:p>
          <a:p>
            <a:r>
              <a:rPr lang="it-IT" dirty="0">
                <a:solidFill>
                  <a:schemeClr val="tx1">
                    <a:lumMod val="95000"/>
                  </a:schemeClr>
                </a:solidFill>
              </a:rPr>
              <a:t>tanto impegnata agli albori dell’informatica da definire il primo linguaggio di programmazione, destinato ad una macchina teorica.</a:t>
            </a:r>
          </a:p>
          <a:p>
            <a:r>
              <a:rPr lang="it-IT" dirty="0">
                <a:solidFill>
                  <a:schemeClr val="tx1">
                    <a:lumMod val="95000"/>
                  </a:schemeClr>
                </a:solidFill>
              </a:rPr>
              <a:t>Il programmatore agli albori della programmazione si occupava di tutto il processo, dalla soluzione del problema alla sua implementazione.</a:t>
            </a:r>
          </a:p>
          <a:p>
            <a:r>
              <a:rPr lang="it-IT" dirty="0">
                <a:solidFill>
                  <a:schemeClr val="tx1">
                    <a:lumMod val="95000"/>
                  </a:schemeClr>
                </a:solidFill>
              </a:rPr>
              <a:t>Oggi il processo descritto in precedenza è suddiviso principalmente in:</a:t>
            </a:r>
          </a:p>
          <a:p>
            <a:pPr marL="342900" indent="-342900">
              <a:buFont typeface="Arial" panose="020B0604020202020204" pitchFamily="34" charset="0"/>
              <a:buChar char="•"/>
            </a:pPr>
            <a:r>
              <a:rPr lang="it-IT" dirty="0">
                <a:solidFill>
                  <a:schemeClr val="tx1">
                    <a:lumMod val="95000"/>
                  </a:schemeClr>
                </a:solidFill>
              </a:rPr>
              <a:t>Raccolta dei requisiti</a:t>
            </a:r>
          </a:p>
          <a:p>
            <a:pPr marL="342900" indent="-342900">
              <a:buFont typeface="Arial" panose="020B0604020202020204" pitchFamily="34" charset="0"/>
              <a:buChar char="•"/>
            </a:pPr>
            <a:r>
              <a:rPr lang="it-IT" dirty="0">
                <a:solidFill>
                  <a:schemeClr val="tx1">
                    <a:lumMod val="95000"/>
                  </a:schemeClr>
                </a:solidFill>
              </a:rPr>
              <a:t>Progettazione</a:t>
            </a:r>
          </a:p>
          <a:p>
            <a:pPr marL="342900" indent="-342900">
              <a:buFont typeface="Arial" panose="020B0604020202020204" pitchFamily="34" charset="0"/>
              <a:buChar char="•"/>
            </a:pPr>
            <a:r>
              <a:rPr lang="it-IT" dirty="0">
                <a:solidFill>
                  <a:schemeClr val="tx1">
                    <a:lumMod val="95000"/>
                  </a:schemeClr>
                </a:solidFill>
              </a:rPr>
              <a:t>Sviluppo</a:t>
            </a:r>
          </a:p>
          <a:p>
            <a:pPr marL="342900" indent="-342900">
              <a:buFont typeface="Arial" panose="020B0604020202020204" pitchFamily="34" charset="0"/>
              <a:buChar char="•"/>
            </a:pPr>
            <a:r>
              <a:rPr lang="it-IT" dirty="0">
                <a:solidFill>
                  <a:schemeClr val="tx1">
                    <a:lumMod val="95000"/>
                  </a:schemeClr>
                </a:solidFill>
              </a:rPr>
              <a:t>Test</a:t>
            </a:r>
          </a:p>
          <a:p>
            <a:pPr marL="342900" indent="-342900">
              <a:buFont typeface="Arial" panose="020B0604020202020204" pitchFamily="34" charset="0"/>
              <a:buChar char="•"/>
            </a:pPr>
            <a:r>
              <a:rPr lang="it-IT" dirty="0">
                <a:solidFill>
                  <a:schemeClr val="tx1">
                    <a:lumMod val="95000"/>
                  </a:schemeClr>
                </a:solidFill>
              </a:rPr>
              <a:t>Mantenimento</a:t>
            </a:r>
          </a:p>
        </p:txBody>
      </p:sp>
    </p:spTree>
    <p:extLst>
      <p:ext uri="{BB962C8B-B14F-4D97-AF65-F5344CB8AC3E}">
        <p14:creationId xmlns:p14="http://schemas.microsoft.com/office/powerpoint/2010/main" val="1315897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Linguaggi ad alto livello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1456423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Linguaggi interpretati e</a:t>
            </a:r>
            <a:br>
              <a:rPr lang="it-IT" dirty="0"/>
            </a:br>
            <a:r>
              <a:rPr lang="it-IT" dirty="0"/>
              <a:t>linguaggi compilati</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1141322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Interpretazione vs compilazione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639410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2" y="711302"/>
            <a:ext cx="10315577" cy="656103"/>
          </a:xfrm>
        </p:spPr>
        <p:txBody>
          <a:bodyPr>
            <a:normAutofit/>
          </a:bodyPr>
          <a:lstStyle/>
          <a:p>
            <a:r>
              <a:rPr lang="it-IT" sz="4000" dirty="0"/>
              <a:t>Compilazione, interprete e compilatore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dirty="0"/>
          </a:p>
        </p:txBody>
      </p:sp>
    </p:spTree>
    <p:extLst>
      <p:ext uri="{BB962C8B-B14F-4D97-AF65-F5344CB8AC3E}">
        <p14:creationId xmlns:p14="http://schemas.microsoft.com/office/powerpoint/2010/main" val="35512859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711302"/>
            <a:ext cx="9515826" cy="656103"/>
          </a:xfrm>
        </p:spPr>
        <p:txBody>
          <a:bodyPr>
            <a:normAutofit fontScale="90000"/>
          </a:bodyPr>
          <a:lstStyle/>
          <a:p>
            <a:r>
              <a:rPr lang="it-IT" dirty="0"/>
              <a:t>Paradigmi di programmazione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476476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Il paradigma di programmazione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7949043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Introduzione al linguaggio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636534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a:t>
            </a:r>
            <a:r>
              <a:rPr lang="it-IT" sz="4300" dirty="0" err="1"/>
              <a:t>bytecode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192238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java </a:t>
            </a:r>
            <a:r>
              <a:rPr lang="it-IT" sz="4300" dirty="0" err="1"/>
              <a:t>virtual</a:t>
            </a:r>
            <a:r>
              <a:rPr lang="it-IT" sz="4300" dirty="0"/>
              <a:t> machine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9510594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4" y="1256587"/>
            <a:ext cx="9515826" cy="656103"/>
          </a:xfrm>
        </p:spPr>
        <p:txBody>
          <a:bodyPr>
            <a:normAutofit fontScale="90000"/>
          </a:bodyPr>
          <a:lstStyle/>
          <a:p>
            <a:r>
              <a:rPr lang="it-IT" dirty="0"/>
              <a:t>Evoluzione, versioni e struttura della programmazione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2100409"/>
            <a:ext cx="9515826" cy="4115834"/>
          </a:xfrm>
        </p:spPr>
        <p:txBody>
          <a:bodyPr/>
          <a:lstStyle/>
          <a:p>
            <a:endParaRPr lang="it-IT"/>
          </a:p>
        </p:txBody>
      </p:sp>
    </p:spTree>
    <p:extLst>
      <p:ext uri="{BB962C8B-B14F-4D97-AF65-F5344CB8AC3E}">
        <p14:creationId xmlns:p14="http://schemas.microsoft.com/office/powerpoint/2010/main" val="5211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333F5F-4B33-42DC-B019-11DB61714A3E}"/>
              </a:ext>
            </a:extLst>
          </p:cNvPr>
          <p:cNvSpPr>
            <a:spLocks noGrp="1"/>
          </p:cNvSpPr>
          <p:nvPr>
            <p:ph type="ctrTitle"/>
          </p:nvPr>
        </p:nvSpPr>
        <p:spPr>
          <a:xfrm>
            <a:off x="1876424" y="937805"/>
            <a:ext cx="8791575" cy="781938"/>
          </a:xfrm>
        </p:spPr>
        <p:txBody>
          <a:bodyPr/>
          <a:lstStyle/>
          <a:p>
            <a:r>
              <a:rPr lang="it-IT" dirty="0"/>
              <a:t>Tipologie di computer</a:t>
            </a:r>
          </a:p>
        </p:txBody>
      </p:sp>
      <p:sp>
        <p:nvSpPr>
          <p:cNvPr id="3" name="Sottotitolo 2">
            <a:extLst>
              <a:ext uri="{FF2B5EF4-FFF2-40B4-BE49-F238E27FC236}">
                <a16:creationId xmlns:a16="http://schemas.microsoft.com/office/drawing/2014/main" id="{D0EABF1A-1749-472B-9602-9837C7521794}"/>
              </a:ext>
            </a:extLst>
          </p:cNvPr>
          <p:cNvSpPr>
            <a:spLocks noGrp="1"/>
          </p:cNvSpPr>
          <p:nvPr>
            <p:ph type="subTitle" idx="1"/>
          </p:nvPr>
        </p:nvSpPr>
        <p:spPr>
          <a:xfrm>
            <a:off x="1876424" y="1719743"/>
            <a:ext cx="9113154" cy="4454554"/>
          </a:xfrm>
        </p:spPr>
        <p:txBody>
          <a:bodyPr>
            <a:normAutofit fontScale="77500" lnSpcReduction="20000"/>
          </a:bodyPr>
          <a:lstStyle/>
          <a:p>
            <a:r>
              <a:rPr lang="it-IT" dirty="0">
                <a:solidFill>
                  <a:schemeClr val="tx1">
                    <a:lumMod val="95000"/>
                  </a:schemeClr>
                </a:solidFill>
              </a:rPr>
              <a:t>Il  computer oggi non viene più utilizzato esclusivamente per operazioni matematiche, bensì ha acquisito diversi ruoli, possiamo quindi definire diverse tipologie di computer:</a:t>
            </a:r>
          </a:p>
          <a:p>
            <a:pPr marL="342900" indent="-342900">
              <a:buFont typeface="Arial" panose="020B0604020202020204" pitchFamily="34" charset="0"/>
              <a:buChar char="•"/>
            </a:pPr>
            <a:r>
              <a:rPr lang="it-IT" dirty="0">
                <a:solidFill>
                  <a:schemeClr val="tx1">
                    <a:lumMod val="95000"/>
                  </a:schemeClr>
                </a:solidFill>
              </a:rPr>
              <a:t>Workstation: rispetto ai personal computer sono indicati per un uso più professionale (grafico o ingegneristico)</a:t>
            </a:r>
          </a:p>
          <a:p>
            <a:pPr marL="342900" indent="-342900">
              <a:buFont typeface="Arial" panose="020B0604020202020204" pitchFamily="34" charset="0"/>
              <a:buChar char="•"/>
            </a:pPr>
            <a:r>
              <a:rPr lang="it-IT" dirty="0">
                <a:solidFill>
                  <a:schemeClr val="tx1">
                    <a:lumMod val="95000"/>
                  </a:schemeClr>
                </a:solidFill>
              </a:rPr>
              <a:t>Server: sono computer specifici nella costruzione di un’infrastruttura informatica incaricati principalmente di gestire vari servizi della rete</a:t>
            </a:r>
          </a:p>
          <a:p>
            <a:pPr marL="342900" indent="-342900">
              <a:buFont typeface="Arial" panose="020B0604020202020204" pitchFamily="34" charset="0"/>
              <a:buChar char="•"/>
            </a:pPr>
            <a:r>
              <a:rPr lang="it-IT" dirty="0">
                <a:solidFill>
                  <a:schemeClr val="tx1">
                    <a:lumMod val="95000"/>
                  </a:schemeClr>
                </a:solidFill>
              </a:rPr>
              <a:t>Notebook: computer general </a:t>
            </a:r>
            <a:r>
              <a:rPr lang="it-IT" dirty="0" err="1">
                <a:solidFill>
                  <a:schemeClr val="tx1">
                    <a:lumMod val="95000"/>
                  </a:schemeClr>
                </a:solidFill>
              </a:rPr>
              <a:t>purpose</a:t>
            </a:r>
            <a:r>
              <a:rPr lang="it-IT" dirty="0">
                <a:solidFill>
                  <a:schemeClr val="tx1">
                    <a:lumMod val="95000"/>
                  </a:schemeClr>
                </a:solidFill>
              </a:rPr>
              <a:t> trasportabili (laptop) </a:t>
            </a:r>
          </a:p>
          <a:p>
            <a:pPr marL="342900" indent="-342900">
              <a:buFont typeface="Arial" panose="020B0604020202020204" pitchFamily="34" charset="0"/>
              <a:buChar char="•"/>
            </a:pPr>
            <a:r>
              <a:rPr lang="it-IT" dirty="0">
                <a:solidFill>
                  <a:schemeClr val="tx1">
                    <a:lumMod val="95000"/>
                  </a:schemeClr>
                </a:solidFill>
              </a:rPr>
              <a:t>Smartphone: computer general </a:t>
            </a:r>
            <a:r>
              <a:rPr lang="it-IT" dirty="0" err="1">
                <a:solidFill>
                  <a:schemeClr val="tx1">
                    <a:lumMod val="95000"/>
                  </a:schemeClr>
                </a:solidFill>
              </a:rPr>
              <a:t>purpose</a:t>
            </a:r>
            <a:r>
              <a:rPr lang="it-IT" dirty="0">
                <a:solidFill>
                  <a:schemeClr val="tx1">
                    <a:lumMod val="95000"/>
                  </a:schemeClr>
                </a:solidFill>
              </a:rPr>
              <a:t> di dimensioni molto ridotte che offrono una grande quantità di funzionalità, principalmente input-output e comunicazione</a:t>
            </a:r>
          </a:p>
          <a:p>
            <a:pPr marL="342900" indent="-342900">
              <a:buFont typeface="Arial" panose="020B0604020202020204" pitchFamily="34" charset="0"/>
              <a:buChar char="•"/>
            </a:pPr>
            <a:r>
              <a:rPr lang="it-IT" dirty="0">
                <a:solidFill>
                  <a:schemeClr val="tx1">
                    <a:lumMod val="95000"/>
                  </a:schemeClr>
                </a:solidFill>
              </a:rPr>
              <a:t>Console di videogiochi: computer speciale sviluppato appositamente per garantire prestazioni elevate di elaborazione</a:t>
            </a:r>
          </a:p>
          <a:p>
            <a:pPr marL="342900" indent="-342900">
              <a:buFont typeface="Arial" panose="020B0604020202020204" pitchFamily="34" charset="0"/>
              <a:buChar char="•"/>
            </a:pPr>
            <a:r>
              <a:rPr lang="it-IT" dirty="0">
                <a:solidFill>
                  <a:schemeClr val="tx1">
                    <a:lumMod val="95000"/>
                  </a:schemeClr>
                </a:solidFill>
              </a:rPr>
              <a:t>Pos/atm: computer di dimensioni ridotte, sviluppati per effettuare pagamenti elettronici</a:t>
            </a:r>
          </a:p>
          <a:p>
            <a:pPr marL="342900" indent="-342900">
              <a:buFont typeface="Arial" panose="020B0604020202020204" pitchFamily="34" charset="0"/>
              <a:buChar char="•"/>
            </a:pPr>
            <a:r>
              <a:rPr lang="it-IT" dirty="0">
                <a:solidFill>
                  <a:schemeClr val="tx1">
                    <a:lumMod val="95000"/>
                  </a:schemeClr>
                </a:solidFill>
              </a:rPr>
              <a:t>Plc: controllore logico programmabile, computer specializzato nella gestione dei processi industriali</a:t>
            </a:r>
          </a:p>
          <a:p>
            <a:endParaRPr lang="it-IT" dirty="0">
              <a:solidFill>
                <a:schemeClr val="tx1">
                  <a:lumMod val="95000"/>
                </a:schemeClr>
              </a:solidFill>
            </a:endParaRPr>
          </a:p>
        </p:txBody>
      </p:sp>
    </p:spTree>
    <p:extLst>
      <p:ext uri="{BB962C8B-B14F-4D97-AF65-F5344CB8AC3E}">
        <p14:creationId xmlns:p14="http://schemas.microsoft.com/office/powerpoint/2010/main" val="475578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Architettura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447640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jre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8203446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err="1"/>
              <a:t>jdk</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2840584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Java </a:t>
            </a:r>
            <a:r>
              <a:rPr lang="it-IT" sz="4300" dirty="0" err="1"/>
              <a:t>edition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7042988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vocabolario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049823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Ide ed ambienti di sviluppo: </a:t>
            </a:r>
            <a:r>
              <a:rPr lang="it-IT" sz="4300" dirty="0" err="1"/>
              <a:t>eclipse</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08801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Application server: </a:t>
            </a:r>
            <a:r>
              <a:rPr lang="it-IT" sz="4300" dirty="0" err="1"/>
              <a:t>tomcat</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18046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Build </a:t>
            </a:r>
            <a:r>
              <a:rPr lang="it-IT" sz="4300" dirty="0" err="1"/>
              <a:t>automation</a:t>
            </a:r>
            <a:r>
              <a:rPr lang="it-IT" sz="4300" dirty="0"/>
              <a:t>: </a:t>
            </a:r>
            <a:r>
              <a:rPr lang="it-IT" sz="4300" dirty="0" err="1"/>
              <a:t>maven</a:t>
            </a:r>
            <a:endParaRPr lang="it-IT" sz="43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3841207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a:bodyPr>
          <a:lstStyle/>
          <a:p>
            <a:r>
              <a:rPr lang="it-IT" sz="4100" dirty="0"/>
              <a:t>Installazione e configurazione di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257515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rmAutofit fontScale="90000"/>
          </a:bodyPr>
          <a:lstStyle/>
          <a:p>
            <a:r>
              <a:rPr lang="it-IT" sz="4100" dirty="0"/>
              <a:t>Concetti filosofici ed operativi della </a:t>
            </a:r>
            <a:r>
              <a:rPr lang="it-IT" sz="4100" dirty="0" err="1"/>
              <a:t>oop</a:t>
            </a:r>
            <a:endParaRPr lang="it-IT" sz="4100" dirty="0"/>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74747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21149B-F5C7-4E3F-9B94-0BA84AA024C4}"/>
              </a:ext>
            </a:extLst>
          </p:cNvPr>
          <p:cNvSpPr>
            <a:spLocks noGrp="1"/>
          </p:cNvSpPr>
          <p:nvPr>
            <p:ph type="ctrTitle"/>
          </p:nvPr>
        </p:nvSpPr>
        <p:spPr>
          <a:xfrm>
            <a:off x="1876424" y="1122363"/>
            <a:ext cx="8791575" cy="748382"/>
          </a:xfrm>
        </p:spPr>
        <p:txBody>
          <a:bodyPr>
            <a:normAutofit fontScale="90000"/>
          </a:bodyPr>
          <a:lstStyle/>
          <a:p>
            <a:r>
              <a:rPr lang="it-IT" dirty="0"/>
              <a:t>La macchina di von </a:t>
            </a:r>
            <a:r>
              <a:rPr lang="it-IT" dirty="0" err="1"/>
              <a:t>neumann</a:t>
            </a:r>
            <a:endParaRPr lang="it-IT" dirty="0"/>
          </a:p>
        </p:txBody>
      </p:sp>
      <p:sp>
        <p:nvSpPr>
          <p:cNvPr id="3" name="Sottotitolo 2">
            <a:extLst>
              <a:ext uri="{FF2B5EF4-FFF2-40B4-BE49-F238E27FC236}">
                <a16:creationId xmlns:a16="http://schemas.microsoft.com/office/drawing/2014/main" id="{D847E1AB-1421-4C3E-9719-8F4CC2F3A461}"/>
              </a:ext>
            </a:extLst>
          </p:cNvPr>
          <p:cNvSpPr>
            <a:spLocks noGrp="1"/>
          </p:cNvSpPr>
          <p:nvPr>
            <p:ph type="subTitle" idx="1"/>
          </p:nvPr>
        </p:nvSpPr>
        <p:spPr>
          <a:xfrm>
            <a:off x="2008311" y="2250269"/>
            <a:ext cx="5088776" cy="3286465"/>
          </a:xfrm>
        </p:spPr>
        <p:txBody>
          <a:bodyPr>
            <a:normAutofit fontScale="85000" lnSpcReduction="10000"/>
          </a:bodyPr>
          <a:lstStyle/>
          <a:p>
            <a:r>
              <a:rPr lang="it-IT" dirty="0">
                <a:solidFill>
                  <a:schemeClr val="tx1">
                    <a:lumMod val="95000"/>
                  </a:schemeClr>
                </a:solidFill>
              </a:rPr>
              <a:t>Elementi della macchina:</a:t>
            </a:r>
          </a:p>
          <a:p>
            <a:pPr marL="342900" indent="-342900">
              <a:buFont typeface="Arial" panose="020B0604020202020204" pitchFamily="34" charset="0"/>
              <a:buChar char="•"/>
            </a:pPr>
            <a:r>
              <a:rPr lang="it-IT" dirty="0">
                <a:solidFill>
                  <a:schemeClr val="tx1">
                    <a:lumMod val="95000"/>
                  </a:schemeClr>
                </a:solidFill>
              </a:rPr>
              <a:t>Cpu: macchina centrale che gestisce in modo sequenziale il sistema</a:t>
            </a:r>
          </a:p>
          <a:p>
            <a:pPr marL="342900" indent="-342900">
              <a:buFont typeface="Arial" panose="020B0604020202020204" pitchFamily="34" charset="0"/>
              <a:buChar char="•"/>
            </a:pPr>
            <a:r>
              <a:rPr lang="it-IT" dirty="0">
                <a:solidFill>
                  <a:schemeClr val="tx1">
                    <a:lumMod val="95000"/>
                  </a:schemeClr>
                </a:solidFill>
              </a:rPr>
              <a:t>Memoria di lavoro: contenitori di programmi da eseguire e dati su cui operare</a:t>
            </a:r>
          </a:p>
          <a:p>
            <a:pPr marL="342900" indent="-342900">
              <a:buFont typeface="Arial" panose="020B0604020202020204" pitchFamily="34" charset="0"/>
              <a:buChar char="•"/>
            </a:pPr>
            <a:r>
              <a:rPr lang="it-IT" dirty="0">
                <a:solidFill>
                  <a:schemeClr val="tx1">
                    <a:lumMod val="95000"/>
                  </a:schemeClr>
                </a:solidFill>
              </a:rPr>
              <a:t>Interfaccia </a:t>
            </a:r>
            <a:r>
              <a:rPr lang="it-IT" dirty="0" err="1">
                <a:solidFill>
                  <a:schemeClr val="tx1">
                    <a:lumMod val="95000"/>
                  </a:schemeClr>
                </a:solidFill>
              </a:rPr>
              <a:t>i/o</a:t>
            </a:r>
            <a:r>
              <a:rPr lang="it-IT" dirty="0">
                <a:solidFill>
                  <a:schemeClr val="tx1">
                    <a:lumMod val="95000"/>
                  </a:schemeClr>
                </a:solidFill>
              </a:rPr>
              <a:t> (input / output): dispositivo elettronico che consente alla </a:t>
            </a:r>
            <a:r>
              <a:rPr lang="it-IT" dirty="0" err="1">
                <a:solidFill>
                  <a:schemeClr val="tx1">
                    <a:lumMod val="95000"/>
                  </a:schemeClr>
                </a:solidFill>
              </a:rPr>
              <a:t>cpu</a:t>
            </a:r>
            <a:r>
              <a:rPr lang="it-IT" dirty="0">
                <a:solidFill>
                  <a:schemeClr val="tx1">
                    <a:lumMod val="95000"/>
                  </a:schemeClr>
                </a:solidFill>
              </a:rPr>
              <a:t> di dialogare con le periferie                                                 (dispositivi di altra natura fisica)</a:t>
            </a:r>
          </a:p>
        </p:txBody>
      </p:sp>
      <p:pic>
        <p:nvPicPr>
          <p:cNvPr id="1026" name="Picture 2" descr="Modello di Von Neumann, che cos'è? - morethaninfo.com">
            <a:extLst>
              <a:ext uri="{FF2B5EF4-FFF2-40B4-BE49-F238E27FC236}">
                <a16:creationId xmlns:a16="http://schemas.microsoft.com/office/drawing/2014/main" id="{57263B09-8434-4BEF-B165-1CBE976D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499133"/>
            <a:ext cx="4337108" cy="267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64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Cos’è un costrutto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2494082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Struttura di un programma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532875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L’oggetto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658727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La classe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39281244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82263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Il metodo costruttore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40168534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Utilizzo delle classi di libreria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7378831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Import e concetto di package</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20333615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3786-AD29-4A88-AC1C-11AC3057D22C}"/>
              </a:ext>
            </a:extLst>
          </p:cNvPr>
          <p:cNvSpPr>
            <a:spLocks noGrp="1"/>
          </p:cNvSpPr>
          <p:nvPr>
            <p:ph type="ctrTitle"/>
          </p:nvPr>
        </p:nvSpPr>
        <p:spPr/>
        <p:txBody>
          <a:bodyPr/>
          <a:lstStyle/>
          <a:p>
            <a:pPr algn="r"/>
            <a:r>
              <a:rPr lang="it-IT" dirty="0"/>
              <a:t>Unit 3</a:t>
            </a:r>
          </a:p>
        </p:txBody>
      </p:sp>
      <p:sp>
        <p:nvSpPr>
          <p:cNvPr id="3" name="Sottotitolo 2">
            <a:extLst>
              <a:ext uri="{FF2B5EF4-FFF2-40B4-BE49-F238E27FC236}">
                <a16:creationId xmlns:a16="http://schemas.microsoft.com/office/drawing/2014/main" id="{E3812A85-7B93-4D44-9999-B5293FB9C3EA}"/>
              </a:ext>
            </a:extLst>
          </p:cNvPr>
          <p:cNvSpPr>
            <a:spLocks noGrp="1"/>
          </p:cNvSpPr>
          <p:nvPr>
            <p:ph type="subTitle" idx="1"/>
          </p:nvPr>
        </p:nvSpPr>
        <p:spPr/>
        <p:txBody>
          <a:bodyPr/>
          <a:lstStyle/>
          <a:p>
            <a:pPr algn="r"/>
            <a:r>
              <a:rPr lang="it-IT" dirty="0">
                <a:solidFill>
                  <a:schemeClr val="tx1">
                    <a:lumMod val="95000"/>
                  </a:schemeClr>
                </a:solidFill>
              </a:rPr>
              <a:t>Linguaggi di programmazione, la </a:t>
            </a:r>
            <a:r>
              <a:rPr lang="it-IT" dirty="0" err="1">
                <a:solidFill>
                  <a:schemeClr val="tx1">
                    <a:lumMod val="95000"/>
                  </a:schemeClr>
                </a:solidFill>
              </a:rPr>
              <a:t>oop</a:t>
            </a:r>
            <a:r>
              <a:rPr lang="it-IT" dirty="0">
                <a:solidFill>
                  <a:schemeClr val="tx1">
                    <a:lumMod val="95000"/>
                  </a:schemeClr>
                </a:solidFill>
              </a:rPr>
              <a:t> e java parte 2</a:t>
            </a:r>
          </a:p>
        </p:txBody>
      </p:sp>
    </p:spTree>
    <p:extLst>
      <p:ext uri="{BB962C8B-B14F-4D97-AF65-F5344CB8AC3E}">
        <p14:creationId xmlns:p14="http://schemas.microsoft.com/office/powerpoint/2010/main" val="1034672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85A1-E457-4832-BCB1-61021474450D}"/>
              </a:ext>
            </a:extLst>
          </p:cNvPr>
          <p:cNvSpPr>
            <a:spLocks noGrp="1"/>
          </p:cNvSpPr>
          <p:nvPr>
            <p:ph type="ctrTitle"/>
          </p:nvPr>
        </p:nvSpPr>
        <p:spPr>
          <a:xfrm>
            <a:off x="1876423" y="711302"/>
            <a:ext cx="10103055" cy="656103"/>
          </a:xfrm>
        </p:spPr>
        <p:txBody>
          <a:bodyPr>
            <a:noAutofit/>
          </a:bodyPr>
          <a:lstStyle/>
          <a:p>
            <a:r>
              <a:rPr lang="it-IT" sz="4300" dirty="0"/>
              <a:t>Le variabili in java</a:t>
            </a:r>
          </a:p>
        </p:txBody>
      </p:sp>
      <p:sp>
        <p:nvSpPr>
          <p:cNvPr id="3" name="Sottotitolo 2">
            <a:extLst>
              <a:ext uri="{FF2B5EF4-FFF2-40B4-BE49-F238E27FC236}">
                <a16:creationId xmlns:a16="http://schemas.microsoft.com/office/drawing/2014/main" id="{66409AAA-04C6-4E69-9F24-FBCFD422D4E8}"/>
              </a:ext>
            </a:extLst>
          </p:cNvPr>
          <p:cNvSpPr>
            <a:spLocks noGrp="1"/>
          </p:cNvSpPr>
          <p:nvPr>
            <p:ph type="subTitle" idx="1"/>
          </p:nvPr>
        </p:nvSpPr>
        <p:spPr>
          <a:xfrm>
            <a:off x="1876425" y="1555124"/>
            <a:ext cx="9515826" cy="4115834"/>
          </a:xfrm>
        </p:spPr>
        <p:txBody>
          <a:bodyPr/>
          <a:lstStyle/>
          <a:p>
            <a:endParaRPr lang="it-IT"/>
          </a:p>
        </p:txBody>
      </p:sp>
    </p:spTree>
    <p:extLst>
      <p:ext uri="{BB962C8B-B14F-4D97-AF65-F5344CB8AC3E}">
        <p14:creationId xmlns:p14="http://schemas.microsoft.com/office/powerpoint/2010/main" val="1775812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970</TotalTime>
  <Words>4530</Words>
  <Application>Microsoft Office PowerPoint</Application>
  <PresentationFormat>Widescreen</PresentationFormat>
  <Paragraphs>375</Paragraphs>
  <Slides>124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124</vt:i4>
      </vt:variant>
    </vt:vector>
  </HeadingPairs>
  <TitlesOfParts>
    <vt:vector size="127" baseType="lpstr">
      <vt:lpstr>Arial</vt:lpstr>
      <vt:lpstr>Tw Cen MT</vt:lpstr>
      <vt:lpstr>Circuito</vt:lpstr>
      <vt:lpstr>Corso Java</vt:lpstr>
      <vt:lpstr>Unit 1</vt:lpstr>
      <vt:lpstr>La scienza dell’informatizzazione</vt:lpstr>
      <vt:lpstr>I sistemi informativi e Informatici</vt:lpstr>
      <vt:lpstr>Cenni storici: La nascita dei computer</vt:lpstr>
      <vt:lpstr>Cenni storici: Il primo vero computer</vt:lpstr>
      <vt:lpstr>Cenni storici: La programmazione</vt:lpstr>
      <vt:lpstr>Tipologie di computer</vt:lpstr>
      <vt:lpstr>La macchina di von neumann</vt:lpstr>
      <vt:lpstr>Memoria centrale</vt:lpstr>
      <vt:lpstr>La memoria ram</vt:lpstr>
      <vt:lpstr>La memoria ROM</vt:lpstr>
      <vt:lpstr>La memoria di massa</vt:lpstr>
      <vt:lpstr>Le periferiche input ed output</vt:lpstr>
      <vt:lpstr>La cpu</vt:lpstr>
      <vt:lpstr>Le unità di controllo</vt:lpstr>
      <vt:lpstr>La alu</vt:lpstr>
      <vt:lpstr>Differenza tra hardware e software</vt:lpstr>
      <vt:lpstr>I ruoli nei sistemi informatici</vt:lpstr>
      <vt:lpstr>I principali sistemi operativi</vt:lpstr>
      <vt:lpstr>Introduzione ai sistemi operativi</vt:lpstr>
      <vt:lpstr>Definizione di algoritmo</vt:lpstr>
      <vt:lpstr>Informazione vs dato</vt:lpstr>
      <vt:lpstr>Le variabili e le costanti</vt:lpstr>
      <vt:lpstr>file</vt:lpstr>
      <vt:lpstr>Passi elementari e strutture di controllo del flusso</vt:lpstr>
      <vt:lpstr>Diagramma di flusso</vt:lpstr>
      <vt:lpstr>Pseudocodice e pseudocodifica</vt:lpstr>
      <vt:lpstr>Strutture di controllo del flusso: sequenza</vt:lpstr>
      <vt:lpstr>Strutture di controllo del flusso: selezione</vt:lpstr>
      <vt:lpstr>La selezione ad un via</vt:lpstr>
      <vt:lpstr>La selezione a due vie</vt:lpstr>
      <vt:lpstr>La selezione a n vie</vt:lpstr>
      <vt:lpstr>Strutture di controllo del flusso: iterazione</vt:lpstr>
      <vt:lpstr>Ciclo di ripetizione su contatore</vt:lpstr>
      <vt:lpstr>Ciclo di ripetizione su condizione</vt:lpstr>
      <vt:lpstr>Ciclo di ripetizione con condizione in coda</vt:lpstr>
      <vt:lpstr>Ciclo di ripetizione con condizione in testa</vt:lpstr>
      <vt:lpstr>Combinazione di strutture per controllo del flusso</vt:lpstr>
      <vt:lpstr>Metodo top-down</vt:lpstr>
      <vt:lpstr>Ciclo di vita del software</vt:lpstr>
      <vt:lpstr>Principali caratteristiche del software</vt:lpstr>
      <vt:lpstr>Modello a cascata / waterfall</vt:lpstr>
      <vt:lpstr>Modello a spirale</vt:lpstr>
      <vt:lpstr>Introduzione all’agile, manifesto, metodi e valutazioni </vt:lpstr>
      <vt:lpstr>L’uml</vt:lpstr>
      <vt:lpstr>Le Regole delL’uml</vt:lpstr>
      <vt:lpstr>Strutture delL’uml</vt:lpstr>
      <vt:lpstr>Le viste delL’uml</vt:lpstr>
      <vt:lpstr>Use case view</vt:lpstr>
      <vt:lpstr>Design view</vt:lpstr>
      <vt:lpstr>Implementation, process e deployment view</vt:lpstr>
      <vt:lpstr>Un processo unificato</vt:lpstr>
      <vt:lpstr>Presentazione standard di PowerPoint</vt:lpstr>
      <vt:lpstr>Modelli del processo unificato</vt:lpstr>
      <vt:lpstr>I diagrammi uml</vt:lpstr>
      <vt:lpstr>Casi d’uso</vt:lpstr>
      <vt:lpstr>Diagrammi dei Casi d’uso</vt:lpstr>
      <vt:lpstr>L’attore</vt:lpstr>
      <vt:lpstr>Relazioni tra attori e casi d’uso</vt:lpstr>
      <vt:lpstr>Esempio con un sistema di e-commerce</vt:lpstr>
      <vt:lpstr>Inclusione tra casi d’uso</vt:lpstr>
      <vt:lpstr>estensione di un caso d’uso</vt:lpstr>
      <vt:lpstr>Differenze tra estensione (extend) ed inclusione (include)</vt:lpstr>
      <vt:lpstr>Creazione del diagramma di  un caso d’uso</vt:lpstr>
      <vt:lpstr>Unit 2</vt:lpstr>
      <vt:lpstr>Linguaggio macchina</vt:lpstr>
      <vt:lpstr>Linguaggio assembly</vt:lpstr>
      <vt:lpstr>L’assembler</vt:lpstr>
      <vt:lpstr>Linguaggi ad alto livello</vt:lpstr>
      <vt:lpstr>Linguaggi interpretati e linguaggi compilati</vt:lpstr>
      <vt:lpstr>Interpretazione vs compilazione</vt:lpstr>
      <vt:lpstr>Compilazione, interprete e compilatore</vt:lpstr>
      <vt:lpstr>Paradigmi di programmazione</vt:lpstr>
      <vt:lpstr>Il paradigma di programmazione oop</vt:lpstr>
      <vt:lpstr>Introduzione al linguaggio java</vt:lpstr>
      <vt:lpstr>Il bytecode</vt:lpstr>
      <vt:lpstr>La java virtual machine</vt:lpstr>
      <vt:lpstr>Evoluzione, versioni e struttura della programmazione java</vt:lpstr>
      <vt:lpstr>Architettura di java</vt:lpstr>
      <vt:lpstr>jre</vt:lpstr>
      <vt:lpstr>jdk</vt:lpstr>
      <vt:lpstr>Java edition</vt:lpstr>
      <vt:lpstr>Il vocabolario di java</vt:lpstr>
      <vt:lpstr>Ide ed ambienti di sviluppo: eclipse</vt:lpstr>
      <vt:lpstr>Application server: tomcat</vt:lpstr>
      <vt:lpstr>Build automation: maven</vt:lpstr>
      <vt:lpstr>Installazione e configurazione di java</vt:lpstr>
      <vt:lpstr>Concetti filosofici ed operativi della oop</vt:lpstr>
      <vt:lpstr>Cos’è un costrutto</vt:lpstr>
      <vt:lpstr>Struttura di un programma java</vt:lpstr>
      <vt:lpstr>L’oggetto</vt:lpstr>
      <vt:lpstr>La classe</vt:lpstr>
      <vt:lpstr>Il metodo</vt:lpstr>
      <vt:lpstr>Il metodo costruttore</vt:lpstr>
      <vt:lpstr>Utilizzo delle classi di libreria</vt:lpstr>
      <vt:lpstr>Import e concetto di package</vt:lpstr>
      <vt:lpstr>Unit 3</vt:lpstr>
      <vt:lpstr>Le variabili in java</vt:lpstr>
      <vt:lpstr>Le costanti in java</vt:lpstr>
      <vt:lpstr>Tipologia dei dati in java</vt:lpstr>
      <vt:lpstr>I wrapprer in java</vt:lpstr>
      <vt:lpstr>Tipologia di variabili e scope</vt:lpstr>
      <vt:lpstr>Le variabili locali</vt:lpstr>
      <vt:lpstr>Le variabili di istanza</vt:lpstr>
      <vt:lpstr>Le variabili di classe</vt:lpstr>
      <vt:lpstr>Literals e codifica di valori numerici e stringhe</vt:lpstr>
      <vt:lpstr>Il boxing in java</vt:lpstr>
      <vt:lpstr>autoboxing</vt:lpstr>
      <vt:lpstr>unboxing</vt:lpstr>
      <vt:lpstr>casting</vt:lpstr>
      <vt:lpstr>Modificatori di visibilità</vt:lpstr>
      <vt:lpstr>Modificatori di visibilità public</vt:lpstr>
      <vt:lpstr>Modificatori di visibilità private</vt:lpstr>
      <vt:lpstr>Modificatori di visibilità protected</vt:lpstr>
      <vt:lpstr>Modificatori di visibilità default</vt:lpstr>
      <vt:lpstr>Definizione di un metodo in java</vt:lpstr>
      <vt:lpstr>I parametri</vt:lpstr>
      <vt:lpstr>Richiamare un metodo</vt:lpstr>
      <vt:lpstr>Return ed il valore di ritorno del metodo</vt:lpstr>
      <vt:lpstr>Signature e la firma dei metodi</vt:lpstr>
      <vt:lpstr>I getter e i setter</vt:lpstr>
      <vt:lpstr>Unit 4</vt:lpstr>
      <vt:lpstr>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Java</dc:title>
  <dc:creator>Eros Capobianco</dc:creator>
  <cp:lastModifiedBy>Eros Capobianco</cp:lastModifiedBy>
  <cp:revision>7</cp:revision>
  <dcterms:created xsi:type="dcterms:W3CDTF">2022-03-26T09:59:28Z</dcterms:created>
  <dcterms:modified xsi:type="dcterms:W3CDTF">2022-03-28T02:07:20Z</dcterms:modified>
</cp:coreProperties>
</file>