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5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79" r:id="rId55"/>
    <p:sldId id="308" r:id="rId56"/>
    <p:sldId id="309" r:id="rId57"/>
    <p:sldId id="310" r:id="rId58"/>
    <p:sldId id="311" r:id="rId59"/>
    <p:sldId id="312" r:id="rId60"/>
    <p:sldId id="313" r:id="rId61"/>
    <p:sldId id="314" r:id="rId62"/>
    <p:sldId id="315" r:id="rId63"/>
    <p:sldId id="316" r:id="rId64"/>
    <p:sldId id="317" r:id="rId65"/>
    <p:sldId id="318" r:id="rId66"/>
    <p:sldId id="380" r:id="rId67"/>
    <p:sldId id="352"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81" r:id="rId87"/>
    <p:sldId id="337" r:id="rId88"/>
    <p:sldId id="338" r:id="rId89"/>
    <p:sldId id="339" r:id="rId90"/>
    <p:sldId id="340" r:id="rId91"/>
    <p:sldId id="341" r:id="rId92"/>
    <p:sldId id="342" r:id="rId93"/>
    <p:sldId id="343" r:id="rId94"/>
    <p:sldId id="382" r:id="rId95"/>
    <p:sldId id="344" r:id="rId96"/>
    <p:sldId id="383" r:id="rId97"/>
    <p:sldId id="345" r:id="rId98"/>
    <p:sldId id="346" r:id="rId99"/>
    <p:sldId id="347" r:id="rId100"/>
    <p:sldId id="384" r:id="rId101"/>
    <p:sldId id="348" r:id="rId102"/>
    <p:sldId id="349" r:id="rId103"/>
    <p:sldId id="351" r:id="rId104"/>
    <p:sldId id="350"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autoAdjust="0"/>
    <p:restoredTop sz="94660"/>
  </p:normalViewPr>
  <p:slideViewPr>
    <p:cSldViewPr snapToGrid="0">
      <p:cViewPr varScale="1">
        <p:scale>
          <a:sx n="76" d="100"/>
          <a:sy n="7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TEROS.CAP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pload.wikimedia.org/wikipedia/commons/thumb/9/9f/2-bit_ALU.png/1200px-2-bit_ALU.pn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www.java.com/it/download/manual.jsp"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java.com/it/download/help/path_it.html" TargetMode="Externa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2B26F-3A92-49FC-BA56-D191CC6694B0}"/>
              </a:ext>
            </a:extLst>
          </p:cNvPr>
          <p:cNvSpPr>
            <a:spLocks noGrp="1"/>
          </p:cNvSpPr>
          <p:nvPr>
            <p:ph type="ctrTitle"/>
          </p:nvPr>
        </p:nvSpPr>
        <p:spPr/>
        <p:txBody>
          <a:bodyPr/>
          <a:lstStyle/>
          <a:p>
            <a:pPr algn="ctr"/>
            <a:r>
              <a:rPr lang="it-IT" dirty="0"/>
              <a:t>Corso Java</a:t>
            </a:r>
          </a:p>
        </p:txBody>
      </p:sp>
      <p:sp>
        <p:nvSpPr>
          <p:cNvPr id="3" name="Sottotitolo 2">
            <a:extLst>
              <a:ext uri="{FF2B5EF4-FFF2-40B4-BE49-F238E27FC236}">
                <a16:creationId xmlns:a16="http://schemas.microsoft.com/office/drawing/2014/main" id="{C7A71C5D-F9E6-4A6F-BD60-957E8F3E8E79}"/>
              </a:ext>
            </a:extLst>
          </p:cNvPr>
          <p:cNvSpPr>
            <a:spLocks noGrp="1"/>
          </p:cNvSpPr>
          <p:nvPr>
            <p:ph type="subTitle" idx="1"/>
          </p:nvPr>
        </p:nvSpPr>
        <p:spPr/>
        <p:txBody>
          <a:bodyPr/>
          <a:lstStyle/>
          <a:p>
            <a:r>
              <a:rPr lang="it-IT" dirty="0" err="1">
                <a:solidFill>
                  <a:schemeClr val="tx1">
                    <a:lumMod val="95000"/>
                  </a:schemeClr>
                </a:solidFill>
              </a:rPr>
              <a:t>DoCENTE</a:t>
            </a:r>
            <a:r>
              <a:rPr lang="it-IT" dirty="0">
                <a:solidFill>
                  <a:schemeClr val="tx1">
                    <a:lumMod val="95000"/>
                  </a:schemeClr>
                </a:solidFill>
              </a:rPr>
              <a:t>: eros </a:t>
            </a:r>
            <a:r>
              <a:rPr lang="it-IT" dirty="0" err="1">
                <a:solidFill>
                  <a:schemeClr val="tx1">
                    <a:lumMod val="95000"/>
                  </a:schemeClr>
                </a:solidFill>
              </a:rPr>
              <a:t>capobianco</a:t>
            </a:r>
            <a:endParaRPr lang="it-IT" dirty="0">
              <a:solidFill>
                <a:schemeClr val="tx1">
                  <a:lumMod val="95000"/>
                </a:schemeClr>
              </a:solidFill>
            </a:endParaRPr>
          </a:p>
          <a:p>
            <a:r>
              <a:rPr lang="it-IT" dirty="0">
                <a:solidFill>
                  <a:schemeClr val="tx1">
                    <a:lumMod val="95000"/>
                  </a:schemeClr>
                </a:solidFill>
              </a:rPr>
              <a:t>Mail: </a:t>
            </a:r>
            <a:r>
              <a:rPr lang="it-IT" dirty="0">
                <a:solidFill>
                  <a:schemeClr val="tx1">
                    <a:lumMod val="95000"/>
                  </a:schemeClr>
                </a:solidFill>
                <a:hlinkClick r:id="rId2"/>
              </a:rPr>
              <a:t>ANTEROS.CAPO@GMAIL.COM</a:t>
            </a:r>
            <a:endParaRPr lang="it-IT" dirty="0">
              <a:solidFill>
                <a:schemeClr val="tx1">
                  <a:lumMod val="95000"/>
                </a:schemeClr>
              </a:solidFill>
            </a:endParaRPr>
          </a:p>
          <a:p>
            <a:r>
              <a:rPr lang="it-IT" dirty="0">
                <a:solidFill>
                  <a:schemeClr val="tx1">
                    <a:lumMod val="95000"/>
                  </a:schemeClr>
                </a:solidFill>
              </a:rPr>
              <a:t>Materiale: https://github.com/Eros-Capo/Corso-Java</a:t>
            </a:r>
          </a:p>
        </p:txBody>
      </p:sp>
    </p:spTree>
    <p:extLst>
      <p:ext uri="{BB962C8B-B14F-4D97-AF65-F5344CB8AC3E}">
        <p14:creationId xmlns:p14="http://schemas.microsoft.com/office/powerpoint/2010/main" val="411080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D568A-A066-49F3-87B8-FD23AF496E20}"/>
              </a:ext>
            </a:extLst>
          </p:cNvPr>
          <p:cNvSpPr>
            <a:spLocks noGrp="1"/>
          </p:cNvSpPr>
          <p:nvPr>
            <p:ph type="ctrTitle"/>
          </p:nvPr>
        </p:nvSpPr>
        <p:spPr>
          <a:xfrm>
            <a:off x="1963024" y="784706"/>
            <a:ext cx="9580226" cy="815494"/>
          </a:xfrm>
        </p:spPr>
        <p:txBody>
          <a:bodyPr/>
          <a:lstStyle/>
          <a:p>
            <a:r>
              <a:rPr lang="it-IT" dirty="0"/>
              <a:t>Memoria centrale</a:t>
            </a:r>
          </a:p>
        </p:txBody>
      </p:sp>
      <p:sp>
        <p:nvSpPr>
          <p:cNvPr id="3" name="Sottotitolo 2">
            <a:extLst>
              <a:ext uri="{FF2B5EF4-FFF2-40B4-BE49-F238E27FC236}">
                <a16:creationId xmlns:a16="http://schemas.microsoft.com/office/drawing/2014/main" id="{4BBBE4ED-1BB8-4C6C-BB10-CB42514F2A76}"/>
              </a:ext>
            </a:extLst>
          </p:cNvPr>
          <p:cNvSpPr>
            <a:spLocks noGrp="1"/>
          </p:cNvSpPr>
          <p:nvPr>
            <p:ph type="subTitle" idx="1"/>
          </p:nvPr>
        </p:nvSpPr>
        <p:spPr>
          <a:xfrm>
            <a:off x="1963024" y="1828800"/>
            <a:ext cx="9588616" cy="4454554"/>
          </a:xfrm>
        </p:spPr>
        <p:txBody>
          <a:bodyPr>
            <a:normAutofit fontScale="92500" lnSpcReduction="10000"/>
          </a:bodyPr>
          <a:lstStyle/>
          <a:p>
            <a:r>
              <a:rPr lang="it-IT" dirty="0">
                <a:solidFill>
                  <a:schemeClr val="tx1">
                    <a:lumMod val="95000"/>
                  </a:schemeClr>
                </a:solidFill>
              </a:rPr>
              <a:t>La memoria centrale (Memoria di lavoro) contiene i dati in attesa di elaborazione, i risultati e le istruzioni in attesa di essere eseguite. </a:t>
            </a:r>
          </a:p>
          <a:p>
            <a:r>
              <a:rPr lang="it-IT" dirty="0">
                <a:solidFill>
                  <a:schemeClr val="tx1">
                    <a:lumMod val="95000"/>
                  </a:schemeClr>
                </a:solidFill>
              </a:rPr>
              <a:t>Tra la memoria centrale e la CPU vi è un </a:t>
            </a:r>
            <a:r>
              <a:rPr lang="it-IT" dirty="0">
                <a:solidFill>
                  <a:schemeClr val="accent5">
                    <a:lumMod val="60000"/>
                    <a:lumOff val="40000"/>
                  </a:schemeClr>
                </a:solidFill>
              </a:rPr>
              <a:t>rapporto MASTER-SLAVE</a:t>
            </a:r>
            <a:r>
              <a:rPr lang="it-IT" dirty="0">
                <a:solidFill>
                  <a:schemeClr val="tx1">
                    <a:lumMod val="95000"/>
                  </a:schemeClr>
                </a:solidFill>
              </a:rPr>
              <a:t>.</a:t>
            </a:r>
          </a:p>
          <a:p>
            <a:pPr algn="ctr"/>
            <a:r>
              <a:rPr lang="it-IT" dirty="0" err="1">
                <a:solidFill>
                  <a:schemeClr val="accent5">
                    <a:lumMod val="60000"/>
                    <a:lumOff val="40000"/>
                  </a:schemeClr>
                </a:solidFill>
              </a:rPr>
              <a:t>RUolo</a:t>
            </a:r>
            <a:endParaRPr lang="it-IT" dirty="0">
              <a:solidFill>
                <a:schemeClr val="accent5">
                  <a:lumMod val="60000"/>
                  <a:lumOff val="40000"/>
                </a:schemeClr>
              </a:solidFill>
            </a:endParaRPr>
          </a:p>
          <a:p>
            <a:r>
              <a:rPr lang="it-IT" dirty="0">
                <a:solidFill>
                  <a:schemeClr val="tx1">
                    <a:lumMod val="95000"/>
                  </a:schemeClr>
                </a:solidFill>
              </a:rPr>
              <a:t>La </a:t>
            </a:r>
            <a:r>
              <a:rPr lang="it-IT" dirty="0" err="1">
                <a:solidFill>
                  <a:schemeClr val="tx1">
                    <a:lumMod val="95000"/>
                  </a:schemeClr>
                </a:solidFill>
              </a:rPr>
              <a:t>cpu</a:t>
            </a:r>
            <a:r>
              <a:rPr lang="it-IT" dirty="0">
                <a:solidFill>
                  <a:schemeClr val="tx1">
                    <a:lumMod val="95000"/>
                  </a:schemeClr>
                </a:solidFill>
              </a:rPr>
              <a:t> ha un ruolo master siccome dirige il lavoro e lo scambio di dati con la memoria, mentre la memoria centrale ha un ruolo slave siccome tiene salvate le istruzioni in attesa che vengano richieste dalla CPU.</a:t>
            </a:r>
          </a:p>
          <a:p>
            <a:pPr algn="ctr"/>
            <a:r>
              <a:rPr lang="it-IT" dirty="0">
                <a:solidFill>
                  <a:schemeClr val="accent5">
                    <a:lumMod val="60000"/>
                    <a:lumOff val="40000"/>
                  </a:schemeClr>
                </a:solidFill>
              </a:rPr>
              <a:t>STRUTTURA</a:t>
            </a:r>
          </a:p>
          <a:p>
            <a:r>
              <a:rPr lang="it-IT" dirty="0">
                <a:solidFill>
                  <a:schemeClr val="tx1">
                    <a:lumMod val="95000"/>
                  </a:schemeClr>
                </a:solidFill>
              </a:rPr>
              <a:t>La memoria di lavoro è suddivisa in celle identificate da un indirizzo, informazione necessaria nel funzionamento della </a:t>
            </a:r>
            <a:r>
              <a:rPr lang="it-IT" dirty="0" err="1">
                <a:solidFill>
                  <a:schemeClr val="tx1">
                    <a:lumMod val="95000"/>
                  </a:schemeClr>
                </a:solidFill>
              </a:rPr>
              <a:t>cpu</a:t>
            </a:r>
            <a:r>
              <a:rPr lang="it-IT" dirty="0">
                <a:solidFill>
                  <a:schemeClr val="tx1">
                    <a:lumMod val="95000"/>
                  </a:schemeClr>
                </a:solidFill>
              </a:rPr>
              <a:t>, ovvero indicare la cella contenente il dato e l’operazione da svolgere con il dato.</a:t>
            </a:r>
          </a:p>
          <a:p>
            <a:endParaRPr lang="it-IT" dirty="0">
              <a:solidFill>
                <a:schemeClr val="tx1">
                  <a:lumMod val="95000"/>
                </a:schemeClr>
              </a:solidFill>
            </a:endParaRPr>
          </a:p>
        </p:txBody>
      </p:sp>
    </p:spTree>
    <p:extLst>
      <p:ext uri="{BB962C8B-B14F-4D97-AF65-F5344CB8AC3E}">
        <p14:creationId xmlns:p14="http://schemas.microsoft.com/office/powerpoint/2010/main" val="2422302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A02688-9537-4A52-ADDA-4396414D09C8}"/>
              </a:ext>
            </a:extLst>
          </p:cNvPr>
          <p:cNvSpPr>
            <a:spLocks noGrp="1"/>
          </p:cNvSpPr>
          <p:nvPr>
            <p:ph type="title"/>
          </p:nvPr>
        </p:nvSpPr>
        <p:spPr/>
        <p:txBody>
          <a:bodyPr/>
          <a:lstStyle/>
          <a:p>
            <a:pPr algn="ctr"/>
            <a:r>
              <a:rPr lang="it-IT" dirty="0"/>
              <a:t>Costruttori</a:t>
            </a:r>
          </a:p>
        </p:txBody>
      </p:sp>
      <p:pic>
        <p:nvPicPr>
          <p:cNvPr id="4" name="Immagine 3">
            <a:extLst>
              <a:ext uri="{FF2B5EF4-FFF2-40B4-BE49-F238E27FC236}">
                <a16:creationId xmlns:a16="http://schemas.microsoft.com/office/drawing/2014/main" id="{50461DE1-32EC-43BE-9776-6765DA535F8C}"/>
              </a:ext>
            </a:extLst>
          </p:cNvPr>
          <p:cNvPicPr>
            <a:picLocks noChangeAspect="1"/>
          </p:cNvPicPr>
          <p:nvPr/>
        </p:nvPicPr>
        <p:blipFill>
          <a:blip r:embed="rId2"/>
          <a:stretch>
            <a:fillRect/>
          </a:stretch>
        </p:blipFill>
        <p:spPr>
          <a:xfrm>
            <a:off x="691387" y="2097088"/>
            <a:ext cx="11173472" cy="2608441"/>
          </a:xfrm>
          <a:prstGeom prst="rect">
            <a:avLst/>
          </a:prstGeom>
        </p:spPr>
      </p:pic>
    </p:spTree>
    <p:extLst>
      <p:ext uri="{BB962C8B-B14F-4D97-AF65-F5344CB8AC3E}">
        <p14:creationId xmlns:p14="http://schemas.microsoft.com/office/powerpoint/2010/main" val="22445943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Utilizzo delle classi di libreria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1365876"/>
          </a:xfrm>
        </p:spPr>
        <p:txBody>
          <a:bodyPr/>
          <a:lstStyle/>
          <a:p>
            <a:r>
              <a:rPr lang="it-IT" dirty="0">
                <a:solidFill>
                  <a:schemeClr val="tx1">
                    <a:lumMod val="95000"/>
                  </a:schemeClr>
                </a:solidFill>
              </a:rPr>
              <a:t>Il </a:t>
            </a:r>
            <a:r>
              <a:rPr lang="it-IT" dirty="0" err="1">
                <a:solidFill>
                  <a:schemeClr val="tx1">
                    <a:lumMod val="95000"/>
                  </a:schemeClr>
                </a:solidFill>
              </a:rPr>
              <a:t>jdk</a:t>
            </a:r>
            <a:r>
              <a:rPr lang="it-IT" dirty="0">
                <a:solidFill>
                  <a:schemeClr val="tx1">
                    <a:lumMod val="95000"/>
                  </a:schemeClr>
                </a:solidFill>
              </a:rPr>
              <a:t> abbiamo detto che contiene un insieme di librerie già sviluppate e pronte all’uso, vediamo di seguito come si importa una di queste librerie ed in seguito si utilizza un suo metodo.</a:t>
            </a:r>
          </a:p>
        </p:txBody>
      </p:sp>
      <p:pic>
        <p:nvPicPr>
          <p:cNvPr id="5" name="Immagine 4">
            <a:extLst>
              <a:ext uri="{FF2B5EF4-FFF2-40B4-BE49-F238E27FC236}">
                <a16:creationId xmlns:a16="http://schemas.microsoft.com/office/drawing/2014/main" id="{9919B5AF-0617-4184-8AAA-59B4FC7C2646}"/>
              </a:ext>
            </a:extLst>
          </p:cNvPr>
          <p:cNvPicPr>
            <a:picLocks noChangeAspect="1"/>
          </p:cNvPicPr>
          <p:nvPr/>
        </p:nvPicPr>
        <p:blipFill>
          <a:blip r:embed="rId2"/>
          <a:stretch>
            <a:fillRect/>
          </a:stretch>
        </p:blipFill>
        <p:spPr>
          <a:xfrm>
            <a:off x="1033725" y="3174483"/>
            <a:ext cx="10945753" cy="2972215"/>
          </a:xfrm>
          <a:prstGeom prst="rect">
            <a:avLst/>
          </a:prstGeom>
        </p:spPr>
      </p:pic>
    </p:spTree>
    <p:extLst>
      <p:ext uri="{BB962C8B-B14F-4D97-AF65-F5344CB8AC3E}">
        <p14:creationId xmlns:p14="http://schemas.microsoft.com/office/powerpoint/2010/main" val="7378831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Import e concetto di package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Come abbiamo visto in precedenza nelle seguenti immagini, è stato utilizzata la parola package, vediamo il perché:</a:t>
            </a:r>
          </a:p>
        </p:txBody>
      </p:sp>
      <p:pic>
        <p:nvPicPr>
          <p:cNvPr id="4" name="Immagine 3">
            <a:extLst>
              <a:ext uri="{FF2B5EF4-FFF2-40B4-BE49-F238E27FC236}">
                <a16:creationId xmlns:a16="http://schemas.microsoft.com/office/drawing/2014/main" id="{138EA3B7-CB4D-4C03-9A84-A386D9E09ED0}"/>
              </a:ext>
            </a:extLst>
          </p:cNvPr>
          <p:cNvPicPr>
            <a:picLocks noChangeAspect="1"/>
          </p:cNvPicPr>
          <p:nvPr/>
        </p:nvPicPr>
        <p:blipFill>
          <a:blip r:embed="rId2"/>
          <a:stretch>
            <a:fillRect/>
          </a:stretch>
        </p:blipFill>
        <p:spPr>
          <a:xfrm>
            <a:off x="2214021" y="2481130"/>
            <a:ext cx="7763958" cy="1895740"/>
          </a:xfrm>
          <a:prstGeom prst="rect">
            <a:avLst/>
          </a:prstGeom>
        </p:spPr>
      </p:pic>
      <p:pic>
        <p:nvPicPr>
          <p:cNvPr id="5" name="Immagine 4">
            <a:extLst>
              <a:ext uri="{FF2B5EF4-FFF2-40B4-BE49-F238E27FC236}">
                <a16:creationId xmlns:a16="http://schemas.microsoft.com/office/drawing/2014/main" id="{3F77DB60-E5BD-4C6B-82F7-DBCA3C510FDD}"/>
              </a:ext>
            </a:extLst>
          </p:cNvPr>
          <p:cNvPicPr>
            <a:picLocks noChangeAspect="1"/>
          </p:cNvPicPr>
          <p:nvPr/>
        </p:nvPicPr>
        <p:blipFill>
          <a:blip r:embed="rId3"/>
          <a:stretch>
            <a:fillRect/>
          </a:stretch>
        </p:blipFill>
        <p:spPr>
          <a:xfrm>
            <a:off x="2214021" y="4632588"/>
            <a:ext cx="7811590" cy="2076740"/>
          </a:xfrm>
          <a:prstGeom prst="rect">
            <a:avLst/>
          </a:prstGeom>
        </p:spPr>
      </p:pic>
    </p:spTree>
    <p:extLst>
      <p:ext uri="{BB962C8B-B14F-4D97-AF65-F5344CB8AC3E}">
        <p14:creationId xmlns:p14="http://schemas.microsoft.com/office/powerpoint/2010/main" val="20333615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3</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2</a:t>
            </a:r>
          </a:p>
        </p:txBody>
      </p:sp>
    </p:spTree>
    <p:extLst>
      <p:ext uri="{BB962C8B-B14F-4D97-AF65-F5344CB8AC3E}">
        <p14:creationId xmlns:p14="http://schemas.microsoft.com/office/powerpoint/2010/main" val="10346728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 variabili possono essere identificate come uno spazio di memoria al quale viene assegnato un nome ed un tipo di dato accettato.</a:t>
            </a:r>
          </a:p>
          <a:p>
            <a:r>
              <a:rPr lang="it-IT" dirty="0">
                <a:solidFill>
                  <a:schemeClr val="tx1">
                    <a:lumMod val="95000"/>
                  </a:schemeClr>
                </a:solidFill>
              </a:rPr>
              <a:t>Vediamo un loro utilizzo di seguito:</a:t>
            </a:r>
          </a:p>
        </p:txBody>
      </p:sp>
      <p:pic>
        <p:nvPicPr>
          <p:cNvPr id="4" name="Immagine 3">
            <a:extLst>
              <a:ext uri="{FF2B5EF4-FFF2-40B4-BE49-F238E27FC236}">
                <a16:creationId xmlns:a16="http://schemas.microsoft.com/office/drawing/2014/main" id="{08876352-F7F8-41D3-900D-123E32BE75A6}"/>
              </a:ext>
            </a:extLst>
          </p:cNvPr>
          <p:cNvPicPr>
            <a:picLocks noChangeAspect="1"/>
          </p:cNvPicPr>
          <p:nvPr/>
        </p:nvPicPr>
        <p:blipFill>
          <a:blip r:embed="rId2"/>
          <a:stretch>
            <a:fillRect/>
          </a:stretch>
        </p:blipFill>
        <p:spPr>
          <a:xfrm>
            <a:off x="1033725" y="3267462"/>
            <a:ext cx="10945753" cy="2972215"/>
          </a:xfrm>
          <a:prstGeom prst="rect">
            <a:avLst/>
          </a:prstGeom>
        </p:spPr>
      </p:pic>
    </p:spTree>
    <p:extLst>
      <p:ext uri="{BB962C8B-B14F-4D97-AF65-F5344CB8AC3E}">
        <p14:creationId xmlns:p14="http://schemas.microsoft.com/office/powerpoint/2010/main" val="17758124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costanti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1371083"/>
            <a:ext cx="9515826" cy="4115834"/>
          </a:xfrm>
        </p:spPr>
        <p:txBody>
          <a:bodyPr/>
          <a:lstStyle/>
          <a:p>
            <a:r>
              <a:rPr lang="it-IT" dirty="0">
                <a:solidFill>
                  <a:schemeClr val="tx1">
                    <a:lumMod val="95000"/>
                  </a:schemeClr>
                </a:solidFill>
              </a:rPr>
              <a:t>Le variabili come dice il loro nome possono avere un contenuto variabile.</a:t>
            </a:r>
          </a:p>
          <a:p>
            <a:r>
              <a:rPr lang="it-IT" dirty="0">
                <a:solidFill>
                  <a:schemeClr val="tx1">
                    <a:lumMod val="95000"/>
                  </a:schemeClr>
                </a:solidFill>
              </a:rPr>
              <a:t>Il contenuto delle variabili può essere modificato durante la fase di elaborazione del programma:</a:t>
            </a:r>
          </a:p>
          <a:p>
            <a:r>
              <a:rPr lang="it-IT" dirty="0">
                <a:solidFill>
                  <a:schemeClr val="tx1">
                    <a:lumMod val="95000"/>
                  </a:schemeClr>
                </a:solidFill>
              </a:rPr>
              <a:t>Esistono invece delle variabili che non possono modificare il proprio valore, queste prendono il nome di costanti.</a:t>
            </a:r>
          </a:p>
          <a:p>
            <a:r>
              <a:rPr lang="it-IT" dirty="0">
                <a:solidFill>
                  <a:schemeClr val="tx1">
                    <a:lumMod val="95000"/>
                  </a:schemeClr>
                </a:solidFill>
              </a:rPr>
              <a:t>Vediamo Un Esempio:</a:t>
            </a:r>
          </a:p>
        </p:txBody>
      </p:sp>
      <p:pic>
        <p:nvPicPr>
          <p:cNvPr id="5" name="Immagine 4">
            <a:extLst>
              <a:ext uri="{FF2B5EF4-FFF2-40B4-BE49-F238E27FC236}">
                <a16:creationId xmlns:a16="http://schemas.microsoft.com/office/drawing/2014/main" id="{39A0E9A5-8E63-4F41-8D45-8CBCBE1D1B74}"/>
              </a:ext>
            </a:extLst>
          </p:cNvPr>
          <p:cNvPicPr>
            <a:picLocks noChangeAspect="1"/>
          </p:cNvPicPr>
          <p:nvPr/>
        </p:nvPicPr>
        <p:blipFill>
          <a:blip r:embed="rId2"/>
          <a:stretch>
            <a:fillRect/>
          </a:stretch>
        </p:blipFill>
        <p:spPr>
          <a:xfrm>
            <a:off x="1210529" y="4243219"/>
            <a:ext cx="10507541" cy="2410161"/>
          </a:xfrm>
          <a:prstGeom prst="rect">
            <a:avLst/>
          </a:prstGeom>
        </p:spPr>
      </p:pic>
    </p:spTree>
    <p:extLst>
      <p:ext uri="{BB962C8B-B14F-4D97-AF65-F5344CB8AC3E}">
        <p14:creationId xmlns:p14="http://schemas.microsoft.com/office/powerpoint/2010/main" val="14966535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dei dati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tipo di dato è un indicatore che esprime i valori che possono essere accettati da una variabile.</a:t>
            </a:r>
          </a:p>
          <a:p>
            <a:r>
              <a:rPr lang="it-IT" dirty="0">
                <a:solidFill>
                  <a:schemeClr val="tx1">
                    <a:lumMod val="95000"/>
                  </a:schemeClr>
                </a:solidFill>
              </a:rPr>
              <a:t>Vi sono diversi categorie diverse di tipi di dato come i tipi primitivi, tipi di dato strutturato ecc..</a:t>
            </a:r>
          </a:p>
          <a:p>
            <a:r>
              <a:rPr lang="it-IT" dirty="0">
                <a:solidFill>
                  <a:schemeClr val="tx1">
                    <a:lumMod val="95000"/>
                  </a:schemeClr>
                </a:solidFill>
              </a:rPr>
              <a:t>I tipi di dato primitivi sono:</a:t>
            </a:r>
          </a:p>
        </p:txBody>
      </p:sp>
      <p:pic>
        <p:nvPicPr>
          <p:cNvPr id="5" name="Immagine 4">
            <a:extLst>
              <a:ext uri="{FF2B5EF4-FFF2-40B4-BE49-F238E27FC236}">
                <a16:creationId xmlns:a16="http://schemas.microsoft.com/office/drawing/2014/main" id="{CC4B7772-3932-476D-8B13-9C4F128C147A}"/>
              </a:ext>
            </a:extLst>
          </p:cNvPr>
          <p:cNvPicPr>
            <a:picLocks noChangeAspect="1"/>
          </p:cNvPicPr>
          <p:nvPr/>
        </p:nvPicPr>
        <p:blipFill>
          <a:blip r:embed="rId2"/>
          <a:stretch>
            <a:fillRect/>
          </a:stretch>
        </p:blipFill>
        <p:spPr>
          <a:xfrm>
            <a:off x="1876423" y="3800319"/>
            <a:ext cx="9078592" cy="2229161"/>
          </a:xfrm>
          <a:prstGeom prst="rect">
            <a:avLst/>
          </a:prstGeom>
        </p:spPr>
      </p:pic>
    </p:spTree>
    <p:extLst>
      <p:ext uri="{BB962C8B-B14F-4D97-AF65-F5344CB8AC3E}">
        <p14:creationId xmlns:p14="http://schemas.microsoft.com/office/powerpoint/2010/main" val="9795579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5" y="432914"/>
            <a:ext cx="10103055" cy="656103"/>
          </a:xfrm>
        </p:spPr>
        <p:txBody>
          <a:bodyPr>
            <a:noAutofit/>
          </a:bodyPr>
          <a:lstStyle/>
          <a:p>
            <a:r>
              <a:rPr lang="it-IT" sz="4300" dirty="0"/>
              <a:t>I </a:t>
            </a:r>
            <a:r>
              <a:rPr lang="it-IT" sz="4300" dirty="0" err="1"/>
              <a:t>wrapper</a:t>
            </a:r>
            <a:r>
              <a:rPr lang="it-IT" sz="4300" dirty="0"/>
              <a:t>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089017"/>
            <a:ext cx="10103055" cy="2517783"/>
          </a:xfrm>
        </p:spPr>
        <p:txBody>
          <a:bodyPr>
            <a:normAutofit fontScale="92500" lnSpcReduction="20000"/>
          </a:bodyPr>
          <a:lstStyle/>
          <a:p>
            <a:r>
              <a:rPr lang="it-IT" dirty="0">
                <a:solidFill>
                  <a:schemeClr val="tx1">
                    <a:lumMod val="95000"/>
                  </a:schemeClr>
                </a:solidFill>
              </a:rPr>
              <a:t>Abbiamo visto che le variabili sono utilizzate anche per definire gli attributi di una classe, ma questi tipi di dato possono a loro volta identificare una classe?</a:t>
            </a:r>
          </a:p>
          <a:p>
            <a:r>
              <a:rPr lang="it-IT" dirty="0">
                <a:solidFill>
                  <a:schemeClr val="tx1">
                    <a:lumMod val="95000"/>
                  </a:schemeClr>
                </a:solidFill>
              </a:rPr>
              <a:t>La risposta è affermativa, queste classi sono già state definite e sono note con il nome di </a:t>
            </a:r>
            <a:r>
              <a:rPr lang="it-IT" dirty="0" err="1">
                <a:solidFill>
                  <a:schemeClr val="tx1">
                    <a:lumMod val="95000"/>
                  </a:schemeClr>
                </a:solidFill>
              </a:rPr>
              <a:t>wrapper</a:t>
            </a:r>
            <a:r>
              <a:rPr lang="it-IT" dirty="0">
                <a:solidFill>
                  <a:schemeClr val="tx1">
                    <a:lumMod val="95000"/>
                  </a:schemeClr>
                </a:solidFill>
              </a:rPr>
              <a:t>. (involucri).</a:t>
            </a:r>
          </a:p>
          <a:p>
            <a:r>
              <a:rPr lang="it-IT" dirty="0">
                <a:solidFill>
                  <a:schemeClr val="tx1">
                    <a:lumMod val="95000"/>
                  </a:schemeClr>
                </a:solidFill>
              </a:rPr>
              <a:t>Questo tipo speciale di classe viene utilizzato per trasformare un semplice numero in un oggetto, questa tecnica in alcuni casi è necessario utilizzare oggetti al posto delle variabili.</a:t>
            </a:r>
          </a:p>
        </p:txBody>
      </p:sp>
      <p:pic>
        <p:nvPicPr>
          <p:cNvPr id="5" name="Immagine 4">
            <a:extLst>
              <a:ext uri="{FF2B5EF4-FFF2-40B4-BE49-F238E27FC236}">
                <a16:creationId xmlns:a16="http://schemas.microsoft.com/office/drawing/2014/main" id="{C3702712-40FE-4400-890C-BFBB9E0C3955}"/>
              </a:ext>
            </a:extLst>
          </p:cNvPr>
          <p:cNvPicPr>
            <a:picLocks noChangeAspect="1"/>
          </p:cNvPicPr>
          <p:nvPr/>
        </p:nvPicPr>
        <p:blipFill>
          <a:blip r:embed="rId2"/>
          <a:stretch>
            <a:fillRect/>
          </a:stretch>
        </p:blipFill>
        <p:spPr>
          <a:xfrm>
            <a:off x="2469827" y="3757051"/>
            <a:ext cx="8329022" cy="2895600"/>
          </a:xfrm>
          <a:prstGeom prst="rect">
            <a:avLst/>
          </a:prstGeom>
        </p:spPr>
      </p:pic>
    </p:spTree>
    <p:extLst>
      <p:ext uri="{BB962C8B-B14F-4D97-AF65-F5344CB8AC3E}">
        <p14:creationId xmlns:p14="http://schemas.microsoft.com/office/powerpoint/2010/main" val="25670332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di variabili e scope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Nei precedenti esempi abbiamo notato la presenza di alcune parole chiave come Private, public, </a:t>
            </a:r>
            <a:r>
              <a:rPr lang="it-IT" dirty="0" err="1">
                <a:solidFill>
                  <a:schemeClr val="tx1">
                    <a:lumMod val="95000"/>
                  </a:schemeClr>
                </a:solidFill>
              </a:rPr>
              <a:t>protected</a:t>
            </a:r>
            <a:r>
              <a:rPr lang="it-IT" dirty="0">
                <a:solidFill>
                  <a:schemeClr val="tx1">
                    <a:lumMod val="95000"/>
                  </a:schemeClr>
                </a:solidFill>
              </a:rPr>
              <a:t>.</a:t>
            </a:r>
          </a:p>
          <a:p>
            <a:r>
              <a:rPr lang="it-IT" dirty="0">
                <a:solidFill>
                  <a:schemeClr val="tx1">
                    <a:lumMod val="95000"/>
                  </a:schemeClr>
                </a:solidFill>
              </a:rPr>
              <a:t>Queste parole chiave identificano la visibilità/raggiungibilità di un costrutto all’interno del file.</a:t>
            </a:r>
          </a:p>
          <a:p>
            <a:endParaRPr lang="it-IT" dirty="0">
              <a:solidFill>
                <a:schemeClr val="tx1">
                  <a:lumMod val="95000"/>
                </a:schemeClr>
              </a:solidFill>
            </a:endParaRPr>
          </a:p>
        </p:txBody>
      </p:sp>
      <p:pic>
        <p:nvPicPr>
          <p:cNvPr id="5" name="Immagine 4">
            <a:extLst>
              <a:ext uri="{FF2B5EF4-FFF2-40B4-BE49-F238E27FC236}">
                <a16:creationId xmlns:a16="http://schemas.microsoft.com/office/drawing/2014/main" id="{6A6E8C98-34A0-49FE-9502-A202386DEF7B}"/>
              </a:ext>
            </a:extLst>
          </p:cNvPr>
          <p:cNvPicPr>
            <a:picLocks noChangeAspect="1"/>
          </p:cNvPicPr>
          <p:nvPr/>
        </p:nvPicPr>
        <p:blipFill>
          <a:blip r:embed="rId2"/>
          <a:stretch>
            <a:fillRect/>
          </a:stretch>
        </p:blipFill>
        <p:spPr>
          <a:xfrm>
            <a:off x="1387349" y="3276621"/>
            <a:ext cx="9417301" cy="3182965"/>
          </a:xfrm>
          <a:prstGeom prst="rect">
            <a:avLst/>
          </a:prstGeom>
        </p:spPr>
      </p:pic>
    </p:spTree>
    <p:extLst>
      <p:ext uri="{BB962C8B-B14F-4D97-AF65-F5344CB8AC3E}">
        <p14:creationId xmlns:p14="http://schemas.microsoft.com/office/powerpoint/2010/main" val="36892900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locali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A DIFFERENZA DELLE VARIABILI PRIVATE, PUBBLICHE E PROTETTE; Le variabili locali vengono viste ed utilizzate solo all’interno di un blocco di codice.</a:t>
            </a:r>
          </a:p>
          <a:p>
            <a:r>
              <a:rPr lang="it-IT" dirty="0">
                <a:solidFill>
                  <a:schemeClr val="tx1">
                    <a:lumMod val="95000"/>
                  </a:schemeClr>
                </a:solidFill>
              </a:rPr>
              <a:t>Per scriverne una basta non inserire il modificatore di visibilità</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39C65308-62D7-41F8-856F-F59AA5D897EF}"/>
              </a:ext>
            </a:extLst>
          </p:cNvPr>
          <p:cNvPicPr>
            <a:picLocks noChangeAspect="1"/>
          </p:cNvPicPr>
          <p:nvPr/>
        </p:nvPicPr>
        <p:blipFill>
          <a:blip r:embed="rId2"/>
          <a:stretch>
            <a:fillRect/>
          </a:stretch>
        </p:blipFill>
        <p:spPr>
          <a:xfrm>
            <a:off x="1446763" y="2972199"/>
            <a:ext cx="9945488" cy="2886478"/>
          </a:xfrm>
          <a:prstGeom prst="rect">
            <a:avLst/>
          </a:prstGeom>
        </p:spPr>
      </p:pic>
    </p:spTree>
    <p:extLst>
      <p:ext uri="{BB962C8B-B14F-4D97-AF65-F5344CB8AC3E}">
        <p14:creationId xmlns:p14="http://schemas.microsoft.com/office/powerpoint/2010/main" val="108654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B894E-9A59-4C64-AB0E-65C2426B9D0F}"/>
              </a:ext>
            </a:extLst>
          </p:cNvPr>
          <p:cNvSpPr>
            <a:spLocks noGrp="1"/>
          </p:cNvSpPr>
          <p:nvPr>
            <p:ph type="ctrTitle"/>
          </p:nvPr>
        </p:nvSpPr>
        <p:spPr>
          <a:xfrm>
            <a:off x="1876424" y="728080"/>
            <a:ext cx="8791575" cy="773549"/>
          </a:xfrm>
        </p:spPr>
        <p:txBody>
          <a:bodyPr/>
          <a:lstStyle/>
          <a:p>
            <a:r>
              <a:rPr lang="it-IT" dirty="0"/>
              <a:t>La memoria </a:t>
            </a:r>
            <a:r>
              <a:rPr lang="it-IT" dirty="0" err="1"/>
              <a:t>ram</a:t>
            </a:r>
            <a:endParaRPr lang="it-IT" dirty="0"/>
          </a:p>
        </p:txBody>
      </p:sp>
      <p:sp>
        <p:nvSpPr>
          <p:cNvPr id="3" name="Sottotitolo 2">
            <a:extLst>
              <a:ext uri="{FF2B5EF4-FFF2-40B4-BE49-F238E27FC236}">
                <a16:creationId xmlns:a16="http://schemas.microsoft.com/office/drawing/2014/main" id="{C741F2C7-0C30-4925-80E6-AD5BB008BE57}"/>
              </a:ext>
            </a:extLst>
          </p:cNvPr>
          <p:cNvSpPr>
            <a:spLocks noGrp="1"/>
          </p:cNvSpPr>
          <p:nvPr>
            <p:ph type="subTitle" idx="1"/>
          </p:nvPr>
        </p:nvSpPr>
        <p:spPr>
          <a:xfrm>
            <a:off x="1876424" y="1753299"/>
            <a:ext cx="8791575" cy="2818701"/>
          </a:xfrm>
        </p:spPr>
        <p:txBody>
          <a:bodyPr/>
          <a:lstStyle/>
          <a:p>
            <a:r>
              <a:rPr lang="it-IT" dirty="0">
                <a:solidFill>
                  <a:schemeClr val="tx1">
                    <a:lumMod val="95000"/>
                  </a:schemeClr>
                </a:solidFill>
              </a:rPr>
              <a:t>La </a:t>
            </a:r>
            <a:r>
              <a:rPr lang="it-IT" dirty="0" err="1">
                <a:solidFill>
                  <a:schemeClr val="tx1">
                    <a:lumMod val="95000"/>
                  </a:schemeClr>
                </a:solidFill>
              </a:rPr>
              <a:t>Ram</a:t>
            </a:r>
            <a:r>
              <a:rPr lang="it-IT" dirty="0">
                <a:solidFill>
                  <a:schemeClr val="tx1">
                    <a:lumMod val="95000"/>
                  </a:schemeClr>
                </a:solidFill>
              </a:rPr>
              <a:t> (Random access </a:t>
            </a:r>
            <a:r>
              <a:rPr lang="it-IT" dirty="0" err="1">
                <a:solidFill>
                  <a:schemeClr val="tx1">
                    <a:lumMod val="95000"/>
                  </a:schemeClr>
                </a:solidFill>
              </a:rPr>
              <a:t>memory</a:t>
            </a:r>
            <a:r>
              <a:rPr lang="it-IT" dirty="0">
                <a:solidFill>
                  <a:schemeClr val="tx1">
                    <a:lumMod val="95000"/>
                  </a:schemeClr>
                </a:solidFill>
              </a:rPr>
              <a:t>) è una tipologia di memoria di </a:t>
            </a:r>
            <a:r>
              <a:rPr lang="it-IT" dirty="0">
                <a:solidFill>
                  <a:schemeClr val="accent5">
                    <a:lumMod val="60000"/>
                    <a:lumOff val="40000"/>
                  </a:schemeClr>
                </a:solidFill>
              </a:rPr>
              <a:t>tipo volatile</a:t>
            </a:r>
            <a:r>
              <a:rPr lang="it-IT" dirty="0">
                <a:solidFill>
                  <a:schemeClr val="tx1">
                    <a:lumMod val="95000"/>
                  </a:schemeClr>
                </a:solidFill>
              </a:rPr>
              <a:t> che permette una grande velocità di accesso alle informazioni presenti in essa.</a:t>
            </a:r>
          </a:p>
          <a:p>
            <a:r>
              <a:rPr lang="it-IT" dirty="0">
                <a:solidFill>
                  <a:schemeClr val="tx1">
                    <a:lumMod val="95000"/>
                  </a:schemeClr>
                </a:solidFill>
              </a:rPr>
              <a:t>Le informazioni nella </a:t>
            </a:r>
            <a:r>
              <a:rPr lang="it-IT" dirty="0" err="1">
                <a:solidFill>
                  <a:schemeClr val="tx1">
                    <a:lumMod val="95000"/>
                  </a:schemeClr>
                </a:solidFill>
              </a:rPr>
              <a:t>ram</a:t>
            </a:r>
            <a:r>
              <a:rPr lang="it-IT" dirty="0">
                <a:solidFill>
                  <a:schemeClr val="tx1">
                    <a:lumMod val="95000"/>
                  </a:schemeClr>
                </a:solidFill>
              </a:rPr>
              <a:t> tuttavia se non vengono salvate in supporti non volatili, terminato il processo che le sta utilizzando vengono eliminate.</a:t>
            </a:r>
          </a:p>
        </p:txBody>
      </p:sp>
    </p:spTree>
    <p:extLst>
      <p:ext uri="{BB962C8B-B14F-4D97-AF65-F5344CB8AC3E}">
        <p14:creationId xmlns:p14="http://schemas.microsoft.com/office/powerpoint/2010/main" val="958041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istanza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 variabili d’istanza o variabili globali sono delle variabili della quale non è specificata la loro visibilità dichiarate all’esterno dei metodi della classe e quindi disponibili a tutti essi.</a:t>
            </a:r>
          </a:p>
        </p:txBody>
      </p:sp>
      <p:pic>
        <p:nvPicPr>
          <p:cNvPr id="5" name="Immagine 4">
            <a:extLst>
              <a:ext uri="{FF2B5EF4-FFF2-40B4-BE49-F238E27FC236}">
                <a16:creationId xmlns:a16="http://schemas.microsoft.com/office/drawing/2014/main" id="{29AE681C-C1CA-482E-A8B4-7A1A83638AE4}"/>
              </a:ext>
            </a:extLst>
          </p:cNvPr>
          <p:cNvPicPr>
            <a:picLocks noChangeAspect="1"/>
          </p:cNvPicPr>
          <p:nvPr/>
        </p:nvPicPr>
        <p:blipFill>
          <a:blip r:embed="rId2"/>
          <a:stretch>
            <a:fillRect/>
          </a:stretch>
        </p:blipFill>
        <p:spPr>
          <a:xfrm>
            <a:off x="1037131" y="2974745"/>
            <a:ext cx="10355120" cy="3296110"/>
          </a:xfrm>
          <a:prstGeom prst="rect">
            <a:avLst/>
          </a:prstGeom>
        </p:spPr>
      </p:pic>
    </p:spTree>
    <p:extLst>
      <p:ext uri="{BB962C8B-B14F-4D97-AF65-F5344CB8AC3E}">
        <p14:creationId xmlns:p14="http://schemas.microsoft.com/office/powerpoint/2010/main" val="26479326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7472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Literals</a:t>
            </a:r>
            <a:r>
              <a:rPr lang="it-IT" dirty="0"/>
              <a:t> e codifica di valori numerici e stringhe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17010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boxing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493299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autoboxing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38645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unboxing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8861871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casting</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03610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2419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public</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9384275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private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091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D847F-6D73-498A-B9C9-B0A66AC73BF9}"/>
              </a:ext>
            </a:extLst>
          </p:cNvPr>
          <p:cNvSpPr>
            <a:spLocks noGrp="1"/>
          </p:cNvSpPr>
          <p:nvPr>
            <p:ph type="ctrTitle"/>
          </p:nvPr>
        </p:nvSpPr>
        <p:spPr>
          <a:xfrm>
            <a:off x="1876424" y="1122363"/>
            <a:ext cx="9658438" cy="790327"/>
          </a:xfrm>
        </p:spPr>
        <p:txBody>
          <a:bodyPr/>
          <a:lstStyle/>
          <a:p>
            <a:r>
              <a:rPr lang="it-IT" dirty="0"/>
              <a:t>La memoria ROM</a:t>
            </a:r>
          </a:p>
        </p:txBody>
      </p:sp>
      <p:sp>
        <p:nvSpPr>
          <p:cNvPr id="3" name="Sottotitolo 2">
            <a:extLst>
              <a:ext uri="{FF2B5EF4-FFF2-40B4-BE49-F238E27FC236}">
                <a16:creationId xmlns:a16="http://schemas.microsoft.com/office/drawing/2014/main" id="{A2EF4A01-0287-45BB-B987-7E420817B0BD}"/>
              </a:ext>
            </a:extLst>
          </p:cNvPr>
          <p:cNvSpPr>
            <a:spLocks noGrp="1"/>
          </p:cNvSpPr>
          <p:nvPr>
            <p:ph type="subTitle" idx="1"/>
          </p:nvPr>
        </p:nvSpPr>
        <p:spPr>
          <a:xfrm>
            <a:off x="1876424" y="2114026"/>
            <a:ext cx="9658438" cy="3143774"/>
          </a:xfrm>
        </p:spPr>
        <p:txBody>
          <a:bodyPr/>
          <a:lstStyle/>
          <a:p>
            <a:r>
              <a:rPr lang="it-IT" dirty="0">
                <a:solidFill>
                  <a:schemeClr val="tx1">
                    <a:lumMod val="95000"/>
                  </a:schemeClr>
                </a:solidFill>
              </a:rPr>
              <a:t>La ROM (Read </a:t>
            </a:r>
            <a:r>
              <a:rPr lang="it-IT" dirty="0" err="1">
                <a:solidFill>
                  <a:schemeClr val="tx1">
                    <a:lumMod val="95000"/>
                  </a:schemeClr>
                </a:solidFill>
              </a:rPr>
              <a:t>only</a:t>
            </a:r>
            <a:r>
              <a:rPr lang="it-IT" dirty="0">
                <a:solidFill>
                  <a:schemeClr val="tx1">
                    <a:lumMod val="95000"/>
                  </a:schemeClr>
                </a:solidFill>
              </a:rPr>
              <a:t> </a:t>
            </a:r>
            <a:r>
              <a:rPr lang="it-IT" dirty="0" err="1">
                <a:solidFill>
                  <a:schemeClr val="tx1">
                    <a:lumMod val="95000"/>
                  </a:schemeClr>
                </a:solidFill>
              </a:rPr>
              <a:t>memory</a:t>
            </a:r>
            <a:r>
              <a:rPr lang="it-IT" dirty="0">
                <a:solidFill>
                  <a:schemeClr val="tx1">
                    <a:lumMod val="95000"/>
                  </a:schemeClr>
                </a:solidFill>
              </a:rPr>
              <a:t>) è una tipologia di memoria </a:t>
            </a:r>
            <a:r>
              <a:rPr lang="it-IT" dirty="0">
                <a:solidFill>
                  <a:schemeClr val="accent5">
                    <a:lumMod val="60000"/>
                    <a:lumOff val="40000"/>
                  </a:schemeClr>
                </a:solidFill>
              </a:rPr>
              <a:t>non volatile</a:t>
            </a:r>
            <a:r>
              <a:rPr lang="it-IT" dirty="0">
                <a:solidFill>
                  <a:schemeClr val="tx1">
                    <a:lumMod val="95000"/>
                  </a:schemeClr>
                </a:solidFill>
              </a:rPr>
              <a:t>.</a:t>
            </a:r>
          </a:p>
          <a:p>
            <a:r>
              <a:rPr lang="it-IT" dirty="0">
                <a:solidFill>
                  <a:schemeClr val="tx1">
                    <a:lumMod val="95000"/>
                  </a:schemeClr>
                </a:solidFill>
              </a:rPr>
              <a:t>Questo tipo di memoria generalmente non permette di salvare grandi quantità di dati, bensì viene utilizzata per salvare piccoli programmi che non devono essere modificati ma esclusivamente letti.</a:t>
            </a:r>
          </a:p>
          <a:p>
            <a:r>
              <a:rPr lang="it-IT" dirty="0">
                <a:solidFill>
                  <a:schemeClr val="tx1">
                    <a:lumMod val="95000"/>
                  </a:schemeClr>
                </a:solidFill>
              </a:rPr>
              <a:t>Esempio: Un chip in cui viene installato il bios del computer che contiene le istruzioni necessarie per un corretto avvio della macchina. </a:t>
            </a:r>
          </a:p>
        </p:txBody>
      </p:sp>
    </p:spTree>
    <p:extLst>
      <p:ext uri="{BB962C8B-B14F-4D97-AF65-F5344CB8AC3E}">
        <p14:creationId xmlns:p14="http://schemas.microsoft.com/office/powerpoint/2010/main" val="11770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a:t>
            </a:r>
            <a:r>
              <a:rPr lang="it-IT" sz="4300" dirty="0" err="1"/>
              <a:t>protected</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215785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default</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2477368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Definizione di un metodo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40462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parametri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254140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Richiamare un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570999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Return ed il valore di ritorno</a:t>
            </a:r>
            <a:br>
              <a:rPr lang="it-IT" dirty="0"/>
            </a:br>
            <a:r>
              <a:rPr lang="it-IT" dirty="0"/>
              <a:t>del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16641091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Signature e la firma dei metodi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1074713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getter e i setter</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466743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4</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I meccanismi della programmazione ad oggetti</a:t>
            </a:r>
          </a:p>
        </p:txBody>
      </p:sp>
    </p:spTree>
    <p:extLst>
      <p:ext uri="{BB962C8B-B14F-4D97-AF65-F5344CB8AC3E}">
        <p14:creationId xmlns:p14="http://schemas.microsoft.com/office/powerpoint/2010/main" val="17826635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5</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Le basi di java</a:t>
            </a:r>
          </a:p>
        </p:txBody>
      </p:sp>
    </p:spTree>
    <p:extLst>
      <p:ext uri="{BB962C8B-B14F-4D97-AF65-F5344CB8AC3E}">
        <p14:creationId xmlns:p14="http://schemas.microsoft.com/office/powerpoint/2010/main" val="2484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4105B-FACF-482F-B9BB-8F3B273CFC5A}"/>
              </a:ext>
            </a:extLst>
          </p:cNvPr>
          <p:cNvSpPr>
            <a:spLocks noGrp="1"/>
          </p:cNvSpPr>
          <p:nvPr>
            <p:ph type="ctrTitle"/>
          </p:nvPr>
        </p:nvSpPr>
        <p:spPr>
          <a:xfrm>
            <a:off x="1876424" y="1122363"/>
            <a:ext cx="9750717" cy="723215"/>
          </a:xfrm>
        </p:spPr>
        <p:txBody>
          <a:bodyPr>
            <a:normAutofit fontScale="90000"/>
          </a:bodyPr>
          <a:lstStyle/>
          <a:p>
            <a:r>
              <a:rPr lang="it-IT" dirty="0"/>
              <a:t>La memoria di massa</a:t>
            </a:r>
          </a:p>
        </p:txBody>
      </p:sp>
      <p:sp>
        <p:nvSpPr>
          <p:cNvPr id="3" name="Sottotitolo 2">
            <a:extLst>
              <a:ext uri="{FF2B5EF4-FFF2-40B4-BE49-F238E27FC236}">
                <a16:creationId xmlns:a16="http://schemas.microsoft.com/office/drawing/2014/main" id="{A58E1A06-5FE8-4674-9E10-03E0419A5B68}"/>
              </a:ext>
            </a:extLst>
          </p:cNvPr>
          <p:cNvSpPr>
            <a:spLocks noGrp="1"/>
          </p:cNvSpPr>
          <p:nvPr>
            <p:ph type="subTitle" idx="1"/>
          </p:nvPr>
        </p:nvSpPr>
        <p:spPr>
          <a:xfrm>
            <a:off x="1876424" y="1979802"/>
            <a:ext cx="9750717" cy="3277998"/>
          </a:xfrm>
        </p:spPr>
        <p:txBody>
          <a:bodyPr/>
          <a:lstStyle/>
          <a:p>
            <a:r>
              <a:rPr lang="it-IT" dirty="0">
                <a:solidFill>
                  <a:schemeClr val="tx1">
                    <a:lumMod val="95000"/>
                  </a:schemeClr>
                </a:solidFill>
              </a:rPr>
              <a:t>Le memorie di massa sono quelle memorie che possono </a:t>
            </a:r>
            <a:r>
              <a:rPr lang="it-IT" dirty="0">
                <a:solidFill>
                  <a:schemeClr val="accent5">
                    <a:lumMod val="60000"/>
                    <a:lumOff val="40000"/>
                  </a:schemeClr>
                </a:solidFill>
              </a:rPr>
              <a:t>salvare in modo permanente</a:t>
            </a:r>
            <a:r>
              <a:rPr lang="it-IT" dirty="0">
                <a:solidFill>
                  <a:schemeClr val="tx1">
                    <a:lumMod val="95000"/>
                  </a:schemeClr>
                </a:solidFill>
              </a:rPr>
              <a:t> grandi quantità di dati. </a:t>
            </a:r>
          </a:p>
          <a:p>
            <a:r>
              <a:rPr lang="it-IT" dirty="0">
                <a:solidFill>
                  <a:schemeClr val="tx1">
                    <a:lumMod val="95000"/>
                  </a:schemeClr>
                </a:solidFill>
              </a:rPr>
              <a:t>Si differenziano dalle </a:t>
            </a:r>
            <a:r>
              <a:rPr lang="it-IT" dirty="0" err="1">
                <a:solidFill>
                  <a:schemeClr val="tx1">
                    <a:lumMod val="95000"/>
                  </a:schemeClr>
                </a:solidFill>
              </a:rPr>
              <a:t>Ram</a:t>
            </a:r>
            <a:r>
              <a:rPr lang="it-IT" dirty="0">
                <a:solidFill>
                  <a:schemeClr val="tx1">
                    <a:lumMod val="95000"/>
                  </a:schemeClr>
                </a:solidFill>
              </a:rPr>
              <a:t> perché ciò che viene salvato in una memoria di massa non viene cancellato al termine del processo o allo spegnimento della macchina (Permanenza), tuttavia l’accesso a questi dati è molto più lento.</a:t>
            </a:r>
          </a:p>
        </p:txBody>
      </p:sp>
    </p:spTree>
    <p:extLst>
      <p:ext uri="{BB962C8B-B14F-4D97-AF65-F5344CB8AC3E}">
        <p14:creationId xmlns:p14="http://schemas.microsoft.com/office/powerpoint/2010/main" val="20940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3D0E1-8776-48B1-A350-69EDF72D826A}"/>
              </a:ext>
            </a:extLst>
          </p:cNvPr>
          <p:cNvSpPr>
            <a:spLocks noGrp="1"/>
          </p:cNvSpPr>
          <p:nvPr>
            <p:ph type="ctrTitle"/>
          </p:nvPr>
        </p:nvSpPr>
        <p:spPr>
          <a:xfrm>
            <a:off x="1876424" y="1122363"/>
            <a:ext cx="9842996" cy="656103"/>
          </a:xfrm>
        </p:spPr>
        <p:txBody>
          <a:bodyPr>
            <a:normAutofit fontScale="90000"/>
          </a:bodyPr>
          <a:lstStyle/>
          <a:p>
            <a:r>
              <a:rPr lang="it-IT" dirty="0"/>
              <a:t>Le periferiche input ed output</a:t>
            </a:r>
          </a:p>
        </p:txBody>
      </p:sp>
      <p:sp>
        <p:nvSpPr>
          <p:cNvPr id="3" name="Sottotitolo 2">
            <a:extLst>
              <a:ext uri="{FF2B5EF4-FFF2-40B4-BE49-F238E27FC236}">
                <a16:creationId xmlns:a16="http://schemas.microsoft.com/office/drawing/2014/main" id="{915CB358-1C8C-4623-AE70-D9661B84E5E5}"/>
              </a:ext>
            </a:extLst>
          </p:cNvPr>
          <p:cNvSpPr>
            <a:spLocks noGrp="1"/>
          </p:cNvSpPr>
          <p:nvPr>
            <p:ph type="subTitle" idx="1"/>
          </p:nvPr>
        </p:nvSpPr>
        <p:spPr>
          <a:xfrm>
            <a:off x="1876424" y="1778466"/>
            <a:ext cx="9842996" cy="3479334"/>
          </a:xfrm>
        </p:spPr>
        <p:txBody>
          <a:bodyPr/>
          <a:lstStyle/>
          <a:p>
            <a:r>
              <a:rPr lang="it-IT" dirty="0">
                <a:solidFill>
                  <a:schemeClr val="tx1">
                    <a:lumMod val="95000"/>
                  </a:schemeClr>
                </a:solidFill>
              </a:rPr>
              <a:t>Le periferiche di input sono quegli strumenti elettronici collegati al calcolatore che permettono </a:t>
            </a:r>
            <a:r>
              <a:rPr lang="it-IT" dirty="0">
                <a:solidFill>
                  <a:schemeClr val="accent5">
                    <a:lumMod val="60000"/>
                    <a:lumOff val="40000"/>
                  </a:schemeClr>
                </a:solidFill>
              </a:rPr>
              <a:t>l’inserimento di dati</a:t>
            </a:r>
            <a:r>
              <a:rPr lang="it-IT" dirty="0">
                <a:solidFill>
                  <a:schemeClr val="tx1">
                    <a:lumMod val="95000"/>
                  </a:schemeClr>
                </a:solidFill>
              </a:rPr>
              <a:t>. (Tastiera, mouse, fotocamera)</a:t>
            </a:r>
          </a:p>
          <a:p>
            <a:r>
              <a:rPr lang="it-IT" dirty="0">
                <a:solidFill>
                  <a:schemeClr val="tx1">
                    <a:lumMod val="95000"/>
                  </a:schemeClr>
                </a:solidFill>
              </a:rPr>
              <a:t>Le periferiche di output sono quelle periferiche  che sono incaricate di </a:t>
            </a:r>
            <a:r>
              <a:rPr lang="it-IT" dirty="0">
                <a:solidFill>
                  <a:schemeClr val="accent5">
                    <a:lumMod val="60000"/>
                    <a:lumOff val="40000"/>
                  </a:schemeClr>
                </a:solidFill>
              </a:rPr>
              <a:t>presentare i dati </a:t>
            </a:r>
            <a:r>
              <a:rPr lang="it-IT" dirty="0">
                <a:solidFill>
                  <a:schemeClr val="tx1">
                    <a:lumMod val="95000"/>
                  </a:schemeClr>
                </a:solidFill>
              </a:rPr>
              <a:t>all’utente. (Schermo, proiettore, stampante)</a:t>
            </a:r>
          </a:p>
        </p:txBody>
      </p:sp>
    </p:spTree>
    <p:extLst>
      <p:ext uri="{BB962C8B-B14F-4D97-AF65-F5344CB8AC3E}">
        <p14:creationId xmlns:p14="http://schemas.microsoft.com/office/powerpoint/2010/main" val="31538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DA2543-AC27-45CA-921F-6EA78F3CA700}"/>
              </a:ext>
            </a:extLst>
          </p:cNvPr>
          <p:cNvSpPr>
            <a:spLocks noGrp="1"/>
          </p:cNvSpPr>
          <p:nvPr>
            <p:ph type="ctrTitle"/>
          </p:nvPr>
        </p:nvSpPr>
        <p:spPr>
          <a:xfrm>
            <a:off x="1876424" y="677746"/>
            <a:ext cx="8791575" cy="714826"/>
          </a:xfrm>
        </p:spPr>
        <p:txBody>
          <a:bodyPr>
            <a:normAutofit fontScale="90000"/>
          </a:bodyPr>
          <a:lstStyle/>
          <a:p>
            <a:pPr algn="ctr"/>
            <a:r>
              <a:rPr lang="it-IT" dirty="0"/>
              <a:t>La </a:t>
            </a:r>
            <a:r>
              <a:rPr lang="it-IT" dirty="0" err="1"/>
              <a:t>cpu</a:t>
            </a:r>
            <a:endParaRPr lang="it-IT" dirty="0"/>
          </a:p>
        </p:txBody>
      </p:sp>
      <p:sp>
        <p:nvSpPr>
          <p:cNvPr id="3" name="Sottotitolo 2">
            <a:extLst>
              <a:ext uri="{FF2B5EF4-FFF2-40B4-BE49-F238E27FC236}">
                <a16:creationId xmlns:a16="http://schemas.microsoft.com/office/drawing/2014/main" id="{28E05A20-4D1E-4F4C-9019-4DA7549ED9EB}"/>
              </a:ext>
            </a:extLst>
          </p:cNvPr>
          <p:cNvSpPr>
            <a:spLocks noGrp="1"/>
          </p:cNvSpPr>
          <p:nvPr>
            <p:ph type="subTitle" idx="1"/>
          </p:nvPr>
        </p:nvSpPr>
        <p:spPr>
          <a:xfrm>
            <a:off x="1876424" y="1392572"/>
            <a:ext cx="5128384" cy="4328719"/>
          </a:xfrm>
        </p:spPr>
        <p:txBody>
          <a:bodyPr>
            <a:normAutofit fontScale="92500"/>
          </a:bodyPr>
          <a:lstStyle/>
          <a:p>
            <a:r>
              <a:rPr lang="it-IT" dirty="0">
                <a:solidFill>
                  <a:schemeClr val="tx1">
                    <a:lumMod val="95000"/>
                  </a:schemeClr>
                </a:solidFill>
              </a:rPr>
              <a:t>Il </a:t>
            </a:r>
            <a:r>
              <a:rPr lang="it-IT" dirty="0">
                <a:solidFill>
                  <a:schemeClr val="accent5">
                    <a:lumMod val="60000"/>
                    <a:lumOff val="40000"/>
                  </a:schemeClr>
                </a:solidFill>
              </a:rPr>
              <a:t>funzionamento della </a:t>
            </a:r>
            <a:r>
              <a:rPr lang="it-IT" dirty="0" err="1">
                <a:solidFill>
                  <a:schemeClr val="accent5">
                    <a:lumMod val="60000"/>
                    <a:lumOff val="40000"/>
                  </a:schemeClr>
                </a:solidFill>
              </a:rPr>
              <a:t>cpu</a:t>
            </a:r>
            <a:r>
              <a:rPr lang="it-IT" dirty="0">
                <a:solidFill>
                  <a:schemeClr val="accent5">
                    <a:lumMod val="60000"/>
                    <a:lumOff val="40000"/>
                  </a:schemeClr>
                </a:solidFill>
              </a:rPr>
              <a:t> </a:t>
            </a:r>
            <a:r>
              <a:rPr lang="it-IT" dirty="0">
                <a:solidFill>
                  <a:schemeClr val="tx1">
                    <a:lumMod val="95000"/>
                  </a:schemeClr>
                </a:solidFill>
              </a:rPr>
              <a:t>viene suddiviso in tre fasi principali:</a:t>
            </a:r>
          </a:p>
          <a:p>
            <a:pPr marL="342900" indent="-342900">
              <a:buFont typeface="Arial" panose="020B0604020202020204" pitchFamily="34" charset="0"/>
              <a:buChar char="•"/>
            </a:pPr>
            <a:r>
              <a:rPr lang="it-IT" dirty="0">
                <a:solidFill>
                  <a:schemeClr val="tx1">
                    <a:lumMod val="95000"/>
                  </a:schemeClr>
                </a:solidFill>
              </a:rPr>
              <a:t>Fetch: Viene prelevata dalla memoria di lavoro una stringa di bit che indica il prossimo passo da compiere ed esegue la sequenza di passi necessari. </a:t>
            </a:r>
          </a:p>
          <a:p>
            <a:pPr marL="342900" indent="-342900">
              <a:buFont typeface="Arial" panose="020B0604020202020204" pitchFamily="34" charset="0"/>
              <a:buChar char="•"/>
            </a:pPr>
            <a:r>
              <a:rPr lang="it-IT" dirty="0">
                <a:solidFill>
                  <a:schemeClr val="tx1">
                    <a:lumMod val="95000"/>
                  </a:schemeClr>
                </a:solidFill>
              </a:rPr>
              <a:t>Decodifica: interpreta la sequenza di bit come istruzione macchina.</a:t>
            </a:r>
          </a:p>
          <a:p>
            <a:pPr marL="342900" indent="-342900">
              <a:buFont typeface="Arial" panose="020B0604020202020204" pitchFamily="34" charset="0"/>
              <a:buChar char="•"/>
            </a:pPr>
            <a:r>
              <a:rPr lang="it-IT" dirty="0">
                <a:solidFill>
                  <a:schemeClr val="tx1">
                    <a:lumMod val="95000"/>
                  </a:schemeClr>
                </a:solidFill>
              </a:rPr>
              <a:t>Esecuzione: svolge il compito richiesto, se necessario accedendo ai dati nella memoria di lavoro.</a:t>
            </a:r>
          </a:p>
        </p:txBody>
      </p:sp>
      <p:pic>
        <p:nvPicPr>
          <p:cNvPr id="1026" name="Picture 2" descr="Macchina di Von Neumann | Appunti e riassunti di Informatica, Sistemi e Reti">
            <a:extLst>
              <a:ext uri="{FF2B5EF4-FFF2-40B4-BE49-F238E27FC236}">
                <a16:creationId xmlns:a16="http://schemas.microsoft.com/office/drawing/2014/main" id="{5FCAC43F-06A2-4320-A6E1-9FEC79E5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040287"/>
            <a:ext cx="4479721" cy="239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1B7CB-3535-4E64-B6C8-B9CED0CB8B99}"/>
              </a:ext>
            </a:extLst>
          </p:cNvPr>
          <p:cNvSpPr>
            <a:spLocks noGrp="1"/>
          </p:cNvSpPr>
          <p:nvPr>
            <p:ph type="ctrTitle"/>
          </p:nvPr>
        </p:nvSpPr>
        <p:spPr>
          <a:xfrm>
            <a:off x="1876424" y="728080"/>
            <a:ext cx="8791575" cy="798716"/>
          </a:xfrm>
        </p:spPr>
        <p:txBody>
          <a:bodyPr/>
          <a:lstStyle/>
          <a:p>
            <a:r>
              <a:rPr lang="it-IT" dirty="0"/>
              <a:t>Le unità di controllo</a:t>
            </a:r>
          </a:p>
        </p:txBody>
      </p:sp>
      <p:sp>
        <p:nvSpPr>
          <p:cNvPr id="3" name="Sottotitolo 2">
            <a:extLst>
              <a:ext uri="{FF2B5EF4-FFF2-40B4-BE49-F238E27FC236}">
                <a16:creationId xmlns:a16="http://schemas.microsoft.com/office/drawing/2014/main" id="{F883684B-BEE9-4548-85DF-31019EC6E8D9}"/>
              </a:ext>
            </a:extLst>
          </p:cNvPr>
          <p:cNvSpPr>
            <a:spLocks noGrp="1"/>
          </p:cNvSpPr>
          <p:nvPr>
            <p:ph type="subTitle" idx="1"/>
          </p:nvPr>
        </p:nvSpPr>
        <p:spPr>
          <a:xfrm>
            <a:off x="1876424" y="1686187"/>
            <a:ext cx="8791575" cy="3571613"/>
          </a:xfrm>
        </p:spPr>
        <p:txBody>
          <a:bodyPr/>
          <a:lstStyle/>
          <a:p>
            <a:r>
              <a:rPr lang="it-IT" dirty="0">
                <a:solidFill>
                  <a:schemeClr val="tx1">
                    <a:lumMod val="95000"/>
                  </a:schemeClr>
                </a:solidFill>
              </a:rPr>
              <a:t>l’unità di controllo è un componente della </a:t>
            </a:r>
            <a:r>
              <a:rPr lang="it-IT" dirty="0" err="1">
                <a:solidFill>
                  <a:schemeClr val="tx1">
                    <a:lumMod val="95000"/>
                  </a:schemeClr>
                </a:solidFill>
              </a:rPr>
              <a:t>cpu</a:t>
            </a:r>
            <a:r>
              <a:rPr lang="it-IT" dirty="0">
                <a:solidFill>
                  <a:schemeClr val="tx1">
                    <a:lumMod val="95000"/>
                  </a:schemeClr>
                </a:solidFill>
              </a:rPr>
              <a:t> che </a:t>
            </a:r>
            <a:r>
              <a:rPr lang="it-IT" dirty="0">
                <a:solidFill>
                  <a:schemeClr val="accent5">
                    <a:lumMod val="60000"/>
                    <a:lumOff val="40000"/>
                  </a:schemeClr>
                </a:solidFill>
              </a:rPr>
              <a:t>coordina le attività</a:t>
            </a:r>
            <a:r>
              <a:rPr lang="it-IT" dirty="0">
                <a:solidFill>
                  <a:schemeClr val="tx1">
                    <a:lumMod val="95000"/>
                  </a:schemeClr>
                </a:solidFill>
              </a:rPr>
              <a:t> della stessa, si occupa quindi di leggere le istruzioni da eseguire all’interno della memoria centrale ed inserirle in un registro di istruzioni in modo sequenziale.</a:t>
            </a:r>
          </a:p>
          <a:p>
            <a:r>
              <a:rPr lang="it-IT" dirty="0">
                <a:solidFill>
                  <a:schemeClr val="tx1">
                    <a:lumMod val="95000"/>
                  </a:schemeClr>
                </a:solidFill>
              </a:rPr>
              <a:t>Nella fase di </a:t>
            </a:r>
            <a:r>
              <a:rPr lang="it-IT" dirty="0" err="1">
                <a:solidFill>
                  <a:schemeClr val="tx1">
                    <a:lumMod val="95000"/>
                  </a:schemeClr>
                </a:solidFill>
              </a:rPr>
              <a:t>execute</a:t>
            </a:r>
            <a:r>
              <a:rPr lang="it-IT" dirty="0">
                <a:solidFill>
                  <a:schemeClr val="tx1">
                    <a:lumMod val="95000"/>
                  </a:schemeClr>
                </a:solidFill>
              </a:rPr>
              <a:t> verranno poi eseguite le istruzioni secondo l’ordine definito dall’unità di controllo.</a:t>
            </a:r>
          </a:p>
        </p:txBody>
      </p:sp>
    </p:spTree>
    <p:extLst>
      <p:ext uri="{BB962C8B-B14F-4D97-AF65-F5344CB8AC3E}">
        <p14:creationId xmlns:p14="http://schemas.microsoft.com/office/powerpoint/2010/main" val="36388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1D0D50-F604-4AC5-B53F-C6FADD4B77BC}"/>
              </a:ext>
            </a:extLst>
          </p:cNvPr>
          <p:cNvSpPr>
            <a:spLocks noGrp="1"/>
          </p:cNvSpPr>
          <p:nvPr>
            <p:ph type="ctrTitle"/>
          </p:nvPr>
        </p:nvSpPr>
        <p:spPr>
          <a:xfrm>
            <a:off x="1876424" y="744858"/>
            <a:ext cx="9599715" cy="597380"/>
          </a:xfrm>
        </p:spPr>
        <p:txBody>
          <a:bodyPr>
            <a:normAutofit fontScale="90000"/>
          </a:bodyPr>
          <a:lstStyle/>
          <a:p>
            <a:r>
              <a:rPr lang="it-IT" dirty="0"/>
              <a:t>La </a:t>
            </a:r>
            <a:r>
              <a:rPr lang="it-IT" dirty="0" err="1"/>
              <a:t>alu</a:t>
            </a:r>
            <a:endParaRPr lang="it-IT" dirty="0"/>
          </a:p>
        </p:txBody>
      </p:sp>
      <p:sp>
        <p:nvSpPr>
          <p:cNvPr id="3" name="Sottotitolo 2">
            <a:extLst>
              <a:ext uri="{FF2B5EF4-FFF2-40B4-BE49-F238E27FC236}">
                <a16:creationId xmlns:a16="http://schemas.microsoft.com/office/drawing/2014/main" id="{B9448428-200C-4DEC-906A-6A41867AD6FF}"/>
              </a:ext>
            </a:extLst>
          </p:cNvPr>
          <p:cNvSpPr>
            <a:spLocks noGrp="1"/>
          </p:cNvSpPr>
          <p:nvPr>
            <p:ph type="subTitle" idx="1"/>
          </p:nvPr>
        </p:nvSpPr>
        <p:spPr>
          <a:xfrm>
            <a:off x="1876425" y="1518407"/>
            <a:ext cx="4532764" cy="4269997"/>
          </a:xfrm>
        </p:spPr>
        <p:txBody>
          <a:bodyPr/>
          <a:lstStyle/>
          <a:p>
            <a:r>
              <a:rPr lang="it-IT" dirty="0">
                <a:solidFill>
                  <a:schemeClr val="tx1">
                    <a:lumMod val="95000"/>
                  </a:schemeClr>
                </a:solidFill>
              </a:rPr>
              <a:t>L’unità logico aritmetica (ALU) è un componente della </a:t>
            </a:r>
            <a:r>
              <a:rPr lang="it-IT" dirty="0" err="1">
                <a:solidFill>
                  <a:schemeClr val="tx1">
                    <a:lumMod val="95000"/>
                  </a:schemeClr>
                </a:solidFill>
              </a:rPr>
              <a:t>cpu</a:t>
            </a:r>
            <a:r>
              <a:rPr lang="it-IT" dirty="0">
                <a:solidFill>
                  <a:schemeClr val="tx1">
                    <a:lumMod val="95000"/>
                  </a:schemeClr>
                </a:solidFill>
              </a:rPr>
              <a:t> che si occupa dello </a:t>
            </a:r>
            <a:r>
              <a:rPr lang="it-IT" dirty="0">
                <a:solidFill>
                  <a:schemeClr val="accent5">
                    <a:lumMod val="60000"/>
                    <a:lumOff val="40000"/>
                  </a:schemeClr>
                </a:solidFill>
              </a:rPr>
              <a:t>svolgimento di tutte le operazioni aritmetiche </a:t>
            </a:r>
            <a:r>
              <a:rPr lang="it-IT" dirty="0">
                <a:solidFill>
                  <a:schemeClr val="tx1">
                    <a:lumMod val="95000"/>
                  </a:schemeClr>
                </a:solidFill>
              </a:rPr>
              <a:t>(somme in complemento a 2, sottrazioni, moltiplicazioni e divisioni) e logiche (and, or, </a:t>
            </a:r>
            <a:r>
              <a:rPr lang="it-IT" dirty="0" err="1">
                <a:solidFill>
                  <a:schemeClr val="tx1">
                    <a:lumMod val="95000"/>
                  </a:schemeClr>
                </a:solidFill>
              </a:rPr>
              <a:t>not</a:t>
            </a:r>
            <a:r>
              <a:rPr lang="it-IT" dirty="0">
                <a:solidFill>
                  <a:schemeClr val="tx1">
                    <a:lumMod val="95000"/>
                  </a:schemeClr>
                </a:solidFill>
              </a:rPr>
              <a:t> …)</a:t>
            </a:r>
          </a:p>
          <a:p>
            <a:r>
              <a:rPr lang="it-IT" dirty="0">
                <a:solidFill>
                  <a:schemeClr val="tx1">
                    <a:lumMod val="95000"/>
                  </a:schemeClr>
                </a:solidFill>
              </a:rPr>
              <a:t>I risultati di queste operazioni vengono inseriti in un registro nominato </a:t>
            </a:r>
            <a:r>
              <a:rPr lang="it-IT" dirty="0" err="1">
                <a:solidFill>
                  <a:schemeClr val="tx1">
                    <a:lumMod val="95000"/>
                  </a:schemeClr>
                </a:solidFill>
              </a:rPr>
              <a:t>Condition</a:t>
            </a:r>
            <a:r>
              <a:rPr lang="it-IT" dirty="0">
                <a:solidFill>
                  <a:schemeClr val="tx1">
                    <a:lumMod val="95000"/>
                  </a:schemeClr>
                </a:solidFill>
              </a:rPr>
              <a:t> </a:t>
            </a:r>
            <a:r>
              <a:rPr lang="it-IT" dirty="0" err="1">
                <a:solidFill>
                  <a:schemeClr val="tx1">
                    <a:lumMod val="95000"/>
                  </a:schemeClr>
                </a:solidFill>
              </a:rPr>
              <a:t>Codes</a:t>
            </a:r>
            <a:endParaRPr lang="it-IT" dirty="0">
              <a:solidFill>
                <a:schemeClr val="tx1">
                  <a:lumMod val="95000"/>
                </a:schemeClr>
              </a:solidFill>
            </a:endParaRPr>
          </a:p>
        </p:txBody>
      </p:sp>
      <p:pic>
        <p:nvPicPr>
          <p:cNvPr id="2050" name="Picture 2">
            <a:hlinkClick r:id="rId2"/>
            <a:extLst>
              <a:ext uri="{FF2B5EF4-FFF2-40B4-BE49-F238E27FC236}">
                <a16:creationId xmlns:a16="http://schemas.microsoft.com/office/drawing/2014/main" id="{F1FB8A57-BDD2-4488-A36D-7371573B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956" y="914399"/>
            <a:ext cx="4686242" cy="53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Differenza tra hardware e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591574"/>
          </a:xfrm>
        </p:spPr>
        <p:txBody>
          <a:bodyPr/>
          <a:lstStyle/>
          <a:p>
            <a:r>
              <a:rPr lang="it-IT" dirty="0">
                <a:solidFill>
                  <a:schemeClr val="tx1">
                    <a:lumMod val="95000"/>
                  </a:schemeClr>
                </a:solidFill>
              </a:rPr>
              <a:t>L’hardware come visto nelle lezioni precedenti è un insieme contente tutte le </a:t>
            </a:r>
            <a:r>
              <a:rPr lang="it-IT" dirty="0">
                <a:solidFill>
                  <a:schemeClr val="accent5">
                    <a:lumMod val="60000"/>
                    <a:lumOff val="40000"/>
                  </a:schemeClr>
                </a:solidFill>
              </a:rPr>
              <a:t>parti fisiche </a:t>
            </a:r>
            <a:r>
              <a:rPr lang="it-IT" dirty="0">
                <a:solidFill>
                  <a:schemeClr val="tx1">
                    <a:lumMod val="95000"/>
                  </a:schemeClr>
                </a:solidFill>
              </a:rPr>
              <a:t>che compongono un computer, un sistema informatico o una rete.</a:t>
            </a:r>
          </a:p>
          <a:p>
            <a:r>
              <a:rPr lang="it-IT" dirty="0">
                <a:solidFill>
                  <a:schemeClr val="tx1">
                    <a:lumMod val="95000"/>
                  </a:schemeClr>
                </a:solidFill>
              </a:rPr>
              <a:t>Il software è un </a:t>
            </a:r>
            <a:r>
              <a:rPr lang="it-IT" dirty="0">
                <a:solidFill>
                  <a:schemeClr val="accent5">
                    <a:lumMod val="60000"/>
                    <a:lumOff val="40000"/>
                  </a:schemeClr>
                </a:solidFill>
              </a:rPr>
              <a:t>componente logico </a:t>
            </a:r>
            <a:r>
              <a:rPr lang="it-IT" dirty="0">
                <a:solidFill>
                  <a:schemeClr val="tx1">
                    <a:lumMod val="95000"/>
                  </a:schemeClr>
                </a:solidFill>
              </a:rPr>
              <a:t>del computer/sistema informatico, definito meglio come l’insieme di istruzioni, codice eseguibile, dati ed informazioni.</a:t>
            </a:r>
          </a:p>
        </p:txBody>
      </p:sp>
    </p:spTree>
    <p:extLst>
      <p:ext uri="{BB962C8B-B14F-4D97-AF65-F5344CB8AC3E}">
        <p14:creationId xmlns:p14="http://schemas.microsoft.com/office/powerpoint/2010/main" val="83353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I ruoli nei sistemi informatici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sistemi informatici si distinguono principalmente in 3 ruoli logici, ovvero:</a:t>
            </a:r>
          </a:p>
          <a:p>
            <a:pPr marL="342900" indent="-342900">
              <a:buFont typeface="Arial" panose="020B0604020202020204" pitchFamily="34" charset="0"/>
              <a:buChar char="•"/>
            </a:pPr>
            <a:r>
              <a:rPr lang="it-IT" dirty="0">
                <a:solidFill>
                  <a:schemeClr val="accent5">
                    <a:lumMod val="60000"/>
                    <a:lumOff val="40000"/>
                  </a:schemeClr>
                </a:solidFill>
              </a:rPr>
              <a:t>Presentazione</a:t>
            </a:r>
            <a:r>
              <a:rPr lang="it-IT" dirty="0">
                <a:solidFill>
                  <a:schemeClr val="tx1">
                    <a:lumMod val="95000"/>
                  </a:schemeClr>
                </a:solidFill>
              </a:rPr>
              <a:t> (Front-end): Utilizzato per la presentazione delle informazioni agli utenti del sistema</a:t>
            </a:r>
          </a:p>
          <a:p>
            <a:pPr marL="342900" indent="-342900">
              <a:buFont typeface="Arial" panose="020B0604020202020204" pitchFamily="34" charset="0"/>
              <a:buChar char="•"/>
            </a:pPr>
            <a:r>
              <a:rPr lang="it-IT" dirty="0">
                <a:solidFill>
                  <a:schemeClr val="accent5">
                    <a:lumMod val="60000"/>
                    <a:lumOff val="40000"/>
                  </a:schemeClr>
                </a:solidFill>
              </a:rPr>
              <a:t>Applicazione</a:t>
            </a:r>
            <a:r>
              <a:rPr lang="it-IT" dirty="0">
                <a:solidFill>
                  <a:schemeClr val="tx1">
                    <a:lumMod val="95000"/>
                  </a:schemeClr>
                </a:solidFill>
              </a:rPr>
              <a:t> (</a:t>
            </a:r>
            <a:r>
              <a:rPr lang="it-IT" dirty="0" err="1">
                <a:solidFill>
                  <a:schemeClr val="tx1">
                    <a:lumMod val="95000"/>
                  </a:schemeClr>
                </a:solidFill>
              </a:rPr>
              <a:t>application</a:t>
            </a:r>
            <a:r>
              <a:rPr lang="it-IT" dirty="0">
                <a:solidFill>
                  <a:schemeClr val="tx1">
                    <a:lumMod val="95000"/>
                  </a:schemeClr>
                </a:solidFill>
              </a:rPr>
              <a:t>/business): Fornisce un applicativo, possiamo pensare ad un gestionale</a:t>
            </a:r>
          </a:p>
          <a:p>
            <a:pPr marL="342900" indent="-342900">
              <a:buFont typeface="Arial" panose="020B0604020202020204" pitchFamily="34" charset="0"/>
              <a:buChar char="•"/>
            </a:pPr>
            <a:r>
              <a:rPr lang="it-IT" dirty="0">
                <a:solidFill>
                  <a:schemeClr val="accent5">
                    <a:lumMod val="60000"/>
                    <a:lumOff val="40000"/>
                  </a:schemeClr>
                </a:solidFill>
              </a:rPr>
              <a:t>Accesso</a:t>
            </a:r>
            <a:r>
              <a:rPr lang="it-IT" dirty="0">
                <a:solidFill>
                  <a:schemeClr val="tx1">
                    <a:lumMod val="95000"/>
                  </a:schemeClr>
                </a:solidFill>
              </a:rPr>
              <a:t> (Access/ back-end): utilizzati per la gestione dei dati, il salvataggio </a:t>
            </a:r>
            <a:r>
              <a:rPr lang="it-IT" dirty="0" err="1">
                <a:solidFill>
                  <a:schemeClr val="tx1">
                    <a:lumMod val="95000"/>
                  </a:schemeClr>
                </a:solidFill>
              </a:rPr>
              <a:t>ecc</a:t>
            </a:r>
            <a:r>
              <a:rPr lang="it-IT" dirty="0">
                <a:solidFill>
                  <a:schemeClr val="tx1">
                    <a:lumMod val="95000"/>
                  </a:schemeClr>
                </a:solidFill>
              </a:rPr>
              <a:t>…</a:t>
            </a:r>
          </a:p>
        </p:txBody>
      </p:sp>
    </p:spTree>
    <p:extLst>
      <p:ext uri="{BB962C8B-B14F-4D97-AF65-F5344CB8AC3E}">
        <p14:creationId xmlns:p14="http://schemas.microsoft.com/office/powerpoint/2010/main" val="47913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1</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L’informatica, ciclo di vita del software ed </a:t>
            </a:r>
            <a:r>
              <a:rPr lang="it-IT" dirty="0" err="1">
                <a:solidFill>
                  <a:schemeClr val="tx1">
                    <a:lumMod val="95000"/>
                  </a:schemeClr>
                </a:solidFill>
              </a:rPr>
              <a:t>uml</a:t>
            </a:r>
            <a:endParaRPr lang="it-IT" dirty="0">
              <a:solidFill>
                <a:schemeClr val="tx1">
                  <a:lumMod val="95000"/>
                </a:schemeClr>
              </a:solidFill>
            </a:endParaRPr>
          </a:p>
        </p:txBody>
      </p:sp>
    </p:spTree>
    <p:extLst>
      <p:ext uri="{BB962C8B-B14F-4D97-AF65-F5344CB8AC3E}">
        <p14:creationId xmlns:p14="http://schemas.microsoft.com/office/powerpoint/2010/main" val="32203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principali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5" y="1371082"/>
            <a:ext cx="5198867" cy="4775615"/>
          </a:xfrm>
        </p:spPr>
        <p:txBody>
          <a:bodyPr>
            <a:normAutofit fontScale="85000" lnSpcReduction="20000"/>
          </a:bodyPr>
          <a:lstStyle/>
          <a:p>
            <a:r>
              <a:rPr lang="it-IT" dirty="0">
                <a:solidFill>
                  <a:schemeClr val="accent5">
                    <a:lumMod val="60000"/>
                    <a:lumOff val="40000"/>
                  </a:schemeClr>
                </a:solidFill>
              </a:rPr>
              <a:t>Linux</a:t>
            </a:r>
            <a:r>
              <a:rPr lang="it-IT" dirty="0">
                <a:solidFill>
                  <a:schemeClr val="tx1">
                    <a:lumMod val="95000"/>
                  </a:schemeClr>
                </a:solidFill>
              </a:rPr>
              <a:t>: Famiglia di sistemi operativi a codice aperto, personalizzati in base al settore di utilizzo (Home Computer-Ubuntu, Cybersecurity-</a:t>
            </a:r>
            <a:r>
              <a:rPr lang="it-IT" dirty="0" err="1">
                <a:solidFill>
                  <a:schemeClr val="tx1">
                    <a:lumMod val="95000"/>
                  </a:schemeClr>
                </a:solidFill>
              </a:rPr>
              <a:t>Kaly</a:t>
            </a:r>
            <a:r>
              <a:rPr lang="it-IT" dirty="0">
                <a:solidFill>
                  <a:schemeClr val="tx1">
                    <a:lumMod val="95000"/>
                  </a:schemeClr>
                </a:solidFill>
              </a:rPr>
              <a:t>, server-Ubuntu Server)</a:t>
            </a:r>
          </a:p>
          <a:p>
            <a:r>
              <a:rPr lang="it-IT" dirty="0">
                <a:solidFill>
                  <a:schemeClr val="accent5">
                    <a:lumMod val="60000"/>
                    <a:lumOff val="40000"/>
                  </a:schemeClr>
                </a:solidFill>
              </a:rPr>
              <a:t>Windows</a:t>
            </a:r>
            <a:r>
              <a:rPr lang="it-IT" dirty="0">
                <a:solidFill>
                  <a:schemeClr val="tx1">
                    <a:lumMod val="95000"/>
                  </a:schemeClr>
                </a:solidFill>
              </a:rPr>
              <a:t>: Famiglia di sistemi operativi prodotta da Microsoft Corp. , è un sistema operativo pensato per essere usato con il mouse in cui l’interfaccia grafica è essenziale.</a:t>
            </a:r>
          </a:p>
          <a:p>
            <a:r>
              <a:rPr lang="it-IT" dirty="0">
                <a:solidFill>
                  <a:schemeClr val="accent5">
                    <a:lumMod val="60000"/>
                    <a:lumOff val="40000"/>
                  </a:schemeClr>
                </a:solidFill>
              </a:rPr>
              <a:t>MacOS</a:t>
            </a:r>
            <a:r>
              <a:rPr lang="it-IT" dirty="0">
                <a:solidFill>
                  <a:schemeClr val="tx1">
                    <a:lumMod val="95000"/>
                  </a:schemeClr>
                </a:solidFill>
              </a:rPr>
              <a:t>: Sistema operativo sviluppato da Apple, nato come una comunione tra interfaccia grafica professionale e motore Unix.</a:t>
            </a:r>
          </a:p>
          <a:p>
            <a:r>
              <a:rPr lang="it-IT" dirty="0" err="1">
                <a:solidFill>
                  <a:schemeClr val="accent5">
                    <a:lumMod val="60000"/>
                    <a:lumOff val="40000"/>
                  </a:schemeClr>
                </a:solidFill>
              </a:rPr>
              <a:t>Ios</a:t>
            </a:r>
            <a:r>
              <a:rPr lang="it-IT" dirty="0">
                <a:solidFill>
                  <a:schemeClr val="tx1">
                    <a:lumMod val="95000"/>
                  </a:schemeClr>
                </a:solidFill>
              </a:rPr>
              <a:t>: Sistema operativo per dispositivi mobili sviluppato da </a:t>
            </a:r>
            <a:r>
              <a:rPr lang="it-IT" dirty="0" err="1">
                <a:solidFill>
                  <a:schemeClr val="tx1">
                    <a:lumMod val="95000"/>
                  </a:schemeClr>
                </a:solidFill>
              </a:rPr>
              <a:t>apple</a:t>
            </a:r>
            <a:r>
              <a:rPr lang="it-IT" dirty="0">
                <a:solidFill>
                  <a:schemeClr val="tx1">
                    <a:lumMod val="95000"/>
                  </a:schemeClr>
                </a:solidFill>
              </a:rPr>
              <a:t> mantiene la stessa linea di produzione di </a:t>
            </a:r>
            <a:r>
              <a:rPr lang="it-IT" dirty="0" err="1">
                <a:solidFill>
                  <a:schemeClr val="tx1">
                    <a:lumMod val="95000"/>
                  </a:schemeClr>
                </a:solidFill>
              </a:rPr>
              <a:t>Macos</a:t>
            </a:r>
            <a:r>
              <a:rPr lang="it-IT" dirty="0">
                <a:solidFill>
                  <a:schemeClr val="tx1">
                    <a:lumMod val="95000"/>
                  </a:schemeClr>
                </a:solidFill>
              </a:rPr>
              <a:t>.</a:t>
            </a:r>
          </a:p>
          <a:p>
            <a:r>
              <a:rPr lang="it-IT" dirty="0">
                <a:solidFill>
                  <a:schemeClr val="accent5">
                    <a:lumMod val="60000"/>
                    <a:lumOff val="40000"/>
                  </a:schemeClr>
                </a:solidFill>
              </a:rPr>
              <a:t>Android</a:t>
            </a:r>
            <a:r>
              <a:rPr lang="it-IT" dirty="0">
                <a:solidFill>
                  <a:schemeClr val="tx1">
                    <a:lumMod val="95000"/>
                  </a:schemeClr>
                </a:solidFill>
              </a:rPr>
              <a:t>: Sistema operativo per dispositivi mobili sviluppato da Google e basato su </a:t>
            </a:r>
            <a:r>
              <a:rPr lang="it-IT" dirty="0" err="1">
                <a:solidFill>
                  <a:schemeClr val="tx1">
                    <a:lumMod val="95000"/>
                  </a:schemeClr>
                </a:solidFill>
              </a:rPr>
              <a:t>linux</a:t>
            </a:r>
            <a:r>
              <a:rPr lang="it-IT" dirty="0">
                <a:solidFill>
                  <a:schemeClr val="tx1">
                    <a:lumMod val="95000"/>
                  </a:schemeClr>
                </a:solidFill>
              </a:rPr>
              <a:t>.</a:t>
            </a:r>
          </a:p>
        </p:txBody>
      </p:sp>
      <p:pic>
        <p:nvPicPr>
          <p:cNvPr id="3074" name="Picture 2" descr="Seconda parte - Informatica - Prosperi Alessio - Esame di Stato 2020">
            <a:extLst>
              <a:ext uri="{FF2B5EF4-FFF2-40B4-BE49-F238E27FC236}">
                <a16:creationId xmlns:a16="http://schemas.microsoft.com/office/drawing/2014/main" id="{B3A4F981-F907-41F6-92F6-B70F3E51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293" y="1957125"/>
            <a:ext cx="4476349" cy="294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9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683604" cy="656103"/>
          </a:xfrm>
        </p:spPr>
        <p:txBody>
          <a:bodyPr>
            <a:normAutofit fontScale="90000"/>
          </a:bodyPr>
          <a:lstStyle/>
          <a:p>
            <a:r>
              <a:rPr lang="it-IT" dirty="0"/>
              <a:t>Introduzione ai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683604" cy="4591574"/>
          </a:xfrm>
        </p:spPr>
        <p:txBody>
          <a:bodyPr>
            <a:normAutofit lnSpcReduction="10000"/>
          </a:bodyPr>
          <a:lstStyle/>
          <a:p>
            <a:r>
              <a:rPr lang="it-IT" dirty="0">
                <a:solidFill>
                  <a:schemeClr val="tx1">
                    <a:lumMod val="95000"/>
                  </a:schemeClr>
                </a:solidFill>
              </a:rPr>
              <a:t>Un sistema operativo è un composto di programmi che fungono da interfaccia per  gli applicativi installati sulla macchina.</a:t>
            </a:r>
          </a:p>
          <a:p>
            <a:r>
              <a:rPr lang="it-IT" dirty="0">
                <a:solidFill>
                  <a:schemeClr val="tx1">
                    <a:lumMod val="95000"/>
                  </a:schemeClr>
                </a:solidFill>
              </a:rPr>
              <a:t>Il sistema operativo si occupa quindi di gestire l’hardware del computer e renderne disponibili le funzionalità alle app e programmi che ne richiedono l’utilizzo.</a:t>
            </a:r>
          </a:p>
          <a:p>
            <a:r>
              <a:rPr lang="it-IT" dirty="0">
                <a:solidFill>
                  <a:schemeClr val="tx1">
                    <a:lumMod val="95000"/>
                  </a:schemeClr>
                </a:solidFill>
              </a:rPr>
              <a:t>Il core (Kernel) di un sistema operativo è spesso composto da:</a:t>
            </a:r>
          </a:p>
          <a:p>
            <a:pPr marL="342900" indent="-342900">
              <a:buFont typeface="Arial" panose="020B0604020202020204" pitchFamily="34" charset="0"/>
              <a:buChar char="•"/>
            </a:pPr>
            <a:r>
              <a:rPr lang="it-IT" dirty="0" err="1">
                <a:solidFill>
                  <a:schemeClr val="accent5">
                    <a:lumMod val="60000"/>
                    <a:lumOff val="40000"/>
                  </a:schemeClr>
                </a:solidFill>
              </a:rPr>
              <a:t>Scheduler</a:t>
            </a:r>
            <a:r>
              <a:rPr lang="it-IT" dirty="0">
                <a:solidFill>
                  <a:schemeClr val="tx1">
                    <a:lumMod val="95000"/>
                  </a:schemeClr>
                </a:solidFill>
              </a:rPr>
              <a:t>: Programma che si occupa della gestione dei processi</a:t>
            </a:r>
          </a:p>
          <a:p>
            <a:pPr marL="342900" indent="-342900">
              <a:buFont typeface="Arial" panose="020B0604020202020204" pitchFamily="34" charset="0"/>
              <a:buChar char="•"/>
            </a:pPr>
            <a:r>
              <a:rPr lang="it-IT" dirty="0" err="1">
                <a:solidFill>
                  <a:schemeClr val="accent5">
                    <a:lumMod val="60000"/>
                    <a:lumOff val="40000"/>
                  </a:schemeClr>
                </a:solidFill>
              </a:rPr>
              <a:t>Linker</a:t>
            </a:r>
            <a:r>
              <a:rPr lang="it-IT" dirty="0">
                <a:solidFill>
                  <a:schemeClr val="accent5">
                    <a:lumMod val="60000"/>
                    <a:lumOff val="40000"/>
                  </a:schemeClr>
                </a:solidFill>
              </a:rPr>
              <a:t>/loader</a:t>
            </a:r>
            <a:r>
              <a:rPr lang="it-IT" dirty="0">
                <a:solidFill>
                  <a:schemeClr val="tx1">
                    <a:lumMod val="95000"/>
                  </a:schemeClr>
                </a:solidFill>
              </a:rPr>
              <a:t>: Programma che si occupa di caricare in memoria i programmi da eseguire </a:t>
            </a:r>
          </a:p>
          <a:p>
            <a:pPr marL="342900" indent="-342900">
              <a:buFont typeface="Arial" panose="020B0604020202020204" pitchFamily="34" charset="0"/>
              <a:buChar char="•"/>
            </a:pPr>
            <a:r>
              <a:rPr lang="it-IT" dirty="0">
                <a:solidFill>
                  <a:schemeClr val="accent5">
                    <a:lumMod val="60000"/>
                    <a:lumOff val="40000"/>
                  </a:schemeClr>
                </a:solidFill>
              </a:rPr>
              <a:t>Drivers</a:t>
            </a:r>
            <a:r>
              <a:rPr lang="it-IT" dirty="0">
                <a:solidFill>
                  <a:schemeClr val="tx1">
                    <a:lumMod val="95000"/>
                  </a:schemeClr>
                </a:solidFill>
              </a:rPr>
              <a:t>: Programmi che interfacciano i componenti hardware con il sistema operativo.</a:t>
            </a:r>
          </a:p>
        </p:txBody>
      </p:sp>
    </p:spTree>
    <p:extLst>
      <p:ext uri="{BB962C8B-B14F-4D97-AF65-F5344CB8AC3E}">
        <p14:creationId xmlns:p14="http://schemas.microsoft.com/office/powerpoint/2010/main" val="300568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Definizione di algoritmo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Un algoritmo è una sequenza finita di istruzioni che specificano come date operazioni elementari devono susseguirsi per risolvere una classe di problemi.</a:t>
            </a:r>
          </a:p>
          <a:p>
            <a:r>
              <a:rPr lang="it-IT" dirty="0">
                <a:solidFill>
                  <a:schemeClr val="accent5">
                    <a:lumMod val="60000"/>
                    <a:lumOff val="40000"/>
                  </a:schemeClr>
                </a:solidFill>
              </a:rPr>
              <a:t>Caratteristiche dell’algoritmo</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Finitezza: Un algoritmo deve possedere una fine ragionevole</a:t>
            </a:r>
          </a:p>
          <a:p>
            <a:pPr marL="342900" indent="-342900">
              <a:buFont typeface="Arial" panose="020B0604020202020204" pitchFamily="34" charset="0"/>
              <a:buChar char="•"/>
            </a:pPr>
            <a:r>
              <a:rPr lang="it-IT" dirty="0">
                <a:solidFill>
                  <a:schemeClr val="tx1">
                    <a:lumMod val="95000"/>
                  </a:schemeClr>
                </a:solidFill>
              </a:rPr>
              <a:t>Definitezza: I passi da compiere devono essere interpretabili univocamente </a:t>
            </a:r>
          </a:p>
          <a:p>
            <a:pPr marL="342900" indent="-342900">
              <a:buFont typeface="Arial" panose="020B0604020202020204" pitchFamily="34" charset="0"/>
              <a:buChar char="•"/>
            </a:pPr>
            <a:r>
              <a:rPr lang="it-IT" dirty="0">
                <a:solidFill>
                  <a:schemeClr val="tx1">
                    <a:lumMod val="95000"/>
                  </a:schemeClr>
                </a:solidFill>
              </a:rPr>
              <a:t>Input: L’algoritmo deve possedere un input preciso</a:t>
            </a:r>
          </a:p>
          <a:p>
            <a:pPr marL="342900" indent="-342900">
              <a:buFont typeface="Arial" panose="020B0604020202020204" pitchFamily="34" charset="0"/>
              <a:buChar char="•"/>
            </a:pPr>
            <a:r>
              <a:rPr lang="it-IT" dirty="0">
                <a:solidFill>
                  <a:schemeClr val="tx1">
                    <a:lumMod val="95000"/>
                  </a:schemeClr>
                </a:solidFill>
              </a:rPr>
              <a:t>Output: L’algoritmo Deve fornire un risultato univoco</a:t>
            </a:r>
          </a:p>
          <a:p>
            <a:pPr marL="342900" indent="-342900">
              <a:buFont typeface="Arial" panose="020B0604020202020204" pitchFamily="34" charset="0"/>
              <a:buChar char="•"/>
            </a:pPr>
            <a:r>
              <a:rPr lang="it-IT" dirty="0">
                <a:solidFill>
                  <a:schemeClr val="tx1">
                    <a:lumMod val="95000"/>
                  </a:schemeClr>
                </a:solidFill>
              </a:rPr>
              <a:t>Effettività: I passi che lo costituiscono non devono essere ulteriormente scomponibili</a:t>
            </a:r>
          </a:p>
          <a:p>
            <a:pPr marL="342900" indent="-342900">
              <a:buFont typeface="Arial" panose="020B0604020202020204" pitchFamily="34" charset="0"/>
              <a:buChar char="•"/>
            </a:pPr>
            <a:r>
              <a:rPr lang="it-IT" dirty="0">
                <a:solidFill>
                  <a:schemeClr val="tx1">
                    <a:lumMod val="95000"/>
                  </a:schemeClr>
                </a:solidFill>
              </a:rPr>
              <a:t>Efficienza: deve utilizzare un numero di risorse contenuto</a:t>
            </a:r>
          </a:p>
        </p:txBody>
      </p:sp>
    </p:spTree>
    <p:extLst>
      <p:ext uri="{BB962C8B-B14F-4D97-AF65-F5344CB8AC3E}">
        <p14:creationId xmlns:p14="http://schemas.microsoft.com/office/powerpoint/2010/main" val="403881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pPr algn="ctr"/>
            <a:r>
              <a:rPr lang="it-IT" dirty="0"/>
              <a:t>Informazione vs dato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3087150" y="1571902"/>
            <a:ext cx="7088696" cy="4115834"/>
          </a:xfrm>
        </p:spPr>
        <p:txBody>
          <a:bodyPr/>
          <a:lstStyle/>
          <a:p>
            <a:r>
              <a:rPr lang="it-IT" dirty="0">
                <a:solidFill>
                  <a:schemeClr val="tx1">
                    <a:lumMod val="95000"/>
                  </a:schemeClr>
                </a:solidFill>
              </a:rPr>
              <a:t>Quel è la differenza tra dato ed informazione?</a:t>
            </a:r>
          </a:p>
          <a:p>
            <a:r>
              <a:rPr lang="it-IT" dirty="0">
                <a:solidFill>
                  <a:schemeClr val="tx1">
                    <a:lumMod val="95000"/>
                  </a:schemeClr>
                </a:solidFill>
              </a:rPr>
              <a:t>Un </a:t>
            </a:r>
            <a:r>
              <a:rPr lang="it-IT" dirty="0">
                <a:solidFill>
                  <a:schemeClr val="accent5">
                    <a:lumMod val="60000"/>
                    <a:lumOff val="40000"/>
                  </a:schemeClr>
                </a:solidFill>
              </a:rPr>
              <a:t>dato è la più elementare </a:t>
            </a:r>
            <a:r>
              <a:rPr lang="it-IT" dirty="0">
                <a:solidFill>
                  <a:schemeClr val="tx1">
                    <a:lumMod val="95000"/>
                  </a:schemeClr>
                </a:solidFill>
              </a:rPr>
              <a:t>codifica di un informazione </a:t>
            </a:r>
            <a:r>
              <a:rPr lang="it-IT" dirty="0">
                <a:solidFill>
                  <a:schemeClr val="tx1">
                    <a:lumMod val="95000"/>
                  </a:schemeClr>
                </a:solidFill>
                <a:sym typeface="Wingdings" panose="05000000000000000000" pitchFamily="2" charset="2"/>
              </a:rPr>
              <a:t> numeri, lettere, parole ecc..</a:t>
            </a:r>
          </a:p>
          <a:p>
            <a:r>
              <a:rPr lang="it-IT" dirty="0">
                <a:solidFill>
                  <a:schemeClr val="tx1">
                    <a:lumMod val="95000"/>
                  </a:schemeClr>
                </a:solidFill>
                <a:sym typeface="Wingdings" panose="05000000000000000000" pitchFamily="2" charset="2"/>
              </a:rPr>
              <a:t>Un </a:t>
            </a:r>
            <a:r>
              <a:rPr lang="it-IT" dirty="0">
                <a:solidFill>
                  <a:schemeClr val="accent5">
                    <a:lumMod val="60000"/>
                    <a:lumOff val="40000"/>
                  </a:schemeClr>
                </a:solidFill>
                <a:sym typeface="Wingdings" panose="05000000000000000000" pitchFamily="2" charset="2"/>
              </a:rPr>
              <a:t>informazione</a:t>
            </a:r>
            <a:r>
              <a:rPr lang="it-IT" dirty="0">
                <a:solidFill>
                  <a:schemeClr val="tx1">
                    <a:lumMod val="95000"/>
                  </a:schemeClr>
                </a:solidFill>
                <a:sym typeface="Wingdings" panose="05000000000000000000" pitchFamily="2" charset="2"/>
              </a:rPr>
              <a:t> è invece il </a:t>
            </a:r>
            <a:r>
              <a:rPr lang="it-IT" dirty="0">
                <a:solidFill>
                  <a:schemeClr val="accent5">
                    <a:lumMod val="60000"/>
                    <a:lumOff val="40000"/>
                  </a:schemeClr>
                </a:solidFill>
                <a:sym typeface="Wingdings" panose="05000000000000000000" pitchFamily="2" charset="2"/>
              </a:rPr>
              <a:t>risultato dell’elaborazione </a:t>
            </a:r>
            <a:r>
              <a:rPr lang="it-IT" dirty="0">
                <a:solidFill>
                  <a:schemeClr val="tx1">
                    <a:lumMod val="95000"/>
                  </a:schemeClr>
                </a:solidFill>
                <a:sym typeface="Wingdings" panose="05000000000000000000" pitchFamily="2" charset="2"/>
              </a:rPr>
              <a:t>di più dati.</a:t>
            </a:r>
            <a:endParaRPr lang="it-IT" dirty="0">
              <a:solidFill>
                <a:schemeClr val="tx1">
                  <a:lumMod val="95000"/>
                </a:schemeClr>
              </a:solidFill>
            </a:endParaRPr>
          </a:p>
        </p:txBody>
      </p:sp>
    </p:spTree>
    <p:extLst>
      <p:ext uri="{BB962C8B-B14F-4D97-AF65-F5344CB8AC3E}">
        <p14:creationId xmlns:p14="http://schemas.microsoft.com/office/powerpoint/2010/main" val="279316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variabili e le costanti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Nella programmazione le variabili sono un tipo di dato elementare che definisce un contenitore il quale contenuto può variare durante il suo ciclo di vita. </a:t>
            </a:r>
          </a:p>
          <a:p>
            <a:r>
              <a:rPr lang="it-IT" dirty="0">
                <a:solidFill>
                  <a:schemeClr val="tx1">
                    <a:lumMod val="95000"/>
                  </a:schemeClr>
                </a:solidFill>
              </a:rPr>
              <a:t>Al contrario una costante è anch’essa un contenitore ma del quale il valore non può cambiare durante il suo ciclo di vita, comunemente quando si dichiara un dato costante, viene inizializzato con il suo valore.</a:t>
            </a:r>
          </a:p>
        </p:txBody>
      </p:sp>
    </p:spTree>
    <p:extLst>
      <p:ext uri="{BB962C8B-B14F-4D97-AF65-F5344CB8AC3E}">
        <p14:creationId xmlns:p14="http://schemas.microsoft.com/office/powerpoint/2010/main" val="349642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file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Anche il file è un tipo di dato, esso rientra nella categoria dei dati strutturati in memorie di massa.</a:t>
            </a:r>
          </a:p>
          <a:p>
            <a:r>
              <a:rPr lang="it-IT" dirty="0">
                <a:solidFill>
                  <a:schemeClr val="tx1">
                    <a:lumMod val="95000"/>
                  </a:schemeClr>
                </a:solidFill>
              </a:rPr>
              <a:t>Il file ha una natura sequenziale, ovvero bisogna scorrerlo per leggerlo.</a:t>
            </a:r>
          </a:p>
          <a:p>
            <a:r>
              <a:rPr lang="it-IT" dirty="0">
                <a:solidFill>
                  <a:schemeClr val="tx1">
                    <a:lumMod val="95000"/>
                  </a:schemeClr>
                </a:solidFill>
              </a:rPr>
              <a:t>Inoltre il file ha in se definita una modalità di apertura che può essere:</a:t>
            </a:r>
          </a:p>
          <a:p>
            <a:pPr marL="342900" indent="-342900">
              <a:buFont typeface="Arial" panose="020B0604020202020204" pitchFamily="34" charset="0"/>
              <a:buChar char="•"/>
            </a:pPr>
            <a:r>
              <a:rPr lang="it-IT" dirty="0">
                <a:solidFill>
                  <a:schemeClr val="tx1">
                    <a:lumMod val="95000"/>
                  </a:schemeClr>
                </a:solidFill>
              </a:rPr>
              <a:t>Read: Sola lettura </a:t>
            </a:r>
            <a:r>
              <a:rPr lang="it-IT" dirty="0">
                <a:solidFill>
                  <a:schemeClr val="tx1">
                    <a:lumMod val="95000"/>
                  </a:schemeClr>
                </a:solidFill>
                <a:sym typeface="Wingdings" panose="05000000000000000000" pitchFamily="2" charset="2"/>
              </a:rPr>
              <a:t> non modificabile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Write: sola scrittura </a:t>
            </a:r>
            <a:r>
              <a:rPr lang="it-IT" dirty="0">
                <a:solidFill>
                  <a:schemeClr val="tx1">
                    <a:lumMod val="95000"/>
                  </a:schemeClr>
                </a:solidFill>
                <a:sym typeface="Wingdings" panose="05000000000000000000" pitchFamily="2" charset="2"/>
              </a:rPr>
              <a:t> solo inserimento iniziale</a:t>
            </a:r>
          </a:p>
          <a:p>
            <a:pPr marL="342900" indent="-342900">
              <a:buFont typeface="Arial" panose="020B0604020202020204" pitchFamily="34" charset="0"/>
              <a:buChar char="•"/>
            </a:pPr>
            <a:r>
              <a:rPr lang="it-IT" dirty="0" err="1">
                <a:solidFill>
                  <a:schemeClr val="tx1">
                    <a:lumMod val="95000"/>
                  </a:schemeClr>
                </a:solidFill>
                <a:sym typeface="Wingdings" panose="05000000000000000000" pitchFamily="2" charset="2"/>
              </a:rPr>
              <a:t>Append</a:t>
            </a:r>
            <a:r>
              <a:rPr lang="it-IT" dirty="0">
                <a:solidFill>
                  <a:schemeClr val="tx1">
                    <a:lumMod val="95000"/>
                  </a:schemeClr>
                </a:solidFill>
                <a:sym typeface="Wingdings" panose="05000000000000000000" pitchFamily="2" charset="2"/>
              </a:rPr>
              <a:t>: Inserimento in coda</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R/w: Lettura e scrittura</a:t>
            </a:r>
          </a:p>
        </p:txBody>
      </p:sp>
    </p:spTree>
    <p:extLst>
      <p:ext uri="{BB962C8B-B14F-4D97-AF65-F5344CB8AC3E}">
        <p14:creationId xmlns:p14="http://schemas.microsoft.com/office/powerpoint/2010/main" val="158655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2027426" y="1214642"/>
            <a:ext cx="9515826" cy="656103"/>
          </a:xfrm>
        </p:spPr>
        <p:txBody>
          <a:bodyPr>
            <a:normAutofit fontScale="90000"/>
          </a:bodyPr>
          <a:lstStyle/>
          <a:p>
            <a:r>
              <a:rPr lang="it-IT" dirty="0"/>
              <a:t>Passi elementari e strutture di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2027427" y="2058464"/>
            <a:ext cx="5875002" cy="4115834"/>
          </a:xfrm>
        </p:spPr>
        <p:txBody>
          <a:bodyPr>
            <a:normAutofit fontScale="92500" lnSpcReduction="20000"/>
          </a:bodyPr>
          <a:lstStyle/>
          <a:p>
            <a:r>
              <a:rPr lang="it-IT" dirty="0">
                <a:solidFill>
                  <a:schemeClr val="tx1">
                    <a:lumMod val="95000"/>
                  </a:schemeClr>
                </a:solidFill>
              </a:rPr>
              <a:t>Dalla definizione di algoritmo ricaviamo la necessità di giungere a passi elementari che eseguiti sequenzialmente riportino un risultato univoco.</a:t>
            </a:r>
          </a:p>
          <a:p>
            <a:r>
              <a:rPr lang="it-IT" dirty="0">
                <a:solidFill>
                  <a:schemeClr val="tx1">
                    <a:lumMod val="95000"/>
                  </a:schemeClr>
                </a:solidFill>
              </a:rPr>
              <a:t>una descrizione grafica viene utilizzata per definire il procedimento ovvero il diagramma di flusso.</a:t>
            </a:r>
          </a:p>
          <a:p>
            <a:r>
              <a:rPr lang="it-IT" dirty="0">
                <a:solidFill>
                  <a:schemeClr val="tx1">
                    <a:lumMod val="95000"/>
                  </a:schemeClr>
                </a:solidFill>
              </a:rPr>
              <a:t>Un tipo di diagramma composto principalmente dalle strutture di controllo presenti nella figura a lato.</a:t>
            </a:r>
          </a:p>
          <a:p>
            <a:r>
              <a:rPr lang="it-IT" dirty="0">
                <a:solidFill>
                  <a:schemeClr val="tx1">
                    <a:lumMod val="95000"/>
                  </a:schemeClr>
                </a:solidFill>
              </a:rPr>
              <a:t>Comodo strumento online per la creazione di diagrammi </a:t>
            </a:r>
            <a:r>
              <a:rPr lang="it-IT" dirty="0">
                <a:solidFill>
                  <a:schemeClr val="tx1">
                    <a:lumMod val="95000"/>
                  </a:schemeClr>
                </a:solidFill>
                <a:sym typeface="Wingdings" panose="05000000000000000000" pitchFamily="2" charset="2"/>
              </a:rPr>
              <a:t> </a:t>
            </a:r>
            <a:r>
              <a:rPr lang="it-IT" dirty="0">
                <a:solidFill>
                  <a:schemeClr val="tx1">
                    <a:lumMod val="95000"/>
                  </a:schemeClr>
                </a:solidFill>
              </a:rPr>
              <a:t>https://app.diagrams.net/</a:t>
            </a:r>
          </a:p>
          <a:p>
            <a:pPr marL="342900" indent="-34290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EFCD47C3-43D1-4AC0-8437-0DB8B9F3D61D}"/>
              </a:ext>
            </a:extLst>
          </p:cNvPr>
          <p:cNvPicPr>
            <a:picLocks noChangeAspect="1"/>
          </p:cNvPicPr>
          <p:nvPr/>
        </p:nvPicPr>
        <p:blipFill>
          <a:blip r:embed="rId2"/>
          <a:stretch>
            <a:fillRect/>
          </a:stretch>
        </p:blipFill>
        <p:spPr>
          <a:xfrm>
            <a:off x="8344365" y="1870745"/>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526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946246" y="644191"/>
            <a:ext cx="9454393" cy="656103"/>
          </a:xfrm>
        </p:spPr>
        <p:txBody>
          <a:bodyPr>
            <a:normAutofit fontScale="90000"/>
          </a:bodyPr>
          <a:lstStyle/>
          <a:p>
            <a:r>
              <a:rPr lang="it-IT" dirty="0"/>
              <a:t>Diagramma di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46246" y="1300294"/>
            <a:ext cx="5981350" cy="5066950"/>
          </a:xfrm>
        </p:spPr>
        <p:txBody>
          <a:bodyPr>
            <a:normAutofit fontScale="62500" lnSpcReduction="20000"/>
          </a:bodyPr>
          <a:lstStyle/>
          <a:p>
            <a:r>
              <a:rPr lang="it-IT" dirty="0">
                <a:solidFill>
                  <a:schemeClr val="tx1">
                    <a:lumMod val="95000"/>
                  </a:schemeClr>
                </a:solidFill>
              </a:rPr>
              <a:t>La caratteristica principale dei diagrammi di flusso è di rendere intuitivo il procedimento che porterà al risultato voluto.</a:t>
            </a:r>
          </a:p>
          <a:p>
            <a:r>
              <a:rPr lang="it-IT" dirty="0">
                <a:solidFill>
                  <a:schemeClr val="tx1">
                    <a:lumMod val="95000"/>
                  </a:schemeClr>
                </a:solidFill>
              </a:rPr>
              <a:t>Esempio:</a:t>
            </a:r>
          </a:p>
          <a:p>
            <a:r>
              <a:rPr lang="it-IT" dirty="0">
                <a:solidFill>
                  <a:schemeClr val="tx1">
                    <a:lumMod val="95000"/>
                  </a:schemeClr>
                </a:solidFill>
              </a:rPr>
              <a:t>Marco vuole preparare un frullato</a:t>
            </a:r>
          </a:p>
          <a:p>
            <a:r>
              <a:rPr lang="it-IT" dirty="0">
                <a:solidFill>
                  <a:schemeClr val="tx1">
                    <a:lumMod val="95000"/>
                  </a:schemeClr>
                </a:solidFill>
              </a:rPr>
              <a:t>marco deve quindi:</a:t>
            </a:r>
          </a:p>
          <a:p>
            <a:pPr marL="342900" indent="-342900">
              <a:buFont typeface="Arial" panose="020B0604020202020204" pitchFamily="34" charset="0"/>
              <a:buChar char="•"/>
            </a:pPr>
            <a:r>
              <a:rPr lang="it-IT" dirty="0">
                <a:solidFill>
                  <a:schemeClr val="tx1">
                    <a:lumMod val="95000"/>
                  </a:schemeClr>
                </a:solidFill>
              </a:rPr>
              <a:t>Aprire il rubinetto</a:t>
            </a:r>
          </a:p>
          <a:p>
            <a:pPr marL="342900" indent="-342900">
              <a:buFont typeface="Arial" panose="020B0604020202020204" pitchFamily="34" charset="0"/>
              <a:buChar char="•"/>
            </a:pPr>
            <a:r>
              <a:rPr lang="it-IT" dirty="0">
                <a:solidFill>
                  <a:schemeClr val="tx1">
                    <a:lumMod val="95000"/>
                  </a:schemeClr>
                </a:solidFill>
              </a:rPr>
              <a:t>lavare la frutta</a:t>
            </a:r>
          </a:p>
          <a:p>
            <a:pPr marL="342900" indent="-342900">
              <a:buFont typeface="Arial" panose="020B0604020202020204" pitchFamily="34" charset="0"/>
              <a:buChar char="•"/>
            </a:pPr>
            <a:r>
              <a:rPr lang="it-IT" dirty="0">
                <a:solidFill>
                  <a:schemeClr val="tx1">
                    <a:lumMod val="95000"/>
                  </a:schemeClr>
                </a:solidFill>
              </a:rPr>
              <a:t>Chiudere il rubinetto</a:t>
            </a:r>
          </a:p>
          <a:p>
            <a:pPr marL="342900" indent="-342900">
              <a:buFont typeface="Arial" panose="020B0604020202020204" pitchFamily="34" charset="0"/>
              <a:buChar char="•"/>
            </a:pPr>
            <a:r>
              <a:rPr lang="it-IT" dirty="0">
                <a:solidFill>
                  <a:schemeClr val="tx1">
                    <a:lumMod val="95000"/>
                  </a:schemeClr>
                </a:solidFill>
              </a:rPr>
              <a:t>Inserire nel frullatore</a:t>
            </a:r>
          </a:p>
          <a:p>
            <a:pPr marL="342900" indent="-342900">
              <a:buFont typeface="Arial" panose="020B0604020202020204" pitchFamily="34" charset="0"/>
              <a:buChar char="•"/>
            </a:pPr>
            <a:r>
              <a:rPr lang="it-IT" dirty="0">
                <a:solidFill>
                  <a:schemeClr val="tx1">
                    <a:lumMod val="95000"/>
                  </a:schemeClr>
                </a:solidFill>
              </a:rPr>
              <a:t>deve tagliare la frutta </a:t>
            </a:r>
          </a:p>
          <a:p>
            <a:pPr marL="342900" indent="-342900">
              <a:buFont typeface="Arial" panose="020B0604020202020204" pitchFamily="34" charset="0"/>
              <a:buChar char="•"/>
            </a:pPr>
            <a:r>
              <a:rPr lang="it-IT" dirty="0">
                <a:solidFill>
                  <a:schemeClr val="tx1">
                    <a:lumMod val="95000"/>
                  </a:schemeClr>
                </a:solidFill>
              </a:rPr>
              <a:t>Tenere premuto il contenitore 10 secondi</a:t>
            </a:r>
          </a:p>
          <a:p>
            <a:pPr marL="342900" indent="-342900">
              <a:buFont typeface="Arial" panose="020B0604020202020204" pitchFamily="34" charset="0"/>
              <a:buChar char="•"/>
            </a:pPr>
            <a:r>
              <a:rPr lang="it-IT" dirty="0">
                <a:solidFill>
                  <a:schemeClr val="tx1">
                    <a:lumMod val="95000"/>
                  </a:schemeClr>
                </a:solidFill>
              </a:rPr>
              <a:t>Aprire il contenitore</a:t>
            </a:r>
          </a:p>
          <a:p>
            <a:pPr marL="342900" indent="-342900">
              <a:buFont typeface="Arial" panose="020B0604020202020204" pitchFamily="34" charset="0"/>
              <a:buChar char="•"/>
            </a:pPr>
            <a:r>
              <a:rPr lang="it-IT" dirty="0">
                <a:solidFill>
                  <a:schemeClr val="tx1">
                    <a:lumMod val="95000"/>
                  </a:schemeClr>
                </a:solidFill>
              </a:rPr>
              <a:t>Versare il contenuto in un bicchiere</a:t>
            </a:r>
          </a:p>
          <a:p>
            <a:r>
              <a:rPr lang="it-IT" dirty="0">
                <a:solidFill>
                  <a:schemeClr val="tx1">
                    <a:lumMod val="95000"/>
                  </a:schemeClr>
                </a:solidFill>
              </a:rPr>
              <a:t>Il risultato è univoco, si otterrà sempre il frullato.</a:t>
            </a:r>
          </a:p>
          <a:p>
            <a:r>
              <a:rPr lang="it-IT" dirty="0">
                <a:solidFill>
                  <a:schemeClr val="tx1">
                    <a:lumMod val="95000"/>
                  </a:schemeClr>
                </a:solidFill>
              </a:rPr>
              <a:t>inserendo sempre  un input preciso, un frutto.</a:t>
            </a:r>
          </a:p>
          <a:p>
            <a:r>
              <a:rPr lang="it-IT" dirty="0">
                <a:solidFill>
                  <a:schemeClr val="tx1">
                    <a:lumMod val="95000"/>
                  </a:schemeClr>
                </a:solidFill>
              </a:rPr>
              <a:t>I passi svolti sono elementari!</a:t>
            </a:r>
          </a:p>
          <a:p>
            <a:endParaRPr lang="it-IT" dirty="0">
              <a:solidFill>
                <a:schemeClr val="tx1">
                  <a:lumMod val="95000"/>
                </a:schemeClr>
              </a:solidFill>
            </a:endParaRPr>
          </a:p>
        </p:txBody>
      </p:sp>
      <p:pic>
        <p:nvPicPr>
          <p:cNvPr id="4" name="Immagine 3">
            <a:extLst>
              <a:ext uri="{FF2B5EF4-FFF2-40B4-BE49-F238E27FC236}">
                <a16:creationId xmlns:a16="http://schemas.microsoft.com/office/drawing/2014/main" id="{454E0BDD-9364-47D6-BDB9-F58D09E00A15}"/>
              </a:ext>
            </a:extLst>
          </p:cNvPr>
          <p:cNvPicPr>
            <a:picLocks noChangeAspect="1"/>
          </p:cNvPicPr>
          <p:nvPr/>
        </p:nvPicPr>
        <p:blipFill>
          <a:blip r:embed="rId2"/>
          <a:stretch>
            <a:fillRect/>
          </a:stretch>
        </p:blipFill>
        <p:spPr>
          <a:xfrm>
            <a:off x="8268864" y="146346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575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Pseudocodice e </a:t>
            </a:r>
            <a:r>
              <a:rPr lang="it-IT" dirty="0" err="1"/>
              <a:t>pseudocodifica</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Lo pseudocodice è una forma di scrittura utilizzata nella programmazione per descrivere un processo in modo conciso e comprensibile.</a:t>
            </a:r>
          </a:p>
          <a:p>
            <a:r>
              <a:rPr lang="it-IT" dirty="0">
                <a:solidFill>
                  <a:schemeClr val="tx1">
                    <a:lumMod val="95000"/>
                  </a:schemeClr>
                </a:solidFill>
              </a:rPr>
              <a:t>Esempio numero maggiore di 2:</a:t>
            </a:r>
          </a:p>
          <a:p>
            <a:pPr marL="457200" indent="-457200">
              <a:buFont typeface="+mj-lt"/>
              <a:buAutoNum type="arabicPeriod"/>
            </a:pPr>
            <a:r>
              <a:rPr lang="it-IT" dirty="0">
                <a:solidFill>
                  <a:schemeClr val="tx1">
                    <a:lumMod val="95000"/>
                  </a:schemeClr>
                </a:solidFill>
              </a:rPr>
              <a:t>Inizio</a:t>
            </a:r>
          </a:p>
          <a:p>
            <a:pPr marL="457200" indent="-457200">
              <a:buFont typeface="+mj-lt"/>
              <a:buAutoNum type="arabicPeriod"/>
            </a:pPr>
            <a:r>
              <a:rPr lang="it-IT" dirty="0">
                <a:solidFill>
                  <a:schemeClr val="tx1">
                    <a:lumMod val="95000"/>
                  </a:schemeClr>
                </a:solidFill>
              </a:rPr>
              <a:t>Stampa «Inserire un numero N»</a:t>
            </a:r>
          </a:p>
          <a:p>
            <a:pPr marL="457200" indent="-457200">
              <a:buFont typeface="+mj-lt"/>
              <a:buAutoNum type="arabicPeriod"/>
            </a:pPr>
            <a:r>
              <a:rPr lang="it-IT" dirty="0">
                <a:solidFill>
                  <a:schemeClr val="tx1">
                    <a:lumMod val="95000"/>
                  </a:schemeClr>
                </a:solidFill>
              </a:rPr>
              <a:t>N &gt;2</a:t>
            </a:r>
          </a:p>
          <a:p>
            <a:pPr marL="457200" indent="-457200">
              <a:buFont typeface="+mj-lt"/>
              <a:buAutoNum type="arabicPeriod"/>
            </a:pPr>
            <a:r>
              <a:rPr lang="it-IT" dirty="0">
                <a:solidFill>
                  <a:schemeClr val="tx1">
                    <a:lumMod val="95000"/>
                  </a:schemeClr>
                </a:solidFill>
              </a:rPr>
              <a:t>(se vero allora) Stampa «numero maggiore»</a:t>
            </a:r>
          </a:p>
          <a:p>
            <a:pPr marL="457200" indent="-457200">
              <a:buFont typeface="+mj-lt"/>
              <a:buAutoNum type="arabicPeriod"/>
            </a:pPr>
            <a:r>
              <a:rPr lang="it-IT" dirty="0">
                <a:solidFill>
                  <a:schemeClr val="tx1">
                    <a:lumMod val="95000"/>
                  </a:schemeClr>
                </a:solidFill>
              </a:rPr>
              <a:t>(altrimenti) stampa «numero minore o uguale»</a:t>
            </a:r>
          </a:p>
          <a:p>
            <a:pPr marL="457200" indent="-457200">
              <a:buFont typeface="+mj-lt"/>
              <a:buAutoNum type="arabicPeriod"/>
            </a:pPr>
            <a:r>
              <a:rPr lang="it-IT" dirty="0">
                <a:solidFill>
                  <a:schemeClr val="tx1">
                    <a:lumMod val="95000"/>
                  </a:schemeClr>
                </a:solidFill>
              </a:rPr>
              <a:t>Fine</a:t>
            </a:r>
          </a:p>
          <a:p>
            <a:r>
              <a:rPr lang="it-IT" dirty="0">
                <a:solidFill>
                  <a:schemeClr val="tx1">
                    <a:lumMod val="95000"/>
                  </a:schemeClr>
                </a:solidFill>
              </a:rPr>
              <a:t>Non esiste un unico pseudo linguaggio, bensì spesso è scelto a piacere dal programmatore pur attenendosi ai concetti espressi in precedenza.</a:t>
            </a:r>
          </a:p>
          <a:p>
            <a:endParaRPr lang="it-IT" dirty="0">
              <a:solidFill>
                <a:schemeClr val="tx1">
                  <a:lumMod val="95000"/>
                </a:schemeClr>
              </a:solidFill>
            </a:endParaRPr>
          </a:p>
        </p:txBody>
      </p:sp>
    </p:spTree>
    <p:extLst>
      <p:ext uri="{BB962C8B-B14F-4D97-AF65-F5344CB8AC3E}">
        <p14:creationId xmlns:p14="http://schemas.microsoft.com/office/powerpoint/2010/main" val="401949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sequenza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programmazione strutturata è un paradigma di programmazione nato con lo scopo di risolvere il problema dello «spaghetti code» ovvero la stesura di codice priva di una sequenza logica ordinata, causata dall’utilizzo indiscriminato di salti incondizionati.</a:t>
            </a:r>
          </a:p>
          <a:p>
            <a:r>
              <a:rPr lang="it-IT" dirty="0">
                <a:solidFill>
                  <a:schemeClr val="tx1">
                    <a:lumMod val="95000"/>
                  </a:schemeClr>
                </a:solidFill>
              </a:rPr>
              <a:t>Questo paradigma è caratterizzato da tre concetti: Sequenza, selezione, iterazione.</a:t>
            </a:r>
          </a:p>
          <a:p>
            <a:r>
              <a:rPr lang="it-IT" dirty="0">
                <a:solidFill>
                  <a:schemeClr val="tx1">
                    <a:lumMod val="95000"/>
                  </a:schemeClr>
                </a:solidFill>
              </a:rPr>
              <a:t>«Sequenza» identifica la modalità di esecuzione delle istruzioni, ovvero vengono eseguite in sequenza secondo l’ordine in cui sono scritte</a:t>
            </a:r>
          </a:p>
        </p:txBody>
      </p:sp>
    </p:spTree>
    <p:extLst>
      <p:ext uri="{BB962C8B-B14F-4D97-AF65-F5344CB8AC3E}">
        <p14:creationId xmlns:p14="http://schemas.microsoft.com/office/powerpoint/2010/main" val="44166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FF3B6-5236-49DB-8842-CA3712CF68A6}"/>
              </a:ext>
            </a:extLst>
          </p:cNvPr>
          <p:cNvSpPr>
            <a:spLocks noGrp="1"/>
          </p:cNvSpPr>
          <p:nvPr>
            <p:ph type="ctrTitle"/>
          </p:nvPr>
        </p:nvSpPr>
        <p:spPr>
          <a:xfrm>
            <a:off x="1876424" y="1122363"/>
            <a:ext cx="9012486" cy="840661"/>
          </a:xfrm>
        </p:spPr>
        <p:txBody>
          <a:bodyPr>
            <a:normAutofit fontScale="90000"/>
          </a:bodyPr>
          <a:lstStyle/>
          <a:p>
            <a:r>
              <a:rPr lang="it-IT" dirty="0"/>
              <a:t>La scienza dell’informatizzazione</a:t>
            </a:r>
          </a:p>
        </p:txBody>
      </p:sp>
      <p:sp>
        <p:nvSpPr>
          <p:cNvPr id="3" name="Sottotitolo 2">
            <a:extLst>
              <a:ext uri="{FF2B5EF4-FFF2-40B4-BE49-F238E27FC236}">
                <a16:creationId xmlns:a16="http://schemas.microsoft.com/office/drawing/2014/main" id="{C5BD6E49-444B-4034-B007-E7BCB399504F}"/>
              </a:ext>
            </a:extLst>
          </p:cNvPr>
          <p:cNvSpPr>
            <a:spLocks noGrp="1"/>
          </p:cNvSpPr>
          <p:nvPr>
            <p:ph type="subTitle" idx="1"/>
          </p:nvPr>
        </p:nvSpPr>
        <p:spPr>
          <a:xfrm>
            <a:off x="1876424" y="2172749"/>
            <a:ext cx="9012486" cy="3085051"/>
          </a:xfrm>
        </p:spPr>
        <p:txBody>
          <a:bodyPr/>
          <a:lstStyle/>
          <a:p>
            <a:r>
              <a:rPr lang="it-IT" dirty="0">
                <a:solidFill>
                  <a:schemeClr val="tx1">
                    <a:lumMod val="95000"/>
                  </a:schemeClr>
                </a:solidFill>
              </a:rPr>
              <a:t>L’informatica è quella scienza e tecnologia che si occupa di elaborare informazioni in modo automatico.</a:t>
            </a:r>
          </a:p>
          <a:p>
            <a:r>
              <a:rPr lang="it-IT" dirty="0">
                <a:solidFill>
                  <a:schemeClr val="tx1">
                    <a:lumMod val="95000"/>
                  </a:schemeClr>
                </a:solidFill>
              </a:rPr>
              <a:t>L’informazione quindi richiede un sistema che sia in grado di elaborare informazioni in modo automatico</a:t>
            </a:r>
          </a:p>
          <a:p>
            <a:r>
              <a:rPr lang="it-IT" dirty="0">
                <a:solidFill>
                  <a:schemeClr val="tx1">
                    <a:lumMod val="95000"/>
                  </a:schemeClr>
                </a:solidFill>
              </a:rPr>
              <a:t>La parola automatica ci richiede invece un sistema in grado di elaborare informazioni in ingresso in modo da produrne altre attraverso un processo nel quale vi è il minor intervento da parte dell’uomo.</a:t>
            </a:r>
          </a:p>
        </p:txBody>
      </p:sp>
      <p:sp>
        <p:nvSpPr>
          <p:cNvPr id="4" name="Titolo 1">
            <a:extLst>
              <a:ext uri="{FF2B5EF4-FFF2-40B4-BE49-F238E27FC236}">
                <a16:creationId xmlns:a16="http://schemas.microsoft.com/office/drawing/2014/main" id="{6B6DBA2A-59B8-4856-B864-FB31C0B7B46F}"/>
              </a:ext>
            </a:extLst>
          </p:cNvPr>
          <p:cNvSpPr txBox="1">
            <a:spLocks/>
          </p:cNvSpPr>
          <p:nvPr/>
        </p:nvSpPr>
        <p:spPr>
          <a:xfrm>
            <a:off x="1876424" y="5158865"/>
            <a:ext cx="9012486" cy="8406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err="1">
                <a:solidFill>
                  <a:schemeClr val="accent5">
                    <a:lumMod val="60000"/>
                    <a:lumOff val="40000"/>
                  </a:schemeClr>
                </a:solidFill>
              </a:rPr>
              <a:t>Infor</a:t>
            </a:r>
            <a:r>
              <a:rPr lang="it-IT" dirty="0"/>
              <a:t> </a:t>
            </a:r>
            <a:r>
              <a:rPr lang="it-IT" dirty="0" err="1">
                <a:solidFill>
                  <a:schemeClr val="accent6">
                    <a:lumMod val="60000"/>
                    <a:lumOff val="40000"/>
                  </a:schemeClr>
                </a:solidFill>
              </a:rPr>
              <a:t>Matica</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90643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selezione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912690"/>
            <a:ext cx="5069659" cy="4115834"/>
          </a:xfrm>
        </p:spPr>
        <p:txBody>
          <a:bodyPr/>
          <a:lstStyle/>
          <a:p>
            <a:r>
              <a:rPr lang="it-IT" dirty="0">
                <a:solidFill>
                  <a:schemeClr val="tx1">
                    <a:lumMod val="95000"/>
                  </a:schemeClr>
                </a:solidFill>
              </a:rPr>
              <a:t>La «selezione» indica invece un blocco di codice che permette di proseguire l’esecuzione tramite una scelta tra due percorsi basata sul valore di una condizione.</a:t>
            </a:r>
          </a:p>
        </p:txBody>
      </p:sp>
      <p:pic>
        <p:nvPicPr>
          <p:cNvPr id="4" name="Immagine 3">
            <a:extLst>
              <a:ext uri="{FF2B5EF4-FFF2-40B4-BE49-F238E27FC236}">
                <a16:creationId xmlns:a16="http://schemas.microsoft.com/office/drawing/2014/main" id="{221B42EF-3C2F-47D7-B932-CAE1ED81F5B4}"/>
              </a:ext>
            </a:extLst>
          </p:cNvPr>
          <p:cNvPicPr>
            <a:picLocks noChangeAspect="1"/>
          </p:cNvPicPr>
          <p:nvPr/>
        </p:nvPicPr>
        <p:blipFill>
          <a:blip r:embed="rId2"/>
          <a:stretch>
            <a:fillRect/>
          </a:stretch>
        </p:blipFill>
        <p:spPr>
          <a:xfrm>
            <a:off x="7555800" y="158463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297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ad un via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09226" cy="4115834"/>
          </a:xfrm>
        </p:spPr>
        <p:txBody>
          <a:bodyPr/>
          <a:lstStyle/>
          <a:p>
            <a:r>
              <a:rPr lang="it-IT" dirty="0">
                <a:solidFill>
                  <a:schemeClr val="tx1">
                    <a:lumMod val="95000"/>
                  </a:schemeClr>
                </a:solidFill>
              </a:rPr>
              <a:t>La selezione ad una via, permette l’esecuzione di determinate istruzioni solo se la condizione contenuta nel blocco di selezione è verificata.</a:t>
            </a:r>
          </a:p>
          <a:p>
            <a:pPr algn="ctr"/>
            <a:r>
              <a:rPr lang="it-IT" dirty="0">
                <a:solidFill>
                  <a:schemeClr val="tx1">
                    <a:lumMod val="95000"/>
                  </a:schemeClr>
                </a:solidFill>
              </a:rPr>
              <a:t>SE … Allora …</a:t>
            </a:r>
          </a:p>
        </p:txBody>
      </p:sp>
      <p:pic>
        <p:nvPicPr>
          <p:cNvPr id="5" name="Immagine 4">
            <a:extLst>
              <a:ext uri="{FF2B5EF4-FFF2-40B4-BE49-F238E27FC236}">
                <a16:creationId xmlns:a16="http://schemas.microsoft.com/office/drawing/2014/main" id="{6381CE8A-620C-4C24-91DD-2CFCB4B52897}"/>
              </a:ext>
            </a:extLst>
          </p:cNvPr>
          <p:cNvPicPr>
            <a:picLocks noChangeAspect="1"/>
          </p:cNvPicPr>
          <p:nvPr/>
        </p:nvPicPr>
        <p:blipFill>
          <a:blip r:embed="rId2"/>
          <a:stretch>
            <a:fillRect/>
          </a:stretch>
        </p:blipFill>
        <p:spPr>
          <a:xfrm>
            <a:off x="8254767" y="1470531"/>
            <a:ext cx="2969702" cy="4200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1414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due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367405"/>
            <a:ext cx="6571289" cy="4303553"/>
          </a:xfrm>
        </p:spPr>
        <p:txBody>
          <a:bodyPr/>
          <a:lstStyle/>
          <a:p>
            <a:r>
              <a:rPr lang="it-IT" dirty="0">
                <a:solidFill>
                  <a:schemeClr val="tx1">
                    <a:lumMod val="95000"/>
                  </a:schemeClr>
                </a:solidFill>
              </a:rPr>
              <a:t>La selezione a due vie permette l’esecuzione di determinate istruzioni nel caso in cui la condizione posta dalla selezione è verificata, mentre nel caso in cui essa non sia verificata verranno svolte altre operazioni.</a:t>
            </a:r>
          </a:p>
          <a:p>
            <a:pPr algn="ctr"/>
            <a:r>
              <a:rPr lang="it-IT" dirty="0">
                <a:solidFill>
                  <a:schemeClr val="tx1">
                    <a:lumMod val="95000"/>
                  </a:schemeClr>
                </a:solidFill>
              </a:rPr>
              <a:t>Se … allora … altrimenti …</a:t>
            </a:r>
          </a:p>
        </p:txBody>
      </p:sp>
      <p:pic>
        <p:nvPicPr>
          <p:cNvPr id="4" name="Immagine 3">
            <a:extLst>
              <a:ext uri="{FF2B5EF4-FFF2-40B4-BE49-F238E27FC236}">
                <a16:creationId xmlns:a16="http://schemas.microsoft.com/office/drawing/2014/main" id="{239B6BCB-2E9F-478D-B0DF-31DD3F266B7A}"/>
              </a:ext>
            </a:extLst>
          </p:cNvPr>
          <p:cNvPicPr>
            <a:picLocks noChangeAspect="1"/>
          </p:cNvPicPr>
          <p:nvPr/>
        </p:nvPicPr>
        <p:blipFill>
          <a:blip r:embed="rId2"/>
          <a:stretch>
            <a:fillRect/>
          </a:stretch>
        </p:blipFill>
        <p:spPr>
          <a:xfrm>
            <a:off x="8604423" y="1371812"/>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606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n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86731" cy="4250058"/>
          </a:xfrm>
        </p:spPr>
        <p:txBody>
          <a:bodyPr/>
          <a:lstStyle/>
          <a:p>
            <a:r>
              <a:rPr lang="it-IT" dirty="0">
                <a:solidFill>
                  <a:schemeClr val="tx1">
                    <a:lumMod val="95000"/>
                  </a:schemeClr>
                </a:solidFill>
              </a:rPr>
              <a:t>La selezione a più vie ci permette di descrivere quelle situazioni in cui non ci sono solo 2 possibili casi rispetto alla condizione.</a:t>
            </a:r>
          </a:p>
          <a:p>
            <a:pPr algn="ctr"/>
            <a:r>
              <a:rPr lang="it-IT" dirty="0">
                <a:solidFill>
                  <a:schemeClr val="tx1">
                    <a:lumMod val="95000"/>
                  </a:schemeClr>
                </a:solidFill>
              </a:rPr>
              <a:t>Se … allora … se invece … allora … altrimenti …</a:t>
            </a:r>
          </a:p>
        </p:txBody>
      </p:sp>
      <p:pic>
        <p:nvPicPr>
          <p:cNvPr id="5" name="Immagine 4">
            <a:extLst>
              <a:ext uri="{FF2B5EF4-FFF2-40B4-BE49-F238E27FC236}">
                <a16:creationId xmlns:a16="http://schemas.microsoft.com/office/drawing/2014/main" id="{DBC04E95-C600-49BC-8872-19C5EAF289AB}"/>
              </a:ext>
            </a:extLst>
          </p:cNvPr>
          <p:cNvPicPr>
            <a:picLocks noChangeAspect="1"/>
          </p:cNvPicPr>
          <p:nvPr/>
        </p:nvPicPr>
        <p:blipFill>
          <a:blip r:embed="rId2"/>
          <a:stretch>
            <a:fillRect/>
          </a:stretch>
        </p:blipFill>
        <p:spPr>
          <a:xfrm>
            <a:off x="8464492" y="1555124"/>
            <a:ext cx="2927758" cy="41411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951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iterazione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403509" cy="4115834"/>
          </a:xfrm>
        </p:spPr>
        <p:txBody>
          <a:bodyPr/>
          <a:lstStyle/>
          <a:p>
            <a:r>
              <a:rPr lang="it-IT" dirty="0">
                <a:solidFill>
                  <a:schemeClr val="tx1">
                    <a:lumMod val="95000"/>
                  </a:schemeClr>
                </a:solidFill>
              </a:rPr>
              <a:t>Il concetto di «iterazione» rappresenta il caso in cui un blocco di codice deve essere ripetuto più volte in base al valore di una condizione.</a:t>
            </a:r>
          </a:p>
          <a:p>
            <a:pPr algn="ctr"/>
            <a:r>
              <a:rPr lang="it-IT" dirty="0">
                <a:solidFill>
                  <a:schemeClr val="tx1">
                    <a:lumMod val="95000"/>
                  </a:schemeClr>
                </a:solidFill>
              </a:rPr>
              <a:t>Finché … allora … ALTRIMENTI …</a:t>
            </a:r>
          </a:p>
        </p:txBody>
      </p:sp>
      <p:pic>
        <p:nvPicPr>
          <p:cNvPr id="5" name="Immagine 4">
            <a:extLst>
              <a:ext uri="{FF2B5EF4-FFF2-40B4-BE49-F238E27FC236}">
                <a16:creationId xmlns:a16="http://schemas.microsoft.com/office/drawing/2014/main" id="{57F30B9F-E765-4331-8EBE-8222E522A680}"/>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525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contatore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3"/>
            <a:ext cx="6126672" cy="4325559"/>
          </a:xfrm>
        </p:spPr>
        <p:txBody>
          <a:bodyPr/>
          <a:lstStyle/>
          <a:p>
            <a:r>
              <a:rPr lang="it-IT" dirty="0">
                <a:solidFill>
                  <a:schemeClr val="tx1">
                    <a:lumMod val="95000"/>
                  </a:schemeClr>
                </a:solidFill>
              </a:rPr>
              <a:t>Nel ciclo di iterazione viene compiuta una data elaborazione fino a che la condizione resta vera. Nel caso invece del ciclo di ripetizione su contatore costruiamo artificiosamente una condizione sul contatore in modo che le istruzioni vengano svolte un numero </a:t>
            </a:r>
            <a:r>
              <a:rPr lang="it-IT" b="1" u="sng" dirty="0">
                <a:solidFill>
                  <a:schemeClr val="tx1">
                    <a:lumMod val="95000"/>
                  </a:schemeClr>
                </a:solidFill>
              </a:rPr>
              <a:t>predefinito</a:t>
            </a:r>
            <a:r>
              <a:rPr lang="it-IT" dirty="0">
                <a:solidFill>
                  <a:schemeClr val="tx1">
                    <a:lumMod val="95000"/>
                  </a:schemeClr>
                </a:solidFill>
              </a:rPr>
              <a:t> di volte.</a:t>
            </a:r>
          </a:p>
        </p:txBody>
      </p:sp>
      <p:pic>
        <p:nvPicPr>
          <p:cNvPr id="5" name="Immagine 4">
            <a:extLst>
              <a:ext uri="{FF2B5EF4-FFF2-40B4-BE49-F238E27FC236}">
                <a16:creationId xmlns:a16="http://schemas.microsoft.com/office/drawing/2014/main" id="{84C0441F-57D9-4B4B-BAA0-7E634B601855}"/>
              </a:ext>
            </a:extLst>
          </p:cNvPr>
          <p:cNvPicPr>
            <a:picLocks noChangeAspect="1"/>
          </p:cNvPicPr>
          <p:nvPr/>
        </p:nvPicPr>
        <p:blipFill>
          <a:blip r:embed="rId2"/>
          <a:stretch>
            <a:fillRect/>
          </a:stretch>
        </p:blipFill>
        <p:spPr>
          <a:xfrm>
            <a:off x="8334079" y="1555122"/>
            <a:ext cx="3058171" cy="43255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3338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condizione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78342" cy="4115834"/>
          </a:xfrm>
        </p:spPr>
        <p:txBody>
          <a:bodyPr/>
          <a:lstStyle/>
          <a:p>
            <a:r>
              <a:rPr lang="it-IT" dirty="0">
                <a:solidFill>
                  <a:schemeClr val="tx1">
                    <a:lumMod val="95000"/>
                  </a:schemeClr>
                </a:solidFill>
              </a:rPr>
              <a:t>In precedenza abbiamo visto il seguente esempio di iterazione, la condizione che dobbiamo verificare quando deve essere elaborata?</a:t>
            </a:r>
          </a:p>
          <a:p>
            <a:endParaRPr lang="it-IT" dirty="0">
              <a:solidFill>
                <a:schemeClr val="tx1">
                  <a:lumMod val="95000"/>
                </a:schemeClr>
              </a:solidFill>
            </a:endParaRPr>
          </a:p>
          <a:p>
            <a:r>
              <a:rPr lang="it-IT" dirty="0">
                <a:solidFill>
                  <a:schemeClr val="tx1">
                    <a:lumMod val="95000"/>
                  </a:schemeClr>
                </a:solidFill>
              </a:rPr>
              <a:t>I cicli di ripetizione possono possedere la verifica della condizione in testa o in coda.</a:t>
            </a:r>
          </a:p>
        </p:txBody>
      </p:sp>
      <p:pic>
        <p:nvPicPr>
          <p:cNvPr id="4" name="Immagine 3">
            <a:extLst>
              <a:ext uri="{FF2B5EF4-FFF2-40B4-BE49-F238E27FC236}">
                <a16:creationId xmlns:a16="http://schemas.microsoft.com/office/drawing/2014/main" id="{00075E30-FCB9-443F-BD59-33C9AA825FBE}"/>
              </a:ext>
            </a:extLst>
          </p:cNvPr>
          <p:cNvPicPr>
            <a:picLocks noChangeAspect="1"/>
          </p:cNvPicPr>
          <p:nvPr/>
        </p:nvPicPr>
        <p:blipFill>
          <a:blip r:embed="rId2"/>
          <a:stretch>
            <a:fillRect/>
          </a:stretch>
        </p:blipFill>
        <p:spPr>
          <a:xfrm>
            <a:off x="8411477" y="1555124"/>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1112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coda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5170327" cy="4115834"/>
          </a:xfrm>
        </p:spPr>
        <p:txBody>
          <a:bodyPr/>
          <a:lstStyle/>
          <a:p>
            <a:r>
              <a:rPr lang="it-IT" dirty="0">
                <a:solidFill>
                  <a:schemeClr val="tx1">
                    <a:lumMod val="95000"/>
                  </a:schemeClr>
                </a:solidFill>
              </a:rPr>
              <a:t>Nel ciclo di ripetizione con condizione in coda viene </a:t>
            </a:r>
            <a:r>
              <a:rPr lang="it-IT" u="sng" dirty="0">
                <a:solidFill>
                  <a:schemeClr val="tx1">
                    <a:lumMod val="95000"/>
                  </a:schemeClr>
                </a:solidFill>
              </a:rPr>
              <a:t>assicurato almeno il primo svolgimento</a:t>
            </a:r>
            <a:r>
              <a:rPr lang="it-IT" dirty="0">
                <a:solidFill>
                  <a:schemeClr val="tx1">
                    <a:lumMod val="95000"/>
                  </a:schemeClr>
                </a:solidFill>
              </a:rPr>
              <a:t> del blocco di codice contenuto al suo interno.</a:t>
            </a:r>
          </a:p>
          <a:p>
            <a:pPr algn="ctr"/>
            <a:r>
              <a:rPr lang="it-IT" dirty="0">
                <a:solidFill>
                  <a:schemeClr val="tx1">
                    <a:lumMod val="95000"/>
                  </a:schemeClr>
                </a:solidFill>
              </a:rPr>
              <a:t>Allora … </a:t>
            </a:r>
            <a:r>
              <a:rPr lang="it-IT" dirty="0" err="1">
                <a:solidFill>
                  <a:schemeClr val="tx1">
                    <a:lumMod val="95000"/>
                  </a:schemeClr>
                </a:solidFill>
              </a:rPr>
              <a:t>finchè</a:t>
            </a:r>
            <a:r>
              <a:rPr lang="it-IT" dirty="0">
                <a:solidFill>
                  <a:schemeClr val="tx1">
                    <a:lumMod val="95000"/>
                  </a:schemeClr>
                </a:solidFill>
              </a:rPr>
              <a:t> … altrimenti …</a:t>
            </a:r>
          </a:p>
        </p:txBody>
      </p:sp>
      <p:pic>
        <p:nvPicPr>
          <p:cNvPr id="5" name="Immagine 4">
            <a:extLst>
              <a:ext uri="{FF2B5EF4-FFF2-40B4-BE49-F238E27FC236}">
                <a16:creationId xmlns:a16="http://schemas.microsoft.com/office/drawing/2014/main" id="{AD44A883-8E36-489B-BB96-EF0CFFCCFC0E}"/>
              </a:ext>
            </a:extLst>
          </p:cNvPr>
          <p:cNvPicPr>
            <a:picLocks noChangeAspect="1"/>
          </p:cNvPicPr>
          <p:nvPr/>
        </p:nvPicPr>
        <p:blipFill>
          <a:blip r:embed="rId2"/>
          <a:stretch>
            <a:fillRect/>
          </a:stretch>
        </p:blipFill>
        <p:spPr>
          <a:xfrm>
            <a:off x="7933420" y="1695043"/>
            <a:ext cx="3196488" cy="452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026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testa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143450" cy="4115834"/>
          </a:xfrm>
        </p:spPr>
        <p:txBody>
          <a:bodyPr/>
          <a:lstStyle/>
          <a:p>
            <a:r>
              <a:rPr lang="it-IT" dirty="0">
                <a:solidFill>
                  <a:schemeClr val="tx1">
                    <a:lumMod val="95000"/>
                  </a:schemeClr>
                </a:solidFill>
              </a:rPr>
              <a:t>Nel ciclo di ripetizione con condizione in testa Non è assicurato che venga svolta l’elaborazione del blocco di codice contenuto al suo interno. </a:t>
            </a:r>
          </a:p>
          <a:p>
            <a:r>
              <a:rPr lang="it-IT" dirty="0">
                <a:solidFill>
                  <a:schemeClr val="tx1">
                    <a:lumMod val="95000"/>
                  </a:schemeClr>
                </a:solidFill>
              </a:rPr>
              <a:t>NB: Potrebbe non essere mai eseguito!</a:t>
            </a:r>
          </a:p>
          <a:p>
            <a:endParaRPr lang="it-IT" dirty="0"/>
          </a:p>
        </p:txBody>
      </p:sp>
      <p:pic>
        <p:nvPicPr>
          <p:cNvPr id="4" name="Immagine 3">
            <a:extLst>
              <a:ext uri="{FF2B5EF4-FFF2-40B4-BE49-F238E27FC236}">
                <a16:creationId xmlns:a16="http://schemas.microsoft.com/office/drawing/2014/main" id="{06140587-EDE8-4342-9B20-7A3460667907}"/>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7588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Combinazione di strutture per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2092020"/>
            <a:ext cx="5942115" cy="4115834"/>
          </a:xfrm>
        </p:spPr>
        <p:txBody>
          <a:bodyPr/>
          <a:lstStyle/>
          <a:p>
            <a:r>
              <a:rPr lang="it-IT" dirty="0">
                <a:solidFill>
                  <a:schemeClr val="tx1">
                    <a:lumMod val="95000"/>
                  </a:schemeClr>
                </a:solidFill>
              </a:rPr>
              <a:t>I PROBLEMI più complessi come si può ben immaginare non possono essere risolti con una singola struttura di controllo del flusso perciò ricordiamo che le strutture viste possono essere combinate per creare strutture adatte alla soluzione di questi problemi.</a:t>
            </a:r>
          </a:p>
        </p:txBody>
      </p:sp>
      <p:pic>
        <p:nvPicPr>
          <p:cNvPr id="5" name="Immagine 4">
            <a:extLst>
              <a:ext uri="{FF2B5EF4-FFF2-40B4-BE49-F238E27FC236}">
                <a16:creationId xmlns:a16="http://schemas.microsoft.com/office/drawing/2014/main" id="{5FC8B654-D6BD-4D29-928F-5FB7D579C5E1}"/>
              </a:ext>
            </a:extLst>
          </p:cNvPr>
          <p:cNvPicPr>
            <a:picLocks noChangeAspect="1"/>
          </p:cNvPicPr>
          <p:nvPr/>
        </p:nvPicPr>
        <p:blipFill>
          <a:blip r:embed="rId2"/>
          <a:stretch>
            <a:fillRect/>
          </a:stretch>
        </p:blipFill>
        <p:spPr>
          <a:xfrm>
            <a:off x="8268864" y="1724038"/>
            <a:ext cx="2989162" cy="42279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678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AEF45-FAE5-4C80-A412-B99C01AFC141}"/>
              </a:ext>
            </a:extLst>
          </p:cNvPr>
          <p:cNvSpPr>
            <a:spLocks noGrp="1"/>
          </p:cNvSpPr>
          <p:nvPr>
            <p:ph type="ctrTitle"/>
          </p:nvPr>
        </p:nvSpPr>
        <p:spPr>
          <a:xfrm>
            <a:off x="1876424" y="1122363"/>
            <a:ext cx="9364824" cy="857439"/>
          </a:xfrm>
        </p:spPr>
        <p:txBody>
          <a:bodyPr>
            <a:normAutofit fontScale="90000"/>
          </a:bodyPr>
          <a:lstStyle/>
          <a:p>
            <a:r>
              <a:rPr lang="it-IT" dirty="0"/>
              <a:t>I sistemi informativi e Informatici</a:t>
            </a:r>
          </a:p>
        </p:txBody>
      </p:sp>
      <p:sp>
        <p:nvSpPr>
          <p:cNvPr id="3" name="Sottotitolo 2">
            <a:extLst>
              <a:ext uri="{FF2B5EF4-FFF2-40B4-BE49-F238E27FC236}">
                <a16:creationId xmlns:a16="http://schemas.microsoft.com/office/drawing/2014/main" id="{45E045BE-589D-4477-A50D-45F89FD863D5}"/>
              </a:ext>
            </a:extLst>
          </p:cNvPr>
          <p:cNvSpPr>
            <a:spLocks noGrp="1"/>
          </p:cNvSpPr>
          <p:nvPr>
            <p:ph type="subTitle" idx="1"/>
          </p:nvPr>
        </p:nvSpPr>
        <p:spPr>
          <a:xfrm>
            <a:off x="1876424" y="2155971"/>
            <a:ext cx="9364824" cy="3926047"/>
          </a:xfrm>
        </p:spPr>
        <p:txBody>
          <a:bodyPr/>
          <a:lstStyle/>
          <a:p>
            <a:r>
              <a:rPr lang="it-IT" dirty="0">
                <a:solidFill>
                  <a:schemeClr val="tx1">
                    <a:lumMod val="95000"/>
                  </a:schemeClr>
                </a:solidFill>
              </a:rPr>
              <a:t>I sistemi informativi/informatici nascono dall’idea dell’elaborazione automatica delle informazioni e sono utilizzati in ogni settore della nostra società per la gestione dei processi. (Gestione del personale, logistica, finanza, marketing…)</a:t>
            </a:r>
          </a:p>
          <a:p>
            <a:r>
              <a:rPr lang="it-IT" dirty="0">
                <a:solidFill>
                  <a:schemeClr val="tx1">
                    <a:lumMod val="95000"/>
                  </a:schemeClr>
                </a:solidFill>
              </a:rPr>
              <a:t>Il </a:t>
            </a:r>
            <a:r>
              <a:rPr lang="it-IT" dirty="0">
                <a:solidFill>
                  <a:schemeClr val="accent5">
                    <a:lumMod val="60000"/>
                    <a:lumOff val="40000"/>
                  </a:schemeClr>
                </a:solidFill>
              </a:rPr>
              <a:t>sistema informatico </a:t>
            </a:r>
            <a:r>
              <a:rPr lang="it-IT" dirty="0">
                <a:solidFill>
                  <a:schemeClr val="tx1">
                    <a:lumMod val="95000"/>
                  </a:schemeClr>
                </a:solidFill>
              </a:rPr>
              <a:t>è la struttura identificata dal complesso delle risorse Hardware/software incaricata della gestione dei dati e delle informazioni.</a:t>
            </a:r>
          </a:p>
        </p:txBody>
      </p:sp>
    </p:spTree>
    <p:extLst>
      <p:ext uri="{BB962C8B-B14F-4D97-AF65-F5344CB8AC3E}">
        <p14:creationId xmlns:p14="http://schemas.microsoft.com/office/powerpoint/2010/main" val="340492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Metodo top-down</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metodo top-down è un approccio di analisi del problema caratterizzato dalla scomposizione del problema principale in sotto problemi più semplici da risolvere ed eseguiti in ordine dall’alto verso il basso. </a:t>
            </a:r>
          </a:p>
          <a:p>
            <a:r>
              <a:rPr lang="it-IT" dirty="0">
                <a:solidFill>
                  <a:schemeClr val="tx1">
                    <a:lumMod val="95000"/>
                  </a:schemeClr>
                </a:solidFill>
              </a:rPr>
              <a:t>Nella pratica un grande problema viene scomposto in problemi più facilmente risolvibili ed infine i compiti risolti vengono «collegati tra loro» seguendo la struttura ordinata del programma.</a:t>
            </a:r>
          </a:p>
        </p:txBody>
      </p:sp>
    </p:spTree>
    <p:extLst>
      <p:ext uri="{BB962C8B-B14F-4D97-AF65-F5344CB8AC3E}">
        <p14:creationId xmlns:p14="http://schemas.microsoft.com/office/powerpoint/2010/main" val="2178553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vita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ciclo di vita di un software può essere descritto tramite i seguenti concetti:</a:t>
            </a:r>
          </a:p>
          <a:p>
            <a:pPr marL="457200" indent="-457200">
              <a:buFont typeface="+mj-lt"/>
              <a:buAutoNum type="arabicPeriod"/>
            </a:pPr>
            <a:r>
              <a:rPr lang="it-IT" dirty="0">
                <a:solidFill>
                  <a:schemeClr val="tx1">
                    <a:lumMod val="95000"/>
                  </a:schemeClr>
                </a:solidFill>
              </a:rPr>
              <a:t>Analisi (specifica): Durante questa prima fase il committente specifica quali sono le sue richieste. </a:t>
            </a:r>
          </a:p>
          <a:p>
            <a:pPr marL="457200" indent="-457200">
              <a:buFont typeface="+mj-lt"/>
              <a:buAutoNum type="arabicPeriod"/>
            </a:pPr>
            <a:r>
              <a:rPr lang="it-IT" dirty="0">
                <a:solidFill>
                  <a:schemeClr val="tx1">
                    <a:lumMod val="95000"/>
                  </a:schemeClr>
                </a:solidFill>
              </a:rPr>
              <a:t>Progettazione: Nella fase di progettazione viene analizzato il problema in modo da concepire in maniera astratta\</a:t>
            </a:r>
            <a:r>
              <a:rPr lang="it-IT" dirty="0" err="1">
                <a:solidFill>
                  <a:schemeClr val="tx1">
                    <a:lumMod val="95000"/>
                  </a:schemeClr>
                </a:solidFill>
              </a:rPr>
              <a:t>pseudocodificata</a:t>
            </a:r>
            <a:r>
              <a:rPr lang="it-IT" dirty="0">
                <a:solidFill>
                  <a:schemeClr val="tx1">
                    <a:lumMod val="95000"/>
                  </a:schemeClr>
                </a:solidFill>
              </a:rPr>
              <a:t> un algoritmo risolutivo.</a:t>
            </a:r>
          </a:p>
          <a:p>
            <a:pPr marL="457200" indent="-457200">
              <a:buFont typeface="+mj-lt"/>
              <a:buAutoNum type="arabicPeriod"/>
            </a:pPr>
            <a:r>
              <a:rPr lang="it-IT" dirty="0">
                <a:solidFill>
                  <a:schemeClr val="tx1">
                    <a:lumMod val="95000"/>
                  </a:schemeClr>
                </a:solidFill>
              </a:rPr>
              <a:t>Codifica: Scrittura del codice risolutivo nel linguaggio specifico</a:t>
            </a:r>
          </a:p>
          <a:p>
            <a:pPr marL="457200" indent="-457200">
              <a:buFont typeface="+mj-lt"/>
              <a:buAutoNum type="arabicPeriod"/>
            </a:pPr>
            <a:r>
              <a:rPr lang="it-IT" dirty="0">
                <a:solidFill>
                  <a:schemeClr val="tx1">
                    <a:lumMod val="95000"/>
                  </a:schemeClr>
                </a:solidFill>
              </a:rPr>
              <a:t>Verifica, collaudo e correzione: In questa fase vengono svolti dei test manuali o tramite strumentazioni software per verificare il corretto funzionamento del codice.</a:t>
            </a:r>
          </a:p>
          <a:p>
            <a:pPr marL="457200" indent="-457200">
              <a:buFont typeface="+mj-lt"/>
              <a:buAutoNum type="arabicPeriod"/>
            </a:pPr>
            <a:r>
              <a:rPr lang="it-IT" dirty="0">
                <a:solidFill>
                  <a:schemeClr val="tx1">
                    <a:lumMod val="95000"/>
                  </a:schemeClr>
                </a:solidFill>
              </a:rPr>
              <a:t>Deployment: Il termine deployment indica la «messa in esecuzione» del software (installazione dal cliente)</a:t>
            </a:r>
          </a:p>
          <a:p>
            <a:pPr marL="457200" indent="-457200">
              <a:buFont typeface="+mj-lt"/>
              <a:buAutoNum type="arabicPeriod"/>
            </a:pPr>
            <a:r>
              <a:rPr lang="it-IT" dirty="0">
                <a:solidFill>
                  <a:schemeClr val="tx1">
                    <a:lumMod val="95000"/>
                  </a:schemeClr>
                </a:solidFill>
              </a:rPr>
              <a:t>Manutenzione: La manutenzione è il processo tramite il quale viene mantenuto in esecuzione nel modo corretto il software sviluppato.</a:t>
            </a:r>
          </a:p>
        </p:txBody>
      </p:sp>
    </p:spTree>
    <p:extLst>
      <p:ext uri="{BB962C8B-B14F-4D97-AF65-F5344CB8AC3E}">
        <p14:creationId xmlns:p14="http://schemas.microsoft.com/office/powerpoint/2010/main" val="3113850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Principali caratteristiche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Le principali caratteristiche relative alla qualità del software sono:</a:t>
            </a:r>
          </a:p>
          <a:p>
            <a:pPr marL="457200" indent="-457200">
              <a:buFont typeface="+mj-lt"/>
              <a:buAutoNum type="arabicPeriod"/>
            </a:pPr>
            <a:r>
              <a:rPr lang="it-IT" dirty="0">
                <a:solidFill>
                  <a:schemeClr val="tx1">
                    <a:lumMod val="95000"/>
                  </a:schemeClr>
                </a:solidFill>
              </a:rPr>
              <a:t>Correttezza: il software è «corretto» se una volta eseguito, il suo funzionamento è quello previsto dalle specifiche</a:t>
            </a:r>
          </a:p>
          <a:p>
            <a:pPr marL="457200" indent="-457200">
              <a:buFont typeface="+mj-lt"/>
              <a:buAutoNum type="arabicPeriod"/>
            </a:pPr>
            <a:r>
              <a:rPr lang="it-IT" dirty="0">
                <a:solidFill>
                  <a:schemeClr val="tx1">
                    <a:lumMod val="95000"/>
                  </a:schemeClr>
                </a:solidFill>
              </a:rPr>
              <a:t>Affidabilità: il software è più «affidabile» quanto più rari sono i malfunzionamenti</a:t>
            </a:r>
          </a:p>
          <a:p>
            <a:pPr marL="457200" indent="-457200">
              <a:buFont typeface="+mj-lt"/>
              <a:buAutoNum type="arabicPeriod"/>
            </a:pPr>
            <a:r>
              <a:rPr lang="it-IT" dirty="0">
                <a:solidFill>
                  <a:schemeClr val="tx1">
                    <a:lumMod val="95000"/>
                  </a:schemeClr>
                </a:solidFill>
              </a:rPr>
              <a:t>Robustezza: indica che di fronte ad imprevisti deve comportarsi in modo ragionevole</a:t>
            </a:r>
          </a:p>
          <a:p>
            <a:pPr marL="457200" indent="-457200">
              <a:buFont typeface="+mj-lt"/>
              <a:buAutoNum type="arabicPeriod"/>
            </a:pPr>
            <a:r>
              <a:rPr lang="it-IT" dirty="0">
                <a:solidFill>
                  <a:schemeClr val="tx1">
                    <a:lumMod val="95000"/>
                  </a:schemeClr>
                </a:solidFill>
              </a:rPr>
              <a:t>Efficienza: è considerato efficiente un software che utilizza solo le risorse hardware necessarie allo svolgimento dei propri compiti.</a:t>
            </a:r>
          </a:p>
          <a:p>
            <a:pPr marL="457200" indent="-457200">
              <a:buFont typeface="+mj-lt"/>
              <a:buAutoNum type="arabicPeriod"/>
            </a:pPr>
            <a:r>
              <a:rPr lang="it-IT" dirty="0">
                <a:solidFill>
                  <a:schemeClr val="tx1">
                    <a:lumMod val="95000"/>
                  </a:schemeClr>
                </a:solidFill>
              </a:rPr>
              <a:t>Usabilità: valore soggettivo, indica se un software è facile da utilizzare (solo chi lo prova può dirlo)</a:t>
            </a:r>
          </a:p>
          <a:p>
            <a:pPr marL="457200" indent="-457200">
              <a:buFont typeface="+mj-lt"/>
              <a:buAutoNum type="arabicPeriod"/>
            </a:pPr>
            <a:r>
              <a:rPr lang="it-IT" dirty="0">
                <a:solidFill>
                  <a:schemeClr val="tx1">
                    <a:lumMod val="95000"/>
                  </a:schemeClr>
                </a:solidFill>
              </a:rPr>
              <a:t>Scalabilità: valore che indica quanto può adattarsi il software in diversi contesti/diverse infrastrutture</a:t>
            </a:r>
          </a:p>
        </p:txBody>
      </p:sp>
    </p:spTree>
    <p:extLst>
      <p:ext uri="{BB962C8B-B14F-4D97-AF65-F5344CB8AC3E}">
        <p14:creationId xmlns:p14="http://schemas.microsoft.com/office/powerpoint/2010/main" val="325012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cascata / </a:t>
            </a:r>
            <a:r>
              <a:rPr lang="it-IT" dirty="0" err="1"/>
              <a:t>waterfall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modelli di processo rappresentano una strutturazione del lavoro nel processo di sviluppo software.</a:t>
            </a:r>
          </a:p>
          <a:p>
            <a:r>
              <a:rPr lang="it-IT" dirty="0">
                <a:solidFill>
                  <a:schemeClr val="tx1">
                    <a:lumMod val="95000"/>
                  </a:schemeClr>
                </a:solidFill>
              </a:rPr>
              <a:t>Ogni fase del processo raccoglie molteplici attività che vengono chiamate Task, una volta conclusa una fase del processo si dice che si è giunti ad una MILESTONE ovvero un punto fondamentale del processo.</a:t>
            </a:r>
          </a:p>
        </p:txBody>
      </p:sp>
      <p:pic>
        <p:nvPicPr>
          <p:cNvPr id="7" name="Immagine 6">
            <a:extLst>
              <a:ext uri="{FF2B5EF4-FFF2-40B4-BE49-F238E27FC236}">
                <a16:creationId xmlns:a16="http://schemas.microsoft.com/office/drawing/2014/main" id="{9A41D521-6D04-42FC-8BB2-8351534DF996}"/>
              </a:ext>
            </a:extLst>
          </p:cNvPr>
          <p:cNvPicPr>
            <a:picLocks noChangeAspect="1"/>
          </p:cNvPicPr>
          <p:nvPr/>
        </p:nvPicPr>
        <p:blipFill>
          <a:blip r:embed="rId2"/>
          <a:stretch>
            <a:fillRect/>
          </a:stretch>
        </p:blipFill>
        <p:spPr>
          <a:xfrm>
            <a:off x="3301147" y="3728944"/>
            <a:ext cx="6077745" cy="2906747"/>
          </a:xfrm>
          <a:prstGeom prst="rect">
            <a:avLst/>
          </a:prstGeom>
        </p:spPr>
      </p:pic>
    </p:spTree>
    <p:extLst>
      <p:ext uri="{BB962C8B-B14F-4D97-AF65-F5344CB8AC3E}">
        <p14:creationId xmlns:p14="http://schemas.microsoft.com/office/powerpoint/2010/main" val="2939556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spirale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572999" cy="4115834"/>
          </a:xfrm>
        </p:spPr>
        <p:txBody>
          <a:bodyPr>
            <a:normAutofit lnSpcReduction="10000"/>
          </a:bodyPr>
          <a:lstStyle/>
          <a:p>
            <a:r>
              <a:rPr lang="it-IT" dirty="0">
                <a:solidFill>
                  <a:schemeClr val="tx1">
                    <a:lumMod val="95000"/>
                  </a:schemeClr>
                </a:solidFill>
              </a:rPr>
              <a:t>Il modello a cascata porta con se alcuni difetti tra i quali ricordiamo la non ripetibilità delle fasi e la non ripetibilità del ciclo.</a:t>
            </a:r>
          </a:p>
          <a:p>
            <a:r>
              <a:rPr lang="it-IT" dirty="0">
                <a:solidFill>
                  <a:schemeClr val="tx1">
                    <a:lumMod val="95000"/>
                  </a:schemeClr>
                </a:solidFill>
              </a:rPr>
              <a:t>Nella pratica, soprattutto nei progetti più grandi spesso è necessario tornare sui propri passi.</a:t>
            </a:r>
          </a:p>
          <a:p>
            <a:r>
              <a:rPr lang="it-IT" dirty="0">
                <a:solidFill>
                  <a:schemeClr val="tx1">
                    <a:lumMod val="95000"/>
                  </a:schemeClr>
                </a:solidFill>
              </a:rPr>
              <a:t>Nasce cosi il modello a spirale che prevede una ripetizione delle fasi in modo da correggersi e migliorarsi ad ogni iterazione.</a:t>
            </a:r>
          </a:p>
        </p:txBody>
      </p:sp>
      <p:pic>
        <p:nvPicPr>
          <p:cNvPr id="1026" name="Picture 2">
            <a:extLst>
              <a:ext uri="{FF2B5EF4-FFF2-40B4-BE49-F238E27FC236}">
                <a16:creationId xmlns:a16="http://schemas.microsoft.com/office/drawing/2014/main" id="{DD331B60-A820-4955-B1A2-45B79E49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195" y="1703468"/>
            <a:ext cx="3827428" cy="345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3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Introduzione all’agile, manifesto, metodi e valutazioni </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6" y="2100409"/>
            <a:ext cx="5480720" cy="4115834"/>
          </a:xfrm>
        </p:spPr>
        <p:txBody>
          <a:bodyPr>
            <a:normAutofit fontScale="62500" lnSpcReduction="20000"/>
          </a:bodyPr>
          <a:lstStyle/>
          <a:p>
            <a:r>
              <a:rPr lang="it-IT" dirty="0">
                <a:solidFill>
                  <a:schemeClr val="tx1">
                    <a:lumMod val="95000"/>
                  </a:schemeClr>
                </a:solidFill>
              </a:rPr>
              <a:t>Intorno ai primi anni del 2000 un gruppo di esperti software si è riunito per discutere dei modelli di processo siccome i modelli utilizzati fino a quel momento erano diventati obsoleti vista la grande quantità di lavoro molto variabile in brevi periodi di tempo.</a:t>
            </a:r>
          </a:p>
          <a:p>
            <a:r>
              <a:rPr lang="it-IT" dirty="0">
                <a:solidFill>
                  <a:schemeClr val="tx1">
                    <a:lumMod val="95000"/>
                  </a:schemeClr>
                </a:solidFill>
              </a:rPr>
              <a:t>Questo gruppo quindi descrisse una nuova metodologia l’agile.</a:t>
            </a:r>
          </a:p>
          <a:p>
            <a:r>
              <a:rPr lang="it-IT" dirty="0">
                <a:solidFill>
                  <a:schemeClr val="tx1">
                    <a:lumMod val="95000"/>
                  </a:schemeClr>
                </a:solidFill>
              </a:rPr>
              <a:t>La metodologia agile consiste principalmente in 4 fasi di breve durata che si iterano.</a:t>
            </a:r>
          </a:p>
          <a:p>
            <a:r>
              <a:rPr lang="it-IT" dirty="0">
                <a:solidFill>
                  <a:schemeClr val="tx1">
                    <a:lumMod val="95000"/>
                  </a:schemeClr>
                </a:solidFill>
              </a:rPr>
              <a:t>0 – Elenco delle funzionalità del progetto e tempistiche</a:t>
            </a:r>
          </a:p>
          <a:p>
            <a:r>
              <a:rPr lang="it-IT" dirty="0">
                <a:solidFill>
                  <a:schemeClr val="tx1">
                    <a:lumMod val="95000"/>
                  </a:schemeClr>
                </a:solidFill>
              </a:rPr>
              <a:t>1 – scelta funzionalità di base</a:t>
            </a:r>
          </a:p>
          <a:p>
            <a:r>
              <a:rPr lang="it-IT" dirty="0">
                <a:solidFill>
                  <a:schemeClr val="tx1">
                    <a:lumMod val="95000"/>
                  </a:schemeClr>
                </a:solidFill>
              </a:rPr>
              <a:t>2 – progettazione software</a:t>
            </a:r>
          </a:p>
          <a:p>
            <a:r>
              <a:rPr lang="it-IT" dirty="0">
                <a:solidFill>
                  <a:schemeClr val="tx1">
                    <a:lumMod val="95000"/>
                  </a:schemeClr>
                </a:solidFill>
              </a:rPr>
              <a:t>3 – presentazione di una prima versione del software </a:t>
            </a:r>
          </a:p>
          <a:p>
            <a:r>
              <a:rPr lang="it-IT" dirty="0">
                <a:solidFill>
                  <a:schemeClr val="tx1">
                    <a:lumMod val="95000"/>
                  </a:schemeClr>
                </a:solidFill>
              </a:rPr>
              <a:t>Queste fasi sono ripetute circa ogni due settimane con l’obbiettivo di aggiornare costantemente il software.</a:t>
            </a:r>
          </a:p>
        </p:txBody>
      </p:sp>
      <p:pic>
        <p:nvPicPr>
          <p:cNvPr id="5" name="Immagine 4">
            <a:extLst>
              <a:ext uri="{FF2B5EF4-FFF2-40B4-BE49-F238E27FC236}">
                <a16:creationId xmlns:a16="http://schemas.microsoft.com/office/drawing/2014/main" id="{28CC8708-E224-49BD-A658-E80D3C5947B3}"/>
              </a:ext>
            </a:extLst>
          </p:cNvPr>
          <p:cNvPicPr>
            <a:picLocks noChangeAspect="1"/>
          </p:cNvPicPr>
          <p:nvPr/>
        </p:nvPicPr>
        <p:blipFill>
          <a:blip r:embed="rId2"/>
          <a:stretch>
            <a:fillRect/>
          </a:stretch>
        </p:blipFill>
        <p:spPr>
          <a:xfrm>
            <a:off x="7432646" y="2100409"/>
            <a:ext cx="4479722" cy="4115833"/>
          </a:xfrm>
          <a:prstGeom prst="rect">
            <a:avLst/>
          </a:prstGeom>
        </p:spPr>
      </p:pic>
    </p:spTree>
    <p:extLst>
      <p:ext uri="{BB962C8B-B14F-4D97-AF65-F5344CB8AC3E}">
        <p14:creationId xmlns:p14="http://schemas.microsoft.com/office/powerpoint/2010/main" val="272600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UML (</a:t>
            </a:r>
            <a:r>
              <a:rPr lang="it-IT" dirty="0" err="1">
                <a:solidFill>
                  <a:schemeClr val="tx1">
                    <a:lumMod val="95000"/>
                  </a:schemeClr>
                </a:solidFill>
              </a:rPr>
              <a:t>Unified</a:t>
            </a:r>
            <a:r>
              <a:rPr lang="it-IT" dirty="0">
                <a:solidFill>
                  <a:schemeClr val="tx1">
                    <a:lumMod val="95000"/>
                  </a:schemeClr>
                </a:solidFill>
              </a:rPr>
              <a:t> </a:t>
            </a:r>
            <a:r>
              <a:rPr lang="it-IT" dirty="0" err="1">
                <a:solidFill>
                  <a:schemeClr val="tx1">
                    <a:lumMod val="95000"/>
                  </a:schemeClr>
                </a:solidFill>
              </a:rPr>
              <a:t>Modeling</a:t>
            </a:r>
            <a:r>
              <a:rPr lang="it-IT" dirty="0">
                <a:solidFill>
                  <a:schemeClr val="tx1">
                    <a:lumMod val="95000"/>
                  </a:schemeClr>
                </a:solidFill>
              </a:rPr>
              <a:t> Language) è un linguaggio di modellazione orientato agli oggetti, questo linguaggio è utilizzato per la modellazione di varie attività di un sistema.</a:t>
            </a:r>
          </a:p>
          <a:p>
            <a:r>
              <a:rPr lang="it-IT" dirty="0" err="1">
                <a:solidFill>
                  <a:schemeClr val="tx1">
                    <a:lumMod val="95000"/>
                  </a:schemeClr>
                </a:solidFill>
              </a:rPr>
              <a:t>Uml</a:t>
            </a:r>
            <a:r>
              <a:rPr lang="it-IT" dirty="0">
                <a:solidFill>
                  <a:schemeClr val="tx1">
                    <a:lumMod val="95000"/>
                  </a:schemeClr>
                </a:solidFill>
              </a:rPr>
              <a:t> è un linguaggio semi formale composto da varie tipologie di diagrammi a loro volta composti da elementi grafici ed elementi di testo formale.</a:t>
            </a:r>
          </a:p>
          <a:p>
            <a:r>
              <a:rPr lang="it-IT" dirty="0">
                <a:solidFill>
                  <a:schemeClr val="tx1">
                    <a:lumMod val="95000"/>
                  </a:schemeClr>
                </a:solidFill>
              </a:rPr>
              <a:t>Modello funzionale: utilizzato per analizzare il software dal punto di vista dell’utente.</a:t>
            </a:r>
          </a:p>
          <a:p>
            <a:r>
              <a:rPr lang="it-IT" dirty="0">
                <a:solidFill>
                  <a:schemeClr val="tx1">
                    <a:lumMod val="95000"/>
                  </a:schemeClr>
                </a:solidFill>
              </a:rPr>
              <a:t>Modello a oggetti: utilizzato per la descrizione della struttura delle classi e degli oggetti.</a:t>
            </a:r>
          </a:p>
          <a:p>
            <a:r>
              <a:rPr lang="it-IT" dirty="0">
                <a:solidFill>
                  <a:schemeClr val="tx1">
                    <a:lumMod val="95000"/>
                  </a:schemeClr>
                </a:solidFill>
              </a:rPr>
              <a:t>Modello dinamico: Definisce le relazioni tra le classi e le strutture del progetto.</a:t>
            </a:r>
          </a:p>
        </p:txBody>
      </p:sp>
    </p:spTree>
    <p:extLst>
      <p:ext uri="{BB962C8B-B14F-4D97-AF65-F5344CB8AC3E}">
        <p14:creationId xmlns:p14="http://schemas.microsoft.com/office/powerpoint/2010/main" val="121764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Regole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7007516" cy="4115834"/>
          </a:xfrm>
        </p:spPr>
        <p:txBody>
          <a:bodyPr>
            <a:normAutofit fontScale="85000" lnSpcReduction="20000"/>
          </a:bodyPr>
          <a:lstStyle/>
          <a:p>
            <a:r>
              <a:rPr lang="it-IT" dirty="0">
                <a:solidFill>
                  <a:schemeClr val="tx1">
                    <a:lumMod val="95000"/>
                  </a:schemeClr>
                </a:solidFill>
              </a:rPr>
              <a:t>Il linguaggio UML presenta delle regole da rispettare per una corretta rappresentazione dei suoi elementi, di seguito:</a:t>
            </a:r>
          </a:p>
          <a:p>
            <a:r>
              <a:rPr lang="it-IT" dirty="0">
                <a:solidFill>
                  <a:schemeClr val="tx1">
                    <a:lumMod val="95000"/>
                  </a:schemeClr>
                </a:solidFill>
              </a:rPr>
              <a:t>Nome: Nome della classe rappresentata</a:t>
            </a:r>
          </a:p>
          <a:p>
            <a:r>
              <a:rPr lang="it-IT" dirty="0">
                <a:solidFill>
                  <a:schemeClr val="tx1">
                    <a:lumMod val="95000"/>
                  </a:schemeClr>
                </a:solidFill>
              </a:rPr>
              <a:t>Attributi: Attributi appartenenti alla classe (variabili, costanti, dati)</a:t>
            </a:r>
          </a:p>
          <a:p>
            <a:r>
              <a:rPr lang="it-IT" dirty="0">
                <a:solidFill>
                  <a:schemeClr val="tx1">
                    <a:lumMod val="95000"/>
                  </a:schemeClr>
                </a:solidFill>
              </a:rPr>
              <a:t>Metodi:  funzionalità offerte dalla classe ( Nome funzione (parametri in ingresso: tipo parametro): parametro di ritorno)</a:t>
            </a:r>
          </a:p>
          <a:p>
            <a:r>
              <a:rPr lang="it-IT" dirty="0">
                <a:solidFill>
                  <a:schemeClr val="tx1">
                    <a:lumMod val="95000"/>
                  </a:schemeClr>
                </a:solidFill>
              </a:rPr>
              <a:t>Visibilità: la visibilità del metodo/attributo (identificata con + per pubblica, - per privata, # per protetta)</a:t>
            </a:r>
          </a:p>
          <a:p>
            <a:r>
              <a:rPr lang="it-IT" dirty="0">
                <a:solidFill>
                  <a:schemeClr val="tx1">
                    <a:lumMod val="95000"/>
                  </a:schemeClr>
                </a:solidFill>
              </a:rPr>
              <a:t>Direzionalità: indica la direzione di processo dei parametri in entrata, entrata-modifica-uscita e modifica-uscita rispettivamente in, out o </a:t>
            </a:r>
            <a:r>
              <a:rPr lang="it-IT" dirty="0" err="1">
                <a:solidFill>
                  <a:schemeClr val="tx1">
                    <a:lumMod val="95000"/>
                  </a:schemeClr>
                </a:solidFill>
              </a:rPr>
              <a:t>inout</a:t>
            </a:r>
            <a:r>
              <a:rPr lang="it-IT" dirty="0">
                <a:solidFill>
                  <a:schemeClr val="tx1">
                    <a:lumMod val="95000"/>
                  </a:schemeClr>
                </a:solidFill>
              </a:rPr>
              <a:t> </a:t>
            </a:r>
          </a:p>
        </p:txBody>
      </p:sp>
      <p:pic>
        <p:nvPicPr>
          <p:cNvPr id="7" name="Immagine 6">
            <a:extLst>
              <a:ext uri="{FF2B5EF4-FFF2-40B4-BE49-F238E27FC236}">
                <a16:creationId xmlns:a16="http://schemas.microsoft.com/office/drawing/2014/main" id="{70732982-161E-4547-95DE-AAB01E2D0B5C}"/>
              </a:ext>
            </a:extLst>
          </p:cNvPr>
          <p:cNvPicPr>
            <a:picLocks noChangeAspect="1"/>
          </p:cNvPicPr>
          <p:nvPr/>
        </p:nvPicPr>
        <p:blipFill>
          <a:blip r:embed="rId2"/>
          <a:stretch>
            <a:fillRect/>
          </a:stretch>
        </p:blipFill>
        <p:spPr>
          <a:xfrm>
            <a:off x="9041473" y="1367405"/>
            <a:ext cx="2909895" cy="41158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0843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Strutture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538346"/>
            <a:ext cx="9406769" cy="4115834"/>
          </a:xfrm>
        </p:spPr>
        <p:txBody>
          <a:bodyPr>
            <a:normAutofit fontScale="92500"/>
          </a:bodyPr>
          <a:lstStyle/>
          <a:p>
            <a:pPr algn="just"/>
            <a:r>
              <a:rPr lang="it-IT" dirty="0">
                <a:solidFill>
                  <a:schemeClr val="tx1">
                    <a:lumMod val="95000"/>
                  </a:schemeClr>
                </a:solidFill>
              </a:rPr>
              <a:t>Il modello UML non è utilizzato esclusivamente per definire una parte del processo, bensì è composto principalmente da 3 strutture, utilizzate per definire i vari tipi di diagrammi realizzabili, ovvero: Diagrammi, Viste ed elementi.</a:t>
            </a:r>
          </a:p>
          <a:p>
            <a:pPr algn="just"/>
            <a:r>
              <a:rPr lang="it-IT" dirty="0">
                <a:solidFill>
                  <a:schemeClr val="tx1">
                    <a:lumMod val="95000"/>
                  </a:schemeClr>
                </a:solidFill>
              </a:rPr>
              <a:t>• </a:t>
            </a:r>
            <a:r>
              <a:rPr lang="it-IT" dirty="0">
                <a:solidFill>
                  <a:schemeClr val="accent5">
                    <a:lumMod val="60000"/>
                    <a:lumOff val="40000"/>
                  </a:schemeClr>
                </a:solidFill>
              </a:rPr>
              <a:t>Le viste </a:t>
            </a:r>
            <a:r>
              <a:rPr lang="it-IT" dirty="0">
                <a:solidFill>
                  <a:schemeClr val="tx1">
                    <a:lumMod val="95000"/>
                  </a:schemeClr>
                </a:solidFill>
              </a:rPr>
              <a:t>mostrano i differenti aspetti di un sistema attraverso la realizzazione di un certo numero di diagrammi, si tratta di </a:t>
            </a:r>
            <a:r>
              <a:rPr lang="it-IT" i="1" u="sng" dirty="0">
                <a:solidFill>
                  <a:schemeClr val="tx1">
                    <a:lumMod val="95000"/>
                  </a:schemeClr>
                </a:solidFill>
              </a:rPr>
              <a:t>astrazioni, utilizzate nell’analisi del sistema da modellare</a:t>
            </a:r>
            <a:r>
              <a:rPr lang="it-IT" dirty="0">
                <a:solidFill>
                  <a:schemeClr val="tx1">
                    <a:lumMod val="95000"/>
                  </a:schemeClr>
                </a:solidFill>
              </a:rPr>
              <a:t> (funzionale, non funzionale, organizzativa, ecc...)</a:t>
            </a:r>
          </a:p>
          <a:p>
            <a:pPr algn="just"/>
            <a:r>
              <a:rPr lang="it-IT" dirty="0">
                <a:solidFill>
                  <a:schemeClr val="tx1">
                    <a:lumMod val="95000"/>
                  </a:schemeClr>
                </a:solidFill>
              </a:rPr>
              <a:t>• </a:t>
            </a:r>
            <a:r>
              <a:rPr lang="it-IT" dirty="0">
                <a:solidFill>
                  <a:schemeClr val="accent5">
                    <a:lumMod val="60000"/>
                    <a:lumOff val="40000"/>
                  </a:schemeClr>
                </a:solidFill>
              </a:rPr>
              <a:t>I diagrammi </a:t>
            </a:r>
            <a:r>
              <a:rPr lang="it-IT" dirty="0">
                <a:solidFill>
                  <a:schemeClr val="tx1">
                    <a:lumMod val="95000"/>
                  </a:schemeClr>
                </a:solidFill>
              </a:rPr>
              <a:t>sono</a:t>
            </a:r>
            <a:r>
              <a:rPr lang="it-IT" dirty="0">
                <a:solidFill>
                  <a:schemeClr val="accent5">
                    <a:lumMod val="60000"/>
                    <a:lumOff val="40000"/>
                  </a:schemeClr>
                </a:solidFill>
              </a:rPr>
              <a:t> </a:t>
            </a:r>
            <a:r>
              <a:rPr lang="it-IT" dirty="0">
                <a:solidFill>
                  <a:schemeClr val="tx1">
                    <a:lumMod val="95000"/>
                  </a:schemeClr>
                </a:solidFill>
              </a:rPr>
              <a:t>utilizzati nella descrizione delle viste logiche per mezzo di grafici </a:t>
            </a:r>
          </a:p>
          <a:p>
            <a:pPr algn="just"/>
            <a:r>
              <a:rPr lang="it-IT" dirty="0">
                <a:solidFill>
                  <a:schemeClr val="tx1">
                    <a:lumMod val="95000"/>
                  </a:schemeClr>
                </a:solidFill>
              </a:rPr>
              <a:t>• </a:t>
            </a:r>
            <a:r>
              <a:rPr lang="it-IT" dirty="0">
                <a:solidFill>
                  <a:schemeClr val="accent5">
                    <a:lumMod val="60000"/>
                    <a:lumOff val="40000"/>
                  </a:schemeClr>
                </a:solidFill>
              </a:rPr>
              <a:t>Gli elementi </a:t>
            </a:r>
            <a:r>
              <a:rPr lang="it-IT" dirty="0">
                <a:solidFill>
                  <a:schemeClr val="tx1">
                    <a:lumMod val="95000"/>
                  </a:schemeClr>
                </a:solidFill>
              </a:rPr>
              <a:t>del modello sono i concetti che permettono di realizzare i vari diagrammi; gli attori, le classi, i packages, gli oggetti, ecc.</a:t>
            </a:r>
          </a:p>
        </p:txBody>
      </p:sp>
    </p:spTree>
    <p:extLst>
      <p:ext uri="{BB962C8B-B14F-4D97-AF65-F5344CB8AC3E}">
        <p14:creationId xmlns:p14="http://schemas.microsoft.com/office/powerpoint/2010/main" val="336744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viste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5" cy="4115834"/>
          </a:xfrm>
        </p:spPr>
        <p:txBody>
          <a:bodyPr>
            <a:normAutofit fontScale="92500" lnSpcReduction="20000"/>
          </a:bodyPr>
          <a:lstStyle/>
          <a:p>
            <a:r>
              <a:rPr lang="it-IT" dirty="0">
                <a:solidFill>
                  <a:schemeClr val="tx1">
                    <a:lumMod val="95000"/>
                  </a:schemeClr>
                </a:solidFill>
              </a:rPr>
              <a:t>Che cosa sono le viste?</a:t>
            </a:r>
          </a:p>
          <a:p>
            <a:r>
              <a:rPr lang="it-IT" dirty="0">
                <a:solidFill>
                  <a:schemeClr val="tx1">
                    <a:lumMod val="95000"/>
                  </a:schemeClr>
                </a:solidFill>
              </a:rPr>
              <a:t>Le viste sono delle analisi descrittive delle realtà di riferimento utilizzate per descrivere i comportamenti, processi e le risorse del progetto.</a:t>
            </a:r>
          </a:p>
          <a:p>
            <a:pPr marL="342900" indent="-342900">
              <a:buFont typeface="Arial" panose="020B0604020202020204" pitchFamily="34" charset="0"/>
              <a:buChar char="•"/>
            </a:pPr>
            <a:r>
              <a:rPr lang="it-IT" dirty="0">
                <a:solidFill>
                  <a:schemeClr val="tx1">
                    <a:lumMod val="95000"/>
                  </a:schemeClr>
                </a:solidFill>
              </a:rPr>
              <a:t>Vista dei casi d’uso: descrive i casi di utilizzo da parte degli utenti</a:t>
            </a:r>
          </a:p>
          <a:p>
            <a:pPr marL="342900" indent="-342900">
              <a:buFont typeface="Arial" panose="020B0604020202020204" pitchFamily="34" charset="0"/>
              <a:buChar char="•"/>
            </a:pPr>
            <a:r>
              <a:rPr lang="it-IT" dirty="0">
                <a:solidFill>
                  <a:schemeClr val="tx1">
                    <a:lumMod val="95000"/>
                  </a:schemeClr>
                </a:solidFill>
              </a:rPr>
              <a:t>Vista di progettazione: Descrive lo sviluppo delle funzionalità del sistema</a:t>
            </a:r>
          </a:p>
          <a:p>
            <a:pPr marL="342900" indent="-342900">
              <a:buFont typeface="Arial" panose="020B0604020202020204" pitchFamily="34" charset="0"/>
              <a:buChar char="•"/>
            </a:pPr>
            <a:r>
              <a:rPr lang="it-IT" dirty="0">
                <a:solidFill>
                  <a:schemeClr val="tx1">
                    <a:lumMod val="95000"/>
                  </a:schemeClr>
                </a:solidFill>
              </a:rPr>
              <a:t>Vista di implementazione: Vengono descritte le dipendenze del software ed i package</a:t>
            </a:r>
          </a:p>
          <a:p>
            <a:pPr marL="342900" indent="-342900">
              <a:buFont typeface="Arial" panose="020B0604020202020204" pitchFamily="34" charset="0"/>
              <a:buChar char="•"/>
            </a:pPr>
            <a:r>
              <a:rPr lang="it-IT" dirty="0">
                <a:solidFill>
                  <a:schemeClr val="tx1">
                    <a:lumMod val="95000"/>
                  </a:schemeClr>
                </a:solidFill>
              </a:rPr>
              <a:t>Vista dei processi: Utilizzata per identificare e descrivere eventi e processi del sistema</a:t>
            </a:r>
          </a:p>
          <a:p>
            <a:pPr marL="342900" indent="-342900">
              <a:buFont typeface="Arial" panose="020B0604020202020204" pitchFamily="34" charset="0"/>
              <a:buChar char="•"/>
            </a:pPr>
            <a:r>
              <a:rPr lang="it-IT" dirty="0">
                <a:solidFill>
                  <a:schemeClr val="tx1">
                    <a:lumMod val="95000"/>
                  </a:schemeClr>
                </a:solidFill>
              </a:rPr>
              <a:t>Vista di sviluppo: definisce la struttura del progetto ed i suoi componenti software</a:t>
            </a:r>
          </a:p>
        </p:txBody>
      </p:sp>
    </p:spTree>
    <p:extLst>
      <p:ext uri="{BB962C8B-B14F-4D97-AF65-F5344CB8AC3E}">
        <p14:creationId xmlns:p14="http://schemas.microsoft.com/office/powerpoint/2010/main" val="101358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25536-54F3-4B58-A0CF-DBB7E71235E0}"/>
              </a:ext>
            </a:extLst>
          </p:cNvPr>
          <p:cNvSpPr>
            <a:spLocks noGrp="1"/>
          </p:cNvSpPr>
          <p:nvPr>
            <p:ph type="ctrTitle"/>
          </p:nvPr>
        </p:nvSpPr>
        <p:spPr>
          <a:xfrm>
            <a:off x="1876424" y="1122363"/>
            <a:ext cx="10027554" cy="723215"/>
          </a:xfrm>
        </p:spPr>
        <p:txBody>
          <a:bodyPr>
            <a:normAutofit fontScale="90000"/>
          </a:bodyPr>
          <a:lstStyle/>
          <a:p>
            <a:r>
              <a:rPr lang="it-IT" dirty="0"/>
              <a:t>Cenni storici: La nascita dei computer</a:t>
            </a:r>
          </a:p>
        </p:txBody>
      </p:sp>
      <p:sp>
        <p:nvSpPr>
          <p:cNvPr id="3" name="Sottotitolo 2">
            <a:extLst>
              <a:ext uri="{FF2B5EF4-FFF2-40B4-BE49-F238E27FC236}">
                <a16:creationId xmlns:a16="http://schemas.microsoft.com/office/drawing/2014/main" id="{44F9BC29-2688-4BF0-AE72-E04443A818A9}"/>
              </a:ext>
            </a:extLst>
          </p:cNvPr>
          <p:cNvSpPr>
            <a:spLocks noGrp="1"/>
          </p:cNvSpPr>
          <p:nvPr>
            <p:ph type="subTitle" idx="1"/>
          </p:nvPr>
        </p:nvSpPr>
        <p:spPr>
          <a:xfrm>
            <a:off x="1876423" y="2046914"/>
            <a:ext cx="10027553" cy="3210886"/>
          </a:xfrm>
        </p:spPr>
        <p:txBody>
          <a:bodyPr/>
          <a:lstStyle/>
          <a:p>
            <a:pPr algn="ctr"/>
            <a:r>
              <a:rPr lang="it-IT" dirty="0">
                <a:solidFill>
                  <a:schemeClr val="tx1">
                    <a:lumMod val="95000"/>
                  </a:schemeClr>
                </a:solidFill>
              </a:rPr>
              <a:t>Come è nato il computer?</a:t>
            </a:r>
          </a:p>
          <a:p>
            <a:pPr algn="just"/>
            <a:r>
              <a:rPr lang="it-IT" dirty="0">
                <a:solidFill>
                  <a:schemeClr val="tx1">
                    <a:lumMod val="95000"/>
                  </a:schemeClr>
                </a:solidFill>
              </a:rPr>
              <a:t>Il computer è nato dalla necessità di ottenere uno strumento che permettesse lo svolgimento pratico dei concetti espressi dalla scienza dell’informatica.</a:t>
            </a:r>
          </a:p>
          <a:p>
            <a:pPr algn="just"/>
            <a:r>
              <a:rPr lang="it-IT" dirty="0">
                <a:solidFill>
                  <a:schemeClr val="tx1">
                    <a:lumMod val="95000"/>
                  </a:schemeClr>
                </a:solidFill>
              </a:rPr>
              <a:t>Vi era quindi la necessità di elaborare informazioni velocemente in modo automatico privo dell’intervento dell’uomo per ottimizzarne il loro utilizzo.     Le prime vere «informazioni» per il quale nacque la necessità di possedere un «calcolatore» sono le operazioni matematiche.</a:t>
            </a:r>
          </a:p>
        </p:txBody>
      </p:sp>
    </p:spTree>
    <p:extLst>
      <p:ext uri="{BB962C8B-B14F-4D97-AF65-F5344CB8AC3E}">
        <p14:creationId xmlns:p14="http://schemas.microsoft.com/office/powerpoint/2010/main" val="3054806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Use case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682056" cy="4115834"/>
          </a:xfrm>
        </p:spPr>
        <p:txBody>
          <a:bodyPr/>
          <a:lstStyle/>
          <a:p>
            <a:r>
              <a:rPr lang="it-IT" dirty="0">
                <a:solidFill>
                  <a:schemeClr val="tx1">
                    <a:lumMod val="95000"/>
                  </a:schemeClr>
                </a:solidFill>
              </a:rPr>
              <a:t>La use case </a:t>
            </a:r>
            <a:r>
              <a:rPr lang="it-IT" dirty="0" err="1">
                <a:solidFill>
                  <a:schemeClr val="tx1">
                    <a:lumMod val="95000"/>
                  </a:schemeClr>
                </a:solidFill>
              </a:rPr>
              <a:t>view</a:t>
            </a:r>
            <a:r>
              <a:rPr lang="it-IT" dirty="0">
                <a:solidFill>
                  <a:schemeClr val="tx1">
                    <a:lumMod val="95000"/>
                  </a:schemeClr>
                </a:solidFill>
              </a:rPr>
              <a:t> è una delle viste più importanti del modello </a:t>
            </a:r>
            <a:r>
              <a:rPr lang="it-IT" dirty="0" err="1">
                <a:solidFill>
                  <a:schemeClr val="tx1">
                    <a:lumMod val="95000"/>
                  </a:schemeClr>
                </a:solidFill>
              </a:rPr>
              <a:t>uml</a:t>
            </a:r>
            <a:r>
              <a:rPr lang="it-IT" dirty="0">
                <a:solidFill>
                  <a:schemeClr val="tx1">
                    <a:lumMod val="95000"/>
                  </a:schemeClr>
                </a:solidFill>
              </a:rPr>
              <a:t>, questa vista si occupa di definire dall’esterno le interazioni tra l’utente ed il software.</a:t>
            </a:r>
          </a:p>
          <a:p>
            <a:r>
              <a:rPr lang="it-IT" dirty="0">
                <a:solidFill>
                  <a:schemeClr val="tx1">
                    <a:lumMod val="95000"/>
                  </a:schemeClr>
                </a:solidFill>
              </a:rPr>
              <a:t>La vista use case è particolarmente utile nel procedimento iniziale di raccolta dei requisiti con il cliente in quanto facilmente comprensibile.</a:t>
            </a:r>
          </a:p>
        </p:txBody>
      </p:sp>
      <p:pic>
        <p:nvPicPr>
          <p:cNvPr id="4" name="Picture 2">
            <a:extLst>
              <a:ext uri="{FF2B5EF4-FFF2-40B4-BE49-F238E27FC236}">
                <a16:creationId xmlns:a16="http://schemas.microsoft.com/office/drawing/2014/main" id="{ABE2B0A8-33E8-444A-8A27-9FD054215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81" y="1279062"/>
            <a:ext cx="4207286" cy="4299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3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Design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760689"/>
            <a:ext cx="4885102" cy="3336622"/>
          </a:xfrm>
        </p:spPr>
        <p:txBody>
          <a:bodyPr/>
          <a:lstStyle/>
          <a:p>
            <a:r>
              <a:rPr lang="it-IT" dirty="0">
                <a:solidFill>
                  <a:schemeClr val="tx1">
                    <a:lumMod val="95000"/>
                  </a:schemeClr>
                </a:solidFill>
              </a:rPr>
              <a:t>La design </a:t>
            </a:r>
            <a:r>
              <a:rPr lang="it-IT" dirty="0" err="1">
                <a:solidFill>
                  <a:schemeClr val="tx1">
                    <a:lumMod val="95000"/>
                  </a:schemeClr>
                </a:solidFill>
              </a:rPr>
              <a:t>view</a:t>
            </a:r>
            <a:r>
              <a:rPr lang="it-IT" dirty="0">
                <a:solidFill>
                  <a:schemeClr val="tx1">
                    <a:lumMod val="95000"/>
                  </a:schemeClr>
                </a:solidFill>
              </a:rPr>
              <a:t> al contrario della precedente vista è utilizzata per descrivere il sistema internamente attraverso diversi diagrammi come quello delle classi, degli oggetti e delle interazioni. </a:t>
            </a:r>
          </a:p>
          <a:p>
            <a:endParaRPr lang="it-IT" dirty="0">
              <a:solidFill>
                <a:schemeClr val="tx1">
                  <a:lumMod val="95000"/>
                </a:schemeClr>
              </a:solidFill>
            </a:endParaRPr>
          </a:p>
        </p:txBody>
      </p:sp>
      <p:pic>
        <p:nvPicPr>
          <p:cNvPr id="2050" name="Picture 2" descr="UML Class Diagrams The simple Approach | by Ufere Samuel | Medium">
            <a:extLst>
              <a:ext uri="{FF2B5EF4-FFF2-40B4-BE49-F238E27FC236}">
                <a16:creationId xmlns:a16="http://schemas.microsoft.com/office/drawing/2014/main" id="{4783490E-A405-4FC0-89E9-02F6B29CB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37" y="1760690"/>
            <a:ext cx="4718384" cy="33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34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Implementation</a:t>
            </a:r>
            <a:r>
              <a:rPr lang="it-IT" dirty="0"/>
              <a:t>, </a:t>
            </a:r>
            <a:r>
              <a:rPr lang="it-IT" dirty="0" err="1"/>
              <a:t>process</a:t>
            </a:r>
            <a:r>
              <a:rPr lang="it-IT" dirty="0"/>
              <a:t> e deployment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lnSpcReduction="10000"/>
          </a:bodyPr>
          <a:lstStyle/>
          <a:p>
            <a:r>
              <a:rPr lang="it-IT" dirty="0">
                <a:solidFill>
                  <a:schemeClr val="tx1">
                    <a:lumMod val="95000"/>
                  </a:schemeClr>
                </a:solidFill>
              </a:rPr>
              <a:t>La vista di implementazione si occupa della descrizione dei package e delle dipendenze, ma cosa sono package e dipendenze?</a:t>
            </a:r>
          </a:p>
          <a:p>
            <a:pPr marL="342900" indent="-342900">
              <a:buFont typeface="Arial" panose="020B0604020202020204" pitchFamily="34" charset="0"/>
              <a:buChar char="•"/>
            </a:pPr>
            <a:r>
              <a:rPr lang="it-IT" dirty="0">
                <a:solidFill>
                  <a:schemeClr val="tx1">
                    <a:lumMod val="95000"/>
                  </a:schemeClr>
                </a:solidFill>
              </a:rPr>
              <a:t>Package: Gruppo logico utilizzato per gestire più semplicemente gruppi di classi, package, casi d’uso ecc.. </a:t>
            </a:r>
          </a:p>
          <a:p>
            <a:pPr marL="342900" indent="-342900">
              <a:buFont typeface="Arial" panose="020B0604020202020204" pitchFamily="34" charset="0"/>
              <a:buChar char="•"/>
            </a:pPr>
            <a:r>
              <a:rPr lang="it-IT" dirty="0">
                <a:solidFill>
                  <a:schemeClr val="tx1">
                    <a:lumMod val="95000"/>
                  </a:schemeClr>
                </a:solidFill>
              </a:rPr>
              <a:t>Dipendenza: relazione di dipendenza che mostra come degli elementi siano necessari nell’implementazione.</a:t>
            </a:r>
          </a:p>
          <a:p>
            <a:r>
              <a:rPr lang="it-IT" dirty="0">
                <a:solidFill>
                  <a:schemeClr val="tx1">
                    <a:lumMod val="95000"/>
                  </a:schemeClr>
                </a:solidFill>
              </a:rPr>
              <a:t>La vista di processo invece stabilisce e descrive l’utilizzo efficiente delle risorse definendo processi eseguiti in parallelo, eventi, </a:t>
            </a:r>
            <a:r>
              <a:rPr lang="it-IT" dirty="0" err="1">
                <a:solidFill>
                  <a:schemeClr val="tx1">
                    <a:lumMod val="95000"/>
                  </a:schemeClr>
                </a:solidFill>
              </a:rPr>
              <a:t>thread</a:t>
            </a:r>
            <a:r>
              <a:rPr lang="it-IT" dirty="0">
                <a:solidFill>
                  <a:schemeClr val="tx1">
                    <a:lumMod val="95000"/>
                  </a:schemeClr>
                </a:solidFill>
              </a:rPr>
              <a:t>.</a:t>
            </a:r>
          </a:p>
          <a:p>
            <a:r>
              <a:rPr lang="it-IT" dirty="0">
                <a:solidFill>
                  <a:schemeClr val="tx1">
                    <a:lumMod val="95000"/>
                  </a:schemeClr>
                </a:solidFill>
              </a:rPr>
              <a:t>La vista di deployment si occupa di mostrare nello specifico l’infrastruttura fisica del sistema ed il suo rapporto con le componenti software sviluppate</a:t>
            </a:r>
          </a:p>
        </p:txBody>
      </p:sp>
    </p:spTree>
    <p:extLst>
      <p:ext uri="{BB962C8B-B14F-4D97-AF65-F5344CB8AC3E}">
        <p14:creationId xmlns:p14="http://schemas.microsoft.com/office/powerpoint/2010/main" val="92735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Un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processo unificato è un processo di sviluppo del software caratterizzato da:</a:t>
            </a:r>
          </a:p>
          <a:p>
            <a:pPr marL="342900" indent="-342900">
              <a:buFont typeface="Arial" panose="020B0604020202020204" pitchFamily="34" charset="0"/>
              <a:buChar char="•"/>
            </a:pPr>
            <a:r>
              <a:rPr lang="it-IT" dirty="0">
                <a:solidFill>
                  <a:schemeClr val="tx1">
                    <a:lumMod val="95000"/>
                  </a:schemeClr>
                </a:solidFill>
              </a:rPr>
              <a:t>Iterativo: Ripetuto più volte.</a:t>
            </a:r>
          </a:p>
          <a:p>
            <a:pPr marL="342900" indent="-342900">
              <a:buFont typeface="Arial" panose="020B0604020202020204" pitchFamily="34" charset="0"/>
              <a:buChar char="•"/>
            </a:pPr>
            <a:r>
              <a:rPr lang="it-IT" dirty="0">
                <a:solidFill>
                  <a:schemeClr val="tx1">
                    <a:lumMod val="95000"/>
                  </a:schemeClr>
                </a:solidFill>
              </a:rPr>
              <a:t>Incrementale: riportando sempre una nuova versione.</a:t>
            </a:r>
          </a:p>
          <a:p>
            <a:pPr marL="342900" indent="-342900">
              <a:buFont typeface="Arial" panose="020B0604020202020204" pitchFamily="34" charset="0"/>
              <a:buChar char="•"/>
            </a:pPr>
            <a:r>
              <a:rPr lang="it-IT" dirty="0">
                <a:solidFill>
                  <a:schemeClr val="tx1">
                    <a:lumMod val="95000"/>
                  </a:schemeClr>
                </a:solidFill>
              </a:rPr>
              <a:t>Orientato all’architettura: modelli di verifica dell’architettura basato su una parziale implementazione.</a:t>
            </a:r>
          </a:p>
          <a:p>
            <a:pPr marL="342900" indent="-342900">
              <a:buFont typeface="Arial" panose="020B0604020202020204" pitchFamily="34" charset="0"/>
              <a:buChar char="•"/>
            </a:pPr>
            <a:r>
              <a:rPr lang="it-IT" dirty="0">
                <a:solidFill>
                  <a:schemeClr val="tx1">
                    <a:lumMod val="95000"/>
                  </a:schemeClr>
                </a:solidFill>
              </a:rPr>
              <a:t>Processo guidato dai casi d’uso</a:t>
            </a:r>
          </a:p>
          <a:p>
            <a:pPr marL="342900" indent="-342900">
              <a:buFont typeface="Arial" panose="020B0604020202020204" pitchFamily="34" charset="0"/>
              <a:buChar char="•"/>
            </a:pPr>
            <a:r>
              <a:rPr lang="it-IT" dirty="0">
                <a:solidFill>
                  <a:schemeClr val="tx1">
                    <a:lumMod val="95000"/>
                  </a:schemeClr>
                </a:solidFill>
              </a:rPr>
              <a:t>Orientato ai rischi: I problemi maggiori devono essere risolti per primi in modo da scalare tra le versioni.</a:t>
            </a:r>
          </a:p>
        </p:txBody>
      </p:sp>
    </p:spTree>
    <p:extLst>
      <p:ext uri="{BB962C8B-B14F-4D97-AF65-F5344CB8AC3E}">
        <p14:creationId xmlns:p14="http://schemas.microsoft.com/office/powerpoint/2010/main" val="2745603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9A07B8F-E20F-4704-8112-D78BDF80CBA6}"/>
              </a:ext>
            </a:extLst>
          </p:cNvPr>
          <p:cNvPicPr>
            <a:picLocks noChangeAspect="1"/>
          </p:cNvPicPr>
          <p:nvPr/>
        </p:nvPicPr>
        <p:blipFill>
          <a:blip r:embed="rId2"/>
          <a:stretch>
            <a:fillRect/>
          </a:stretch>
        </p:blipFill>
        <p:spPr>
          <a:xfrm>
            <a:off x="2375968" y="1204602"/>
            <a:ext cx="7440063" cy="4448796"/>
          </a:xfrm>
          <a:prstGeom prst="rect">
            <a:avLst/>
          </a:prstGeom>
        </p:spPr>
      </p:pic>
    </p:spTree>
    <p:extLst>
      <p:ext uri="{BB962C8B-B14F-4D97-AF65-F5344CB8AC3E}">
        <p14:creationId xmlns:p14="http://schemas.microsoft.com/office/powerpoint/2010/main" val="976047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Modelli del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processo unificato si basa sul linguaggio e metodo OOSE (Object </a:t>
            </a:r>
            <a:r>
              <a:rPr lang="it-IT" dirty="0" err="1">
                <a:solidFill>
                  <a:schemeClr val="tx1">
                    <a:lumMod val="95000"/>
                  </a:schemeClr>
                </a:solidFill>
              </a:rPr>
              <a:t>oriented</a:t>
            </a:r>
            <a:r>
              <a:rPr lang="it-IT" dirty="0">
                <a:solidFill>
                  <a:schemeClr val="tx1">
                    <a:lumMod val="95000"/>
                  </a:schemeClr>
                </a:solidFill>
              </a:rPr>
              <a:t> software engineering) a sua volta basato su 5 modelli principali:</a:t>
            </a:r>
          </a:p>
          <a:p>
            <a:pPr marL="457200" indent="-457200">
              <a:buFont typeface="+mj-lt"/>
              <a:buAutoNum type="arabicPeriod"/>
            </a:pPr>
            <a:r>
              <a:rPr lang="it-IT" dirty="0">
                <a:solidFill>
                  <a:schemeClr val="tx1">
                    <a:lumMod val="95000"/>
                  </a:schemeClr>
                </a:solidFill>
              </a:rPr>
              <a:t>Modello dei bisogni : iterazione tra utente e ambiente</a:t>
            </a:r>
          </a:p>
          <a:p>
            <a:pPr marL="457200" indent="-457200">
              <a:buFont typeface="+mj-lt"/>
              <a:buAutoNum type="arabicPeriod"/>
            </a:pPr>
            <a:r>
              <a:rPr lang="it-IT" dirty="0">
                <a:solidFill>
                  <a:schemeClr val="tx1">
                    <a:lumMod val="95000"/>
                  </a:schemeClr>
                </a:solidFill>
              </a:rPr>
              <a:t>Modello di analisi: definizione delle relazioni tra oggetti – attori - software</a:t>
            </a:r>
          </a:p>
          <a:p>
            <a:pPr marL="457200" indent="-457200">
              <a:buFont typeface="+mj-lt"/>
              <a:buAutoNum type="arabicPeriod"/>
            </a:pPr>
            <a:r>
              <a:rPr lang="it-IT" dirty="0">
                <a:solidFill>
                  <a:schemeClr val="tx1">
                    <a:lumMod val="95000"/>
                  </a:schemeClr>
                </a:solidFill>
              </a:rPr>
              <a:t>Modello di progettazione : sviluppo di diagrammi che rappresentano le relazioni del punto precedente</a:t>
            </a:r>
          </a:p>
          <a:p>
            <a:pPr marL="457200" indent="-457200">
              <a:buFont typeface="+mj-lt"/>
              <a:buAutoNum type="arabicPeriod"/>
            </a:pPr>
            <a:r>
              <a:rPr lang="it-IT" dirty="0">
                <a:solidFill>
                  <a:schemeClr val="tx1">
                    <a:lumMod val="95000"/>
                  </a:schemeClr>
                </a:solidFill>
              </a:rPr>
              <a:t>Modello di implementazione: modello che permette la traduzione in codice </a:t>
            </a:r>
          </a:p>
          <a:p>
            <a:pPr marL="457200" indent="-457200">
              <a:buFont typeface="+mj-lt"/>
              <a:buAutoNum type="arabicPeriod"/>
            </a:pPr>
            <a:r>
              <a:rPr lang="it-IT" dirty="0">
                <a:solidFill>
                  <a:schemeClr val="tx1">
                    <a:lumMod val="95000"/>
                  </a:schemeClr>
                </a:solidFill>
              </a:rPr>
              <a:t>Modello di test: Rappresentazione dei test basato sulle azioni e le relazioni </a:t>
            </a:r>
          </a:p>
          <a:p>
            <a:r>
              <a:rPr lang="it-IT" dirty="0">
                <a:solidFill>
                  <a:schemeClr val="tx1">
                    <a:lumMod val="95000"/>
                  </a:schemeClr>
                </a:solidFill>
              </a:rPr>
              <a:t>Questi modelli sono utili per consolidare un approccio allo sviluppo software.</a:t>
            </a:r>
          </a:p>
        </p:txBody>
      </p:sp>
    </p:spTree>
    <p:extLst>
      <p:ext uri="{BB962C8B-B14F-4D97-AF65-F5344CB8AC3E}">
        <p14:creationId xmlns:p14="http://schemas.microsoft.com/office/powerpoint/2010/main" val="1401432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diagrammi </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I diagrammi di UML sono dei grafici che visualizzano una particolare proiezione del sistema analizzato da una specifica prospettiva:</a:t>
            </a:r>
          </a:p>
          <a:p>
            <a:pPr marL="342900" indent="-342900">
              <a:buFont typeface="Arial" panose="020B0604020202020204" pitchFamily="34" charset="0"/>
              <a:buChar char="•"/>
            </a:pPr>
            <a:r>
              <a:rPr lang="it-IT" dirty="0">
                <a:solidFill>
                  <a:schemeClr val="tx1">
                    <a:lumMod val="95000"/>
                  </a:schemeClr>
                </a:solidFill>
              </a:rPr>
              <a:t>Use Case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Class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Object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Collaboration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Sequence</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Activity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Statechart</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Component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Deployment </a:t>
            </a:r>
            <a:r>
              <a:rPr lang="it-IT" dirty="0" err="1">
                <a:solidFill>
                  <a:schemeClr val="tx1">
                    <a:lumMod val="95000"/>
                  </a:schemeClr>
                </a:solidFill>
              </a:rPr>
              <a:t>diagram</a:t>
            </a:r>
            <a:endParaRPr lang="it-IT" dirty="0">
              <a:solidFill>
                <a:schemeClr val="tx1">
                  <a:lumMod val="95000"/>
                </a:schemeClr>
              </a:solidFill>
            </a:endParaRPr>
          </a:p>
        </p:txBody>
      </p:sp>
    </p:spTree>
    <p:extLst>
      <p:ext uri="{BB962C8B-B14F-4D97-AF65-F5344CB8AC3E}">
        <p14:creationId xmlns:p14="http://schemas.microsoft.com/office/powerpoint/2010/main" val="156179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Cosa si intende per caso d’uso?</a:t>
            </a:r>
          </a:p>
          <a:p>
            <a:r>
              <a:rPr lang="it-IT" dirty="0">
                <a:solidFill>
                  <a:schemeClr val="tx1">
                    <a:lumMod val="95000"/>
                  </a:schemeClr>
                </a:solidFill>
              </a:rPr>
              <a:t>I casi d’uso sono un ottimo strumento per comprendere il funzionamento del sistema che dobbiamo sviluppare siccome rappresentano una vista dall’alto e descrivono gli utilizzi da parte degli attori del sistema e la risposta offerta.</a:t>
            </a:r>
          </a:p>
          <a:p>
            <a:r>
              <a:rPr lang="it-IT" dirty="0">
                <a:solidFill>
                  <a:schemeClr val="tx1">
                    <a:lumMod val="95000"/>
                  </a:schemeClr>
                </a:solidFill>
              </a:rPr>
              <a:t>Ragionare sui casi d’uso significa ottenere una valida comprensione del funzionamento del sistema</a:t>
            </a:r>
          </a:p>
        </p:txBody>
      </p:sp>
    </p:spTree>
    <p:extLst>
      <p:ext uri="{BB962C8B-B14F-4D97-AF65-F5344CB8AC3E}">
        <p14:creationId xmlns:p14="http://schemas.microsoft.com/office/powerpoint/2010/main" val="1127872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Diagrammi dei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697737"/>
            <a:ext cx="5946775" cy="4115834"/>
          </a:xfrm>
        </p:spPr>
        <p:txBody>
          <a:bodyPr/>
          <a:lstStyle/>
          <a:p>
            <a:r>
              <a:rPr lang="it-IT" dirty="0">
                <a:solidFill>
                  <a:schemeClr val="tx1">
                    <a:lumMod val="95000"/>
                  </a:schemeClr>
                </a:solidFill>
              </a:rPr>
              <a:t>Osservando l’immagine a lato possiamo notare gli attori (Site User, web master) e le loro possibili interazioni con il sistema che dobbiamo progettare.</a:t>
            </a:r>
          </a:p>
          <a:p>
            <a:r>
              <a:rPr lang="it-IT" dirty="0">
                <a:solidFill>
                  <a:schemeClr val="tx1">
                    <a:lumMod val="95000"/>
                  </a:schemeClr>
                </a:solidFill>
              </a:rPr>
              <a:t>Possiamo quindi affermare che </a:t>
            </a:r>
            <a:r>
              <a:rPr lang="it-IT" dirty="0">
                <a:solidFill>
                  <a:schemeClr val="accent5">
                    <a:lumMod val="60000"/>
                    <a:lumOff val="40000"/>
                  </a:schemeClr>
                </a:solidFill>
              </a:rPr>
              <a:t>il diagramma dei casi d’uso rappresenta le modalità di utilizzo del sistema.</a:t>
            </a:r>
          </a:p>
        </p:txBody>
      </p:sp>
      <p:pic>
        <p:nvPicPr>
          <p:cNvPr id="4" name="Picture 2">
            <a:extLst>
              <a:ext uri="{FF2B5EF4-FFF2-40B4-BE49-F238E27FC236}">
                <a16:creationId xmlns:a16="http://schemas.microsoft.com/office/drawing/2014/main" id="{ADA608D3-AA98-40DE-9910-28FA3AB0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7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56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57875" cy="4115834"/>
          </a:xfrm>
        </p:spPr>
        <p:txBody>
          <a:bodyPr/>
          <a:lstStyle/>
          <a:p>
            <a:r>
              <a:rPr lang="it-IT" dirty="0">
                <a:solidFill>
                  <a:schemeClr val="tx1">
                    <a:lumMod val="95000"/>
                  </a:schemeClr>
                </a:solidFill>
              </a:rPr>
              <a:t>L’attore quindi è un utilizzatore del sistema che stiamo progettando, può anche essere un altro sistema che svolge delle funzioni automatiche di comunicazione.</a:t>
            </a:r>
          </a:p>
          <a:p>
            <a:r>
              <a:rPr lang="it-IT" dirty="0">
                <a:solidFill>
                  <a:schemeClr val="tx1">
                    <a:lumMod val="95000"/>
                  </a:schemeClr>
                </a:solidFill>
              </a:rPr>
              <a:t>Gli attori inoltre sono spesso alla base di una prima definizione dei ruoli (es: Utente base, utente registrato, utente premium).</a:t>
            </a:r>
          </a:p>
          <a:p>
            <a:endParaRPr lang="it-IT" dirty="0">
              <a:solidFill>
                <a:schemeClr val="tx1">
                  <a:lumMod val="95000"/>
                </a:schemeClr>
              </a:solidFill>
            </a:endParaRPr>
          </a:p>
        </p:txBody>
      </p:sp>
      <p:pic>
        <p:nvPicPr>
          <p:cNvPr id="4" name="Picture 2">
            <a:extLst>
              <a:ext uri="{FF2B5EF4-FFF2-40B4-BE49-F238E27FC236}">
                <a16:creationId xmlns:a16="http://schemas.microsoft.com/office/drawing/2014/main" id="{00DD7BBF-0291-4CF1-97FF-34E31FBC0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4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0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82778-C7EA-4F12-8D80-4F7AB70EE7A1}"/>
              </a:ext>
            </a:extLst>
          </p:cNvPr>
          <p:cNvSpPr>
            <a:spLocks noGrp="1"/>
          </p:cNvSpPr>
          <p:nvPr>
            <p:ph type="ctrTitle"/>
          </p:nvPr>
        </p:nvSpPr>
        <p:spPr>
          <a:xfrm>
            <a:off x="1876424" y="1122363"/>
            <a:ext cx="10044332" cy="748382"/>
          </a:xfrm>
        </p:spPr>
        <p:txBody>
          <a:bodyPr>
            <a:normAutofit fontScale="90000"/>
          </a:bodyPr>
          <a:lstStyle/>
          <a:p>
            <a:r>
              <a:rPr lang="it-IT" dirty="0"/>
              <a:t>Cenni storici: Il primo vero computer</a:t>
            </a:r>
          </a:p>
        </p:txBody>
      </p:sp>
      <p:sp>
        <p:nvSpPr>
          <p:cNvPr id="3" name="Sottotitolo 2">
            <a:extLst>
              <a:ext uri="{FF2B5EF4-FFF2-40B4-BE49-F238E27FC236}">
                <a16:creationId xmlns:a16="http://schemas.microsoft.com/office/drawing/2014/main" id="{3DE8C4AB-52E3-4864-BA96-DCAC434F6CE6}"/>
              </a:ext>
            </a:extLst>
          </p:cNvPr>
          <p:cNvSpPr>
            <a:spLocks noGrp="1"/>
          </p:cNvSpPr>
          <p:nvPr>
            <p:ph type="subTitle" idx="1"/>
          </p:nvPr>
        </p:nvSpPr>
        <p:spPr>
          <a:xfrm>
            <a:off x="1876424" y="2105637"/>
            <a:ext cx="10044332" cy="3280095"/>
          </a:xfrm>
        </p:spPr>
        <p:txBody>
          <a:bodyPr>
            <a:normAutofit fontScale="85000" lnSpcReduction="10000"/>
          </a:bodyPr>
          <a:lstStyle/>
          <a:p>
            <a:r>
              <a:rPr lang="it-IT" dirty="0">
                <a:solidFill>
                  <a:schemeClr val="tx1">
                    <a:lumMod val="95000"/>
                  </a:schemeClr>
                </a:solidFill>
              </a:rPr>
              <a:t>Il primo vero computer «La macchina analitica» venne costruito da </a:t>
            </a:r>
            <a:r>
              <a:rPr lang="it-IT" dirty="0" err="1">
                <a:solidFill>
                  <a:schemeClr val="tx1">
                    <a:lumMod val="95000"/>
                  </a:schemeClr>
                </a:solidFill>
              </a:rPr>
              <a:t>charles</a:t>
            </a:r>
            <a:r>
              <a:rPr lang="it-IT" dirty="0">
                <a:solidFill>
                  <a:schemeClr val="tx1">
                    <a:lumMod val="95000"/>
                  </a:schemeClr>
                </a:solidFill>
              </a:rPr>
              <a:t> </a:t>
            </a:r>
            <a:r>
              <a:rPr lang="it-IT" dirty="0" err="1">
                <a:solidFill>
                  <a:schemeClr val="tx1">
                    <a:lumMod val="95000"/>
                  </a:schemeClr>
                </a:solidFill>
              </a:rPr>
              <a:t>babbage</a:t>
            </a:r>
            <a:r>
              <a:rPr lang="it-IT" dirty="0">
                <a:solidFill>
                  <a:schemeClr val="tx1">
                    <a:lumMod val="95000"/>
                  </a:schemeClr>
                </a:solidFill>
              </a:rPr>
              <a:t> (1840) un matematico e filosofo che per primo ebbe l’idea di costruire un </a:t>
            </a:r>
            <a:r>
              <a:rPr lang="it-IT" dirty="0">
                <a:solidFill>
                  <a:schemeClr val="accent5">
                    <a:lumMod val="60000"/>
                    <a:lumOff val="40000"/>
                  </a:schemeClr>
                </a:solidFill>
              </a:rPr>
              <a:t>elaboratore programmabile</a:t>
            </a:r>
            <a:r>
              <a:rPr lang="it-IT" dirty="0">
                <a:solidFill>
                  <a:schemeClr val="tx1">
                    <a:lumMod val="95000"/>
                  </a:schemeClr>
                </a:solidFill>
              </a:rPr>
              <a:t>.</a:t>
            </a:r>
          </a:p>
          <a:p>
            <a:r>
              <a:rPr lang="it-IT" dirty="0">
                <a:solidFill>
                  <a:schemeClr val="tx1">
                    <a:lumMod val="95000"/>
                  </a:schemeClr>
                </a:solidFill>
              </a:rPr>
              <a:t>La macchina doveva essere in grado di svolgere ogni tipo di calcolo matematico, era progettata in modo che:</a:t>
            </a:r>
          </a:p>
          <a:p>
            <a:pPr marL="342900" indent="-342900">
              <a:buFont typeface="Arial" panose="020B0604020202020204" pitchFamily="34" charset="0"/>
              <a:buChar char="•"/>
            </a:pPr>
            <a:r>
              <a:rPr lang="it-IT" dirty="0">
                <a:solidFill>
                  <a:schemeClr val="tx1">
                    <a:lumMod val="95000"/>
                  </a:schemeClr>
                </a:solidFill>
              </a:rPr>
              <a:t>ricevesse in ingresso delle schede perforate</a:t>
            </a:r>
          </a:p>
          <a:p>
            <a:pPr marL="342900" indent="-342900">
              <a:buFont typeface="Arial" panose="020B0604020202020204" pitchFamily="34" charset="0"/>
              <a:buChar char="•"/>
            </a:pPr>
            <a:r>
              <a:rPr lang="it-IT" dirty="0">
                <a:solidFill>
                  <a:schemeClr val="tx1">
                    <a:lumMod val="95000"/>
                  </a:schemeClr>
                </a:solidFill>
              </a:rPr>
              <a:t>svolgesse l’operazione</a:t>
            </a:r>
          </a:p>
          <a:p>
            <a:pPr marL="342900" indent="-342900">
              <a:buFont typeface="Arial" panose="020B0604020202020204" pitchFamily="34" charset="0"/>
              <a:buChar char="•"/>
            </a:pPr>
            <a:r>
              <a:rPr lang="it-IT" dirty="0">
                <a:solidFill>
                  <a:schemeClr val="tx1">
                    <a:lumMod val="95000"/>
                  </a:schemeClr>
                </a:solidFill>
              </a:rPr>
              <a:t>un’unità di controllo successivamente avrebbe verificato la correttezza del risultato</a:t>
            </a:r>
          </a:p>
          <a:p>
            <a:pPr marL="342900" indent="-342900">
              <a:buFont typeface="Arial" panose="020B0604020202020204" pitchFamily="34" charset="0"/>
              <a:buChar char="•"/>
            </a:pPr>
            <a:r>
              <a:rPr lang="it-IT" dirty="0">
                <a:solidFill>
                  <a:schemeClr val="tx1">
                    <a:lumMod val="95000"/>
                  </a:schemeClr>
                </a:solidFill>
              </a:rPr>
              <a:t>sarebbe poi stata prodotta una scheda perforata con il risultato.</a:t>
            </a:r>
          </a:p>
        </p:txBody>
      </p:sp>
      <p:sp>
        <p:nvSpPr>
          <p:cNvPr id="5" name="Titolo 1">
            <a:extLst>
              <a:ext uri="{FF2B5EF4-FFF2-40B4-BE49-F238E27FC236}">
                <a16:creationId xmlns:a16="http://schemas.microsoft.com/office/drawing/2014/main" id="{F3E8DFE5-3043-47CC-BD50-58FEAC5D5736}"/>
              </a:ext>
            </a:extLst>
          </p:cNvPr>
          <p:cNvSpPr txBox="1">
            <a:spLocks/>
          </p:cNvSpPr>
          <p:nvPr/>
        </p:nvSpPr>
        <p:spPr>
          <a:xfrm>
            <a:off x="2216178" y="5510686"/>
            <a:ext cx="9364824" cy="704675"/>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a:solidFill>
                  <a:schemeClr val="accent5">
                    <a:lumMod val="60000"/>
                    <a:lumOff val="40000"/>
                  </a:schemeClr>
                </a:solidFill>
              </a:rPr>
              <a:t>Input-elaborazione-controllo-output</a:t>
            </a:r>
          </a:p>
        </p:txBody>
      </p:sp>
    </p:spTree>
    <p:extLst>
      <p:ext uri="{BB962C8B-B14F-4D97-AF65-F5344CB8AC3E}">
        <p14:creationId xmlns:p14="http://schemas.microsoft.com/office/powerpoint/2010/main" val="1719115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Relazioni tra attori e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48375" cy="4115834"/>
          </a:xfrm>
        </p:spPr>
        <p:txBody>
          <a:bodyPr/>
          <a:lstStyle/>
          <a:p>
            <a:pPr algn="just"/>
            <a:r>
              <a:rPr lang="it-IT" dirty="0">
                <a:solidFill>
                  <a:schemeClr val="tx1">
                    <a:lumMod val="95000"/>
                  </a:schemeClr>
                </a:solidFill>
              </a:rPr>
              <a:t>Qual è quindi la relazione tra attore e caso d’uso?</a:t>
            </a:r>
          </a:p>
          <a:p>
            <a:endParaRPr lang="it-IT" dirty="0">
              <a:solidFill>
                <a:schemeClr val="tx1">
                  <a:lumMod val="95000"/>
                </a:schemeClr>
              </a:solidFill>
            </a:endParaRPr>
          </a:p>
          <a:p>
            <a:pPr algn="just"/>
            <a:r>
              <a:rPr lang="it-IT" dirty="0">
                <a:solidFill>
                  <a:schemeClr val="tx1">
                    <a:lumMod val="95000"/>
                  </a:schemeClr>
                </a:solidFill>
              </a:rPr>
              <a:t>L’attore si trova sulla piattaforma perché ha lo scopo di utilizzare una determinata funzione del software, si è quindi venuto a creare un pretesto per il quale l’attore comunica con specifiche funzioni.</a:t>
            </a:r>
          </a:p>
        </p:txBody>
      </p:sp>
      <p:pic>
        <p:nvPicPr>
          <p:cNvPr id="4" name="Picture 2">
            <a:extLst>
              <a:ext uri="{FF2B5EF4-FFF2-40B4-BE49-F238E27FC236}">
                <a16:creationId xmlns:a16="http://schemas.microsoft.com/office/drawing/2014/main" id="{38A6CCB1-F1D0-4CC8-856D-42547A59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1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07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10315576" cy="656103"/>
          </a:xfrm>
        </p:spPr>
        <p:txBody>
          <a:bodyPr>
            <a:normAutofit/>
          </a:bodyPr>
          <a:lstStyle/>
          <a:p>
            <a:r>
              <a:rPr lang="it-IT" sz="4000" dirty="0"/>
              <a:t>Esempio con un sistema di e-commerce</a:t>
            </a:r>
          </a:p>
        </p:txBody>
      </p:sp>
      <p:pic>
        <p:nvPicPr>
          <p:cNvPr id="7" name="Immagine 6">
            <a:extLst>
              <a:ext uri="{FF2B5EF4-FFF2-40B4-BE49-F238E27FC236}">
                <a16:creationId xmlns:a16="http://schemas.microsoft.com/office/drawing/2014/main" id="{F103BB61-BCD4-4419-B555-CB9CA46F981A}"/>
              </a:ext>
            </a:extLst>
          </p:cNvPr>
          <p:cNvPicPr>
            <a:picLocks noChangeAspect="1"/>
          </p:cNvPicPr>
          <p:nvPr/>
        </p:nvPicPr>
        <p:blipFill>
          <a:blip r:embed="rId2"/>
          <a:stretch>
            <a:fillRect/>
          </a:stretch>
        </p:blipFill>
        <p:spPr>
          <a:xfrm>
            <a:off x="4191778" y="1367405"/>
            <a:ext cx="3808444" cy="5386766"/>
          </a:xfrm>
          <a:prstGeom prst="rect">
            <a:avLst/>
          </a:prstGeom>
        </p:spPr>
      </p:pic>
    </p:spTree>
    <p:extLst>
      <p:ext uri="{BB962C8B-B14F-4D97-AF65-F5344CB8AC3E}">
        <p14:creationId xmlns:p14="http://schemas.microsoft.com/office/powerpoint/2010/main" val="366028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Inclusione tra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L’inclusione tra casi d’uso è una forma particolare di descrizione tramite il quale specifichiamo un caso d’uso comune tra più casi</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9B4845BE-1F1F-4925-83A2-0595F0987AF0}"/>
              </a:ext>
            </a:extLst>
          </p:cNvPr>
          <p:cNvPicPr>
            <a:picLocks noChangeAspect="1"/>
          </p:cNvPicPr>
          <p:nvPr/>
        </p:nvPicPr>
        <p:blipFill>
          <a:blip r:embed="rId2"/>
          <a:stretch>
            <a:fillRect/>
          </a:stretch>
        </p:blipFill>
        <p:spPr>
          <a:xfrm>
            <a:off x="4501149" y="2841638"/>
            <a:ext cx="4115374" cy="2829320"/>
          </a:xfrm>
          <a:prstGeom prst="rect">
            <a:avLst/>
          </a:prstGeom>
        </p:spPr>
      </p:pic>
    </p:spTree>
    <p:extLst>
      <p:ext uri="{BB962C8B-B14F-4D97-AF65-F5344CB8AC3E}">
        <p14:creationId xmlns:p14="http://schemas.microsoft.com/office/powerpoint/2010/main" val="3741785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estensione di 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L’estensione di un caso d’uso descrive un aumento delle funzionalità di uno use case.</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F834CE23-B946-41C5-8EC2-0C514D8AFB62}"/>
              </a:ext>
            </a:extLst>
          </p:cNvPr>
          <p:cNvPicPr>
            <a:picLocks noChangeAspect="1"/>
          </p:cNvPicPr>
          <p:nvPr/>
        </p:nvPicPr>
        <p:blipFill>
          <a:blip r:embed="rId2"/>
          <a:stretch>
            <a:fillRect/>
          </a:stretch>
        </p:blipFill>
        <p:spPr>
          <a:xfrm>
            <a:off x="3950611" y="3077286"/>
            <a:ext cx="4290777" cy="2225590"/>
          </a:xfrm>
          <a:prstGeom prst="rect">
            <a:avLst/>
          </a:prstGeom>
        </p:spPr>
      </p:pic>
    </p:spTree>
    <p:extLst>
      <p:ext uri="{BB962C8B-B14F-4D97-AF65-F5344CB8AC3E}">
        <p14:creationId xmlns:p14="http://schemas.microsoft.com/office/powerpoint/2010/main" val="193095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Differenze tra estensione (</a:t>
            </a:r>
            <a:r>
              <a:rPr lang="it-IT" dirty="0" err="1"/>
              <a:t>extend</a:t>
            </a:r>
            <a:r>
              <a:rPr lang="it-IT" dirty="0"/>
              <a:t>) ed inclusione (include)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principale differenza tra inclusione ed estensione è che:</a:t>
            </a:r>
          </a:p>
          <a:p>
            <a:pPr marL="342900" indent="-342900">
              <a:buFont typeface="Arial" panose="020B0604020202020204" pitchFamily="34" charset="0"/>
              <a:buChar char="•"/>
            </a:pPr>
            <a:r>
              <a:rPr lang="it-IT" dirty="0">
                <a:solidFill>
                  <a:schemeClr val="tx1">
                    <a:lumMod val="95000"/>
                  </a:schemeClr>
                </a:solidFill>
              </a:rPr>
              <a:t>Nel caso dell’inclusione l’attore esegue sempre i casi d’uso inclusi</a:t>
            </a:r>
          </a:p>
          <a:p>
            <a:pPr marL="342900" indent="-342900">
              <a:buFont typeface="Arial" panose="020B0604020202020204" pitchFamily="34" charset="0"/>
              <a:buChar char="•"/>
            </a:pPr>
            <a:r>
              <a:rPr lang="it-IT" dirty="0">
                <a:solidFill>
                  <a:schemeClr val="tx1">
                    <a:lumMod val="95000"/>
                  </a:schemeClr>
                </a:solidFill>
              </a:rPr>
              <a:t>Nel caso dell’estensione i casi d’uso estesi vengono svolti solo tramite la verifica di una condizione e possono non essere svolti se la condizione non viene verificata.</a:t>
            </a:r>
          </a:p>
        </p:txBody>
      </p:sp>
    </p:spTree>
    <p:extLst>
      <p:ext uri="{BB962C8B-B14F-4D97-AF65-F5344CB8AC3E}">
        <p14:creationId xmlns:p14="http://schemas.microsoft.com/office/powerpoint/2010/main" val="2149245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Creazione del diagramma di </a:t>
            </a:r>
            <a:br>
              <a:rPr lang="it-IT" dirty="0"/>
            </a:br>
            <a:r>
              <a:rPr lang="it-IT" dirty="0"/>
              <a:t>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92500" lnSpcReduction="20000"/>
          </a:bodyPr>
          <a:lstStyle/>
          <a:p>
            <a:r>
              <a:rPr lang="it-IT" dirty="0">
                <a:solidFill>
                  <a:schemeClr val="tx1">
                    <a:lumMod val="95000"/>
                  </a:schemeClr>
                </a:solidFill>
              </a:rPr>
              <a:t>I diagrammi dei casi d’uso vengono creati attraverso le informazioni raccolte nelle prime fasi di progetto tramite colloqui con il cliente e appunti derivanti da queste interviste.</a:t>
            </a:r>
          </a:p>
          <a:p>
            <a:r>
              <a:rPr lang="it-IT" dirty="0">
                <a:solidFill>
                  <a:schemeClr val="tx1">
                    <a:lumMod val="95000"/>
                  </a:schemeClr>
                </a:solidFill>
              </a:rPr>
              <a:t>Lo scopo perciò durante le interviste sarà quello di definire:</a:t>
            </a:r>
          </a:p>
          <a:p>
            <a:pPr marL="342900" indent="-342900">
              <a:buFont typeface="Arial" panose="020B0604020202020204" pitchFamily="34" charset="0"/>
              <a:buChar char="•"/>
            </a:pPr>
            <a:r>
              <a:rPr lang="it-IT" dirty="0">
                <a:solidFill>
                  <a:schemeClr val="tx1">
                    <a:lumMod val="95000"/>
                  </a:schemeClr>
                </a:solidFill>
              </a:rPr>
              <a:t>Attori: a chi è rivolto il software? Chi sono i suoi utilizzatori? Altri sistemi interagiscono con il software?</a:t>
            </a:r>
          </a:p>
          <a:p>
            <a:pPr marL="342900" indent="-342900">
              <a:buFont typeface="Arial" panose="020B0604020202020204" pitchFamily="34" charset="0"/>
              <a:buChar char="•"/>
            </a:pPr>
            <a:r>
              <a:rPr lang="it-IT" dirty="0">
                <a:solidFill>
                  <a:schemeClr val="tx1">
                    <a:lumMod val="95000"/>
                  </a:schemeClr>
                </a:solidFill>
              </a:rPr>
              <a:t>Priorità: definire quali sono i casi d’uso principali, secondari </a:t>
            </a:r>
            <a:r>
              <a:rPr lang="it-IT" dirty="0" err="1">
                <a:solidFill>
                  <a:schemeClr val="tx1">
                    <a:lumMod val="95000"/>
                  </a:schemeClr>
                </a:solidFill>
              </a:rPr>
              <a:t>ecc</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Sviluppo: raccolte le informazioni procediamo allo sviluppo dei casi d’uso definiti</a:t>
            </a:r>
          </a:p>
          <a:p>
            <a:pPr marL="342900" indent="-342900">
              <a:buFont typeface="Arial" panose="020B0604020202020204" pitchFamily="34" charset="0"/>
              <a:buChar char="•"/>
            </a:pPr>
            <a:r>
              <a:rPr lang="it-IT" dirty="0">
                <a:solidFill>
                  <a:schemeClr val="tx1">
                    <a:lumMod val="95000"/>
                  </a:schemeClr>
                </a:solidFill>
              </a:rPr>
              <a:t>Diagramma: Inseriamo quindi nel diagramma i casi definiti e completiamo attraverso inclusioni ed estensioni.</a:t>
            </a:r>
          </a:p>
          <a:p>
            <a:pPr marL="342900" indent="-342900">
              <a:buFont typeface="Arial" panose="020B0604020202020204" pitchFamily="34" charset="0"/>
              <a:buChar char="•"/>
            </a:pPr>
            <a:endParaRPr lang="it-IT" dirty="0">
              <a:solidFill>
                <a:schemeClr val="tx1">
                  <a:lumMod val="95000"/>
                </a:schemeClr>
              </a:solidFill>
            </a:endParaRPr>
          </a:p>
        </p:txBody>
      </p:sp>
    </p:spTree>
    <p:extLst>
      <p:ext uri="{BB962C8B-B14F-4D97-AF65-F5344CB8AC3E}">
        <p14:creationId xmlns:p14="http://schemas.microsoft.com/office/powerpoint/2010/main" val="71398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E15110-5C46-4016-881D-236BE49E0FE8}"/>
              </a:ext>
            </a:extLst>
          </p:cNvPr>
          <p:cNvSpPr>
            <a:spLocks noGrp="1"/>
          </p:cNvSpPr>
          <p:nvPr>
            <p:ph type="ctrTitle"/>
          </p:nvPr>
        </p:nvSpPr>
        <p:spPr>
          <a:xfrm>
            <a:off x="1876424" y="872455"/>
            <a:ext cx="9943664" cy="813732"/>
          </a:xfrm>
        </p:spPr>
        <p:txBody>
          <a:bodyPr>
            <a:normAutofit fontScale="90000"/>
          </a:bodyPr>
          <a:lstStyle/>
          <a:p>
            <a:r>
              <a:rPr lang="it-IT" dirty="0"/>
              <a:t>Attori=verde e funzioni=arancione</a:t>
            </a:r>
          </a:p>
        </p:txBody>
      </p:sp>
      <p:sp>
        <p:nvSpPr>
          <p:cNvPr id="3" name="Sottotitolo 2">
            <a:extLst>
              <a:ext uri="{FF2B5EF4-FFF2-40B4-BE49-F238E27FC236}">
                <a16:creationId xmlns:a16="http://schemas.microsoft.com/office/drawing/2014/main" id="{6CE891D7-527A-42FF-8CA2-DCC92E665B78}"/>
              </a:ext>
            </a:extLst>
          </p:cNvPr>
          <p:cNvSpPr>
            <a:spLocks noGrp="1"/>
          </p:cNvSpPr>
          <p:nvPr>
            <p:ph type="subTitle" idx="1"/>
          </p:nvPr>
        </p:nvSpPr>
        <p:spPr>
          <a:xfrm>
            <a:off x="1876424" y="2046914"/>
            <a:ext cx="8791575" cy="3210886"/>
          </a:xfrm>
        </p:spPr>
        <p:txBody>
          <a:bodyPr>
            <a:normAutofit lnSpcReduction="10000"/>
          </a:bodyPr>
          <a:lstStyle/>
          <a:p>
            <a:r>
              <a:rPr lang="it-IT" b="0" i="0" dirty="0">
                <a:solidFill>
                  <a:schemeClr val="tx1">
                    <a:lumMod val="95000"/>
                  </a:schemeClr>
                </a:solidFill>
                <a:effectLst/>
                <a:latin typeface="Segoe UI" panose="020B0502040204020203" pitchFamily="34" charset="0"/>
              </a:rPr>
              <a:t>SI vuole realizzare un diagramma dei casi d'uso riguardante il sito di una pizzeria, attraverso il sito </a:t>
            </a:r>
            <a:r>
              <a:rPr lang="it-IT" b="0" i="0" dirty="0">
                <a:solidFill>
                  <a:schemeClr val="accent6"/>
                </a:solidFill>
                <a:effectLst/>
                <a:latin typeface="Segoe UI" panose="020B0502040204020203" pitchFamily="34" charset="0"/>
              </a:rPr>
              <a:t>i visitatori </a:t>
            </a:r>
            <a:r>
              <a:rPr lang="it-IT" b="0" i="0" dirty="0">
                <a:solidFill>
                  <a:schemeClr val="tx1">
                    <a:lumMod val="95000"/>
                  </a:schemeClr>
                </a:solidFill>
                <a:effectLst/>
                <a:latin typeface="Segoe UI" panose="020B0502040204020203" pitchFamily="34" charset="0"/>
              </a:rPr>
              <a:t>potranno </a:t>
            </a:r>
            <a:r>
              <a:rPr lang="it-IT" b="0" i="0" dirty="0">
                <a:solidFill>
                  <a:schemeClr val="accent5"/>
                </a:solidFill>
                <a:effectLst/>
                <a:latin typeface="Segoe UI" panose="020B0502040204020203" pitchFamily="34" charset="0"/>
              </a:rPr>
              <a:t>visualizzare il menu </a:t>
            </a:r>
            <a:r>
              <a:rPr lang="it-IT" b="0" i="0" dirty="0">
                <a:solidFill>
                  <a:schemeClr val="tx1">
                    <a:lumMod val="95000"/>
                  </a:schemeClr>
                </a:solidFill>
                <a:effectLst/>
                <a:latin typeface="Segoe UI" panose="020B0502040204020203" pitchFamily="34" charset="0"/>
              </a:rPr>
              <a:t>delle pizze e </a:t>
            </a:r>
            <a:r>
              <a:rPr lang="it-IT" b="0" i="0" dirty="0">
                <a:solidFill>
                  <a:schemeClr val="accent5"/>
                </a:solidFill>
                <a:effectLst/>
                <a:latin typeface="Segoe UI" panose="020B0502040204020203" pitchFamily="34" charset="0"/>
              </a:rPr>
              <a:t>condividere una singola pizza </a:t>
            </a:r>
            <a:r>
              <a:rPr lang="it-IT" b="0" i="0" dirty="0">
                <a:solidFill>
                  <a:schemeClr val="tx1">
                    <a:lumMod val="95000"/>
                  </a:schemeClr>
                </a:solidFill>
                <a:effectLst/>
                <a:latin typeface="Segoe UI" panose="020B0502040204020203" pitchFamily="34" charset="0"/>
              </a:rPr>
              <a:t>presente nel menu, gli </a:t>
            </a:r>
            <a:r>
              <a:rPr lang="it-IT" b="0" i="0" dirty="0">
                <a:solidFill>
                  <a:schemeClr val="accent6"/>
                </a:solidFill>
                <a:effectLst/>
                <a:latin typeface="Segoe UI" panose="020B0502040204020203" pitchFamily="34" charset="0"/>
              </a:rPr>
              <a:t>utenti registrati </a:t>
            </a:r>
            <a:r>
              <a:rPr lang="it-IT" b="0" i="0" dirty="0">
                <a:solidFill>
                  <a:schemeClr val="tx1">
                    <a:lumMod val="95000"/>
                  </a:schemeClr>
                </a:solidFill>
                <a:effectLst/>
                <a:latin typeface="Segoe UI" panose="020B0502040204020203" pitchFamily="34" charset="0"/>
              </a:rPr>
              <a:t>sul sito potranno </a:t>
            </a:r>
            <a:r>
              <a:rPr lang="it-IT" b="0" i="0" dirty="0">
                <a:solidFill>
                  <a:schemeClr val="accent5"/>
                </a:solidFill>
                <a:effectLst/>
                <a:latin typeface="Segoe UI" panose="020B0502040204020203" pitchFamily="34" charset="0"/>
              </a:rPr>
              <a:t>compiere un ordine selezionando le pizze</a:t>
            </a:r>
            <a:r>
              <a:rPr lang="it-IT" b="0" i="0" dirty="0">
                <a:solidFill>
                  <a:schemeClr val="tx1">
                    <a:lumMod val="95000"/>
                  </a:schemeClr>
                </a:solidFill>
                <a:effectLst/>
                <a:latin typeface="Segoe UI" panose="020B0502040204020203" pitchFamily="34" charset="0"/>
              </a:rPr>
              <a:t> scelte ed </a:t>
            </a:r>
            <a:r>
              <a:rPr lang="it-IT" b="0" i="0" dirty="0">
                <a:solidFill>
                  <a:schemeClr val="accent5"/>
                </a:solidFill>
                <a:effectLst/>
                <a:latin typeface="Segoe UI" panose="020B0502040204020203" pitchFamily="34" charset="0"/>
              </a:rPr>
              <a:t>inserendo i propri dati</a:t>
            </a:r>
            <a:r>
              <a:rPr lang="it-IT" b="0" i="0" dirty="0">
                <a:solidFill>
                  <a:schemeClr val="tx1">
                    <a:lumMod val="95000"/>
                  </a:schemeClr>
                </a:solidFill>
                <a:effectLst/>
                <a:latin typeface="Segoe UI" panose="020B0502040204020203" pitchFamily="34" charset="0"/>
              </a:rPr>
              <a:t> per la consegna, gli </a:t>
            </a:r>
            <a:r>
              <a:rPr lang="it-IT" b="0" i="0" dirty="0">
                <a:solidFill>
                  <a:schemeClr val="accent5"/>
                </a:solidFill>
                <a:effectLst/>
                <a:latin typeface="Segoe UI" panose="020B0502040204020203" pitchFamily="34" charset="0"/>
              </a:rPr>
              <a:t>ordini possono essere disdetti </a:t>
            </a:r>
            <a:r>
              <a:rPr lang="it-IT" b="0" i="0" dirty="0">
                <a:solidFill>
                  <a:schemeClr val="tx1">
                    <a:lumMod val="95000"/>
                  </a:schemeClr>
                </a:solidFill>
                <a:effectLst/>
                <a:latin typeface="Segoe UI" panose="020B0502040204020203" pitchFamily="34" charset="0"/>
              </a:rPr>
              <a:t>se non ancora in lavorazione. </a:t>
            </a:r>
            <a:r>
              <a:rPr lang="it-IT" b="0" i="0" dirty="0">
                <a:solidFill>
                  <a:schemeClr val="accent6"/>
                </a:solidFill>
                <a:effectLst/>
                <a:latin typeface="Segoe UI" panose="020B0502040204020203" pitchFamily="34" charset="0"/>
              </a:rPr>
              <a:t>l'utenza della pizzeria </a:t>
            </a:r>
            <a:r>
              <a:rPr lang="it-IT" b="0" i="0" dirty="0">
                <a:solidFill>
                  <a:schemeClr val="tx1">
                    <a:lumMod val="95000"/>
                  </a:schemeClr>
                </a:solidFill>
                <a:effectLst/>
                <a:latin typeface="Segoe UI" panose="020B0502040204020203" pitchFamily="34" charset="0"/>
              </a:rPr>
              <a:t>potrà invece </a:t>
            </a:r>
            <a:r>
              <a:rPr lang="it-IT" b="0" i="0" dirty="0">
                <a:solidFill>
                  <a:schemeClr val="accent5"/>
                </a:solidFill>
                <a:effectLst/>
                <a:latin typeface="Segoe UI" panose="020B0502040204020203" pitchFamily="34" charset="0"/>
              </a:rPr>
              <a:t>verificare la lista degli ordini</a:t>
            </a:r>
            <a:r>
              <a:rPr lang="it-IT" b="0" i="0" dirty="0">
                <a:solidFill>
                  <a:schemeClr val="tx1">
                    <a:lumMod val="95000"/>
                  </a:schemeClr>
                </a:solidFill>
                <a:effectLst/>
                <a:latin typeface="Segoe UI" panose="020B0502040204020203" pitchFamily="34" charset="0"/>
              </a:rPr>
              <a:t>, </a:t>
            </a:r>
            <a:r>
              <a:rPr lang="it-IT" b="0" i="0" dirty="0">
                <a:solidFill>
                  <a:schemeClr val="accent5"/>
                </a:solidFill>
                <a:effectLst/>
                <a:latin typeface="Segoe UI" panose="020B0502040204020203" pitchFamily="34" charset="0"/>
              </a:rPr>
              <a:t>segnalare gli ordini </a:t>
            </a:r>
            <a:r>
              <a:rPr lang="it-IT" b="0" i="0" dirty="0">
                <a:solidFill>
                  <a:schemeClr val="tx1">
                    <a:lumMod val="95000"/>
                  </a:schemeClr>
                </a:solidFill>
                <a:effectLst/>
                <a:latin typeface="Segoe UI" panose="020B0502040204020203" pitchFamily="34" charset="0"/>
              </a:rPr>
              <a:t>in esecuzione e segnalare gli ordini compiuti.</a:t>
            </a:r>
            <a:endParaRPr lang="it-IT" dirty="0">
              <a:solidFill>
                <a:schemeClr val="tx1">
                  <a:lumMod val="95000"/>
                </a:schemeClr>
              </a:solidFill>
            </a:endParaRPr>
          </a:p>
        </p:txBody>
      </p:sp>
    </p:spTree>
    <p:extLst>
      <p:ext uri="{BB962C8B-B14F-4D97-AF65-F5344CB8AC3E}">
        <p14:creationId xmlns:p14="http://schemas.microsoft.com/office/powerpoint/2010/main" val="4131992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2</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1</a:t>
            </a:r>
          </a:p>
        </p:txBody>
      </p:sp>
    </p:spTree>
    <p:extLst>
      <p:ext uri="{BB962C8B-B14F-4D97-AF65-F5344CB8AC3E}">
        <p14:creationId xmlns:p14="http://schemas.microsoft.com/office/powerpoint/2010/main" val="1127004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macchina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IN precedenza abbiamo discusso le fasi principali di una CPU (fetch, </a:t>
            </a:r>
            <a:r>
              <a:rPr lang="it-IT" dirty="0" err="1">
                <a:solidFill>
                  <a:schemeClr val="tx1">
                    <a:lumMod val="95000"/>
                  </a:schemeClr>
                </a:solidFill>
              </a:rPr>
              <a:t>decode</a:t>
            </a:r>
            <a:r>
              <a:rPr lang="it-IT" dirty="0">
                <a:solidFill>
                  <a:schemeClr val="tx1">
                    <a:lumMod val="95000"/>
                  </a:schemeClr>
                </a:solidFill>
              </a:rPr>
              <a:t>, </a:t>
            </a:r>
            <a:r>
              <a:rPr lang="it-IT" dirty="0" err="1">
                <a:solidFill>
                  <a:schemeClr val="tx1">
                    <a:lumMod val="95000"/>
                  </a:schemeClr>
                </a:solidFill>
              </a:rPr>
              <a:t>execute</a:t>
            </a:r>
            <a:r>
              <a:rPr lang="it-IT" dirty="0">
                <a:solidFill>
                  <a:schemeClr val="tx1">
                    <a:lumMod val="95000"/>
                  </a:schemeClr>
                </a:solidFill>
              </a:rPr>
              <a:t>).</a:t>
            </a:r>
          </a:p>
          <a:p>
            <a:r>
              <a:rPr lang="it-IT" dirty="0">
                <a:solidFill>
                  <a:schemeClr val="tx1">
                    <a:lumMod val="95000"/>
                  </a:schemeClr>
                </a:solidFill>
              </a:rPr>
              <a:t>Il linguaggio macchina è la rappresentazione più elementare delle istruzioni che possono essere compiute da una CPU ed è il risultato della fase DECODE del processore.</a:t>
            </a:r>
          </a:p>
          <a:p>
            <a:r>
              <a:rPr lang="it-IT" dirty="0">
                <a:solidFill>
                  <a:schemeClr val="tx1">
                    <a:lumMod val="95000"/>
                  </a:schemeClr>
                </a:solidFill>
              </a:rPr>
              <a:t>Ogni processore possiede un proprio linguaggio macchina, le cui istruzioni sono costituite nella generalità da una stringa di bit contenente l’istruzione da eseguire e gli operandi sui quali deve essere eseguita (ES: registri, locazioni di memoria ecc..)</a:t>
            </a:r>
          </a:p>
        </p:txBody>
      </p:sp>
    </p:spTree>
    <p:extLst>
      <p:ext uri="{BB962C8B-B14F-4D97-AF65-F5344CB8AC3E}">
        <p14:creationId xmlns:p14="http://schemas.microsoft.com/office/powerpoint/2010/main" val="241220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assembly</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linguaggio assembly come nuovo </a:t>
            </a:r>
            <a:r>
              <a:rPr lang="it-IT" dirty="0" err="1">
                <a:solidFill>
                  <a:schemeClr val="tx1">
                    <a:lumMod val="95000"/>
                  </a:schemeClr>
                </a:solidFill>
              </a:rPr>
              <a:t>layer</a:t>
            </a:r>
            <a:r>
              <a:rPr lang="it-IT" dirty="0">
                <a:solidFill>
                  <a:schemeClr val="tx1">
                    <a:lumMod val="95000"/>
                  </a:schemeClr>
                </a:solidFill>
              </a:rPr>
              <a:t> di astrazione.</a:t>
            </a:r>
          </a:p>
          <a:p>
            <a:r>
              <a:rPr lang="it-IT" dirty="0">
                <a:solidFill>
                  <a:schemeClr val="tx1">
                    <a:lumMod val="95000"/>
                  </a:schemeClr>
                </a:solidFill>
              </a:rPr>
              <a:t>Data la difficoltà nella programmazione in linguaggio macchina viene definito il linguaggio assembly che propone una corrispondenza tra istruzioni basilari mnemoniche e istruzioni in linguaggio macchina.</a:t>
            </a:r>
          </a:p>
          <a:p>
            <a:r>
              <a:rPr lang="it-IT" dirty="0">
                <a:solidFill>
                  <a:schemeClr val="tx1">
                    <a:lumMod val="95000"/>
                  </a:schemeClr>
                </a:solidFill>
              </a:rPr>
              <a:t>Il linguaggio assembly definisce una struttura per le stringhe di codice :</a:t>
            </a:r>
          </a:p>
          <a:p>
            <a:pPr algn="ctr"/>
            <a:r>
              <a:rPr lang="it-IT" dirty="0">
                <a:solidFill>
                  <a:schemeClr val="tx1">
                    <a:lumMod val="95000"/>
                  </a:schemeClr>
                </a:solidFill>
              </a:rPr>
              <a:t> Label  OPCODE  </a:t>
            </a:r>
            <a:r>
              <a:rPr lang="it-IT" dirty="0" err="1">
                <a:solidFill>
                  <a:schemeClr val="tx1">
                    <a:lumMod val="95000"/>
                  </a:schemeClr>
                </a:solidFill>
              </a:rPr>
              <a:t>operands</a:t>
            </a:r>
            <a:r>
              <a:rPr lang="it-IT" dirty="0">
                <a:solidFill>
                  <a:schemeClr val="tx1">
                    <a:lumMod val="95000"/>
                  </a:schemeClr>
                </a:solidFill>
              </a:rPr>
              <a:t>  ;</a:t>
            </a:r>
            <a:r>
              <a:rPr lang="it-IT" dirty="0" err="1">
                <a:solidFill>
                  <a:schemeClr val="tx1">
                    <a:lumMod val="95000"/>
                  </a:schemeClr>
                </a:solidFill>
              </a:rPr>
              <a:t>comments</a:t>
            </a:r>
            <a:endParaRPr lang="it-IT" dirty="0">
              <a:solidFill>
                <a:schemeClr val="tx1">
                  <a:lumMod val="95000"/>
                </a:schemeClr>
              </a:solidFill>
            </a:endParaRPr>
          </a:p>
          <a:p>
            <a:r>
              <a:rPr lang="it-IT" dirty="0">
                <a:solidFill>
                  <a:schemeClr val="tx1">
                    <a:lumMod val="95000"/>
                  </a:schemeClr>
                </a:solidFill>
              </a:rPr>
              <a:t>In cui: </a:t>
            </a:r>
          </a:p>
          <a:p>
            <a:pPr marL="342900" indent="-342900">
              <a:buFont typeface="Arial" panose="020B0604020202020204" pitchFamily="34" charset="0"/>
              <a:buChar char="•"/>
            </a:pPr>
            <a:r>
              <a:rPr lang="it-IT" dirty="0">
                <a:solidFill>
                  <a:schemeClr val="tx1">
                    <a:lumMod val="95000"/>
                  </a:schemeClr>
                </a:solidFill>
              </a:rPr>
              <a:t>Label identifica un riferimento simbolico scelto dal programmatore per indicare l’indirizzo di memoria contenente l’istruzione</a:t>
            </a:r>
          </a:p>
          <a:p>
            <a:pPr marL="342900" indent="-342900">
              <a:buFont typeface="Arial" panose="020B0604020202020204" pitchFamily="34" charset="0"/>
              <a:buChar char="•"/>
            </a:pPr>
            <a:r>
              <a:rPr lang="it-IT" dirty="0" err="1">
                <a:solidFill>
                  <a:schemeClr val="tx1">
                    <a:lumMod val="95000"/>
                  </a:schemeClr>
                </a:solidFill>
              </a:rPr>
              <a:t>opcode</a:t>
            </a:r>
            <a:r>
              <a:rPr lang="it-IT" dirty="0">
                <a:solidFill>
                  <a:schemeClr val="tx1">
                    <a:lumMod val="95000"/>
                  </a:schemeClr>
                </a:solidFill>
              </a:rPr>
              <a:t>: identifica un codice mnemonico associato ad un operazione (es: </a:t>
            </a:r>
            <a:r>
              <a:rPr lang="it-IT" dirty="0" err="1">
                <a:solidFill>
                  <a:schemeClr val="tx1">
                    <a:lumMod val="95000"/>
                  </a:schemeClr>
                </a:solidFill>
              </a:rPr>
              <a:t>add</a:t>
            </a:r>
            <a:r>
              <a:rPr lang="it-IT" dirty="0">
                <a:solidFill>
                  <a:schemeClr val="tx1">
                    <a:lumMod val="95000"/>
                  </a:schemeClr>
                </a:solidFill>
              </a:rPr>
              <a:t>, </a:t>
            </a:r>
            <a:r>
              <a:rPr lang="it-IT" dirty="0" err="1">
                <a:solidFill>
                  <a:schemeClr val="tx1">
                    <a:lumMod val="95000"/>
                  </a:schemeClr>
                </a:solidFill>
              </a:rPr>
              <a:t>move</a:t>
            </a:r>
            <a:r>
              <a:rPr lang="it-IT" dirty="0">
                <a:solidFill>
                  <a:schemeClr val="tx1">
                    <a:lumMod val="95000"/>
                  </a:schemeClr>
                </a:solidFill>
              </a:rPr>
              <a:t>)</a:t>
            </a:r>
          </a:p>
          <a:p>
            <a:pPr marL="342900" indent="-342900">
              <a:buFont typeface="Arial" panose="020B0604020202020204" pitchFamily="34" charset="0"/>
              <a:buChar char="•"/>
            </a:pPr>
            <a:r>
              <a:rPr lang="it-IT" dirty="0" err="1">
                <a:solidFill>
                  <a:schemeClr val="tx1">
                    <a:lumMod val="95000"/>
                  </a:schemeClr>
                </a:solidFill>
              </a:rPr>
              <a:t>Operands</a:t>
            </a:r>
            <a:r>
              <a:rPr lang="it-IT" dirty="0">
                <a:solidFill>
                  <a:schemeClr val="tx1">
                    <a:lumMod val="95000"/>
                  </a:schemeClr>
                </a:solidFill>
              </a:rPr>
              <a:t> identifica riferimenti a registri o indirizzi di memoria (es </a:t>
            </a:r>
            <a:r>
              <a:rPr lang="it-IT" dirty="0" err="1">
                <a:solidFill>
                  <a:schemeClr val="tx1">
                    <a:lumMod val="95000"/>
                  </a:schemeClr>
                </a:solidFill>
              </a:rPr>
              <a:t>ax</a:t>
            </a:r>
            <a:r>
              <a:rPr lang="it-IT" dirty="0">
                <a:solidFill>
                  <a:schemeClr val="tx1">
                    <a:lumMod val="95000"/>
                  </a:schemeClr>
                </a:solidFill>
              </a:rPr>
              <a:t>, </a:t>
            </a:r>
            <a:r>
              <a:rPr lang="it-IT" dirty="0" err="1">
                <a:solidFill>
                  <a:schemeClr val="tx1">
                    <a:lumMod val="95000"/>
                  </a:schemeClr>
                </a:solidFill>
              </a:rPr>
              <a:t>bx</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a:t>
            </a:r>
            <a:r>
              <a:rPr lang="it-IT" dirty="0" err="1">
                <a:solidFill>
                  <a:schemeClr val="tx1">
                    <a:lumMod val="95000"/>
                  </a:schemeClr>
                </a:solidFill>
              </a:rPr>
              <a:t>Comments</a:t>
            </a:r>
            <a:r>
              <a:rPr lang="it-IT" dirty="0">
                <a:solidFill>
                  <a:schemeClr val="tx1">
                    <a:lumMod val="95000"/>
                  </a:schemeClr>
                </a:solidFill>
              </a:rPr>
              <a:t> indica un commento libero del programmatore</a:t>
            </a:r>
          </a:p>
          <a:p>
            <a:endParaRPr lang="it-IT" dirty="0">
              <a:solidFill>
                <a:schemeClr val="tx1">
                  <a:lumMod val="95000"/>
                </a:schemeClr>
              </a:solidFill>
            </a:endParaRPr>
          </a:p>
          <a:p>
            <a:endParaRPr lang="it-IT" dirty="0">
              <a:solidFill>
                <a:schemeClr val="tx1">
                  <a:lumMod val="95000"/>
                </a:schemeClr>
              </a:solidFill>
            </a:endParaRPr>
          </a:p>
        </p:txBody>
      </p:sp>
    </p:spTree>
    <p:extLst>
      <p:ext uri="{BB962C8B-B14F-4D97-AF65-F5344CB8AC3E}">
        <p14:creationId xmlns:p14="http://schemas.microsoft.com/office/powerpoint/2010/main" val="130777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9BAE7-074D-4656-994B-B28298D7F709}"/>
              </a:ext>
            </a:extLst>
          </p:cNvPr>
          <p:cNvSpPr>
            <a:spLocks noGrp="1"/>
          </p:cNvSpPr>
          <p:nvPr>
            <p:ph type="ctrTitle"/>
          </p:nvPr>
        </p:nvSpPr>
        <p:spPr>
          <a:xfrm>
            <a:off x="1943536" y="709540"/>
            <a:ext cx="9742328" cy="731604"/>
          </a:xfrm>
        </p:spPr>
        <p:txBody>
          <a:bodyPr>
            <a:normAutofit fontScale="90000"/>
          </a:bodyPr>
          <a:lstStyle/>
          <a:p>
            <a:r>
              <a:rPr lang="it-IT" dirty="0"/>
              <a:t>Cenni storici: La programmazione</a:t>
            </a:r>
          </a:p>
        </p:txBody>
      </p:sp>
      <p:sp>
        <p:nvSpPr>
          <p:cNvPr id="3" name="Sottotitolo 2">
            <a:extLst>
              <a:ext uri="{FF2B5EF4-FFF2-40B4-BE49-F238E27FC236}">
                <a16:creationId xmlns:a16="http://schemas.microsoft.com/office/drawing/2014/main" id="{A8ADECB8-CCD1-4B04-9706-D59678CBC7D6}"/>
              </a:ext>
            </a:extLst>
          </p:cNvPr>
          <p:cNvSpPr>
            <a:spLocks noGrp="1"/>
          </p:cNvSpPr>
          <p:nvPr>
            <p:ph type="subTitle" idx="1"/>
          </p:nvPr>
        </p:nvSpPr>
        <p:spPr>
          <a:xfrm>
            <a:off x="1943536" y="1542904"/>
            <a:ext cx="9742328" cy="4605556"/>
          </a:xfrm>
        </p:spPr>
        <p:txBody>
          <a:bodyPr>
            <a:normAutofit fontScale="70000" lnSpcReduction="20000"/>
          </a:bodyPr>
          <a:lstStyle/>
          <a:p>
            <a:r>
              <a:rPr lang="it-IT" dirty="0">
                <a:solidFill>
                  <a:schemeClr val="tx1">
                    <a:lumMod val="95000"/>
                  </a:schemeClr>
                </a:solidFill>
              </a:rPr>
              <a:t>Ada </a:t>
            </a:r>
            <a:r>
              <a:rPr lang="it-IT" dirty="0" err="1">
                <a:solidFill>
                  <a:schemeClr val="tx1">
                    <a:lumMod val="95000"/>
                  </a:schemeClr>
                </a:solidFill>
              </a:rPr>
              <a:t>byron</a:t>
            </a:r>
            <a:r>
              <a:rPr lang="it-IT" dirty="0">
                <a:solidFill>
                  <a:schemeClr val="tx1">
                    <a:lumMod val="95000"/>
                  </a:schemeClr>
                </a:solidFill>
              </a:rPr>
              <a:t>(1815-1852) anche nota come Ada </a:t>
            </a:r>
            <a:r>
              <a:rPr lang="it-IT" dirty="0" err="1">
                <a:solidFill>
                  <a:schemeClr val="tx1">
                    <a:lumMod val="95000"/>
                  </a:schemeClr>
                </a:solidFill>
              </a:rPr>
              <a:t>lovelace</a:t>
            </a:r>
            <a:r>
              <a:rPr lang="it-IT" dirty="0">
                <a:solidFill>
                  <a:schemeClr val="tx1">
                    <a:lumMod val="95000"/>
                  </a:schemeClr>
                </a:solidFill>
              </a:rPr>
              <a:t> è considerata la prima pioniera della programmazione.</a:t>
            </a:r>
          </a:p>
          <a:p>
            <a:r>
              <a:rPr lang="it-IT" dirty="0">
                <a:solidFill>
                  <a:schemeClr val="tx1">
                    <a:lumMod val="95000"/>
                  </a:schemeClr>
                </a:solidFill>
              </a:rPr>
              <a:t>Vissuta negli anni in cui Babbage sviluppo la macchina analitica, </a:t>
            </a:r>
            <a:r>
              <a:rPr lang="it-IT" dirty="0" err="1">
                <a:solidFill>
                  <a:schemeClr val="tx1">
                    <a:lumMod val="95000"/>
                  </a:schemeClr>
                </a:solidFill>
              </a:rPr>
              <a:t>ada</a:t>
            </a:r>
            <a:r>
              <a:rPr lang="it-IT" dirty="0">
                <a:solidFill>
                  <a:schemeClr val="tx1">
                    <a:lumMod val="95000"/>
                  </a:schemeClr>
                </a:solidFill>
              </a:rPr>
              <a:t>  fu una grande sostenitrice del progetto, sviluppò inoltre alcuni algoritmi per la macchina di </a:t>
            </a:r>
            <a:r>
              <a:rPr lang="it-IT" dirty="0" err="1">
                <a:solidFill>
                  <a:schemeClr val="tx1">
                    <a:lumMod val="95000"/>
                  </a:schemeClr>
                </a:solidFill>
              </a:rPr>
              <a:t>babbage</a:t>
            </a:r>
            <a:r>
              <a:rPr lang="it-IT" dirty="0">
                <a:solidFill>
                  <a:schemeClr val="tx1">
                    <a:lumMod val="95000"/>
                  </a:schemeClr>
                </a:solidFill>
              </a:rPr>
              <a:t>.</a:t>
            </a:r>
          </a:p>
          <a:p>
            <a:r>
              <a:rPr lang="it-IT" dirty="0">
                <a:solidFill>
                  <a:schemeClr val="tx1">
                    <a:lumMod val="95000"/>
                  </a:schemeClr>
                </a:solidFill>
              </a:rPr>
              <a:t>tanto impegnata agli albori dell’informatica da definire il </a:t>
            </a:r>
            <a:r>
              <a:rPr lang="it-IT" dirty="0">
                <a:solidFill>
                  <a:schemeClr val="accent5">
                    <a:lumMod val="60000"/>
                    <a:lumOff val="40000"/>
                  </a:schemeClr>
                </a:solidFill>
              </a:rPr>
              <a:t>primo algoritmo</a:t>
            </a:r>
            <a:r>
              <a:rPr lang="it-IT" dirty="0">
                <a:solidFill>
                  <a:schemeClr val="tx1">
                    <a:lumMod val="95000"/>
                  </a:schemeClr>
                </a:solidFill>
              </a:rPr>
              <a:t>, destinato ad una macchina teorica.</a:t>
            </a:r>
          </a:p>
          <a:p>
            <a:r>
              <a:rPr lang="it-IT" dirty="0">
                <a:solidFill>
                  <a:schemeClr val="tx1">
                    <a:lumMod val="95000"/>
                  </a:schemeClr>
                </a:solidFill>
              </a:rPr>
              <a:t>Il programmatore agli albori della programmazione si occupava di tutto il processo, dalla soluzione del problema alla sua implementazione.</a:t>
            </a:r>
          </a:p>
          <a:p>
            <a:r>
              <a:rPr lang="it-IT" dirty="0">
                <a:solidFill>
                  <a:schemeClr val="tx1">
                    <a:lumMod val="95000"/>
                  </a:schemeClr>
                </a:solidFill>
              </a:rPr>
              <a:t>Oggi il processo descritto in precedenza è suddiviso principalmente in:</a:t>
            </a:r>
          </a:p>
          <a:p>
            <a:pPr marL="342900" indent="-342900">
              <a:buFont typeface="Arial" panose="020B0604020202020204" pitchFamily="34" charset="0"/>
              <a:buChar char="•"/>
            </a:pPr>
            <a:r>
              <a:rPr lang="it-IT" dirty="0">
                <a:solidFill>
                  <a:schemeClr val="tx1">
                    <a:lumMod val="95000"/>
                  </a:schemeClr>
                </a:solidFill>
              </a:rPr>
              <a:t>Raccolta dei requisiti</a:t>
            </a:r>
          </a:p>
          <a:p>
            <a:pPr marL="342900" indent="-342900">
              <a:buFont typeface="Arial" panose="020B0604020202020204" pitchFamily="34" charset="0"/>
              <a:buChar char="•"/>
            </a:pPr>
            <a:r>
              <a:rPr lang="it-IT" dirty="0">
                <a:solidFill>
                  <a:schemeClr val="tx1">
                    <a:lumMod val="95000"/>
                  </a:schemeClr>
                </a:solidFill>
              </a:rPr>
              <a:t>Progettazione</a:t>
            </a:r>
          </a:p>
          <a:p>
            <a:pPr marL="342900" indent="-342900">
              <a:buFont typeface="Arial" panose="020B0604020202020204" pitchFamily="34" charset="0"/>
              <a:buChar char="•"/>
            </a:pPr>
            <a:r>
              <a:rPr lang="it-IT" dirty="0">
                <a:solidFill>
                  <a:schemeClr val="tx1">
                    <a:lumMod val="95000"/>
                  </a:schemeClr>
                </a:solidFill>
              </a:rPr>
              <a:t>Sviluppo</a:t>
            </a:r>
          </a:p>
          <a:p>
            <a:pPr marL="342900" indent="-342900">
              <a:buFont typeface="Arial" panose="020B0604020202020204" pitchFamily="34" charset="0"/>
              <a:buChar char="•"/>
            </a:pPr>
            <a:r>
              <a:rPr lang="it-IT" dirty="0">
                <a:solidFill>
                  <a:schemeClr val="tx1">
                    <a:lumMod val="95000"/>
                  </a:schemeClr>
                </a:solidFill>
              </a:rPr>
              <a:t>Test</a:t>
            </a:r>
          </a:p>
          <a:p>
            <a:pPr marL="342900" indent="-342900">
              <a:buFont typeface="Arial" panose="020B0604020202020204" pitchFamily="34" charset="0"/>
              <a:buChar char="•"/>
            </a:pPr>
            <a:r>
              <a:rPr lang="it-IT" dirty="0">
                <a:solidFill>
                  <a:schemeClr val="tx1">
                    <a:lumMod val="95000"/>
                  </a:schemeClr>
                </a:solidFill>
              </a:rPr>
              <a:t>Mantenimento</a:t>
            </a:r>
          </a:p>
        </p:txBody>
      </p:sp>
    </p:spTree>
    <p:extLst>
      <p:ext uri="{BB962C8B-B14F-4D97-AF65-F5344CB8AC3E}">
        <p14:creationId xmlns:p14="http://schemas.microsoft.com/office/powerpoint/2010/main" val="1315897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err="1"/>
              <a:t>L’assembler</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33058" cy="4115834"/>
          </a:xfrm>
        </p:spPr>
        <p:txBody>
          <a:bodyPr>
            <a:normAutofit fontScale="77500" lnSpcReduction="20000"/>
          </a:bodyPr>
          <a:lstStyle/>
          <a:p>
            <a:r>
              <a:rPr lang="it-IT" dirty="0">
                <a:solidFill>
                  <a:schemeClr val="tx1">
                    <a:lumMod val="95000"/>
                  </a:schemeClr>
                </a:solidFill>
              </a:rPr>
              <a:t>Quale differenza c’è tra assembly ed </a:t>
            </a:r>
            <a:r>
              <a:rPr lang="it-IT" dirty="0" err="1">
                <a:solidFill>
                  <a:schemeClr val="tx1">
                    <a:lumMod val="95000"/>
                  </a:schemeClr>
                </a:solidFill>
              </a:rPr>
              <a:t>assembler</a:t>
            </a:r>
            <a:r>
              <a:rPr lang="it-IT" dirty="0">
                <a:solidFill>
                  <a:schemeClr val="tx1">
                    <a:lumMod val="95000"/>
                  </a:schemeClr>
                </a:solidFill>
              </a:rPr>
              <a:t>?</a:t>
            </a:r>
          </a:p>
          <a:p>
            <a:r>
              <a:rPr lang="it-IT" dirty="0">
                <a:solidFill>
                  <a:schemeClr val="tx1">
                    <a:lumMod val="95000"/>
                  </a:schemeClr>
                </a:solidFill>
              </a:rPr>
              <a:t>Assembler è il nome dato al programma che si occupa di eseguire la traduzione automatica da codice assembly a codice macchina.</a:t>
            </a:r>
          </a:p>
          <a:p>
            <a:r>
              <a:rPr lang="it-IT" dirty="0">
                <a:solidFill>
                  <a:schemeClr val="tx1">
                    <a:lumMod val="95000"/>
                  </a:schemeClr>
                </a:solidFill>
              </a:rPr>
              <a:t>Ma tutti i processori possiedono un proprio linguaggio macchina!!</a:t>
            </a:r>
          </a:p>
          <a:p>
            <a:r>
              <a:rPr lang="it-IT" dirty="0">
                <a:solidFill>
                  <a:schemeClr val="tx1">
                    <a:lumMod val="95000"/>
                  </a:schemeClr>
                </a:solidFill>
              </a:rPr>
              <a:t>Il programma </a:t>
            </a:r>
            <a:r>
              <a:rPr lang="it-IT" dirty="0" err="1">
                <a:solidFill>
                  <a:schemeClr val="tx1">
                    <a:lumMod val="95000"/>
                  </a:schemeClr>
                </a:solidFill>
              </a:rPr>
              <a:t>assembler</a:t>
            </a:r>
            <a:r>
              <a:rPr lang="it-IT" dirty="0">
                <a:solidFill>
                  <a:schemeClr val="tx1">
                    <a:lumMod val="95000"/>
                  </a:schemeClr>
                </a:solidFill>
              </a:rPr>
              <a:t> per risolvere questo problema permette al programmatore di definire delle pseudo-istruzioni o direttive  che fungono da guida nel processo di traduzione automatica.</a:t>
            </a:r>
          </a:p>
          <a:p>
            <a:r>
              <a:rPr lang="it-IT" dirty="0">
                <a:solidFill>
                  <a:schemeClr val="tx1">
                    <a:lumMod val="95000"/>
                  </a:schemeClr>
                </a:solidFill>
              </a:rPr>
              <a:t>Es: .end</a:t>
            </a:r>
          </a:p>
          <a:p>
            <a:r>
              <a:rPr lang="it-IT" dirty="0">
                <a:solidFill>
                  <a:schemeClr val="tx1">
                    <a:lumMod val="95000"/>
                  </a:schemeClr>
                </a:solidFill>
              </a:rPr>
              <a:t>. È l’</a:t>
            </a:r>
            <a:r>
              <a:rPr lang="it-IT" dirty="0" err="1">
                <a:solidFill>
                  <a:schemeClr val="tx1">
                    <a:lumMod val="95000"/>
                  </a:schemeClr>
                </a:solidFill>
              </a:rPr>
              <a:t>Opcode</a:t>
            </a:r>
            <a:r>
              <a:rPr lang="it-IT" dirty="0">
                <a:solidFill>
                  <a:schemeClr val="tx1">
                    <a:lumMod val="95000"/>
                  </a:schemeClr>
                </a:solidFill>
              </a:rPr>
              <a:t> che definisce la direttiva</a:t>
            </a:r>
          </a:p>
          <a:p>
            <a:r>
              <a:rPr lang="it-IT" dirty="0">
                <a:solidFill>
                  <a:schemeClr val="tx1">
                    <a:lumMod val="95000"/>
                  </a:schemeClr>
                </a:solidFill>
              </a:rPr>
              <a:t>End indica la conclusione della traduzione</a:t>
            </a:r>
          </a:p>
        </p:txBody>
      </p:sp>
      <p:pic>
        <p:nvPicPr>
          <p:cNvPr id="5" name="Immagine 4">
            <a:extLst>
              <a:ext uri="{FF2B5EF4-FFF2-40B4-BE49-F238E27FC236}">
                <a16:creationId xmlns:a16="http://schemas.microsoft.com/office/drawing/2014/main" id="{03212B3E-B230-4E48-A3FD-D8A9FFD002D9}"/>
              </a:ext>
            </a:extLst>
          </p:cNvPr>
          <p:cNvPicPr>
            <a:picLocks noChangeAspect="1"/>
          </p:cNvPicPr>
          <p:nvPr/>
        </p:nvPicPr>
        <p:blipFill>
          <a:blip r:embed="rId2"/>
          <a:stretch>
            <a:fillRect/>
          </a:stretch>
        </p:blipFill>
        <p:spPr>
          <a:xfrm>
            <a:off x="7969541" y="1367405"/>
            <a:ext cx="3043005" cy="4304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55496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 ad alto livello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linguaggio assembly è considerato un linguaggio di basso livello siccome molto vicino alla comprensione da parte della macchina piuttosto che dell’uomo.</a:t>
            </a:r>
          </a:p>
          <a:p>
            <a:r>
              <a:rPr lang="it-IT" dirty="0">
                <a:solidFill>
                  <a:schemeClr val="tx1">
                    <a:lumMod val="95000"/>
                  </a:schemeClr>
                </a:solidFill>
              </a:rPr>
              <a:t>I linguaggi ad alto livello nascono dall’idea opposta, ovvero sono dei linguaggi molto più comprensibili all’uomo rispetto che alla macchina;  le istruzioni sono descritte attraverso una vicinanza con il linguaggio naturale.</a:t>
            </a:r>
          </a:p>
          <a:p>
            <a:r>
              <a:rPr lang="it-IT" dirty="0">
                <a:solidFill>
                  <a:schemeClr val="tx1">
                    <a:lumMod val="95000"/>
                  </a:schemeClr>
                </a:solidFill>
              </a:rPr>
              <a:t>Questo tipo di linguaggi porta i seguenti benefici:</a:t>
            </a:r>
          </a:p>
          <a:p>
            <a:pPr marL="342900" indent="-342900">
              <a:buFont typeface="Arial" panose="020B0604020202020204" pitchFamily="34" charset="0"/>
              <a:buChar char="•"/>
            </a:pPr>
            <a:r>
              <a:rPr lang="it-IT" dirty="0">
                <a:solidFill>
                  <a:schemeClr val="tx1">
                    <a:lumMod val="95000"/>
                  </a:schemeClr>
                </a:solidFill>
              </a:rPr>
              <a:t>Leggibilità</a:t>
            </a:r>
          </a:p>
          <a:p>
            <a:pPr marL="342900" indent="-342900">
              <a:buFont typeface="Arial" panose="020B0604020202020204" pitchFamily="34" charset="0"/>
              <a:buChar char="•"/>
            </a:pPr>
            <a:r>
              <a:rPr lang="it-IT" dirty="0">
                <a:solidFill>
                  <a:schemeClr val="tx1">
                    <a:lumMod val="95000"/>
                  </a:schemeClr>
                </a:solidFill>
              </a:rPr>
              <a:t>Portabilità</a:t>
            </a:r>
          </a:p>
          <a:p>
            <a:pPr marL="342900" indent="-342900">
              <a:buFont typeface="Arial" panose="020B0604020202020204" pitchFamily="34" charset="0"/>
              <a:buChar char="•"/>
            </a:pPr>
            <a:r>
              <a:rPr lang="it-IT" dirty="0">
                <a:solidFill>
                  <a:schemeClr val="tx1">
                    <a:lumMod val="95000"/>
                  </a:schemeClr>
                </a:solidFill>
              </a:rPr>
              <a:t>Costruzione di librerie</a:t>
            </a:r>
          </a:p>
          <a:p>
            <a:pPr marL="342900" indent="-342900">
              <a:buFont typeface="Arial" panose="020B0604020202020204" pitchFamily="34" charset="0"/>
              <a:buChar char="•"/>
            </a:pPr>
            <a:r>
              <a:rPr lang="it-IT" dirty="0">
                <a:solidFill>
                  <a:schemeClr val="tx1">
                    <a:lumMod val="95000"/>
                  </a:schemeClr>
                </a:solidFill>
              </a:rPr>
              <a:t>Maggiore semplicità nel controllo sull’efficienza</a:t>
            </a:r>
          </a:p>
          <a:p>
            <a:endParaRPr lang="it-IT" dirty="0">
              <a:solidFill>
                <a:schemeClr val="tx1">
                  <a:lumMod val="95000"/>
                </a:schemeClr>
              </a:solidFill>
            </a:endParaRPr>
          </a:p>
        </p:txBody>
      </p:sp>
    </p:spTree>
    <p:extLst>
      <p:ext uri="{BB962C8B-B14F-4D97-AF65-F5344CB8AC3E}">
        <p14:creationId xmlns:p14="http://schemas.microsoft.com/office/powerpoint/2010/main" val="11456423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Linguaggi interpretati e</a:t>
            </a:r>
            <a:br>
              <a:rPr lang="it-IT" dirty="0"/>
            </a:br>
            <a:r>
              <a:rPr lang="it-IT" dirty="0"/>
              <a:t>linguaggi compilati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77500" lnSpcReduction="20000"/>
          </a:bodyPr>
          <a:lstStyle/>
          <a:p>
            <a:r>
              <a:rPr lang="it-IT" dirty="0">
                <a:solidFill>
                  <a:schemeClr val="tx1">
                    <a:lumMod val="95000"/>
                  </a:schemeClr>
                </a:solidFill>
              </a:rPr>
              <a:t>I linguaggi ad alto livello richiedono un compilatore o un interprete in grado di renderli comprensibili alla macchina.</a:t>
            </a:r>
          </a:p>
          <a:p>
            <a:r>
              <a:rPr lang="it-IT" dirty="0">
                <a:solidFill>
                  <a:schemeClr val="tx1">
                    <a:lumMod val="95000"/>
                  </a:schemeClr>
                </a:solidFill>
              </a:rPr>
              <a:t>Il compilatore si occupa di :</a:t>
            </a:r>
          </a:p>
          <a:p>
            <a:pPr marL="342900" indent="-342900">
              <a:buFont typeface="Arial" panose="020B0604020202020204" pitchFamily="34" charset="0"/>
              <a:buChar char="•"/>
            </a:pPr>
            <a:r>
              <a:rPr lang="it-IT" dirty="0">
                <a:solidFill>
                  <a:schemeClr val="tx1">
                    <a:lumMod val="95000"/>
                  </a:schemeClr>
                </a:solidFill>
              </a:rPr>
              <a:t>Verificare la correttezza delle istruzioni</a:t>
            </a:r>
          </a:p>
          <a:p>
            <a:pPr marL="342900" indent="-342900">
              <a:buFont typeface="Arial" panose="020B0604020202020204" pitchFamily="34" charset="0"/>
              <a:buChar char="•"/>
            </a:pPr>
            <a:r>
              <a:rPr lang="it-IT" dirty="0">
                <a:solidFill>
                  <a:schemeClr val="tx1">
                    <a:lumMod val="95000"/>
                  </a:schemeClr>
                </a:solidFill>
              </a:rPr>
              <a:t>Tradurre il programma nel linguaggio macchina specifico per un tipo di architettura hardware</a:t>
            </a:r>
          </a:p>
          <a:p>
            <a:pPr marL="342900" indent="-342900">
              <a:buFont typeface="Arial" panose="020B0604020202020204" pitchFamily="34" charset="0"/>
              <a:buChar char="•"/>
            </a:pPr>
            <a:r>
              <a:rPr lang="it-IT" dirty="0">
                <a:solidFill>
                  <a:schemeClr val="tx1">
                    <a:lumMod val="95000"/>
                  </a:schemeClr>
                </a:solidFill>
              </a:rPr>
              <a:t>Il codice tradotto viene in seguito assemblato con altre funzioni di librerie o programmi e viene costruito il file eseguibile.</a:t>
            </a:r>
          </a:p>
          <a:p>
            <a:r>
              <a:rPr lang="it-IT" dirty="0">
                <a:solidFill>
                  <a:schemeClr val="tx1">
                    <a:lumMod val="95000"/>
                  </a:schemeClr>
                </a:solidFill>
              </a:rPr>
              <a:t>L’interprete invece:</a:t>
            </a:r>
          </a:p>
          <a:p>
            <a:pPr marL="342900" indent="-342900">
              <a:buFont typeface="Arial" panose="020B0604020202020204" pitchFamily="34" charset="0"/>
              <a:buChar char="•"/>
            </a:pPr>
            <a:r>
              <a:rPr lang="it-IT" dirty="0">
                <a:solidFill>
                  <a:schemeClr val="tx1">
                    <a:lumMod val="95000"/>
                  </a:schemeClr>
                </a:solidFill>
              </a:rPr>
              <a:t>Verifica la correttezza</a:t>
            </a:r>
          </a:p>
          <a:p>
            <a:pPr marL="342900" indent="-342900">
              <a:buFont typeface="Arial" panose="020B0604020202020204" pitchFamily="34" charset="0"/>
              <a:buChar char="•"/>
            </a:pPr>
            <a:r>
              <a:rPr lang="it-IT" dirty="0">
                <a:solidFill>
                  <a:schemeClr val="tx1">
                    <a:lumMod val="95000"/>
                  </a:schemeClr>
                </a:solidFill>
              </a:rPr>
              <a:t>Traduce il codice in un formato intermedio</a:t>
            </a:r>
          </a:p>
          <a:p>
            <a:pPr marL="342900" indent="-342900">
              <a:buFont typeface="Arial" panose="020B0604020202020204" pitchFamily="34" charset="0"/>
              <a:buChar char="•"/>
            </a:pPr>
            <a:r>
              <a:rPr lang="it-IT" dirty="0">
                <a:solidFill>
                  <a:schemeClr val="tx1">
                    <a:lumMod val="95000"/>
                  </a:schemeClr>
                </a:solidFill>
              </a:rPr>
              <a:t>Simula l’esecuzione del codice intermedio</a:t>
            </a:r>
          </a:p>
        </p:txBody>
      </p:sp>
    </p:spTree>
    <p:extLst>
      <p:ext uri="{BB962C8B-B14F-4D97-AF65-F5344CB8AC3E}">
        <p14:creationId xmlns:p14="http://schemas.microsoft.com/office/powerpoint/2010/main" val="1141322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Interpretazione vs compilazione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Le differenze principali tra interpretazione e compilazione sono:</a:t>
            </a:r>
          </a:p>
          <a:p>
            <a:pPr marL="342900" indent="-342900">
              <a:buFont typeface="Arial" panose="020B0604020202020204" pitchFamily="34" charset="0"/>
              <a:buChar char="•"/>
            </a:pPr>
            <a:r>
              <a:rPr lang="it-IT" dirty="0">
                <a:solidFill>
                  <a:schemeClr val="tx1">
                    <a:lumMod val="95000"/>
                  </a:schemeClr>
                </a:solidFill>
              </a:rPr>
              <a:t>Il compilatore cessa la sua esecuzione una volta costruito l’eseguibile mentre l’interprete necessità di essere in esecuzione ogni volta che il programma viene eseguito.</a:t>
            </a:r>
          </a:p>
          <a:p>
            <a:pPr marL="342900" indent="-342900">
              <a:buFont typeface="Arial" panose="020B0604020202020204" pitchFamily="34" charset="0"/>
              <a:buChar char="•"/>
            </a:pPr>
            <a:r>
              <a:rPr lang="it-IT" dirty="0">
                <a:solidFill>
                  <a:schemeClr val="tx1">
                    <a:lumMod val="95000"/>
                  </a:schemeClr>
                </a:solidFill>
              </a:rPr>
              <a:t>I compilatori producono un eseguibile per un’architettura software ben definita mentre gli interpreti garantiscono l’indipendenza dalla macchina.</a:t>
            </a:r>
          </a:p>
          <a:p>
            <a:pPr marL="342900" indent="-342900">
              <a:buFont typeface="Arial" panose="020B0604020202020204" pitchFamily="34" charset="0"/>
              <a:buChar char="•"/>
            </a:pPr>
            <a:r>
              <a:rPr lang="it-IT" dirty="0">
                <a:solidFill>
                  <a:schemeClr val="tx1">
                    <a:lumMod val="95000"/>
                  </a:schemeClr>
                </a:solidFill>
              </a:rPr>
              <a:t>Se necessario correggere o aggiungere codice nei programmi compilati bisognerà modificare il sorgente e creare un nuovo eseguibile, mentre i programmi interpretati possono essere modificati senza dover modificare il «punto di avvio».</a:t>
            </a:r>
          </a:p>
        </p:txBody>
      </p:sp>
    </p:spTree>
    <p:extLst>
      <p:ext uri="{BB962C8B-B14F-4D97-AF65-F5344CB8AC3E}">
        <p14:creationId xmlns:p14="http://schemas.microsoft.com/office/powerpoint/2010/main" val="163941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2" y="711302"/>
            <a:ext cx="10315577" cy="656103"/>
          </a:xfrm>
        </p:spPr>
        <p:txBody>
          <a:bodyPr>
            <a:normAutofit/>
          </a:bodyPr>
          <a:lstStyle/>
          <a:p>
            <a:r>
              <a:rPr lang="it-IT" sz="4000" dirty="0"/>
              <a:t>Compilazione, interprete e compilatore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2" y="1741705"/>
            <a:ext cx="6177006" cy="4115834"/>
          </a:xfrm>
        </p:spPr>
        <p:txBody>
          <a:bodyPr>
            <a:normAutofit fontScale="70000" lnSpcReduction="20000"/>
          </a:bodyPr>
          <a:lstStyle/>
          <a:p>
            <a:r>
              <a:rPr lang="it-IT" dirty="0">
                <a:solidFill>
                  <a:schemeClr val="tx1">
                    <a:lumMod val="95000"/>
                  </a:schemeClr>
                </a:solidFill>
              </a:rPr>
              <a:t>La compilazione è un processo di traduzione di un linguaggio ad alto livello attraverso un processo efficiente e che consente in maniera indiretta l’utilizzo di dettagli architetturali di basso livello. (Metodi di indirizzamento, memoria cache, </a:t>
            </a:r>
            <a:r>
              <a:rPr lang="it-IT" dirty="0" err="1">
                <a:solidFill>
                  <a:schemeClr val="tx1">
                    <a:lumMod val="95000"/>
                  </a:schemeClr>
                </a:solidFill>
              </a:rPr>
              <a:t>ecc</a:t>
            </a:r>
            <a:r>
              <a:rPr lang="it-IT" dirty="0">
                <a:solidFill>
                  <a:schemeClr val="tx1">
                    <a:lumMod val="95000"/>
                  </a:schemeClr>
                </a:solidFill>
              </a:rPr>
              <a:t> …)</a:t>
            </a:r>
          </a:p>
          <a:p>
            <a:r>
              <a:rPr lang="it-IT" dirty="0">
                <a:solidFill>
                  <a:schemeClr val="tx1">
                    <a:lumMod val="95000"/>
                  </a:schemeClr>
                </a:solidFill>
              </a:rPr>
              <a:t>Il processo è suddiviso principalmente in due fasi</a:t>
            </a:r>
          </a:p>
          <a:p>
            <a:pPr marL="342900" indent="-342900">
              <a:buFont typeface="Arial" panose="020B0604020202020204" pitchFamily="34" charset="0"/>
              <a:buChar char="•"/>
            </a:pPr>
            <a:r>
              <a:rPr lang="it-IT" dirty="0">
                <a:solidFill>
                  <a:schemeClr val="tx1">
                    <a:lumMod val="95000"/>
                  </a:schemeClr>
                </a:solidFill>
              </a:rPr>
              <a:t>Analisi: viene analizzata la grammatica e la struttura sintattica/semantica del programma</a:t>
            </a:r>
          </a:p>
          <a:p>
            <a:pPr marL="342900" indent="-342900">
              <a:buFont typeface="Arial" panose="020B0604020202020204" pitchFamily="34" charset="0"/>
              <a:buChar char="•"/>
            </a:pPr>
            <a:r>
              <a:rPr lang="it-IT" dirty="0">
                <a:solidFill>
                  <a:schemeClr val="tx1">
                    <a:lumMod val="95000"/>
                  </a:schemeClr>
                </a:solidFill>
              </a:rPr>
              <a:t>Sintesi: viene creato partendo da una rappresentazione intermedia il programma target.</a:t>
            </a:r>
          </a:p>
          <a:p>
            <a:r>
              <a:rPr lang="it-IT" dirty="0">
                <a:solidFill>
                  <a:schemeClr val="tx1">
                    <a:lumMod val="95000"/>
                  </a:schemeClr>
                </a:solidFill>
              </a:rPr>
              <a:t>Mentre le fasi principali dell’interprete sono:</a:t>
            </a:r>
          </a:p>
          <a:p>
            <a:pPr marL="342900" indent="-342900">
              <a:buFont typeface="Arial" panose="020B0604020202020204" pitchFamily="34" charset="0"/>
              <a:buChar char="•"/>
            </a:pPr>
            <a:r>
              <a:rPr lang="it-IT" dirty="0" err="1">
                <a:solidFill>
                  <a:schemeClr val="tx1">
                    <a:lumMod val="95000"/>
                  </a:schemeClr>
                </a:solidFill>
              </a:rPr>
              <a:t>Parsing</a:t>
            </a:r>
            <a:r>
              <a:rPr lang="it-IT" dirty="0">
                <a:solidFill>
                  <a:schemeClr val="tx1">
                    <a:lumMod val="95000"/>
                  </a:schemeClr>
                </a:solidFill>
              </a:rPr>
              <a:t>(analisi): si analizza la struttura del codice producendo una versione intermedia</a:t>
            </a:r>
          </a:p>
          <a:p>
            <a:pPr marL="342900" indent="-342900">
              <a:buFont typeface="Arial" panose="020B0604020202020204" pitchFamily="34" charset="0"/>
              <a:buChar char="•"/>
            </a:pPr>
            <a:r>
              <a:rPr lang="it-IT" dirty="0">
                <a:solidFill>
                  <a:schemeClr val="tx1">
                    <a:lumMod val="95000"/>
                  </a:schemeClr>
                </a:solidFill>
              </a:rPr>
              <a:t>Esecuzione: si esegue la versione intermedia</a:t>
            </a:r>
          </a:p>
        </p:txBody>
      </p:sp>
      <p:pic>
        <p:nvPicPr>
          <p:cNvPr id="5" name="Immagine 4">
            <a:extLst>
              <a:ext uri="{FF2B5EF4-FFF2-40B4-BE49-F238E27FC236}">
                <a16:creationId xmlns:a16="http://schemas.microsoft.com/office/drawing/2014/main" id="{64C90144-D2F9-4588-8452-430DC70B786D}"/>
              </a:ext>
            </a:extLst>
          </p:cNvPr>
          <p:cNvPicPr>
            <a:picLocks noChangeAspect="1"/>
          </p:cNvPicPr>
          <p:nvPr/>
        </p:nvPicPr>
        <p:blipFill>
          <a:blip r:embed="rId2"/>
          <a:stretch>
            <a:fillRect/>
          </a:stretch>
        </p:blipFill>
        <p:spPr>
          <a:xfrm>
            <a:off x="8319198" y="1555124"/>
            <a:ext cx="3173720" cy="44889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1285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Paradigmi di programmazione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Un paradigma di programmazione è un modello concettuale che fornisce la struttura di un programma, i principali paradigmi sono:</a:t>
            </a:r>
          </a:p>
          <a:p>
            <a:pPr marL="342900" indent="-342900">
              <a:buFont typeface="Arial" panose="020B0604020202020204" pitchFamily="34" charset="0"/>
              <a:buChar char="•"/>
            </a:pPr>
            <a:r>
              <a:rPr lang="it-IT" dirty="0">
                <a:solidFill>
                  <a:schemeClr val="tx1">
                    <a:lumMod val="95000"/>
                  </a:schemeClr>
                </a:solidFill>
              </a:rPr>
              <a:t>Programmazione imperativa o procedurale : i linguaggi di questa categoria vedono la computazione come una serie di azioni (programma composto tramite trasformazioni di stato basate sulle assegnazioni)</a:t>
            </a:r>
          </a:p>
          <a:p>
            <a:pPr marL="342900" indent="-342900">
              <a:buFont typeface="Arial" panose="020B0604020202020204" pitchFamily="34" charset="0"/>
              <a:buChar char="•"/>
            </a:pPr>
            <a:r>
              <a:rPr lang="it-IT" dirty="0">
                <a:solidFill>
                  <a:schemeClr val="tx1">
                    <a:lumMod val="95000"/>
                  </a:schemeClr>
                </a:solidFill>
              </a:rPr>
              <a:t>Programmazione funzionale: un programma viene visto come una funzione che attraverso la sua valutazione porta ad un risultato (orientato alla definizione di nuovi stati)</a:t>
            </a:r>
          </a:p>
          <a:p>
            <a:pPr marL="342900" indent="-342900">
              <a:buFont typeface="Arial" panose="020B0604020202020204" pitchFamily="34" charset="0"/>
              <a:buChar char="•"/>
            </a:pPr>
            <a:r>
              <a:rPr lang="it-IT" dirty="0">
                <a:solidFill>
                  <a:schemeClr val="tx1">
                    <a:lumMod val="95000"/>
                  </a:schemeClr>
                </a:solidFill>
              </a:rPr>
              <a:t>Programmazione logica: il programma è visto come un problema descritto con un insieme di formule della logica le cui deduzioni sono la soluzione.</a:t>
            </a:r>
          </a:p>
          <a:p>
            <a:pPr marL="342900" indent="-342900">
              <a:buFont typeface="Arial" panose="020B0604020202020204" pitchFamily="34" charset="0"/>
              <a:buChar char="•"/>
            </a:pPr>
            <a:r>
              <a:rPr lang="it-IT" dirty="0">
                <a:solidFill>
                  <a:schemeClr val="tx1">
                    <a:lumMod val="95000"/>
                  </a:schemeClr>
                </a:solidFill>
              </a:rPr>
              <a:t>Programmazione orientata agli oggetti: è basata sulla creazione di entità software che dirigono le relazioni tra degli oggetti a loro volta utilizzati per rappresentare la realtà di riferimento</a:t>
            </a:r>
          </a:p>
          <a:p>
            <a:pPr marL="342900" indent="-342900">
              <a:buFont typeface="Arial" panose="020B0604020202020204" pitchFamily="34" charset="0"/>
              <a:buChar char="•"/>
            </a:pPr>
            <a:endParaRPr lang="it-IT" dirty="0"/>
          </a:p>
        </p:txBody>
      </p:sp>
    </p:spTree>
    <p:extLst>
      <p:ext uri="{BB962C8B-B14F-4D97-AF65-F5344CB8AC3E}">
        <p14:creationId xmlns:p14="http://schemas.microsoft.com/office/powerpoint/2010/main" val="2476476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Il paradigma di programmazione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paradigma di programmazione OOP (Object </a:t>
            </a:r>
            <a:r>
              <a:rPr lang="it-IT" dirty="0" err="1">
                <a:solidFill>
                  <a:schemeClr val="tx1">
                    <a:lumMod val="95000"/>
                  </a:schemeClr>
                </a:solidFill>
              </a:rPr>
              <a:t>oriented</a:t>
            </a:r>
            <a:r>
              <a:rPr lang="it-IT" dirty="0">
                <a:solidFill>
                  <a:schemeClr val="tx1">
                    <a:lumMod val="95000"/>
                  </a:schemeClr>
                </a:solidFill>
              </a:rPr>
              <a:t> programming) permette di definire entità chiamate oggetti in grado di comunicare tra loro.</a:t>
            </a:r>
          </a:p>
          <a:p>
            <a:r>
              <a:rPr lang="it-IT" dirty="0">
                <a:solidFill>
                  <a:schemeClr val="tx1">
                    <a:lumMod val="95000"/>
                  </a:schemeClr>
                </a:solidFill>
              </a:rPr>
              <a:t>È un paradigma orientato alla rappresentazione del mondo reale attraverso l’utilizzo di oggetti rappresentanti degli attori che scendono in campo.</a:t>
            </a:r>
          </a:p>
          <a:p>
            <a:r>
              <a:rPr lang="it-IT" dirty="0">
                <a:solidFill>
                  <a:schemeClr val="tx1">
                    <a:lumMod val="95000"/>
                  </a:schemeClr>
                </a:solidFill>
              </a:rPr>
              <a:t>È un paradigma che facilità la gestione delle componenti software attraverso la modularità delle componenti, motivo per il quale favorisce inoltre la riutilizzabilità del codice.</a:t>
            </a:r>
          </a:p>
          <a:p>
            <a:endParaRPr lang="it-IT" dirty="0">
              <a:solidFill>
                <a:schemeClr val="tx1">
                  <a:lumMod val="95000"/>
                </a:schemeClr>
              </a:solidFill>
            </a:endParaRPr>
          </a:p>
        </p:txBody>
      </p:sp>
    </p:spTree>
    <p:extLst>
      <p:ext uri="{BB962C8B-B14F-4D97-AF65-F5344CB8AC3E}">
        <p14:creationId xmlns:p14="http://schemas.microsoft.com/office/powerpoint/2010/main" val="3794904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Introduzione al linguaggio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10000"/>
          </a:bodyPr>
          <a:lstStyle/>
          <a:p>
            <a:r>
              <a:rPr lang="it-IT" dirty="0">
                <a:solidFill>
                  <a:schemeClr val="tx1">
                    <a:lumMod val="95000"/>
                  </a:schemeClr>
                </a:solidFill>
              </a:rPr>
              <a:t>il linguaggio java è un linguaggio fondato sul paradigma OOP, di alto livello e tipizzato in modo statico.</a:t>
            </a:r>
          </a:p>
          <a:p>
            <a:r>
              <a:rPr lang="it-IT" dirty="0">
                <a:solidFill>
                  <a:schemeClr val="tx1">
                    <a:lumMod val="95000"/>
                  </a:schemeClr>
                </a:solidFill>
              </a:rPr>
              <a:t>Tipizzazione: questa caratteristica del linguaggio è utilizzata per descrivere il modo in cui i dati utilizzati da un programma devono essere dichiarati in precedenza attraverso la definizione del loro tipo (INT, </a:t>
            </a:r>
            <a:r>
              <a:rPr lang="it-IT" dirty="0" err="1">
                <a:solidFill>
                  <a:schemeClr val="tx1">
                    <a:lumMod val="95000"/>
                  </a:schemeClr>
                </a:solidFill>
              </a:rPr>
              <a:t>FLOAt</a:t>
            </a:r>
            <a:r>
              <a:rPr lang="it-IT" dirty="0">
                <a:solidFill>
                  <a:schemeClr val="tx1">
                    <a:lumMod val="95000"/>
                  </a:schemeClr>
                </a:solidFill>
              </a:rPr>
              <a:t>, </a:t>
            </a:r>
            <a:r>
              <a:rPr lang="it-IT" dirty="0" err="1">
                <a:solidFill>
                  <a:schemeClr val="tx1">
                    <a:lumMod val="95000"/>
                  </a:schemeClr>
                </a:solidFill>
              </a:rPr>
              <a:t>string</a:t>
            </a:r>
            <a:r>
              <a:rPr lang="it-IT" dirty="0">
                <a:solidFill>
                  <a:schemeClr val="tx1">
                    <a:lumMod val="95000"/>
                  </a:schemeClr>
                </a:solidFill>
              </a:rPr>
              <a:t>, </a:t>
            </a:r>
            <a:r>
              <a:rPr lang="it-IT" dirty="0" err="1">
                <a:solidFill>
                  <a:schemeClr val="tx1">
                    <a:lumMod val="95000"/>
                  </a:schemeClr>
                </a:solidFill>
              </a:rPr>
              <a:t>char</a:t>
            </a:r>
            <a:r>
              <a:rPr lang="it-IT" dirty="0">
                <a:solidFill>
                  <a:schemeClr val="tx1">
                    <a:lumMod val="95000"/>
                  </a:schemeClr>
                </a:solidFill>
              </a:rPr>
              <a:t>, </a:t>
            </a:r>
            <a:r>
              <a:rPr lang="it-IT" dirty="0" err="1">
                <a:solidFill>
                  <a:schemeClr val="tx1">
                    <a:lumMod val="95000"/>
                  </a:schemeClr>
                </a:solidFill>
              </a:rPr>
              <a:t>boolean</a:t>
            </a:r>
            <a:r>
              <a:rPr lang="it-IT" dirty="0">
                <a:solidFill>
                  <a:schemeClr val="tx1">
                    <a:lumMod val="95000"/>
                  </a:schemeClr>
                </a:solidFill>
              </a:rPr>
              <a:t>, double)</a:t>
            </a:r>
          </a:p>
          <a:p>
            <a:r>
              <a:rPr lang="it-IT" dirty="0">
                <a:solidFill>
                  <a:schemeClr val="tx1">
                    <a:lumMod val="95000"/>
                  </a:schemeClr>
                </a:solidFill>
              </a:rPr>
              <a:t>Il linguaggio java è un linguaggio interpretato, per il scriviamo un programma una volta e possiamo eseguirlo poi su una qualsiasi macchina contenente la JVM.</a:t>
            </a:r>
          </a:p>
          <a:p>
            <a:r>
              <a:rPr lang="it-IT" dirty="0">
                <a:solidFill>
                  <a:schemeClr val="tx1">
                    <a:lumMod val="95000"/>
                  </a:schemeClr>
                </a:solidFill>
              </a:rPr>
              <a:t>Il linguaggio nasce intorno agli anni 90 da un gruppo di esperti capitanati da James </a:t>
            </a:r>
            <a:r>
              <a:rPr lang="it-IT" dirty="0" err="1">
                <a:solidFill>
                  <a:schemeClr val="tx1">
                    <a:lumMod val="95000"/>
                  </a:schemeClr>
                </a:solidFill>
              </a:rPr>
              <a:t>Goslin</a:t>
            </a:r>
            <a:r>
              <a:rPr lang="it-IT" dirty="0">
                <a:solidFill>
                  <a:schemeClr val="tx1">
                    <a:lumMod val="95000"/>
                  </a:schemeClr>
                </a:solidFill>
              </a:rPr>
              <a:t>  e prodotto dalla sun </a:t>
            </a:r>
            <a:r>
              <a:rPr lang="it-IT" dirty="0" err="1">
                <a:solidFill>
                  <a:schemeClr val="tx1">
                    <a:lumMod val="95000"/>
                  </a:schemeClr>
                </a:solidFill>
              </a:rPr>
              <a:t>microsystems</a:t>
            </a:r>
            <a:r>
              <a:rPr lang="it-IT" dirty="0">
                <a:solidFill>
                  <a:schemeClr val="tx1">
                    <a:lumMod val="95000"/>
                  </a:schemeClr>
                </a:solidFill>
              </a:rPr>
              <a:t>.</a:t>
            </a:r>
          </a:p>
        </p:txBody>
      </p:sp>
    </p:spTree>
    <p:extLst>
      <p:ext uri="{BB962C8B-B14F-4D97-AF65-F5344CB8AC3E}">
        <p14:creationId xmlns:p14="http://schemas.microsoft.com/office/powerpoint/2010/main" val="26365345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a:t>
            </a:r>
            <a:r>
              <a:rPr lang="it-IT" sz="4300" dirty="0" err="1"/>
              <a:t>bytecode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911468" cy="4115834"/>
          </a:xfrm>
        </p:spPr>
        <p:txBody>
          <a:bodyPr>
            <a:normAutofit fontScale="85000" lnSpcReduction="20000"/>
          </a:bodyPr>
          <a:lstStyle/>
          <a:p>
            <a:pPr algn="just"/>
            <a:r>
              <a:rPr lang="it-IT" dirty="0">
                <a:solidFill>
                  <a:schemeClr val="tx1">
                    <a:lumMod val="95000"/>
                  </a:schemeClr>
                </a:solidFill>
              </a:rPr>
              <a:t>Essendo un linguaggio interpretato una volta prodotto un codice, durante la fase di interpretazione questo viene tradotto in un formato intermedio chiamato </a:t>
            </a:r>
            <a:r>
              <a:rPr lang="it-IT" dirty="0" err="1">
                <a:solidFill>
                  <a:schemeClr val="accent5">
                    <a:lumMod val="60000"/>
                    <a:lumOff val="40000"/>
                  </a:schemeClr>
                </a:solidFill>
              </a:rPr>
              <a:t>bytecode</a:t>
            </a:r>
            <a:r>
              <a:rPr lang="it-IT" dirty="0">
                <a:solidFill>
                  <a:schemeClr val="tx1">
                    <a:lumMod val="95000"/>
                  </a:schemeClr>
                </a:solidFill>
              </a:rPr>
              <a:t>.</a:t>
            </a:r>
          </a:p>
          <a:p>
            <a:pPr algn="just"/>
            <a:r>
              <a:rPr lang="it-IT" dirty="0">
                <a:solidFill>
                  <a:schemeClr val="tx1">
                    <a:lumMod val="95000"/>
                  </a:schemeClr>
                </a:solidFill>
              </a:rPr>
              <a:t>A sua volta questo </a:t>
            </a:r>
            <a:r>
              <a:rPr lang="it-IT" dirty="0" err="1">
                <a:solidFill>
                  <a:schemeClr val="tx1">
                    <a:lumMod val="95000"/>
                  </a:schemeClr>
                </a:solidFill>
              </a:rPr>
              <a:t>bytecode</a:t>
            </a:r>
            <a:r>
              <a:rPr lang="it-IT" dirty="0">
                <a:solidFill>
                  <a:schemeClr val="tx1">
                    <a:lumMod val="95000"/>
                  </a:schemeClr>
                </a:solidFill>
              </a:rPr>
              <a:t> viene poi eseguito dalla JVM.</a:t>
            </a:r>
          </a:p>
          <a:p>
            <a:pPr algn="just"/>
            <a:r>
              <a:rPr lang="it-IT" dirty="0">
                <a:solidFill>
                  <a:schemeClr val="tx1">
                    <a:lumMod val="95000"/>
                  </a:schemeClr>
                </a:solidFill>
              </a:rPr>
              <a:t>Abbiamo visto in precedenza che ogni programma quando viene compilato assembla un codice eseguibile dalla </a:t>
            </a:r>
            <a:r>
              <a:rPr lang="it-IT" dirty="0" err="1">
                <a:solidFill>
                  <a:schemeClr val="tx1">
                    <a:lumMod val="95000"/>
                  </a:schemeClr>
                </a:solidFill>
              </a:rPr>
              <a:t>cpu</a:t>
            </a:r>
            <a:r>
              <a:rPr lang="it-IT" dirty="0">
                <a:solidFill>
                  <a:schemeClr val="tx1">
                    <a:lumMod val="95000"/>
                  </a:schemeClr>
                </a:solidFill>
              </a:rPr>
              <a:t> della macchina su cui deve essere eseguito. </a:t>
            </a:r>
          </a:p>
          <a:p>
            <a:pPr algn="just"/>
            <a:r>
              <a:rPr lang="it-IT" dirty="0">
                <a:solidFill>
                  <a:schemeClr val="tx1">
                    <a:lumMod val="95000"/>
                  </a:schemeClr>
                </a:solidFill>
              </a:rPr>
              <a:t>Nel caso specifico di java è stata creata una «macchina virtuale» che si occuperà di eseguire il </a:t>
            </a:r>
            <a:r>
              <a:rPr lang="it-IT" dirty="0" err="1">
                <a:solidFill>
                  <a:schemeClr val="tx1">
                    <a:lumMod val="95000"/>
                  </a:schemeClr>
                </a:solidFill>
              </a:rPr>
              <a:t>bytecode</a:t>
            </a:r>
            <a:r>
              <a:rPr lang="it-IT" dirty="0">
                <a:solidFill>
                  <a:schemeClr val="tx1">
                    <a:lumMod val="95000"/>
                  </a:schemeClr>
                </a:solidFill>
              </a:rPr>
              <a:t>, perciò diciamo che questo è una rappresentazione del programma attraverso il set di istruzioni fornito dalla JVM.</a:t>
            </a:r>
          </a:p>
        </p:txBody>
      </p:sp>
      <p:pic>
        <p:nvPicPr>
          <p:cNvPr id="5" name="Immagine 4">
            <a:extLst>
              <a:ext uri="{FF2B5EF4-FFF2-40B4-BE49-F238E27FC236}">
                <a16:creationId xmlns:a16="http://schemas.microsoft.com/office/drawing/2014/main" id="{16507953-8783-4D19-B8DF-71138363A569}"/>
              </a:ext>
            </a:extLst>
          </p:cNvPr>
          <p:cNvPicPr>
            <a:picLocks noChangeAspect="1"/>
          </p:cNvPicPr>
          <p:nvPr/>
        </p:nvPicPr>
        <p:blipFill>
          <a:blip r:embed="rId2"/>
          <a:stretch>
            <a:fillRect/>
          </a:stretch>
        </p:blipFill>
        <p:spPr>
          <a:xfrm>
            <a:off x="7787893" y="2176287"/>
            <a:ext cx="4191585" cy="2505425"/>
          </a:xfrm>
          <a:prstGeom prst="rect">
            <a:avLst/>
          </a:prstGeom>
        </p:spPr>
      </p:pic>
    </p:spTree>
    <p:extLst>
      <p:ext uri="{BB962C8B-B14F-4D97-AF65-F5344CB8AC3E}">
        <p14:creationId xmlns:p14="http://schemas.microsoft.com/office/powerpoint/2010/main" val="11922380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java </a:t>
            </a:r>
            <a:r>
              <a:rPr lang="it-IT" sz="4300" dirty="0" err="1"/>
              <a:t>virtual</a:t>
            </a:r>
            <a:r>
              <a:rPr lang="it-IT" sz="4300" dirty="0"/>
              <a:t> machine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6" y="1555124"/>
            <a:ext cx="4781550" cy="4115834"/>
          </a:xfrm>
        </p:spPr>
        <p:txBody>
          <a:bodyPr/>
          <a:lstStyle/>
          <a:p>
            <a:pPr algn="just"/>
            <a:r>
              <a:rPr lang="it-IT" dirty="0">
                <a:solidFill>
                  <a:schemeClr val="tx1">
                    <a:lumMod val="95000"/>
                  </a:schemeClr>
                </a:solidFill>
              </a:rPr>
              <a:t>La JVM è una machina virtuale che può essere installata su qualsiasi macchina. Nel concreto ciò significa che non è più la </a:t>
            </a:r>
            <a:r>
              <a:rPr lang="it-IT" dirty="0" err="1">
                <a:solidFill>
                  <a:schemeClr val="tx1">
                    <a:lumMod val="95000"/>
                  </a:schemeClr>
                </a:solidFill>
              </a:rPr>
              <a:t>cpu</a:t>
            </a:r>
            <a:r>
              <a:rPr lang="it-IT" dirty="0">
                <a:solidFill>
                  <a:schemeClr val="tx1">
                    <a:lumMod val="95000"/>
                  </a:schemeClr>
                </a:solidFill>
              </a:rPr>
              <a:t> della macchina fisica a compiere l’esecuzione del </a:t>
            </a:r>
            <a:r>
              <a:rPr lang="it-IT" dirty="0" err="1">
                <a:solidFill>
                  <a:schemeClr val="tx1">
                    <a:lumMod val="95000"/>
                  </a:schemeClr>
                </a:solidFill>
              </a:rPr>
              <a:t>bytecode</a:t>
            </a:r>
            <a:r>
              <a:rPr lang="it-IT" dirty="0">
                <a:solidFill>
                  <a:schemeClr val="tx1">
                    <a:lumMod val="95000"/>
                  </a:schemeClr>
                </a:solidFill>
              </a:rPr>
              <a:t> ma bensì la macchina virtuale java.</a:t>
            </a:r>
          </a:p>
          <a:p>
            <a:pPr algn="just"/>
            <a:r>
              <a:rPr lang="it-IT" dirty="0">
                <a:solidFill>
                  <a:schemeClr val="tx1">
                    <a:lumMod val="95000"/>
                  </a:schemeClr>
                </a:solidFill>
              </a:rPr>
              <a:t>La </a:t>
            </a:r>
            <a:r>
              <a:rPr lang="it-IT" dirty="0" err="1">
                <a:solidFill>
                  <a:schemeClr val="tx1">
                    <a:lumMod val="95000"/>
                  </a:schemeClr>
                </a:solidFill>
              </a:rPr>
              <a:t>jvm</a:t>
            </a:r>
            <a:r>
              <a:rPr lang="it-IT" dirty="0">
                <a:solidFill>
                  <a:schemeClr val="tx1">
                    <a:lumMod val="95000"/>
                  </a:schemeClr>
                </a:solidFill>
              </a:rPr>
              <a:t> è quindi un «</a:t>
            </a:r>
            <a:r>
              <a:rPr lang="it-IT" dirty="0" err="1">
                <a:solidFill>
                  <a:schemeClr val="tx1">
                    <a:lumMod val="95000"/>
                  </a:schemeClr>
                </a:solidFill>
              </a:rPr>
              <a:t>layer</a:t>
            </a:r>
            <a:r>
              <a:rPr lang="it-IT" dirty="0">
                <a:solidFill>
                  <a:schemeClr val="tx1">
                    <a:lumMod val="95000"/>
                  </a:schemeClr>
                </a:solidFill>
              </a:rPr>
              <a:t>» posto su una macchina che permette di delegare l’esecuzione del </a:t>
            </a:r>
            <a:r>
              <a:rPr lang="it-IT" dirty="0" err="1">
                <a:solidFill>
                  <a:schemeClr val="tx1">
                    <a:lumMod val="95000"/>
                  </a:schemeClr>
                </a:solidFill>
              </a:rPr>
              <a:t>bytecode</a:t>
            </a:r>
            <a:r>
              <a:rPr lang="it-IT" dirty="0">
                <a:solidFill>
                  <a:schemeClr val="tx1">
                    <a:lumMod val="95000"/>
                  </a:schemeClr>
                </a:solidFill>
              </a:rPr>
              <a:t>.</a:t>
            </a:r>
          </a:p>
        </p:txBody>
      </p:sp>
      <p:pic>
        <p:nvPicPr>
          <p:cNvPr id="1026" name="Picture 2">
            <a:extLst>
              <a:ext uri="{FF2B5EF4-FFF2-40B4-BE49-F238E27FC236}">
                <a16:creationId xmlns:a16="http://schemas.microsoft.com/office/drawing/2014/main" id="{9B602287-5A93-4875-81D6-BF1600C00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334" y="1367405"/>
            <a:ext cx="3014356" cy="21736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virtual machine - Wikipedia">
            <a:extLst>
              <a:ext uri="{FF2B5EF4-FFF2-40B4-BE49-F238E27FC236}">
                <a16:creationId xmlns:a16="http://schemas.microsoft.com/office/drawing/2014/main" id="{EC0BC367-0475-4881-BB5E-DC5F089E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23" y="3695264"/>
            <a:ext cx="4608352" cy="279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05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333F5F-4B33-42DC-B019-11DB61714A3E}"/>
              </a:ext>
            </a:extLst>
          </p:cNvPr>
          <p:cNvSpPr>
            <a:spLocks noGrp="1"/>
          </p:cNvSpPr>
          <p:nvPr>
            <p:ph type="ctrTitle"/>
          </p:nvPr>
        </p:nvSpPr>
        <p:spPr>
          <a:xfrm>
            <a:off x="1876424" y="937805"/>
            <a:ext cx="8791575" cy="781938"/>
          </a:xfrm>
        </p:spPr>
        <p:txBody>
          <a:bodyPr/>
          <a:lstStyle/>
          <a:p>
            <a:r>
              <a:rPr lang="it-IT" dirty="0"/>
              <a:t>Tipologie di computer</a:t>
            </a:r>
          </a:p>
        </p:txBody>
      </p:sp>
      <p:sp>
        <p:nvSpPr>
          <p:cNvPr id="3" name="Sottotitolo 2">
            <a:extLst>
              <a:ext uri="{FF2B5EF4-FFF2-40B4-BE49-F238E27FC236}">
                <a16:creationId xmlns:a16="http://schemas.microsoft.com/office/drawing/2014/main" id="{D0EABF1A-1749-472B-9602-9837C7521794}"/>
              </a:ext>
            </a:extLst>
          </p:cNvPr>
          <p:cNvSpPr>
            <a:spLocks noGrp="1"/>
          </p:cNvSpPr>
          <p:nvPr>
            <p:ph type="subTitle" idx="1"/>
          </p:nvPr>
        </p:nvSpPr>
        <p:spPr>
          <a:xfrm>
            <a:off x="1876424" y="1719743"/>
            <a:ext cx="9113154" cy="4454554"/>
          </a:xfrm>
        </p:spPr>
        <p:txBody>
          <a:bodyPr>
            <a:normAutofit fontScale="77500" lnSpcReduction="20000"/>
          </a:bodyPr>
          <a:lstStyle/>
          <a:p>
            <a:r>
              <a:rPr lang="it-IT" dirty="0">
                <a:solidFill>
                  <a:schemeClr val="tx1">
                    <a:lumMod val="95000"/>
                  </a:schemeClr>
                </a:solidFill>
              </a:rPr>
              <a:t>Il  computer oggi non viene più utilizzato esclusivamente per operazioni matematiche, bensì ha acquisito diversi ruoli, possiamo quindi definire diverse tipologie di computer:</a:t>
            </a:r>
          </a:p>
          <a:p>
            <a:pPr marL="342900" indent="-342900">
              <a:buFont typeface="Arial" panose="020B0604020202020204" pitchFamily="34" charset="0"/>
              <a:buChar char="•"/>
            </a:pPr>
            <a:r>
              <a:rPr lang="it-IT" dirty="0">
                <a:solidFill>
                  <a:schemeClr val="accent5">
                    <a:lumMod val="60000"/>
                    <a:lumOff val="40000"/>
                  </a:schemeClr>
                </a:solidFill>
              </a:rPr>
              <a:t>Workstation</a:t>
            </a:r>
            <a:r>
              <a:rPr lang="it-IT" dirty="0">
                <a:solidFill>
                  <a:schemeClr val="tx1">
                    <a:lumMod val="95000"/>
                  </a:schemeClr>
                </a:solidFill>
              </a:rPr>
              <a:t>: rispetto ai personal computer sono indicati per un uso più professionale (grafico o ingegneristico)</a:t>
            </a:r>
          </a:p>
          <a:p>
            <a:pPr marL="342900" indent="-342900">
              <a:buFont typeface="Arial" panose="020B0604020202020204" pitchFamily="34" charset="0"/>
              <a:buChar char="•"/>
            </a:pPr>
            <a:r>
              <a:rPr lang="it-IT" dirty="0">
                <a:solidFill>
                  <a:schemeClr val="accent5">
                    <a:lumMod val="60000"/>
                    <a:lumOff val="40000"/>
                  </a:schemeClr>
                </a:solidFill>
              </a:rPr>
              <a:t>Server</a:t>
            </a:r>
            <a:r>
              <a:rPr lang="it-IT" dirty="0">
                <a:solidFill>
                  <a:schemeClr val="tx1">
                    <a:lumMod val="95000"/>
                  </a:schemeClr>
                </a:solidFill>
              </a:rPr>
              <a:t>: sono computer specifici nella costruzione di un’infrastruttura informatica incaricati principalmente di gestire vari servizi della rete</a:t>
            </a:r>
          </a:p>
          <a:p>
            <a:pPr marL="342900" indent="-342900">
              <a:buFont typeface="Arial" panose="020B0604020202020204" pitchFamily="34" charset="0"/>
              <a:buChar char="•"/>
            </a:pPr>
            <a:r>
              <a:rPr lang="it-IT" dirty="0">
                <a:solidFill>
                  <a:schemeClr val="accent5">
                    <a:lumMod val="60000"/>
                    <a:lumOff val="40000"/>
                  </a:schemeClr>
                </a:solidFill>
              </a:rPr>
              <a:t>Notebook</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trasportabili (laptop) </a:t>
            </a:r>
          </a:p>
          <a:p>
            <a:pPr marL="342900" indent="-342900">
              <a:buFont typeface="Arial" panose="020B0604020202020204" pitchFamily="34" charset="0"/>
              <a:buChar char="•"/>
            </a:pPr>
            <a:r>
              <a:rPr lang="it-IT" dirty="0">
                <a:solidFill>
                  <a:schemeClr val="accent5">
                    <a:lumMod val="60000"/>
                    <a:lumOff val="40000"/>
                  </a:schemeClr>
                </a:solidFill>
              </a:rPr>
              <a:t>Smartphone</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di dimensioni molto ridotte che offrono una grande quantità di funzionalità, principalmente input-output e comunicazione</a:t>
            </a:r>
          </a:p>
          <a:p>
            <a:pPr marL="342900" indent="-342900">
              <a:buFont typeface="Arial" panose="020B0604020202020204" pitchFamily="34" charset="0"/>
              <a:buChar char="•"/>
            </a:pPr>
            <a:r>
              <a:rPr lang="it-IT" dirty="0">
                <a:solidFill>
                  <a:schemeClr val="accent5">
                    <a:lumMod val="60000"/>
                    <a:lumOff val="40000"/>
                  </a:schemeClr>
                </a:solidFill>
              </a:rPr>
              <a:t>Console di videogiochi</a:t>
            </a:r>
            <a:r>
              <a:rPr lang="it-IT" dirty="0">
                <a:solidFill>
                  <a:schemeClr val="tx1">
                    <a:lumMod val="95000"/>
                  </a:schemeClr>
                </a:solidFill>
              </a:rPr>
              <a:t>: computer speciale sviluppato appositamente per garantire prestazioni elevate di elaborazione</a:t>
            </a:r>
          </a:p>
          <a:p>
            <a:pPr marL="342900" indent="-342900">
              <a:buFont typeface="Arial" panose="020B0604020202020204" pitchFamily="34" charset="0"/>
              <a:buChar char="•"/>
            </a:pPr>
            <a:r>
              <a:rPr lang="it-IT" dirty="0">
                <a:solidFill>
                  <a:schemeClr val="accent5">
                    <a:lumMod val="60000"/>
                    <a:lumOff val="40000"/>
                  </a:schemeClr>
                </a:solidFill>
              </a:rPr>
              <a:t>Pos/atm</a:t>
            </a:r>
            <a:r>
              <a:rPr lang="it-IT" dirty="0">
                <a:solidFill>
                  <a:schemeClr val="tx1">
                    <a:lumMod val="95000"/>
                  </a:schemeClr>
                </a:solidFill>
              </a:rPr>
              <a:t>: computer di dimensioni ridotte, sviluppati per effettuare pagamenti elettronici</a:t>
            </a:r>
          </a:p>
          <a:p>
            <a:pPr marL="342900" indent="-342900">
              <a:buFont typeface="Arial" panose="020B0604020202020204" pitchFamily="34" charset="0"/>
              <a:buChar char="•"/>
            </a:pPr>
            <a:r>
              <a:rPr lang="it-IT" dirty="0">
                <a:solidFill>
                  <a:schemeClr val="accent5">
                    <a:lumMod val="60000"/>
                    <a:lumOff val="40000"/>
                  </a:schemeClr>
                </a:solidFill>
              </a:rPr>
              <a:t>Plc</a:t>
            </a:r>
            <a:r>
              <a:rPr lang="it-IT" dirty="0">
                <a:solidFill>
                  <a:schemeClr val="tx1">
                    <a:lumMod val="95000"/>
                  </a:schemeClr>
                </a:solidFill>
              </a:rPr>
              <a:t>: controllore logico programmabile, computer specializzato nella gestione dei processi industriali</a:t>
            </a:r>
          </a:p>
          <a:p>
            <a:endParaRPr lang="it-IT" dirty="0">
              <a:solidFill>
                <a:schemeClr val="tx1">
                  <a:lumMod val="95000"/>
                </a:schemeClr>
              </a:solidFill>
            </a:endParaRPr>
          </a:p>
        </p:txBody>
      </p:sp>
    </p:spTree>
    <p:extLst>
      <p:ext uri="{BB962C8B-B14F-4D97-AF65-F5344CB8AC3E}">
        <p14:creationId xmlns:p14="http://schemas.microsoft.com/office/powerpoint/2010/main" val="47557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Evoluzione, versioni e struttura della programmazione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La programmazione in java è basata sul concetto di «importazione delle librerie», all’interno quindi di un programma java potremo importare una o più librerie che ci consentano di utilizzare funzioni/metodi già codificati e caricati in una raccolta ovvero la libreria.</a:t>
            </a:r>
          </a:p>
          <a:p>
            <a:r>
              <a:rPr lang="it-IT" dirty="0">
                <a:solidFill>
                  <a:schemeClr val="tx1">
                    <a:lumMod val="95000"/>
                  </a:schemeClr>
                </a:solidFill>
              </a:rPr>
              <a:t>Le librerie per poter utilizzare java vengono descritte attraverso un pacchetto software chiamato JDK (Java </a:t>
            </a:r>
            <a:r>
              <a:rPr lang="it-IT" dirty="0" err="1">
                <a:solidFill>
                  <a:schemeClr val="tx1">
                    <a:lumMod val="95000"/>
                  </a:schemeClr>
                </a:solidFill>
              </a:rPr>
              <a:t>development</a:t>
            </a:r>
            <a:r>
              <a:rPr lang="it-IT" dirty="0">
                <a:solidFill>
                  <a:schemeClr val="tx1">
                    <a:lumMod val="95000"/>
                  </a:schemeClr>
                </a:solidFill>
              </a:rPr>
              <a:t> kit), questo definisce anche la versione correntemente installata di java.</a:t>
            </a:r>
          </a:p>
          <a:p>
            <a:r>
              <a:rPr lang="it-IT" dirty="0">
                <a:solidFill>
                  <a:schemeClr val="tx1">
                    <a:lumMod val="95000"/>
                  </a:schemeClr>
                </a:solidFill>
              </a:rPr>
              <a:t>Le versioni java in tempi odierni sono identificate come Java SE (numero versione), ma cosa cambia da una versione ad un’altra?</a:t>
            </a:r>
          </a:p>
          <a:p>
            <a:r>
              <a:rPr lang="it-IT" dirty="0">
                <a:solidFill>
                  <a:schemeClr val="tx1">
                    <a:lumMod val="95000"/>
                  </a:schemeClr>
                </a:solidFill>
              </a:rPr>
              <a:t>Inizialmente il pacchetto di sviluppo java conteneva una ridotta quantità di funzioni importabili e di sistemi operativi supportati, con l’evoluzione del linguaggio si è cercato di coprire la maggior parte dei sistemi operativi e di rifornire le librerie integrate.</a:t>
            </a:r>
          </a:p>
        </p:txBody>
      </p:sp>
    </p:spTree>
    <p:extLst>
      <p:ext uri="{BB962C8B-B14F-4D97-AF65-F5344CB8AC3E}">
        <p14:creationId xmlns:p14="http://schemas.microsoft.com/office/powerpoint/2010/main" val="521195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Architettura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312940" cy="4115834"/>
          </a:xfrm>
        </p:spPr>
        <p:txBody>
          <a:bodyPr>
            <a:normAutofit fontScale="85000" lnSpcReduction="10000"/>
          </a:bodyPr>
          <a:lstStyle/>
          <a:p>
            <a:r>
              <a:rPr lang="it-IT" dirty="0">
                <a:solidFill>
                  <a:schemeClr val="tx1">
                    <a:lumMod val="95000"/>
                  </a:schemeClr>
                </a:solidFill>
              </a:rPr>
              <a:t>Java non è semplicemente un linguaggio di programmazione, java è inteso anche come una specifica architettura software che garantisce l’indipendenza dal sistema che inoltre fornisce dei costrutti già sviluppati per consentirne un «pronto utilizzo».</a:t>
            </a:r>
          </a:p>
          <a:p>
            <a:r>
              <a:rPr lang="it-IT" dirty="0">
                <a:solidFill>
                  <a:schemeClr val="tx1">
                    <a:lumMod val="95000"/>
                  </a:schemeClr>
                </a:solidFill>
              </a:rPr>
              <a:t>Nell’immagine vediamo un esempio di gerarchia degli oggetti in java.</a:t>
            </a:r>
          </a:p>
          <a:p>
            <a:r>
              <a:rPr lang="it-IT" dirty="0">
                <a:solidFill>
                  <a:schemeClr val="tx1">
                    <a:lumMod val="95000"/>
                  </a:schemeClr>
                </a:solidFill>
              </a:rPr>
              <a:t>Questo permette di generare codice generico personalizzabile in base alle necessità di sviluppo.</a:t>
            </a:r>
          </a:p>
          <a:p>
            <a:r>
              <a:rPr lang="it-IT" dirty="0">
                <a:solidFill>
                  <a:schemeClr val="tx1">
                    <a:lumMod val="95000"/>
                  </a:schemeClr>
                </a:solidFill>
              </a:rPr>
              <a:t>Questo avviene in concreto anche per le librerie standard importate con il JDK.</a:t>
            </a:r>
          </a:p>
          <a:p>
            <a:endParaRPr lang="it-IT" dirty="0">
              <a:solidFill>
                <a:schemeClr val="tx1">
                  <a:lumMod val="95000"/>
                </a:schemeClr>
              </a:solidFill>
            </a:endParaRPr>
          </a:p>
        </p:txBody>
      </p:sp>
      <p:pic>
        <p:nvPicPr>
          <p:cNvPr id="5" name="Immagine 4">
            <a:extLst>
              <a:ext uri="{FF2B5EF4-FFF2-40B4-BE49-F238E27FC236}">
                <a16:creationId xmlns:a16="http://schemas.microsoft.com/office/drawing/2014/main" id="{76F18496-102F-4E15-9558-285779487A17}"/>
              </a:ext>
            </a:extLst>
          </p:cNvPr>
          <p:cNvPicPr>
            <a:picLocks noChangeAspect="1"/>
          </p:cNvPicPr>
          <p:nvPr/>
        </p:nvPicPr>
        <p:blipFill>
          <a:blip r:embed="rId2"/>
          <a:stretch>
            <a:fillRect/>
          </a:stretch>
        </p:blipFill>
        <p:spPr>
          <a:xfrm>
            <a:off x="7915377" y="1555124"/>
            <a:ext cx="3359426" cy="2467679"/>
          </a:xfrm>
          <a:prstGeom prst="rect">
            <a:avLst/>
          </a:prstGeom>
        </p:spPr>
      </p:pic>
      <p:pic>
        <p:nvPicPr>
          <p:cNvPr id="7" name="Immagine 6">
            <a:extLst>
              <a:ext uri="{FF2B5EF4-FFF2-40B4-BE49-F238E27FC236}">
                <a16:creationId xmlns:a16="http://schemas.microsoft.com/office/drawing/2014/main" id="{B9AAF70B-9914-4A49-9DB8-F00C624F4E43}"/>
              </a:ext>
            </a:extLst>
          </p:cNvPr>
          <p:cNvPicPr>
            <a:picLocks noChangeAspect="1"/>
          </p:cNvPicPr>
          <p:nvPr/>
        </p:nvPicPr>
        <p:blipFill>
          <a:blip r:embed="rId3"/>
          <a:stretch>
            <a:fillRect/>
          </a:stretch>
        </p:blipFill>
        <p:spPr>
          <a:xfrm>
            <a:off x="7915377" y="4359329"/>
            <a:ext cx="3359426" cy="1152220"/>
          </a:xfrm>
          <a:prstGeom prst="rect">
            <a:avLst/>
          </a:prstGeom>
        </p:spPr>
      </p:pic>
    </p:spTree>
    <p:extLst>
      <p:ext uri="{BB962C8B-B14F-4D97-AF65-F5344CB8AC3E}">
        <p14:creationId xmlns:p14="http://schemas.microsoft.com/office/powerpoint/2010/main" val="3447640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jre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Quando parliamo di JRE intendiamo il complesso dell’ambiente di esecuzione di programmi scritti in java.</a:t>
            </a:r>
          </a:p>
          <a:p>
            <a:r>
              <a:rPr lang="it-IT" dirty="0">
                <a:solidFill>
                  <a:schemeClr val="tx1">
                    <a:lumMod val="95000"/>
                  </a:schemeClr>
                </a:solidFill>
              </a:rPr>
              <a:t>Il Java </a:t>
            </a:r>
            <a:r>
              <a:rPr lang="it-IT" dirty="0" err="1">
                <a:solidFill>
                  <a:schemeClr val="tx1">
                    <a:lumMod val="95000"/>
                  </a:schemeClr>
                </a:solidFill>
              </a:rPr>
              <a:t>runtime</a:t>
            </a:r>
            <a:r>
              <a:rPr lang="it-IT" dirty="0">
                <a:solidFill>
                  <a:schemeClr val="tx1">
                    <a:lumMod val="95000"/>
                  </a:schemeClr>
                </a:solidFill>
              </a:rPr>
              <a:t> </a:t>
            </a:r>
            <a:r>
              <a:rPr lang="it-IT" dirty="0" err="1">
                <a:solidFill>
                  <a:schemeClr val="tx1">
                    <a:lumMod val="95000"/>
                  </a:schemeClr>
                </a:solidFill>
              </a:rPr>
              <a:t>environement</a:t>
            </a:r>
            <a:r>
              <a:rPr lang="it-IT" dirty="0">
                <a:solidFill>
                  <a:schemeClr val="tx1">
                    <a:lumMod val="95000"/>
                  </a:schemeClr>
                </a:solidFill>
              </a:rPr>
              <a:t> contiene quindi: la JVM, le librerie standard ed un </a:t>
            </a:r>
            <a:r>
              <a:rPr lang="it-IT" dirty="0" err="1">
                <a:solidFill>
                  <a:schemeClr val="tx1">
                    <a:lumMod val="95000"/>
                  </a:schemeClr>
                </a:solidFill>
              </a:rPr>
              <a:t>launcher</a:t>
            </a:r>
            <a:r>
              <a:rPr lang="it-IT" dirty="0">
                <a:solidFill>
                  <a:schemeClr val="tx1">
                    <a:lumMod val="95000"/>
                  </a:schemeClr>
                </a:solidFill>
              </a:rPr>
              <a:t> java utilizzato per eseguire applicazione java Già compilate.</a:t>
            </a:r>
          </a:p>
          <a:p>
            <a:r>
              <a:rPr lang="it-IT" dirty="0">
                <a:solidFill>
                  <a:schemeClr val="tx1">
                    <a:lumMod val="95000"/>
                  </a:schemeClr>
                </a:solidFill>
              </a:rPr>
              <a:t>Sito per download JRE: </a:t>
            </a:r>
            <a:r>
              <a:rPr lang="it-IT" dirty="0">
                <a:solidFill>
                  <a:schemeClr val="tx1">
                    <a:lumMod val="95000"/>
                  </a:schemeClr>
                </a:solidFill>
                <a:hlinkClick r:id="rId2"/>
              </a:rPr>
              <a:t>https://www.java.com/it/download/manual.jsp</a:t>
            </a:r>
            <a:endParaRPr lang="it-IT" dirty="0">
              <a:solidFill>
                <a:schemeClr val="tx1">
                  <a:lumMod val="95000"/>
                </a:schemeClr>
              </a:solidFill>
            </a:endParaRPr>
          </a:p>
          <a:p>
            <a:endParaRPr lang="it-IT" dirty="0">
              <a:solidFill>
                <a:schemeClr val="tx1">
                  <a:lumMod val="95000"/>
                </a:schemeClr>
              </a:solidFill>
            </a:endParaRPr>
          </a:p>
        </p:txBody>
      </p:sp>
    </p:spTree>
    <p:extLst>
      <p:ext uri="{BB962C8B-B14F-4D97-AF65-F5344CB8AC3E}">
        <p14:creationId xmlns:p14="http://schemas.microsoft.com/office/powerpoint/2010/main" val="2820344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jdk</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JDK Invece è una raccolta di tutti gli strumenti necessari per poter sviluppare programmi scritti in linguaggio Java.</a:t>
            </a:r>
          </a:p>
          <a:p>
            <a:r>
              <a:rPr lang="it-IT" dirty="0">
                <a:solidFill>
                  <a:schemeClr val="tx1">
                    <a:lumMod val="95000"/>
                  </a:schemeClr>
                </a:solidFill>
              </a:rPr>
              <a:t>Principali componenti JDK:</a:t>
            </a:r>
          </a:p>
          <a:p>
            <a:pPr marL="342900" indent="-342900">
              <a:buFont typeface="Arial" panose="020B0604020202020204" pitchFamily="34" charset="0"/>
              <a:buChar char="•"/>
            </a:pPr>
            <a:r>
              <a:rPr lang="it-IT" dirty="0" err="1">
                <a:solidFill>
                  <a:schemeClr val="tx1">
                    <a:lumMod val="95000"/>
                  </a:schemeClr>
                </a:solidFill>
              </a:rPr>
              <a:t>Javac</a:t>
            </a:r>
            <a:r>
              <a:rPr lang="it-IT" dirty="0">
                <a:solidFill>
                  <a:schemeClr val="tx1">
                    <a:lumMod val="95000"/>
                  </a:schemeClr>
                </a:solidFill>
              </a:rPr>
              <a:t>: è un software incaricato di tradurre il file sorgente in </a:t>
            </a:r>
            <a:r>
              <a:rPr lang="it-IT" dirty="0" err="1">
                <a:solidFill>
                  <a:schemeClr val="tx1">
                    <a:lumMod val="95000"/>
                  </a:schemeClr>
                </a:solidFill>
              </a:rPr>
              <a:t>bytecode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Java: è un software utilizzato per interpretare o eseguire i file </a:t>
            </a:r>
            <a:r>
              <a:rPr lang="it-IT" dirty="0" err="1">
                <a:solidFill>
                  <a:schemeClr val="tx1">
                    <a:lumMod val="95000"/>
                  </a:schemeClr>
                </a:solidFill>
              </a:rPr>
              <a:t>bytecode</a:t>
            </a:r>
            <a:r>
              <a:rPr lang="it-IT" dirty="0">
                <a:solidFill>
                  <a:schemeClr val="tx1">
                    <a:lumMod val="95000"/>
                  </a:schemeClr>
                </a:solidFill>
              </a:rPr>
              <a:t> prodotti dal comando/software </a:t>
            </a:r>
            <a:r>
              <a:rPr lang="it-IT" dirty="0" err="1">
                <a:solidFill>
                  <a:schemeClr val="tx1">
                    <a:lumMod val="95000"/>
                  </a:schemeClr>
                </a:solidFill>
              </a:rPr>
              <a:t>Javac</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Javadoc</a:t>
            </a:r>
            <a:r>
              <a:rPr lang="it-IT" dirty="0">
                <a:solidFill>
                  <a:schemeClr val="tx1">
                    <a:lumMod val="95000"/>
                  </a:schemeClr>
                </a:solidFill>
              </a:rPr>
              <a:t>: strumento utilizzato per la costruzione della documentazione di un programma basata sui commenti inseriti all’interno del codice sorgente</a:t>
            </a:r>
          </a:p>
          <a:p>
            <a:pPr marL="342900" indent="-342900">
              <a:buFont typeface="Arial" panose="020B0604020202020204" pitchFamily="34" charset="0"/>
              <a:buChar char="•"/>
            </a:pPr>
            <a:r>
              <a:rPr lang="it-IT" dirty="0" err="1">
                <a:solidFill>
                  <a:schemeClr val="tx1">
                    <a:lumMod val="95000"/>
                  </a:schemeClr>
                </a:solidFill>
              </a:rPr>
              <a:t>Jdb</a:t>
            </a:r>
            <a:r>
              <a:rPr lang="it-IT" dirty="0">
                <a:solidFill>
                  <a:schemeClr val="tx1">
                    <a:lumMod val="95000"/>
                  </a:schemeClr>
                </a:solidFill>
              </a:rPr>
              <a:t>: Particolare debugger java.</a:t>
            </a:r>
          </a:p>
          <a:p>
            <a:r>
              <a:rPr lang="it-IT" dirty="0">
                <a:solidFill>
                  <a:schemeClr val="tx1">
                    <a:lumMod val="95000"/>
                  </a:schemeClr>
                </a:solidFill>
              </a:rPr>
              <a:t>Link installazione JDK: https://www.oracle.com/java/technologies/downloads/#jdk18-windows</a:t>
            </a:r>
          </a:p>
        </p:txBody>
      </p:sp>
    </p:spTree>
    <p:extLst>
      <p:ext uri="{BB962C8B-B14F-4D97-AF65-F5344CB8AC3E}">
        <p14:creationId xmlns:p14="http://schemas.microsoft.com/office/powerpoint/2010/main" val="1284058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Java </a:t>
            </a:r>
            <a:r>
              <a:rPr lang="it-IT" sz="4300" dirty="0" err="1"/>
              <a:t>edition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Le edizioni  di java sono intese come piattaforme particolari di sviluppo, le principali java sono:</a:t>
            </a:r>
          </a:p>
          <a:p>
            <a:pPr marL="342900" indent="-342900">
              <a:buFont typeface="Arial" panose="020B0604020202020204" pitchFamily="34" charset="0"/>
              <a:buChar char="•"/>
            </a:pPr>
            <a:r>
              <a:rPr lang="it-IT" dirty="0">
                <a:solidFill>
                  <a:schemeClr val="tx1">
                    <a:lumMod val="95000"/>
                  </a:schemeClr>
                </a:solidFill>
              </a:rPr>
              <a:t>Java Platform, Standard Edition (Java SE) : questa versione è il cuore di java, contiene tutte le componenti basilari di java, dalla definizione di classi e oggetti fino classi utilizzate per la rete, la sicurezza, stabilità </a:t>
            </a:r>
            <a:r>
              <a:rPr lang="it-IT" dirty="0" err="1">
                <a:solidFill>
                  <a:schemeClr val="tx1">
                    <a:lumMod val="95000"/>
                  </a:schemeClr>
                </a:solidFill>
              </a:rPr>
              <a:t>ecc</a:t>
            </a:r>
            <a:r>
              <a:rPr lang="it-IT" dirty="0">
                <a:solidFill>
                  <a:schemeClr val="tx1">
                    <a:lumMod val="95000"/>
                  </a:schemeClr>
                </a:solidFill>
              </a:rPr>
              <a:t>… </a:t>
            </a:r>
          </a:p>
          <a:p>
            <a:pPr marL="342900" indent="-342900">
              <a:buFont typeface="Arial" panose="020B0604020202020204" pitchFamily="34" charset="0"/>
              <a:buChar char="•"/>
            </a:pPr>
            <a:r>
              <a:rPr lang="it-IT" dirty="0">
                <a:solidFill>
                  <a:schemeClr val="tx1">
                    <a:lumMod val="95000"/>
                  </a:schemeClr>
                </a:solidFill>
              </a:rPr>
              <a:t>Java </a:t>
            </a:r>
            <a:r>
              <a:rPr lang="it-IT" dirty="0" err="1">
                <a:solidFill>
                  <a:schemeClr val="tx1">
                    <a:lumMod val="95000"/>
                  </a:schemeClr>
                </a:solidFill>
              </a:rPr>
              <a:t>platform</a:t>
            </a:r>
            <a:r>
              <a:rPr lang="it-IT" dirty="0">
                <a:solidFill>
                  <a:schemeClr val="tx1">
                    <a:lumMod val="95000"/>
                  </a:schemeClr>
                </a:solidFill>
              </a:rPr>
              <a:t>, </a:t>
            </a:r>
            <a:r>
              <a:rPr lang="it-IT" dirty="0" err="1">
                <a:solidFill>
                  <a:schemeClr val="tx1">
                    <a:lumMod val="95000"/>
                  </a:schemeClr>
                </a:solidFill>
              </a:rPr>
              <a:t>enterprise</a:t>
            </a:r>
            <a:r>
              <a:rPr lang="it-IT" dirty="0">
                <a:solidFill>
                  <a:schemeClr val="tx1">
                    <a:lumMod val="95000"/>
                  </a:schemeClr>
                </a:solidFill>
              </a:rPr>
              <a:t> </a:t>
            </a:r>
            <a:r>
              <a:rPr lang="it-IT" dirty="0" err="1">
                <a:solidFill>
                  <a:schemeClr val="tx1">
                    <a:lumMod val="95000"/>
                  </a:schemeClr>
                </a:solidFill>
              </a:rPr>
              <a:t>edition</a:t>
            </a:r>
            <a:r>
              <a:rPr lang="it-IT" dirty="0">
                <a:solidFill>
                  <a:schemeClr val="tx1">
                    <a:lumMod val="95000"/>
                  </a:schemeClr>
                </a:solidFill>
              </a:rPr>
              <a:t> (java </a:t>
            </a:r>
            <a:r>
              <a:rPr lang="it-IT" dirty="0" err="1">
                <a:solidFill>
                  <a:schemeClr val="tx1">
                    <a:lumMod val="95000"/>
                  </a:schemeClr>
                </a:solidFill>
              </a:rPr>
              <a:t>ee</a:t>
            </a:r>
            <a:r>
              <a:rPr lang="it-IT" dirty="0">
                <a:solidFill>
                  <a:schemeClr val="tx1">
                    <a:lumMod val="95000"/>
                  </a:schemeClr>
                </a:solidFill>
              </a:rPr>
              <a:t>) : è una piattaforma sviluppata sulla base di Java se nella quale sono inserite classi particolari per lo sviluppo di progetti su larga scala, progetti multi-</a:t>
            </a:r>
            <a:r>
              <a:rPr lang="it-IT" dirty="0" err="1">
                <a:solidFill>
                  <a:schemeClr val="tx1">
                    <a:lumMod val="95000"/>
                  </a:schemeClr>
                </a:solidFill>
              </a:rPr>
              <a:t>tier</a:t>
            </a:r>
            <a:r>
              <a:rPr lang="it-IT" dirty="0">
                <a:solidFill>
                  <a:schemeClr val="tx1">
                    <a:lumMod val="95000"/>
                  </a:schemeClr>
                </a:solidFill>
              </a:rPr>
              <a:t>, ecc..</a:t>
            </a:r>
          </a:p>
          <a:p>
            <a:pPr marL="342900" indent="-342900">
              <a:buFont typeface="Arial" panose="020B0604020202020204" pitchFamily="34" charset="0"/>
              <a:buChar char="•"/>
            </a:pPr>
            <a:r>
              <a:rPr lang="it-IT" dirty="0">
                <a:solidFill>
                  <a:schemeClr val="tx1">
                    <a:lumMod val="95000"/>
                  </a:schemeClr>
                </a:solidFill>
              </a:rPr>
              <a:t>Java </a:t>
            </a:r>
            <a:r>
              <a:rPr lang="it-IT" dirty="0" err="1">
                <a:solidFill>
                  <a:schemeClr val="tx1">
                    <a:lumMod val="95000"/>
                  </a:schemeClr>
                </a:solidFill>
              </a:rPr>
              <a:t>platform</a:t>
            </a:r>
            <a:r>
              <a:rPr lang="it-IT" dirty="0">
                <a:solidFill>
                  <a:schemeClr val="tx1">
                    <a:lumMod val="95000"/>
                  </a:schemeClr>
                </a:solidFill>
              </a:rPr>
              <a:t>, micro </a:t>
            </a:r>
            <a:r>
              <a:rPr lang="it-IT" dirty="0" err="1">
                <a:solidFill>
                  <a:schemeClr val="tx1">
                    <a:lumMod val="95000"/>
                  </a:schemeClr>
                </a:solidFill>
              </a:rPr>
              <a:t>edition</a:t>
            </a:r>
            <a:r>
              <a:rPr lang="it-IT" dirty="0">
                <a:solidFill>
                  <a:schemeClr val="tx1">
                    <a:lumMod val="95000"/>
                  </a:schemeClr>
                </a:solidFill>
              </a:rPr>
              <a:t> (java me): libreria java particolarmente ottimizzata per consentire l’esecuzione di programmi java su dispositivi ridotti come gli smartphones</a:t>
            </a:r>
          </a:p>
          <a:p>
            <a:pPr marL="342900" indent="-342900">
              <a:buFont typeface="Arial" panose="020B0604020202020204" pitchFamily="34" charset="0"/>
              <a:buChar char="•"/>
            </a:pPr>
            <a:r>
              <a:rPr lang="it-IT" dirty="0" err="1">
                <a:solidFill>
                  <a:schemeClr val="tx1">
                    <a:lumMod val="95000"/>
                  </a:schemeClr>
                </a:solidFill>
              </a:rPr>
              <a:t>javaFx</a:t>
            </a:r>
            <a:r>
              <a:rPr lang="it-IT" dirty="0">
                <a:solidFill>
                  <a:schemeClr val="tx1">
                    <a:lumMod val="95000"/>
                  </a:schemeClr>
                </a:solidFill>
              </a:rPr>
              <a:t> : è una piattaforma completa di classi dedicate allo sviluppo di interfacce  grafiche per le applicazione e contiene librerie di accelerazione grafica per fornire alti livelli di performance </a:t>
            </a:r>
          </a:p>
        </p:txBody>
      </p:sp>
    </p:spTree>
    <p:extLst>
      <p:ext uri="{BB962C8B-B14F-4D97-AF65-F5344CB8AC3E}">
        <p14:creationId xmlns:p14="http://schemas.microsoft.com/office/powerpoint/2010/main" val="27042988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vocabolario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62500" lnSpcReduction="20000"/>
          </a:bodyPr>
          <a:lstStyle/>
          <a:p>
            <a:r>
              <a:rPr lang="it-IT" dirty="0">
                <a:solidFill>
                  <a:schemeClr val="tx1">
                    <a:lumMod val="95000"/>
                  </a:schemeClr>
                </a:solidFill>
              </a:rPr>
              <a:t>Di seguito una breve lista di parole chiave nel linguaggio java:</a:t>
            </a:r>
          </a:p>
          <a:p>
            <a:pPr marL="342900" indent="-342900">
              <a:buFont typeface="Arial" panose="020B0604020202020204" pitchFamily="34" charset="0"/>
              <a:buChar char="•"/>
            </a:pPr>
            <a:r>
              <a:rPr lang="it-IT" dirty="0">
                <a:solidFill>
                  <a:schemeClr val="tx1">
                    <a:lumMod val="95000"/>
                  </a:schemeClr>
                </a:solidFill>
              </a:rPr>
              <a:t>Classe: Una classe in java è identificata da un file .java contenente attributi e metodi resi disponibili nel momento in cui una sua istanza viene creata.</a:t>
            </a:r>
          </a:p>
          <a:p>
            <a:pPr marL="342900" indent="-342900">
              <a:buFont typeface="Arial" panose="020B0604020202020204" pitchFamily="34" charset="0"/>
              <a:buChar char="•"/>
            </a:pPr>
            <a:r>
              <a:rPr lang="it-IT" dirty="0">
                <a:solidFill>
                  <a:schemeClr val="tx1">
                    <a:lumMod val="95000"/>
                  </a:schemeClr>
                </a:solidFill>
              </a:rPr>
              <a:t>Istanza: un istanza di una classe è un entità software caricata in memoria che possiede tutti gli attributi ed i metodi definiti all’interno della classe. In java prende il nome di oggetto.</a:t>
            </a:r>
          </a:p>
          <a:p>
            <a:pPr marL="342900" indent="-342900">
              <a:buFont typeface="Arial" panose="020B0604020202020204" pitchFamily="34" charset="0"/>
              <a:buChar char="•"/>
            </a:pPr>
            <a:r>
              <a:rPr lang="it-IT" dirty="0">
                <a:solidFill>
                  <a:schemeClr val="tx1">
                    <a:lumMod val="95000"/>
                  </a:schemeClr>
                </a:solidFill>
              </a:rPr>
              <a:t>Oggetto: in java è considerato oggetto  una qualsiasi entità dotata di una propria identità, caratterizzata dalla presenza di attributi e metodi</a:t>
            </a:r>
          </a:p>
          <a:p>
            <a:pPr marL="342900" indent="-342900">
              <a:buFont typeface="Arial" panose="020B0604020202020204" pitchFamily="34" charset="0"/>
              <a:buChar char="•"/>
            </a:pPr>
            <a:r>
              <a:rPr lang="it-IT" dirty="0">
                <a:solidFill>
                  <a:schemeClr val="tx1">
                    <a:lumMod val="95000"/>
                  </a:schemeClr>
                </a:solidFill>
              </a:rPr>
              <a:t>Blocco di codice: è inteso blocco di codice l’insieme delle istruzioni inserite tra due parentesi graffe {blocco di codice}</a:t>
            </a:r>
          </a:p>
          <a:p>
            <a:pPr marL="342900" indent="-342900">
              <a:buFont typeface="Arial" panose="020B0604020202020204" pitchFamily="34" charset="0"/>
              <a:buChar char="•"/>
            </a:pPr>
            <a:r>
              <a:rPr lang="it-IT" dirty="0">
                <a:solidFill>
                  <a:schemeClr val="tx1">
                    <a:lumMod val="95000"/>
                  </a:schemeClr>
                </a:solidFill>
              </a:rPr>
              <a:t>Metodo: Un metodo è una sezione di codice definita all’interno di una classe richiamabile attraverso il suo nome nella posizione del programma in cui deve essere eseguita</a:t>
            </a:r>
          </a:p>
          <a:p>
            <a:pPr marL="342900" indent="-342900">
              <a:buFont typeface="Arial" panose="020B0604020202020204" pitchFamily="34" charset="0"/>
              <a:buChar char="•"/>
            </a:pPr>
            <a:r>
              <a:rPr lang="it-IT" dirty="0">
                <a:solidFill>
                  <a:schemeClr val="tx1">
                    <a:lumMod val="95000"/>
                  </a:schemeClr>
                </a:solidFill>
              </a:rPr>
              <a:t>Parametro: con il termine parametro si intende il dato che deve essere ricevuto da un metodo attraverso una coppia di parentesi tonde.</a:t>
            </a:r>
          </a:p>
          <a:p>
            <a:pPr marL="342900" indent="-342900">
              <a:buFont typeface="Arial" panose="020B0604020202020204" pitchFamily="34" charset="0"/>
              <a:buChar char="•"/>
            </a:pPr>
            <a:r>
              <a:rPr lang="it-IT" dirty="0">
                <a:solidFill>
                  <a:schemeClr val="tx1">
                    <a:lumMod val="95000"/>
                  </a:schemeClr>
                </a:solidFill>
              </a:rPr>
              <a:t>Eccezione: Un eccezione in un programma java è una situazione anomala segnalata dal compilatore java.</a:t>
            </a:r>
          </a:p>
          <a:p>
            <a:pPr marL="342900" indent="-342900">
              <a:buFont typeface="Arial" panose="020B0604020202020204" pitchFamily="34" charset="0"/>
              <a:buChar char="•"/>
            </a:pPr>
            <a:r>
              <a:rPr lang="it-IT" dirty="0">
                <a:solidFill>
                  <a:schemeClr val="tx1">
                    <a:lumMod val="95000"/>
                  </a:schemeClr>
                </a:solidFill>
              </a:rPr>
              <a:t>Commento: stringa di codice che non viene letta in fase di esecuzione del programma</a:t>
            </a:r>
          </a:p>
          <a:p>
            <a:endParaRPr lang="it-IT" dirty="0">
              <a:solidFill>
                <a:schemeClr val="tx1">
                  <a:lumMod val="95000"/>
                </a:schemeClr>
              </a:solidFill>
            </a:endParaRPr>
          </a:p>
        </p:txBody>
      </p:sp>
    </p:spTree>
    <p:extLst>
      <p:ext uri="{BB962C8B-B14F-4D97-AF65-F5344CB8AC3E}">
        <p14:creationId xmlns:p14="http://schemas.microsoft.com/office/powerpoint/2010/main" val="3604982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9C3A71-19F4-4BF0-B2E6-7627ED9D070E}"/>
              </a:ext>
            </a:extLst>
          </p:cNvPr>
          <p:cNvSpPr>
            <a:spLocks noGrp="1"/>
          </p:cNvSpPr>
          <p:nvPr>
            <p:ph type="ctrTitle"/>
          </p:nvPr>
        </p:nvSpPr>
        <p:spPr>
          <a:xfrm>
            <a:off x="1876424" y="744858"/>
            <a:ext cx="8791575" cy="672881"/>
          </a:xfrm>
        </p:spPr>
        <p:txBody>
          <a:bodyPr>
            <a:normAutofit fontScale="90000"/>
          </a:bodyPr>
          <a:lstStyle/>
          <a:p>
            <a:r>
              <a:rPr lang="it-IT" dirty="0"/>
              <a:t>Il vocabolario Java (2)</a:t>
            </a:r>
          </a:p>
        </p:txBody>
      </p:sp>
      <p:sp>
        <p:nvSpPr>
          <p:cNvPr id="3" name="Sottotitolo 2">
            <a:extLst>
              <a:ext uri="{FF2B5EF4-FFF2-40B4-BE49-F238E27FC236}">
                <a16:creationId xmlns:a16="http://schemas.microsoft.com/office/drawing/2014/main" id="{746C6A53-CECE-4B7B-AE7A-044A91DB9A92}"/>
              </a:ext>
            </a:extLst>
          </p:cNvPr>
          <p:cNvSpPr>
            <a:spLocks noGrp="1"/>
          </p:cNvSpPr>
          <p:nvPr>
            <p:ph type="subTitle" idx="1"/>
          </p:nvPr>
        </p:nvSpPr>
        <p:spPr>
          <a:xfrm>
            <a:off x="1876424" y="1577130"/>
            <a:ext cx="8791575" cy="3680670"/>
          </a:xfrm>
        </p:spPr>
        <p:txBody>
          <a:bodyPr>
            <a:normAutofit fontScale="92500" lnSpcReduction="10000"/>
          </a:bodyPr>
          <a:lstStyle/>
          <a:p>
            <a:pPr marL="342900" indent="-342900">
              <a:buFont typeface="Arial" panose="020B0604020202020204" pitchFamily="34" charset="0"/>
              <a:buChar char="•"/>
            </a:pPr>
            <a:r>
              <a:rPr lang="it-IT" dirty="0">
                <a:solidFill>
                  <a:schemeClr val="tx1">
                    <a:lumMod val="95000"/>
                  </a:schemeClr>
                </a:solidFill>
              </a:rPr>
              <a:t>Deprecato: parola che identifica una funzione/metodo/classe ecc.. Diventato obsoleto di cui non è garantita l’esistenza in futuro</a:t>
            </a:r>
          </a:p>
          <a:p>
            <a:pPr marL="342900" indent="-342900">
              <a:buFont typeface="Arial" panose="020B0604020202020204" pitchFamily="34" charset="0"/>
              <a:buChar char="•"/>
            </a:pPr>
            <a:r>
              <a:rPr lang="it-IT" dirty="0">
                <a:solidFill>
                  <a:schemeClr val="tx1">
                    <a:lumMod val="95000"/>
                  </a:schemeClr>
                </a:solidFill>
              </a:rPr>
              <a:t>Espressione: combinazione di operandi e operatori che possono produrre un risultato</a:t>
            </a:r>
          </a:p>
          <a:p>
            <a:pPr marL="342900" indent="-342900">
              <a:buFont typeface="Arial" panose="020B0604020202020204" pitchFamily="34" charset="0"/>
              <a:buChar char="•"/>
            </a:pPr>
            <a:r>
              <a:rPr lang="it-IT" dirty="0">
                <a:solidFill>
                  <a:schemeClr val="tx1">
                    <a:lumMod val="95000"/>
                  </a:schemeClr>
                </a:solidFill>
              </a:rPr>
              <a:t>Garbage </a:t>
            </a:r>
            <a:r>
              <a:rPr lang="it-IT" dirty="0" err="1">
                <a:solidFill>
                  <a:schemeClr val="tx1">
                    <a:lumMod val="95000"/>
                  </a:schemeClr>
                </a:solidFill>
              </a:rPr>
              <a:t>collection</a:t>
            </a:r>
            <a:r>
              <a:rPr lang="it-IT" dirty="0">
                <a:solidFill>
                  <a:schemeClr val="tx1">
                    <a:lumMod val="95000"/>
                  </a:schemeClr>
                </a:solidFill>
              </a:rPr>
              <a:t>: Processo automatico di pulizia della memoria</a:t>
            </a:r>
          </a:p>
          <a:p>
            <a:pPr marL="342900" indent="-342900">
              <a:buFont typeface="Arial" panose="020B0604020202020204" pitchFamily="34" charset="0"/>
              <a:buChar char="•"/>
            </a:pPr>
            <a:r>
              <a:rPr lang="it-IT" dirty="0">
                <a:solidFill>
                  <a:schemeClr val="tx1">
                    <a:lumMod val="95000"/>
                  </a:schemeClr>
                </a:solidFill>
              </a:rPr>
              <a:t>Gui: Interfaccia grafica</a:t>
            </a:r>
          </a:p>
          <a:p>
            <a:pPr marL="342900" indent="-342900">
              <a:buFont typeface="Arial" panose="020B0604020202020204" pitchFamily="34" charset="0"/>
              <a:buChar char="•"/>
            </a:pPr>
            <a:r>
              <a:rPr lang="it-IT" dirty="0">
                <a:solidFill>
                  <a:schemeClr val="tx1">
                    <a:lumMod val="95000"/>
                  </a:schemeClr>
                </a:solidFill>
              </a:rPr>
              <a:t>Identificatore: nome assegnato ad una classe, variabile o funzione</a:t>
            </a:r>
          </a:p>
          <a:p>
            <a:pPr marL="342900" indent="-342900">
              <a:buFont typeface="Arial" panose="020B0604020202020204" pitchFamily="34" charset="0"/>
              <a:buChar char="•"/>
            </a:pPr>
            <a:r>
              <a:rPr lang="it-IT" dirty="0">
                <a:solidFill>
                  <a:schemeClr val="tx1">
                    <a:lumMod val="95000"/>
                  </a:schemeClr>
                </a:solidFill>
              </a:rPr>
              <a:t>Import: dichiarazione che causa l’importazione di package e funzioni esterne al nostro file.</a:t>
            </a:r>
          </a:p>
          <a:p>
            <a:pPr marL="342900" indent="-342900">
              <a:buFont typeface="Arial" panose="020B0604020202020204" pitchFamily="34" charset="0"/>
              <a:buChar char="•"/>
            </a:pPr>
            <a:endParaRPr lang="it-IT" dirty="0">
              <a:solidFill>
                <a:schemeClr val="tx1">
                  <a:lumMod val="95000"/>
                </a:schemeClr>
              </a:solidFill>
            </a:endParaRPr>
          </a:p>
        </p:txBody>
      </p:sp>
    </p:spTree>
    <p:extLst>
      <p:ext uri="{BB962C8B-B14F-4D97-AF65-F5344CB8AC3E}">
        <p14:creationId xmlns:p14="http://schemas.microsoft.com/office/powerpoint/2010/main" val="808750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Ide ed ambienti di sviluppo: </a:t>
            </a:r>
            <a:r>
              <a:rPr lang="it-IT" sz="4300" dirty="0" err="1"/>
              <a:t>eclipse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555124"/>
            <a:ext cx="9297711" cy="4115834"/>
          </a:xfrm>
        </p:spPr>
        <p:txBody>
          <a:bodyPr/>
          <a:lstStyle/>
          <a:p>
            <a:pPr algn="just"/>
            <a:r>
              <a:rPr lang="it-IT" dirty="0">
                <a:solidFill>
                  <a:schemeClr val="tx1">
                    <a:lumMod val="95000"/>
                  </a:schemeClr>
                </a:solidFill>
              </a:rPr>
              <a:t>Eclipse è un IDE ovvero un ambiente di sviluppo integrato, questo strumento può essere utilizzato per la produzione di software.</a:t>
            </a:r>
          </a:p>
          <a:p>
            <a:pPr algn="just"/>
            <a:r>
              <a:rPr lang="it-IT" dirty="0">
                <a:solidFill>
                  <a:schemeClr val="tx1">
                    <a:lumMod val="95000"/>
                  </a:schemeClr>
                </a:solidFill>
              </a:rPr>
              <a:t>Gli ide sono utili nella programmazione perché aiutano </a:t>
            </a:r>
            <a:r>
              <a:rPr lang="it-IT" dirty="0" err="1">
                <a:solidFill>
                  <a:schemeClr val="tx1">
                    <a:lumMod val="95000"/>
                  </a:schemeClr>
                </a:solidFill>
              </a:rPr>
              <a:t>ilprogrammatore</a:t>
            </a:r>
            <a:r>
              <a:rPr lang="it-IT" dirty="0">
                <a:solidFill>
                  <a:schemeClr val="tx1">
                    <a:lumMod val="95000"/>
                  </a:schemeClr>
                </a:solidFill>
              </a:rPr>
              <a:t> attraverso l’</a:t>
            </a:r>
            <a:r>
              <a:rPr lang="it-IT" dirty="0" err="1">
                <a:solidFill>
                  <a:schemeClr val="tx1">
                    <a:lumMod val="95000"/>
                  </a:schemeClr>
                </a:solidFill>
              </a:rPr>
              <a:t>autocompilazione</a:t>
            </a:r>
            <a:r>
              <a:rPr lang="it-IT" dirty="0">
                <a:solidFill>
                  <a:schemeClr val="tx1">
                    <a:lumMod val="95000"/>
                  </a:schemeClr>
                </a:solidFill>
              </a:rPr>
              <a:t> di porzioni di codice, segnalano allo sviluppatore la maggior parte degli errori , segnala le variabili inutilizzate ecc..</a:t>
            </a:r>
          </a:p>
          <a:p>
            <a:pPr algn="just"/>
            <a:r>
              <a:rPr lang="it-IT" dirty="0">
                <a:solidFill>
                  <a:schemeClr val="tx1">
                    <a:lumMod val="95000"/>
                  </a:schemeClr>
                </a:solidFill>
              </a:rPr>
              <a:t>Link download: https://www.eclipse.org/downloads/</a:t>
            </a:r>
          </a:p>
        </p:txBody>
      </p:sp>
    </p:spTree>
    <p:extLst>
      <p:ext uri="{BB962C8B-B14F-4D97-AF65-F5344CB8AC3E}">
        <p14:creationId xmlns:p14="http://schemas.microsoft.com/office/powerpoint/2010/main" val="708801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Application server: </a:t>
            </a:r>
            <a:r>
              <a:rPr lang="it-IT" sz="4300" dirty="0" err="1"/>
              <a:t>tomcat</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lnSpcReduction="10000"/>
          </a:bodyPr>
          <a:lstStyle/>
          <a:p>
            <a:r>
              <a:rPr lang="it-IT" dirty="0">
                <a:solidFill>
                  <a:schemeClr val="tx1">
                    <a:lumMod val="95000"/>
                  </a:schemeClr>
                </a:solidFill>
              </a:rPr>
              <a:t>Apache </a:t>
            </a:r>
            <a:r>
              <a:rPr lang="it-IT" dirty="0" err="1">
                <a:solidFill>
                  <a:schemeClr val="tx1">
                    <a:lumMod val="95000"/>
                  </a:schemeClr>
                </a:solidFill>
              </a:rPr>
              <a:t>tomcatè</a:t>
            </a:r>
            <a:r>
              <a:rPr lang="it-IT" dirty="0">
                <a:solidFill>
                  <a:schemeClr val="tx1">
                    <a:lumMod val="95000"/>
                  </a:schemeClr>
                </a:solidFill>
              </a:rPr>
              <a:t> un server web </a:t>
            </a:r>
            <a:r>
              <a:rPr lang="it-IT" dirty="0" err="1">
                <a:solidFill>
                  <a:schemeClr val="tx1">
                    <a:lumMod val="95000"/>
                  </a:schemeClr>
                </a:solidFill>
              </a:rPr>
              <a:t>OPEn</a:t>
            </a:r>
            <a:r>
              <a:rPr lang="it-IT" dirty="0">
                <a:solidFill>
                  <a:schemeClr val="tx1">
                    <a:lumMod val="95000"/>
                  </a:schemeClr>
                </a:solidFill>
              </a:rPr>
              <a:t> source, avviabile dal proprio computer attraverso particolari strumenti.</a:t>
            </a:r>
          </a:p>
          <a:p>
            <a:r>
              <a:rPr lang="it-IT" dirty="0">
                <a:solidFill>
                  <a:schemeClr val="tx1">
                    <a:lumMod val="95000"/>
                  </a:schemeClr>
                </a:solidFill>
              </a:rPr>
              <a:t>Questo tipo di server è particolarmente predisposto per ospitare pagine web scritte in java o applicazioni.</a:t>
            </a:r>
          </a:p>
          <a:p>
            <a:r>
              <a:rPr lang="it-IT" dirty="0">
                <a:solidFill>
                  <a:schemeClr val="tx1">
                    <a:lumMod val="95000"/>
                  </a:schemeClr>
                </a:solidFill>
              </a:rPr>
              <a:t>Tomcat è basato sulla tecnologia JSP (Java server pages) utilizzata per integrare una logica della presentazione di applicazioni web attraverso il linguaggio java e html/xml.</a:t>
            </a:r>
          </a:p>
          <a:p>
            <a:r>
              <a:rPr lang="it-IT" dirty="0">
                <a:solidFill>
                  <a:schemeClr val="tx1">
                    <a:lumMod val="95000"/>
                  </a:schemeClr>
                </a:solidFill>
              </a:rPr>
              <a:t>Questo tipo di server è particolarmente indicato inoltre per le </a:t>
            </a:r>
            <a:r>
              <a:rPr lang="it-IT" dirty="0" err="1">
                <a:solidFill>
                  <a:schemeClr val="tx1">
                    <a:lumMod val="95000"/>
                  </a:schemeClr>
                </a:solidFill>
              </a:rPr>
              <a:t>servlet</a:t>
            </a:r>
            <a:r>
              <a:rPr lang="it-IT" dirty="0">
                <a:solidFill>
                  <a:schemeClr val="tx1">
                    <a:lumMod val="95000"/>
                  </a:schemeClr>
                </a:solidFill>
              </a:rPr>
              <a:t>, ovvero oggetti java che operano sul server web, questa tecnologia permette la scrittura di applicazioni web in java</a:t>
            </a:r>
          </a:p>
          <a:p>
            <a:endParaRPr lang="it-IT" dirty="0">
              <a:solidFill>
                <a:schemeClr val="tx1">
                  <a:lumMod val="95000"/>
                </a:schemeClr>
              </a:solidFill>
            </a:endParaRPr>
          </a:p>
        </p:txBody>
      </p:sp>
    </p:spTree>
    <p:extLst>
      <p:ext uri="{BB962C8B-B14F-4D97-AF65-F5344CB8AC3E}">
        <p14:creationId xmlns:p14="http://schemas.microsoft.com/office/powerpoint/2010/main" val="17180461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Build </a:t>
            </a:r>
            <a:r>
              <a:rPr lang="it-IT" sz="4300" dirty="0" err="1"/>
              <a:t>automation</a:t>
            </a:r>
            <a:r>
              <a:rPr lang="it-IT" sz="4300" dirty="0"/>
              <a:t>: </a:t>
            </a:r>
            <a:r>
              <a:rPr lang="it-IT" sz="4300" dirty="0" err="1"/>
              <a:t>maven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Per build </a:t>
            </a:r>
            <a:r>
              <a:rPr lang="it-IT" dirty="0" err="1">
                <a:solidFill>
                  <a:schemeClr val="tx1">
                    <a:lumMod val="95000"/>
                  </a:schemeClr>
                </a:solidFill>
              </a:rPr>
              <a:t>automation</a:t>
            </a:r>
            <a:r>
              <a:rPr lang="it-IT" dirty="0">
                <a:solidFill>
                  <a:schemeClr val="tx1">
                    <a:lumMod val="95000"/>
                  </a:schemeClr>
                </a:solidFill>
              </a:rPr>
              <a:t> si intende la gestione del processo di sviluppo automatica. </a:t>
            </a:r>
            <a:r>
              <a:rPr lang="it-IT" dirty="0" err="1">
                <a:solidFill>
                  <a:schemeClr val="tx1">
                    <a:lumMod val="95000"/>
                  </a:schemeClr>
                </a:solidFill>
              </a:rPr>
              <a:t>Maven</a:t>
            </a:r>
            <a:r>
              <a:rPr lang="it-IT" dirty="0">
                <a:solidFill>
                  <a:schemeClr val="tx1">
                    <a:lumMod val="95000"/>
                  </a:schemeClr>
                </a:solidFill>
              </a:rPr>
              <a:t> è il rappresentante più famoso di questa categoria di strumenti riguardo java.</a:t>
            </a:r>
          </a:p>
          <a:p>
            <a:r>
              <a:rPr lang="it-IT" dirty="0" err="1">
                <a:solidFill>
                  <a:schemeClr val="tx1">
                    <a:lumMod val="95000"/>
                  </a:schemeClr>
                </a:solidFill>
              </a:rPr>
              <a:t>Maven</a:t>
            </a:r>
            <a:r>
              <a:rPr lang="it-IT" dirty="0">
                <a:solidFill>
                  <a:schemeClr val="tx1">
                    <a:lumMod val="95000"/>
                  </a:schemeClr>
                </a:solidFill>
              </a:rPr>
              <a:t> permette allo sviluppatore di semplificare molti processi ripetitivi all’interno del processo di sviluppo software come la compilazione del codice sorgente in binario, il packaging dei binari, la produzione di test per garantire il corretto funzionamento, la stesura della documentazione, </a:t>
            </a:r>
            <a:r>
              <a:rPr lang="it-IT" dirty="0" err="1">
                <a:solidFill>
                  <a:schemeClr val="tx1">
                    <a:lumMod val="95000"/>
                  </a:schemeClr>
                </a:solidFill>
              </a:rPr>
              <a:t>deploy</a:t>
            </a:r>
            <a:r>
              <a:rPr lang="it-IT" dirty="0">
                <a:solidFill>
                  <a:schemeClr val="tx1">
                    <a:lumMod val="95000"/>
                  </a:schemeClr>
                </a:solidFill>
              </a:rPr>
              <a:t> su server ecc..</a:t>
            </a:r>
          </a:p>
          <a:p>
            <a:r>
              <a:rPr lang="it-IT" dirty="0" err="1">
                <a:solidFill>
                  <a:schemeClr val="tx1">
                    <a:lumMod val="95000"/>
                  </a:schemeClr>
                </a:solidFill>
              </a:rPr>
              <a:t>Maven</a:t>
            </a:r>
            <a:r>
              <a:rPr lang="it-IT" dirty="0">
                <a:solidFill>
                  <a:schemeClr val="tx1">
                    <a:lumMod val="95000"/>
                  </a:schemeClr>
                </a:solidFill>
              </a:rPr>
              <a:t> inoltre viene utilizzato spesso per la gestione delle librerie di funzioni importate nei progetti software.</a:t>
            </a:r>
          </a:p>
        </p:txBody>
      </p:sp>
    </p:spTree>
    <p:extLst>
      <p:ext uri="{BB962C8B-B14F-4D97-AF65-F5344CB8AC3E}">
        <p14:creationId xmlns:p14="http://schemas.microsoft.com/office/powerpoint/2010/main" val="138412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1149B-F5C7-4E3F-9B94-0BA84AA024C4}"/>
              </a:ext>
            </a:extLst>
          </p:cNvPr>
          <p:cNvSpPr>
            <a:spLocks noGrp="1"/>
          </p:cNvSpPr>
          <p:nvPr>
            <p:ph type="ctrTitle"/>
          </p:nvPr>
        </p:nvSpPr>
        <p:spPr>
          <a:xfrm>
            <a:off x="1876424" y="1122363"/>
            <a:ext cx="8791575" cy="748382"/>
          </a:xfrm>
        </p:spPr>
        <p:txBody>
          <a:bodyPr>
            <a:normAutofit fontScale="90000"/>
          </a:bodyPr>
          <a:lstStyle/>
          <a:p>
            <a:r>
              <a:rPr lang="it-IT" dirty="0"/>
              <a:t>La macchina di von </a:t>
            </a:r>
            <a:r>
              <a:rPr lang="it-IT" dirty="0" err="1"/>
              <a:t>neumann</a:t>
            </a:r>
            <a:endParaRPr lang="it-IT" dirty="0"/>
          </a:p>
        </p:txBody>
      </p:sp>
      <p:sp>
        <p:nvSpPr>
          <p:cNvPr id="3" name="Sottotitolo 2">
            <a:extLst>
              <a:ext uri="{FF2B5EF4-FFF2-40B4-BE49-F238E27FC236}">
                <a16:creationId xmlns:a16="http://schemas.microsoft.com/office/drawing/2014/main" id="{D847E1AB-1421-4C3E-9719-8F4CC2F3A461}"/>
              </a:ext>
            </a:extLst>
          </p:cNvPr>
          <p:cNvSpPr>
            <a:spLocks noGrp="1"/>
          </p:cNvSpPr>
          <p:nvPr>
            <p:ph type="subTitle" idx="1"/>
          </p:nvPr>
        </p:nvSpPr>
        <p:spPr>
          <a:xfrm>
            <a:off x="2008311" y="2250269"/>
            <a:ext cx="5088776" cy="3286465"/>
          </a:xfrm>
        </p:spPr>
        <p:txBody>
          <a:bodyPr>
            <a:normAutofit fontScale="85000" lnSpcReduction="10000"/>
          </a:bodyPr>
          <a:lstStyle/>
          <a:p>
            <a:r>
              <a:rPr lang="it-IT" dirty="0">
                <a:solidFill>
                  <a:schemeClr val="accent5">
                    <a:lumMod val="60000"/>
                    <a:lumOff val="40000"/>
                  </a:schemeClr>
                </a:solidFill>
              </a:rPr>
              <a:t>Elementi della macchina</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Cpu: macchina centrale che gestisce in modo sequenziale il sistema</a:t>
            </a:r>
          </a:p>
          <a:p>
            <a:pPr marL="342900" indent="-342900">
              <a:buFont typeface="Arial" panose="020B0604020202020204" pitchFamily="34" charset="0"/>
              <a:buChar char="•"/>
            </a:pPr>
            <a:r>
              <a:rPr lang="it-IT" dirty="0">
                <a:solidFill>
                  <a:schemeClr val="tx1">
                    <a:lumMod val="95000"/>
                  </a:schemeClr>
                </a:solidFill>
              </a:rPr>
              <a:t>Memoria di lavoro: contenitori di programmi da eseguire e dati su cui operare</a:t>
            </a:r>
          </a:p>
          <a:p>
            <a:pPr marL="342900" indent="-342900">
              <a:buFont typeface="Arial" panose="020B0604020202020204" pitchFamily="34" charset="0"/>
              <a:buChar char="•"/>
            </a:pPr>
            <a:r>
              <a:rPr lang="it-IT" dirty="0">
                <a:solidFill>
                  <a:schemeClr val="tx1">
                    <a:lumMod val="95000"/>
                  </a:schemeClr>
                </a:solidFill>
              </a:rPr>
              <a:t>Interfaccia </a:t>
            </a:r>
            <a:r>
              <a:rPr lang="it-IT" dirty="0" err="1">
                <a:solidFill>
                  <a:schemeClr val="tx1">
                    <a:lumMod val="95000"/>
                  </a:schemeClr>
                </a:solidFill>
              </a:rPr>
              <a:t>i/o</a:t>
            </a:r>
            <a:r>
              <a:rPr lang="it-IT" dirty="0">
                <a:solidFill>
                  <a:schemeClr val="tx1">
                    <a:lumMod val="95000"/>
                  </a:schemeClr>
                </a:solidFill>
              </a:rPr>
              <a:t> (input / output): dispositivo elettronico che consente alla </a:t>
            </a:r>
            <a:r>
              <a:rPr lang="it-IT" dirty="0" err="1">
                <a:solidFill>
                  <a:schemeClr val="tx1">
                    <a:lumMod val="95000"/>
                  </a:schemeClr>
                </a:solidFill>
              </a:rPr>
              <a:t>cpu</a:t>
            </a:r>
            <a:r>
              <a:rPr lang="it-IT" dirty="0">
                <a:solidFill>
                  <a:schemeClr val="tx1">
                    <a:lumMod val="95000"/>
                  </a:schemeClr>
                </a:solidFill>
              </a:rPr>
              <a:t> di dialogare con le periferie                                                 (dispositivi di altra natura fisica)</a:t>
            </a:r>
          </a:p>
        </p:txBody>
      </p:sp>
      <p:pic>
        <p:nvPicPr>
          <p:cNvPr id="1026" name="Picture 2" descr="Modello di Von Neumann, che cos'è? - morethaninfo.com">
            <a:extLst>
              <a:ext uri="{FF2B5EF4-FFF2-40B4-BE49-F238E27FC236}">
                <a16:creationId xmlns:a16="http://schemas.microsoft.com/office/drawing/2014/main" id="{57263B09-8434-4BEF-B165-1CBE976D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499133"/>
            <a:ext cx="4337108" cy="267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64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Installazione e configurazione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1371083"/>
            <a:ext cx="5371665" cy="4115834"/>
          </a:xfrm>
        </p:spPr>
        <p:txBody>
          <a:bodyPr/>
          <a:lstStyle/>
          <a:p>
            <a:r>
              <a:rPr lang="it-IT" dirty="0">
                <a:solidFill>
                  <a:schemeClr val="tx1">
                    <a:lumMod val="95000"/>
                  </a:schemeClr>
                </a:solidFill>
              </a:rPr>
              <a:t>per installare java dobbiamo:</a:t>
            </a:r>
          </a:p>
          <a:p>
            <a:pPr marL="342900" indent="-342900">
              <a:buFont typeface="Arial" panose="020B0604020202020204" pitchFamily="34" charset="0"/>
              <a:buChar char="•"/>
            </a:pPr>
            <a:r>
              <a:rPr lang="it-IT" dirty="0">
                <a:solidFill>
                  <a:schemeClr val="tx1">
                    <a:lumMod val="95000"/>
                  </a:schemeClr>
                </a:solidFill>
              </a:rPr>
              <a:t>Installare il </a:t>
            </a:r>
            <a:r>
              <a:rPr lang="it-IT" dirty="0" err="1">
                <a:solidFill>
                  <a:schemeClr val="tx1">
                    <a:lumMod val="95000"/>
                  </a:schemeClr>
                </a:solidFill>
              </a:rPr>
              <a:t>jre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Installare il </a:t>
            </a:r>
            <a:r>
              <a:rPr lang="it-IT" dirty="0" err="1">
                <a:solidFill>
                  <a:schemeClr val="tx1">
                    <a:lumMod val="95000"/>
                  </a:schemeClr>
                </a:solidFill>
              </a:rPr>
              <a:t>jdk</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Assicurarci che le variabili di ambiente siano impostate correttamente (</a:t>
            </a:r>
            <a:r>
              <a:rPr lang="it-IT" dirty="0">
                <a:solidFill>
                  <a:schemeClr val="tx1">
                    <a:lumMod val="95000"/>
                  </a:schemeClr>
                </a:solidFill>
                <a:hlinkClick r:id="rId2"/>
              </a:rPr>
              <a:t>https://www.java.com/</a:t>
            </a:r>
            <a:r>
              <a:rPr lang="it-IT" dirty="0" err="1">
                <a:solidFill>
                  <a:schemeClr val="tx1">
                    <a:lumMod val="95000"/>
                  </a:schemeClr>
                </a:solidFill>
                <a:hlinkClick r:id="rId2"/>
              </a:rPr>
              <a:t>it</a:t>
            </a:r>
            <a:r>
              <a:rPr lang="it-IT" dirty="0">
                <a:solidFill>
                  <a:schemeClr val="tx1">
                    <a:lumMod val="95000"/>
                  </a:schemeClr>
                </a:solidFill>
                <a:hlinkClick r:id="rId2"/>
              </a:rPr>
              <a:t>/download/help/path_it.html</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Installazione </a:t>
            </a:r>
            <a:r>
              <a:rPr lang="it-IT" dirty="0" err="1">
                <a:solidFill>
                  <a:schemeClr val="tx1">
                    <a:lumMod val="95000"/>
                  </a:schemeClr>
                </a:solidFill>
              </a:rPr>
              <a:t>eclipse</a:t>
            </a:r>
            <a:r>
              <a:rPr lang="it-IT" dirty="0">
                <a:solidFill>
                  <a:schemeClr val="tx1">
                    <a:lumMod val="95000"/>
                  </a:schemeClr>
                </a:solidFill>
              </a:rPr>
              <a:t>: https://www.eclipse.org/downloads/</a:t>
            </a:r>
          </a:p>
        </p:txBody>
      </p:sp>
      <p:pic>
        <p:nvPicPr>
          <p:cNvPr id="1028" name="Picture 4" descr="variabili d'ambiente windows 10 Archivi - Giovanni Raffaele Marchese">
            <a:extLst>
              <a:ext uri="{FF2B5EF4-FFF2-40B4-BE49-F238E27FC236}">
                <a16:creationId xmlns:a16="http://schemas.microsoft.com/office/drawing/2014/main" id="{0E5715EA-181C-489A-B03D-60C7079EE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4808" y="1371082"/>
            <a:ext cx="3988168" cy="411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5156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fontScale="90000"/>
          </a:bodyPr>
          <a:lstStyle/>
          <a:p>
            <a:r>
              <a:rPr lang="it-IT" sz="4100" dirty="0"/>
              <a:t>Concetti filosofici ed operativi della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Come sottolineato nelle precedenti lezioni, la programmazione orientata agli oggetti, non solo una tipologia di linguaggi di programmazione, bensì è proprio un modo di pensare, un modo di vedere la realtà attraverso il punto di vista della macchina.</a:t>
            </a:r>
          </a:p>
          <a:p>
            <a:r>
              <a:rPr lang="it-IT" dirty="0">
                <a:solidFill>
                  <a:schemeClr val="tx1">
                    <a:lumMod val="95000"/>
                  </a:schemeClr>
                </a:solidFill>
              </a:rPr>
              <a:t>Punto chiave della OOP è proprio la rappresentazione di una realtà attraverso degli oggetti che possiedono caratteristiche chiamate attributi e funzionalità chiamate metodi.</a:t>
            </a:r>
          </a:p>
          <a:p>
            <a:r>
              <a:rPr lang="it-IT" dirty="0">
                <a:solidFill>
                  <a:schemeClr val="tx1">
                    <a:lumMod val="95000"/>
                  </a:schemeClr>
                </a:solidFill>
              </a:rPr>
              <a:t>Il programma viene visto come la simulazione da parte della macchina di un dato comportamento derivato dal mondo reale.</a:t>
            </a:r>
          </a:p>
          <a:p>
            <a:r>
              <a:rPr lang="it-IT" dirty="0">
                <a:solidFill>
                  <a:schemeClr val="tx1">
                    <a:lumMod val="95000"/>
                  </a:schemeClr>
                </a:solidFill>
              </a:rPr>
              <a:t>Pensiamo al compito di un bibliotecario quindi della gestione dei libri noleggiati ecc.. E proviamo a rappresentarlo attraverso degli oggetti che simulano lo stesso comportamento. </a:t>
            </a:r>
          </a:p>
          <a:p>
            <a:r>
              <a:rPr lang="it-IT" dirty="0">
                <a:solidFill>
                  <a:schemeClr val="tx1">
                    <a:lumMod val="95000"/>
                  </a:schemeClr>
                </a:solidFill>
              </a:rPr>
              <a:t>L’orientamento agli oggetti possiamo dire che suggerisce di far corrispondere il codice alle situazioni di vita reale, il codice quindi dovrebbe portare lo stesso nome, le stesse caratteristiche ecc..</a:t>
            </a:r>
          </a:p>
        </p:txBody>
      </p:sp>
    </p:spTree>
    <p:extLst>
      <p:ext uri="{BB962C8B-B14F-4D97-AF65-F5344CB8AC3E}">
        <p14:creationId xmlns:p14="http://schemas.microsoft.com/office/powerpoint/2010/main" val="27474728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Cos’è un costrutto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10000"/>
          </a:bodyPr>
          <a:lstStyle/>
          <a:p>
            <a:r>
              <a:rPr lang="it-IT" dirty="0">
                <a:solidFill>
                  <a:schemeClr val="tx1">
                    <a:lumMod val="95000"/>
                  </a:schemeClr>
                </a:solidFill>
              </a:rPr>
              <a:t>Il termine costrutto in java è utilizzato per identificare un blocco logico di codice.</a:t>
            </a:r>
          </a:p>
          <a:p>
            <a:r>
              <a:rPr lang="it-IT" dirty="0">
                <a:solidFill>
                  <a:schemeClr val="tx1">
                    <a:lumMod val="95000"/>
                  </a:schemeClr>
                </a:solidFill>
              </a:rPr>
              <a:t>Questo blocco logico di codice spesso rappresenta in formato di codice delle strutture di controllo del flusso basate sui concetti di selezione ed iterazione e le loro varianti.</a:t>
            </a:r>
          </a:p>
          <a:p>
            <a:r>
              <a:rPr lang="it-IT" dirty="0">
                <a:solidFill>
                  <a:schemeClr val="tx1">
                    <a:lumMod val="95000"/>
                  </a:schemeClr>
                </a:solidFill>
              </a:rPr>
              <a:t>Il costrutto più famoso potrebbe essere considerato quello rappresentante la selezione a due vie, ovvero </a:t>
            </a:r>
            <a:r>
              <a:rPr lang="it-IT" dirty="0" err="1">
                <a:solidFill>
                  <a:schemeClr val="tx1">
                    <a:lumMod val="95000"/>
                  </a:schemeClr>
                </a:solidFill>
              </a:rPr>
              <a:t>if</a:t>
            </a:r>
            <a:r>
              <a:rPr lang="it-IT" dirty="0">
                <a:solidFill>
                  <a:schemeClr val="tx1">
                    <a:lumMod val="95000"/>
                  </a:schemeClr>
                </a:solidFill>
              </a:rPr>
              <a:t> … else … :</a:t>
            </a:r>
          </a:p>
          <a:p>
            <a:r>
              <a:rPr lang="it-IT" dirty="0">
                <a:solidFill>
                  <a:schemeClr val="tx1">
                    <a:lumMod val="95000"/>
                  </a:schemeClr>
                </a:solidFill>
              </a:rPr>
              <a:t>	</a:t>
            </a:r>
            <a:r>
              <a:rPr lang="it-IT" dirty="0" err="1">
                <a:solidFill>
                  <a:schemeClr val="tx1">
                    <a:lumMod val="95000"/>
                  </a:schemeClr>
                </a:solidFill>
              </a:rPr>
              <a:t>If</a:t>
            </a:r>
            <a:r>
              <a:rPr lang="it-IT" dirty="0">
                <a:solidFill>
                  <a:schemeClr val="tx1">
                    <a:lumMod val="95000"/>
                  </a:schemeClr>
                </a:solidFill>
              </a:rPr>
              <a:t>(condizione){</a:t>
            </a:r>
          </a:p>
          <a:p>
            <a:r>
              <a:rPr lang="it-IT" dirty="0">
                <a:solidFill>
                  <a:schemeClr val="tx1">
                    <a:lumMod val="95000"/>
                  </a:schemeClr>
                </a:solidFill>
              </a:rPr>
              <a:t>		svolgiamo il blocco codice contenuto tra le graffe</a:t>
            </a:r>
          </a:p>
          <a:p>
            <a:r>
              <a:rPr lang="it-IT" dirty="0">
                <a:solidFill>
                  <a:schemeClr val="tx1">
                    <a:lumMod val="95000"/>
                  </a:schemeClr>
                </a:solidFill>
              </a:rPr>
              <a:t>	}else{</a:t>
            </a:r>
          </a:p>
          <a:p>
            <a:r>
              <a:rPr lang="it-IT" dirty="0">
                <a:solidFill>
                  <a:schemeClr val="tx1">
                    <a:lumMod val="95000"/>
                  </a:schemeClr>
                </a:solidFill>
              </a:rPr>
              <a:t>		svolgiamo un altro blocco di codice alternativo</a:t>
            </a:r>
          </a:p>
          <a:p>
            <a:r>
              <a:rPr lang="it-IT" dirty="0">
                <a:solidFill>
                  <a:schemeClr val="tx1">
                    <a:lumMod val="95000"/>
                  </a:schemeClr>
                </a:solidFill>
              </a:rPr>
              <a:t>	}</a:t>
            </a:r>
          </a:p>
          <a:p>
            <a:endParaRPr lang="it-IT" dirty="0">
              <a:solidFill>
                <a:schemeClr val="tx1">
                  <a:lumMod val="95000"/>
                </a:schemeClr>
              </a:solidFill>
            </a:endParaRPr>
          </a:p>
        </p:txBody>
      </p:sp>
    </p:spTree>
    <p:extLst>
      <p:ext uri="{BB962C8B-B14F-4D97-AF65-F5344CB8AC3E}">
        <p14:creationId xmlns:p14="http://schemas.microsoft.com/office/powerpoint/2010/main" val="12494082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Struttura di un programma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3241675" cy="4236076"/>
          </a:xfrm>
        </p:spPr>
        <p:txBody>
          <a:bodyPr>
            <a:normAutofit fontScale="92500" lnSpcReduction="10000"/>
          </a:bodyPr>
          <a:lstStyle/>
          <a:p>
            <a:pPr algn="just"/>
            <a:r>
              <a:rPr lang="it-IT" dirty="0">
                <a:solidFill>
                  <a:schemeClr val="tx1">
                    <a:lumMod val="95000"/>
                  </a:schemeClr>
                </a:solidFill>
              </a:rPr>
              <a:t>Un programma in java consiste nella definizione di un insieme di file .java ognuno nominato con il nome della classe contenuta al suo interno ed un file chiamato Main.java contenente un metodo </a:t>
            </a:r>
            <a:r>
              <a:rPr lang="it-IT" dirty="0" err="1">
                <a:solidFill>
                  <a:schemeClr val="tx1">
                    <a:lumMod val="95000"/>
                  </a:schemeClr>
                </a:solidFill>
              </a:rPr>
              <a:t>main</a:t>
            </a:r>
            <a:r>
              <a:rPr lang="it-IT" dirty="0">
                <a:solidFill>
                  <a:schemeClr val="tx1">
                    <a:lumMod val="95000"/>
                  </a:schemeClr>
                </a:solidFill>
              </a:rPr>
              <a:t> nel quale viene descritto lo svolgimento del programma.</a:t>
            </a:r>
          </a:p>
        </p:txBody>
      </p:sp>
      <p:pic>
        <p:nvPicPr>
          <p:cNvPr id="5" name="Immagine 4">
            <a:extLst>
              <a:ext uri="{FF2B5EF4-FFF2-40B4-BE49-F238E27FC236}">
                <a16:creationId xmlns:a16="http://schemas.microsoft.com/office/drawing/2014/main" id="{C5D4ECC5-31C5-43A3-85F2-B139C87407EE}"/>
              </a:ext>
            </a:extLst>
          </p:cNvPr>
          <p:cNvPicPr>
            <a:picLocks noChangeAspect="1"/>
          </p:cNvPicPr>
          <p:nvPr/>
        </p:nvPicPr>
        <p:blipFill>
          <a:blip r:embed="rId2"/>
          <a:stretch>
            <a:fillRect/>
          </a:stretch>
        </p:blipFill>
        <p:spPr>
          <a:xfrm>
            <a:off x="5791200" y="1367405"/>
            <a:ext cx="5731078" cy="5077423"/>
          </a:xfrm>
          <a:prstGeom prst="rect">
            <a:avLst/>
          </a:prstGeom>
        </p:spPr>
      </p:pic>
    </p:spTree>
    <p:extLst>
      <p:ext uri="{BB962C8B-B14F-4D97-AF65-F5344CB8AC3E}">
        <p14:creationId xmlns:p14="http://schemas.microsoft.com/office/powerpoint/2010/main" val="7532875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EA583795-76FF-4534-AE28-B29C0ABBD864}"/>
              </a:ext>
            </a:extLst>
          </p:cNvPr>
          <p:cNvPicPr>
            <a:picLocks noChangeAspect="1"/>
          </p:cNvPicPr>
          <p:nvPr/>
        </p:nvPicPr>
        <p:blipFill>
          <a:blip r:embed="rId2"/>
          <a:stretch>
            <a:fillRect/>
          </a:stretch>
        </p:blipFill>
        <p:spPr>
          <a:xfrm>
            <a:off x="2062061" y="380602"/>
            <a:ext cx="8067878" cy="6096795"/>
          </a:xfrm>
          <a:prstGeom prst="rect">
            <a:avLst/>
          </a:prstGeom>
        </p:spPr>
      </p:pic>
    </p:spTree>
    <p:extLst>
      <p:ext uri="{BB962C8B-B14F-4D97-AF65-F5344CB8AC3E}">
        <p14:creationId xmlns:p14="http://schemas.microsoft.com/office/powerpoint/2010/main" val="35095567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L’oggetto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L’oggetto in java come abbiamo detto in precedenza è un istanza di una classe.</a:t>
            </a:r>
          </a:p>
          <a:p>
            <a:r>
              <a:rPr lang="it-IT" dirty="0">
                <a:solidFill>
                  <a:schemeClr val="tx1">
                    <a:lumMod val="95000"/>
                  </a:schemeClr>
                </a:solidFill>
              </a:rPr>
              <a:t>Per poter costruire istanze di una classe è necessario avvalersi di un metodo chiamato costruttore.</a:t>
            </a:r>
          </a:p>
          <a:p>
            <a:r>
              <a:rPr lang="it-IT" dirty="0">
                <a:solidFill>
                  <a:schemeClr val="tx1">
                    <a:lumMod val="95000"/>
                  </a:schemeClr>
                </a:solidFill>
              </a:rPr>
              <a:t>Il metodo costruttore creerà l’entità corrispondente alla classe e la istanzierà in memoria, pronta per essere utilizzata.</a:t>
            </a:r>
          </a:p>
          <a:p>
            <a:endParaRPr lang="it-IT" dirty="0">
              <a:solidFill>
                <a:schemeClr val="tx1">
                  <a:lumMod val="95000"/>
                </a:schemeClr>
              </a:solidFill>
            </a:endParaRPr>
          </a:p>
        </p:txBody>
      </p:sp>
    </p:spTree>
    <p:extLst>
      <p:ext uri="{BB962C8B-B14F-4D97-AF65-F5344CB8AC3E}">
        <p14:creationId xmlns:p14="http://schemas.microsoft.com/office/powerpoint/2010/main" val="36587273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342FD5D-4907-42BE-83FB-6BE282A940D7}"/>
              </a:ext>
            </a:extLst>
          </p:cNvPr>
          <p:cNvPicPr>
            <a:picLocks noChangeAspect="1"/>
          </p:cNvPicPr>
          <p:nvPr/>
        </p:nvPicPr>
        <p:blipFill>
          <a:blip r:embed="rId2"/>
          <a:stretch>
            <a:fillRect/>
          </a:stretch>
        </p:blipFill>
        <p:spPr>
          <a:xfrm>
            <a:off x="2214021" y="1401630"/>
            <a:ext cx="7763958" cy="1895740"/>
          </a:xfrm>
          <a:prstGeom prst="rect">
            <a:avLst/>
          </a:prstGeom>
        </p:spPr>
      </p:pic>
      <p:sp>
        <p:nvSpPr>
          <p:cNvPr id="4" name="CasellaDiTesto 3">
            <a:extLst>
              <a:ext uri="{FF2B5EF4-FFF2-40B4-BE49-F238E27FC236}">
                <a16:creationId xmlns:a16="http://schemas.microsoft.com/office/drawing/2014/main" id="{C2FE311F-018B-4BEF-BDC5-89809F5EAE84}"/>
              </a:ext>
            </a:extLst>
          </p:cNvPr>
          <p:cNvSpPr txBox="1"/>
          <p:nvPr/>
        </p:nvSpPr>
        <p:spPr>
          <a:xfrm>
            <a:off x="4808534" y="755930"/>
            <a:ext cx="2527300" cy="461665"/>
          </a:xfrm>
          <a:prstGeom prst="rect">
            <a:avLst/>
          </a:prstGeom>
          <a:noFill/>
        </p:spPr>
        <p:txBody>
          <a:bodyPr wrap="square" rtlCol="0">
            <a:spAutoFit/>
          </a:bodyPr>
          <a:lstStyle/>
          <a:p>
            <a:pPr algn="ctr"/>
            <a:r>
              <a:rPr lang="it-IT" sz="2400" dirty="0"/>
              <a:t>Costruttore (r5-7)</a:t>
            </a:r>
          </a:p>
        </p:txBody>
      </p:sp>
      <p:sp>
        <p:nvSpPr>
          <p:cNvPr id="5" name="CasellaDiTesto 4">
            <a:extLst>
              <a:ext uri="{FF2B5EF4-FFF2-40B4-BE49-F238E27FC236}">
                <a16:creationId xmlns:a16="http://schemas.microsoft.com/office/drawing/2014/main" id="{1A1242E5-2E90-46E8-99AC-E881ED15F828}"/>
              </a:ext>
            </a:extLst>
          </p:cNvPr>
          <p:cNvSpPr txBox="1"/>
          <p:nvPr/>
        </p:nvSpPr>
        <p:spPr>
          <a:xfrm>
            <a:off x="4425950" y="3441700"/>
            <a:ext cx="3340100" cy="461665"/>
          </a:xfrm>
          <a:prstGeom prst="rect">
            <a:avLst/>
          </a:prstGeom>
          <a:noFill/>
        </p:spPr>
        <p:txBody>
          <a:bodyPr wrap="square" rtlCol="0">
            <a:spAutoFit/>
          </a:bodyPr>
          <a:lstStyle/>
          <a:p>
            <a:pPr algn="ctr"/>
            <a:r>
              <a:rPr lang="it-IT" sz="2400" dirty="0"/>
              <a:t>Creazione istanza (r8)</a:t>
            </a:r>
          </a:p>
        </p:txBody>
      </p:sp>
      <p:pic>
        <p:nvPicPr>
          <p:cNvPr id="7" name="Immagine 6">
            <a:extLst>
              <a:ext uri="{FF2B5EF4-FFF2-40B4-BE49-F238E27FC236}">
                <a16:creationId xmlns:a16="http://schemas.microsoft.com/office/drawing/2014/main" id="{F59BA8B6-72AC-4474-AE19-F647B020EED6}"/>
              </a:ext>
            </a:extLst>
          </p:cNvPr>
          <p:cNvPicPr>
            <a:picLocks noChangeAspect="1"/>
          </p:cNvPicPr>
          <p:nvPr/>
        </p:nvPicPr>
        <p:blipFill>
          <a:blip r:embed="rId3"/>
          <a:stretch>
            <a:fillRect/>
          </a:stretch>
        </p:blipFill>
        <p:spPr>
          <a:xfrm>
            <a:off x="2166389" y="4022295"/>
            <a:ext cx="7811590" cy="2076740"/>
          </a:xfrm>
          <a:prstGeom prst="rect">
            <a:avLst/>
          </a:prstGeom>
        </p:spPr>
      </p:pic>
    </p:spTree>
    <p:extLst>
      <p:ext uri="{BB962C8B-B14F-4D97-AF65-F5344CB8AC3E}">
        <p14:creationId xmlns:p14="http://schemas.microsoft.com/office/powerpoint/2010/main" val="433312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1353176"/>
          </a:xfrm>
        </p:spPr>
        <p:txBody>
          <a:bodyPr>
            <a:normAutofit fontScale="77500" lnSpcReduction="20000"/>
          </a:bodyPr>
          <a:lstStyle/>
          <a:p>
            <a:r>
              <a:rPr lang="it-IT" dirty="0">
                <a:solidFill>
                  <a:schemeClr val="tx1">
                    <a:lumMod val="95000"/>
                  </a:schemeClr>
                </a:solidFill>
              </a:rPr>
              <a:t>La classe come detto in precedenza è uno strumento che ci permette di definire le componenti che dovranno essere contenute in ogni sua istanza.</a:t>
            </a:r>
          </a:p>
          <a:p>
            <a:r>
              <a:rPr lang="it-IT" dirty="0">
                <a:solidFill>
                  <a:schemeClr val="tx1">
                    <a:lumMod val="95000"/>
                  </a:schemeClr>
                </a:solidFill>
              </a:rPr>
              <a:t>Di seguito un esempio in codice:</a:t>
            </a:r>
          </a:p>
          <a:p>
            <a:r>
              <a:rPr lang="it-IT" dirty="0">
                <a:solidFill>
                  <a:schemeClr val="tx1">
                    <a:lumMod val="95000"/>
                  </a:schemeClr>
                </a:solidFill>
              </a:rPr>
              <a:t> </a:t>
            </a:r>
          </a:p>
        </p:txBody>
      </p:sp>
      <p:pic>
        <p:nvPicPr>
          <p:cNvPr id="5" name="Immagine 4">
            <a:extLst>
              <a:ext uri="{FF2B5EF4-FFF2-40B4-BE49-F238E27FC236}">
                <a16:creationId xmlns:a16="http://schemas.microsoft.com/office/drawing/2014/main" id="{7F68465E-A86E-4386-AA20-6E5A671184A6}"/>
              </a:ext>
            </a:extLst>
          </p:cNvPr>
          <p:cNvPicPr>
            <a:picLocks noChangeAspect="1"/>
          </p:cNvPicPr>
          <p:nvPr/>
        </p:nvPicPr>
        <p:blipFill>
          <a:blip r:embed="rId2"/>
          <a:stretch>
            <a:fillRect/>
          </a:stretch>
        </p:blipFill>
        <p:spPr>
          <a:xfrm>
            <a:off x="3021705" y="2628901"/>
            <a:ext cx="6148590" cy="3658844"/>
          </a:xfrm>
          <a:prstGeom prst="rect">
            <a:avLst/>
          </a:prstGeom>
        </p:spPr>
      </p:pic>
    </p:spTree>
    <p:extLst>
      <p:ext uri="{BB962C8B-B14F-4D97-AF65-F5344CB8AC3E}">
        <p14:creationId xmlns:p14="http://schemas.microsoft.com/office/powerpoint/2010/main" val="392812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1759576"/>
          </a:xfrm>
        </p:spPr>
        <p:txBody>
          <a:bodyPr/>
          <a:lstStyle/>
          <a:p>
            <a:r>
              <a:rPr lang="it-IT" dirty="0">
                <a:solidFill>
                  <a:schemeClr val="tx1">
                    <a:lumMod val="95000"/>
                  </a:schemeClr>
                </a:solidFill>
              </a:rPr>
              <a:t>Il metodo appartenente ad una classe è utilizzato per esprimere una funzionalità dell’oggetto.</a:t>
            </a:r>
          </a:p>
          <a:p>
            <a:r>
              <a:rPr lang="it-IT" dirty="0">
                <a:solidFill>
                  <a:schemeClr val="tx1">
                    <a:lumMod val="95000"/>
                  </a:schemeClr>
                </a:solidFill>
              </a:rPr>
              <a:t>Esempio: Il cane cammina avanti, indietro, destra, sinistra</a:t>
            </a:r>
          </a:p>
          <a:p>
            <a:endParaRPr lang="it-IT" dirty="0">
              <a:solidFill>
                <a:schemeClr val="tx1">
                  <a:lumMod val="95000"/>
                </a:schemeClr>
              </a:solidFill>
            </a:endParaRPr>
          </a:p>
        </p:txBody>
      </p:sp>
      <p:pic>
        <p:nvPicPr>
          <p:cNvPr id="5" name="Immagine 4">
            <a:extLst>
              <a:ext uri="{FF2B5EF4-FFF2-40B4-BE49-F238E27FC236}">
                <a16:creationId xmlns:a16="http://schemas.microsoft.com/office/drawing/2014/main" id="{29E1DDBA-9DAC-4C48-9B9E-0A47C3AD8112}"/>
              </a:ext>
            </a:extLst>
          </p:cNvPr>
          <p:cNvPicPr>
            <a:picLocks noChangeAspect="1"/>
          </p:cNvPicPr>
          <p:nvPr/>
        </p:nvPicPr>
        <p:blipFill>
          <a:blip r:embed="rId2"/>
          <a:stretch>
            <a:fillRect/>
          </a:stretch>
        </p:blipFill>
        <p:spPr>
          <a:xfrm>
            <a:off x="907292" y="3429000"/>
            <a:ext cx="10860016" cy="2343477"/>
          </a:xfrm>
          <a:prstGeom prst="rect">
            <a:avLst/>
          </a:prstGeom>
        </p:spPr>
      </p:pic>
    </p:spTree>
    <p:extLst>
      <p:ext uri="{BB962C8B-B14F-4D97-AF65-F5344CB8AC3E}">
        <p14:creationId xmlns:p14="http://schemas.microsoft.com/office/powerpoint/2010/main" val="20822630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 costruttore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costruttore è un particolare metodo che si occupa di creare una copia della classe a cui appartiene.</a:t>
            </a:r>
          </a:p>
          <a:p>
            <a:r>
              <a:rPr lang="it-IT" dirty="0">
                <a:solidFill>
                  <a:schemeClr val="tx1">
                    <a:lumMod val="95000"/>
                  </a:schemeClr>
                </a:solidFill>
              </a:rPr>
              <a:t>Di norma il costruttore di una classe viene definito assegnandogli il nome della classe che a sua volta viene assegnato di norma uguale al nome del file.</a:t>
            </a:r>
          </a:p>
          <a:p>
            <a:r>
              <a:rPr lang="it-IT" dirty="0">
                <a:solidFill>
                  <a:schemeClr val="tx1">
                    <a:lumMod val="95000"/>
                  </a:schemeClr>
                </a:solidFill>
              </a:rPr>
              <a:t>Una classe può possedere diversi costruttori in base al tipo di inizializzazione che vogliamo utilizzare.</a:t>
            </a:r>
          </a:p>
        </p:txBody>
      </p:sp>
    </p:spTree>
    <p:extLst>
      <p:ext uri="{BB962C8B-B14F-4D97-AF65-F5344CB8AC3E}">
        <p14:creationId xmlns:p14="http://schemas.microsoft.com/office/powerpoint/2010/main" val="4016853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3283</TotalTime>
  <Words>7770</Words>
  <Application>Microsoft Office PowerPoint</Application>
  <PresentationFormat>Widescreen</PresentationFormat>
  <Paragraphs>551</Paragraphs>
  <Slides>129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129</vt:i4>
      </vt:variant>
    </vt:vector>
  </HeadingPairs>
  <TitlesOfParts>
    <vt:vector size="133" baseType="lpstr">
      <vt:lpstr>Arial</vt:lpstr>
      <vt:lpstr>Segoe UI</vt:lpstr>
      <vt:lpstr>Tw Cen MT</vt:lpstr>
      <vt:lpstr>Circuito</vt:lpstr>
      <vt:lpstr>Corso Java</vt:lpstr>
      <vt:lpstr>Unit 1</vt:lpstr>
      <vt:lpstr>La scienza dell’informatizzazione</vt:lpstr>
      <vt:lpstr>I sistemi informativi e Informatici</vt:lpstr>
      <vt:lpstr>Cenni storici: La nascita dei computer</vt:lpstr>
      <vt:lpstr>Cenni storici: Il primo vero computer</vt:lpstr>
      <vt:lpstr>Cenni storici: La programmazione</vt:lpstr>
      <vt:lpstr>Tipologie di computer</vt:lpstr>
      <vt:lpstr>La macchina di von neumann</vt:lpstr>
      <vt:lpstr>Memoria centrale</vt:lpstr>
      <vt:lpstr>La memoria ram</vt:lpstr>
      <vt:lpstr>La memoria ROM</vt:lpstr>
      <vt:lpstr>La memoria di massa</vt:lpstr>
      <vt:lpstr>Le periferiche input ed output</vt:lpstr>
      <vt:lpstr>La cpu</vt:lpstr>
      <vt:lpstr>Le unità di controllo</vt:lpstr>
      <vt:lpstr>La alu</vt:lpstr>
      <vt:lpstr>Differenza tra hardware e software</vt:lpstr>
      <vt:lpstr>I ruoli nei sistemi informatici</vt:lpstr>
      <vt:lpstr>I principali sistemi operativi</vt:lpstr>
      <vt:lpstr>Introduzione ai sistemi operativi</vt:lpstr>
      <vt:lpstr>Definizione di algoritmo</vt:lpstr>
      <vt:lpstr>Informazione vs dato</vt:lpstr>
      <vt:lpstr>Le variabili e le costanti</vt:lpstr>
      <vt:lpstr>file</vt:lpstr>
      <vt:lpstr>Passi elementari e strutture di controllo del flusso</vt:lpstr>
      <vt:lpstr>Diagramma di flusso</vt:lpstr>
      <vt:lpstr>Pseudocodice e pseudocodifica</vt:lpstr>
      <vt:lpstr>Strutture di controllo del flusso: sequenza</vt:lpstr>
      <vt:lpstr>Strutture di controllo del flusso: selezione</vt:lpstr>
      <vt:lpstr>La selezione ad un via</vt:lpstr>
      <vt:lpstr>La selezione a due vie</vt:lpstr>
      <vt:lpstr>La selezione a n vie</vt:lpstr>
      <vt:lpstr>Strutture di controllo del flusso: iterazione</vt:lpstr>
      <vt:lpstr>Ciclo di ripetizione su contatore</vt:lpstr>
      <vt:lpstr>Ciclo di ripetizione su condizione</vt:lpstr>
      <vt:lpstr>Ciclo di ripetizione con condizione in coda</vt:lpstr>
      <vt:lpstr>Ciclo di ripetizione con condizione in testa</vt:lpstr>
      <vt:lpstr>Combinazione di strutture per controllo del flusso</vt:lpstr>
      <vt:lpstr>Metodo top-down</vt:lpstr>
      <vt:lpstr>Ciclo di vita del software</vt:lpstr>
      <vt:lpstr>Principali caratteristiche del software</vt:lpstr>
      <vt:lpstr>Modello a cascata / waterfall</vt:lpstr>
      <vt:lpstr>Modello a spirale</vt:lpstr>
      <vt:lpstr>Introduzione all’agile, manifesto, metodi e valutazioni </vt:lpstr>
      <vt:lpstr>L’uml</vt:lpstr>
      <vt:lpstr>Le Regole delL’uml</vt:lpstr>
      <vt:lpstr>Strutture delL’uml</vt:lpstr>
      <vt:lpstr>Le viste delL’uml</vt:lpstr>
      <vt:lpstr>Use case view</vt:lpstr>
      <vt:lpstr>Design view</vt:lpstr>
      <vt:lpstr>Implementation, process e deployment view</vt:lpstr>
      <vt:lpstr>Un processo unificato</vt:lpstr>
      <vt:lpstr>Presentazione standard di PowerPoint</vt:lpstr>
      <vt:lpstr>Modelli del processo unificato</vt:lpstr>
      <vt:lpstr>I diagrammi uml</vt:lpstr>
      <vt:lpstr>Casi d’uso</vt:lpstr>
      <vt:lpstr>Diagrammi dei Casi d’uso</vt:lpstr>
      <vt:lpstr>L’attore</vt:lpstr>
      <vt:lpstr>Relazioni tra attori e casi d’uso</vt:lpstr>
      <vt:lpstr>Esempio con un sistema di e-commerce</vt:lpstr>
      <vt:lpstr>Inclusione tra casi d’uso</vt:lpstr>
      <vt:lpstr>estensione di un caso d’uso</vt:lpstr>
      <vt:lpstr>Differenze tra estensione (extend) ed inclusione (include)</vt:lpstr>
      <vt:lpstr>Creazione del diagramma di  un caso d’uso</vt:lpstr>
      <vt:lpstr>Attori=verde e funzioni=arancione</vt:lpstr>
      <vt:lpstr>Unit 2</vt:lpstr>
      <vt:lpstr>Linguaggio macchina</vt:lpstr>
      <vt:lpstr>Linguaggio assembly</vt:lpstr>
      <vt:lpstr>L’assembler</vt:lpstr>
      <vt:lpstr>Linguaggi ad alto livello</vt:lpstr>
      <vt:lpstr>Linguaggi interpretati e linguaggi compilati</vt:lpstr>
      <vt:lpstr>Interpretazione vs compilazione</vt:lpstr>
      <vt:lpstr>Compilazione, interprete e compilatore</vt:lpstr>
      <vt:lpstr>Paradigmi di programmazione</vt:lpstr>
      <vt:lpstr>Il paradigma di programmazione oop</vt:lpstr>
      <vt:lpstr>Introduzione al linguaggio java</vt:lpstr>
      <vt:lpstr>Il bytecode</vt:lpstr>
      <vt:lpstr>La java virtual machine</vt:lpstr>
      <vt:lpstr>Evoluzione, versioni e struttura della programmazione java</vt:lpstr>
      <vt:lpstr>Architettura di java</vt:lpstr>
      <vt:lpstr>jre</vt:lpstr>
      <vt:lpstr>jdk</vt:lpstr>
      <vt:lpstr>Java edition</vt:lpstr>
      <vt:lpstr>Il vocabolario di java</vt:lpstr>
      <vt:lpstr>Il vocabolario Java (2)</vt:lpstr>
      <vt:lpstr>Ide ed ambienti di sviluppo: eclipse</vt:lpstr>
      <vt:lpstr>Application server: tomcat</vt:lpstr>
      <vt:lpstr>Build automation: maven</vt:lpstr>
      <vt:lpstr>Installazione e configurazione di java</vt:lpstr>
      <vt:lpstr>Concetti filosofici ed operativi della oop</vt:lpstr>
      <vt:lpstr>Cos’è un costrutto</vt:lpstr>
      <vt:lpstr>Struttura di un programma java</vt:lpstr>
      <vt:lpstr>Presentazione standard di PowerPoint</vt:lpstr>
      <vt:lpstr>L’oggetto</vt:lpstr>
      <vt:lpstr>Presentazione standard di PowerPoint</vt:lpstr>
      <vt:lpstr>La classe</vt:lpstr>
      <vt:lpstr>Il metodo</vt:lpstr>
      <vt:lpstr>Il metodo costruttore</vt:lpstr>
      <vt:lpstr>Costruttori</vt:lpstr>
      <vt:lpstr>Utilizzo delle classi di libreria</vt:lpstr>
      <vt:lpstr>Import e concetto di package</vt:lpstr>
      <vt:lpstr>Unit 3</vt:lpstr>
      <vt:lpstr>Le variabili in java</vt:lpstr>
      <vt:lpstr>Le costanti in java</vt:lpstr>
      <vt:lpstr>Tipologia dei dati in java</vt:lpstr>
      <vt:lpstr>I wrapper in java</vt:lpstr>
      <vt:lpstr>Tipologia di variabili e scope</vt:lpstr>
      <vt:lpstr>Le variabili locali</vt:lpstr>
      <vt:lpstr>Le variabili di istanza</vt:lpstr>
      <vt:lpstr>Le variabili di classe</vt:lpstr>
      <vt:lpstr>Literals e codifica di valori numerici e stringhe</vt:lpstr>
      <vt:lpstr>Il boxing in java</vt:lpstr>
      <vt:lpstr>autoboxing</vt:lpstr>
      <vt:lpstr>unboxing</vt:lpstr>
      <vt:lpstr>casting</vt:lpstr>
      <vt:lpstr>Modificatori di visibilità</vt:lpstr>
      <vt:lpstr>Modificatori di visibilità public</vt:lpstr>
      <vt:lpstr>Modificatori di visibilità private</vt:lpstr>
      <vt:lpstr>Modificatori di visibilità protected</vt:lpstr>
      <vt:lpstr>Modificatori di visibilità default</vt:lpstr>
      <vt:lpstr>Definizione di un metodo in java</vt:lpstr>
      <vt:lpstr>I parametri</vt:lpstr>
      <vt:lpstr>Richiamare un metodo</vt:lpstr>
      <vt:lpstr>Return ed il valore di ritorno del metodo</vt:lpstr>
      <vt:lpstr>Signature e la firma dei metodi</vt:lpstr>
      <vt:lpstr>I getter e i setter</vt:lpstr>
      <vt:lpstr>Unit 4</vt:lpstr>
      <vt:lpstr>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Java</dc:title>
  <dc:creator>Eros Capobianco</dc:creator>
  <cp:lastModifiedBy>Eros Capobianco</cp:lastModifiedBy>
  <cp:revision>19</cp:revision>
  <dcterms:created xsi:type="dcterms:W3CDTF">2022-03-26T09:59:28Z</dcterms:created>
  <dcterms:modified xsi:type="dcterms:W3CDTF">2022-03-30T23:46:00Z</dcterms:modified>
</cp:coreProperties>
</file>