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Semi-Bold" charset="1" panose="00000700000000000000"/>
      <p:regular r:id="rId13"/>
    </p:embeddedFont>
    <p:embeddedFont>
      <p:font typeface="Poppins" charset="1" panose="00000500000000000000"/>
      <p:regular r:id="rId14"/>
    </p:embeddedFont>
    <p:embeddedFont>
      <p:font typeface="Poppins Bold" charset="1" panose="00000800000000000000"/>
      <p:regular r:id="rId15"/>
    </p:embeddedFont>
    <p:embeddedFont>
      <p:font typeface="DM Sans" charset="1" panose="00000000000000000000"/>
      <p:regular r:id="rId16"/>
    </p:embeddedFont>
    <p:embeddedFont>
      <p:font typeface="DM Sans Bold" charset="1" panose="00000000000000000000"/>
      <p:regular r:id="rId17"/>
    </p:embeddedFont>
    <p:embeddedFont>
      <p:font typeface="Open Sans Light" charset="1" panose="020B03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093773" y="-1266276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091498" y="6524368"/>
            <a:ext cx="14105004" cy="2541964"/>
            <a:chOff x="0" y="0"/>
            <a:chExt cx="3714898" cy="6694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14898" cy="669488"/>
            </a:xfrm>
            <a:custGeom>
              <a:avLst/>
              <a:gdLst/>
              <a:ahLst/>
              <a:cxnLst/>
              <a:rect r="r" b="b" t="t" l="l"/>
              <a:pathLst>
                <a:path h="669488" w="3714898">
                  <a:moveTo>
                    <a:pt x="0" y="0"/>
                  </a:moveTo>
                  <a:lnTo>
                    <a:pt x="3714898" y="0"/>
                  </a:lnTo>
                  <a:lnTo>
                    <a:pt x="3714898" y="669488"/>
                  </a:lnTo>
                  <a:lnTo>
                    <a:pt x="0" y="669488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714898" cy="707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54721" y="1132536"/>
            <a:ext cx="16416004" cy="539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2"/>
              </a:lnSpc>
            </a:pPr>
            <a:r>
              <a:rPr lang="en-US" b="true" sz="12098" spc="-653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REINFORCEMENT LEARNING FOR DYNAMIC MEMORY ALLOCATION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32846" y="6697992"/>
            <a:ext cx="6222308" cy="91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</a:t>
            </a:r>
          </a:p>
          <a:p>
            <a:pPr algn="ctr">
              <a:lnSpc>
                <a:spcPts val="344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910870" y="7165151"/>
            <a:ext cx="6222308" cy="173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3345" spc="-6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ARNAB MANDAL</a:t>
            </a:r>
          </a:p>
          <a:p>
            <a:pPr algn="ctr">
              <a:lnSpc>
                <a:spcPts val="3345"/>
              </a:lnSpc>
            </a:pPr>
            <a:r>
              <a:rPr lang="en-US" sz="3345" spc="-6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2310110428</a:t>
            </a:r>
          </a:p>
          <a:p>
            <a:pPr algn="ctr">
              <a:lnSpc>
                <a:spcPts val="3345"/>
              </a:lnSpc>
            </a:pPr>
            <a:r>
              <a:rPr lang="en-US" sz="3345" spc="-6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AM483</a:t>
            </a:r>
          </a:p>
          <a:p>
            <a:pPr algn="ctr">
              <a:lnSpc>
                <a:spcPts val="3345"/>
              </a:lnSpc>
            </a:pPr>
            <a:r>
              <a:rPr lang="en-US" sz="3345" spc="-6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74194" y="7165151"/>
            <a:ext cx="6222308" cy="173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3345" spc="-6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SURYANSH ROHIL</a:t>
            </a:r>
          </a:p>
          <a:p>
            <a:pPr algn="ctr">
              <a:lnSpc>
                <a:spcPts val="3345"/>
              </a:lnSpc>
            </a:pPr>
            <a:r>
              <a:rPr lang="en-US" sz="3345" spc="-6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2310110314</a:t>
            </a:r>
          </a:p>
          <a:p>
            <a:pPr algn="ctr">
              <a:lnSpc>
                <a:spcPts val="3345"/>
              </a:lnSpc>
            </a:pPr>
            <a:r>
              <a:rPr lang="en-US" sz="3345" spc="-6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SR738</a:t>
            </a:r>
          </a:p>
          <a:p>
            <a:pPr algn="ctr">
              <a:lnSpc>
                <a:spcPts val="3345"/>
              </a:lnSpc>
            </a:pPr>
            <a:r>
              <a:rPr lang="en-US" sz="3345" spc="-6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88461" y="8549009"/>
            <a:ext cx="8111079" cy="348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2"/>
              </a:lnSpc>
            </a:pPr>
            <a:r>
              <a:rPr lang="en-US" sz="1562" spc="-31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ACCESSIBLE AT</a:t>
            </a:r>
          </a:p>
          <a:p>
            <a:pPr algn="ctr">
              <a:lnSpc>
                <a:spcPts val="1162"/>
              </a:lnSpc>
            </a:pPr>
            <a:r>
              <a:rPr lang="en-US" sz="1162" spc="-2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HTTPS://GITHUB.COM/EROS483/RL_MEMORY_ALLOCATION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57788" y="0"/>
            <a:ext cx="7182601" cy="10287000"/>
          </a:xfrm>
          <a:custGeom>
            <a:avLst/>
            <a:gdLst/>
            <a:ahLst/>
            <a:cxnLst/>
            <a:rect r="r" b="b" t="t" l="l"/>
            <a:pathLst>
              <a:path h="10287000" w="7182601">
                <a:moveTo>
                  <a:pt x="0" y="0"/>
                </a:moveTo>
                <a:lnTo>
                  <a:pt x="7182601" y="0"/>
                </a:lnTo>
                <a:lnTo>
                  <a:pt x="718260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751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97186" y="419359"/>
            <a:ext cx="8011990" cy="987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68"/>
              </a:lnSpc>
            </a:pPr>
            <a:r>
              <a:rPr lang="en-US" sz="70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38924" y="1631292"/>
            <a:ext cx="10849076" cy="4861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2493" indent="-196247" lvl="1">
              <a:lnSpc>
                <a:spcPts val="2454"/>
              </a:lnSpc>
              <a:buFont typeface="Arial"/>
              <a:buChar char="•"/>
            </a:pPr>
            <a:r>
              <a:rPr lang="en-US" sz="1817" spc="10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project attempts to solve existing memory allocation problems via the use of a reinforcement learning agent.</a:t>
            </a:r>
          </a:p>
          <a:p>
            <a:pPr algn="l">
              <a:lnSpc>
                <a:spcPts val="2454"/>
              </a:lnSpc>
            </a:pPr>
          </a:p>
          <a:p>
            <a:pPr algn="l" marL="392493" indent="-196247" lvl="1">
              <a:lnSpc>
                <a:spcPts val="2454"/>
              </a:lnSpc>
              <a:buFont typeface="Arial"/>
              <a:buChar char="•"/>
            </a:pPr>
            <a:r>
              <a:rPr lang="en-US" sz="1817" spc="10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The agent used is a DQN agent, i.e a Deep Q-Network agent, which learns from its decisions to eventually make the most rewarding decisions possible.</a:t>
            </a:r>
          </a:p>
          <a:p>
            <a:pPr algn="l" marL="392493" indent="-196247" lvl="1">
              <a:lnSpc>
                <a:spcPts val="2454"/>
              </a:lnSpc>
              <a:buFont typeface="Arial"/>
              <a:buChar char="•"/>
            </a:pPr>
          </a:p>
          <a:p>
            <a:pPr algn="l" marL="392493" indent="-196247" lvl="1">
              <a:lnSpc>
                <a:spcPts val="2454"/>
              </a:lnSpc>
              <a:buFont typeface="Arial"/>
              <a:buChar char="•"/>
            </a:pPr>
            <a:r>
              <a:rPr lang="en-US" sz="1817" spc="10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Rewards are given to the agents based on</a:t>
            </a:r>
          </a:p>
          <a:p>
            <a:pPr algn="l" marL="784986" indent="-261662" lvl="2">
              <a:lnSpc>
                <a:spcPts val="2454"/>
              </a:lnSpc>
              <a:buFont typeface="Arial"/>
              <a:buChar char="⚬"/>
            </a:pPr>
            <a:r>
              <a:rPr lang="en-US" sz="1817" spc="10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Successful allocations</a:t>
            </a:r>
          </a:p>
          <a:p>
            <a:pPr algn="l" marL="784986" indent="-261662" lvl="2">
              <a:lnSpc>
                <a:spcPts val="2454"/>
              </a:lnSpc>
              <a:buFont typeface="Arial"/>
              <a:buChar char="⚬"/>
            </a:pPr>
            <a:r>
              <a:rPr lang="en-US" sz="1817" spc="10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Successful allocations, but with a high degree of fragmentation</a:t>
            </a:r>
          </a:p>
          <a:p>
            <a:pPr algn="l" marL="784986" indent="-261662" lvl="2">
              <a:lnSpc>
                <a:spcPts val="2454"/>
              </a:lnSpc>
              <a:buFont typeface="Arial"/>
              <a:buChar char="⚬"/>
            </a:pPr>
            <a:r>
              <a:rPr lang="en-US" sz="1817" spc="10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Unsuccessful allocations</a:t>
            </a:r>
          </a:p>
          <a:p>
            <a:pPr algn="l">
              <a:lnSpc>
                <a:spcPts val="2454"/>
              </a:lnSpc>
            </a:pPr>
            <a:r>
              <a:rPr lang="en-US" sz="1817" spc="10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 marL="392493" indent="-196247" lvl="1">
              <a:lnSpc>
                <a:spcPts val="2454"/>
              </a:lnSpc>
              <a:buFont typeface="Arial"/>
              <a:buChar char="•"/>
            </a:pPr>
            <a:r>
              <a:rPr lang="en-US" sz="1817" spc="10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Then the agent is trained over 1000 steps</a:t>
            </a:r>
          </a:p>
          <a:p>
            <a:pPr algn="l" marL="392493" indent="-196247" lvl="1">
              <a:lnSpc>
                <a:spcPts val="2454"/>
              </a:lnSpc>
              <a:buFont typeface="Arial"/>
              <a:buChar char="•"/>
            </a:pPr>
          </a:p>
          <a:p>
            <a:pPr algn="l" marL="392493" indent="-196247" lvl="1">
              <a:lnSpc>
                <a:spcPts val="2454"/>
              </a:lnSpc>
              <a:buFont typeface="Arial"/>
              <a:buChar char="•"/>
            </a:pPr>
            <a:r>
              <a:rPr lang="en-US" sz="1817" spc="10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agent is then evaluated against process size inputs and degree of fragmentation</a:t>
            </a:r>
          </a:p>
          <a:p>
            <a:pPr algn="l">
              <a:lnSpc>
                <a:spcPts val="2454"/>
              </a:lnSpc>
            </a:pPr>
          </a:p>
          <a:p>
            <a:pPr algn="l">
              <a:lnSpc>
                <a:spcPts val="245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597186" y="6453857"/>
            <a:ext cx="10465062" cy="987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68"/>
              </a:lnSpc>
            </a:pPr>
            <a:r>
              <a:rPr lang="en-US" sz="70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Contribution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97186" y="7403639"/>
            <a:ext cx="5232531" cy="30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2"/>
              </a:lnSpc>
            </a:pPr>
            <a:r>
              <a:rPr lang="en-US" b="true" sz="2253" spc="13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Suryansh was responsible for:</a:t>
            </a:r>
          </a:p>
          <a:p>
            <a:pPr algn="l" marL="378600" indent="-189300" lvl="1">
              <a:lnSpc>
                <a:spcPts val="2367"/>
              </a:lnSpc>
              <a:buFont typeface="Arial"/>
              <a:buChar char="•"/>
            </a:pPr>
            <a:r>
              <a:rPr lang="en-US" sz="1753" spc="10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Creating the:</a:t>
            </a:r>
          </a:p>
          <a:p>
            <a:pPr algn="l" marL="757200" indent="-252400" lvl="2">
              <a:lnSpc>
                <a:spcPts val="2367"/>
              </a:lnSpc>
              <a:buFont typeface="Arial"/>
              <a:buChar char="⚬"/>
            </a:pPr>
            <a:r>
              <a:rPr lang="en-US" sz="1753" spc="10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first fit </a:t>
            </a:r>
          </a:p>
          <a:p>
            <a:pPr algn="l" marL="757200" indent="-252400" lvl="2">
              <a:lnSpc>
                <a:spcPts val="2367"/>
              </a:lnSpc>
              <a:buFont typeface="Arial"/>
              <a:buChar char="⚬"/>
            </a:pPr>
            <a:r>
              <a:rPr lang="en-US" sz="1753" spc="10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second fit</a:t>
            </a:r>
          </a:p>
          <a:p>
            <a:pPr algn="l" marL="757200" indent="-252400" lvl="2">
              <a:lnSpc>
                <a:spcPts val="2367"/>
              </a:lnSpc>
              <a:buFont typeface="Arial"/>
              <a:buChar char="⚬"/>
            </a:pPr>
            <a:r>
              <a:rPr lang="en-US" sz="1753" spc="10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worst fit</a:t>
            </a:r>
          </a:p>
          <a:p>
            <a:pPr algn="l" marL="757200" indent="-252400" lvl="2">
              <a:lnSpc>
                <a:spcPts val="2367"/>
              </a:lnSpc>
              <a:buFont typeface="Arial"/>
              <a:buChar char="⚬"/>
            </a:pPr>
            <a:r>
              <a:rPr lang="en-US" sz="1753" spc="10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best fit algorithms</a:t>
            </a:r>
          </a:p>
          <a:p>
            <a:pPr algn="l" marL="378600" indent="-189300" lvl="1">
              <a:lnSpc>
                <a:spcPts val="2367"/>
              </a:lnSpc>
              <a:buFont typeface="Arial"/>
              <a:buChar char="•"/>
            </a:pPr>
            <a:r>
              <a:rPr lang="en-US" sz="1753" spc="10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Determining the degree of fragmentation</a:t>
            </a:r>
          </a:p>
          <a:p>
            <a:pPr algn="l" marL="378600" indent="-189300" lvl="1">
              <a:lnSpc>
                <a:spcPts val="2367"/>
              </a:lnSpc>
              <a:buFont typeface="Arial"/>
              <a:buChar char="•"/>
            </a:pPr>
            <a:r>
              <a:rPr lang="en-US" sz="1753" spc="10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Looking into other forms of evaluation for our algorithm</a:t>
            </a:r>
          </a:p>
          <a:p>
            <a:pPr algn="l">
              <a:lnSpc>
                <a:spcPts val="2367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829717" y="7403639"/>
            <a:ext cx="4810497" cy="3038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2"/>
              </a:lnSpc>
            </a:pPr>
            <a:r>
              <a:rPr lang="en-US" b="true" sz="2253" spc="13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Arnab was responsible for:</a:t>
            </a:r>
          </a:p>
          <a:p>
            <a:pPr algn="l" marL="378600" indent="-189300" lvl="1">
              <a:lnSpc>
                <a:spcPts val="2367"/>
              </a:lnSpc>
              <a:buFont typeface="Arial"/>
              <a:buChar char="•"/>
            </a:pPr>
            <a:r>
              <a:rPr lang="en-US" sz="1753" spc="10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Creating a memory allocation environment, i.e, an agentic environment</a:t>
            </a:r>
          </a:p>
          <a:p>
            <a:pPr algn="l" marL="378600" indent="-189300" lvl="1">
              <a:lnSpc>
                <a:spcPts val="2367"/>
              </a:lnSpc>
              <a:buFont typeface="Arial"/>
              <a:buChar char="•"/>
            </a:pPr>
            <a:r>
              <a:rPr lang="en-US" sz="1753" spc="105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Determining a reward-based algorithm</a:t>
            </a:r>
          </a:p>
          <a:p>
            <a:pPr algn="l" marL="378600" indent="-189300" lvl="1">
              <a:lnSpc>
                <a:spcPts val="2367"/>
              </a:lnSpc>
              <a:buFont typeface="Arial"/>
              <a:buChar char="•"/>
            </a:pPr>
            <a:r>
              <a:rPr lang="en-US" sz="1753" spc="105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Training the RL agent</a:t>
            </a:r>
          </a:p>
          <a:p>
            <a:pPr algn="l" marL="378600" indent="-189300" lvl="1">
              <a:lnSpc>
                <a:spcPts val="2367"/>
              </a:lnSpc>
              <a:buFont typeface="Arial"/>
              <a:buChar char="•"/>
            </a:pPr>
            <a:r>
              <a:rPr lang="en-US" sz="1753" spc="105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Hyperparametrizing training functions to improve efficiency</a:t>
            </a:r>
          </a:p>
          <a:p>
            <a:pPr algn="l">
              <a:lnSpc>
                <a:spcPts val="236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74632" y="332347"/>
            <a:ext cx="10971922" cy="2875731"/>
            <a:chOff x="0" y="0"/>
            <a:chExt cx="3672941" cy="9626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2941" cy="962675"/>
            </a:xfrm>
            <a:custGeom>
              <a:avLst/>
              <a:gdLst/>
              <a:ahLst/>
              <a:cxnLst/>
              <a:rect r="r" b="b" t="t" l="l"/>
              <a:pathLst>
                <a:path h="962675" w="3672941">
                  <a:moveTo>
                    <a:pt x="35281" y="0"/>
                  </a:moveTo>
                  <a:lnTo>
                    <a:pt x="3637661" y="0"/>
                  </a:lnTo>
                  <a:cubicBezTo>
                    <a:pt x="3657146" y="0"/>
                    <a:pt x="3672941" y="15796"/>
                    <a:pt x="3672941" y="35281"/>
                  </a:cubicBezTo>
                  <a:lnTo>
                    <a:pt x="3672941" y="927394"/>
                  </a:lnTo>
                  <a:cubicBezTo>
                    <a:pt x="3672941" y="936751"/>
                    <a:pt x="3669224" y="945725"/>
                    <a:pt x="3662608" y="952341"/>
                  </a:cubicBezTo>
                  <a:cubicBezTo>
                    <a:pt x="3655992" y="958958"/>
                    <a:pt x="3647018" y="962675"/>
                    <a:pt x="3637661" y="962675"/>
                  </a:cubicBezTo>
                  <a:lnTo>
                    <a:pt x="35281" y="962675"/>
                  </a:lnTo>
                  <a:cubicBezTo>
                    <a:pt x="25924" y="962675"/>
                    <a:pt x="16950" y="958958"/>
                    <a:pt x="10333" y="952341"/>
                  </a:cubicBezTo>
                  <a:cubicBezTo>
                    <a:pt x="3717" y="945725"/>
                    <a:pt x="0" y="936751"/>
                    <a:pt x="0" y="927394"/>
                  </a:cubicBezTo>
                  <a:lnTo>
                    <a:pt x="0" y="35281"/>
                  </a:lnTo>
                  <a:cubicBezTo>
                    <a:pt x="0" y="25924"/>
                    <a:pt x="3717" y="16950"/>
                    <a:pt x="10333" y="10333"/>
                  </a:cubicBezTo>
                  <a:cubicBezTo>
                    <a:pt x="16950" y="3717"/>
                    <a:pt x="25924" y="0"/>
                    <a:pt x="35281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3672941" cy="876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74632" y="3719735"/>
            <a:ext cx="10971922" cy="2875731"/>
            <a:chOff x="0" y="0"/>
            <a:chExt cx="3672941" cy="9626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72941" cy="962675"/>
            </a:xfrm>
            <a:custGeom>
              <a:avLst/>
              <a:gdLst/>
              <a:ahLst/>
              <a:cxnLst/>
              <a:rect r="r" b="b" t="t" l="l"/>
              <a:pathLst>
                <a:path h="962675" w="3672941">
                  <a:moveTo>
                    <a:pt x="35281" y="0"/>
                  </a:moveTo>
                  <a:lnTo>
                    <a:pt x="3637661" y="0"/>
                  </a:lnTo>
                  <a:cubicBezTo>
                    <a:pt x="3657146" y="0"/>
                    <a:pt x="3672941" y="15796"/>
                    <a:pt x="3672941" y="35281"/>
                  </a:cubicBezTo>
                  <a:lnTo>
                    <a:pt x="3672941" y="927394"/>
                  </a:lnTo>
                  <a:cubicBezTo>
                    <a:pt x="3672941" y="936751"/>
                    <a:pt x="3669224" y="945725"/>
                    <a:pt x="3662608" y="952341"/>
                  </a:cubicBezTo>
                  <a:cubicBezTo>
                    <a:pt x="3655992" y="958958"/>
                    <a:pt x="3647018" y="962675"/>
                    <a:pt x="3637661" y="962675"/>
                  </a:cubicBezTo>
                  <a:lnTo>
                    <a:pt x="35281" y="962675"/>
                  </a:lnTo>
                  <a:cubicBezTo>
                    <a:pt x="25924" y="962675"/>
                    <a:pt x="16950" y="958958"/>
                    <a:pt x="10333" y="952341"/>
                  </a:cubicBezTo>
                  <a:cubicBezTo>
                    <a:pt x="3717" y="945725"/>
                    <a:pt x="0" y="936751"/>
                    <a:pt x="0" y="927394"/>
                  </a:cubicBezTo>
                  <a:lnTo>
                    <a:pt x="0" y="35281"/>
                  </a:lnTo>
                  <a:cubicBezTo>
                    <a:pt x="0" y="25924"/>
                    <a:pt x="3717" y="16950"/>
                    <a:pt x="10333" y="10333"/>
                  </a:cubicBezTo>
                  <a:cubicBezTo>
                    <a:pt x="16950" y="3717"/>
                    <a:pt x="25924" y="0"/>
                    <a:pt x="35281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3672941" cy="876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50823" y="3854286"/>
            <a:ext cx="8537476" cy="254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Literature Review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39914" y="500132"/>
            <a:ext cx="10320490" cy="252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21"/>
              </a:lnSpc>
              <a:spcBef>
                <a:spcPct val="0"/>
              </a:spcBef>
            </a:pPr>
            <a:r>
              <a:rPr lang="en-US" sz="2978" spc="47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Reinforcement Learning for Dynamic Memory Allocation </a:t>
            </a:r>
          </a:p>
          <a:p>
            <a:pPr algn="just" marL="0" indent="0" lvl="0">
              <a:lnSpc>
                <a:spcPts val="4021"/>
              </a:lnSpc>
              <a:spcBef>
                <a:spcPct val="0"/>
              </a:spcBef>
            </a:pPr>
            <a:r>
              <a:rPr lang="en-US" sz="2978" spc="47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Authors: Arisrei Lim, Abhiram Maddukuri</a:t>
            </a:r>
          </a:p>
          <a:p>
            <a:pPr algn="just" marL="0" indent="0" lvl="0">
              <a:lnSpc>
                <a:spcPts val="4021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021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021"/>
              </a:lnSpc>
              <a:spcBef>
                <a:spcPct val="0"/>
              </a:spcBef>
            </a:pPr>
            <a:r>
              <a:rPr lang="en-US" sz="2978" spc="47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Key contribution: Selection of RL agent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974632" y="7090505"/>
            <a:ext cx="10971922" cy="2875731"/>
            <a:chOff x="0" y="0"/>
            <a:chExt cx="3672941" cy="9626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72941" cy="962675"/>
            </a:xfrm>
            <a:custGeom>
              <a:avLst/>
              <a:gdLst/>
              <a:ahLst/>
              <a:cxnLst/>
              <a:rect r="r" b="b" t="t" l="l"/>
              <a:pathLst>
                <a:path h="962675" w="3672941">
                  <a:moveTo>
                    <a:pt x="35281" y="0"/>
                  </a:moveTo>
                  <a:lnTo>
                    <a:pt x="3637661" y="0"/>
                  </a:lnTo>
                  <a:cubicBezTo>
                    <a:pt x="3657146" y="0"/>
                    <a:pt x="3672941" y="15796"/>
                    <a:pt x="3672941" y="35281"/>
                  </a:cubicBezTo>
                  <a:lnTo>
                    <a:pt x="3672941" y="927394"/>
                  </a:lnTo>
                  <a:cubicBezTo>
                    <a:pt x="3672941" y="936751"/>
                    <a:pt x="3669224" y="945725"/>
                    <a:pt x="3662608" y="952341"/>
                  </a:cubicBezTo>
                  <a:cubicBezTo>
                    <a:pt x="3655992" y="958958"/>
                    <a:pt x="3647018" y="962675"/>
                    <a:pt x="3637661" y="962675"/>
                  </a:cubicBezTo>
                  <a:lnTo>
                    <a:pt x="35281" y="962675"/>
                  </a:lnTo>
                  <a:cubicBezTo>
                    <a:pt x="25924" y="962675"/>
                    <a:pt x="16950" y="958958"/>
                    <a:pt x="10333" y="952341"/>
                  </a:cubicBezTo>
                  <a:cubicBezTo>
                    <a:pt x="3717" y="945725"/>
                    <a:pt x="0" y="936751"/>
                    <a:pt x="0" y="927394"/>
                  </a:cubicBezTo>
                  <a:lnTo>
                    <a:pt x="0" y="35281"/>
                  </a:lnTo>
                  <a:cubicBezTo>
                    <a:pt x="0" y="25924"/>
                    <a:pt x="3717" y="16950"/>
                    <a:pt x="10333" y="10333"/>
                  </a:cubicBezTo>
                  <a:cubicBezTo>
                    <a:pt x="16950" y="3717"/>
                    <a:pt x="25924" y="0"/>
                    <a:pt x="35281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3672941" cy="876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339914" y="7243166"/>
            <a:ext cx="10320490" cy="252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21"/>
              </a:lnSpc>
              <a:spcBef>
                <a:spcPct val="0"/>
              </a:spcBef>
            </a:pPr>
            <a:r>
              <a:rPr lang="en-US" sz="2978" spc="47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lang="en-US" sz="2978" spc="47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enchmarking RL-based Memory Allocation with Classical Approaches</a:t>
            </a:r>
          </a:p>
          <a:p>
            <a:pPr algn="just" marL="0" indent="0" lvl="0">
              <a:lnSpc>
                <a:spcPts val="4021"/>
              </a:lnSpc>
              <a:spcBef>
                <a:spcPct val="0"/>
              </a:spcBef>
            </a:pPr>
            <a:r>
              <a:rPr lang="en-US" sz="2978" spc="47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Authors: Comparative studies in system memory optimisation</a:t>
            </a:r>
          </a:p>
          <a:p>
            <a:pPr algn="just" marL="0" indent="0" lvl="0">
              <a:lnSpc>
                <a:spcPts val="4021"/>
              </a:lnSpc>
              <a:spcBef>
                <a:spcPct val="0"/>
              </a:spcBef>
            </a:pPr>
            <a:r>
              <a:rPr lang="en-US" sz="2978" spc="47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Key contribution: Ideas on quantitative analysis of model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39914" y="3844761"/>
            <a:ext cx="10320490" cy="252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21"/>
              </a:lnSpc>
              <a:spcBef>
                <a:spcPct val="0"/>
              </a:spcBef>
            </a:pPr>
            <a:r>
              <a:rPr lang="en-US" sz="2978" spc="47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Learning-Based System Optimisation in Memory-Constrained Environments</a:t>
            </a:r>
          </a:p>
          <a:p>
            <a:pPr algn="just" marL="0" indent="0" lvl="0">
              <a:lnSpc>
                <a:spcPts val="4021"/>
              </a:lnSpc>
              <a:spcBef>
                <a:spcPct val="0"/>
              </a:spcBef>
            </a:pPr>
            <a:r>
              <a:rPr lang="en-US" sz="2978" spc="47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Authors: Research on AI-driven optimisation</a:t>
            </a:r>
          </a:p>
          <a:p>
            <a:pPr algn="just" marL="0" indent="0" lvl="0">
              <a:lnSpc>
                <a:spcPts val="4021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021"/>
              </a:lnSpc>
              <a:spcBef>
                <a:spcPct val="0"/>
              </a:spcBef>
            </a:pPr>
            <a:r>
              <a:rPr lang="en-US" sz="2978" spc="47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Key contribution: Hyperparametrization of agent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23171" y="1627964"/>
            <a:ext cx="9309933" cy="8448019"/>
            <a:chOff x="0" y="0"/>
            <a:chExt cx="2815068" cy="2554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5068" cy="2554449"/>
            </a:xfrm>
            <a:custGeom>
              <a:avLst/>
              <a:gdLst/>
              <a:ahLst/>
              <a:cxnLst/>
              <a:rect r="r" b="b" t="t" l="l"/>
              <a:pathLst>
                <a:path h="2554449" w="2815068">
                  <a:moveTo>
                    <a:pt x="0" y="0"/>
                  </a:moveTo>
                  <a:lnTo>
                    <a:pt x="2815068" y="0"/>
                  </a:lnTo>
                  <a:lnTo>
                    <a:pt x="2815068" y="2554449"/>
                  </a:lnTo>
                  <a:lnTo>
                    <a:pt x="0" y="2554449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815068" cy="2602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96567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Using Python as the programming language of our choice, we trained a reinforcement model based on processes of random sizes.</a:t>
              </a:r>
            </a:p>
            <a:p>
              <a:pPr algn="ctr" marL="496567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We represented memory as a numpy array of 0s, with 0s being replaced by the process ID that is allocated to that block of memory. </a:t>
              </a:r>
            </a:p>
            <a:p>
              <a:pPr algn="ctr" marL="496567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We leveraged a DQN agent, as was suggested in previous publications, working inside a QNN and training it over 1000 episodes.</a:t>
              </a:r>
            </a:p>
            <a:p>
              <a:pPr algn="ctr" marL="496567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We then customised a memory filled with ‘holes’ so as to best stimulate a real-life scenario. This memory was then passed to the existing 4 algorithms and our trained agent. </a:t>
              </a:r>
            </a:p>
            <a:p>
              <a:pPr algn="ctr" marL="496567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User-defined processes would be subjected to each algorithm, and after allocation, the memory was once again rendered to observe differences between each algorithm.</a:t>
              </a:r>
            </a:p>
            <a:p>
              <a:pPr algn="ctr" marL="496567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A definition to determine the degree of external fragmentation was created, and the same was measured for each algorithm. </a:t>
              </a:r>
            </a:p>
            <a:p>
              <a:pPr algn="ctr" marL="496567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The results for all of the above were uploaded on the above-mentioned website, creating a simple front-end leveraging Streamlit.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65510" y="774186"/>
            <a:ext cx="3789386" cy="4566727"/>
          </a:xfrm>
          <a:custGeom>
            <a:avLst/>
            <a:gdLst/>
            <a:ahLst/>
            <a:cxnLst/>
            <a:rect r="r" b="b" t="t" l="l"/>
            <a:pathLst>
              <a:path h="4566727" w="3789386">
                <a:moveTo>
                  <a:pt x="0" y="0"/>
                </a:moveTo>
                <a:lnTo>
                  <a:pt x="3789386" y="0"/>
                </a:lnTo>
                <a:lnTo>
                  <a:pt x="3789386" y="4566726"/>
                </a:lnTo>
                <a:lnTo>
                  <a:pt x="0" y="4566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9828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66670" y="774186"/>
            <a:ext cx="3646672" cy="4566727"/>
          </a:xfrm>
          <a:custGeom>
            <a:avLst/>
            <a:gdLst/>
            <a:ahLst/>
            <a:cxnLst/>
            <a:rect r="r" b="b" t="t" l="l"/>
            <a:pathLst>
              <a:path h="4566727" w="3646672">
                <a:moveTo>
                  <a:pt x="0" y="0"/>
                </a:moveTo>
                <a:lnTo>
                  <a:pt x="3646672" y="0"/>
                </a:lnTo>
                <a:lnTo>
                  <a:pt x="3646672" y="4566726"/>
                </a:lnTo>
                <a:lnTo>
                  <a:pt x="0" y="4566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92" t="0" r="-156237" b="-4048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2829" y="6047993"/>
            <a:ext cx="3672067" cy="2974375"/>
          </a:xfrm>
          <a:custGeom>
            <a:avLst/>
            <a:gdLst/>
            <a:ahLst/>
            <a:cxnLst/>
            <a:rect r="r" b="b" t="t" l="l"/>
            <a:pathLst>
              <a:path h="2974375" w="3672067">
                <a:moveTo>
                  <a:pt x="0" y="0"/>
                </a:moveTo>
                <a:lnTo>
                  <a:pt x="3672067" y="0"/>
                </a:lnTo>
                <a:lnTo>
                  <a:pt x="3672067" y="2974375"/>
                </a:lnTo>
                <a:lnTo>
                  <a:pt x="0" y="2974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66670" y="5738437"/>
            <a:ext cx="3512635" cy="3593488"/>
          </a:xfrm>
          <a:custGeom>
            <a:avLst/>
            <a:gdLst/>
            <a:ahLst/>
            <a:cxnLst/>
            <a:rect r="r" b="b" t="t" l="l"/>
            <a:pathLst>
              <a:path h="3593488" w="3512635">
                <a:moveTo>
                  <a:pt x="0" y="0"/>
                </a:moveTo>
                <a:lnTo>
                  <a:pt x="3512635" y="0"/>
                </a:lnTo>
                <a:lnTo>
                  <a:pt x="3512635" y="3593488"/>
                </a:lnTo>
                <a:lnTo>
                  <a:pt x="0" y="35934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354896" y="680110"/>
            <a:ext cx="9578208" cy="94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6"/>
              </a:lnSpc>
            </a:pPr>
            <a:r>
              <a:rPr lang="en-US" b="true" sz="68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Proposed Solution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51896" y="1831335"/>
            <a:ext cx="3708981" cy="612256"/>
            <a:chOff x="0" y="0"/>
            <a:chExt cx="1241612" cy="2049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612" cy="204958"/>
            </a:xfrm>
            <a:custGeom>
              <a:avLst/>
              <a:gdLst/>
              <a:ahLst/>
              <a:cxnLst/>
              <a:rect r="r" b="b" t="t" l="l"/>
              <a:pathLst>
                <a:path h="204958" w="1241612">
                  <a:moveTo>
                    <a:pt x="102479" y="0"/>
                  </a:moveTo>
                  <a:lnTo>
                    <a:pt x="1139133" y="0"/>
                  </a:lnTo>
                  <a:cubicBezTo>
                    <a:pt x="1195730" y="0"/>
                    <a:pt x="1241612" y="45881"/>
                    <a:pt x="1241612" y="102479"/>
                  </a:cubicBezTo>
                  <a:lnTo>
                    <a:pt x="1241612" y="102479"/>
                  </a:lnTo>
                  <a:cubicBezTo>
                    <a:pt x="1241612" y="159076"/>
                    <a:pt x="1195730" y="204958"/>
                    <a:pt x="1139133" y="204958"/>
                  </a:cubicBezTo>
                  <a:lnTo>
                    <a:pt x="102479" y="204958"/>
                  </a:lnTo>
                  <a:cubicBezTo>
                    <a:pt x="45881" y="204958"/>
                    <a:pt x="0" y="159076"/>
                    <a:pt x="0" y="102479"/>
                  </a:cubicBezTo>
                  <a:lnTo>
                    <a:pt x="0" y="102479"/>
                  </a:lnTo>
                  <a:cubicBezTo>
                    <a:pt x="0" y="45881"/>
                    <a:pt x="45881" y="0"/>
                    <a:pt x="10247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1241612" cy="119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853550" y="2705535"/>
            <a:ext cx="6580899" cy="7296751"/>
          </a:xfrm>
          <a:custGeom>
            <a:avLst/>
            <a:gdLst/>
            <a:ahLst/>
            <a:cxnLst/>
            <a:rect r="r" b="b" t="t" l="l"/>
            <a:pathLst>
              <a:path h="7296751" w="6580899">
                <a:moveTo>
                  <a:pt x="0" y="0"/>
                </a:moveTo>
                <a:lnTo>
                  <a:pt x="6580900" y="0"/>
                </a:lnTo>
                <a:lnTo>
                  <a:pt x="6580900" y="7296751"/>
                </a:lnTo>
                <a:lnTo>
                  <a:pt x="0" y="72967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1774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28273" y="513181"/>
            <a:ext cx="7831454" cy="161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1"/>
              </a:lnSpc>
            </a:pPr>
            <a:r>
              <a:rPr lang="en-US" b="true" sz="1163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62365" y="1940480"/>
            <a:ext cx="3563270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And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9284" y="2099363"/>
            <a:ext cx="4858989" cy="738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555" spc="21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</a:t>
            </a:r>
          </a:p>
          <a:p>
            <a:pPr algn="l">
              <a:lnSpc>
                <a:spcPts val="3179"/>
              </a:lnSpc>
            </a:pPr>
          </a:p>
          <a:p>
            <a:pPr algn="l" marL="508493" indent="-254247" lvl="1">
              <a:lnSpc>
                <a:spcPts val="3179"/>
              </a:lnSpc>
              <a:buFont typeface="Arial"/>
              <a:buChar char="•"/>
            </a:pPr>
            <a:r>
              <a:rPr lang="en-US" sz="2355" spc="14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reinf</a:t>
            </a:r>
            <a:r>
              <a:rPr lang="en-US" sz="2355" spc="14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orcement learning algorithm typically led to the maximum number of successful memory allocations.</a:t>
            </a:r>
          </a:p>
          <a:p>
            <a:pPr algn="l">
              <a:lnSpc>
                <a:spcPts val="3179"/>
              </a:lnSpc>
            </a:pPr>
          </a:p>
          <a:p>
            <a:pPr algn="l" marL="508493" indent="-254247" lvl="1">
              <a:lnSpc>
                <a:spcPts val="3179"/>
              </a:lnSpc>
              <a:buFont typeface="Arial"/>
              <a:buChar char="•"/>
            </a:pPr>
            <a:r>
              <a:rPr lang="en-US" sz="2355" spc="14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Conversely, the RL algorithm typically had one of the higher fragmentation rates compared to the remaining algorithms. </a:t>
            </a:r>
          </a:p>
          <a:p>
            <a:pPr algn="l">
              <a:lnSpc>
                <a:spcPts val="3179"/>
              </a:lnSpc>
            </a:pPr>
          </a:p>
          <a:p>
            <a:pPr algn="l" marL="508493" indent="-254247" lvl="1">
              <a:lnSpc>
                <a:spcPts val="3179"/>
              </a:lnSpc>
              <a:buFont typeface="Arial"/>
              <a:buChar char="•"/>
            </a:pPr>
            <a:r>
              <a:rPr lang="en-US" sz="2355" spc="14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Overall, the best-fit algorithm consistently had the least fragmentation degree.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59727" y="2099363"/>
            <a:ext cx="4858989" cy="7782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555" spc="21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Analysis</a:t>
            </a:r>
          </a:p>
          <a:p>
            <a:pPr algn="l">
              <a:lnSpc>
                <a:spcPts val="3179"/>
              </a:lnSpc>
            </a:pPr>
          </a:p>
          <a:p>
            <a:pPr algn="l" marL="508493" indent="-254247" lvl="1">
              <a:lnSpc>
                <a:spcPts val="3179"/>
              </a:lnSpc>
              <a:buFont typeface="Arial"/>
              <a:buChar char="•"/>
            </a:pPr>
            <a:r>
              <a:rPr lang="en-US" sz="2355" spc="14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Best-fit algorithm remains undisputably the most efficient at avoiding fragmentation</a:t>
            </a:r>
          </a:p>
          <a:p>
            <a:pPr algn="l">
              <a:lnSpc>
                <a:spcPts val="3179"/>
              </a:lnSpc>
            </a:pPr>
          </a:p>
          <a:p>
            <a:pPr algn="l" marL="508493" indent="-254247" lvl="1">
              <a:lnSpc>
                <a:spcPts val="3179"/>
              </a:lnSpc>
              <a:buFont typeface="Arial"/>
              <a:buChar char="•"/>
            </a:pPr>
            <a:r>
              <a:rPr lang="en-US" sz="2355" spc="14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The RL allocation agent did poorly in comparison to all other algorithms</a:t>
            </a:r>
          </a:p>
          <a:p>
            <a:pPr algn="l">
              <a:lnSpc>
                <a:spcPts val="3179"/>
              </a:lnSpc>
            </a:pPr>
          </a:p>
          <a:p>
            <a:pPr algn="l" marL="508493" indent="-254247" lvl="1">
              <a:lnSpc>
                <a:spcPts val="3179"/>
              </a:lnSpc>
              <a:buFont typeface="Arial"/>
              <a:buChar char="•"/>
            </a:pPr>
            <a:r>
              <a:rPr lang="en-US" sz="2355" spc="14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is most likely due to insufficient computing resources for proper and complete training</a:t>
            </a:r>
          </a:p>
          <a:p>
            <a:pPr algn="l">
              <a:lnSpc>
                <a:spcPts val="3179"/>
              </a:lnSpc>
            </a:pPr>
          </a:p>
          <a:p>
            <a:pPr algn="l" marL="508493" indent="-254247" lvl="1">
              <a:lnSpc>
                <a:spcPts val="3179"/>
              </a:lnSpc>
              <a:buFont typeface="Arial"/>
              <a:buChar char="•"/>
            </a:pPr>
            <a:r>
              <a:rPr lang="en-US" sz="2355" spc="14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Lack of realtime process data also served as a barrier to proper allocation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38005" y="340227"/>
            <a:ext cx="8011990" cy="987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8"/>
              </a:lnSpc>
            </a:pPr>
            <a:r>
              <a:rPr lang="en-US" b="true" sz="708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19462" y="1290009"/>
            <a:ext cx="10849076" cy="8215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results of Reinforcement learning show strong potential for its use as a memory allocation algorithm. 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However, resource limitations led to insufficient training of the agent used, and the model was established.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Ideally, with far larger training episodes, fragmentation could be further reduced in comparison to the other allocation methods while retaining the rate of allocation of processes. 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Other limitations experienced include a lack of real-life data to use as training samples, which hinders the training process significantly.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 more robust form of comparison between each algorithm needs to be developed and explored as well. </a:t>
            </a:r>
          </a:p>
          <a:p>
            <a:pPr algn="l" marL="586798" indent="-293399" lvl="1">
              <a:lnSpc>
                <a:spcPts val="3669"/>
              </a:lnSpc>
              <a:buFont typeface="Arial"/>
              <a:buChar char="•"/>
            </a:pPr>
            <a:r>
              <a:rPr lang="en-US" sz="2717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Despite our promising results, we acknowledge existing limitations in the thoroughness and scale of our benchmark, challenges in the practicality of system-level implementation, and overall drawbacks of using hand-engineered simulators.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38005" y="340227"/>
            <a:ext cx="8011990" cy="987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8"/>
              </a:lnSpc>
            </a:pPr>
            <a:r>
              <a:rPr lang="en-US" b="true" sz="708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19462" y="1524171"/>
            <a:ext cx="10849076" cy="7191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4"/>
              </a:lnSpc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1) Reinforcement Learning for Dynamic Memory Allocation Authors: Arisrei Lim, Abhiram Maddukuri</a:t>
            </a:r>
          </a:p>
          <a:p>
            <a:pPr algn="ctr">
              <a:lnSpc>
                <a:spcPts val="4074"/>
              </a:lnSpc>
            </a:pPr>
          </a:p>
          <a:p>
            <a:pPr algn="ctr">
              <a:lnSpc>
                <a:spcPts val="4074"/>
              </a:lnSpc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2) RL-based Memory Management Optimisation</a:t>
            </a:r>
          </a:p>
          <a:p>
            <a:pPr algn="ctr">
              <a:lnSpc>
                <a:spcPts val="4074"/>
              </a:lnSpc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Authors: Various recent research groups </a:t>
            </a:r>
          </a:p>
          <a:p>
            <a:pPr algn="ctr">
              <a:lnSpc>
                <a:spcPts val="4074"/>
              </a:lnSpc>
            </a:pPr>
          </a:p>
          <a:p>
            <a:pPr algn="ctr">
              <a:lnSpc>
                <a:spcPts val="4074"/>
              </a:lnSpc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3) Learning-Based System Optimisation in Memory-Constrained Environments.</a:t>
            </a:r>
          </a:p>
          <a:p>
            <a:pPr algn="ctr">
              <a:lnSpc>
                <a:spcPts val="4074"/>
              </a:lnSpc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Authors: Research on AI-driven optimisation </a:t>
            </a:r>
          </a:p>
          <a:p>
            <a:pPr algn="ctr">
              <a:lnSpc>
                <a:spcPts val="4074"/>
              </a:lnSpc>
            </a:pPr>
          </a:p>
          <a:p>
            <a:pPr algn="ctr">
              <a:lnSpc>
                <a:spcPts val="4074"/>
              </a:lnSpc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4) Benchmarking RL-based Memory Allocation with Classical Approaches. </a:t>
            </a:r>
          </a:p>
          <a:p>
            <a:pPr algn="ctr">
              <a:lnSpc>
                <a:spcPts val="4074"/>
              </a:lnSpc>
            </a:pPr>
            <a:r>
              <a:rPr lang="en-US" sz="3017" spc="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Authors: Comparative studies in system memory 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DAGlDWNqJdI</dc:identifier>
  <dcterms:modified xsi:type="dcterms:W3CDTF">2011-08-01T06:04:30Z</dcterms:modified>
  <cp:revision>1</cp:revision>
  <dc:title>Blue Minimalist Project Presentation</dc:title>
</cp:coreProperties>
</file>