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Aileron" charset="1" panose="00000500000000000000"/>
      <p:regular r:id="rId10"/>
    </p:embeddedFont>
    <p:embeddedFont>
      <p:font typeface="Aileron Thin" charset="1" panose="00000300000000000000"/>
      <p:regular r:id="rId11"/>
    </p:embeddedFont>
    <p:embeddedFont>
      <p:font typeface="Aileron Bold" charset="1" panose="000008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DFD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3102" y="995045"/>
            <a:ext cx="17921796" cy="791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80"/>
              </a:lnSpc>
            </a:pPr>
            <a:r>
              <a:rPr lang="en-US" sz="104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DATABASE COMMUNICATION </a:t>
            </a:r>
          </a:p>
          <a:p>
            <a:pPr algn="ctr">
              <a:lnSpc>
                <a:spcPts val="12480"/>
              </a:lnSpc>
            </a:pPr>
            <a:r>
              <a:rPr lang="en-US" sz="104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AND </a:t>
            </a:r>
          </a:p>
          <a:p>
            <a:pPr algn="ctr">
              <a:lnSpc>
                <a:spcPts val="12480"/>
              </a:lnSpc>
            </a:pPr>
            <a:r>
              <a:rPr lang="en-US" sz="104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REPORT GENERATION CHATBOT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78831" y="8891270"/>
            <a:ext cx="8080469" cy="71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59"/>
              </a:lnSpc>
            </a:pPr>
            <a:r>
              <a:rPr lang="en-US" sz="2199" spc="54">
                <a:solidFill>
                  <a:srgbClr val="000000"/>
                </a:solidFill>
                <a:latin typeface="Aileron Thin"/>
                <a:ea typeface="Aileron Thin"/>
                <a:cs typeface="Aileron Thin"/>
                <a:sym typeface="Aileron Thin"/>
              </a:rPr>
              <a:t>ARNAB MANDAL</a:t>
            </a:r>
          </a:p>
          <a:p>
            <a:pPr algn="r">
              <a:lnSpc>
                <a:spcPts val="2859"/>
              </a:lnSpc>
            </a:pPr>
            <a:r>
              <a:rPr lang="en-US" sz="2199" spc="54">
                <a:solidFill>
                  <a:srgbClr val="000000"/>
                </a:solidFill>
                <a:latin typeface="Aileron Thin"/>
                <a:ea typeface="Aileron Thin"/>
                <a:cs typeface="Aileron Thin"/>
                <a:sym typeface="Aileron Thin"/>
              </a:rPr>
              <a:t>ARTIFICIAL INTELLIGENCE AND RESEARCH INTERN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D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70589" y="1608758"/>
            <a:ext cx="5759254" cy="3534742"/>
          </a:xfrm>
          <a:custGeom>
            <a:avLst/>
            <a:gdLst/>
            <a:ahLst/>
            <a:cxnLst/>
            <a:rect r="r" b="b" t="t" l="l"/>
            <a:pathLst>
              <a:path h="3534742" w="5759254">
                <a:moveTo>
                  <a:pt x="0" y="0"/>
                </a:moveTo>
                <a:lnTo>
                  <a:pt x="5759254" y="0"/>
                </a:lnTo>
                <a:lnTo>
                  <a:pt x="5759254" y="3534742"/>
                </a:lnTo>
                <a:lnTo>
                  <a:pt x="0" y="35347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70589" y="5852186"/>
            <a:ext cx="5759254" cy="3621131"/>
          </a:xfrm>
          <a:custGeom>
            <a:avLst/>
            <a:gdLst/>
            <a:ahLst/>
            <a:cxnLst/>
            <a:rect r="r" b="b" t="t" l="l"/>
            <a:pathLst>
              <a:path h="3621131" w="5759254">
                <a:moveTo>
                  <a:pt x="0" y="0"/>
                </a:moveTo>
                <a:lnTo>
                  <a:pt x="5759254" y="0"/>
                </a:lnTo>
                <a:lnTo>
                  <a:pt x="5759254" y="3621131"/>
                </a:lnTo>
                <a:lnTo>
                  <a:pt x="0" y="36211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08792" y="490220"/>
            <a:ext cx="11670416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b="true" sz="5600" u="sng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Problem Statement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29413" y="2011294"/>
            <a:ext cx="7440304" cy="6169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2"/>
              </a:lnSpc>
            </a:pPr>
            <a:r>
              <a:rPr lang="en-US" sz="4994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The objective was to:</a:t>
            </a:r>
          </a:p>
          <a:p>
            <a:pPr algn="l" marL="1078343" indent="-539171" lvl="1">
              <a:lnSpc>
                <a:spcPts val="6992"/>
              </a:lnSpc>
              <a:buAutoNum type="arabicPeriod" startAt="1"/>
            </a:pPr>
            <a:r>
              <a:rPr lang="en-US" sz="4994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Allow the user to communicate with databases in natural language</a:t>
            </a:r>
          </a:p>
          <a:p>
            <a:pPr algn="l" marL="1078343" indent="-539171" lvl="1">
              <a:lnSpc>
                <a:spcPts val="6992"/>
              </a:lnSpc>
              <a:buAutoNum type="arabicPeriod" startAt="1"/>
            </a:pPr>
            <a:r>
              <a:rPr lang="en-US" sz="4994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Automate report generation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91365" y="5303343"/>
            <a:ext cx="6572883" cy="341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9"/>
              </a:lnSpc>
            </a:pPr>
            <a:r>
              <a:rPr lang="en-US" sz="1935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Sample data taken from OTAS  system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69051" y="9578092"/>
            <a:ext cx="6572883" cy="3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2035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Mock janes data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D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44218" y="483573"/>
            <a:ext cx="9999564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b="true" sz="8800" u="sng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Provided Solution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23370" y="2795946"/>
            <a:ext cx="332084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4800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SQL Server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98178" y="2786421"/>
            <a:ext cx="5853062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60"/>
              </a:lnSpc>
            </a:pPr>
            <a:r>
              <a:rPr lang="en-US" sz="4300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Local LLM for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913188" y="2144585"/>
            <a:ext cx="9999564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Prototype frontend</a:t>
            </a:r>
          </a:p>
          <a:p>
            <a:pPr algn="l">
              <a:lnSpc>
                <a:spcPts val="6000"/>
              </a:lnSpc>
            </a:pPr>
          </a:p>
        </p:txBody>
      </p:sp>
      <p:sp>
        <p:nvSpPr>
          <p:cNvPr name="AutoShape 6" id="6"/>
          <p:cNvSpPr/>
          <p:nvPr/>
        </p:nvSpPr>
        <p:spPr>
          <a:xfrm flipH="true">
            <a:off x="2381133" y="1817073"/>
            <a:ext cx="3234678" cy="75730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>
            <a:off x="13231502" y="1930577"/>
            <a:ext cx="916633" cy="37333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flipH="true">
            <a:off x="7187607" y="1817073"/>
            <a:ext cx="1135582" cy="97887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18577" y="5491221"/>
            <a:ext cx="4036304" cy="3284542"/>
          </a:xfrm>
          <a:custGeom>
            <a:avLst/>
            <a:gdLst/>
            <a:ahLst/>
            <a:cxnLst/>
            <a:rect r="r" b="b" t="t" l="l"/>
            <a:pathLst>
              <a:path h="3284542" w="4036304">
                <a:moveTo>
                  <a:pt x="0" y="0"/>
                </a:moveTo>
                <a:lnTo>
                  <a:pt x="4036304" y="0"/>
                </a:lnTo>
                <a:lnTo>
                  <a:pt x="4036304" y="3284542"/>
                </a:lnTo>
                <a:lnTo>
                  <a:pt x="0" y="32845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73457" y="6796446"/>
            <a:ext cx="2704449" cy="1293636"/>
          </a:xfrm>
          <a:custGeom>
            <a:avLst/>
            <a:gdLst/>
            <a:ahLst/>
            <a:cxnLst/>
            <a:rect r="r" b="b" t="t" l="l"/>
            <a:pathLst>
              <a:path h="1293636" w="2704449">
                <a:moveTo>
                  <a:pt x="0" y="0"/>
                </a:moveTo>
                <a:lnTo>
                  <a:pt x="2704449" y="0"/>
                </a:lnTo>
                <a:lnTo>
                  <a:pt x="2704449" y="1293636"/>
                </a:lnTo>
                <a:lnTo>
                  <a:pt x="0" y="12936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478360" y="6821293"/>
            <a:ext cx="2413732" cy="1268789"/>
          </a:xfrm>
          <a:custGeom>
            <a:avLst/>
            <a:gdLst/>
            <a:ahLst/>
            <a:cxnLst/>
            <a:rect r="r" b="b" t="t" l="l"/>
            <a:pathLst>
              <a:path h="1268789" w="2413732">
                <a:moveTo>
                  <a:pt x="0" y="0"/>
                </a:moveTo>
                <a:lnTo>
                  <a:pt x="2413732" y="0"/>
                </a:lnTo>
                <a:lnTo>
                  <a:pt x="2413732" y="1268789"/>
                </a:lnTo>
                <a:lnTo>
                  <a:pt x="0" y="12687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080" r="0" b="-308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473457" y="8244246"/>
            <a:ext cx="2676517" cy="1659441"/>
          </a:xfrm>
          <a:custGeom>
            <a:avLst/>
            <a:gdLst/>
            <a:ahLst/>
            <a:cxnLst/>
            <a:rect r="r" b="b" t="t" l="l"/>
            <a:pathLst>
              <a:path h="1659441" w="2676517">
                <a:moveTo>
                  <a:pt x="0" y="0"/>
                </a:moveTo>
                <a:lnTo>
                  <a:pt x="2676517" y="0"/>
                </a:lnTo>
                <a:lnTo>
                  <a:pt x="2676517" y="1659441"/>
                </a:lnTo>
                <a:lnTo>
                  <a:pt x="0" y="16594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478360" y="8244246"/>
            <a:ext cx="2413732" cy="1659441"/>
          </a:xfrm>
          <a:custGeom>
            <a:avLst/>
            <a:gdLst/>
            <a:ahLst/>
            <a:cxnLst/>
            <a:rect r="r" b="b" t="t" l="l"/>
            <a:pathLst>
              <a:path h="1659441" w="2413732">
                <a:moveTo>
                  <a:pt x="0" y="0"/>
                </a:moveTo>
                <a:lnTo>
                  <a:pt x="2413732" y="0"/>
                </a:lnTo>
                <a:lnTo>
                  <a:pt x="2413732" y="1659441"/>
                </a:lnTo>
                <a:lnTo>
                  <a:pt x="0" y="16594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162503" y="7434527"/>
            <a:ext cx="5353191" cy="2469159"/>
          </a:xfrm>
          <a:custGeom>
            <a:avLst/>
            <a:gdLst/>
            <a:ahLst/>
            <a:cxnLst/>
            <a:rect r="r" b="b" t="t" l="l"/>
            <a:pathLst>
              <a:path h="2469159" w="5353191">
                <a:moveTo>
                  <a:pt x="0" y="0"/>
                </a:moveTo>
                <a:lnTo>
                  <a:pt x="5353191" y="0"/>
                </a:lnTo>
                <a:lnTo>
                  <a:pt x="5353191" y="2469160"/>
                </a:lnTo>
                <a:lnTo>
                  <a:pt x="0" y="24691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0" y="3491271"/>
            <a:ext cx="5473457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ileron Thin"/>
                <a:ea typeface="Aileron Thin"/>
                <a:cs typeface="Aileron Thin"/>
                <a:sym typeface="Aileron Thin"/>
              </a:rPr>
              <a:t>Created pipeline to handle knowledge transfer from csv datasets to local SQL server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554807" y="3491271"/>
            <a:ext cx="5473457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ileron Thin"/>
                <a:ea typeface="Aileron Thin"/>
                <a:cs typeface="Aileron Thin"/>
                <a:sym typeface="Aileron Thin"/>
              </a:rPr>
              <a:t>Utilised llama 3.2 to handle all forms of user requests and communicate with sql server.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ileron Thin"/>
                <a:ea typeface="Aileron Thin"/>
                <a:cs typeface="Aileron Thin"/>
                <a:sym typeface="Aileron Thin"/>
              </a:rPr>
              <a:t>Handles report generation, analysis and general information requests.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636965" y="2919771"/>
            <a:ext cx="6106511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Utilised streamlit to allow the user to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Chat with the llm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Ask queries in natural language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View generated reports and responses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Download generated PDFS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D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67426" y="3093900"/>
            <a:ext cx="8121403" cy="5760742"/>
          </a:xfrm>
          <a:custGeom>
            <a:avLst/>
            <a:gdLst/>
            <a:ahLst/>
            <a:cxnLst/>
            <a:rect r="r" b="b" t="t" l="l"/>
            <a:pathLst>
              <a:path h="5760742" w="8121403">
                <a:moveTo>
                  <a:pt x="0" y="0"/>
                </a:moveTo>
                <a:lnTo>
                  <a:pt x="8121403" y="0"/>
                </a:lnTo>
                <a:lnTo>
                  <a:pt x="8121403" y="5760742"/>
                </a:lnTo>
                <a:lnTo>
                  <a:pt x="0" y="57607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95" r="-16684" b="-99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11411" y="294945"/>
            <a:ext cx="11265177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b="true" sz="8799" u="sng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Results and Analysis</a:t>
            </a:r>
          </a:p>
          <a:p>
            <a:pPr algn="ctr">
              <a:lnSpc>
                <a:spcPts val="1056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53910" y="1805551"/>
            <a:ext cx="9113516" cy="7579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93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ileron Thin"/>
                <a:ea typeface="Aileron Thin"/>
                <a:cs typeface="Aileron Thin"/>
                <a:sym typeface="Aileron Thin"/>
              </a:rPr>
              <a:t>Report generation requests, and other supplementary requests at maximum take 7 minutes for detailed responses.</a:t>
            </a:r>
          </a:p>
          <a:p>
            <a:pPr algn="l">
              <a:lnSpc>
                <a:spcPts val="4340"/>
              </a:lnSpc>
            </a:pPr>
          </a:p>
          <a:p>
            <a:pPr algn="l" marL="669293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ileron Thin"/>
                <a:ea typeface="Aileron Thin"/>
                <a:cs typeface="Aileron Thin"/>
                <a:sym typeface="Aileron Thin"/>
              </a:rPr>
              <a:t>The entire pipeline including the LLM runs completely locally with open-source software, moderated for code quality by non-profit, non-private entities.</a:t>
            </a:r>
          </a:p>
          <a:p>
            <a:pPr algn="l">
              <a:lnSpc>
                <a:spcPts val="4340"/>
              </a:lnSpc>
            </a:pPr>
          </a:p>
          <a:p>
            <a:pPr algn="l" marL="669293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ileron Thin"/>
                <a:ea typeface="Aileron Thin"/>
                <a:cs typeface="Aileron Thin"/>
                <a:sym typeface="Aileron Thin"/>
              </a:rPr>
              <a:t>Supports addition of future databases with minimal changes that require no technical support.</a:t>
            </a:r>
          </a:p>
          <a:p>
            <a:pPr algn="l">
              <a:lnSpc>
                <a:spcPts val="4340"/>
              </a:lnSpc>
            </a:pPr>
          </a:p>
          <a:p>
            <a:pPr algn="l" marL="669293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ileron Thin"/>
                <a:ea typeface="Aileron Thin"/>
                <a:cs typeface="Aileron Thin"/>
                <a:sym typeface="Aileron Thin"/>
              </a:rPr>
              <a:t>Effectively handles any hallucination to ensure succinct, relevant responses.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DAGq3pV-mK4</dc:identifier>
  <dcterms:modified xsi:type="dcterms:W3CDTF">2011-08-01T06:04:30Z</dcterms:modified>
  <cp:revision>1</cp:revision>
  <dc:title>sql chatbot</dc:title>
</cp:coreProperties>
</file>