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59" r:id="rId6"/>
    <p:sldId id="261" r:id="rId7"/>
    <p:sldId id="260" r:id="rId8"/>
    <p:sldId id="263" r:id="rId9"/>
    <p:sldId id="264" r:id="rId10"/>
    <p:sldId id="274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Didact Gothic" panose="00000500000000000000" pitchFamily="2" charset="0"/>
      <p:regular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Fira Code Light" panose="020B0809050000020004" pitchFamily="49" charset="0"/>
      <p:regular r:id="rId17"/>
      <p:bold r:id="rId18"/>
    </p:embeddedFont>
    <p:embeddedFont>
      <p:font typeface="Oswald" panose="02000503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ER+7doqinHGQlOKWL3/2aj48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0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2" name="Google Shape;162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3" name="Google Shape;163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5" name="Google Shape;165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" name="Google Shape;167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168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69" name="Google Shape;169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0" name="Google Shape;170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3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3" name="Google Shape;173;p3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4" name="Google Shape;174;p3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3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3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7" name="Google Shape;177;p3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179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0" name="Google Shape;180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3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184" name="Google Shape;184;p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90" name="Google Shape;190;p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" name="Google Shape;193;p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94" name="Google Shape;194;p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7" name="Google Shape;197;p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98" name="Google Shape;198;p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00" name="Google Shape;200;p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2" name="Google Shape;202;p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3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207" name="Google Shape;207;p3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211" name="Google Shape;211;p36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3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213" name="Google Shape;213;p3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2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2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2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2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2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2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4" name="Google Shape;64;p2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65;p2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2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7" name="Google Shape;67;p2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2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/>
          <p:nvPr/>
        </p:nvSpPr>
        <p:spPr>
          <a:xfrm>
            <a:off x="440987" y="1277914"/>
            <a:ext cx="4082114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2425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7" name="Google Shape;87;p3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3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3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3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3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2" name="Google Shape;92;p31"/>
          <p:cNvSpPr/>
          <p:nvPr/>
        </p:nvSpPr>
        <p:spPr>
          <a:xfrm>
            <a:off x="4620901" y="1277914"/>
            <a:ext cx="408211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" name="Google Shape;114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" name="Google Shape;115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" name="Google Shape;117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" name="Google Shape;118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9" name="Google Shape;119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" name="Google Shape;121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" name="Google Shape;122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34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5" name="Google Shape;125;p3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3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3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3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3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3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1" name="Google Shape;13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" name="Google Shape;13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8" name="Google Shape;138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9" name="Google Shape;139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1" name="Google Shape;141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42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" name="Google Shape;143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144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45" name="Google Shape;145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6" name="Google Shape;146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3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9" name="Google Shape;149;p3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0" name="Google Shape;150;p3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3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3" name="Google Shape;153;p3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3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5" name="Google Shape;155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6" name="Google Shape;156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E2E4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>
            <a:spLocks noGrp="1"/>
          </p:cNvSpPr>
          <p:nvPr>
            <p:ph type="subTitle" idx="1"/>
          </p:nvPr>
        </p:nvSpPr>
        <p:spPr>
          <a:xfrm>
            <a:off x="926425" y="3351289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>
                <a:solidFill>
                  <a:srgbClr val="161616"/>
                </a:solidFill>
              </a:rPr>
              <a:t>Asesor: Eros Bazan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PE" dirty="0">
                <a:solidFill>
                  <a:schemeClr val="dk1"/>
                </a:solidFill>
              </a:rPr>
              <a:t>Taller de HTML y CSS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23" name="Google Shape;223;p1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224" name="Google Shape;224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" name="Google Shape;227;p1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228" name="Google Shape;22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2" name="Google Shape;23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34" name="Google Shape;23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5" name="Google Shape;23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7" name="Google Shape;237;p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8" name="Google Shape;238;p1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161D5F6-62F1-2EEA-F5B2-D9F92512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4" r="2028"/>
          <a:stretch/>
        </p:blipFill>
        <p:spPr>
          <a:xfrm>
            <a:off x="3385647" y="2377213"/>
            <a:ext cx="3056716" cy="2281927"/>
          </a:xfrm>
          <a:prstGeom prst="rect">
            <a:avLst/>
          </a:prstGeom>
        </p:spPr>
      </p:pic>
      <p:pic>
        <p:nvPicPr>
          <p:cNvPr id="3" name="Imagen 2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BD974D31-1459-A8C1-D3DA-F37E4106CD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91" t="8312" r="8621" b="9918"/>
          <a:stretch/>
        </p:blipFill>
        <p:spPr>
          <a:xfrm>
            <a:off x="5956396" y="484360"/>
            <a:ext cx="2771967" cy="27578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9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Practiquemos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2" name="Google Shape;962;p19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/05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963" name="Google Shape;963;p19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64" name="Google Shape;964;p19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70" name="Google Shape;970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71" name="Google Shape;971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p19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9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9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19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978" name="Google Shape;978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9" name="Google Shape;979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1" name="Google Shape;981;p19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9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>
            <a:spLocks noGrp="1"/>
          </p:cNvSpPr>
          <p:nvPr>
            <p:ph type="title"/>
          </p:nvPr>
        </p:nvSpPr>
        <p:spPr>
          <a:xfrm>
            <a:off x="1988112" y="172510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Herramientas de trabajo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2"/>
          <p:cNvSpPr txBox="1">
            <a:spLocks noGrp="1"/>
          </p:cNvSpPr>
          <p:nvPr>
            <p:ph type="title" idx="2"/>
          </p:nvPr>
        </p:nvSpPr>
        <p:spPr>
          <a:xfrm>
            <a:off x="1085112" y="17250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151046"/>
                </a:solidFill>
              </a:rPr>
              <a:t>/01</a:t>
            </a:r>
            <a:endParaRPr>
              <a:solidFill>
                <a:srgbClr val="151046"/>
              </a:solidFill>
            </a:endParaRPr>
          </a:p>
        </p:txBody>
      </p:sp>
      <p:sp>
        <p:nvSpPr>
          <p:cNvPr id="362" name="Google Shape;362;p2"/>
          <p:cNvSpPr txBox="1">
            <a:spLocks noGrp="1"/>
          </p:cNvSpPr>
          <p:nvPr>
            <p:ph type="title" idx="3"/>
          </p:nvPr>
        </p:nvSpPr>
        <p:spPr>
          <a:xfrm>
            <a:off x="5722488" y="1718805"/>
            <a:ext cx="281191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¿Qué es HTML?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3" name="Google Shape;363;p2"/>
          <p:cNvSpPr txBox="1">
            <a:spLocks noGrp="1"/>
          </p:cNvSpPr>
          <p:nvPr>
            <p:ph type="title" idx="4"/>
          </p:nvPr>
        </p:nvSpPr>
        <p:spPr>
          <a:xfrm>
            <a:off x="4886088" y="17187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D56738"/>
                </a:solidFill>
              </a:rPr>
              <a:t>/02</a:t>
            </a:r>
            <a:endParaRPr>
              <a:solidFill>
                <a:srgbClr val="D56738"/>
              </a:solidFill>
            </a:endParaRPr>
          </a:p>
        </p:txBody>
      </p:sp>
      <p:sp>
        <p:nvSpPr>
          <p:cNvPr id="364" name="Google Shape;364;p2"/>
          <p:cNvSpPr txBox="1">
            <a:spLocks noGrp="1"/>
          </p:cNvSpPr>
          <p:nvPr>
            <p:ph type="title" idx="6"/>
          </p:nvPr>
        </p:nvSpPr>
        <p:spPr>
          <a:xfrm>
            <a:off x="1988112" y="28122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>
                <a:solidFill>
                  <a:schemeClr val="dk1"/>
                </a:solidFill>
              </a:rPr>
              <a:t>Etiquetas, atributos y comentarios HTML</a:t>
            </a:r>
          </a:p>
        </p:txBody>
      </p:sp>
      <p:sp>
        <p:nvSpPr>
          <p:cNvPr id="365" name="Google Shape;365;p2"/>
          <p:cNvSpPr txBox="1">
            <a:spLocks noGrp="1"/>
          </p:cNvSpPr>
          <p:nvPr>
            <p:ph type="title" idx="7"/>
          </p:nvPr>
        </p:nvSpPr>
        <p:spPr>
          <a:xfrm>
            <a:off x="1085112" y="281222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CF3349"/>
                </a:solidFill>
              </a:rPr>
              <a:t>/03</a:t>
            </a:r>
            <a:endParaRPr>
              <a:solidFill>
                <a:srgbClr val="CF3349"/>
              </a:solidFill>
            </a:endParaRPr>
          </a:p>
        </p:txBody>
      </p:sp>
      <p:sp>
        <p:nvSpPr>
          <p:cNvPr id="366" name="Google Shape;366;p2"/>
          <p:cNvSpPr txBox="1">
            <a:spLocks noGrp="1"/>
          </p:cNvSpPr>
          <p:nvPr>
            <p:ph type="title" idx="9"/>
          </p:nvPr>
        </p:nvSpPr>
        <p:spPr>
          <a:xfrm>
            <a:off x="5722488" y="28059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</a:rPr>
              <a:t>Estructura semántica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7" name="Google Shape;367;p2"/>
          <p:cNvSpPr txBox="1">
            <a:spLocks noGrp="1"/>
          </p:cNvSpPr>
          <p:nvPr>
            <p:ph type="title" idx="13"/>
          </p:nvPr>
        </p:nvSpPr>
        <p:spPr>
          <a:xfrm>
            <a:off x="4886088" y="280592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1194BA"/>
                </a:solidFill>
              </a:rPr>
              <a:t>/04</a:t>
            </a:r>
            <a:endParaRPr>
              <a:solidFill>
                <a:srgbClr val="1194BA"/>
              </a:solidFill>
            </a:endParaRPr>
          </a:p>
        </p:txBody>
      </p:sp>
      <p:grpSp>
        <p:nvGrpSpPr>
          <p:cNvPr id="368" name="Google Shape;368;p2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369" name="Google Shape;369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grpSp>
        <p:nvGrpSpPr>
          <p:cNvPr id="377" name="Google Shape;377;p2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378" name="Google Shape;378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1" name="Google Shape;381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82" name="Google Shape;382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84" name="Google Shape;384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2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391" name="Google Shape;391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4" name="Google Shape;394;p2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/>
              <a:t>CONTENIDO</a:t>
            </a:r>
            <a:endParaRPr/>
          </a:p>
        </p:txBody>
      </p:sp>
      <p:sp>
        <p:nvSpPr>
          <p:cNvPr id="2" name="Google Shape;364;p2">
            <a:extLst>
              <a:ext uri="{FF2B5EF4-FFF2-40B4-BE49-F238E27FC236}">
                <a16:creationId xmlns:a16="http://schemas.microsoft.com/office/drawing/2014/main" id="{BCBC3589-9712-1570-3537-8EB5E58A9FF3}"/>
              </a:ext>
            </a:extLst>
          </p:cNvPr>
          <p:cNvSpPr txBox="1">
            <a:spLocks/>
          </p:cNvSpPr>
          <p:nvPr/>
        </p:nvSpPr>
        <p:spPr>
          <a:xfrm>
            <a:off x="1988112" y="3908543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Practiquemos</a:t>
            </a:r>
          </a:p>
        </p:txBody>
      </p:sp>
      <p:sp>
        <p:nvSpPr>
          <p:cNvPr id="3" name="Google Shape;365;p2">
            <a:extLst>
              <a:ext uri="{FF2B5EF4-FFF2-40B4-BE49-F238E27FC236}">
                <a16:creationId xmlns:a16="http://schemas.microsoft.com/office/drawing/2014/main" id="{DE2E374D-3CA3-B65D-4965-F7F5410111CB}"/>
              </a:ext>
            </a:extLst>
          </p:cNvPr>
          <p:cNvSpPr txBox="1">
            <a:spLocks/>
          </p:cNvSpPr>
          <p:nvPr/>
        </p:nvSpPr>
        <p:spPr>
          <a:xfrm>
            <a:off x="1085112" y="3908530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PE" dirty="0">
                <a:solidFill>
                  <a:srgbClr val="00B050"/>
                </a:solidFill>
              </a:rPr>
              <a:t>/05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dirty="0">
                <a:solidFill>
                  <a:schemeClr val="dk1"/>
                </a:solidFill>
              </a:rPr>
              <a:t>H</a:t>
            </a:r>
            <a:r>
              <a:rPr lang="es-PE" dirty="0" err="1">
                <a:solidFill>
                  <a:schemeClr val="dk1"/>
                </a:solidFill>
              </a:rPr>
              <a:t>erramientas</a:t>
            </a:r>
            <a:r>
              <a:rPr lang="es-PE" dirty="0">
                <a:solidFill>
                  <a:schemeClr val="dk1"/>
                </a:solidFill>
              </a:rPr>
              <a:t> de trabajo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/01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EA88C4-0DBE-5B84-1CDF-4CBB7DA9B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40" t="10603" r="7076" b="10940"/>
          <a:stretch/>
        </p:blipFill>
        <p:spPr bwMode="auto">
          <a:xfrm>
            <a:off x="6882234" y="3059225"/>
            <a:ext cx="1642897" cy="1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663FCDD-9F1E-F02F-BE2F-CFEF7F67A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925" y="880433"/>
            <a:ext cx="2891784" cy="2690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¿Qué es HTML?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/02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FFB0D5-7A57-C372-3C2E-107A8CD7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96" y="1256650"/>
            <a:ext cx="4675909" cy="263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"/>
          <p:cNvSpPr txBox="1">
            <a:spLocks noGrp="1"/>
          </p:cNvSpPr>
          <p:nvPr>
            <p:ph type="subTitle" idx="1"/>
          </p:nvPr>
        </p:nvSpPr>
        <p:spPr>
          <a:xfrm>
            <a:off x="796200" y="777364"/>
            <a:ext cx="4094456" cy="372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</a:rPr>
              <a:t>HTML</a:t>
            </a:r>
            <a:r>
              <a:rPr lang="es-ES" dirty="0">
                <a:solidFill>
                  <a:schemeClr val="dk1"/>
                </a:solidFill>
              </a:rPr>
              <a:t> (</a:t>
            </a:r>
            <a:r>
              <a:rPr lang="es-ES" b="1" dirty="0">
                <a:solidFill>
                  <a:schemeClr val="dk1"/>
                </a:solidFill>
              </a:rPr>
              <a:t>Lenguaje de Marcas de Hipertexto</a:t>
            </a:r>
            <a:r>
              <a:rPr lang="es-ES" dirty="0">
                <a:solidFill>
                  <a:schemeClr val="dk1"/>
                </a:solidFill>
              </a:rPr>
              <a:t>, del inglés </a:t>
            </a:r>
            <a:r>
              <a:rPr lang="es-ES" b="1" dirty="0" err="1">
                <a:solidFill>
                  <a:schemeClr val="dk1"/>
                </a:solidFill>
              </a:rPr>
              <a:t>HyperText</a:t>
            </a:r>
            <a:r>
              <a:rPr lang="es-ES" b="1" dirty="0">
                <a:solidFill>
                  <a:schemeClr val="dk1"/>
                </a:solidFill>
              </a:rPr>
              <a:t> </a:t>
            </a:r>
            <a:r>
              <a:rPr lang="es-ES" b="1" dirty="0" err="1">
                <a:solidFill>
                  <a:schemeClr val="dk1"/>
                </a:solidFill>
              </a:rPr>
              <a:t>Markup</a:t>
            </a:r>
            <a:r>
              <a:rPr lang="es-ES" b="1" dirty="0">
                <a:solidFill>
                  <a:schemeClr val="dk1"/>
                </a:solidFill>
              </a:rPr>
              <a:t> </a:t>
            </a:r>
            <a:r>
              <a:rPr lang="es-ES" b="1" dirty="0" err="1">
                <a:solidFill>
                  <a:schemeClr val="dk1"/>
                </a:solidFill>
              </a:rPr>
              <a:t>Language</a:t>
            </a:r>
            <a:r>
              <a:rPr lang="es-ES" dirty="0">
                <a:solidFill>
                  <a:schemeClr val="dk1"/>
                </a:solidFill>
              </a:rPr>
              <a:t>) es el componente más básico de la Web. Define el significado y la estructura del contenido web.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</a:rPr>
              <a:t>Un elemento </a:t>
            </a:r>
            <a:r>
              <a:rPr lang="es-ES" b="1" dirty="0">
                <a:solidFill>
                  <a:schemeClr val="dk1"/>
                </a:solidFill>
              </a:rPr>
              <a:t>HTML</a:t>
            </a:r>
            <a:r>
              <a:rPr lang="es-ES" dirty="0">
                <a:solidFill>
                  <a:schemeClr val="dk1"/>
                </a:solidFill>
              </a:rPr>
              <a:t> se distingue de otro texto en un documento mediante "</a:t>
            </a:r>
            <a:r>
              <a:rPr lang="es-ES" b="1" dirty="0">
                <a:solidFill>
                  <a:schemeClr val="dk1"/>
                </a:solidFill>
              </a:rPr>
              <a:t>etiquetas</a:t>
            </a:r>
            <a:r>
              <a:rPr lang="es-ES" dirty="0">
                <a:solidFill>
                  <a:schemeClr val="dk1"/>
                </a:solidFill>
              </a:rPr>
              <a:t>", que consisten en el nombre del elemento rodeado por "&lt;" y "&gt;“.</a:t>
            </a:r>
            <a:endParaRPr dirty="0"/>
          </a:p>
        </p:txBody>
      </p:sp>
      <p:cxnSp>
        <p:nvCxnSpPr>
          <p:cNvPr id="428" name="Google Shape;428;p4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29" name="Google Shape;429;p4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30" name="Google Shape;430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2" name="Google Shape;432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4" name="Google Shape;434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36" name="Google Shape;436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7" name="Google Shape;437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4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43" name="Google Shape;443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6" name="Google Shape;446;p4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448" name="Google Shape;448;p4"/>
          <p:cNvPicPr preferRelativeResize="0"/>
          <p:nvPr/>
        </p:nvPicPr>
        <p:blipFill rotWithShape="1">
          <a:blip r:embed="rId4">
            <a:alphaModFix/>
          </a:blip>
          <a:srcRect l="14220" t="3979" r="10166" b="4045"/>
          <a:stretch/>
        </p:blipFill>
        <p:spPr>
          <a:xfrm>
            <a:off x="5444836" y="1410377"/>
            <a:ext cx="3027218" cy="245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"/>
          <p:cNvSpPr txBox="1">
            <a:spLocks noGrp="1"/>
          </p:cNvSpPr>
          <p:nvPr>
            <p:ph type="title"/>
          </p:nvPr>
        </p:nvSpPr>
        <p:spPr>
          <a:xfrm>
            <a:off x="948599" y="1893799"/>
            <a:ext cx="4960365" cy="252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Etiquetas, atributos y comentarios HTML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4" name="Google Shape;56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/03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565" name="Google Shape;565;p6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66" name="Google Shape;566;p6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67" name="Google Shape;567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9" name="Google Shape;569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0" name="Google Shape;570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1" name="Google Shape;571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73" name="Google Shape;573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4" name="Google Shape;574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6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6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80" name="Google Shape;580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1" name="Google Shape;581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2" name="Google Shape;582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3" name="Google Shape;583;p6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/>
          <p:nvPr/>
        </p:nvSpPr>
        <p:spPr>
          <a:xfrm>
            <a:off x="588901" y="1336732"/>
            <a:ext cx="4558063" cy="342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PE" sz="20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Etiquetas</a:t>
            </a:r>
            <a:endParaRPr lang="es-PE" sz="20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Las etiquetas HTML están delimitadas por un inicio y un final de cada elemento. Lo que se encuentra dentro de la etiqueta (el contenido) es lo que estás formateando.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Toda etiqueta es un juego de pares: una etiqueta abre, otra cierra.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-PE" sz="2000" b="1" dirty="0">
                <a:solidFill>
                  <a:schemeClr val="dk1"/>
                </a:solidFill>
                <a:latin typeface="Oswald"/>
                <a:sym typeface="Oswald"/>
              </a:rPr>
              <a:t>Atributos</a:t>
            </a:r>
            <a:endParaRPr lang="es-PE" sz="2000" b="1" dirty="0">
              <a:solidFill>
                <a:schemeClr val="dk1"/>
              </a:solidFill>
              <a:latin typeface="Oswald"/>
              <a:sym typeface="Fira Code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Todas las etiquetas aceptan atributos, esto es, cualquier característica que pueda ser diferente entre una etiqueta y la otra.  El valor que tendrá va entre comillas. </a:t>
            </a:r>
          </a:p>
          <a:p>
            <a:pPr marL="17145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Cada una puede tener más de un atributo, separados entre sí por espacios. Los mismos sólo van en la de apertura.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dirty="0"/>
          </a:p>
        </p:txBody>
      </p:sp>
      <p:sp>
        <p:nvSpPr>
          <p:cNvPr id="484" name="Google Shape;484;p5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4" name="Google Shape;534;p5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5" name="Google Shape;535;p5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36" name="Google Shape;536;p5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37" name="Google Shape;537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9" name="Google Shape;539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" name="Google Shape;540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1" name="Google Shape;541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3" name="Google Shape;543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4" name="Google Shape;544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6" name="Google Shape;546;p5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5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50" name="Google Shape;55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3" name="Google Shape;553;p5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/>
              <a:t>CARACTERÍSTICAS</a:t>
            </a:r>
            <a:endParaRPr/>
          </a:p>
        </p:txBody>
      </p:sp>
      <p:grpSp>
        <p:nvGrpSpPr>
          <p:cNvPr id="555" name="Google Shape;555;p5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556" name="Google Shape;556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0FAF060E-B3BF-A500-2F49-73E155ACB82E}"/>
              </a:ext>
            </a:extLst>
          </p:cNvPr>
          <p:cNvSpPr txBox="1"/>
          <p:nvPr/>
        </p:nvSpPr>
        <p:spPr>
          <a:xfrm>
            <a:off x="5220764" y="1879881"/>
            <a:ext cx="33164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20B0604020202020204" pitchFamily="2" charset="0"/>
              </a:rPr>
              <a:t>&lt;</a:t>
            </a:r>
            <a:r>
              <a:rPr lang="es-PE" sz="1400" b="0" i="0" u="none" strike="noStrike" dirty="0">
                <a:solidFill>
                  <a:srgbClr val="E06666"/>
                </a:solidFill>
                <a:effectLst/>
                <a:latin typeface="Didact Gothic" panose="020B0604020202020204" pitchFamily="2" charset="0"/>
              </a:rPr>
              <a:t>etiqueta</a:t>
            </a: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20B0604020202020204" pitchFamily="2" charset="0"/>
              </a:rPr>
              <a:t>&gt;</a:t>
            </a:r>
            <a:br>
              <a:rPr lang="es-PE" sz="1400" b="0" i="0" u="none" strike="noStrike" dirty="0">
                <a:solidFill>
                  <a:srgbClr val="D9D9D9"/>
                </a:solidFill>
                <a:effectLst/>
                <a:latin typeface="Didact Gothic" panose="020B0604020202020204" pitchFamily="2" charset="0"/>
              </a:rPr>
            </a:br>
            <a:r>
              <a:rPr lang="es-PE" sz="1400" b="0" i="0" u="none" strike="noStrike" dirty="0">
                <a:solidFill>
                  <a:srgbClr val="D9D9D9"/>
                </a:solidFill>
                <a:effectLst/>
                <a:latin typeface="Didact Gothic" panose="020B0604020202020204" pitchFamily="2" charset="0"/>
              </a:rPr>
              <a:t>  </a:t>
            </a:r>
            <a:r>
              <a:rPr lang="es-PE" sz="1400" b="0" i="0" u="none" strike="noStrike" dirty="0">
                <a:solidFill>
                  <a:schemeClr val="tx1"/>
                </a:solidFill>
                <a:effectLst/>
                <a:latin typeface="Didact Gothic" panose="020B0604020202020204" pitchFamily="2" charset="0"/>
              </a:rPr>
              <a:t>Contenido</a:t>
            </a:r>
            <a:endParaRPr lang="es-PE" b="0" dirty="0">
              <a:solidFill>
                <a:schemeClr val="tx1"/>
              </a:solidFill>
              <a:effectLst/>
            </a:endParaRPr>
          </a:p>
          <a:p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20B0604020202020204" pitchFamily="2" charset="0"/>
              </a:rPr>
              <a:t>&lt;/</a:t>
            </a:r>
            <a:r>
              <a:rPr lang="es-PE" sz="1400" b="0" i="0" u="none" strike="noStrike" dirty="0">
                <a:solidFill>
                  <a:srgbClr val="E06666"/>
                </a:solidFill>
                <a:effectLst/>
                <a:latin typeface="Didact Gothic" panose="020B0604020202020204" pitchFamily="2" charset="0"/>
              </a:rPr>
              <a:t>etiqueta</a:t>
            </a: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20B0604020202020204" pitchFamily="2" charset="0"/>
              </a:rPr>
              <a:t>&gt;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C2A7DF-2200-7BA9-0D2D-425CCA89F209}"/>
              </a:ext>
            </a:extLst>
          </p:cNvPr>
          <p:cNvSpPr txBox="1"/>
          <p:nvPr/>
        </p:nvSpPr>
        <p:spPr>
          <a:xfrm>
            <a:off x="5220764" y="3230374"/>
            <a:ext cx="32426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0000500000000000000" pitchFamily="2" charset="0"/>
              </a:rPr>
              <a:t>&lt;</a:t>
            </a:r>
            <a:r>
              <a:rPr lang="es-PE" sz="1400" b="0" i="0" u="none" strike="noStrike" dirty="0">
                <a:solidFill>
                  <a:srgbClr val="E06666"/>
                </a:solidFill>
                <a:effectLst/>
                <a:latin typeface="Didact Gothic" panose="00000500000000000000" pitchFamily="2" charset="0"/>
              </a:rPr>
              <a:t>etiqueta </a:t>
            </a:r>
            <a:r>
              <a:rPr lang="es-PE" sz="1400" b="0" i="0" u="none" strike="noStrike" dirty="0">
                <a:solidFill>
                  <a:srgbClr val="FF9900"/>
                </a:solidFill>
                <a:effectLst/>
                <a:latin typeface="Didact Gothic" panose="00000500000000000000" pitchFamily="2" charset="0"/>
              </a:rPr>
              <a:t>atributo</a:t>
            </a:r>
            <a:r>
              <a:rPr lang="es-PE" sz="1400" b="0" i="0" u="none" strike="noStrike" dirty="0">
                <a:solidFill>
                  <a:srgbClr val="E06666"/>
                </a:solidFill>
                <a:effectLst/>
                <a:latin typeface="Didact Gothic" panose="00000500000000000000" pitchFamily="2" charset="0"/>
              </a:rPr>
              <a:t>=</a:t>
            </a:r>
            <a:r>
              <a:rPr lang="es-PE" sz="1400" b="0" i="0" u="none" strike="noStrike" dirty="0">
                <a:solidFill>
                  <a:srgbClr val="93C47D"/>
                </a:solidFill>
                <a:effectLst/>
                <a:latin typeface="Didact Gothic" panose="00000500000000000000" pitchFamily="2" charset="0"/>
              </a:rPr>
              <a:t>”valor”</a:t>
            </a: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0000500000000000000" pitchFamily="2" charset="0"/>
              </a:rPr>
              <a:t>&gt;</a:t>
            </a:r>
            <a:br>
              <a:rPr lang="es-PE" sz="1400" b="0" i="0" u="none" strike="noStrike" dirty="0">
                <a:solidFill>
                  <a:srgbClr val="D9D9D9"/>
                </a:solidFill>
                <a:effectLst/>
                <a:latin typeface="Didact Gothic" panose="00000500000000000000" pitchFamily="2" charset="0"/>
              </a:rPr>
            </a:br>
            <a:r>
              <a:rPr lang="es-PE" sz="1400" b="0" i="0" u="none" strike="noStrike" dirty="0">
                <a:solidFill>
                  <a:srgbClr val="D9D9D9"/>
                </a:solidFill>
                <a:effectLst/>
                <a:latin typeface="Didact Gothic" panose="00000500000000000000" pitchFamily="2" charset="0"/>
              </a:rPr>
              <a:t>  </a:t>
            </a:r>
            <a:r>
              <a:rPr lang="es-PE" dirty="0">
                <a:solidFill>
                  <a:schemeClr val="tx1"/>
                </a:solidFill>
                <a:latin typeface="Didact Gothic" panose="020B0604020202020204" pitchFamily="2" charset="0"/>
              </a:rPr>
              <a:t>Contenido</a:t>
            </a:r>
          </a:p>
          <a:p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0000500000000000000" pitchFamily="2" charset="0"/>
              </a:rPr>
              <a:t>&lt;/</a:t>
            </a:r>
            <a:r>
              <a:rPr lang="es-PE" sz="1400" b="0" i="0" u="none" strike="noStrike" dirty="0">
                <a:solidFill>
                  <a:srgbClr val="E06666"/>
                </a:solidFill>
                <a:effectLst/>
                <a:latin typeface="Didact Gothic" panose="00000500000000000000" pitchFamily="2" charset="0"/>
              </a:rPr>
              <a:t>etiqueta</a:t>
            </a:r>
            <a:r>
              <a:rPr lang="es-PE" sz="1400" b="0" i="0" u="none" strike="noStrike" dirty="0">
                <a:solidFill>
                  <a:srgbClr val="00B050"/>
                </a:solidFill>
                <a:effectLst/>
                <a:latin typeface="Didact Gothic" panose="00000500000000000000" pitchFamily="2" charset="0"/>
              </a:rPr>
              <a:t>&gt;</a:t>
            </a:r>
          </a:p>
          <a:p>
            <a:endParaRPr lang="es-PE" sz="1400" b="0" i="0" u="none" strike="noStrike" dirty="0">
              <a:solidFill>
                <a:srgbClr val="00B050"/>
              </a:solidFill>
              <a:effectLst/>
              <a:latin typeface="Didact Gothic" panose="00000500000000000000" pitchFamily="2" charset="0"/>
            </a:endParaRPr>
          </a:p>
          <a:p>
            <a:r>
              <a:rPr lang="es-PE" sz="1200" dirty="0">
                <a:solidFill>
                  <a:schemeClr val="bg1">
                    <a:lumMod val="65000"/>
                  </a:schemeClr>
                </a:solidFill>
                <a:latin typeface="Didact Gothic" panose="00000500000000000000" pitchFamily="2" charset="0"/>
                <a:sym typeface="Wingdings" panose="05000000000000000000" pitchFamily="2" charset="2"/>
              </a:rPr>
              <a:t>! Esto es un comentario 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Estructura semántica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24" name="Google Shape;624;p8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/04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625" name="Google Shape;625;p8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626" name="Google Shape;626;p8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627" name="Google Shape;627;p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8" name="Google Shape;628;p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9" name="Google Shape;629;p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1" name="Google Shape;631;p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2" name="Google Shape;632;p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33" name="Google Shape;633;p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4" name="Google Shape;634;p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6" name="Google Shape;636;p8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p8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640" name="Google Shape;640;p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1" name="Google Shape;641;p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2" name="Google Shape;642;p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3" name="Google Shape;643;p8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9"/>
          <p:cNvGrpSpPr/>
          <p:nvPr/>
        </p:nvGrpSpPr>
        <p:grpSpPr>
          <a:xfrm>
            <a:off x="3647863" y="1359347"/>
            <a:ext cx="737100" cy="737100"/>
            <a:chOff x="991075" y="1881675"/>
            <a:chExt cx="737100" cy="737100"/>
          </a:xfrm>
        </p:grpSpPr>
        <p:sp>
          <p:nvSpPr>
            <p:cNvPr id="650" name="Google Shape;650;p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9"/>
          <p:cNvSpPr txBox="1">
            <a:spLocks noGrp="1"/>
          </p:cNvSpPr>
          <p:nvPr>
            <p:ph type="subTitle" idx="3"/>
          </p:nvPr>
        </p:nvSpPr>
        <p:spPr>
          <a:xfrm>
            <a:off x="604362" y="1653307"/>
            <a:ext cx="3780601" cy="304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200" dirty="0">
                <a:solidFill>
                  <a:schemeClr val="dk1"/>
                </a:solidFill>
              </a:rPr>
              <a:t>Una de las principales ventajas de HTML5 es la inclusión de elementos semánticos, o marcados semánticos, que nos ayudan a definir las distintas divisiones de una página web.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200" dirty="0">
                <a:solidFill>
                  <a:schemeClr val="dk1"/>
                </a:solidFill>
              </a:rPr>
              <a:t>En las versiones anteriores a HTML5 se solía utilizar la etiqueta &lt;</a:t>
            </a:r>
            <a:r>
              <a:rPr lang="es-ES" sz="1200" dirty="0" err="1">
                <a:solidFill>
                  <a:schemeClr val="dk1"/>
                </a:solidFill>
              </a:rPr>
              <a:t>div</a:t>
            </a:r>
            <a:r>
              <a:rPr lang="es-ES" sz="1200" dirty="0">
                <a:solidFill>
                  <a:schemeClr val="dk1"/>
                </a:solidFill>
              </a:rPr>
              <a:t>&gt; para realizar las divisiones de una página web, pero actualmente es recomendado utilizar los elementos semánticos ya que describen claramente su propósito.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654" name="Google Shape;654;p9"/>
          <p:cNvGrpSpPr/>
          <p:nvPr/>
        </p:nvGrpSpPr>
        <p:grpSpPr>
          <a:xfrm>
            <a:off x="3811912" y="1523398"/>
            <a:ext cx="409009" cy="409016"/>
            <a:chOff x="3075107" y="3758147"/>
            <a:chExt cx="409009" cy="409016"/>
          </a:xfrm>
        </p:grpSpPr>
        <p:sp>
          <p:nvSpPr>
            <p:cNvPr id="655" name="Google Shape;655;p9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9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660" name="Google Shape;660;p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1" name="Google Shape;661;p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2" name="Google Shape;662;p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3" name="Google Shape;663;p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4" name="Google Shape;664;p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5" name="Google Shape;665;p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66" name="Google Shape;666;p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7" name="Google Shape;667;p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p9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9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9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9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673" name="Google Shape;673;p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6" name="Google Shape;676;p9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9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sp>
        <p:nvSpPr>
          <p:cNvPr id="678" name="Google Shape;678;p9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2425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 dirty="0"/>
              <a:t>ESTRUCTURA SEMÁNTICA HTML</a:t>
            </a:r>
            <a:endParaRPr dirty="0"/>
          </a:p>
        </p:txBody>
      </p:sp>
      <p:grpSp>
        <p:nvGrpSpPr>
          <p:cNvPr id="679" name="Google Shape;679;p9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680" name="Google Shape;680;p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289DA2F-01B9-E03B-7EC5-95E9E365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622" y="1395567"/>
            <a:ext cx="3640815" cy="3305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342</Words>
  <Application>Microsoft Office PowerPoint</Application>
  <PresentationFormat>Presentación en pantalla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Fira Code Light</vt:lpstr>
      <vt:lpstr>Bebas Neue</vt:lpstr>
      <vt:lpstr>Fira Code</vt:lpstr>
      <vt:lpstr>Arial</vt:lpstr>
      <vt:lpstr>Didact Gothic</vt:lpstr>
      <vt:lpstr>Oswald</vt:lpstr>
      <vt:lpstr>How to Code Workshop by Slidesgo</vt:lpstr>
      <vt:lpstr>Taller de HTML y CSS</vt:lpstr>
      <vt:lpstr>Herramientas de trabajo</vt:lpstr>
      <vt:lpstr>Herramientas de trabajo</vt:lpstr>
      <vt:lpstr>¿Qué es HTML?</vt:lpstr>
      <vt:lpstr>Presentación de PowerPoint</vt:lpstr>
      <vt:lpstr>Etiquetas, atributos y comentarios HTML</vt:lpstr>
      <vt:lpstr>CARACTERÍSTICAS</vt:lpstr>
      <vt:lpstr>Estructura semántica</vt:lpstr>
      <vt:lpstr>ESTRUCTURA SEMÁNTICA HTML</vt:lpstr>
      <vt:lpstr>Practiquemos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HTML y CSS</dc:title>
  <cp:lastModifiedBy>Eros Jeanpierre Bazán Calderón</cp:lastModifiedBy>
  <cp:revision>7</cp:revision>
  <dcterms:modified xsi:type="dcterms:W3CDTF">2023-02-28T16:24:45Z</dcterms:modified>
</cp:coreProperties>
</file>