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6" r:id="rId5"/>
    <p:sldId id="275" r:id="rId6"/>
    <p:sldId id="259" r:id="rId7"/>
    <p:sldId id="261" r:id="rId8"/>
    <p:sldId id="260" r:id="rId9"/>
    <p:sldId id="263" r:id="rId10"/>
    <p:sldId id="277" r:id="rId11"/>
    <p:sldId id="274" r:id="rId12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4"/>
      <p:bold r:id="rId15"/>
    </p:embeddedFont>
    <p:embeddedFont>
      <p:font typeface="Fira Code Light" panose="020B0809050000020004" pitchFamily="49" charset="0"/>
      <p:regular r:id="rId16"/>
      <p:bold r:id="rId17"/>
    </p:embeddedFont>
    <p:embeddedFont>
      <p:font typeface="Oswald" panose="02000503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ER+7doqinHGQlOKWL3/2aj48o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201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9" name="Google Shape;9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00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30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" name="Google Shape;17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/>
        </p:nvSpPr>
        <p:spPr>
          <a:xfrm>
            <a:off x="440987" y="1277914"/>
            <a:ext cx="8344942" cy="3514579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title" idx="15"/>
          </p:nvPr>
        </p:nvSpPr>
        <p:spPr>
          <a:xfrm>
            <a:off x="440987" y="540000"/>
            <a:ext cx="83449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" name="Google Shape;33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35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" name="Google Shape;38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5" name="Google Shape;45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" name="Google Shape;46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2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5" name="Google Shape;55;p2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2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2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2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2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/>
          <p:nvPr/>
        </p:nvSpPr>
        <p:spPr>
          <a:xfrm>
            <a:off x="440987" y="1277914"/>
            <a:ext cx="8344942" cy="3514579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440987" y="540000"/>
            <a:ext cx="83449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2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4" name="Google Shape;64;p2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5" name="Google Shape;65;p2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" name="Google Shape;66;p2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7" name="Google Shape;67;p2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" name="Google Shape;68;p2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4" name="Google Shape;114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5" name="Google Shape;115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7" name="Google Shape;117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8" name="Google Shape;118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9" name="Google Shape;119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" name="Google Shape;120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21" name="Google Shape;121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2" name="Google Shape;122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Google Shape;124;p34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5" name="Google Shape;125;p3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3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Google Shape;127;p3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" name="Google Shape;128;p3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3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3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31" name="Google Shape;131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2" name="Google Shape;132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Google Shape;134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8" name="Google Shape;138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9" name="Google Shape;139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" name="Google Shape;140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1" name="Google Shape;141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2" name="Google Shape;142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3" name="Google Shape;143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4" name="Google Shape;144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45" name="Google Shape;145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6" name="Google Shape;146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8" name="Google Shape;148;p3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9" name="Google Shape;149;p3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0" name="Google Shape;150;p3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Google Shape;151;p3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3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3" name="Google Shape;153;p3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3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55" name="Google Shape;155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56" name="Google Shape;156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/>
          <p:nvPr/>
        </p:nvSpPr>
        <p:spPr>
          <a:xfrm>
            <a:off x="440987" y="473422"/>
            <a:ext cx="8344942" cy="4319072"/>
          </a:xfrm>
          <a:prstGeom prst="roundRect">
            <a:avLst>
              <a:gd name="adj" fmla="val 978"/>
            </a:avLst>
          </a:prstGeom>
          <a:solidFill>
            <a:srgbClr val="E5E5EC"/>
          </a:solidFill>
          <a:ln w="9525" cap="flat" cmpd="sng">
            <a:solidFill>
              <a:srgbClr val="BCBC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62" name="Google Shape;162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63" name="Google Shape;163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65" name="Google Shape;165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6" name="Google Shape;166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67" name="Google Shape;167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8" name="Google Shape;168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69" name="Google Shape;169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70" name="Google Shape;170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2" name="Google Shape;172;p3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73" name="Google Shape;173;p3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74" name="Google Shape;174;p3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5" name="Google Shape;175;p3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" name="Google Shape;176;p3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7" name="Google Shape;177;p3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8" name="Google Shape;178;p3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79" name="Google Shape;179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80" name="Google Shape;180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3" name="Google Shape;183;p36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184" name="Google Shape;184;p3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6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" name="Google Shape;189;p3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90" name="Google Shape;190;p3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98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3" name="Google Shape;193;p3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94" name="Google Shape;194;p3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3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3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7" name="Google Shape;197;p3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98" name="Google Shape;198;p3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" name="Google Shape;199;p3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200" name="Google Shape;200;p3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3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2" name="Google Shape;202;p3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203" name="Google Shape;203;p3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6" name="Google Shape;206;p36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207" name="Google Shape;207;p3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6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36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211" name="Google Shape;211;p36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" name="Google Shape;212;p36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213" name="Google Shape;213;p36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6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6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6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E2E4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"/>
          <p:cNvSpPr txBox="1">
            <a:spLocks noGrp="1"/>
          </p:cNvSpPr>
          <p:nvPr>
            <p:ph type="subTitle" idx="1"/>
          </p:nvPr>
        </p:nvSpPr>
        <p:spPr>
          <a:xfrm>
            <a:off x="926425" y="3351289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PE">
                <a:solidFill>
                  <a:srgbClr val="161616"/>
                </a:solidFill>
              </a:rPr>
              <a:t>Asesor: Eros Bazan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222" name="Google Shape;222;p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PE" dirty="0">
                <a:solidFill>
                  <a:schemeClr val="dk1"/>
                </a:solidFill>
              </a:rPr>
              <a:t>Taller de HTML y CSS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23" name="Google Shape;223;p1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224" name="Google Shape;224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6" name="Google Shape;226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" name="Google Shape;227;p1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228" name="Google Shape;228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" name="Google Shape;229;p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30" name="Google Shape;230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1" name="Google Shape;231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32" name="Google Shape;232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3" name="Google Shape;233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34" name="Google Shape;234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35" name="Google Shape;235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37" name="Google Shape;237;p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8" name="Google Shape;238;p1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161D5F6-62F1-2EEA-F5B2-D9F92512E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4" r="2028"/>
          <a:stretch/>
        </p:blipFill>
        <p:spPr>
          <a:xfrm>
            <a:off x="3385647" y="2377213"/>
            <a:ext cx="3056716" cy="2281927"/>
          </a:xfrm>
          <a:prstGeom prst="rect">
            <a:avLst/>
          </a:prstGeom>
        </p:spPr>
      </p:pic>
      <p:pic>
        <p:nvPicPr>
          <p:cNvPr id="3" name="Imagen 2" descr="Interfaz de usuario gráfica, Icono&#10;&#10;Descripción generada automáticamente">
            <a:extLst>
              <a:ext uri="{FF2B5EF4-FFF2-40B4-BE49-F238E27FC236}">
                <a16:creationId xmlns:a16="http://schemas.microsoft.com/office/drawing/2014/main" id="{BD974D31-1459-A8C1-D3DA-F37E4106CD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91" t="8312" r="8621" b="9918"/>
          <a:stretch/>
        </p:blipFill>
        <p:spPr>
          <a:xfrm>
            <a:off x="5956396" y="484360"/>
            <a:ext cx="2771967" cy="27578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"/>
          <p:cNvSpPr txBox="1"/>
          <p:nvPr/>
        </p:nvSpPr>
        <p:spPr>
          <a:xfrm>
            <a:off x="588902" y="1336732"/>
            <a:ext cx="4218626" cy="342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100" dirty="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El navegador web representa cada elemento como un cuadro rectangular de acuerdo con el </a:t>
            </a:r>
            <a:r>
              <a:rPr lang="es-ES" sz="1100" b="1" dirty="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CSS Box </a:t>
            </a:r>
            <a:r>
              <a:rPr lang="es-ES" sz="1100" b="1" dirty="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Model</a:t>
            </a:r>
            <a:r>
              <a:rPr lang="es-ES" sz="1100" dirty="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.</a:t>
            </a:r>
          </a:p>
          <a:p>
            <a:pPr marL="171450" lvl="0" indent="-171450" algn="just">
              <a:buClr>
                <a:schemeClr val="dk1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Content</a:t>
            </a:r>
            <a:r>
              <a:rPr lang="es-ES" sz="1100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: esta propiedad se usa para mostrar el texto, las imágenes, </a:t>
            </a:r>
            <a:r>
              <a:rPr lang="es-ES" sz="1100" dirty="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etc,m</a:t>
            </a:r>
            <a:r>
              <a:rPr lang="es-ES" sz="1100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que pueden dimensionar usando la propiedad ancho y alto.</a:t>
            </a:r>
          </a:p>
          <a:p>
            <a:pPr marL="171450" lvl="0" indent="-171450" algn="just">
              <a:buClr>
                <a:schemeClr val="dk1"/>
              </a:buClr>
              <a:buSzPts val="1100"/>
              <a:buFont typeface="Arial"/>
              <a:buChar char="•"/>
            </a:pPr>
            <a:r>
              <a:rPr lang="es-ES" sz="1100" b="1" dirty="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Padding</a:t>
            </a:r>
            <a:r>
              <a:rPr lang="es-ES" sz="1100" dirty="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 esta propiedad se utiliza para crear espacio alrededor del elemento, dentro de cualquier borde definido.</a:t>
            </a:r>
          </a:p>
          <a:p>
            <a:pPr marL="171450" lvl="0" indent="-171450" algn="just">
              <a:buClr>
                <a:schemeClr val="dk1"/>
              </a:buClr>
              <a:buSzPts val="1100"/>
              <a:buFont typeface="Arial"/>
              <a:buChar char="•"/>
            </a:pPr>
            <a:r>
              <a:rPr lang="es-ES" sz="1100" b="1" dirty="0" err="1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Border</a:t>
            </a:r>
            <a:r>
              <a:rPr lang="es-ES" sz="1100" dirty="0">
                <a:solidFill>
                  <a:schemeClr val="dk1"/>
                </a:solidFill>
                <a:latin typeface="Fira Code"/>
                <a:ea typeface="Fira Code"/>
                <a:cs typeface="Fira Code"/>
              </a:rPr>
              <a:t>: esta propiedad se usa para cubrir el contenido y cualquier relleno. También permite establecer el estilo, el color y el ancho del borde.</a:t>
            </a:r>
          </a:p>
          <a:p>
            <a:pPr marL="171450" indent="-171450" algn="just">
              <a:buClr>
                <a:schemeClr val="dk1"/>
              </a:buClr>
              <a:buSzPts val="1100"/>
              <a:buFont typeface="Arial"/>
              <a:buChar char="•"/>
            </a:pPr>
            <a:r>
              <a:rPr lang="es-ES" sz="1100" b="1" dirty="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Margin</a:t>
            </a:r>
            <a:r>
              <a:rPr lang="es-ES" sz="1100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: esta propiedad se utiliza para crear espacio alrededor del elemento, es decir, alrededor del área del borde.</a:t>
            </a:r>
          </a:p>
        </p:txBody>
      </p:sp>
      <p:sp>
        <p:nvSpPr>
          <p:cNvPr id="484" name="Google Shape;484;p5"/>
          <p:cNvSpPr txBox="1">
            <a:spLocks noGrp="1"/>
          </p:cNvSpPr>
          <p:nvPr>
            <p:ph type="subTitle" idx="4294967295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34" name="Google Shape;534;p5"/>
          <p:cNvCxnSpPr/>
          <p:nvPr/>
        </p:nvCxnSpPr>
        <p:spPr>
          <a:xfrm>
            <a:off x="3730688" y="2249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35" name="Google Shape;535;p5"/>
          <p:cNvCxnSpPr/>
          <p:nvPr/>
        </p:nvCxnSpPr>
        <p:spPr>
          <a:xfrm>
            <a:off x="5569213" y="2249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536" name="Google Shape;536;p5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537" name="Google Shape;537;p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8" name="Google Shape;538;p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39" name="Google Shape;539;p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0" name="Google Shape;540;p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41" name="Google Shape;541;p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42" name="Google Shape;542;p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43" name="Google Shape;543;p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44" name="Google Shape;544;p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6" name="Google Shape;546;p5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5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550" name="Google Shape;550;p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1" name="Google Shape;551;p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2" name="Google Shape;552;p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53" name="Google Shape;553;p5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"/>
          <p:cNvSpPr txBox="1">
            <a:spLocks noGrp="1"/>
          </p:cNvSpPr>
          <p:nvPr>
            <p:ph type="title"/>
          </p:nvPr>
        </p:nvSpPr>
        <p:spPr>
          <a:xfrm>
            <a:off x="440987" y="540000"/>
            <a:ext cx="83449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dirty="0"/>
              <a:t>BOX MODEL</a:t>
            </a:r>
            <a:endParaRPr dirty="0"/>
          </a:p>
        </p:txBody>
      </p:sp>
      <p:grpSp>
        <p:nvGrpSpPr>
          <p:cNvPr id="555" name="Google Shape;555;p5"/>
          <p:cNvGrpSpPr/>
          <p:nvPr/>
        </p:nvGrpSpPr>
        <p:grpSpPr>
          <a:xfrm>
            <a:off x="8006237" y="752550"/>
            <a:ext cx="604800" cy="147600"/>
            <a:chOff x="7688649" y="828750"/>
            <a:chExt cx="604800" cy="147600"/>
          </a:xfrm>
        </p:grpSpPr>
        <p:sp>
          <p:nvSpPr>
            <p:cNvPr id="556" name="Google Shape;556;p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EB45F0D6-6607-F195-8251-23C13E5DE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372" y="2007021"/>
            <a:ext cx="3750574" cy="20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9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PE" dirty="0">
                <a:solidFill>
                  <a:schemeClr val="dk1"/>
                </a:solidFill>
              </a:rPr>
              <a:t>Practiquemos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2" name="Google Shape;962;p19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PE" dirty="0">
                <a:solidFill>
                  <a:srgbClr val="8C202F"/>
                </a:solidFill>
              </a:rPr>
              <a:t>/05</a:t>
            </a:r>
            <a:endParaRPr dirty="0">
              <a:solidFill>
                <a:srgbClr val="8C202F"/>
              </a:solidFill>
            </a:endParaRPr>
          </a:p>
        </p:txBody>
      </p:sp>
      <p:cxnSp>
        <p:nvCxnSpPr>
          <p:cNvPr id="963" name="Google Shape;963;p19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964" name="Google Shape;964;p19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965" name="Google Shape;965;p1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6" name="Google Shape;966;p1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67" name="Google Shape;967;p1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8" name="Google Shape;968;p1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69" name="Google Shape;969;p1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70" name="Google Shape;970;p1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71" name="Google Shape;971;p1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72" name="Google Shape;972;p1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4" name="Google Shape;974;p19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19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9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7" name="Google Shape;977;p19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978" name="Google Shape;978;p1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9" name="Google Shape;979;p1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0" name="Google Shape;980;p1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81" name="Google Shape;981;p19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9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"/>
          <p:cNvSpPr txBox="1">
            <a:spLocks noGrp="1"/>
          </p:cNvSpPr>
          <p:nvPr>
            <p:ph type="title"/>
          </p:nvPr>
        </p:nvSpPr>
        <p:spPr>
          <a:xfrm>
            <a:off x="1988112" y="172510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PE" dirty="0">
                <a:solidFill>
                  <a:schemeClr val="dk1"/>
                </a:solidFill>
              </a:rPr>
              <a:t>¿Qué es CSS?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1" name="Google Shape;361;p2"/>
          <p:cNvSpPr txBox="1">
            <a:spLocks noGrp="1"/>
          </p:cNvSpPr>
          <p:nvPr>
            <p:ph type="title" idx="2"/>
          </p:nvPr>
        </p:nvSpPr>
        <p:spPr>
          <a:xfrm>
            <a:off x="1085112" y="172509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>
                <a:solidFill>
                  <a:srgbClr val="151046"/>
                </a:solidFill>
              </a:rPr>
              <a:t>/01</a:t>
            </a:r>
            <a:endParaRPr>
              <a:solidFill>
                <a:srgbClr val="151046"/>
              </a:solidFill>
            </a:endParaRPr>
          </a:p>
        </p:txBody>
      </p:sp>
      <p:sp>
        <p:nvSpPr>
          <p:cNvPr id="362" name="Google Shape;362;p2"/>
          <p:cNvSpPr txBox="1">
            <a:spLocks noGrp="1"/>
          </p:cNvSpPr>
          <p:nvPr>
            <p:ph type="title" idx="3"/>
          </p:nvPr>
        </p:nvSpPr>
        <p:spPr>
          <a:xfrm>
            <a:off x="5722488" y="1718805"/>
            <a:ext cx="2811912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dirty="0">
                <a:solidFill>
                  <a:schemeClr val="dk1"/>
                </a:solidFill>
              </a:rPr>
              <a:t>Estructura y selectores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3" name="Google Shape;363;p2"/>
          <p:cNvSpPr txBox="1">
            <a:spLocks noGrp="1"/>
          </p:cNvSpPr>
          <p:nvPr>
            <p:ph type="title" idx="4"/>
          </p:nvPr>
        </p:nvSpPr>
        <p:spPr>
          <a:xfrm>
            <a:off x="4886088" y="171879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>
                <a:solidFill>
                  <a:srgbClr val="D56738"/>
                </a:solidFill>
              </a:rPr>
              <a:t>/02</a:t>
            </a:r>
            <a:endParaRPr>
              <a:solidFill>
                <a:srgbClr val="D56738"/>
              </a:solidFill>
            </a:endParaRPr>
          </a:p>
        </p:txBody>
      </p:sp>
      <p:sp>
        <p:nvSpPr>
          <p:cNvPr id="364" name="Google Shape;364;p2"/>
          <p:cNvSpPr txBox="1">
            <a:spLocks noGrp="1"/>
          </p:cNvSpPr>
          <p:nvPr>
            <p:ph type="title" idx="6"/>
          </p:nvPr>
        </p:nvSpPr>
        <p:spPr>
          <a:xfrm>
            <a:off x="1988112" y="281223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 err="1">
                <a:solidFill>
                  <a:schemeClr val="dk1"/>
                </a:solidFill>
              </a:rPr>
              <a:t>Pseudoclases</a:t>
            </a:r>
            <a:r>
              <a:rPr lang="es-ES" dirty="0">
                <a:solidFill>
                  <a:schemeClr val="dk1"/>
                </a:solidFill>
              </a:rPr>
              <a:t> e !</a:t>
            </a:r>
            <a:r>
              <a:rPr lang="es-ES" dirty="0" err="1">
                <a:solidFill>
                  <a:schemeClr val="dk1"/>
                </a:solidFill>
              </a:rPr>
              <a:t>important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365" name="Google Shape;365;p2"/>
          <p:cNvSpPr txBox="1">
            <a:spLocks noGrp="1"/>
          </p:cNvSpPr>
          <p:nvPr>
            <p:ph type="title" idx="7"/>
          </p:nvPr>
        </p:nvSpPr>
        <p:spPr>
          <a:xfrm>
            <a:off x="1085112" y="2812222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>
                <a:solidFill>
                  <a:srgbClr val="CF3349"/>
                </a:solidFill>
              </a:rPr>
              <a:t>/03</a:t>
            </a:r>
            <a:endParaRPr>
              <a:solidFill>
                <a:srgbClr val="CF3349"/>
              </a:solidFill>
            </a:endParaRPr>
          </a:p>
        </p:txBody>
      </p:sp>
      <p:sp>
        <p:nvSpPr>
          <p:cNvPr id="366" name="Google Shape;366;p2"/>
          <p:cNvSpPr txBox="1">
            <a:spLocks noGrp="1"/>
          </p:cNvSpPr>
          <p:nvPr>
            <p:ph type="title" idx="9"/>
          </p:nvPr>
        </p:nvSpPr>
        <p:spPr>
          <a:xfrm>
            <a:off x="5722488" y="280593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</a:rPr>
              <a:t>Box </a:t>
            </a:r>
            <a:r>
              <a:rPr lang="es-419" dirty="0" err="1">
                <a:solidFill>
                  <a:schemeClr val="dk1"/>
                </a:solidFill>
              </a:rPr>
              <a:t>Model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7" name="Google Shape;367;p2"/>
          <p:cNvSpPr txBox="1">
            <a:spLocks noGrp="1"/>
          </p:cNvSpPr>
          <p:nvPr>
            <p:ph type="title" idx="13"/>
          </p:nvPr>
        </p:nvSpPr>
        <p:spPr>
          <a:xfrm>
            <a:off x="4886088" y="2805922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>
                <a:solidFill>
                  <a:srgbClr val="1194BA"/>
                </a:solidFill>
              </a:rPr>
              <a:t>/04</a:t>
            </a:r>
            <a:endParaRPr>
              <a:solidFill>
                <a:srgbClr val="1194BA"/>
              </a:solidFill>
            </a:endParaRPr>
          </a:p>
        </p:txBody>
      </p:sp>
      <p:grpSp>
        <p:nvGrpSpPr>
          <p:cNvPr id="368" name="Google Shape;368;p2"/>
          <p:cNvGrpSpPr/>
          <p:nvPr/>
        </p:nvGrpSpPr>
        <p:grpSpPr>
          <a:xfrm>
            <a:off x="8006237" y="752550"/>
            <a:ext cx="604800" cy="147600"/>
            <a:chOff x="7688649" y="828750"/>
            <a:chExt cx="604800" cy="147600"/>
          </a:xfrm>
        </p:grpSpPr>
        <p:sp>
          <p:nvSpPr>
            <p:cNvPr id="369" name="Google Shape;369;p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2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  <p:grpSp>
        <p:nvGrpSpPr>
          <p:cNvPr id="377" name="Google Shape;377;p2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378" name="Google Shape;378;p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9" name="Google Shape;379;p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80" name="Google Shape;380;p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1" name="Google Shape;381;p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82" name="Google Shape;382;p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83" name="Google Shape;383;p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384" name="Google Shape;384;p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85" name="Google Shape;385;p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7" name="Google Shape;387;p2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2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391" name="Google Shape;391;p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2" name="Google Shape;392;p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3" name="Google Shape;393;p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4" name="Google Shape;394;p2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"/>
          <p:cNvSpPr txBox="1">
            <a:spLocks noGrp="1"/>
          </p:cNvSpPr>
          <p:nvPr>
            <p:ph type="title" idx="15"/>
          </p:nvPr>
        </p:nvSpPr>
        <p:spPr>
          <a:xfrm>
            <a:off x="440987" y="540000"/>
            <a:ext cx="83449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PE"/>
              <a:t>CONTENIDO</a:t>
            </a:r>
            <a:endParaRPr/>
          </a:p>
        </p:txBody>
      </p:sp>
      <p:sp>
        <p:nvSpPr>
          <p:cNvPr id="2" name="Google Shape;364;p2">
            <a:extLst>
              <a:ext uri="{FF2B5EF4-FFF2-40B4-BE49-F238E27FC236}">
                <a16:creationId xmlns:a16="http://schemas.microsoft.com/office/drawing/2014/main" id="{BCBC3589-9712-1570-3537-8EB5E58A9FF3}"/>
              </a:ext>
            </a:extLst>
          </p:cNvPr>
          <p:cNvSpPr txBox="1">
            <a:spLocks/>
          </p:cNvSpPr>
          <p:nvPr/>
        </p:nvSpPr>
        <p:spPr>
          <a:xfrm>
            <a:off x="1988112" y="3908543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PE" dirty="0">
                <a:solidFill>
                  <a:schemeClr val="dk1"/>
                </a:solidFill>
              </a:rPr>
              <a:t>Practiquemos</a:t>
            </a:r>
          </a:p>
        </p:txBody>
      </p:sp>
      <p:sp>
        <p:nvSpPr>
          <p:cNvPr id="3" name="Google Shape;365;p2">
            <a:extLst>
              <a:ext uri="{FF2B5EF4-FFF2-40B4-BE49-F238E27FC236}">
                <a16:creationId xmlns:a16="http://schemas.microsoft.com/office/drawing/2014/main" id="{DE2E374D-3CA3-B65D-4965-F7F5410111CB}"/>
              </a:ext>
            </a:extLst>
          </p:cNvPr>
          <p:cNvSpPr txBox="1">
            <a:spLocks/>
          </p:cNvSpPr>
          <p:nvPr/>
        </p:nvSpPr>
        <p:spPr>
          <a:xfrm>
            <a:off x="1085112" y="3908530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PE" dirty="0">
                <a:solidFill>
                  <a:srgbClr val="00B050"/>
                </a:solidFill>
              </a:rPr>
              <a:t>/05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 dirty="0">
                <a:solidFill>
                  <a:schemeClr val="dk1"/>
                </a:solidFill>
              </a:rPr>
              <a:t>¿Qué es CSS?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1" name="Google Shape;401;p3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PE" dirty="0">
                <a:solidFill>
                  <a:srgbClr val="8C202F"/>
                </a:solidFill>
              </a:rPr>
              <a:t>/01</a:t>
            </a:r>
            <a:endParaRPr dirty="0">
              <a:solidFill>
                <a:srgbClr val="8C202F"/>
              </a:solidFill>
            </a:endParaRPr>
          </a:p>
        </p:txBody>
      </p:sp>
      <p:cxnSp>
        <p:nvCxnSpPr>
          <p:cNvPr id="402" name="Google Shape;402;p3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03" name="Google Shape;403;p3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404" name="Google Shape;404;p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5" name="Google Shape;405;p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06" name="Google Shape;406;p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7" name="Google Shape;407;p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08" name="Google Shape;408;p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09" name="Google Shape;409;p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10" name="Google Shape;410;p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11" name="Google Shape;411;p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3" name="Google Shape;413;p3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3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417" name="Google Shape;417;p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8" name="Google Shape;418;p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0" name="Google Shape;420;p3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"/>
          <p:cNvSpPr txBox="1">
            <a:spLocks noGrp="1"/>
          </p:cNvSpPr>
          <p:nvPr>
            <p:ph type="subTitle" idx="1"/>
          </p:nvPr>
        </p:nvSpPr>
        <p:spPr>
          <a:xfrm>
            <a:off x="796200" y="777364"/>
            <a:ext cx="4094456" cy="372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Clr>
                <a:schemeClr val="dk1"/>
              </a:buClr>
              <a:buSzPts val="175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</a:rPr>
              <a:t>El </a:t>
            </a:r>
            <a:r>
              <a:rPr lang="es-ES" b="1" dirty="0">
                <a:solidFill>
                  <a:schemeClr val="dk1"/>
                </a:solidFill>
              </a:rPr>
              <a:t>CSS</a:t>
            </a:r>
            <a:r>
              <a:rPr lang="es-ES" dirty="0">
                <a:solidFill>
                  <a:schemeClr val="dk1"/>
                </a:solidFill>
              </a:rPr>
              <a:t> es un lenguaje basado en reglas: cada usuario define las reglas que especifican los grupos de estilos que van a aplicarse a elementos particulares o grupos de elementos de la página web. Por ejemplo: </a:t>
            </a:r>
            <a:r>
              <a:rPr lang="es-ES" b="1" dirty="0">
                <a:solidFill>
                  <a:schemeClr val="dk1"/>
                </a:solidFill>
              </a:rPr>
              <a:t>«Quiero que el encabezado principal de mi página se muestre en letras grandes de color rojo».</a:t>
            </a:r>
          </a:p>
        </p:txBody>
      </p:sp>
      <p:grpSp>
        <p:nvGrpSpPr>
          <p:cNvPr id="429" name="Google Shape;429;p4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430" name="Google Shape;430;p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" name="Google Shape;431;p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32" name="Google Shape;432;p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3" name="Google Shape;433;p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34" name="Google Shape;434;p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5" name="Google Shape;435;p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36" name="Google Shape;436;p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37" name="Google Shape;437;p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9" name="Google Shape;439;p4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4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443" name="Google Shape;443;p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4" name="Google Shape;444;p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5" name="Google Shape;445;p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46" name="Google Shape;446;p4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8FA08E-B54D-605C-AF15-120C4F5C8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243" y="1557196"/>
            <a:ext cx="234347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2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PE" dirty="0">
                <a:solidFill>
                  <a:schemeClr val="dk1"/>
                </a:solidFill>
              </a:rPr>
              <a:t>Estructura y selectores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1" name="Google Shape;401;p3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PE" dirty="0">
                <a:solidFill>
                  <a:srgbClr val="8C202F"/>
                </a:solidFill>
              </a:rPr>
              <a:t>/02</a:t>
            </a:r>
            <a:endParaRPr dirty="0">
              <a:solidFill>
                <a:srgbClr val="8C202F"/>
              </a:solidFill>
            </a:endParaRPr>
          </a:p>
        </p:txBody>
      </p:sp>
      <p:cxnSp>
        <p:nvCxnSpPr>
          <p:cNvPr id="402" name="Google Shape;402;p3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03" name="Google Shape;403;p3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404" name="Google Shape;404;p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5" name="Google Shape;405;p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06" name="Google Shape;406;p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7" name="Google Shape;407;p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08" name="Google Shape;408;p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09" name="Google Shape;409;p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10" name="Google Shape;410;p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11" name="Google Shape;411;p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3" name="Google Shape;413;p3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3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417" name="Google Shape;417;p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8" name="Google Shape;418;p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0" name="Google Shape;420;p3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37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"/>
          <p:cNvSpPr txBox="1">
            <a:spLocks noGrp="1"/>
          </p:cNvSpPr>
          <p:nvPr>
            <p:ph type="subTitle" idx="1"/>
          </p:nvPr>
        </p:nvSpPr>
        <p:spPr>
          <a:xfrm>
            <a:off x="796200" y="777364"/>
            <a:ext cx="4094456" cy="372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</a:rPr>
              <a:t>Notamos 3 parte principales</a:t>
            </a:r>
            <a:r>
              <a:rPr lang="es-ES" b="1" dirty="0">
                <a:solidFill>
                  <a:schemeClr val="dk1"/>
                </a:solidFill>
              </a:rPr>
              <a:t>:</a:t>
            </a:r>
          </a:p>
          <a:p>
            <a:pPr marL="742950" lvl="1" indent="-285750" algn="l">
              <a:buClr>
                <a:schemeClr val="dk1"/>
              </a:buClr>
              <a:buSzPts val="1750"/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dk1"/>
                </a:solidFill>
              </a:rPr>
              <a:t>h1</a:t>
            </a:r>
            <a:r>
              <a:rPr lang="es-ES" dirty="0">
                <a:solidFill>
                  <a:schemeClr val="dk1"/>
                </a:solidFill>
              </a:rPr>
              <a:t> es un selector</a:t>
            </a:r>
          </a:p>
          <a:p>
            <a:pPr marL="742950" lvl="1" indent="-285750" algn="l">
              <a:buClr>
                <a:schemeClr val="dk1"/>
              </a:buClr>
              <a:buSzPts val="1750"/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dk1"/>
                </a:solidFill>
              </a:rPr>
              <a:t>color</a:t>
            </a:r>
            <a:r>
              <a:rPr lang="es-ES" dirty="0">
                <a:solidFill>
                  <a:schemeClr val="dk1"/>
                </a:solidFill>
              </a:rPr>
              <a:t>, </a:t>
            </a:r>
            <a:r>
              <a:rPr lang="es-ES" b="1" dirty="0" err="1">
                <a:solidFill>
                  <a:schemeClr val="dk1"/>
                </a:solidFill>
              </a:rPr>
              <a:t>font-size</a:t>
            </a:r>
            <a:r>
              <a:rPr lang="es-ES" dirty="0">
                <a:solidFill>
                  <a:schemeClr val="dk1"/>
                </a:solidFill>
              </a:rPr>
              <a:t> son propiedades</a:t>
            </a:r>
          </a:p>
          <a:p>
            <a:pPr marL="742950" lvl="1" indent="-285750" algn="l">
              <a:buClr>
                <a:schemeClr val="dk1"/>
              </a:buClr>
              <a:buSzPts val="1750"/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dk1"/>
                </a:solidFill>
              </a:rPr>
              <a:t>green</a:t>
            </a:r>
            <a:r>
              <a:rPr lang="es-ES" dirty="0">
                <a:solidFill>
                  <a:schemeClr val="dk1"/>
                </a:solidFill>
              </a:rPr>
              <a:t>, </a:t>
            </a:r>
            <a:r>
              <a:rPr lang="es-ES" b="1" dirty="0">
                <a:solidFill>
                  <a:schemeClr val="dk1"/>
                </a:solidFill>
              </a:rPr>
              <a:t>60px</a:t>
            </a:r>
            <a:r>
              <a:rPr lang="es-ES" dirty="0">
                <a:solidFill>
                  <a:schemeClr val="dk1"/>
                </a:solidFill>
              </a:rPr>
              <a:t>, son los valores de las propiedades.</a:t>
            </a:r>
            <a:endParaRPr dirty="0">
              <a:solidFill>
                <a:schemeClr val="dk1"/>
              </a:solidFill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</a:rPr>
              <a:t>Los selectores a usar para dar estilos son:</a:t>
            </a:r>
          </a:p>
          <a:p>
            <a:pPr marL="742950" lvl="1" indent="-285750" algn="l">
              <a:buClr>
                <a:schemeClr val="dk1"/>
              </a:buClr>
              <a:buSzPts val="1750"/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dk1"/>
                </a:solidFill>
              </a:rPr>
              <a:t>Ids</a:t>
            </a:r>
            <a:r>
              <a:rPr lang="es-ES" dirty="0">
                <a:solidFill>
                  <a:schemeClr val="dk1"/>
                </a:solidFill>
              </a:rPr>
              <a:t> (id)</a:t>
            </a:r>
          </a:p>
          <a:p>
            <a:pPr marL="742950" lvl="1" indent="-285750" algn="l">
              <a:buClr>
                <a:schemeClr val="dk1"/>
              </a:buClr>
              <a:buSzPts val="1750"/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dk1"/>
                </a:solidFill>
              </a:rPr>
              <a:t>Class</a:t>
            </a:r>
            <a:r>
              <a:rPr lang="es-ES" dirty="0">
                <a:solidFill>
                  <a:schemeClr val="dk1"/>
                </a:solidFill>
              </a:rPr>
              <a:t> (</a:t>
            </a:r>
            <a:r>
              <a:rPr lang="es-ES" dirty="0" err="1">
                <a:solidFill>
                  <a:schemeClr val="dk1"/>
                </a:solidFill>
              </a:rPr>
              <a:t>class</a:t>
            </a:r>
            <a:r>
              <a:rPr lang="es-ES" dirty="0">
                <a:solidFill>
                  <a:schemeClr val="dk1"/>
                </a:solidFill>
              </a:rPr>
              <a:t>)</a:t>
            </a:r>
          </a:p>
          <a:p>
            <a:pPr marL="742950" lvl="1" indent="-285750" algn="l">
              <a:buClr>
                <a:schemeClr val="dk1"/>
              </a:buClr>
              <a:buSzPts val="1750"/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dk1"/>
                </a:solidFill>
              </a:rPr>
              <a:t>Type</a:t>
            </a:r>
            <a:r>
              <a:rPr lang="es-ES" dirty="0">
                <a:solidFill>
                  <a:schemeClr val="dk1"/>
                </a:solidFill>
              </a:rPr>
              <a:t> (elemento HTML)</a:t>
            </a:r>
          </a:p>
          <a:p>
            <a:pPr marL="742950" lvl="1" indent="-285750" algn="l">
              <a:buClr>
                <a:schemeClr val="dk1"/>
              </a:buClr>
              <a:buSzPts val="1750"/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</a:rPr>
              <a:t>Universal selector (*)</a:t>
            </a:r>
          </a:p>
          <a:p>
            <a:pPr marL="742950" lvl="1" indent="-285750" algn="l">
              <a:buClr>
                <a:schemeClr val="dk1"/>
              </a:buClr>
              <a:buSzPts val="1750"/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dk1"/>
                </a:solidFill>
              </a:rPr>
              <a:t>Attribute</a:t>
            </a:r>
            <a:r>
              <a:rPr lang="es-ES" dirty="0">
                <a:solidFill>
                  <a:schemeClr val="dk1"/>
                </a:solidFill>
              </a:rPr>
              <a:t> selector ([</a:t>
            </a:r>
            <a:r>
              <a:rPr lang="es-ES" dirty="0" err="1">
                <a:solidFill>
                  <a:schemeClr val="dk1"/>
                </a:solidFill>
              </a:rPr>
              <a:t>attribute</a:t>
            </a:r>
            <a:r>
              <a:rPr lang="es-ES" dirty="0">
                <a:solidFill>
                  <a:schemeClr val="dk1"/>
                </a:solidFill>
              </a:rPr>
              <a:t>])</a:t>
            </a:r>
          </a:p>
          <a:p>
            <a:pPr marL="742950" lvl="1" indent="-285750" algn="l">
              <a:buClr>
                <a:schemeClr val="dk1"/>
              </a:buClr>
              <a:buSzPts val="1750"/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dk1"/>
                </a:solidFill>
              </a:rPr>
              <a:t>Group</a:t>
            </a:r>
            <a:r>
              <a:rPr lang="es-ES" dirty="0">
                <a:solidFill>
                  <a:schemeClr val="dk1"/>
                </a:solidFill>
              </a:rPr>
              <a:t> selector</a:t>
            </a:r>
            <a:endParaRPr dirty="0"/>
          </a:p>
        </p:txBody>
      </p:sp>
      <p:cxnSp>
        <p:nvCxnSpPr>
          <p:cNvPr id="428" name="Google Shape;428;p4"/>
          <p:cNvCxnSpPr/>
          <p:nvPr/>
        </p:nvCxnSpPr>
        <p:spPr>
          <a:xfrm>
            <a:off x="3558000" y="120713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29" name="Google Shape;429;p4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430" name="Google Shape;430;p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" name="Google Shape;431;p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32" name="Google Shape;432;p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3" name="Google Shape;433;p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34" name="Google Shape;434;p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5" name="Google Shape;435;p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36" name="Google Shape;436;p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37" name="Google Shape;437;p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9" name="Google Shape;439;p4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4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443" name="Google Shape;443;p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4" name="Google Shape;444;p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5" name="Google Shape;445;p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46" name="Google Shape;446;p4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6D7775-23EA-D672-8F39-872798BA7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681" y="1319453"/>
            <a:ext cx="2871119" cy="25045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PE" dirty="0">
                <a:solidFill>
                  <a:srgbClr val="8C202F"/>
                </a:solidFill>
              </a:rPr>
              <a:t>/03</a:t>
            </a:r>
            <a:endParaRPr dirty="0">
              <a:solidFill>
                <a:srgbClr val="8C202F"/>
              </a:solidFill>
            </a:endParaRPr>
          </a:p>
        </p:txBody>
      </p:sp>
      <p:grpSp>
        <p:nvGrpSpPr>
          <p:cNvPr id="566" name="Google Shape;566;p6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567" name="Google Shape;567;p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8" name="Google Shape;568;p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69" name="Google Shape;569;p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0" name="Google Shape;570;p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71" name="Google Shape;571;p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72" name="Google Shape;572;p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73" name="Google Shape;573;p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74" name="Google Shape;574;p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6" name="Google Shape;576;p6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6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580" name="Google Shape;580;p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1" name="Google Shape;581;p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2" name="Google Shape;582;p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83" name="Google Shape;583;p6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  <p:sp>
        <p:nvSpPr>
          <p:cNvPr id="5" name="Google Shape;400;p3">
            <a:extLst>
              <a:ext uri="{FF2B5EF4-FFF2-40B4-BE49-F238E27FC236}">
                <a16:creationId xmlns:a16="http://schemas.microsoft.com/office/drawing/2014/main" id="{31633ADF-FDF6-379D-7D29-0E7A9BD198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 dirty="0" err="1">
                <a:solidFill>
                  <a:schemeClr val="dk1"/>
                </a:solidFill>
              </a:rPr>
              <a:t>Pseudoclases</a:t>
            </a:r>
            <a:r>
              <a:rPr lang="es-419" dirty="0">
                <a:solidFill>
                  <a:schemeClr val="dk1"/>
                </a:solidFill>
              </a:rPr>
              <a:t> e !</a:t>
            </a:r>
            <a:r>
              <a:rPr lang="es-419" dirty="0" err="1">
                <a:solidFill>
                  <a:schemeClr val="dk1"/>
                </a:solidFill>
              </a:rPr>
              <a:t>important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"/>
          <p:cNvSpPr txBox="1"/>
          <p:nvPr/>
        </p:nvSpPr>
        <p:spPr>
          <a:xfrm>
            <a:off x="588901" y="1336732"/>
            <a:ext cx="4558063" cy="342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Una </a:t>
            </a:r>
            <a:r>
              <a:rPr lang="es-ES" sz="1100" b="1" i="0" u="none" strike="noStrike" cap="none" dirty="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pseudoclase</a:t>
            </a:r>
            <a:r>
              <a:rPr lang="es-ES" sz="1100" b="0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s-ES" sz="1100" b="1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CSS</a:t>
            </a:r>
            <a:r>
              <a:rPr lang="es-ES" sz="1100" b="0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es una palabra clave que se añade a los selectores y que especifica un estado especial del elemento seleccionado. Por ejemplo, </a:t>
            </a:r>
            <a:r>
              <a:rPr lang="es-ES" sz="1100" b="1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s-ES" sz="1100" b="1" i="0" u="none" strike="noStrike" cap="none" dirty="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hover</a:t>
            </a:r>
            <a:r>
              <a:rPr lang="es-ES" sz="1100" b="1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s-ES" sz="1100" b="0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aplicará un estilo cuando el usuario haga </a:t>
            </a:r>
            <a:r>
              <a:rPr lang="es-ES" sz="1100" b="1" i="0" u="none" strike="noStrike" cap="none" dirty="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hover</a:t>
            </a:r>
            <a:r>
              <a:rPr lang="es-ES" sz="1100" b="0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sobre el elemento especificado por el selector.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s-ES" sz="1100" b="0" i="0" u="none" strike="noStrike" cap="none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La palabra clave </a:t>
            </a:r>
            <a:r>
              <a:rPr lang="es-ES" sz="1100" b="1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!</a:t>
            </a:r>
            <a:r>
              <a:rPr lang="es-ES" sz="1100" b="1" i="0" u="none" strike="noStrike" cap="none" dirty="0" err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important</a:t>
            </a:r>
            <a:r>
              <a:rPr lang="es-ES" sz="1100" b="1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s-ES" sz="1100" b="0" i="0" u="none" strike="noStrike" cap="none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se utiliza para dar mayor prioridad a una instrucciones, de manera que las instrucciones siguientes no puedan sobrescribirla. Se le da prioridad frente a todas las demás especificaciones.</a:t>
            </a:r>
          </a:p>
        </p:txBody>
      </p:sp>
      <p:sp>
        <p:nvSpPr>
          <p:cNvPr id="484" name="Google Shape;484;p5"/>
          <p:cNvSpPr txBox="1">
            <a:spLocks noGrp="1"/>
          </p:cNvSpPr>
          <p:nvPr>
            <p:ph type="subTitle" idx="4294967295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34" name="Google Shape;534;p5"/>
          <p:cNvCxnSpPr/>
          <p:nvPr/>
        </p:nvCxnSpPr>
        <p:spPr>
          <a:xfrm>
            <a:off x="3730688" y="2249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35" name="Google Shape;535;p5"/>
          <p:cNvCxnSpPr/>
          <p:nvPr/>
        </p:nvCxnSpPr>
        <p:spPr>
          <a:xfrm>
            <a:off x="5569213" y="2249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536" name="Google Shape;536;p5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537" name="Google Shape;537;p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8" name="Google Shape;538;p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39" name="Google Shape;539;p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0" name="Google Shape;540;p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41" name="Google Shape;541;p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42" name="Google Shape;542;p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43" name="Google Shape;543;p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44" name="Google Shape;544;p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6" name="Google Shape;546;p5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5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550" name="Google Shape;550;p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1" name="Google Shape;551;p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2" name="Google Shape;552;p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53" name="Google Shape;553;p5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"/>
          <p:cNvSpPr txBox="1">
            <a:spLocks noGrp="1"/>
          </p:cNvSpPr>
          <p:nvPr>
            <p:ph type="title"/>
          </p:nvPr>
        </p:nvSpPr>
        <p:spPr>
          <a:xfrm>
            <a:off x="440987" y="540000"/>
            <a:ext cx="83449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dirty="0"/>
              <a:t>PSEUDOCLASES</a:t>
            </a:r>
            <a:endParaRPr dirty="0"/>
          </a:p>
        </p:txBody>
      </p:sp>
      <p:grpSp>
        <p:nvGrpSpPr>
          <p:cNvPr id="555" name="Google Shape;555;p5"/>
          <p:cNvGrpSpPr/>
          <p:nvPr/>
        </p:nvGrpSpPr>
        <p:grpSpPr>
          <a:xfrm>
            <a:off x="8006237" y="752550"/>
            <a:ext cx="604800" cy="147600"/>
            <a:chOff x="7688649" y="828750"/>
            <a:chExt cx="604800" cy="147600"/>
          </a:xfrm>
        </p:grpSpPr>
        <p:sp>
          <p:nvSpPr>
            <p:cNvPr id="556" name="Google Shape;556;p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E11CC86B-2793-F433-BF22-1DA5A41A8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518" y="1987682"/>
            <a:ext cx="2467319" cy="981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EF45ACA-8D00-1DB0-51B7-040023600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061" y="3230425"/>
            <a:ext cx="2712231" cy="9773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PE" dirty="0">
                <a:solidFill>
                  <a:schemeClr val="dk1"/>
                </a:solidFill>
              </a:rPr>
              <a:t>Box </a:t>
            </a:r>
            <a:r>
              <a:rPr lang="es-PE" dirty="0" err="1">
                <a:solidFill>
                  <a:schemeClr val="dk1"/>
                </a:solidFill>
              </a:rPr>
              <a:t>Model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24" name="Google Shape;624;p8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PE" dirty="0">
                <a:solidFill>
                  <a:srgbClr val="8C202F"/>
                </a:solidFill>
              </a:rPr>
              <a:t>/04</a:t>
            </a:r>
            <a:endParaRPr dirty="0">
              <a:solidFill>
                <a:srgbClr val="8C202F"/>
              </a:solidFill>
            </a:endParaRPr>
          </a:p>
        </p:txBody>
      </p:sp>
      <p:cxnSp>
        <p:nvCxnSpPr>
          <p:cNvPr id="625" name="Google Shape;625;p8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626" name="Google Shape;626;p8"/>
          <p:cNvGrpSpPr/>
          <p:nvPr/>
        </p:nvGrpSpPr>
        <p:grpSpPr>
          <a:xfrm>
            <a:off x="148073" y="3999999"/>
            <a:ext cx="145867" cy="958251"/>
            <a:chOff x="286625" y="3923799"/>
            <a:chExt cx="145867" cy="958251"/>
          </a:xfrm>
        </p:grpSpPr>
        <p:sp>
          <p:nvSpPr>
            <p:cNvPr id="627" name="Google Shape;627;p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8" name="Google Shape;628;p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29" name="Google Shape;629;p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0" name="Google Shape;630;p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1" name="Google Shape;631;p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2" name="Google Shape;632;p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33" name="Google Shape;633;p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4" name="Google Shape;634;p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6" name="Google Shape;636;p8">
            <a:hlinkClick r:id="rId3" action="ppaction://hlinksldjump"/>
          </p:cNvPr>
          <p:cNvSpPr/>
          <p:nvPr/>
        </p:nvSpPr>
        <p:spPr>
          <a:xfrm>
            <a:off x="138056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8">
            <a:hlinkClick r:id="" action="ppaction://noaction"/>
          </p:cNvPr>
          <p:cNvSpPr/>
          <p:nvPr/>
        </p:nvSpPr>
        <p:spPr>
          <a:xfrm>
            <a:off x="138056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8">
            <a:hlinkClick r:id="" action="ppaction://noaction"/>
          </p:cNvPr>
          <p:cNvSpPr/>
          <p:nvPr/>
        </p:nvSpPr>
        <p:spPr>
          <a:xfrm>
            <a:off x="138056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9" name="Google Shape;639;p8"/>
          <p:cNvGrpSpPr/>
          <p:nvPr/>
        </p:nvGrpSpPr>
        <p:grpSpPr>
          <a:xfrm>
            <a:off x="154404" y="183150"/>
            <a:ext cx="133205" cy="119344"/>
            <a:chOff x="222150" y="185025"/>
            <a:chExt cx="170100" cy="152400"/>
          </a:xfrm>
        </p:grpSpPr>
        <p:cxnSp>
          <p:nvCxnSpPr>
            <p:cNvPr id="640" name="Google Shape;640;p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1" name="Google Shape;641;p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2" name="Google Shape;642;p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3" name="Google Shape;643;p8">
            <a:hlinkClick r:id="rId3" action="ppaction://hlinksldjump"/>
          </p:cNvPr>
          <p:cNvSpPr/>
          <p:nvPr/>
        </p:nvSpPr>
        <p:spPr>
          <a:xfrm>
            <a:off x="138056" y="1636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8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s-PE" sz="1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NIXVOID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386</Words>
  <Application>Microsoft Office PowerPoint</Application>
  <PresentationFormat>Presentación en pantalla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Fira Code Light</vt:lpstr>
      <vt:lpstr>Arial</vt:lpstr>
      <vt:lpstr>Oswald</vt:lpstr>
      <vt:lpstr>Fira Code</vt:lpstr>
      <vt:lpstr>Wingdings</vt:lpstr>
      <vt:lpstr>How to Code Workshop by Slidesgo</vt:lpstr>
      <vt:lpstr>Taller de HTML y CSS</vt:lpstr>
      <vt:lpstr>¿Qué es CSS?</vt:lpstr>
      <vt:lpstr>¿Qué es CSS?</vt:lpstr>
      <vt:lpstr>Presentación de PowerPoint</vt:lpstr>
      <vt:lpstr>Estructura y selectores</vt:lpstr>
      <vt:lpstr>Presentación de PowerPoint</vt:lpstr>
      <vt:lpstr>/03</vt:lpstr>
      <vt:lpstr>PSEUDOCLASES</vt:lpstr>
      <vt:lpstr>Box Model</vt:lpstr>
      <vt:lpstr>BOX MODEL</vt:lpstr>
      <vt:lpstr>Practiquemos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HTML y CSS</dc:title>
  <cp:lastModifiedBy>Eros Jeanpierre Bazán Calderón</cp:lastModifiedBy>
  <cp:revision>8</cp:revision>
  <dcterms:modified xsi:type="dcterms:W3CDTF">2023-03-02T19:19:59Z</dcterms:modified>
</cp:coreProperties>
</file>