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75" r:id="rId6"/>
    <p:sldId id="260" r:id="rId7"/>
    <p:sldId id="274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  <p:embeddedFont>
      <p:font typeface="Fira Code Light" panose="020B0809050000020004" pitchFamily="49" charset="0"/>
      <p:regular r:id="rId12"/>
      <p:bold r:id="rId13"/>
    </p:embeddedFont>
    <p:embeddedFont>
      <p:font typeface="Oswald" panose="02000503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ER+7doqinHGQlOKWL3/2aj48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0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0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2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2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2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2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2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" name="Google Shape;114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" name="Google Shape;115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" name="Google Shape;117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" name="Google Shape;118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9" name="Google Shape;119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" name="Google Shape;121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" name="Google Shape;122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34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5" name="Google Shape;125;p3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3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3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3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3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3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1" name="Google Shape;13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" name="Google Shape;13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8" name="Google Shape;138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9" name="Google Shape;139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1" name="Google Shape;141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42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" name="Google Shape;143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144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45" name="Google Shape;145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6" name="Google Shape;146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3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9" name="Google Shape;149;p3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0" name="Google Shape;150;p3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3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3" name="Google Shape;153;p3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3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5" name="Google Shape;155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6" name="Google Shape;156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2" name="Google Shape;162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3" name="Google Shape;163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5" name="Google Shape;165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" name="Google Shape;167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168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69" name="Google Shape;169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0" name="Google Shape;170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3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3" name="Google Shape;173;p3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4" name="Google Shape;174;p3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3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3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7" name="Google Shape;177;p3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179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0" name="Google Shape;180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3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184" name="Google Shape;184;p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90" name="Google Shape;190;p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" name="Google Shape;193;p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94" name="Google Shape;194;p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7" name="Google Shape;197;p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98" name="Google Shape;198;p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00" name="Google Shape;200;p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2" name="Google Shape;202;p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3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207" name="Google Shape;207;p3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211" name="Google Shape;211;p36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3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213" name="Google Shape;213;p3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2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4" name="Google Shape;64;p2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65;p2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2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7" name="Google Shape;67;p2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2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03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E2E4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>
            <a:spLocks noGrp="1"/>
          </p:cNvSpPr>
          <p:nvPr>
            <p:ph type="subTitle" idx="1"/>
          </p:nvPr>
        </p:nvSpPr>
        <p:spPr>
          <a:xfrm>
            <a:off x="926425" y="3351289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>
                <a:solidFill>
                  <a:srgbClr val="161616"/>
                </a:solidFill>
              </a:rPr>
              <a:t>Asesor: Eros Bazan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PE" dirty="0">
                <a:solidFill>
                  <a:schemeClr val="dk1"/>
                </a:solidFill>
              </a:rPr>
              <a:t>Taller de HTML y CSS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23" name="Google Shape;223;p1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224" name="Google Shape;224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" name="Google Shape;227;p1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228" name="Google Shape;22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2" name="Google Shape;23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34" name="Google Shape;23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5" name="Google Shape;23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7" name="Google Shape;237;p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8" name="Google Shape;238;p1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161D5F6-62F1-2EEA-F5B2-D9F92512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4" r="2028"/>
          <a:stretch/>
        </p:blipFill>
        <p:spPr>
          <a:xfrm>
            <a:off x="3385647" y="2377213"/>
            <a:ext cx="3056716" cy="2281927"/>
          </a:xfrm>
          <a:prstGeom prst="rect">
            <a:avLst/>
          </a:prstGeom>
        </p:spPr>
      </p:pic>
      <p:pic>
        <p:nvPicPr>
          <p:cNvPr id="3" name="Imagen 2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BD974D31-1459-A8C1-D3DA-F37E4106CD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91" t="8312" r="8621" b="9918"/>
          <a:stretch/>
        </p:blipFill>
        <p:spPr>
          <a:xfrm>
            <a:off x="5956396" y="484360"/>
            <a:ext cx="2771967" cy="2757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>
            <a:spLocks noGrp="1"/>
          </p:cNvSpPr>
          <p:nvPr>
            <p:ph type="title"/>
          </p:nvPr>
        </p:nvSpPr>
        <p:spPr>
          <a:xfrm>
            <a:off x="1988112" y="172510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¿Qué es </a:t>
            </a:r>
            <a:r>
              <a:rPr lang="es-PE" dirty="0" err="1">
                <a:solidFill>
                  <a:schemeClr val="dk1"/>
                </a:solidFill>
              </a:rPr>
              <a:t>Tailwind</a:t>
            </a:r>
            <a:r>
              <a:rPr lang="es-PE" dirty="0">
                <a:solidFill>
                  <a:schemeClr val="dk1"/>
                </a:solidFill>
              </a:rPr>
              <a:t> CSS?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2"/>
          <p:cNvSpPr txBox="1">
            <a:spLocks noGrp="1"/>
          </p:cNvSpPr>
          <p:nvPr>
            <p:ph type="title" idx="2"/>
          </p:nvPr>
        </p:nvSpPr>
        <p:spPr>
          <a:xfrm>
            <a:off x="1085112" y="17250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151046"/>
                </a:solidFill>
              </a:rPr>
              <a:t>/01</a:t>
            </a:r>
            <a:endParaRPr>
              <a:solidFill>
                <a:srgbClr val="151046"/>
              </a:solidFill>
            </a:endParaRPr>
          </a:p>
        </p:txBody>
      </p:sp>
      <p:sp>
        <p:nvSpPr>
          <p:cNvPr id="362" name="Google Shape;362;p2"/>
          <p:cNvSpPr txBox="1">
            <a:spLocks noGrp="1"/>
          </p:cNvSpPr>
          <p:nvPr>
            <p:ph type="title" idx="3"/>
          </p:nvPr>
        </p:nvSpPr>
        <p:spPr>
          <a:xfrm>
            <a:off x="5722488" y="1718805"/>
            <a:ext cx="281191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dirty="0">
                <a:solidFill>
                  <a:schemeClr val="dk1"/>
                </a:solidFill>
              </a:rPr>
              <a:t>Características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3" name="Google Shape;363;p2"/>
          <p:cNvSpPr txBox="1">
            <a:spLocks noGrp="1"/>
          </p:cNvSpPr>
          <p:nvPr>
            <p:ph type="title" idx="4"/>
          </p:nvPr>
        </p:nvSpPr>
        <p:spPr>
          <a:xfrm>
            <a:off x="4886088" y="17187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D56738"/>
                </a:solidFill>
              </a:rPr>
              <a:t>/02</a:t>
            </a:r>
            <a:endParaRPr>
              <a:solidFill>
                <a:srgbClr val="D56738"/>
              </a:solidFill>
            </a:endParaRPr>
          </a:p>
        </p:txBody>
      </p:sp>
      <p:sp>
        <p:nvSpPr>
          <p:cNvPr id="364" name="Google Shape;364;p2"/>
          <p:cNvSpPr txBox="1">
            <a:spLocks noGrp="1"/>
          </p:cNvSpPr>
          <p:nvPr>
            <p:ph type="title" idx="6"/>
          </p:nvPr>
        </p:nvSpPr>
        <p:spPr>
          <a:xfrm>
            <a:off x="1988112" y="28122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>
                <a:solidFill>
                  <a:schemeClr val="dk1"/>
                </a:solidFill>
              </a:rPr>
              <a:t>Practiquemos</a:t>
            </a:r>
          </a:p>
        </p:txBody>
      </p:sp>
      <p:sp>
        <p:nvSpPr>
          <p:cNvPr id="365" name="Google Shape;365;p2"/>
          <p:cNvSpPr txBox="1">
            <a:spLocks noGrp="1"/>
          </p:cNvSpPr>
          <p:nvPr>
            <p:ph type="title" idx="7"/>
          </p:nvPr>
        </p:nvSpPr>
        <p:spPr>
          <a:xfrm>
            <a:off x="1085112" y="281222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CF3349"/>
                </a:solidFill>
              </a:rPr>
              <a:t>/03</a:t>
            </a:r>
            <a:endParaRPr>
              <a:solidFill>
                <a:srgbClr val="CF3349"/>
              </a:solidFill>
            </a:endParaRPr>
          </a:p>
        </p:txBody>
      </p:sp>
      <p:grpSp>
        <p:nvGrpSpPr>
          <p:cNvPr id="368" name="Google Shape;368;p2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369" name="Google Shape;369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grpSp>
        <p:nvGrpSpPr>
          <p:cNvPr id="377" name="Google Shape;377;p2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378" name="Google Shape;378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1" name="Google Shape;381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82" name="Google Shape;382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84" name="Google Shape;384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2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391" name="Google Shape;391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4" name="Google Shape;394;p2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/>
              <a:t>CONTENIDO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dirty="0">
                <a:solidFill>
                  <a:schemeClr val="dk1"/>
                </a:solidFill>
              </a:rPr>
              <a:t>¿Qué es </a:t>
            </a:r>
            <a:r>
              <a:rPr lang="es-419" dirty="0" err="1">
                <a:solidFill>
                  <a:schemeClr val="dk1"/>
                </a:solidFill>
              </a:rPr>
              <a:t>TailwindCSS</a:t>
            </a:r>
            <a:r>
              <a:rPr lang="es-419" dirty="0">
                <a:solidFill>
                  <a:schemeClr val="dk1"/>
                </a:solidFill>
              </a:rPr>
              <a:t>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/01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"/>
          <p:cNvSpPr txBox="1">
            <a:spLocks noGrp="1"/>
          </p:cNvSpPr>
          <p:nvPr>
            <p:ph type="subTitle" idx="1"/>
          </p:nvPr>
        </p:nvSpPr>
        <p:spPr>
          <a:xfrm>
            <a:off x="796200" y="777364"/>
            <a:ext cx="4094456" cy="372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b="1" dirty="0" err="1">
                <a:solidFill>
                  <a:schemeClr val="dk1"/>
                </a:solidFill>
              </a:rPr>
              <a:t>Tailwind</a:t>
            </a:r>
            <a:r>
              <a:rPr lang="es-ES" b="1" dirty="0">
                <a:solidFill>
                  <a:schemeClr val="dk1"/>
                </a:solidFill>
              </a:rPr>
              <a:t> CSS </a:t>
            </a:r>
            <a:r>
              <a:rPr lang="es-ES" dirty="0">
                <a:solidFill>
                  <a:schemeClr val="dk1"/>
                </a:solidFill>
              </a:rPr>
              <a:t>es un </a:t>
            </a:r>
            <a:r>
              <a:rPr lang="es-ES" b="1" dirty="0" err="1">
                <a:solidFill>
                  <a:schemeClr val="dk1"/>
                </a:solidFill>
              </a:rPr>
              <a:t>framework</a:t>
            </a:r>
            <a:r>
              <a:rPr lang="es-ES" b="1" dirty="0">
                <a:solidFill>
                  <a:schemeClr val="dk1"/>
                </a:solidFill>
              </a:rPr>
              <a:t> CSS </a:t>
            </a:r>
            <a:r>
              <a:rPr lang="es-ES" dirty="0">
                <a:solidFill>
                  <a:schemeClr val="dk1"/>
                </a:solidFill>
              </a:rPr>
              <a:t>que permite un desarrollo ágil, basado en clases de utilidad que se pueden aplicar con facilidad en el código HTML y unos flujos de desarrollo que permiten optimizar mucho el peso del código CSS.</a:t>
            </a:r>
          </a:p>
          <a:p>
            <a:pPr marL="285750" indent="-285750" algn="just"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</a:rPr>
              <a:t>Puedes utilizar </a:t>
            </a:r>
            <a:r>
              <a:rPr lang="es-ES" dirty="0" err="1">
                <a:solidFill>
                  <a:schemeClr val="dk1"/>
                </a:solidFill>
              </a:rPr>
              <a:t>Tailwind</a:t>
            </a:r>
            <a:r>
              <a:rPr lang="es-ES" dirty="0">
                <a:solidFill>
                  <a:schemeClr val="dk1"/>
                </a:solidFill>
              </a:rPr>
              <a:t> CSS en proyectos web frontales, incluyendo </a:t>
            </a:r>
            <a:r>
              <a:rPr lang="es-ES" dirty="0" err="1">
                <a:solidFill>
                  <a:schemeClr val="dk1"/>
                </a:solidFill>
              </a:rPr>
              <a:t>frameworks</a:t>
            </a:r>
            <a:r>
              <a:rPr lang="es-ES" dirty="0">
                <a:solidFill>
                  <a:schemeClr val="dk1"/>
                </a:solidFill>
              </a:rPr>
              <a:t> de JavaScript como </a:t>
            </a:r>
            <a:r>
              <a:rPr lang="es-ES" b="1" dirty="0">
                <a:solidFill>
                  <a:schemeClr val="dk1"/>
                </a:solidFill>
              </a:rPr>
              <a:t>React.js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>
                <a:solidFill>
                  <a:schemeClr val="dk1"/>
                </a:solidFill>
              </a:rPr>
              <a:t>Next.js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>
                <a:solidFill>
                  <a:schemeClr val="dk1"/>
                </a:solidFill>
              </a:rPr>
              <a:t>Laravel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>
                <a:solidFill>
                  <a:schemeClr val="dk1"/>
                </a:solidFill>
              </a:rPr>
              <a:t>Vite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 err="1">
                <a:solidFill>
                  <a:schemeClr val="dk1"/>
                </a:solidFill>
              </a:rPr>
              <a:t>Gatsby</a:t>
            </a:r>
            <a:r>
              <a:rPr lang="es-ES" dirty="0">
                <a:solidFill>
                  <a:schemeClr val="dk1"/>
                </a:solidFill>
              </a:rPr>
              <a:t>, etc.</a:t>
            </a:r>
          </a:p>
        </p:txBody>
      </p:sp>
      <p:grpSp>
        <p:nvGrpSpPr>
          <p:cNvPr id="429" name="Google Shape;429;p4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30" name="Google Shape;430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2" name="Google Shape;432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4" name="Google Shape;434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36" name="Google Shape;436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7" name="Google Shape;437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4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43" name="Google Shape;443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6" name="Google Shape;446;p4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3" name="Imagen 2" descr="Interfaz de usuario gráfica, Aplicación, Logotipo">
            <a:extLst>
              <a:ext uri="{FF2B5EF4-FFF2-40B4-BE49-F238E27FC236}">
                <a16:creationId xmlns:a16="http://schemas.microsoft.com/office/drawing/2014/main" id="{D5C771A8-E67D-8D53-900A-4E5C0DA52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32" t="12854" r="21813" b="10808"/>
          <a:stretch/>
        </p:blipFill>
        <p:spPr>
          <a:xfrm>
            <a:off x="5556082" y="1599038"/>
            <a:ext cx="2659664" cy="20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129625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Características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/02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7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5"/>
          <p:cNvGrpSpPr/>
          <p:nvPr/>
        </p:nvGrpSpPr>
        <p:grpSpPr>
          <a:xfrm>
            <a:off x="4074885" y="1878900"/>
            <a:ext cx="737100" cy="737100"/>
            <a:chOff x="991075" y="1881675"/>
            <a:chExt cx="737100" cy="737100"/>
          </a:xfrm>
        </p:grpSpPr>
        <p:sp>
          <p:nvSpPr>
            <p:cNvPr id="457" name="Google Shape;457;p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5"/>
          <p:cNvGrpSpPr/>
          <p:nvPr/>
        </p:nvGrpSpPr>
        <p:grpSpPr>
          <a:xfrm>
            <a:off x="7026170" y="1874247"/>
            <a:ext cx="737100" cy="737100"/>
            <a:chOff x="991075" y="1881675"/>
            <a:chExt cx="737100" cy="737100"/>
          </a:xfrm>
        </p:grpSpPr>
        <p:sp>
          <p:nvSpPr>
            <p:cNvPr id="460" name="Google Shape;460;p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5"/>
          <p:cNvSpPr txBox="1"/>
          <p:nvPr/>
        </p:nvSpPr>
        <p:spPr>
          <a:xfrm>
            <a:off x="881950" y="282513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1900" b="1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Atomic</a:t>
            </a:r>
            <a:r>
              <a:rPr lang="es-PE" sz="19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CSS</a:t>
            </a:r>
            <a:endParaRPr sz="19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Google Shape;463;p5"/>
          <p:cNvSpPr txBox="1"/>
          <p:nvPr/>
        </p:nvSpPr>
        <p:spPr>
          <a:xfrm>
            <a:off x="601433" y="3315601"/>
            <a:ext cx="2406034" cy="125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Atomic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CSS es el enfoque de la arquitectura CSS que favorece las clases pequeñas y de propósito único con nombres basados en la función visual.</a:t>
            </a:r>
            <a:endParaRPr dirty="0"/>
          </a:p>
        </p:txBody>
      </p:sp>
      <p:sp>
        <p:nvSpPr>
          <p:cNvPr id="464" name="Google Shape;464;p5"/>
          <p:cNvSpPr txBox="1"/>
          <p:nvPr/>
        </p:nvSpPr>
        <p:spPr>
          <a:xfrm>
            <a:off x="3583221" y="2856911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19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Marco CSS</a:t>
            </a:r>
            <a:endParaRPr sz="19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5"/>
          <p:cNvSpPr txBox="1"/>
          <p:nvPr/>
        </p:nvSpPr>
        <p:spPr>
          <a:xfrm>
            <a:off x="3374327" y="3263551"/>
            <a:ext cx="2406034" cy="125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Cuando decimos CSS con prioridad de utilidad, nos referimos a clases en nuestro marcado (HTML) con funcionalidades predefinidas.</a:t>
            </a:r>
            <a:endParaRPr sz="1100" b="0" i="0" u="none" strike="noStrike" cap="none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5"/>
          <p:cNvSpPr txBox="1"/>
          <p:nvPr/>
        </p:nvSpPr>
        <p:spPr>
          <a:xfrm>
            <a:off x="6484786" y="2802451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19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Responsive</a:t>
            </a:r>
            <a:endParaRPr sz="19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p5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86" name="Google Shape;486;p5"/>
          <p:cNvGrpSpPr/>
          <p:nvPr/>
        </p:nvGrpSpPr>
        <p:grpSpPr>
          <a:xfrm>
            <a:off x="7191860" y="2064476"/>
            <a:ext cx="405720" cy="356642"/>
            <a:chOff x="4798486" y="3178164"/>
            <a:chExt cx="405720" cy="356642"/>
          </a:xfrm>
        </p:grpSpPr>
        <p:sp>
          <p:nvSpPr>
            <p:cNvPr id="487" name="Google Shape;487;p5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5"/>
          <p:cNvGrpSpPr/>
          <p:nvPr/>
        </p:nvGrpSpPr>
        <p:grpSpPr>
          <a:xfrm>
            <a:off x="4238934" y="2044277"/>
            <a:ext cx="409003" cy="406346"/>
            <a:chOff x="2213404" y="2545811"/>
            <a:chExt cx="409003" cy="406346"/>
          </a:xfrm>
        </p:grpSpPr>
        <p:sp>
          <p:nvSpPr>
            <p:cNvPr id="510" name="Google Shape;510;p5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5"/>
          <p:cNvGrpSpPr/>
          <p:nvPr/>
        </p:nvGrpSpPr>
        <p:grpSpPr>
          <a:xfrm>
            <a:off x="1470213" y="1869274"/>
            <a:ext cx="737100" cy="737100"/>
            <a:chOff x="991075" y="1881675"/>
            <a:chExt cx="737100" cy="737100"/>
          </a:xfrm>
        </p:grpSpPr>
        <p:sp>
          <p:nvSpPr>
            <p:cNvPr id="525" name="Google Shape;525;p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5"/>
          <p:cNvGrpSpPr/>
          <p:nvPr/>
        </p:nvGrpSpPr>
        <p:grpSpPr>
          <a:xfrm>
            <a:off x="1636184" y="2059501"/>
            <a:ext cx="409038" cy="356645"/>
            <a:chOff x="8245271" y="3178164"/>
            <a:chExt cx="409038" cy="356645"/>
          </a:xfrm>
        </p:grpSpPr>
        <p:sp>
          <p:nvSpPr>
            <p:cNvPr id="528" name="Google Shape;528;p5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5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37" name="Google Shape;537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9" name="Google Shape;539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" name="Google Shape;540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1" name="Google Shape;541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3" name="Google Shape;543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4" name="Google Shape;544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6" name="Google Shape;546;p5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5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50" name="Google Shape;55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3" name="Google Shape;553;p5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/>
              <a:t>CARACTERÍSTICAS</a:t>
            </a:r>
            <a:endParaRPr/>
          </a:p>
        </p:txBody>
      </p:sp>
      <p:grpSp>
        <p:nvGrpSpPr>
          <p:cNvPr id="555" name="Google Shape;555;p5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556" name="Google Shape;556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65;p5">
            <a:extLst>
              <a:ext uri="{FF2B5EF4-FFF2-40B4-BE49-F238E27FC236}">
                <a16:creationId xmlns:a16="http://schemas.microsoft.com/office/drawing/2014/main" id="{BC968B96-BC65-CD26-5977-209C286DEB0D}"/>
              </a:ext>
            </a:extLst>
          </p:cNvPr>
          <p:cNvSpPr txBox="1"/>
          <p:nvPr/>
        </p:nvSpPr>
        <p:spPr>
          <a:xfrm>
            <a:off x="6227617" y="3312957"/>
            <a:ext cx="2406033" cy="123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Utiliza un enfoque predeterminado de dispositivos móviles. Las clases de utilidades se pueden usar en una variedad de puntos de interrupción.</a:t>
            </a:r>
            <a:endParaRPr sz="1100" b="0" i="0" u="none" strike="noStrike" cap="none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9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Practiquemos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2" name="Google Shape;962;p19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/03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963" name="Google Shape;963;p19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64" name="Google Shape;964;p19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70" name="Google Shape;970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71" name="Google Shape;971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p19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9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9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19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978" name="Google Shape;978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9" name="Google Shape;979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1" name="Google Shape;981;p19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9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195</Words>
  <Application>Microsoft Office PowerPoint</Application>
  <PresentationFormat>Presentación en pantalla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Oswald</vt:lpstr>
      <vt:lpstr>Fira Code</vt:lpstr>
      <vt:lpstr>Arial</vt:lpstr>
      <vt:lpstr>Fira Code Light</vt:lpstr>
      <vt:lpstr>How to Code Workshop by Slidesgo</vt:lpstr>
      <vt:lpstr>Taller de HTML y CSS</vt:lpstr>
      <vt:lpstr>¿Qué es Tailwind CSS?</vt:lpstr>
      <vt:lpstr>¿Qué es TailwindCSS?</vt:lpstr>
      <vt:lpstr>Presentación de PowerPoint</vt:lpstr>
      <vt:lpstr>Características</vt:lpstr>
      <vt:lpstr>CARACTERÍSTICAS</vt:lpstr>
      <vt:lpstr>Practiquemos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HTML y CSS</dc:title>
  <cp:lastModifiedBy>Eros Jeanpierre Bazán Calderón</cp:lastModifiedBy>
  <cp:revision>9</cp:revision>
  <dcterms:modified xsi:type="dcterms:W3CDTF">2023-03-07T20:11:33Z</dcterms:modified>
</cp:coreProperties>
</file>