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9" r:id="rId4"/>
    <p:sldId id="278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0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4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61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71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4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2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39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74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8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8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0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5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2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2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ACB378-563E-44A4-A969-2A445C0461A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1F0D-169F-424F-B50B-91309A69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aspnetcore.mvc.fromformattribute" TargetMode="External"/><Relationship Id="rId2" Type="http://schemas.openxmlformats.org/officeDocument/2006/relationships/hyperlink" Target="https://docs.microsoft.com/en-us/dotnet/api/microsoft.aspnetcore.mvc.frombodyattribu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microsoft.aspnetcore.mvc.fromqueryattribute" TargetMode="External"/><Relationship Id="rId4" Type="http://schemas.openxmlformats.org/officeDocument/2006/relationships/hyperlink" Target="https://docs.microsoft.com/en-us/dotnet/api/microsoft.aspnetcore.mvc.fromheaderattribut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dependency-injection?view=aspnetcore-5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microsoft.aspnetcore.mvc.controllerbase.notfound" TargetMode="External"/><Relationship Id="rId2" Type="http://schemas.openxmlformats.org/officeDocument/2006/relationships/hyperlink" Target="https://docs.microsoft.com/en-us/dotnet/api/microsoft.aspnetcore.mvc.controllerbase.badrequ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microsoft.aspnetcore.mvc.controllerbase.tryvalidatemodel" TargetMode="External"/><Relationship Id="rId5" Type="http://schemas.openxmlformats.org/officeDocument/2006/relationships/hyperlink" Target="https://docs.microsoft.com/en-us/dotnet/api/microsoft.aspnetcore.mvc.controllerbase.tryupdatemodelasync" TargetMode="External"/><Relationship Id="rId4" Type="http://schemas.openxmlformats.org/officeDocument/2006/relationships/hyperlink" Target="https://docs.microsoft.com/en-us/dotnet/api/microsoft.aspnetcore.mvc.controllerbase.physicalfi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6371-20A3-4EE4-979E-8823B20F4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Web API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EC2C5-5CE2-4414-8AEB-07F93C588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9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2FEF-DCFF-474F-A16F-30FE683C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245A-0B7A-4416-8B4E-E561A64C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27970"/>
            <a:ext cx="8946541" cy="5983548"/>
          </a:xfrm>
        </p:spPr>
        <p:txBody>
          <a:bodyPr>
            <a:normAutofit fontScale="62500" lnSpcReduction="20000"/>
          </a:bodyPr>
          <a:lstStyle/>
          <a:p>
            <a:r>
              <a:rPr lang="en-US" sz="23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Get Method can be present having different number of parameters of different types. It can be handled in following way:</a:t>
            </a:r>
            <a:endParaRPr lang="en-IN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"{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includeCustomer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GetAllDepositors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ctx.Deposits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.Include(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CnameNavigation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.Select(s =&gt;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ActNo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s.ActNo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Date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Amount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s.Amount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Customer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s.CnameNavigation.Cname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City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s.CnameNavigation.City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})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92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5B7C-D335-492A-8E07-6B343430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4E16-BD3B-4F1D-BC87-D82E42C4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92458"/>
            <a:ext cx="8946541" cy="595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cust.Count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 HTTP request contains </a:t>
            </a:r>
            <a:r>
              <a:rPr lang="en-US" sz="18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includeCustomer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in the query string with value true then it will return all depositors name and city otherwise it will return deposit information without depositor name and city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6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4FC5-4BD8-4D23-B48D-2D4B18B5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4544"/>
          </a:xfrm>
        </p:spPr>
        <p:txBody>
          <a:bodyPr/>
          <a:lstStyle/>
          <a:p>
            <a:r>
              <a:rPr lang="en-US" dirty="0"/>
              <a:t>Binding Source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3C62-9EC7-453B-9742-AA4057B9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57779"/>
            <a:ext cx="8946541" cy="4490620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binding source attribute defines the location at which an action parameter's value is found. Some of the binding source attributes are: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F4CDEF-4DB6-458D-BA84-368F7A809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04400"/>
              </p:ext>
            </p:extLst>
          </p:nvPr>
        </p:nvGraphicFramePr>
        <p:xfrm>
          <a:off x="1722268" y="2752078"/>
          <a:ext cx="7483876" cy="2889680"/>
        </p:xfrm>
        <a:graphic>
          <a:graphicData uri="http://schemas.openxmlformats.org/drawingml/2006/table">
            <a:tbl>
              <a:tblPr/>
              <a:tblGrid>
                <a:gridCol w="3741938">
                  <a:extLst>
                    <a:ext uri="{9D8B030D-6E8A-4147-A177-3AD203B41FA5}">
                      <a16:colId xmlns:a16="http://schemas.microsoft.com/office/drawing/2014/main" val="629815475"/>
                    </a:ext>
                  </a:extLst>
                </a:gridCol>
                <a:gridCol w="3741938">
                  <a:extLst>
                    <a:ext uri="{9D8B030D-6E8A-4147-A177-3AD203B41FA5}">
                      <a16:colId xmlns:a16="http://schemas.microsoft.com/office/drawing/2014/main" val="1994188234"/>
                    </a:ext>
                  </a:extLst>
                </a:gridCol>
              </a:tblGrid>
              <a:tr h="57793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rgbClr val="109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8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Binding source</a:t>
                      </a:r>
                    </a:p>
                  </a:txBody>
                  <a:tcPr>
                    <a:lnL w="12700" cap="flat" cmpd="sng" algn="ctr">
                      <a:solidFill>
                        <a:srgbClr val="D08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8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75703"/>
                  </a:ext>
                </a:extLst>
              </a:tr>
              <a:tr h="577936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effectLst/>
                          <a:hlinkClick r:id="rId2"/>
                        </a:rPr>
                        <a:t>[FromBody]</a:t>
                      </a:r>
                      <a:endParaRPr lang="en-IN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Request body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92787"/>
                  </a:ext>
                </a:extLst>
              </a:tr>
              <a:tr h="577936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effectLst/>
                          <a:hlinkClick r:id="rId3"/>
                        </a:rPr>
                        <a:t>[</a:t>
                      </a:r>
                      <a:r>
                        <a:rPr lang="en-IN" u="none" strike="noStrike" dirty="0" err="1">
                          <a:effectLst/>
                          <a:hlinkClick r:id="rId3"/>
                        </a:rPr>
                        <a:t>FromForm</a:t>
                      </a:r>
                      <a:r>
                        <a:rPr lang="en-IN" u="none" strike="noStrike" dirty="0">
                          <a:effectLst/>
                          <a:hlinkClick r:id="rId3"/>
                        </a:rPr>
                        <a:t>]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Form data in the request body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033322"/>
                  </a:ext>
                </a:extLst>
              </a:tr>
              <a:tr h="577936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effectLst/>
                          <a:hlinkClick r:id="rId4"/>
                        </a:rPr>
                        <a:t>[FromHeader]</a:t>
                      </a:r>
                      <a:endParaRPr lang="en-IN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Request header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16282"/>
                  </a:ext>
                </a:extLst>
              </a:tr>
              <a:tr h="577936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effectLst/>
                          <a:hlinkClick r:id="rId5"/>
                        </a:rPr>
                        <a:t>[</a:t>
                      </a:r>
                      <a:r>
                        <a:rPr lang="en-IN" u="none" strike="noStrike" dirty="0" err="1">
                          <a:effectLst/>
                          <a:hlinkClick r:id="rId5"/>
                        </a:rPr>
                        <a:t>FromQuery</a:t>
                      </a:r>
                      <a:r>
                        <a:rPr lang="en-IN" u="none" strike="noStrike" dirty="0">
                          <a:effectLst/>
                          <a:hlinkClick r:id="rId5"/>
                        </a:rPr>
                        <a:t>]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Request query string parameter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1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8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6C9C-3126-440B-9B75-854475DA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F472-8F9D-42CC-ACFA-B12B7E48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75692"/>
            <a:ext cx="8946541" cy="5793784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if parameter type is of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primitive type, then it sets the value of a parameter from the query string 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if the parameter type is complex type then Web API tries to get the value from request body by default.</a:t>
            </a: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change this default </a:t>
            </a:r>
            <a:r>
              <a:rPr lang="en-US" sz="18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using,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FromQuery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attribute to force Web API to get the value of complex type from the query string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FromBody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attribute to get the value of primitive type from the request body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2FCE0C-C3C8-4338-B21D-5CDCF8E9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52710"/>
              </p:ext>
            </p:extLst>
          </p:nvPr>
        </p:nvGraphicFramePr>
        <p:xfrm>
          <a:off x="2413064" y="2121763"/>
          <a:ext cx="6327648" cy="2432482"/>
        </p:xfrm>
        <a:graphic>
          <a:graphicData uri="http://schemas.openxmlformats.org/drawingml/2006/table">
            <a:tbl>
              <a:tblPr/>
              <a:tblGrid>
                <a:gridCol w="2109216">
                  <a:extLst>
                    <a:ext uri="{9D8B030D-6E8A-4147-A177-3AD203B41FA5}">
                      <a16:colId xmlns:a16="http://schemas.microsoft.com/office/drawing/2014/main" val="763425539"/>
                    </a:ext>
                  </a:extLst>
                </a:gridCol>
                <a:gridCol w="2109216">
                  <a:extLst>
                    <a:ext uri="{9D8B030D-6E8A-4147-A177-3AD203B41FA5}">
                      <a16:colId xmlns:a16="http://schemas.microsoft.com/office/drawing/2014/main" val="4020971543"/>
                    </a:ext>
                  </a:extLst>
                </a:gridCol>
                <a:gridCol w="2109216">
                  <a:extLst>
                    <a:ext uri="{9D8B030D-6E8A-4147-A177-3AD203B41FA5}">
                      <a16:colId xmlns:a16="http://schemas.microsoft.com/office/drawing/2014/main" val="1576436312"/>
                    </a:ext>
                  </a:extLst>
                </a:gridCol>
              </a:tblGrid>
              <a:tr h="374228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HTTP Method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Query String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Request Body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14435"/>
                  </a:ext>
                </a:extLst>
              </a:tr>
              <a:tr h="65489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GET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Primitive Type,</a:t>
                      </a:r>
                      <a:b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Complex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NA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680971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POST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Primitive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Complex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23889"/>
                  </a:ext>
                </a:extLst>
              </a:tr>
              <a:tr h="3742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PUT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Primitive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Complex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96568"/>
                  </a:ext>
                </a:extLst>
              </a:tr>
              <a:tr h="65489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DELETE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Primitive Type,</a:t>
                      </a:r>
                      <a:br>
                        <a:rPr lang="en-IN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Complex Type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NA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2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1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8D7E-0C3B-48F7-BAD7-ABC81851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012"/>
          </a:xfrm>
        </p:spPr>
        <p:txBody>
          <a:bodyPr/>
          <a:lstStyle/>
          <a:p>
            <a:r>
              <a:rPr lang="en-US" dirty="0" err="1"/>
              <a:t>HttpPost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A9CF-8AB9-4629-AAFF-12AE1CA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0730"/>
            <a:ext cx="8946541" cy="5067669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Controller,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will handle HTTP POST request</a:t>
            </a:r>
          </a:p>
          <a:p>
            <a:r>
              <a:rPr lang="en-US" sz="16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create new record in the data source</a:t>
            </a:r>
          </a:p>
          <a:p>
            <a:r>
              <a:rPr lang="en-US" sz="16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 should start with Post</a:t>
            </a:r>
          </a:p>
          <a:p>
            <a:r>
              <a:rPr lang="en-US" sz="16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HttpPost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Post([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languages.Add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4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add new value in languages Array</a:t>
            </a:r>
          </a:p>
        </p:txBody>
      </p:sp>
    </p:spTree>
    <p:extLst>
      <p:ext uri="{BB962C8B-B14F-4D97-AF65-F5344CB8AC3E}">
        <p14:creationId xmlns:p14="http://schemas.microsoft.com/office/powerpoint/2010/main" val="241000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79CB-CAB4-4017-8102-8AD89F81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909-A6C9-4A23-A587-4009A484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10214"/>
            <a:ext cx="8946541" cy="5965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used to add new entry to the database table: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PostNewCustomer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(Customer customer)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BadRequest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"Invalid data."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TestDBContext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ctx.Customers.Add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Customer()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customer.Cname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City=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customer.City</a:t>
            </a:r>
            <a:endParaRPr lang="en-I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ctx.SaveChanges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Ok();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8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41E2-EDFA-430F-A2BD-114F2B81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890"/>
          </a:xfrm>
        </p:spPr>
        <p:txBody>
          <a:bodyPr/>
          <a:lstStyle/>
          <a:p>
            <a:r>
              <a:rPr lang="en-US" dirty="0" err="1"/>
              <a:t>HttpPut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FBC2-8958-47DA-9577-A98EE7E1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9608"/>
            <a:ext cx="8946541" cy="537986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Controller,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will handle HTTP PUT request</a:t>
            </a:r>
          </a:p>
          <a:p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update record in the data source</a:t>
            </a:r>
          </a:p>
          <a:p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 should start with Put</a:t>
            </a:r>
          </a:p>
          <a:p>
            <a:r>
              <a:rPr lang="en-US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HttpPut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Put(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[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FromBody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languages[id] = value;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Value present at input id will be modified</a:t>
            </a:r>
          </a:p>
        </p:txBody>
      </p:sp>
    </p:spTree>
    <p:extLst>
      <p:ext uri="{BB962C8B-B14F-4D97-AF65-F5344CB8AC3E}">
        <p14:creationId xmlns:p14="http://schemas.microsoft.com/office/powerpoint/2010/main" val="155960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665C-69E9-4F6B-854A-1E8E8582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35C-6278-4436-A5D5-65901415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10214"/>
            <a:ext cx="8946541" cy="5965794"/>
          </a:xfrm>
        </p:spPr>
        <p:txBody>
          <a:bodyPr>
            <a:normAutofit fontScale="550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update the information present in tables: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customer, Customer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ModelState.IsValid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 a valid model"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existingCustomer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ctx.Customers.Where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customer)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&lt;Customer&gt;();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existingCustomer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existingCustomer.City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newCustomer.City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ctx.SaveChanges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Ok();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8C05-479F-43A6-B09B-8B7847D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767"/>
          </a:xfrm>
        </p:spPr>
        <p:txBody>
          <a:bodyPr/>
          <a:lstStyle/>
          <a:p>
            <a:r>
              <a:rPr lang="en-US" dirty="0" err="1"/>
              <a:t>HttpDelete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896A-2EAA-416E-B4AC-BA323F14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8486"/>
            <a:ext cx="8946541" cy="541537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Controller, </a:t>
            </a:r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will handle HTTP DELETE request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delete record in the data source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 should start with Delete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Ex: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HttpDelete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IN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languages.RemoveAt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Value at position id will be removed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4BE9-6538-4A69-A4F7-55AED44A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719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FAC5-5EDA-4157-B67D-9CB9C150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12559"/>
            <a:ext cx="8946541" cy="603681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delete a particular tuple from Table: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HttpDelete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Delete(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(name ==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BadRequest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 a valid customer 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ctx.Customers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.Where(s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name)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ctx.Customers.Remove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(customer);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ctx.SaveChanges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Ok();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38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F18A-7DF7-43B7-97B2-A2476BDB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 Core Web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36C8-8085-4695-840B-A49572E4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API is a set of definitions and protocols for building and integrating application software. API stands for Application Programming Interface</a:t>
            </a:r>
          </a:p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API is an API over the web which can be accessed using HTTP protocol</a:t>
            </a:r>
          </a:p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.NET Core Web API is an extensible framework for building HTTP based services that can be accessed in different applications on different platforms such as web, windows, mobile </a:t>
            </a:r>
          </a:p>
          <a:p>
            <a:pPr algn="just"/>
            <a:r>
              <a:rPr lang="en-IN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 Core Web API is an ideal platform for building RESTful services</a:t>
            </a:r>
          </a:p>
          <a:p>
            <a:pPr algn="just"/>
            <a:r>
              <a:rPr lang="en-IN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 Core Web API supports ASP.NET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411765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579C-1DAA-40FF-A702-B281C5BD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400"/>
          </a:xfrm>
        </p:spPr>
        <p:txBody>
          <a:bodyPr/>
          <a:lstStyle/>
          <a:p>
            <a:r>
              <a:rPr lang="en-US" dirty="0"/>
              <a:t>Repository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6DA5-2E50-4726-BE6D-F075A1A2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3896"/>
            <a:ext cx="8946541" cy="529996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using design pattern is to keep the modules loosely coupled and to help developers address change requests with minimal changes to the code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using the repository pattern is to keep the data access logic centralized.</a:t>
            </a:r>
            <a:endParaRPr lang="en-US" sz="1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hides the details of how exactly the data is saved or retrieved from the underlying data source.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details of how the data is stored and retrieved is in the respective repository.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in the repository pattern specifies: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operations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methods) are supported by the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required for each of the operations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parameters that need to be passed to the method and the data the method returns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details are in the respective repository class that implements the repository Interface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06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9AF-8B37-41B1-9849-80E0012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309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9C78-45CC-4C25-8731-1B3C32F9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21437"/>
            <a:ext cx="8946541" cy="607232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Interfaces and classes will be stored in Repository folder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Inferface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IDepositors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List&lt;Deposit&gt;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method is declared here, it will return all the information of depositors in the form List of type Deposit class</a:t>
            </a:r>
          </a:p>
        </p:txBody>
      </p:sp>
    </p:spTree>
    <p:extLst>
      <p:ext uri="{BB962C8B-B14F-4D97-AF65-F5344CB8AC3E}">
        <p14:creationId xmlns:p14="http://schemas.microsoft.com/office/powerpoint/2010/main" val="308342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1151-ACBB-4D47-80D7-C204126E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1E90-9039-4947-BAA9-C60B9FD2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19091"/>
            <a:ext cx="8946541" cy="6027937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Depositor Class: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DepositorRepository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IDepositors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DepositorRepository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context;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List&lt;Deposit&gt;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ctx.Deposits.ToList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DepositorRepository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will implement all the methods of Interface</a:t>
            </a:r>
          </a:p>
        </p:txBody>
      </p:sp>
    </p:spTree>
    <p:extLst>
      <p:ext uri="{BB962C8B-B14F-4D97-AF65-F5344CB8AC3E}">
        <p14:creationId xmlns:p14="http://schemas.microsoft.com/office/powerpoint/2010/main" val="309732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0CFC-0914-42D3-A056-BFD27720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4977-97DE-42EA-9634-061B23E8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45724"/>
            <a:ext cx="8946541" cy="5502675"/>
          </a:xfrm>
        </p:spPr>
        <p:txBody>
          <a:bodyPr>
            <a:normAutofit fontScale="70000" lnSpcReduction="20000"/>
          </a:bodyPr>
          <a:lstStyle/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 Repository to Controller: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IDepositors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depositors;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TestsController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IDepositors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repo)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depositors = repo;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&lt;List&lt;Deposit&gt;&gt;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GetAllDepositors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allDepositors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depositors.GetAll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allDepositors.Count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custom header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Response.Headers.Add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"depositors-total-count"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allDepositors.Count.ToString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allDepositors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380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7D9F-2F22-4A12-A4F3-6FB7FCC2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EAF6-D223-4326-B750-69D3D0D4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36848"/>
            <a:ext cx="8946541" cy="598354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below code in </a:t>
            </a:r>
            <a:r>
              <a:rPr 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appsettings.json</a:t>
            </a: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ConnectionStrings</a:t>
            </a:r>
            <a:r>
              <a:rPr lang="en-IN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"Server=LAPTOP-NLRDC1FB\\SQLEXPRESS01;Database=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TestDB;Trusted_Connection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=True"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  <a:endParaRPr lang="en-US" sz="14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ervices such as the DB context must be registered with the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dependency injection (DI)</a:t>
            </a:r>
            <a:r>
              <a:rPr lang="en-US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container. The container provides the service to controllers.</a:t>
            </a:r>
            <a:endParaRPr lang="en-US" sz="20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configure the repository in the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of the API Project, Add the below lines in 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ConfigurationService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method. :</a:t>
            </a:r>
          </a:p>
          <a:p>
            <a:endParaRPr lang="en-US" sz="20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services.AddEntityFrameworkSqlServer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serviceProvider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, options) =&gt; {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 });</a:t>
            </a:r>
            <a:endParaRPr lang="en-US" sz="16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services.AddScoped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IDepositors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DepositorRepository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Note: Context class should only contain one Constructor and it should be parameterized constructor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44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0509-F71D-4429-A14C-918D2AA0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4746"/>
          </a:xfrm>
        </p:spPr>
        <p:txBody>
          <a:bodyPr/>
          <a:lstStyle/>
          <a:p>
            <a:r>
              <a:rPr lang="en-US" dirty="0"/>
              <a:t>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0367-ED31-4F88-8C87-74DA2329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2672"/>
            <a:ext cx="8946541" cy="484572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handling HTTP Requests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are: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4530A-D4E8-4706-9D5D-304CB7839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72471"/>
              </p:ext>
            </p:extLst>
          </p:nvPr>
        </p:nvGraphicFramePr>
        <p:xfrm>
          <a:off x="2528888" y="3053238"/>
          <a:ext cx="6096000" cy="267729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6975595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79435886"/>
                    </a:ext>
                  </a:extLst>
                </a:gridCol>
              </a:tblGrid>
              <a:tr h="44621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rgbClr val="003A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3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rgbClr val="603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37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482318"/>
                  </a:ext>
                </a:extLst>
              </a:tr>
              <a:tr h="446216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effectLst/>
                          <a:hlinkClick r:id="rId2"/>
                        </a:rPr>
                        <a:t>BadRequest</a:t>
                      </a:r>
                      <a:endParaRPr lang="en-IN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Returns 400 status code.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452114"/>
                  </a:ext>
                </a:extLst>
              </a:tr>
              <a:tr h="446216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effectLst/>
                          <a:hlinkClick r:id="rId3"/>
                        </a:rPr>
                        <a:t>NotFound</a:t>
                      </a:r>
                      <a:endParaRPr lang="en-IN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Returns 404 status code.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235885"/>
                  </a:ext>
                </a:extLst>
              </a:tr>
              <a:tr h="446216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>
                          <a:effectLst/>
                          <a:hlinkClick r:id="rId4"/>
                        </a:rPr>
                        <a:t>Ok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Returns 200 status code.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88137"/>
                  </a:ext>
                </a:extLst>
              </a:tr>
              <a:tr h="446216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effectLst/>
                          <a:hlinkClick r:id="rId5"/>
                        </a:rPr>
                        <a:t>CreatedAtAction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Returns 201 status code.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90330"/>
                  </a:ext>
                </a:extLst>
              </a:tr>
              <a:tr h="446216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effectLst/>
                          <a:hlinkClick r:id="rId6"/>
                        </a:rPr>
                        <a:t>NoContent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Returns 204 status code.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1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9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5389-F9B7-4708-A9E4-DC615EAF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719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BE7B-5A3B-446D-A27A-982E8F0F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76036"/>
            <a:ext cx="8946541" cy="5572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PracticeDBAPI.Controllers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[Route(</a:t>
            </a:r>
            <a:r>
              <a:rPr lang="en-IN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/[controller]"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ApiController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ValuesController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ControllerBase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Controllers in Controller Folder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Route() implies the attribute Routing, It is used to define routes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Route() defines new route “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/values” which will be handled by all the attributes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HttpPut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HttpDelete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82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D083-6B67-428A-88CF-86FFE9EE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8DFD-93B1-4BF0-A54F-E24CEA49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57778"/>
            <a:ext cx="8946541" cy="449062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Controller,</a:t>
            </a:r>
            <a:r>
              <a:rPr lang="en-US" sz="1800" dirty="0"/>
              <a:t> 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Get() method will handle HTTP GET request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Retrieve data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name should start with Get</a:t>
            </a:r>
          </a:p>
          <a:p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Ex: This is the string array in controller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languages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marL="800100" lvl="2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"C#"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"ASP.NET"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"MVC"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800100" lvl="2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3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61B-E9D9-40C4-AE2B-C4A68E8D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EC0E-8804-4C2C-BFD5-C4B74777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19092"/>
            <a:ext cx="8946541" cy="5529308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 Method in Controller:</a:t>
            </a: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		[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Get()</a:t>
            </a: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languages;</a:t>
            </a:r>
          </a:p>
          <a:p>
            <a:pPr marL="800100" lvl="2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output write following in localhost url: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/values </a:t>
            </a:r>
          </a:p>
          <a:p>
            <a:pPr marL="8001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800100" lvl="2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 "C#", "ASP.NET", "MVC" 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4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6887-A18A-4555-A721-FCD70D94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20"/>
          </a:xfrm>
        </p:spPr>
        <p:txBody>
          <a:bodyPr/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5A9F-10DD-4EDD-A8BD-D7D7BF17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12559"/>
            <a:ext cx="8946541" cy="6054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"{id}"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languages[id];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output write following in localhost url: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/values/2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Note: Here Controller name is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ValuesController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 so for execution write “values” in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</a:p>
          <a:p>
            <a:pPr marL="0" indent="0">
              <a:buNone/>
            </a:pP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MVC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"{id}&amp;{name}"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has id =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languages[id];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output write following in localhost url: 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/values</a:t>
            </a: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/2&amp;Reena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Reena has id = MVC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C03C-E955-4F77-8583-2C2188E1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56883"/>
          </a:xfrm>
        </p:spPr>
        <p:txBody>
          <a:bodyPr/>
          <a:lstStyle/>
          <a:p>
            <a:endParaRPr lang="en-IN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10B0A-DDED-4A8D-8B26-068B241E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4097"/>
            <a:ext cx="8946541" cy="5539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It can also be used to get output from database tables: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&lt;List&lt;Deposit&gt;&gt;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GetAllDepositors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TestDBContext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deposit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ctx.Deposits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.Include(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CnameNavigation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.Select(s =&gt;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ActNo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s.ActNo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Date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s.Adate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Amount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s.Amount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Customer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s.CnameNavigation.Cname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CustomerCity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s.CnameNavigation.City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})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.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8663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A2D0-CE5A-4AB7-8342-80ADE9D7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187"/>
          </a:xfrm>
        </p:spPr>
        <p:txBody>
          <a:bodyPr/>
          <a:lstStyle/>
          <a:p>
            <a:endParaRPr lang="en-IN" sz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C9E0-C837-43CC-B17F-F36997B1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03682"/>
            <a:ext cx="8946541" cy="6098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deposit.Count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Response.Headers.Add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"depositors-total-count"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deposit.Count.ToString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Ok(deposit);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 of all depositors with their information in json format)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– Function of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ActionResult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Class, produces 404 not found status code, returns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NotFoundResult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 response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Ok – produces 200 Ok status code, returns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OkObjectResponse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 response</a:t>
            </a:r>
          </a:p>
          <a:p>
            <a:pPr marL="0" indent="0">
              <a:buNone/>
            </a:pP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Response.Headers.Add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will add custom header in Response Headers having total count of depositors present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  <a:endParaRPr lang="en-I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1" i="0" dirty="0">
                <a:effectLst/>
                <a:latin typeface="Courier New" panose="02070309020205020404" pitchFamily="49" charset="0"/>
              </a:rPr>
              <a:t>depositors-total-count: 9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66890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594</TotalTime>
  <Words>2018</Words>
  <Application>Microsoft Office PowerPoint</Application>
  <PresentationFormat>Widescreen</PresentationFormat>
  <Paragraphs>330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Century Gothic</vt:lpstr>
      <vt:lpstr>Consolas</vt:lpstr>
      <vt:lpstr>Courier New</vt:lpstr>
      <vt:lpstr>Times New Roman</vt:lpstr>
      <vt:lpstr>Wingdings</vt:lpstr>
      <vt:lpstr>Wingdings 3</vt:lpstr>
      <vt:lpstr>Ion</vt:lpstr>
      <vt:lpstr>.Net Core Web API</vt:lpstr>
      <vt:lpstr>What is .Net Core Web API?</vt:lpstr>
      <vt:lpstr>Controller</vt:lpstr>
      <vt:lpstr>PowerPoint Presentation</vt:lpstr>
      <vt:lpstr>HttpGet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Binding Source Parameters</vt:lpstr>
      <vt:lpstr>PowerPoint Presentation</vt:lpstr>
      <vt:lpstr>HttpPost</vt:lpstr>
      <vt:lpstr>PowerPoint Presentation</vt:lpstr>
      <vt:lpstr>HttpPut</vt:lpstr>
      <vt:lpstr>PowerPoint Presentation</vt:lpstr>
      <vt:lpstr>HttpDelete</vt:lpstr>
      <vt:lpstr>PowerPoint Presentation</vt:lpstr>
      <vt:lpstr>Repository Pattern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Web API</dc:title>
  <dc:creator>Disha Shah</dc:creator>
  <cp:lastModifiedBy>Disha Shah</cp:lastModifiedBy>
  <cp:revision>44</cp:revision>
  <dcterms:created xsi:type="dcterms:W3CDTF">2021-04-21T17:26:27Z</dcterms:created>
  <dcterms:modified xsi:type="dcterms:W3CDTF">2021-04-22T15:44:50Z</dcterms:modified>
</cp:coreProperties>
</file>