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627E-F5E3-45A3-9F59-1A228B60C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EF1941-5D87-445D-BD3D-D0A1EF520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61BE04-E806-4FDE-84C9-7A54EF21B846}"/>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5" name="Footer Placeholder 4">
            <a:extLst>
              <a:ext uri="{FF2B5EF4-FFF2-40B4-BE49-F238E27FC236}">
                <a16:creationId xmlns:a16="http://schemas.microsoft.com/office/drawing/2014/main" id="{4424C40D-7AB3-4DC9-A3E4-154DA7C57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B9C3D-7E18-4E99-96A0-F960DE6BF84E}"/>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268693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263E-46F5-4AC3-938A-E7850D70B3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DAAE9D-DED1-4629-A721-392D9FAE5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000F93-4696-4E19-A6E0-560EEB921F7D}"/>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5" name="Footer Placeholder 4">
            <a:extLst>
              <a:ext uri="{FF2B5EF4-FFF2-40B4-BE49-F238E27FC236}">
                <a16:creationId xmlns:a16="http://schemas.microsoft.com/office/drawing/2014/main" id="{45ECD996-679A-42E9-BB69-9D57603E1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4C7692-520A-44D6-BB3D-6042F70D6B2C}"/>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334747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A7EC14-370A-43EA-BBB1-B7CD3FBDD5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52E45-DDCC-4B15-AB42-8987429953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B52C3-29EA-47C9-8366-2B98D59F7180}"/>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5" name="Footer Placeholder 4">
            <a:extLst>
              <a:ext uri="{FF2B5EF4-FFF2-40B4-BE49-F238E27FC236}">
                <a16:creationId xmlns:a16="http://schemas.microsoft.com/office/drawing/2014/main" id="{C31CEFEF-5A5E-4601-8164-307DEE10D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89328-D5DE-45B5-B2F0-0A42052A998B}"/>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37077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A440-56C6-4751-8408-58D3685DC6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4CD59E-9422-4BF3-9C91-E3615216A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CDA51-6044-4040-A7B5-AF57E74537E5}"/>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5" name="Footer Placeholder 4">
            <a:extLst>
              <a:ext uri="{FF2B5EF4-FFF2-40B4-BE49-F238E27FC236}">
                <a16:creationId xmlns:a16="http://schemas.microsoft.com/office/drawing/2014/main" id="{4A3DF334-8E53-4954-9B63-D3CB11094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D1803-7D0E-4AA8-87AB-3B091E46F663}"/>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407022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A583-D0D8-4775-8582-A843F5973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EB805E-DCC9-4274-BA0F-2AC8D66C7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7E6D8-A0C0-402B-B535-754B0E1DBF7D}"/>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5" name="Footer Placeholder 4">
            <a:extLst>
              <a:ext uri="{FF2B5EF4-FFF2-40B4-BE49-F238E27FC236}">
                <a16:creationId xmlns:a16="http://schemas.microsoft.com/office/drawing/2014/main" id="{F2356036-D3BD-4816-886D-A02CF5ADB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ABB24-0E65-4FDF-8275-9CDE9A1CFCEF}"/>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307924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ACC7-CF16-4EC1-AB67-46EB2DADD8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6A63B-F585-4441-9D76-2D4BCAB72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78BEA7-CBAF-4E26-8C29-9CD510CA5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B2412F-B266-4F37-8A39-41D12EA9019F}"/>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6" name="Footer Placeholder 5">
            <a:extLst>
              <a:ext uri="{FF2B5EF4-FFF2-40B4-BE49-F238E27FC236}">
                <a16:creationId xmlns:a16="http://schemas.microsoft.com/office/drawing/2014/main" id="{68B208A9-A068-4248-9A62-A9E9B935C9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4DA27-8766-4605-9877-55AE07EC8D8E}"/>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344310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0B92-DFC7-4605-899E-EC47A6411C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F2E32-650D-4A16-B460-78290F10D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F8EDF0-CA3F-4169-AE7E-6588AAFD2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BBB1D1-3CFE-4145-92E6-DBA264AFC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724F2-51E9-4793-A7DC-26F660B01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70A2D2-6A21-4613-A2F1-C12A17E84534}"/>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8" name="Footer Placeholder 7">
            <a:extLst>
              <a:ext uri="{FF2B5EF4-FFF2-40B4-BE49-F238E27FC236}">
                <a16:creationId xmlns:a16="http://schemas.microsoft.com/office/drawing/2014/main" id="{C6EB188D-6DB8-4B30-9A19-C49EA60D34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31876F-090D-4256-B6EB-DF58E1C30C02}"/>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175533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A69E-8E66-49C9-8769-D028E3C6CF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0CF92-DA50-46BF-B8E9-278EFECF2A1E}"/>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4" name="Footer Placeholder 3">
            <a:extLst>
              <a:ext uri="{FF2B5EF4-FFF2-40B4-BE49-F238E27FC236}">
                <a16:creationId xmlns:a16="http://schemas.microsoft.com/office/drawing/2014/main" id="{7AFC4B03-BD63-41E3-9D02-39257DF61E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64575E-8AB9-4B15-BD82-2E07D6EB8FED}"/>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2794979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0F860-0B76-41DD-A616-76F68F529BBF}"/>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3" name="Footer Placeholder 2">
            <a:extLst>
              <a:ext uri="{FF2B5EF4-FFF2-40B4-BE49-F238E27FC236}">
                <a16:creationId xmlns:a16="http://schemas.microsoft.com/office/drawing/2014/main" id="{4A87D5D6-A540-469C-AA6E-43342EED6C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0E78FD-2E40-4160-BC99-E819F034DC5B}"/>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313319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8EB-4954-4431-94DF-1BF6C3C89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654410-BF9E-46F9-9FE2-E3EAFAB71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A3D72D-87B5-40EC-8AF9-83C9DA3D0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0B73B-1F06-45C7-BD1F-7C7066FF2DA5}"/>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6" name="Footer Placeholder 5">
            <a:extLst>
              <a:ext uri="{FF2B5EF4-FFF2-40B4-BE49-F238E27FC236}">
                <a16:creationId xmlns:a16="http://schemas.microsoft.com/office/drawing/2014/main" id="{EF75AB46-8F46-47BB-9052-BF203479C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D193C-62B5-4A8F-B40C-2BEB92AFCE2D}"/>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283085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D76-00F9-4FD6-8492-FBD9657E1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63AC40-5332-4B81-B9D0-570A92131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251322-2088-498B-898F-117D1BD5A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6BAF7-4871-40EC-A260-4FF47CA027F0}"/>
              </a:ext>
            </a:extLst>
          </p:cNvPr>
          <p:cNvSpPr>
            <a:spLocks noGrp="1"/>
          </p:cNvSpPr>
          <p:nvPr>
            <p:ph type="dt" sz="half" idx="10"/>
          </p:nvPr>
        </p:nvSpPr>
        <p:spPr/>
        <p:txBody>
          <a:bodyPr/>
          <a:lstStyle/>
          <a:p>
            <a:fld id="{43C05D56-94CD-49C3-AC4B-F02B5619E039}" type="datetimeFigureOut">
              <a:rPr lang="en-IN" smtClean="0"/>
              <a:t>22-04-2021</a:t>
            </a:fld>
            <a:endParaRPr lang="en-IN"/>
          </a:p>
        </p:txBody>
      </p:sp>
      <p:sp>
        <p:nvSpPr>
          <p:cNvPr id="6" name="Footer Placeholder 5">
            <a:extLst>
              <a:ext uri="{FF2B5EF4-FFF2-40B4-BE49-F238E27FC236}">
                <a16:creationId xmlns:a16="http://schemas.microsoft.com/office/drawing/2014/main" id="{17B41FA1-09FD-4990-8713-AC5AD1864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F55E2-B4AA-4CF5-9B95-5E412442B279}"/>
              </a:ext>
            </a:extLst>
          </p:cNvPr>
          <p:cNvSpPr>
            <a:spLocks noGrp="1"/>
          </p:cNvSpPr>
          <p:nvPr>
            <p:ph type="sldNum" sz="quarter" idx="12"/>
          </p:nvPr>
        </p:nvSpPr>
        <p:spPr/>
        <p:txBody>
          <a:bodyPr/>
          <a:lstStyle/>
          <a:p>
            <a:fld id="{3B36C349-A8CB-4546-B07F-D7A28B51282D}" type="slidenum">
              <a:rPr lang="en-IN" smtClean="0"/>
              <a:t>‹#›</a:t>
            </a:fld>
            <a:endParaRPr lang="en-IN"/>
          </a:p>
        </p:txBody>
      </p:sp>
    </p:spTree>
    <p:extLst>
      <p:ext uri="{BB962C8B-B14F-4D97-AF65-F5344CB8AC3E}">
        <p14:creationId xmlns:p14="http://schemas.microsoft.com/office/powerpoint/2010/main" val="23808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239344-CF9D-4B79-9E2E-D77A50C4A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384BD4-3C81-427B-A930-B232F7A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AC08C-1D75-4349-B13B-73C68E348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05D56-94CD-49C3-AC4B-F02B5619E039}" type="datetimeFigureOut">
              <a:rPr lang="en-IN" smtClean="0"/>
              <a:t>22-04-2021</a:t>
            </a:fld>
            <a:endParaRPr lang="en-IN"/>
          </a:p>
        </p:txBody>
      </p:sp>
      <p:sp>
        <p:nvSpPr>
          <p:cNvPr id="5" name="Footer Placeholder 4">
            <a:extLst>
              <a:ext uri="{FF2B5EF4-FFF2-40B4-BE49-F238E27FC236}">
                <a16:creationId xmlns:a16="http://schemas.microsoft.com/office/drawing/2014/main" id="{F82A7027-8433-4B02-873F-818DB891C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70FCA4-7F6F-4084-97AC-4FF8E404E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6C349-A8CB-4546-B07F-D7A28B51282D}" type="slidenum">
              <a:rPr lang="en-IN" smtClean="0"/>
              <a:t>‹#›</a:t>
            </a:fld>
            <a:endParaRPr lang="en-IN"/>
          </a:p>
        </p:txBody>
      </p:sp>
    </p:spTree>
    <p:extLst>
      <p:ext uri="{BB962C8B-B14F-4D97-AF65-F5344CB8AC3E}">
        <p14:creationId xmlns:p14="http://schemas.microsoft.com/office/powerpoint/2010/main" val="2230915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9BEB-5D34-4FAE-844F-7DF46FCDC6F4}"/>
              </a:ext>
            </a:extLst>
          </p:cNvPr>
          <p:cNvSpPr>
            <a:spLocks noGrp="1"/>
          </p:cNvSpPr>
          <p:nvPr>
            <p:ph type="ctrTitle"/>
          </p:nvPr>
        </p:nvSpPr>
        <p:spPr/>
        <p:txBody>
          <a:bodyPr/>
          <a:lstStyle/>
          <a:p>
            <a:r>
              <a:rPr lang="en-US" dirty="0"/>
              <a:t>WEB API</a:t>
            </a:r>
            <a:endParaRPr lang="en-IN" dirty="0"/>
          </a:p>
        </p:txBody>
      </p:sp>
      <p:sp>
        <p:nvSpPr>
          <p:cNvPr id="3" name="Subtitle 2">
            <a:extLst>
              <a:ext uri="{FF2B5EF4-FFF2-40B4-BE49-F238E27FC236}">
                <a16:creationId xmlns:a16="http://schemas.microsoft.com/office/drawing/2014/main" id="{F1E09A59-AB66-4BC9-A1ED-BE0DEC16AEE6}"/>
              </a:ext>
            </a:extLst>
          </p:cNvPr>
          <p:cNvSpPr>
            <a:spLocks noGrp="1"/>
          </p:cNvSpPr>
          <p:nvPr>
            <p:ph type="subTitle" idx="1"/>
          </p:nvPr>
        </p:nvSpPr>
        <p:spPr/>
        <p:txBody>
          <a:bodyPr/>
          <a:lstStyle/>
          <a:p>
            <a:r>
              <a:rPr lang="en-US" dirty="0"/>
              <a:t>ASP.NET</a:t>
            </a:r>
            <a:endParaRPr lang="en-IN" dirty="0"/>
          </a:p>
        </p:txBody>
      </p:sp>
    </p:spTree>
    <p:extLst>
      <p:ext uri="{BB962C8B-B14F-4D97-AF65-F5344CB8AC3E}">
        <p14:creationId xmlns:p14="http://schemas.microsoft.com/office/powerpoint/2010/main" val="423933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B57C-FD1E-4121-BC74-20FC917187C3}"/>
              </a:ext>
            </a:extLst>
          </p:cNvPr>
          <p:cNvSpPr>
            <a:spLocks noGrp="1"/>
          </p:cNvSpPr>
          <p:nvPr>
            <p:ph type="title"/>
          </p:nvPr>
        </p:nvSpPr>
        <p:spPr/>
        <p:txBody>
          <a:bodyPr/>
          <a:lstStyle/>
          <a:p>
            <a:r>
              <a:rPr lang="en-US" dirty="0"/>
              <a:t>Web API</a:t>
            </a:r>
            <a:endParaRPr lang="en-IN" dirty="0"/>
          </a:p>
        </p:txBody>
      </p:sp>
      <p:sp>
        <p:nvSpPr>
          <p:cNvPr id="3" name="Content Placeholder 2">
            <a:extLst>
              <a:ext uri="{FF2B5EF4-FFF2-40B4-BE49-F238E27FC236}">
                <a16:creationId xmlns:a16="http://schemas.microsoft.com/office/drawing/2014/main" id="{6E786C56-8AF9-4181-A786-CE2246E11B2A}"/>
              </a:ext>
            </a:extLst>
          </p:cNvPr>
          <p:cNvSpPr>
            <a:spLocks noGrp="1"/>
          </p:cNvSpPr>
          <p:nvPr>
            <p:ph idx="1"/>
          </p:nvPr>
        </p:nvSpPr>
        <p:spPr/>
        <p:txBody>
          <a:bodyPr>
            <a:normAutofit/>
          </a:bodyPr>
          <a:lstStyle/>
          <a:p>
            <a:r>
              <a:rPr lang="en-US" sz="2400"/>
              <a:t>Web API can </a:t>
            </a:r>
            <a:r>
              <a:rPr lang="en-US" sz="2400" dirty="0"/>
              <a:t>be accessed by HTTP Protocol.</a:t>
            </a:r>
          </a:p>
          <a:p>
            <a:r>
              <a:rPr lang="en-US" sz="2400" dirty="0" err="1"/>
              <a:t>ASP.Net</a:t>
            </a:r>
            <a:r>
              <a:rPr lang="en-US" sz="2400" dirty="0"/>
              <a:t> is used to build Web APIs.</a:t>
            </a:r>
          </a:p>
          <a:p>
            <a:r>
              <a:rPr lang="en-US" sz="2400" dirty="0"/>
              <a:t>Configuration is done in the </a:t>
            </a:r>
            <a:r>
              <a:rPr lang="en-US" sz="2400" dirty="0" err="1"/>
              <a:t>Startup.cs</a:t>
            </a:r>
            <a:r>
              <a:rPr lang="en-US" sz="2400" dirty="0"/>
              <a:t> file in ASP.NET Project.</a:t>
            </a:r>
          </a:p>
          <a:p>
            <a:pPr lvl="1"/>
            <a:r>
              <a:rPr lang="en-US" sz="2000" dirty="0"/>
              <a:t>1. </a:t>
            </a:r>
            <a:r>
              <a:rPr lang="en-US" sz="2000" dirty="0" err="1"/>
              <a:t>ConfigureServices</a:t>
            </a:r>
            <a:r>
              <a:rPr lang="en-US" sz="2000" dirty="0"/>
              <a:t>(</a:t>
            </a:r>
            <a:r>
              <a:rPr lang="en-US" sz="2000" dirty="0" err="1"/>
              <a:t>IServiceCollection</a:t>
            </a:r>
            <a:r>
              <a:rPr lang="en-US" sz="2000" dirty="0"/>
              <a:t> service){}</a:t>
            </a:r>
          </a:p>
          <a:p>
            <a:pPr lvl="2"/>
            <a:r>
              <a:rPr lang="en-US" sz="1800" dirty="0"/>
              <a:t>One can define different services to use in this method.</a:t>
            </a:r>
          </a:p>
          <a:p>
            <a:pPr lvl="2"/>
            <a:r>
              <a:rPr lang="en-US" sz="1800" dirty="0"/>
              <a:t>E.g., </a:t>
            </a:r>
            <a:r>
              <a:rPr lang="en-US" sz="1800" dirty="0" err="1"/>
              <a:t>AddDbContext</a:t>
            </a:r>
            <a:r>
              <a:rPr lang="en-US" sz="1800" dirty="0"/>
              <a:t>&lt;&gt;(), </a:t>
            </a:r>
            <a:r>
              <a:rPr lang="en-US" sz="1800" dirty="0" err="1"/>
              <a:t>AddControllers</a:t>
            </a:r>
            <a:r>
              <a:rPr lang="en-US" sz="1800" dirty="0"/>
              <a:t>(), </a:t>
            </a:r>
            <a:r>
              <a:rPr lang="en-US" sz="1800" dirty="0" err="1"/>
              <a:t>AddScoped</a:t>
            </a:r>
            <a:r>
              <a:rPr lang="en-US" sz="1800" dirty="0"/>
              <a:t>&lt;&gt;(), etc.</a:t>
            </a:r>
          </a:p>
          <a:p>
            <a:pPr lvl="1"/>
            <a:r>
              <a:rPr lang="en-US" sz="2000" dirty="0"/>
              <a:t>2. Configure(</a:t>
            </a:r>
            <a:r>
              <a:rPr lang="en-US" sz="2000" dirty="0" err="1"/>
              <a:t>IApplicationBuilder</a:t>
            </a:r>
            <a:r>
              <a:rPr lang="en-US" sz="2000" dirty="0"/>
              <a:t> app, </a:t>
            </a:r>
            <a:r>
              <a:rPr lang="en-US" sz="2000" dirty="0" err="1"/>
              <a:t>IWebHostEnvironment</a:t>
            </a:r>
            <a:r>
              <a:rPr lang="en-US" sz="2000" dirty="0"/>
              <a:t> env)</a:t>
            </a:r>
          </a:p>
          <a:p>
            <a:pPr lvl="2"/>
            <a:r>
              <a:rPr lang="en-US" sz="1800" dirty="0"/>
              <a:t>This method gets called at runtime. It configures HTTP Request flow (pipeline).</a:t>
            </a:r>
          </a:p>
          <a:p>
            <a:endParaRPr lang="en-IN" sz="2400" dirty="0"/>
          </a:p>
        </p:txBody>
      </p:sp>
    </p:spTree>
    <p:extLst>
      <p:ext uri="{BB962C8B-B14F-4D97-AF65-F5344CB8AC3E}">
        <p14:creationId xmlns:p14="http://schemas.microsoft.com/office/powerpoint/2010/main" val="26010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7397-FC8A-4C6D-A0F1-E3B2714E5B2C}"/>
              </a:ext>
            </a:extLst>
          </p:cNvPr>
          <p:cNvSpPr>
            <a:spLocks noGrp="1"/>
          </p:cNvSpPr>
          <p:nvPr>
            <p:ph type="title"/>
          </p:nvPr>
        </p:nvSpPr>
        <p:spPr/>
        <p:txBody>
          <a:bodyPr/>
          <a:lstStyle/>
          <a:p>
            <a:r>
              <a:rPr lang="en-US" dirty="0"/>
              <a:t>Controllers</a:t>
            </a:r>
            <a:endParaRPr lang="en-IN" dirty="0"/>
          </a:p>
        </p:txBody>
      </p:sp>
      <p:sp>
        <p:nvSpPr>
          <p:cNvPr id="3" name="Content Placeholder 2">
            <a:extLst>
              <a:ext uri="{FF2B5EF4-FFF2-40B4-BE49-F238E27FC236}">
                <a16:creationId xmlns:a16="http://schemas.microsoft.com/office/drawing/2014/main" id="{3CDCFB79-349B-45C5-A53F-8CBEAE925BBF}"/>
              </a:ext>
            </a:extLst>
          </p:cNvPr>
          <p:cNvSpPr>
            <a:spLocks noGrp="1"/>
          </p:cNvSpPr>
          <p:nvPr>
            <p:ph idx="1"/>
          </p:nvPr>
        </p:nvSpPr>
        <p:spPr/>
        <p:txBody>
          <a:bodyPr>
            <a:normAutofit fontScale="92500" lnSpcReduction="10000"/>
          </a:bodyPr>
          <a:lstStyle/>
          <a:p>
            <a:r>
              <a:rPr lang="en-US" sz="2400" dirty="0"/>
              <a:t>Controllers are the classes which have different methods to serve the requests.</a:t>
            </a:r>
          </a:p>
          <a:p>
            <a:r>
              <a:rPr lang="en-IN" sz="2400" dirty="0"/>
              <a:t>These controllers are derived from </a:t>
            </a:r>
            <a:r>
              <a:rPr lang="en-IN" sz="2400" dirty="0" err="1"/>
              <a:t>ControllerBase</a:t>
            </a:r>
            <a:r>
              <a:rPr lang="en-IN" sz="2400" dirty="0"/>
              <a:t> class (which is part of </a:t>
            </a:r>
            <a:r>
              <a:rPr lang="en-IN" sz="2400" dirty="0" err="1"/>
              <a:t>Microsoft.AspNetCore.Mvc</a:t>
            </a:r>
            <a:r>
              <a:rPr lang="en-IN" sz="2400" dirty="0"/>
              <a:t> namespace).</a:t>
            </a:r>
          </a:p>
          <a:p>
            <a:r>
              <a:rPr lang="en-IN" sz="2400" dirty="0"/>
              <a:t>There are several attributes provided by </a:t>
            </a:r>
            <a:r>
              <a:rPr lang="en-IN" sz="2400" dirty="0" err="1"/>
              <a:t>Microsoft.AspNetCore.Mvc</a:t>
            </a:r>
            <a:r>
              <a:rPr lang="en-IN" sz="2400" dirty="0"/>
              <a:t> namespace, which are useful to define </a:t>
            </a:r>
            <a:r>
              <a:rPr lang="en-IN" sz="2400" dirty="0" err="1"/>
              <a:t>behavior</a:t>
            </a:r>
            <a:r>
              <a:rPr lang="en-IN" sz="2400" dirty="0"/>
              <a:t> of the controller classes and methods.</a:t>
            </a:r>
          </a:p>
          <a:p>
            <a:endParaRPr lang="en-IN" sz="2400" dirty="0"/>
          </a:p>
          <a:p>
            <a:endParaRPr lang="en-IN" sz="2400" dirty="0"/>
          </a:p>
          <a:p>
            <a:endParaRPr lang="en-IN" sz="2400" dirty="0"/>
          </a:p>
          <a:p>
            <a:r>
              <a:rPr lang="en-IN" sz="2400" dirty="0"/>
              <a:t>[</a:t>
            </a:r>
            <a:r>
              <a:rPr lang="en-IN" sz="2400" dirty="0" err="1"/>
              <a:t>ApiController</a:t>
            </a:r>
            <a:r>
              <a:rPr lang="en-IN" sz="2400" dirty="0"/>
              <a:t>] attribute is useful to define routes for a controller, binding request parameters to methods, etc.</a:t>
            </a:r>
          </a:p>
          <a:p>
            <a:r>
              <a:rPr lang="en-IN" sz="2400" dirty="0"/>
              <a:t>[Route] defines the </a:t>
            </a:r>
            <a:r>
              <a:rPr lang="en-IN" sz="2400" dirty="0" err="1"/>
              <a:t>url</a:t>
            </a:r>
            <a:r>
              <a:rPr lang="en-IN" sz="2400" dirty="0"/>
              <a:t> for the request. [Controller] and [action] defines name of the controller and method respectively.</a:t>
            </a:r>
          </a:p>
          <a:p>
            <a:endParaRPr lang="en-IN" sz="2400" dirty="0"/>
          </a:p>
          <a:p>
            <a:endParaRPr lang="en-IN" sz="2400" dirty="0"/>
          </a:p>
        </p:txBody>
      </p:sp>
      <p:pic>
        <p:nvPicPr>
          <p:cNvPr id="5" name="Picture 4">
            <a:extLst>
              <a:ext uri="{FF2B5EF4-FFF2-40B4-BE49-F238E27FC236}">
                <a16:creationId xmlns:a16="http://schemas.microsoft.com/office/drawing/2014/main" id="{C79FAF4F-0D08-4195-B258-483A932A777F}"/>
              </a:ext>
            </a:extLst>
          </p:cNvPr>
          <p:cNvPicPr>
            <a:picLocks noChangeAspect="1"/>
          </p:cNvPicPr>
          <p:nvPr/>
        </p:nvPicPr>
        <p:blipFill>
          <a:blip r:embed="rId2"/>
          <a:stretch>
            <a:fillRect/>
          </a:stretch>
        </p:blipFill>
        <p:spPr>
          <a:xfrm>
            <a:off x="4045959" y="3532932"/>
            <a:ext cx="4100082" cy="936723"/>
          </a:xfrm>
          <a:prstGeom prst="rect">
            <a:avLst/>
          </a:prstGeom>
        </p:spPr>
      </p:pic>
    </p:spTree>
    <p:extLst>
      <p:ext uri="{BB962C8B-B14F-4D97-AF65-F5344CB8AC3E}">
        <p14:creationId xmlns:p14="http://schemas.microsoft.com/office/powerpoint/2010/main" val="203420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FB55-4615-428F-BDAF-D158D5D2B09E}"/>
              </a:ext>
            </a:extLst>
          </p:cNvPr>
          <p:cNvSpPr>
            <a:spLocks noGrp="1"/>
          </p:cNvSpPr>
          <p:nvPr>
            <p:ph type="title"/>
          </p:nvPr>
        </p:nvSpPr>
        <p:spPr/>
        <p:txBody>
          <a:bodyPr/>
          <a:lstStyle/>
          <a:p>
            <a:r>
              <a:rPr lang="en-US" dirty="0"/>
              <a:t>Methods</a:t>
            </a:r>
            <a:endParaRPr lang="en-IN" dirty="0"/>
          </a:p>
        </p:txBody>
      </p:sp>
      <p:sp>
        <p:nvSpPr>
          <p:cNvPr id="3" name="Content Placeholder 2">
            <a:extLst>
              <a:ext uri="{FF2B5EF4-FFF2-40B4-BE49-F238E27FC236}">
                <a16:creationId xmlns:a16="http://schemas.microsoft.com/office/drawing/2014/main" id="{271E5B21-FD33-4DF7-93E0-D735A1D0FA3B}"/>
              </a:ext>
            </a:extLst>
          </p:cNvPr>
          <p:cNvSpPr>
            <a:spLocks noGrp="1"/>
          </p:cNvSpPr>
          <p:nvPr>
            <p:ph idx="1"/>
          </p:nvPr>
        </p:nvSpPr>
        <p:spPr/>
        <p:txBody>
          <a:bodyPr>
            <a:normAutofit lnSpcReduction="10000"/>
          </a:bodyPr>
          <a:lstStyle/>
          <a:p>
            <a:r>
              <a:rPr lang="en-US" sz="2400" dirty="0"/>
              <a:t>Methods are followed by the attribute which defines the type of request.</a:t>
            </a:r>
          </a:p>
          <a:p>
            <a:r>
              <a:rPr lang="en-US" sz="2400" dirty="0"/>
              <a:t>E.g. </a:t>
            </a:r>
            <a:r>
              <a:rPr lang="en-US" sz="2400" dirty="0" err="1"/>
              <a:t>HttpGet</a:t>
            </a:r>
            <a:r>
              <a:rPr lang="en-US" sz="2400" dirty="0"/>
              <a:t>, </a:t>
            </a:r>
            <a:r>
              <a:rPr lang="en-US" sz="2400" dirty="0" err="1"/>
              <a:t>HttpPost</a:t>
            </a:r>
            <a:r>
              <a:rPr lang="en-US" sz="2400" dirty="0"/>
              <a:t>, </a:t>
            </a:r>
            <a:r>
              <a:rPr lang="en-US" sz="2400" dirty="0" err="1"/>
              <a:t>HttpPut</a:t>
            </a:r>
            <a:r>
              <a:rPr lang="en-US" sz="2400" dirty="0"/>
              <a:t>, </a:t>
            </a:r>
            <a:r>
              <a:rPr lang="en-US" sz="2400" dirty="0" err="1"/>
              <a:t>HttpDelete</a:t>
            </a:r>
            <a:endParaRPr lang="en-US" sz="2400" dirty="0"/>
          </a:p>
          <a:p>
            <a:r>
              <a:rPr lang="en-US" sz="2400" dirty="0"/>
              <a:t>A parameter also can be passed to the attribute as shown below.</a:t>
            </a:r>
          </a:p>
          <a:p>
            <a:r>
              <a:rPr lang="en-US" sz="2400" dirty="0"/>
              <a:t>Parameters in the method’s argument can have attributes too, which define the location of the data in request.</a:t>
            </a:r>
          </a:p>
          <a:p>
            <a:r>
              <a:rPr lang="en-US" sz="2400" dirty="0"/>
              <a:t>For example, If </a:t>
            </a:r>
            <a:r>
              <a:rPr lang="en-US" sz="2400" dirty="0" err="1"/>
              <a:t>FromHeader</a:t>
            </a:r>
            <a:r>
              <a:rPr lang="en-US" sz="2400" dirty="0"/>
              <a:t> is used, it will search for that parameter in the request’s header. Other values: </a:t>
            </a:r>
            <a:r>
              <a:rPr lang="en-US" sz="2400" dirty="0" err="1"/>
              <a:t>FromForm</a:t>
            </a:r>
            <a:r>
              <a:rPr lang="en-US" sz="2400" dirty="0"/>
              <a:t>, </a:t>
            </a:r>
            <a:r>
              <a:rPr lang="en-US" sz="2400" dirty="0" err="1"/>
              <a:t>FromBody</a:t>
            </a:r>
            <a:r>
              <a:rPr lang="en-US" sz="2400" dirty="0"/>
              <a:t>, </a:t>
            </a:r>
            <a:r>
              <a:rPr lang="en-US" sz="2400" dirty="0" err="1"/>
              <a:t>FromQuery</a:t>
            </a:r>
            <a:r>
              <a:rPr lang="en-US" sz="2400" dirty="0"/>
              <a:t>, etc.</a:t>
            </a:r>
          </a:p>
          <a:p>
            <a:endParaRPr lang="en-US" sz="2400" dirty="0"/>
          </a:p>
          <a:p>
            <a:endParaRPr lang="en-US" sz="2400" dirty="0"/>
          </a:p>
          <a:p>
            <a:r>
              <a:rPr lang="en-US" sz="2400" dirty="0"/>
              <a:t>Headers can be fetched using </a:t>
            </a:r>
            <a:r>
              <a:rPr lang="en-US" sz="2400" b="1" dirty="0" err="1"/>
              <a:t>this.Request.Headers</a:t>
            </a:r>
            <a:r>
              <a:rPr lang="en-US" sz="2400" b="1" dirty="0"/>
              <a:t> </a:t>
            </a:r>
            <a:r>
              <a:rPr lang="en-US" sz="2400" dirty="0" err="1"/>
              <a:t>isnide</a:t>
            </a:r>
            <a:r>
              <a:rPr lang="en-US" sz="2400" dirty="0"/>
              <a:t> method, too.</a:t>
            </a:r>
          </a:p>
          <a:p>
            <a:r>
              <a:rPr lang="en-US" sz="2400" dirty="0"/>
              <a:t>ASP.NET Core automatically serializes the response object to JSON.</a:t>
            </a:r>
            <a:endParaRPr lang="en-IN" sz="2400" dirty="0"/>
          </a:p>
        </p:txBody>
      </p:sp>
      <p:pic>
        <p:nvPicPr>
          <p:cNvPr id="7" name="Picture 6">
            <a:extLst>
              <a:ext uri="{FF2B5EF4-FFF2-40B4-BE49-F238E27FC236}">
                <a16:creationId xmlns:a16="http://schemas.microsoft.com/office/drawing/2014/main" id="{71D60F09-DB53-40A3-8486-23BCDF53B93C}"/>
              </a:ext>
            </a:extLst>
          </p:cNvPr>
          <p:cNvPicPr>
            <a:picLocks noChangeAspect="1"/>
          </p:cNvPicPr>
          <p:nvPr/>
        </p:nvPicPr>
        <p:blipFill>
          <a:blip r:embed="rId2"/>
          <a:stretch>
            <a:fillRect/>
          </a:stretch>
        </p:blipFill>
        <p:spPr>
          <a:xfrm>
            <a:off x="2790363" y="4437198"/>
            <a:ext cx="6611273" cy="895475"/>
          </a:xfrm>
          <a:prstGeom prst="rect">
            <a:avLst/>
          </a:prstGeom>
        </p:spPr>
      </p:pic>
    </p:spTree>
    <p:extLst>
      <p:ext uri="{BB962C8B-B14F-4D97-AF65-F5344CB8AC3E}">
        <p14:creationId xmlns:p14="http://schemas.microsoft.com/office/powerpoint/2010/main" val="190048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87FF-3199-460D-B92C-26001EEAA5F1}"/>
              </a:ext>
            </a:extLst>
          </p:cNvPr>
          <p:cNvSpPr>
            <a:spLocks noGrp="1"/>
          </p:cNvSpPr>
          <p:nvPr>
            <p:ph type="title"/>
          </p:nvPr>
        </p:nvSpPr>
        <p:spPr/>
        <p:txBody>
          <a:bodyPr/>
          <a:lstStyle/>
          <a:p>
            <a:r>
              <a:rPr lang="en-IN" dirty="0"/>
              <a:t>Data Transfer Object (DTO)</a:t>
            </a:r>
          </a:p>
        </p:txBody>
      </p:sp>
      <p:sp>
        <p:nvSpPr>
          <p:cNvPr id="3" name="Content Placeholder 2">
            <a:extLst>
              <a:ext uri="{FF2B5EF4-FFF2-40B4-BE49-F238E27FC236}">
                <a16:creationId xmlns:a16="http://schemas.microsoft.com/office/drawing/2014/main" id="{CEC9F617-6E97-4A38-8F49-E068972DA2B2}"/>
              </a:ext>
            </a:extLst>
          </p:cNvPr>
          <p:cNvSpPr>
            <a:spLocks noGrp="1"/>
          </p:cNvSpPr>
          <p:nvPr>
            <p:ph idx="1"/>
          </p:nvPr>
        </p:nvSpPr>
        <p:spPr/>
        <p:txBody>
          <a:bodyPr>
            <a:normAutofit/>
          </a:bodyPr>
          <a:lstStyle/>
          <a:p>
            <a:r>
              <a:rPr lang="en-US" sz="2400" dirty="0"/>
              <a:t>DTO are used to hide unnecessary class properties from client.</a:t>
            </a:r>
          </a:p>
          <a:p>
            <a:r>
              <a:rPr lang="en-US" sz="2400" dirty="0"/>
              <a:t>It helps to reduce payload, can prevent over-posting.</a:t>
            </a:r>
          </a:p>
        </p:txBody>
      </p:sp>
    </p:spTree>
    <p:extLst>
      <p:ext uri="{BB962C8B-B14F-4D97-AF65-F5344CB8AC3E}">
        <p14:creationId xmlns:p14="http://schemas.microsoft.com/office/powerpoint/2010/main" val="416453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17D-F076-4751-AB5E-D7784507D8D7}"/>
              </a:ext>
            </a:extLst>
          </p:cNvPr>
          <p:cNvSpPr>
            <a:spLocks noGrp="1"/>
          </p:cNvSpPr>
          <p:nvPr>
            <p:ph type="title"/>
          </p:nvPr>
        </p:nvSpPr>
        <p:spPr/>
        <p:txBody>
          <a:bodyPr/>
          <a:lstStyle/>
          <a:p>
            <a:r>
              <a:rPr lang="en-IN" dirty="0"/>
              <a:t>Repository Pattern</a:t>
            </a:r>
          </a:p>
        </p:txBody>
      </p:sp>
      <p:sp>
        <p:nvSpPr>
          <p:cNvPr id="3" name="Content Placeholder 2">
            <a:extLst>
              <a:ext uri="{FF2B5EF4-FFF2-40B4-BE49-F238E27FC236}">
                <a16:creationId xmlns:a16="http://schemas.microsoft.com/office/drawing/2014/main" id="{DDABC8FB-0909-43EC-A2B9-EF672A264DA5}"/>
              </a:ext>
            </a:extLst>
          </p:cNvPr>
          <p:cNvSpPr>
            <a:spLocks noGrp="1"/>
          </p:cNvSpPr>
          <p:nvPr>
            <p:ph idx="1"/>
          </p:nvPr>
        </p:nvSpPr>
        <p:spPr/>
        <p:txBody>
          <a:bodyPr>
            <a:normAutofit/>
          </a:bodyPr>
          <a:lstStyle/>
          <a:p>
            <a:r>
              <a:rPr lang="en-US" sz="1800" dirty="0"/>
              <a:t>Repository Pattern is useful when we need to work with multiple data storages.</a:t>
            </a:r>
          </a:p>
          <a:p>
            <a:r>
              <a:rPr lang="en-US" sz="1800" dirty="0"/>
              <a:t>For example, one can have database in the SQL Server and also uses the in-memory data structures for the unit testing.</a:t>
            </a:r>
          </a:p>
          <a:p>
            <a:r>
              <a:rPr lang="en-US" sz="1800" dirty="0"/>
              <a:t>Repository Pattern allows one to change data storage with minimal changes and same controllers can work for all data storage. No need to make new controller.</a:t>
            </a:r>
          </a:p>
          <a:p>
            <a:r>
              <a:rPr lang="en-IN" sz="1800" dirty="0"/>
              <a:t>Interfaces are made to declare the methods to use in controllers.</a:t>
            </a:r>
          </a:p>
          <a:p>
            <a:r>
              <a:rPr lang="en-IN" sz="1800" dirty="0"/>
              <a:t>Different Repository classes are made for each type of data storages which implements the Repository Interface. These classes can be used in the controller by creating object of those interface type in the controller.</a:t>
            </a:r>
          </a:p>
          <a:p>
            <a:r>
              <a:rPr lang="en-IN" sz="1800" dirty="0"/>
              <a:t>In </a:t>
            </a:r>
            <a:r>
              <a:rPr lang="en-IN" sz="1800" dirty="0" err="1"/>
              <a:t>Startup</a:t>
            </a:r>
            <a:r>
              <a:rPr lang="en-IN" sz="1800" dirty="0"/>
              <a:t> file, one need to define which Repo. Class to use in the controller, using </a:t>
            </a:r>
            <a:r>
              <a:rPr lang="en-US" sz="1800" dirty="0" err="1"/>
              <a:t>AddScoped</a:t>
            </a:r>
            <a:r>
              <a:rPr lang="en-US" sz="1800" dirty="0"/>
              <a:t>&lt;</a:t>
            </a:r>
            <a:r>
              <a:rPr lang="en-US" sz="1800" dirty="0" err="1"/>
              <a:t>InterfaceName</a:t>
            </a:r>
            <a:r>
              <a:rPr lang="en-US" sz="1800" dirty="0"/>
              <a:t>, </a:t>
            </a:r>
            <a:r>
              <a:rPr lang="en-US" sz="1800" dirty="0" err="1"/>
              <a:t>ClassNameToUse</a:t>
            </a:r>
            <a:r>
              <a:rPr lang="en-US" sz="1800" dirty="0"/>
              <a:t>&gt;() method.</a:t>
            </a:r>
          </a:p>
          <a:p>
            <a:endParaRPr lang="en-IN" sz="1800" dirty="0"/>
          </a:p>
        </p:txBody>
      </p:sp>
      <p:pic>
        <p:nvPicPr>
          <p:cNvPr id="5" name="Picture 4">
            <a:extLst>
              <a:ext uri="{FF2B5EF4-FFF2-40B4-BE49-F238E27FC236}">
                <a16:creationId xmlns:a16="http://schemas.microsoft.com/office/drawing/2014/main" id="{F9D72D9D-8DA7-41C0-91A7-3EAAE3BAB31E}"/>
              </a:ext>
            </a:extLst>
          </p:cNvPr>
          <p:cNvPicPr>
            <a:picLocks noChangeAspect="1"/>
          </p:cNvPicPr>
          <p:nvPr/>
        </p:nvPicPr>
        <p:blipFill>
          <a:blip r:embed="rId2"/>
          <a:stretch>
            <a:fillRect/>
          </a:stretch>
        </p:blipFill>
        <p:spPr>
          <a:xfrm>
            <a:off x="1580520" y="5328636"/>
            <a:ext cx="9030960" cy="657317"/>
          </a:xfrm>
          <a:prstGeom prst="rect">
            <a:avLst/>
          </a:prstGeom>
        </p:spPr>
      </p:pic>
    </p:spTree>
    <p:extLst>
      <p:ext uri="{BB962C8B-B14F-4D97-AF65-F5344CB8AC3E}">
        <p14:creationId xmlns:p14="http://schemas.microsoft.com/office/powerpoint/2010/main" val="270696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3898-F2C3-498E-BB00-C63A771D15AD}"/>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90723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488</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WEB API</vt:lpstr>
      <vt:lpstr>Web API</vt:lpstr>
      <vt:lpstr>Controllers</vt:lpstr>
      <vt:lpstr>Methods</vt:lpstr>
      <vt:lpstr>Data Transfer Object (DTO)</vt:lpstr>
      <vt:lpstr>Repository Pattern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Milit Panchasara</dc:creator>
  <cp:lastModifiedBy>Milit Panchasara</cp:lastModifiedBy>
  <cp:revision>63</cp:revision>
  <dcterms:created xsi:type="dcterms:W3CDTF">2021-04-21T07:39:28Z</dcterms:created>
  <dcterms:modified xsi:type="dcterms:W3CDTF">2021-04-22T08:39:15Z</dcterms:modified>
</cp:coreProperties>
</file>