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3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Fraunces Bold" charset="1" panose="00000000000000000000"/>
      <p:regular r:id="rId26"/>
    </p:embeddedFont>
    <p:embeddedFont>
      <p:font typeface="Arimo Bold Italics" charset="1" panose="020B0704020202090204"/>
      <p:regular r:id="rId27"/>
    </p:embeddedFont>
    <p:embeddedFont>
      <p:font typeface="Arimo" charset="1" panose="020B0604020202020204"/>
      <p:regular r:id="rId28"/>
    </p:embeddedFont>
    <p:embeddedFont>
      <p:font typeface="Arimo Bold" charset="1" panose="020B0704020202020204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notesMasters/notesMaster1.xml" Type="http://schemas.openxmlformats.org/officeDocument/2006/relationships/notesMaster"/><Relationship Id="rId24" Target="theme/theme2.xml" Type="http://schemas.openxmlformats.org/officeDocument/2006/relationships/theme"/><Relationship Id="rId25" Target="notesSlides/notesSlide1.xml" Type="http://schemas.openxmlformats.org/officeDocument/2006/relationships/notesSlide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notesSlides/notesSlide2.xml" Type="http://schemas.openxmlformats.org/officeDocument/2006/relationships/notesSlide"/><Relationship Id="rId31" Target="notesSlides/notesSlide3.xml" Type="http://schemas.openxmlformats.org/officeDocument/2006/relationships/notesSlide"/><Relationship Id="rId32" Target="notesSlides/notesSlide4.xml" Type="http://schemas.openxmlformats.org/officeDocument/2006/relationships/notesSlide"/><Relationship Id="rId33" Target="notesSlides/notesSlide5.xml" Type="http://schemas.openxmlformats.org/officeDocument/2006/relationships/notes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3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5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https://gamma.app/?utm_source=made-with-gamma" TargetMode="External" Type="http://schemas.openxmlformats.org/officeDocument/2006/relationships/hyperlink"/><Relationship Id="rId5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1.png" Type="http://schemas.openxmlformats.org/officeDocument/2006/relationships/image"/><Relationship Id="rId4" Target="https://gamma.app/?utm_source=made-with-gamma" TargetMode="External" Type="http://schemas.openxmlformats.org/officeDocument/2006/relationships/hyperlink"/><Relationship Id="rId5" Target="../media/image13.png" Type="http://schemas.openxmlformats.org/officeDocument/2006/relationships/image"/><Relationship Id="rId6" Target="../media/image14.png" Type="http://schemas.openxmlformats.org/officeDocument/2006/relationships/image"/><Relationship Id="rId7" Target="../media/image15.png" Type="http://schemas.openxmlformats.org/officeDocument/2006/relationships/image"/><Relationship Id="rId8" Target="../media/image16.png" Type="http://schemas.openxmlformats.org/officeDocument/2006/relationships/image"/><Relationship Id="rId9" Target="../media/image17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18.png" Type="http://schemas.openxmlformats.org/officeDocument/2006/relationships/image"/><Relationship Id="rId4" Target="../media/image19.svg" Type="http://schemas.openxmlformats.org/officeDocument/2006/relationships/image"/><Relationship Id="rId5" Target="../media/image20.png" Type="http://schemas.openxmlformats.org/officeDocument/2006/relationships/image"/><Relationship Id="rId6" Target="../media/image21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23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png" Type="http://schemas.openxmlformats.org/officeDocument/2006/relationships/image"/><Relationship Id="rId4" Target="../media/image26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EEEE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AFFFA"/>
            </a:solidFill>
          </p:spPr>
        </p:sp>
      </p:grpSp>
      <p:sp>
        <p:nvSpPr>
          <p:cNvPr name="Freeform 6" id="6" descr="preencoded.png">
            <a:hlinkClick r:id="rId4" tooltip="https://gamma.app/?utm_source=made-with-gamma"/>
          </p:cNvPr>
          <p:cNvSpPr/>
          <p:nvPr/>
        </p:nvSpPr>
        <p:spPr>
          <a:xfrm flipH="false" flipV="false" rot="0">
            <a:off x="16049019" y="9686925"/>
            <a:ext cx="2153256" cy="514350"/>
          </a:xfrm>
          <a:custGeom>
            <a:avLst/>
            <a:gdLst/>
            <a:ahLst/>
            <a:cxnLst/>
            <a:rect r="r" b="b" t="t" l="l"/>
            <a:pathLst>
              <a:path h="514350" w="2153256">
                <a:moveTo>
                  <a:pt x="0" y="0"/>
                </a:moveTo>
                <a:lnTo>
                  <a:pt x="2153256" y="0"/>
                </a:lnTo>
                <a:lnTo>
                  <a:pt x="2153256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 descr="preencoded.png"/>
          <p:cNvSpPr/>
          <p:nvPr/>
        </p:nvSpPr>
        <p:spPr>
          <a:xfrm flipH="false" flipV="false" rot="0">
            <a:off x="11344275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992238" y="2118718"/>
            <a:ext cx="9445526" cy="1222772"/>
            <a:chOff x="0" y="0"/>
            <a:chExt cx="12594035" cy="163036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594035" cy="1630363"/>
            </a:xfrm>
            <a:custGeom>
              <a:avLst/>
              <a:gdLst/>
              <a:ahLst/>
              <a:cxnLst/>
              <a:rect r="r" b="b" t="t" l="l"/>
              <a:pathLst>
                <a:path h="1630363" w="12594035">
                  <a:moveTo>
                    <a:pt x="0" y="0"/>
                  </a:moveTo>
                  <a:lnTo>
                    <a:pt x="12594035" y="0"/>
                  </a:lnTo>
                  <a:lnTo>
                    <a:pt x="12594035" y="1630363"/>
                  </a:lnTo>
                  <a:lnTo>
                    <a:pt x="0" y="163036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594035" cy="16684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9625"/>
                </a:lnSpc>
              </a:pPr>
              <a:r>
                <a:rPr lang="en-US" sz="7687" b="true">
                  <a:solidFill>
                    <a:srgbClr val="000000"/>
                  </a:solidFill>
                  <a:latin typeface="Fraunces Bold"/>
                  <a:ea typeface="Fraunces Bold"/>
                  <a:cs typeface="Fraunces Bold"/>
                  <a:sym typeface="Fraunces Bold"/>
                </a:rPr>
                <a:t>Cantinho Verde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92238" y="3766691"/>
            <a:ext cx="9445526" cy="3175397"/>
            <a:chOff x="0" y="0"/>
            <a:chExt cx="12594035" cy="423386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594035" cy="4233863"/>
            </a:xfrm>
            <a:custGeom>
              <a:avLst/>
              <a:gdLst/>
              <a:ahLst/>
              <a:cxnLst/>
              <a:rect r="r" b="b" t="t" l="l"/>
              <a:pathLst>
                <a:path h="4233863" w="12594035">
                  <a:moveTo>
                    <a:pt x="0" y="0"/>
                  </a:moveTo>
                  <a:lnTo>
                    <a:pt x="12594035" y="0"/>
                  </a:lnTo>
                  <a:lnTo>
                    <a:pt x="12594035" y="4233863"/>
                  </a:lnTo>
                  <a:lnTo>
                    <a:pt x="0" y="423386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104775"/>
              <a:ext cx="12594035" cy="433863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b="true" sz="2187" i="true">
                  <a:solidFill>
                    <a:srgbClr val="000000"/>
                  </a:solidFill>
                  <a:latin typeface="Arimo Bold Italics"/>
                  <a:ea typeface="Arimo Bold Italics"/>
                  <a:cs typeface="Arimo Bold Italics"/>
                  <a:sym typeface="Arimo Bold Italics"/>
                </a:rPr>
                <a:t>Nossa proposta é desenvolver um sistema com um workshop intuitivo e funcional, que permita aos usuários navegar por categorias de plantas, visualizar detalhes dos produtos, adicionar itens ao carrinho, realizar login ou cadastro e simular uma compra. Além disso, o sistema contará com um painel administrativo para a gestão de produtos e usuários.</a:t>
              </a:r>
            </a:p>
            <a:p>
              <a:pPr algn="l">
                <a:lnSpc>
                  <a:spcPts val="3562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92238" y="7261026"/>
            <a:ext cx="9445526" cy="907256"/>
            <a:chOff x="0" y="0"/>
            <a:chExt cx="12594035" cy="120967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2594035" cy="1209675"/>
            </a:xfrm>
            <a:custGeom>
              <a:avLst/>
              <a:gdLst/>
              <a:ahLst/>
              <a:cxnLst/>
              <a:rect r="r" b="b" t="t" l="l"/>
              <a:pathLst>
                <a:path h="1209675" w="12594035">
                  <a:moveTo>
                    <a:pt x="0" y="0"/>
                  </a:moveTo>
                  <a:lnTo>
                    <a:pt x="12594035" y="0"/>
                  </a:lnTo>
                  <a:lnTo>
                    <a:pt x="12594035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104775"/>
              <a:ext cx="12594035" cy="13144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Integrantes do grupo</a:t>
              </a:r>
              <a:r>
                <a:rPr lang="en-US" sz="2187">
                  <a:solidFill>
                    <a:srgbClr val="405449"/>
                  </a:solidFill>
                  <a:latin typeface="Arimo"/>
                  <a:ea typeface="Arimo"/>
                  <a:cs typeface="Arimo"/>
                  <a:sym typeface="Arimo"/>
                </a:rPr>
                <a:t>: </a:t>
              </a:r>
              <a:r>
                <a:rPr lang="en-US" sz="2187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Eros Netto, Gabriel Schultz, Luigi, Ronald e Vitor Hugo Dechamps.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EEE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9525000"/>
            <a:ext cx="2284065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 b="true">
                <a:solidFill>
                  <a:srgbClr val="000000"/>
                </a:solidFill>
                <a:latin typeface="Fraunces Bold"/>
                <a:ea typeface="Fraunces Bold"/>
                <a:cs typeface="Fraunces Bold"/>
                <a:sym typeface="Fraunces Bold"/>
              </a:rPr>
              <a:t>Entrega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EEE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4443" y="9306269"/>
            <a:ext cx="1934319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 b="true">
                <a:solidFill>
                  <a:srgbClr val="000000"/>
                </a:solidFill>
                <a:latin typeface="Fraunces Bold"/>
                <a:ea typeface="Fraunces Bold"/>
                <a:cs typeface="Fraunces Bold"/>
                <a:sym typeface="Fraunces Bold"/>
              </a:rPr>
              <a:t>Admin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EEEE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AFFFA"/>
            </a:solidFill>
          </p:spPr>
        </p:sp>
      </p:grpSp>
      <p:sp>
        <p:nvSpPr>
          <p:cNvPr name="Freeform 6" id="6" descr="preencoded.png">
            <a:hlinkClick r:id="rId4" tooltip="https://gamma.app/?utm_source=made-with-gamma"/>
          </p:cNvPr>
          <p:cNvSpPr/>
          <p:nvPr/>
        </p:nvSpPr>
        <p:spPr>
          <a:xfrm flipH="false" flipV="false" rot="0">
            <a:off x="16049019" y="9686925"/>
            <a:ext cx="2153256" cy="514350"/>
          </a:xfrm>
          <a:custGeom>
            <a:avLst/>
            <a:gdLst/>
            <a:ahLst/>
            <a:cxnLst/>
            <a:rect r="r" b="b" t="t" l="l"/>
            <a:pathLst>
              <a:path h="514350" w="2153256">
                <a:moveTo>
                  <a:pt x="0" y="0"/>
                </a:moveTo>
                <a:lnTo>
                  <a:pt x="2153256" y="0"/>
                </a:lnTo>
                <a:lnTo>
                  <a:pt x="2153256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 descr="preencoded.png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EEEE1">
                <a:alpha val="72157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992238" y="2280048"/>
            <a:ext cx="12147500" cy="885974"/>
            <a:chOff x="0" y="0"/>
            <a:chExt cx="16196667" cy="118129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6196667" cy="1181298"/>
            </a:xfrm>
            <a:custGeom>
              <a:avLst/>
              <a:gdLst/>
              <a:ahLst/>
              <a:cxnLst/>
              <a:rect r="r" b="b" t="t" l="l"/>
              <a:pathLst>
                <a:path h="1181298" w="16196667">
                  <a:moveTo>
                    <a:pt x="0" y="0"/>
                  </a:moveTo>
                  <a:lnTo>
                    <a:pt x="16196667" y="0"/>
                  </a:lnTo>
                  <a:lnTo>
                    <a:pt x="16196667" y="1181298"/>
                  </a:lnTo>
                  <a:lnTo>
                    <a:pt x="0" y="11812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9050"/>
              <a:ext cx="16196667" cy="120034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937"/>
                </a:lnSpc>
              </a:pPr>
              <a:r>
                <a:rPr lang="en-US" sz="5562" b="true">
                  <a:solidFill>
                    <a:srgbClr val="000000"/>
                  </a:solidFill>
                  <a:latin typeface="Fraunces Bold"/>
                  <a:ea typeface="Fraunces Bold"/>
                  <a:cs typeface="Fraunces Bold"/>
                  <a:sym typeface="Fraunces Bold"/>
                </a:rPr>
                <a:t>Arquitetura de Software Utilizada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992238" y="3910161"/>
            <a:ext cx="637878" cy="637878"/>
            <a:chOff x="0" y="0"/>
            <a:chExt cx="850503" cy="85050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50519" cy="850519"/>
            </a:xfrm>
            <a:custGeom>
              <a:avLst/>
              <a:gdLst/>
              <a:ahLst/>
              <a:cxnLst/>
              <a:rect r="r" b="b" t="t" l="l"/>
              <a:pathLst>
                <a:path h="850519" w="850519">
                  <a:moveTo>
                    <a:pt x="0" y="340233"/>
                  </a:moveTo>
                  <a:cubicBezTo>
                    <a:pt x="0" y="152273"/>
                    <a:pt x="152273" y="0"/>
                    <a:pt x="340233" y="0"/>
                  </a:cubicBezTo>
                  <a:lnTo>
                    <a:pt x="510286" y="0"/>
                  </a:lnTo>
                  <a:cubicBezTo>
                    <a:pt x="698246" y="0"/>
                    <a:pt x="850519" y="152273"/>
                    <a:pt x="850519" y="340233"/>
                  </a:cubicBezTo>
                  <a:lnTo>
                    <a:pt x="850519" y="510286"/>
                  </a:lnTo>
                  <a:cubicBezTo>
                    <a:pt x="850519" y="698246"/>
                    <a:pt x="698246" y="850519"/>
                    <a:pt x="510286" y="850519"/>
                  </a:cubicBezTo>
                  <a:lnTo>
                    <a:pt x="340233" y="850519"/>
                  </a:lnTo>
                  <a:cubicBezTo>
                    <a:pt x="152273" y="850519"/>
                    <a:pt x="0" y="698119"/>
                    <a:pt x="0" y="510286"/>
                  </a:cubicBezTo>
                  <a:close/>
                </a:path>
              </a:pathLst>
            </a:custGeom>
            <a:solidFill>
              <a:srgbClr val="E8F3E8"/>
            </a:solidFill>
          </p:spPr>
        </p:sp>
      </p:grpSp>
      <p:sp>
        <p:nvSpPr>
          <p:cNvPr name="Freeform 15" id="15" descr="preencoded.png"/>
          <p:cNvSpPr/>
          <p:nvPr/>
        </p:nvSpPr>
        <p:spPr>
          <a:xfrm flipH="false" flipV="false" rot="0">
            <a:off x="1098575" y="3963292"/>
            <a:ext cx="425202" cy="531614"/>
          </a:xfrm>
          <a:custGeom>
            <a:avLst/>
            <a:gdLst/>
            <a:ahLst/>
            <a:cxnLst/>
            <a:rect r="r" b="b" t="t" l="l"/>
            <a:pathLst>
              <a:path h="531614" w="425202">
                <a:moveTo>
                  <a:pt x="0" y="0"/>
                </a:moveTo>
                <a:lnTo>
                  <a:pt x="425203" y="0"/>
                </a:lnTo>
                <a:lnTo>
                  <a:pt x="425203" y="531614"/>
                </a:lnTo>
                <a:lnTo>
                  <a:pt x="0" y="53161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33" t="0" r="-233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913632" y="3910161"/>
            <a:ext cx="3544044" cy="442912"/>
            <a:chOff x="0" y="0"/>
            <a:chExt cx="4725392" cy="59055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725392" cy="590550"/>
            </a:xfrm>
            <a:custGeom>
              <a:avLst/>
              <a:gdLst/>
              <a:ahLst/>
              <a:cxnLst/>
              <a:rect r="r" b="b" t="t" l="l"/>
              <a:pathLst>
                <a:path h="590550" w="4725392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9525"/>
              <a:ext cx="4725392" cy="60007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 b="true">
                  <a:solidFill>
                    <a:srgbClr val="000000"/>
                  </a:solidFill>
                  <a:latin typeface="Fraunces Bold"/>
                  <a:ea typeface="Fraunces Bold"/>
                  <a:cs typeface="Fraunces Bold"/>
                  <a:sym typeface="Fraunces Bold"/>
                </a:rPr>
                <a:t>Front-End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913632" y="4523185"/>
            <a:ext cx="4324052" cy="1360885"/>
            <a:chOff x="0" y="0"/>
            <a:chExt cx="5765403" cy="181451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5765404" cy="1814513"/>
            </a:xfrm>
            <a:custGeom>
              <a:avLst/>
              <a:gdLst/>
              <a:ahLst/>
              <a:cxnLst/>
              <a:rect r="r" b="b" t="t" l="l"/>
              <a:pathLst>
                <a:path h="1814513" w="5765404">
                  <a:moveTo>
                    <a:pt x="0" y="0"/>
                  </a:moveTo>
                  <a:lnTo>
                    <a:pt x="5765404" y="0"/>
                  </a:lnTo>
                  <a:lnTo>
                    <a:pt x="5765404" y="1814513"/>
                  </a:lnTo>
                  <a:lnTo>
                    <a:pt x="0" y="18145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104775"/>
              <a:ext cx="5765403" cy="191928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HTML, CSS e JavaScript para interface responsiva, atraente e de fácil interação.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6521202" y="3910161"/>
            <a:ext cx="637878" cy="637878"/>
            <a:chOff x="0" y="0"/>
            <a:chExt cx="850503" cy="850503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50519" cy="850519"/>
            </a:xfrm>
            <a:custGeom>
              <a:avLst/>
              <a:gdLst/>
              <a:ahLst/>
              <a:cxnLst/>
              <a:rect r="r" b="b" t="t" l="l"/>
              <a:pathLst>
                <a:path h="850519" w="850519">
                  <a:moveTo>
                    <a:pt x="0" y="340233"/>
                  </a:moveTo>
                  <a:cubicBezTo>
                    <a:pt x="0" y="152273"/>
                    <a:pt x="152273" y="0"/>
                    <a:pt x="340233" y="0"/>
                  </a:cubicBezTo>
                  <a:lnTo>
                    <a:pt x="510286" y="0"/>
                  </a:lnTo>
                  <a:cubicBezTo>
                    <a:pt x="698246" y="0"/>
                    <a:pt x="850519" y="152273"/>
                    <a:pt x="850519" y="340233"/>
                  </a:cubicBezTo>
                  <a:lnTo>
                    <a:pt x="850519" y="510286"/>
                  </a:lnTo>
                  <a:cubicBezTo>
                    <a:pt x="850519" y="698246"/>
                    <a:pt x="698246" y="850519"/>
                    <a:pt x="510286" y="850519"/>
                  </a:cubicBezTo>
                  <a:lnTo>
                    <a:pt x="340233" y="850519"/>
                  </a:lnTo>
                  <a:cubicBezTo>
                    <a:pt x="152273" y="850519"/>
                    <a:pt x="0" y="698119"/>
                    <a:pt x="0" y="510286"/>
                  </a:cubicBezTo>
                  <a:close/>
                </a:path>
              </a:pathLst>
            </a:custGeom>
            <a:solidFill>
              <a:srgbClr val="E8F3E8"/>
            </a:solidFill>
          </p:spPr>
        </p:sp>
      </p:grpSp>
      <p:sp>
        <p:nvSpPr>
          <p:cNvPr name="Freeform 24" id="24" descr="preencoded.png"/>
          <p:cNvSpPr/>
          <p:nvPr/>
        </p:nvSpPr>
        <p:spPr>
          <a:xfrm flipH="false" flipV="false" rot="0">
            <a:off x="6627540" y="3963292"/>
            <a:ext cx="425202" cy="531614"/>
          </a:xfrm>
          <a:custGeom>
            <a:avLst/>
            <a:gdLst/>
            <a:ahLst/>
            <a:cxnLst/>
            <a:rect r="r" b="b" t="t" l="l"/>
            <a:pathLst>
              <a:path h="531614" w="425202">
                <a:moveTo>
                  <a:pt x="0" y="0"/>
                </a:moveTo>
                <a:lnTo>
                  <a:pt x="425202" y="0"/>
                </a:lnTo>
                <a:lnTo>
                  <a:pt x="425202" y="531614"/>
                </a:lnTo>
                <a:lnTo>
                  <a:pt x="0" y="53161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233" t="0" r="-233" b="0"/>
            </a:stretch>
          </a:blipFill>
        </p:spPr>
      </p:sp>
      <p:grpSp>
        <p:nvGrpSpPr>
          <p:cNvPr name="Group 25" id="25"/>
          <p:cNvGrpSpPr/>
          <p:nvPr/>
        </p:nvGrpSpPr>
        <p:grpSpPr>
          <a:xfrm rot="0">
            <a:off x="7442598" y="3910161"/>
            <a:ext cx="3544044" cy="442912"/>
            <a:chOff x="0" y="0"/>
            <a:chExt cx="4725392" cy="59055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4725392" cy="590550"/>
            </a:xfrm>
            <a:custGeom>
              <a:avLst/>
              <a:gdLst/>
              <a:ahLst/>
              <a:cxnLst/>
              <a:rect r="r" b="b" t="t" l="l"/>
              <a:pathLst>
                <a:path h="590550" w="4725392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9525"/>
              <a:ext cx="4725392" cy="60007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 b="true">
                  <a:solidFill>
                    <a:srgbClr val="000000"/>
                  </a:solidFill>
                  <a:latin typeface="Fraunces Bold"/>
                  <a:ea typeface="Fraunces Bold"/>
                  <a:cs typeface="Fraunces Bold"/>
                  <a:sym typeface="Fraunces Bold"/>
                </a:rPr>
                <a:t>Back-End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7442598" y="4523185"/>
            <a:ext cx="4324052" cy="907256"/>
            <a:chOff x="0" y="0"/>
            <a:chExt cx="5765403" cy="120967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765404" cy="1209675"/>
            </a:xfrm>
            <a:custGeom>
              <a:avLst/>
              <a:gdLst/>
              <a:ahLst/>
              <a:cxnLst/>
              <a:rect r="r" b="b" t="t" l="l"/>
              <a:pathLst>
                <a:path h="1209675" w="5765404">
                  <a:moveTo>
                    <a:pt x="0" y="0"/>
                  </a:moveTo>
                  <a:lnTo>
                    <a:pt x="5765404" y="0"/>
                  </a:lnTo>
                  <a:lnTo>
                    <a:pt x="5765404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104775"/>
              <a:ext cx="5765403" cy="13144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PHP para construir o Back-End.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2050166" y="3910161"/>
            <a:ext cx="637877" cy="637878"/>
            <a:chOff x="0" y="0"/>
            <a:chExt cx="850503" cy="850503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50519" cy="850519"/>
            </a:xfrm>
            <a:custGeom>
              <a:avLst/>
              <a:gdLst/>
              <a:ahLst/>
              <a:cxnLst/>
              <a:rect r="r" b="b" t="t" l="l"/>
              <a:pathLst>
                <a:path h="850519" w="850519">
                  <a:moveTo>
                    <a:pt x="0" y="340233"/>
                  </a:moveTo>
                  <a:cubicBezTo>
                    <a:pt x="0" y="152273"/>
                    <a:pt x="152273" y="0"/>
                    <a:pt x="340233" y="0"/>
                  </a:cubicBezTo>
                  <a:lnTo>
                    <a:pt x="510286" y="0"/>
                  </a:lnTo>
                  <a:cubicBezTo>
                    <a:pt x="698246" y="0"/>
                    <a:pt x="850519" y="152273"/>
                    <a:pt x="850519" y="340233"/>
                  </a:cubicBezTo>
                  <a:lnTo>
                    <a:pt x="850519" y="510286"/>
                  </a:lnTo>
                  <a:cubicBezTo>
                    <a:pt x="850519" y="698246"/>
                    <a:pt x="698246" y="850519"/>
                    <a:pt x="510286" y="850519"/>
                  </a:cubicBezTo>
                  <a:lnTo>
                    <a:pt x="340233" y="850519"/>
                  </a:lnTo>
                  <a:cubicBezTo>
                    <a:pt x="152273" y="850519"/>
                    <a:pt x="0" y="698119"/>
                    <a:pt x="0" y="510286"/>
                  </a:cubicBezTo>
                  <a:close/>
                </a:path>
              </a:pathLst>
            </a:custGeom>
            <a:solidFill>
              <a:srgbClr val="E8F3E8"/>
            </a:solidFill>
          </p:spPr>
        </p:sp>
      </p:grpSp>
      <p:sp>
        <p:nvSpPr>
          <p:cNvPr name="Freeform 33" id="33" descr="preencoded.png"/>
          <p:cNvSpPr/>
          <p:nvPr/>
        </p:nvSpPr>
        <p:spPr>
          <a:xfrm flipH="false" flipV="false" rot="0">
            <a:off x="12156505" y="3963292"/>
            <a:ext cx="425203" cy="531614"/>
          </a:xfrm>
          <a:custGeom>
            <a:avLst/>
            <a:gdLst/>
            <a:ahLst/>
            <a:cxnLst/>
            <a:rect r="r" b="b" t="t" l="l"/>
            <a:pathLst>
              <a:path h="531614" w="425203">
                <a:moveTo>
                  <a:pt x="0" y="0"/>
                </a:moveTo>
                <a:lnTo>
                  <a:pt x="425203" y="0"/>
                </a:lnTo>
                <a:lnTo>
                  <a:pt x="425203" y="531614"/>
                </a:lnTo>
                <a:lnTo>
                  <a:pt x="0" y="53161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233" t="0" r="-233" b="0"/>
            </a:stretch>
          </a:blipFill>
        </p:spPr>
      </p:sp>
      <p:grpSp>
        <p:nvGrpSpPr>
          <p:cNvPr name="Group 34" id="34"/>
          <p:cNvGrpSpPr/>
          <p:nvPr/>
        </p:nvGrpSpPr>
        <p:grpSpPr>
          <a:xfrm rot="0">
            <a:off x="12971561" y="3910161"/>
            <a:ext cx="3544044" cy="442912"/>
            <a:chOff x="0" y="0"/>
            <a:chExt cx="4725392" cy="59055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4725392" cy="590550"/>
            </a:xfrm>
            <a:custGeom>
              <a:avLst/>
              <a:gdLst/>
              <a:ahLst/>
              <a:cxnLst/>
              <a:rect r="r" b="b" t="t" l="l"/>
              <a:pathLst>
                <a:path h="590550" w="4725392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9525"/>
              <a:ext cx="4725392" cy="60007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 b="true">
                  <a:solidFill>
                    <a:srgbClr val="000000"/>
                  </a:solidFill>
                  <a:latin typeface="Fraunces Bold"/>
                  <a:ea typeface="Fraunces Bold"/>
                  <a:cs typeface="Fraunces Bold"/>
                  <a:sym typeface="Fraunces Bold"/>
                </a:rPr>
                <a:t>Banco de Dados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12971561" y="4523185"/>
            <a:ext cx="4324052" cy="1814512"/>
            <a:chOff x="0" y="0"/>
            <a:chExt cx="5765403" cy="241935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5765404" cy="2419350"/>
            </a:xfrm>
            <a:custGeom>
              <a:avLst/>
              <a:gdLst/>
              <a:ahLst/>
              <a:cxnLst/>
              <a:rect r="r" b="b" t="t" l="l"/>
              <a:pathLst>
                <a:path h="2419350" w="5765404">
                  <a:moveTo>
                    <a:pt x="0" y="0"/>
                  </a:moveTo>
                  <a:lnTo>
                    <a:pt x="5765404" y="0"/>
                  </a:lnTo>
                  <a:lnTo>
                    <a:pt x="5765404" y="2419350"/>
                  </a:lnTo>
                  <a:lnTo>
                    <a:pt x="0" y="24193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104775"/>
              <a:ext cx="5765403" cy="25241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MySQL para armazenamento flexível das informações das plantas e usuários cadastrados.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992238" y="6940154"/>
            <a:ext cx="637878" cy="637877"/>
            <a:chOff x="0" y="0"/>
            <a:chExt cx="850503" cy="850503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50519" cy="850519"/>
            </a:xfrm>
            <a:custGeom>
              <a:avLst/>
              <a:gdLst/>
              <a:ahLst/>
              <a:cxnLst/>
              <a:rect r="r" b="b" t="t" l="l"/>
              <a:pathLst>
                <a:path h="850519" w="850519">
                  <a:moveTo>
                    <a:pt x="0" y="340233"/>
                  </a:moveTo>
                  <a:cubicBezTo>
                    <a:pt x="0" y="152273"/>
                    <a:pt x="152273" y="0"/>
                    <a:pt x="340233" y="0"/>
                  </a:cubicBezTo>
                  <a:lnTo>
                    <a:pt x="510286" y="0"/>
                  </a:lnTo>
                  <a:cubicBezTo>
                    <a:pt x="698246" y="0"/>
                    <a:pt x="850519" y="152273"/>
                    <a:pt x="850519" y="340233"/>
                  </a:cubicBezTo>
                  <a:lnTo>
                    <a:pt x="850519" y="510286"/>
                  </a:lnTo>
                  <a:cubicBezTo>
                    <a:pt x="850519" y="698246"/>
                    <a:pt x="698246" y="850519"/>
                    <a:pt x="510286" y="850519"/>
                  </a:cubicBezTo>
                  <a:lnTo>
                    <a:pt x="340233" y="850519"/>
                  </a:lnTo>
                  <a:cubicBezTo>
                    <a:pt x="152273" y="850519"/>
                    <a:pt x="0" y="698119"/>
                    <a:pt x="0" y="510286"/>
                  </a:cubicBezTo>
                  <a:close/>
                </a:path>
              </a:pathLst>
            </a:custGeom>
            <a:solidFill>
              <a:srgbClr val="E8F3E8"/>
            </a:solidFill>
          </p:spPr>
        </p:sp>
      </p:grpSp>
      <p:sp>
        <p:nvSpPr>
          <p:cNvPr name="Freeform 42" id="42" descr="preencoded.png"/>
          <p:cNvSpPr/>
          <p:nvPr/>
        </p:nvSpPr>
        <p:spPr>
          <a:xfrm flipH="false" flipV="false" rot="0">
            <a:off x="1098575" y="6993285"/>
            <a:ext cx="425202" cy="531614"/>
          </a:xfrm>
          <a:custGeom>
            <a:avLst/>
            <a:gdLst/>
            <a:ahLst/>
            <a:cxnLst/>
            <a:rect r="r" b="b" t="t" l="l"/>
            <a:pathLst>
              <a:path h="531614" w="425202">
                <a:moveTo>
                  <a:pt x="0" y="0"/>
                </a:moveTo>
                <a:lnTo>
                  <a:pt x="425203" y="0"/>
                </a:lnTo>
                <a:lnTo>
                  <a:pt x="425203" y="531614"/>
                </a:lnTo>
                <a:lnTo>
                  <a:pt x="0" y="53161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233" t="0" r="-233" b="0"/>
            </a:stretch>
          </a:blipFill>
        </p:spPr>
      </p:sp>
      <p:grpSp>
        <p:nvGrpSpPr>
          <p:cNvPr name="Group 43" id="43"/>
          <p:cNvGrpSpPr/>
          <p:nvPr/>
        </p:nvGrpSpPr>
        <p:grpSpPr>
          <a:xfrm rot="0">
            <a:off x="1913632" y="6940154"/>
            <a:ext cx="3544044" cy="442912"/>
            <a:chOff x="0" y="0"/>
            <a:chExt cx="4725392" cy="59055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4725392" cy="590550"/>
            </a:xfrm>
            <a:custGeom>
              <a:avLst/>
              <a:gdLst/>
              <a:ahLst/>
              <a:cxnLst/>
              <a:rect r="r" b="b" t="t" l="l"/>
              <a:pathLst>
                <a:path h="590550" w="4725392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9525"/>
              <a:ext cx="4725392" cy="60007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 b="true">
                  <a:solidFill>
                    <a:srgbClr val="000000"/>
                  </a:solidFill>
                  <a:latin typeface="Fraunces Bold"/>
                  <a:ea typeface="Fraunces Bold"/>
                  <a:cs typeface="Fraunces Bold"/>
                  <a:sym typeface="Fraunces Bold"/>
                </a:rPr>
                <a:t>Arquitetura MVC</a:t>
              </a: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1913632" y="7553176"/>
            <a:ext cx="15382131" cy="453629"/>
            <a:chOff x="0" y="0"/>
            <a:chExt cx="20509508" cy="604838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20509508" cy="604838"/>
            </a:xfrm>
            <a:custGeom>
              <a:avLst/>
              <a:gdLst/>
              <a:ahLst/>
              <a:cxnLst/>
              <a:rect r="r" b="b" t="t" l="l"/>
              <a:pathLst>
                <a:path h="604838" w="20509508">
                  <a:moveTo>
                    <a:pt x="0" y="0"/>
                  </a:moveTo>
                  <a:lnTo>
                    <a:pt x="20509508" y="0"/>
                  </a:lnTo>
                  <a:lnTo>
                    <a:pt x="20509508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104775"/>
              <a:ext cx="20509508" cy="70961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Estrutura MVC para organizar código e separar responsabilidades na aplicação.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EEEE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EEEE1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992238" y="2483941"/>
            <a:ext cx="16303526" cy="1771947"/>
            <a:chOff x="0" y="0"/>
            <a:chExt cx="21738035" cy="236259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1738034" cy="2362597"/>
            </a:xfrm>
            <a:custGeom>
              <a:avLst/>
              <a:gdLst/>
              <a:ahLst/>
              <a:cxnLst/>
              <a:rect r="r" b="b" t="t" l="l"/>
              <a:pathLst>
                <a:path h="2362597" w="21738034">
                  <a:moveTo>
                    <a:pt x="0" y="0"/>
                  </a:moveTo>
                  <a:lnTo>
                    <a:pt x="21738034" y="0"/>
                  </a:lnTo>
                  <a:lnTo>
                    <a:pt x="21738034" y="2362597"/>
                  </a:lnTo>
                  <a:lnTo>
                    <a:pt x="0" y="236259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21738035" cy="238164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937"/>
                </a:lnSpc>
              </a:pPr>
              <a:r>
                <a:rPr lang="en-US" sz="5562" b="true">
                  <a:solidFill>
                    <a:srgbClr val="000000"/>
                  </a:solidFill>
                  <a:latin typeface="Fraunces Bold"/>
                  <a:ea typeface="Fraunces Bold"/>
                  <a:cs typeface="Fraunces Bold"/>
                  <a:sym typeface="Fraunces Bold"/>
                </a:rPr>
                <a:t>Levantamento de Entidades, Atributos e Relacionamentos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92238" y="4964609"/>
            <a:ext cx="3741390" cy="442912"/>
            <a:chOff x="0" y="0"/>
            <a:chExt cx="4988520" cy="59055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988520" cy="590550"/>
            </a:xfrm>
            <a:custGeom>
              <a:avLst/>
              <a:gdLst/>
              <a:ahLst/>
              <a:cxnLst/>
              <a:rect r="r" b="b" t="t" l="l"/>
              <a:pathLst>
                <a:path h="590550" w="4988520">
                  <a:moveTo>
                    <a:pt x="0" y="0"/>
                  </a:moveTo>
                  <a:lnTo>
                    <a:pt x="4988520" y="0"/>
                  </a:lnTo>
                  <a:lnTo>
                    <a:pt x="4988520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9525"/>
              <a:ext cx="4988520" cy="60007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 b="true">
                  <a:solidFill>
                    <a:srgbClr val="000000"/>
                  </a:solidFill>
                  <a:latin typeface="Fraunces Bold"/>
                  <a:ea typeface="Fraunces Bold"/>
                  <a:cs typeface="Fraunces Bold"/>
                  <a:sym typeface="Fraunces Bold"/>
                </a:rPr>
                <a:t>Entidades Principais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92238" y="5691039"/>
            <a:ext cx="4972645" cy="453629"/>
            <a:chOff x="0" y="0"/>
            <a:chExt cx="6630193" cy="60483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630193" cy="604838"/>
            </a:xfrm>
            <a:custGeom>
              <a:avLst/>
              <a:gdLst/>
              <a:ahLst/>
              <a:cxnLst/>
              <a:rect r="r" b="b" t="t" l="l"/>
              <a:pathLst>
                <a:path h="604838" w="6630193">
                  <a:moveTo>
                    <a:pt x="0" y="0"/>
                  </a:moveTo>
                  <a:lnTo>
                    <a:pt x="6630193" y="0"/>
                  </a:lnTo>
                  <a:lnTo>
                    <a:pt x="6630193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04775"/>
              <a:ext cx="6630193" cy="70961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329902" indent="-164951" lvl="1">
                <a:lnSpc>
                  <a:spcPts val="3562"/>
                </a:lnSpc>
                <a:buFont typeface="Arial"/>
                <a:buChar char="•"/>
              </a:pPr>
              <a:r>
                <a:rPr lang="en-US" b="true" sz="2187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Plantas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992238" y="6243786"/>
            <a:ext cx="4972645" cy="453629"/>
            <a:chOff x="0" y="0"/>
            <a:chExt cx="6630193" cy="60483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630193" cy="604838"/>
            </a:xfrm>
            <a:custGeom>
              <a:avLst/>
              <a:gdLst/>
              <a:ahLst/>
              <a:cxnLst/>
              <a:rect r="r" b="b" t="t" l="l"/>
              <a:pathLst>
                <a:path h="604838" w="6630193">
                  <a:moveTo>
                    <a:pt x="0" y="0"/>
                  </a:moveTo>
                  <a:lnTo>
                    <a:pt x="6630193" y="0"/>
                  </a:lnTo>
                  <a:lnTo>
                    <a:pt x="6630193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104775"/>
              <a:ext cx="6630193" cy="70961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329902" indent="-164951" lvl="1">
                <a:lnSpc>
                  <a:spcPts val="3562"/>
                </a:lnSpc>
                <a:buFont typeface="Arial"/>
                <a:buChar char="•"/>
              </a:pPr>
              <a:r>
                <a:rPr lang="en-US" b="true" sz="2187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Usuários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992238" y="6796534"/>
            <a:ext cx="4972645" cy="453629"/>
            <a:chOff x="0" y="0"/>
            <a:chExt cx="6630193" cy="60483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630193" cy="604838"/>
            </a:xfrm>
            <a:custGeom>
              <a:avLst/>
              <a:gdLst/>
              <a:ahLst/>
              <a:cxnLst/>
              <a:rect r="r" b="b" t="t" l="l"/>
              <a:pathLst>
                <a:path h="604838" w="6630193">
                  <a:moveTo>
                    <a:pt x="0" y="0"/>
                  </a:moveTo>
                  <a:lnTo>
                    <a:pt x="6630193" y="0"/>
                  </a:lnTo>
                  <a:lnTo>
                    <a:pt x="6630193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104775"/>
              <a:ext cx="6630193" cy="70961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329902" indent="-164951" lvl="1">
                <a:lnSpc>
                  <a:spcPts val="3562"/>
                </a:lnSpc>
                <a:buFont typeface="Arial"/>
                <a:buChar char="•"/>
              </a:pPr>
              <a:r>
                <a:rPr lang="en-US" b="true" sz="2187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Pedidos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6666160" y="4964609"/>
            <a:ext cx="3793331" cy="442912"/>
            <a:chOff x="0" y="0"/>
            <a:chExt cx="5057775" cy="59055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5057775" cy="590550"/>
            </a:xfrm>
            <a:custGeom>
              <a:avLst/>
              <a:gdLst/>
              <a:ahLst/>
              <a:cxnLst/>
              <a:rect r="r" b="b" t="t" l="l"/>
              <a:pathLst>
                <a:path h="590550" w="5057775">
                  <a:moveTo>
                    <a:pt x="0" y="0"/>
                  </a:moveTo>
                  <a:lnTo>
                    <a:pt x="5057775" y="0"/>
                  </a:lnTo>
                  <a:lnTo>
                    <a:pt x="5057775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9525"/>
              <a:ext cx="5057775" cy="60007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 b="true">
                  <a:solidFill>
                    <a:srgbClr val="000000"/>
                  </a:solidFill>
                  <a:latin typeface="Fraunces Bold"/>
                  <a:ea typeface="Fraunces Bold"/>
                  <a:cs typeface="Fraunces Bold"/>
                  <a:sym typeface="Fraunces Bold"/>
                </a:rPr>
                <a:t>Atributos Relevantes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6666160" y="5691039"/>
            <a:ext cx="4972645" cy="453629"/>
            <a:chOff x="0" y="0"/>
            <a:chExt cx="6630193" cy="604838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630193" cy="604838"/>
            </a:xfrm>
            <a:custGeom>
              <a:avLst/>
              <a:gdLst/>
              <a:ahLst/>
              <a:cxnLst/>
              <a:rect r="r" b="b" t="t" l="l"/>
              <a:pathLst>
                <a:path h="604838" w="6630193">
                  <a:moveTo>
                    <a:pt x="0" y="0"/>
                  </a:moveTo>
                  <a:lnTo>
                    <a:pt x="6630193" y="0"/>
                  </a:lnTo>
                  <a:lnTo>
                    <a:pt x="6630193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104775"/>
              <a:ext cx="6630193" cy="70961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329902" indent="-164951" lvl="1">
                <a:lnSpc>
                  <a:spcPts val="3562"/>
                </a:lnSpc>
                <a:buFont typeface="Arial"/>
                <a:buChar char="•"/>
              </a:pPr>
              <a:r>
                <a:rPr lang="en-US" b="true" sz="2187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Nome, preço, descrição (Plantas)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6666160" y="6243786"/>
            <a:ext cx="4972645" cy="453629"/>
            <a:chOff x="0" y="0"/>
            <a:chExt cx="6630193" cy="604838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630193" cy="604838"/>
            </a:xfrm>
            <a:custGeom>
              <a:avLst/>
              <a:gdLst/>
              <a:ahLst/>
              <a:cxnLst/>
              <a:rect r="r" b="b" t="t" l="l"/>
              <a:pathLst>
                <a:path h="604838" w="6630193">
                  <a:moveTo>
                    <a:pt x="0" y="0"/>
                  </a:moveTo>
                  <a:lnTo>
                    <a:pt x="6630193" y="0"/>
                  </a:lnTo>
                  <a:lnTo>
                    <a:pt x="6630193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104775"/>
              <a:ext cx="6630193" cy="70961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329902" indent="-164951" lvl="1">
                <a:lnSpc>
                  <a:spcPts val="3562"/>
                </a:lnSpc>
                <a:buFont typeface="Arial"/>
                <a:buChar char="•"/>
              </a:pPr>
              <a:r>
                <a:rPr lang="en-US" b="true" sz="2187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Nome, email, senha (Usuários)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6666160" y="6796534"/>
            <a:ext cx="4972645" cy="907256"/>
            <a:chOff x="0" y="0"/>
            <a:chExt cx="6630193" cy="1209675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630193" cy="1209675"/>
            </a:xfrm>
            <a:custGeom>
              <a:avLst/>
              <a:gdLst/>
              <a:ahLst/>
              <a:cxnLst/>
              <a:rect r="r" b="b" t="t" l="l"/>
              <a:pathLst>
                <a:path h="1209675" w="6630193">
                  <a:moveTo>
                    <a:pt x="0" y="0"/>
                  </a:moveTo>
                  <a:lnTo>
                    <a:pt x="6630193" y="0"/>
                  </a:lnTo>
                  <a:lnTo>
                    <a:pt x="6630193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104775"/>
              <a:ext cx="6630193" cy="13144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329902" indent="-164951" lvl="1">
                <a:lnSpc>
                  <a:spcPts val="3562"/>
                </a:lnSpc>
                <a:buFont typeface="Arial"/>
                <a:buChar char="•"/>
              </a:pPr>
              <a:r>
                <a:rPr lang="en-US" b="true" sz="2187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ID do pedido, data, status (Pedidos)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12340084" y="4964609"/>
            <a:ext cx="3544044" cy="442912"/>
            <a:chOff x="0" y="0"/>
            <a:chExt cx="4725392" cy="59055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4725392" cy="590550"/>
            </a:xfrm>
            <a:custGeom>
              <a:avLst/>
              <a:gdLst/>
              <a:ahLst/>
              <a:cxnLst/>
              <a:rect r="r" b="b" t="t" l="l"/>
              <a:pathLst>
                <a:path h="590550" w="4725392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9525"/>
              <a:ext cx="4725392" cy="60007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 b="true">
                  <a:solidFill>
                    <a:srgbClr val="000000"/>
                  </a:solidFill>
                  <a:latin typeface="Fraunces Bold"/>
                  <a:ea typeface="Fraunces Bold"/>
                  <a:cs typeface="Fraunces Bold"/>
                  <a:sym typeface="Fraunces Bold"/>
                </a:rPr>
                <a:t>Relacionamentos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12340084" y="5691039"/>
            <a:ext cx="4972645" cy="907256"/>
            <a:chOff x="0" y="0"/>
            <a:chExt cx="6630193" cy="120967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6630193" cy="1209675"/>
            </a:xfrm>
            <a:custGeom>
              <a:avLst/>
              <a:gdLst/>
              <a:ahLst/>
              <a:cxnLst/>
              <a:rect r="r" b="b" t="t" l="l"/>
              <a:pathLst>
                <a:path h="1209675" w="6630193">
                  <a:moveTo>
                    <a:pt x="0" y="0"/>
                  </a:moveTo>
                  <a:lnTo>
                    <a:pt x="6630193" y="0"/>
                  </a:lnTo>
                  <a:lnTo>
                    <a:pt x="6630193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104775"/>
              <a:ext cx="6630193" cy="13144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Usuários realizam Pedidos que contêm várias Plantas.</a:t>
              </a:r>
            </a:p>
          </p:txBody>
        </p:sp>
      </p:grpSp>
      <p:sp>
        <p:nvSpPr>
          <p:cNvPr name="Freeform 39" id="39"/>
          <p:cNvSpPr/>
          <p:nvPr/>
        </p:nvSpPr>
        <p:spPr>
          <a:xfrm flipH="false" flipV="false" rot="0">
            <a:off x="992238" y="175887"/>
            <a:ext cx="2334317" cy="2212804"/>
          </a:xfrm>
          <a:custGeom>
            <a:avLst/>
            <a:gdLst/>
            <a:ahLst/>
            <a:cxnLst/>
            <a:rect r="r" b="b" t="t" l="l"/>
            <a:pathLst>
              <a:path h="2212804" w="2334317">
                <a:moveTo>
                  <a:pt x="0" y="0"/>
                </a:moveTo>
                <a:lnTo>
                  <a:pt x="2334316" y="0"/>
                </a:lnTo>
                <a:lnTo>
                  <a:pt x="2334316" y="2212804"/>
                </a:lnTo>
                <a:lnTo>
                  <a:pt x="0" y="221280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0">
            <a:off x="14127181" y="7250162"/>
            <a:ext cx="3513893" cy="2702503"/>
          </a:xfrm>
          <a:custGeom>
            <a:avLst/>
            <a:gdLst/>
            <a:ahLst/>
            <a:cxnLst/>
            <a:rect r="r" b="b" t="t" l="l"/>
            <a:pathLst>
              <a:path h="2702503" w="3513893">
                <a:moveTo>
                  <a:pt x="0" y="0"/>
                </a:moveTo>
                <a:lnTo>
                  <a:pt x="3513893" y="0"/>
                </a:lnTo>
                <a:lnTo>
                  <a:pt x="3513893" y="2702503"/>
                </a:lnTo>
                <a:lnTo>
                  <a:pt x="0" y="270250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EEE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4055" y="33055"/>
            <a:ext cx="4697289" cy="1028700"/>
            <a:chOff x="0" y="0"/>
            <a:chExt cx="6263052" cy="1371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263052" cy="1371600"/>
            </a:xfrm>
            <a:custGeom>
              <a:avLst/>
              <a:gdLst/>
              <a:ahLst/>
              <a:cxnLst/>
              <a:rect r="r" b="b" t="t" l="l"/>
              <a:pathLst>
                <a:path h="1371600" w="6263052">
                  <a:moveTo>
                    <a:pt x="0" y="0"/>
                  </a:moveTo>
                  <a:lnTo>
                    <a:pt x="6263052" y="0"/>
                  </a:lnTo>
                  <a:lnTo>
                    <a:pt x="6263052" y="1371600"/>
                  </a:lnTo>
                  <a:lnTo>
                    <a:pt x="0" y="1371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6263052" cy="13906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565"/>
                </a:lnSpc>
              </a:pPr>
              <a:r>
                <a:rPr lang="en-US" sz="4462" b="true">
                  <a:solidFill>
                    <a:srgbClr val="000000"/>
                  </a:solidFill>
                  <a:latin typeface="Fraunces Bold"/>
                  <a:ea typeface="Fraunces Bold"/>
                  <a:cs typeface="Fraunces Bold"/>
                  <a:sym typeface="Fraunces Bold"/>
                </a:rPr>
                <a:t>Di</a:t>
              </a:r>
              <a:r>
                <a:rPr lang="en-US" sz="4462" b="true">
                  <a:solidFill>
                    <a:srgbClr val="000000"/>
                  </a:solidFill>
                  <a:latin typeface="Fraunces Bold"/>
                  <a:ea typeface="Fraunces Bold"/>
                  <a:cs typeface="Fraunces Bold"/>
                  <a:sym typeface="Fraunces Bold"/>
                </a:rPr>
                <a:t>agrama ER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9632" y="1145792"/>
            <a:ext cx="18068737" cy="7995416"/>
          </a:xfrm>
          <a:custGeom>
            <a:avLst/>
            <a:gdLst/>
            <a:ahLst/>
            <a:cxnLst/>
            <a:rect r="r" b="b" t="t" l="l"/>
            <a:pathLst>
              <a:path h="7995416" w="18068737">
                <a:moveTo>
                  <a:pt x="0" y="0"/>
                </a:moveTo>
                <a:lnTo>
                  <a:pt x="18068736" y="0"/>
                </a:lnTo>
                <a:lnTo>
                  <a:pt x="18068736" y="7995416"/>
                </a:lnTo>
                <a:lnTo>
                  <a:pt x="0" y="79954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EEEE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EEEE1"/>
            </a:solidFill>
          </p:spPr>
        </p:sp>
      </p:grpSp>
      <p:sp>
        <p:nvSpPr>
          <p:cNvPr name="Freeform 6" id="6" descr="preencoded.png"/>
          <p:cNvSpPr/>
          <p:nvPr/>
        </p:nvSpPr>
        <p:spPr>
          <a:xfrm flipH="false" flipV="false" rot="0">
            <a:off x="0" y="0"/>
            <a:ext cx="18288000" cy="3482876"/>
          </a:xfrm>
          <a:custGeom>
            <a:avLst/>
            <a:gdLst/>
            <a:ahLst/>
            <a:cxnLst/>
            <a:rect r="r" b="b" t="t" l="l"/>
            <a:pathLst>
              <a:path h="3482876" w="18288000">
                <a:moveTo>
                  <a:pt x="0" y="0"/>
                </a:moveTo>
                <a:lnTo>
                  <a:pt x="18288000" y="0"/>
                </a:lnTo>
                <a:lnTo>
                  <a:pt x="18288000" y="3482876"/>
                </a:lnTo>
                <a:lnTo>
                  <a:pt x="0" y="34828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46" r="0" b="-46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975122" y="4250382"/>
            <a:ext cx="11862792" cy="870645"/>
            <a:chOff x="0" y="0"/>
            <a:chExt cx="15817057" cy="116086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5817056" cy="1160860"/>
            </a:xfrm>
            <a:custGeom>
              <a:avLst/>
              <a:gdLst/>
              <a:ahLst/>
              <a:cxnLst/>
              <a:rect r="r" b="b" t="t" l="l"/>
              <a:pathLst>
                <a:path h="1160860" w="15817056">
                  <a:moveTo>
                    <a:pt x="0" y="0"/>
                  </a:moveTo>
                  <a:lnTo>
                    <a:pt x="15817056" y="0"/>
                  </a:lnTo>
                  <a:lnTo>
                    <a:pt x="15817056" y="1160860"/>
                  </a:lnTo>
                  <a:lnTo>
                    <a:pt x="0" y="11608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15817057" cy="118943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812"/>
                </a:lnSpc>
              </a:pPr>
              <a:r>
                <a:rPr lang="en-US" sz="5437" b="true">
                  <a:solidFill>
                    <a:srgbClr val="000000"/>
                  </a:solidFill>
                  <a:latin typeface="Fraunces Bold"/>
                  <a:ea typeface="Fraunces Bold"/>
                  <a:cs typeface="Fraunces Bold"/>
                  <a:sym typeface="Fraunces Bold"/>
                </a:rPr>
                <a:t>Criação do Repositório no GitHub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75122" y="5538936"/>
            <a:ext cx="208955" cy="1048196"/>
            <a:chOff x="0" y="0"/>
            <a:chExt cx="278607" cy="139759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78638" cy="1397635"/>
            </a:xfrm>
            <a:custGeom>
              <a:avLst/>
              <a:gdLst/>
              <a:ahLst/>
              <a:cxnLst/>
              <a:rect r="r" b="b" t="t" l="l"/>
              <a:pathLst>
                <a:path h="1397635" w="278638">
                  <a:moveTo>
                    <a:pt x="0" y="139319"/>
                  </a:moveTo>
                  <a:cubicBezTo>
                    <a:pt x="0" y="62357"/>
                    <a:pt x="62357" y="0"/>
                    <a:pt x="139319" y="0"/>
                  </a:cubicBezTo>
                  <a:cubicBezTo>
                    <a:pt x="216281" y="0"/>
                    <a:pt x="278638" y="62357"/>
                    <a:pt x="278638" y="139319"/>
                  </a:cubicBezTo>
                  <a:lnTo>
                    <a:pt x="278638" y="1258316"/>
                  </a:lnTo>
                  <a:cubicBezTo>
                    <a:pt x="278638" y="1335278"/>
                    <a:pt x="216281" y="1397635"/>
                    <a:pt x="139319" y="1397635"/>
                  </a:cubicBezTo>
                  <a:cubicBezTo>
                    <a:pt x="62357" y="1397635"/>
                    <a:pt x="0" y="1335278"/>
                    <a:pt x="0" y="1258316"/>
                  </a:cubicBezTo>
                  <a:close/>
                </a:path>
              </a:pathLst>
            </a:custGeom>
            <a:solidFill>
              <a:srgbClr val="405449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01986" y="5538936"/>
            <a:ext cx="4830515" cy="435323"/>
            <a:chOff x="0" y="0"/>
            <a:chExt cx="6440687" cy="58043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440687" cy="580430"/>
            </a:xfrm>
            <a:custGeom>
              <a:avLst/>
              <a:gdLst/>
              <a:ahLst/>
              <a:cxnLst/>
              <a:rect r="r" b="b" t="t" l="l"/>
              <a:pathLst>
                <a:path h="580430" w="6440687">
                  <a:moveTo>
                    <a:pt x="0" y="0"/>
                  </a:moveTo>
                  <a:lnTo>
                    <a:pt x="6440687" y="0"/>
                  </a:lnTo>
                  <a:lnTo>
                    <a:pt x="6440687" y="580430"/>
                  </a:lnTo>
                  <a:lnTo>
                    <a:pt x="0" y="58043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9525"/>
              <a:ext cx="6440687" cy="58995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374"/>
                </a:lnSpc>
              </a:pPr>
              <a:r>
                <a:rPr lang="en-US" sz="2687" b="true">
                  <a:solidFill>
                    <a:srgbClr val="000000"/>
                  </a:solidFill>
                  <a:latin typeface="Fraunces Bold"/>
                  <a:ea typeface="Fraunces Bold"/>
                  <a:cs typeface="Fraunces Bold"/>
                  <a:sym typeface="Fraunces Bold"/>
                </a:rPr>
                <a:t>Inicialização do repositório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601986" y="6141392"/>
            <a:ext cx="15710892" cy="445740"/>
            <a:chOff x="0" y="0"/>
            <a:chExt cx="20947857" cy="59432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0947856" cy="594320"/>
            </a:xfrm>
            <a:custGeom>
              <a:avLst/>
              <a:gdLst/>
              <a:ahLst/>
              <a:cxnLst/>
              <a:rect r="r" b="b" t="t" l="l"/>
              <a:pathLst>
                <a:path h="594320" w="20947856">
                  <a:moveTo>
                    <a:pt x="0" y="0"/>
                  </a:moveTo>
                  <a:lnTo>
                    <a:pt x="20947856" y="0"/>
                  </a:lnTo>
                  <a:lnTo>
                    <a:pt x="20947856" y="594320"/>
                  </a:lnTo>
                  <a:lnTo>
                    <a:pt x="0" y="5943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104775"/>
              <a:ext cx="20947857" cy="69909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00"/>
                </a:lnSpc>
              </a:pPr>
              <a:r>
                <a:rPr lang="en-US" sz="2187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Git foi usado para controlar versões desde o início do projeto.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393031" y="6865739"/>
            <a:ext cx="208955" cy="1048196"/>
            <a:chOff x="0" y="0"/>
            <a:chExt cx="278607" cy="139759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78638" cy="1397635"/>
            </a:xfrm>
            <a:custGeom>
              <a:avLst/>
              <a:gdLst/>
              <a:ahLst/>
              <a:cxnLst/>
              <a:rect r="r" b="b" t="t" l="l"/>
              <a:pathLst>
                <a:path h="1397635" w="278638">
                  <a:moveTo>
                    <a:pt x="0" y="139319"/>
                  </a:moveTo>
                  <a:cubicBezTo>
                    <a:pt x="0" y="62357"/>
                    <a:pt x="62357" y="0"/>
                    <a:pt x="139319" y="0"/>
                  </a:cubicBezTo>
                  <a:cubicBezTo>
                    <a:pt x="216281" y="0"/>
                    <a:pt x="278638" y="62357"/>
                    <a:pt x="278638" y="139319"/>
                  </a:cubicBezTo>
                  <a:lnTo>
                    <a:pt x="278638" y="1258316"/>
                  </a:lnTo>
                  <a:cubicBezTo>
                    <a:pt x="278638" y="1335278"/>
                    <a:pt x="216281" y="1397635"/>
                    <a:pt x="139319" y="1397635"/>
                  </a:cubicBezTo>
                  <a:cubicBezTo>
                    <a:pt x="62357" y="1397635"/>
                    <a:pt x="0" y="1335278"/>
                    <a:pt x="0" y="1258316"/>
                  </a:cubicBezTo>
                  <a:close/>
                </a:path>
              </a:pathLst>
            </a:custGeom>
            <a:solidFill>
              <a:srgbClr val="405449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2019895" y="6865739"/>
            <a:ext cx="4703117" cy="435323"/>
            <a:chOff x="0" y="0"/>
            <a:chExt cx="6270823" cy="58043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270823" cy="580430"/>
            </a:xfrm>
            <a:custGeom>
              <a:avLst/>
              <a:gdLst/>
              <a:ahLst/>
              <a:cxnLst/>
              <a:rect r="r" b="b" t="t" l="l"/>
              <a:pathLst>
                <a:path h="580430" w="6270823">
                  <a:moveTo>
                    <a:pt x="0" y="0"/>
                  </a:moveTo>
                  <a:lnTo>
                    <a:pt x="6270823" y="0"/>
                  </a:lnTo>
                  <a:lnTo>
                    <a:pt x="6270823" y="580430"/>
                  </a:lnTo>
                  <a:lnTo>
                    <a:pt x="0" y="58043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9525"/>
              <a:ext cx="6270823" cy="58995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374"/>
                </a:lnSpc>
              </a:pPr>
              <a:r>
                <a:rPr lang="en-US" sz="2687" b="true">
                  <a:solidFill>
                    <a:srgbClr val="000000"/>
                  </a:solidFill>
                  <a:latin typeface="Fraunces Bold"/>
                  <a:ea typeface="Fraunces Bold"/>
                  <a:cs typeface="Fraunces Bold"/>
                  <a:sym typeface="Fraunces Bold"/>
                </a:rPr>
                <a:t>Sincronização com GitHub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2019895" y="7468195"/>
            <a:ext cx="15292982" cy="445740"/>
            <a:chOff x="0" y="0"/>
            <a:chExt cx="20390643" cy="59432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0390644" cy="594320"/>
            </a:xfrm>
            <a:custGeom>
              <a:avLst/>
              <a:gdLst/>
              <a:ahLst/>
              <a:cxnLst/>
              <a:rect r="r" b="b" t="t" l="l"/>
              <a:pathLst>
                <a:path h="594320" w="20390644">
                  <a:moveTo>
                    <a:pt x="0" y="0"/>
                  </a:moveTo>
                  <a:lnTo>
                    <a:pt x="20390644" y="0"/>
                  </a:lnTo>
                  <a:lnTo>
                    <a:pt x="20390644" y="594320"/>
                  </a:lnTo>
                  <a:lnTo>
                    <a:pt x="0" y="5943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104775"/>
              <a:ext cx="20390643" cy="69909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00"/>
                </a:lnSpc>
              </a:pPr>
              <a:r>
                <a:rPr lang="en-US" sz="2187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Repositório remoto configurado para colaboração entre membros.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810941" y="8192541"/>
            <a:ext cx="208955" cy="1048196"/>
            <a:chOff x="0" y="0"/>
            <a:chExt cx="278607" cy="139759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78638" cy="1397635"/>
            </a:xfrm>
            <a:custGeom>
              <a:avLst/>
              <a:gdLst/>
              <a:ahLst/>
              <a:cxnLst/>
              <a:rect r="r" b="b" t="t" l="l"/>
              <a:pathLst>
                <a:path h="1397635" w="278638">
                  <a:moveTo>
                    <a:pt x="0" y="139319"/>
                  </a:moveTo>
                  <a:cubicBezTo>
                    <a:pt x="0" y="62357"/>
                    <a:pt x="62357" y="0"/>
                    <a:pt x="139319" y="0"/>
                  </a:cubicBezTo>
                  <a:cubicBezTo>
                    <a:pt x="216281" y="0"/>
                    <a:pt x="278638" y="62357"/>
                    <a:pt x="278638" y="139319"/>
                  </a:cubicBezTo>
                  <a:lnTo>
                    <a:pt x="278638" y="1258316"/>
                  </a:lnTo>
                  <a:cubicBezTo>
                    <a:pt x="278638" y="1335278"/>
                    <a:pt x="216281" y="1397635"/>
                    <a:pt x="139319" y="1397635"/>
                  </a:cubicBezTo>
                  <a:cubicBezTo>
                    <a:pt x="62357" y="1397635"/>
                    <a:pt x="0" y="1335278"/>
                    <a:pt x="0" y="1258316"/>
                  </a:cubicBezTo>
                  <a:close/>
                </a:path>
              </a:pathLst>
            </a:custGeom>
            <a:solidFill>
              <a:srgbClr val="405449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2437805" y="8192541"/>
            <a:ext cx="3600896" cy="435323"/>
            <a:chOff x="0" y="0"/>
            <a:chExt cx="4801195" cy="58043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4801195" cy="580430"/>
            </a:xfrm>
            <a:custGeom>
              <a:avLst/>
              <a:gdLst/>
              <a:ahLst/>
              <a:cxnLst/>
              <a:rect r="r" b="b" t="t" l="l"/>
              <a:pathLst>
                <a:path h="580430" w="4801195">
                  <a:moveTo>
                    <a:pt x="0" y="0"/>
                  </a:moveTo>
                  <a:lnTo>
                    <a:pt x="4801195" y="0"/>
                  </a:lnTo>
                  <a:lnTo>
                    <a:pt x="4801195" y="580430"/>
                  </a:lnTo>
                  <a:lnTo>
                    <a:pt x="0" y="58043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9525"/>
              <a:ext cx="4801195" cy="58995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374"/>
                </a:lnSpc>
              </a:pPr>
              <a:r>
                <a:rPr lang="en-US" sz="2687" b="true">
                  <a:solidFill>
                    <a:srgbClr val="000000"/>
                  </a:solidFill>
                  <a:latin typeface="Fraunces Bold"/>
                  <a:ea typeface="Fraunces Bold"/>
                  <a:cs typeface="Fraunces Bold"/>
                  <a:sym typeface="Fraunces Bold"/>
                </a:rPr>
                <a:t>Commits frequentes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2437805" y="8794998"/>
            <a:ext cx="14875074" cy="445740"/>
            <a:chOff x="0" y="0"/>
            <a:chExt cx="19833432" cy="59432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9833431" cy="594320"/>
            </a:xfrm>
            <a:custGeom>
              <a:avLst/>
              <a:gdLst/>
              <a:ahLst/>
              <a:cxnLst/>
              <a:rect r="r" b="b" t="t" l="l"/>
              <a:pathLst>
                <a:path h="594320" w="19833431">
                  <a:moveTo>
                    <a:pt x="0" y="0"/>
                  </a:moveTo>
                  <a:lnTo>
                    <a:pt x="19833431" y="0"/>
                  </a:lnTo>
                  <a:lnTo>
                    <a:pt x="19833431" y="594320"/>
                  </a:lnTo>
                  <a:lnTo>
                    <a:pt x="0" y="5943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104775"/>
              <a:ext cx="19833432" cy="69909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00"/>
                </a:lnSpc>
              </a:pPr>
              <a:r>
                <a:rPr lang="en-US" sz="2187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Manutenção de um histórico claro de alterações feitas no código.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EEEE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EEEE1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992238" y="2948136"/>
            <a:ext cx="7088237" cy="885974"/>
            <a:chOff x="0" y="0"/>
            <a:chExt cx="9450983" cy="118129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450984" cy="1181298"/>
            </a:xfrm>
            <a:custGeom>
              <a:avLst/>
              <a:gdLst/>
              <a:ahLst/>
              <a:cxnLst/>
              <a:rect r="r" b="b" t="t" l="l"/>
              <a:pathLst>
                <a:path h="1181298" w="9450984">
                  <a:moveTo>
                    <a:pt x="0" y="0"/>
                  </a:moveTo>
                  <a:lnTo>
                    <a:pt x="9450984" y="0"/>
                  </a:lnTo>
                  <a:lnTo>
                    <a:pt x="9450984" y="1181298"/>
                  </a:lnTo>
                  <a:lnTo>
                    <a:pt x="0" y="11812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9450983" cy="120034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937"/>
                </a:lnSpc>
              </a:pPr>
              <a:r>
                <a:rPr lang="en-US" sz="5562" b="true">
                  <a:solidFill>
                    <a:srgbClr val="3B4540"/>
                  </a:solidFill>
                  <a:latin typeface="Fraunces Bold"/>
                  <a:ea typeface="Fraunces Bold"/>
                  <a:cs typeface="Fraunces Bold"/>
                  <a:sym typeface="Fraunces Bold"/>
                </a:rPr>
                <a:t>Divisão de Papéis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92238" y="4542830"/>
            <a:ext cx="3544044" cy="442912"/>
            <a:chOff x="0" y="0"/>
            <a:chExt cx="4725392" cy="59055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725392" cy="590550"/>
            </a:xfrm>
            <a:custGeom>
              <a:avLst/>
              <a:gdLst/>
              <a:ahLst/>
              <a:cxnLst/>
              <a:rect r="r" b="b" t="t" l="l"/>
              <a:pathLst>
                <a:path h="590550" w="4725392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9525"/>
              <a:ext cx="4725392" cy="60007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 b="true">
                  <a:solidFill>
                    <a:srgbClr val="3B4540"/>
                  </a:solidFill>
                  <a:latin typeface="Fraunces Bold"/>
                  <a:ea typeface="Fraunces Bold"/>
                  <a:cs typeface="Fraunces Bold"/>
                  <a:sym typeface="Fraunces Bold"/>
                </a:rPr>
                <a:t>Back-End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88665" y="5143500"/>
            <a:ext cx="4972645" cy="1360885"/>
            <a:chOff x="0" y="0"/>
            <a:chExt cx="6630193" cy="181451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630193" cy="1814513"/>
            </a:xfrm>
            <a:custGeom>
              <a:avLst/>
              <a:gdLst/>
              <a:ahLst/>
              <a:cxnLst/>
              <a:rect r="r" b="b" t="t" l="l"/>
              <a:pathLst>
                <a:path h="1814513" w="6630193">
                  <a:moveTo>
                    <a:pt x="0" y="0"/>
                  </a:moveTo>
                  <a:lnTo>
                    <a:pt x="6630193" y="0"/>
                  </a:lnTo>
                  <a:lnTo>
                    <a:pt x="6630193" y="1814513"/>
                  </a:lnTo>
                  <a:lnTo>
                    <a:pt x="0" y="18145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04775"/>
              <a:ext cx="6630193" cy="191928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1"/>
                </a:lnSpc>
              </a:pPr>
              <a:r>
                <a:rPr lang="en-US" sz="2187" b="true">
                  <a:solidFill>
                    <a:srgbClr val="405449"/>
                  </a:solidFill>
                  <a:latin typeface="Arimo Bold"/>
                  <a:ea typeface="Arimo Bold"/>
                  <a:cs typeface="Arimo Bold"/>
                  <a:sym typeface="Arimo Bold"/>
                </a:rPr>
                <a:t>Eros Netto</a:t>
              </a:r>
            </a:p>
            <a:p>
              <a:pPr algn="l">
                <a:lnSpc>
                  <a:spcPts val="3562"/>
                </a:lnSpc>
              </a:pPr>
              <a:r>
                <a:rPr lang="en-US" sz="2187" b="true">
                  <a:solidFill>
                    <a:srgbClr val="405449"/>
                  </a:solidFill>
                  <a:latin typeface="Arimo Bold"/>
                  <a:ea typeface="Arimo Bold"/>
                  <a:cs typeface="Arimo Bold"/>
                  <a:sym typeface="Arimo Bold"/>
                </a:rPr>
                <a:t>Luigi Karwel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6666160" y="4542830"/>
            <a:ext cx="3544044" cy="442912"/>
            <a:chOff x="0" y="0"/>
            <a:chExt cx="4725392" cy="59055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725392" cy="590550"/>
            </a:xfrm>
            <a:custGeom>
              <a:avLst/>
              <a:gdLst/>
              <a:ahLst/>
              <a:cxnLst/>
              <a:rect r="r" b="b" t="t" l="l"/>
              <a:pathLst>
                <a:path h="590550" w="4725392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9525"/>
              <a:ext cx="4725392" cy="60007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 b="true">
                  <a:solidFill>
                    <a:srgbClr val="3B4540"/>
                  </a:solidFill>
                  <a:latin typeface="Fraunces Bold"/>
                  <a:ea typeface="Fraunces Bold"/>
                  <a:cs typeface="Fraunces Bold"/>
                  <a:sym typeface="Fraunces Bold"/>
                </a:rPr>
                <a:t>Front-End</a:t>
              </a: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3445269" y="261367"/>
            <a:ext cx="4226099" cy="4281463"/>
          </a:xfrm>
          <a:custGeom>
            <a:avLst/>
            <a:gdLst/>
            <a:ahLst/>
            <a:cxnLst/>
            <a:rect r="r" b="b" t="t" l="l"/>
            <a:pathLst>
              <a:path h="4281463" w="4226099">
                <a:moveTo>
                  <a:pt x="0" y="0"/>
                </a:moveTo>
                <a:lnTo>
                  <a:pt x="4226099" y="0"/>
                </a:lnTo>
                <a:lnTo>
                  <a:pt x="4226099" y="4281463"/>
                </a:lnTo>
                <a:lnTo>
                  <a:pt x="0" y="42814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6666160" y="5269260"/>
            <a:ext cx="4972645" cy="1814512"/>
            <a:chOff x="0" y="0"/>
            <a:chExt cx="6630193" cy="241935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630193" cy="2419350"/>
            </a:xfrm>
            <a:custGeom>
              <a:avLst/>
              <a:gdLst/>
              <a:ahLst/>
              <a:cxnLst/>
              <a:rect r="r" b="b" t="t" l="l"/>
              <a:pathLst>
                <a:path h="2419350" w="6630193">
                  <a:moveTo>
                    <a:pt x="0" y="0"/>
                  </a:moveTo>
                  <a:lnTo>
                    <a:pt x="6630193" y="0"/>
                  </a:lnTo>
                  <a:lnTo>
                    <a:pt x="6630193" y="2419350"/>
                  </a:lnTo>
                  <a:lnTo>
                    <a:pt x="0" y="24193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104775"/>
              <a:ext cx="6630193" cy="25241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 b="true">
                  <a:solidFill>
                    <a:srgbClr val="405449"/>
                  </a:solidFill>
                  <a:latin typeface="Arimo Bold"/>
                  <a:ea typeface="Arimo Bold"/>
                  <a:cs typeface="Arimo Bold"/>
                  <a:sym typeface="Arimo Bold"/>
                </a:rPr>
                <a:t>Gabriel Schultz</a:t>
              </a:r>
            </a:p>
            <a:p>
              <a:pPr algn="l">
                <a:lnSpc>
                  <a:spcPts val="3561"/>
                </a:lnSpc>
              </a:pPr>
              <a:r>
                <a:rPr lang="en-US" sz="2187" b="true">
                  <a:solidFill>
                    <a:srgbClr val="405449"/>
                  </a:solidFill>
                  <a:latin typeface="Arimo Bold"/>
                  <a:ea typeface="Arimo Bold"/>
                  <a:cs typeface="Arimo Bold"/>
                  <a:sym typeface="Arimo Bold"/>
                </a:rPr>
                <a:t>Ronald Lucas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2340084" y="4542830"/>
            <a:ext cx="3544044" cy="442912"/>
            <a:chOff x="0" y="0"/>
            <a:chExt cx="4725392" cy="5905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4725392" cy="590550"/>
            </a:xfrm>
            <a:custGeom>
              <a:avLst/>
              <a:gdLst/>
              <a:ahLst/>
              <a:cxnLst/>
              <a:rect r="r" b="b" t="t" l="l"/>
              <a:pathLst>
                <a:path h="590550" w="4725392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9525"/>
              <a:ext cx="4725392" cy="60007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 b="true">
                  <a:solidFill>
                    <a:srgbClr val="3B4540"/>
                  </a:solidFill>
                  <a:latin typeface="Fraunces Bold"/>
                  <a:ea typeface="Fraunces Bold"/>
                  <a:cs typeface="Fraunces Bold"/>
                  <a:sym typeface="Fraunces Bold"/>
                </a:rPr>
                <a:t>Banco de Dados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2340084" y="5269260"/>
            <a:ext cx="4972645" cy="1814512"/>
            <a:chOff x="0" y="0"/>
            <a:chExt cx="6630193" cy="241935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630193" cy="2419350"/>
            </a:xfrm>
            <a:custGeom>
              <a:avLst/>
              <a:gdLst/>
              <a:ahLst/>
              <a:cxnLst/>
              <a:rect r="r" b="b" t="t" l="l"/>
              <a:pathLst>
                <a:path h="2419350" w="6630193">
                  <a:moveTo>
                    <a:pt x="0" y="0"/>
                  </a:moveTo>
                  <a:lnTo>
                    <a:pt x="6630193" y="0"/>
                  </a:lnTo>
                  <a:lnTo>
                    <a:pt x="6630193" y="2419350"/>
                  </a:lnTo>
                  <a:lnTo>
                    <a:pt x="0" y="24193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104775"/>
              <a:ext cx="6630193" cy="25241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 b="true">
                  <a:solidFill>
                    <a:srgbClr val="405449"/>
                  </a:solidFill>
                  <a:latin typeface="Arimo Bold"/>
                  <a:ea typeface="Arimo Bold"/>
                  <a:cs typeface="Arimo Bold"/>
                  <a:sym typeface="Arimo Bold"/>
                </a:rPr>
                <a:t>Vitor Hugo Dechamps</a:t>
              </a:r>
            </a:p>
          </p:txBody>
        </p:sp>
      </p:grpSp>
      <p:sp>
        <p:nvSpPr>
          <p:cNvPr name="Freeform 28" id="28"/>
          <p:cNvSpPr/>
          <p:nvPr/>
        </p:nvSpPr>
        <p:spPr>
          <a:xfrm flipH="false" flipV="false" rot="0">
            <a:off x="2055745" y="6855426"/>
            <a:ext cx="2838485" cy="2854052"/>
          </a:xfrm>
          <a:custGeom>
            <a:avLst/>
            <a:gdLst/>
            <a:ahLst/>
            <a:cxnLst/>
            <a:rect r="r" b="b" t="t" l="l"/>
            <a:pathLst>
              <a:path h="2854052" w="2838485">
                <a:moveTo>
                  <a:pt x="0" y="0"/>
                </a:moveTo>
                <a:lnTo>
                  <a:pt x="2838485" y="0"/>
                </a:lnTo>
                <a:lnTo>
                  <a:pt x="2838485" y="2854053"/>
                </a:lnTo>
                <a:lnTo>
                  <a:pt x="0" y="28540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EEEE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EEEE1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2660178" y="3577824"/>
            <a:ext cx="12967644" cy="3131353"/>
            <a:chOff x="0" y="0"/>
            <a:chExt cx="7085955" cy="171107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085955" cy="1711076"/>
            </a:xfrm>
            <a:custGeom>
              <a:avLst/>
              <a:gdLst/>
              <a:ahLst/>
              <a:cxnLst/>
              <a:rect r="r" b="b" t="t" l="l"/>
              <a:pathLst>
                <a:path h="1711076" w="7085955">
                  <a:moveTo>
                    <a:pt x="0" y="0"/>
                  </a:moveTo>
                  <a:lnTo>
                    <a:pt x="7085955" y="0"/>
                  </a:lnTo>
                  <a:lnTo>
                    <a:pt x="7085955" y="1711076"/>
                  </a:lnTo>
                  <a:lnTo>
                    <a:pt x="0" y="17110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7085955" cy="177775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7959"/>
                </a:lnSpc>
              </a:pPr>
              <a:r>
                <a:rPr lang="en-US" sz="14400" b="true">
                  <a:solidFill>
                    <a:srgbClr val="3B4540"/>
                  </a:solidFill>
                  <a:latin typeface="Fraunces Bold"/>
                  <a:ea typeface="Fraunces Bold"/>
                  <a:cs typeface="Fraunces Bold"/>
                  <a:sym typeface="Fraunces Bold"/>
                </a:rPr>
                <a:t>OBRIGADO!!!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DEEEE1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AFFFA"/>
            </a:solidFill>
          </p:spPr>
        </p:sp>
      </p:grpSp>
      <p:sp>
        <p:nvSpPr>
          <p:cNvPr name="Freeform 6" id="6" descr="preencoded.png"/>
          <p:cNvSpPr/>
          <p:nvPr/>
        </p:nvSpPr>
        <p:spPr>
          <a:xfrm flipH="false" flipV="false" rot="0">
            <a:off x="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7850237" y="1310879"/>
            <a:ext cx="9445526" cy="1771947"/>
            <a:chOff x="0" y="0"/>
            <a:chExt cx="12594035" cy="236259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594035" cy="2362597"/>
            </a:xfrm>
            <a:custGeom>
              <a:avLst/>
              <a:gdLst/>
              <a:ahLst/>
              <a:cxnLst/>
              <a:rect r="r" b="b" t="t" l="l"/>
              <a:pathLst>
                <a:path h="2362597" w="12594035">
                  <a:moveTo>
                    <a:pt x="0" y="0"/>
                  </a:moveTo>
                  <a:lnTo>
                    <a:pt x="12594035" y="0"/>
                  </a:lnTo>
                  <a:lnTo>
                    <a:pt x="12594035" y="2362597"/>
                  </a:lnTo>
                  <a:lnTo>
                    <a:pt x="0" y="236259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12594035" cy="238164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937"/>
                </a:lnSpc>
              </a:pPr>
              <a:r>
                <a:rPr lang="en-US" sz="5562" b="true">
                  <a:solidFill>
                    <a:srgbClr val="000000"/>
                  </a:solidFill>
                  <a:latin typeface="Fraunces Bold"/>
                  <a:ea typeface="Fraunces Bold"/>
                  <a:cs typeface="Fraunces Bold"/>
                  <a:sym typeface="Fraunces Bold"/>
                </a:rPr>
                <a:t>Desenvolvimento de Wireframes do Projeto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7850237" y="3508027"/>
            <a:ext cx="9445526" cy="1633686"/>
            <a:chOff x="0" y="0"/>
            <a:chExt cx="12594035" cy="217824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594082" cy="2178304"/>
            </a:xfrm>
            <a:custGeom>
              <a:avLst/>
              <a:gdLst/>
              <a:ahLst/>
              <a:cxnLst/>
              <a:rect r="r" b="b" t="t" l="l"/>
              <a:pathLst>
                <a:path h="2178304" w="12594082">
                  <a:moveTo>
                    <a:pt x="0" y="340233"/>
                  </a:moveTo>
                  <a:cubicBezTo>
                    <a:pt x="0" y="152273"/>
                    <a:pt x="152273" y="0"/>
                    <a:pt x="340233" y="0"/>
                  </a:cubicBezTo>
                  <a:lnTo>
                    <a:pt x="12253849" y="0"/>
                  </a:lnTo>
                  <a:cubicBezTo>
                    <a:pt x="12441809" y="0"/>
                    <a:pt x="12594082" y="152273"/>
                    <a:pt x="12594082" y="340233"/>
                  </a:cubicBezTo>
                  <a:lnTo>
                    <a:pt x="12594082" y="1837944"/>
                  </a:lnTo>
                  <a:cubicBezTo>
                    <a:pt x="12594082" y="2025904"/>
                    <a:pt x="12441809" y="2178177"/>
                    <a:pt x="12253849" y="2178177"/>
                  </a:cubicBezTo>
                  <a:lnTo>
                    <a:pt x="340233" y="2178177"/>
                  </a:lnTo>
                  <a:cubicBezTo>
                    <a:pt x="152273" y="2178304"/>
                    <a:pt x="0" y="2025904"/>
                    <a:pt x="0" y="1837944"/>
                  </a:cubicBezTo>
                  <a:close/>
                </a:path>
              </a:pathLst>
            </a:custGeom>
            <a:solidFill>
              <a:srgbClr val="E8F3E8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8133755" y="3791545"/>
            <a:ext cx="3659386" cy="442912"/>
            <a:chOff x="0" y="0"/>
            <a:chExt cx="4879182" cy="59055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879182" cy="590550"/>
            </a:xfrm>
            <a:custGeom>
              <a:avLst/>
              <a:gdLst/>
              <a:ahLst/>
              <a:cxnLst/>
              <a:rect r="r" b="b" t="t" l="l"/>
              <a:pathLst>
                <a:path h="590550" w="4879182">
                  <a:moveTo>
                    <a:pt x="0" y="0"/>
                  </a:moveTo>
                  <a:lnTo>
                    <a:pt x="4879182" y="0"/>
                  </a:lnTo>
                  <a:lnTo>
                    <a:pt x="487918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9525"/>
              <a:ext cx="4879182" cy="60007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 b="true">
                  <a:solidFill>
                    <a:srgbClr val="000000"/>
                  </a:solidFill>
                  <a:latin typeface="Fraunces Bold"/>
                  <a:ea typeface="Fraunces Bold"/>
                  <a:cs typeface="Fraunces Bold"/>
                  <a:sym typeface="Fraunces Bold"/>
                </a:rPr>
                <a:t>Planejamento visual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8133755" y="4404569"/>
            <a:ext cx="8878491" cy="453629"/>
            <a:chOff x="0" y="0"/>
            <a:chExt cx="11837988" cy="60483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1837988" cy="604838"/>
            </a:xfrm>
            <a:custGeom>
              <a:avLst/>
              <a:gdLst/>
              <a:ahLst/>
              <a:cxnLst/>
              <a:rect r="r" b="b" t="t" l="l"/>
              <a:pathLst>
                <a:path h="604838" w="11837988">
                  <a:moveTo>
                    <a:pt x="0" y="0"/>
                  </a:moveTo>
                  <a:lnTo>
                    <a:pt x="11837988" y="0"/>
                  </a:lnTo>
                  <a:lnTo>
                    <a:pt x="11837988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104775"/>
              <a:ext cx="11837988" cy="70961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Foi criado o layout básico para páginas principais e de produtos.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7850237" y="5425231"/>
            <a:ext cx="9445526" cy="1633686"/>
            <a:chOff x="0" y="0"/>
            <a:chExt cx="12594035" cy="217824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2594082" cy="2178304"/>
            </a:xfrm>
            <a:custGeom>
              <a:avLst/>
              <a:gdLst/>
              <a:ahLst/>
              <a:cxnLst/>
              <a:rect r="r" b="b" t="t" l="l"/>
              <a:pathLst>
                <a:path h="2178304" w="12594082">
                  <a:moveTo>
                    <a:pt x="0" y="340233"/>
                  </a:moveTo>
                  <a:cubicBezTo>
                    <a:pt x="0" y="152273"/>
                    <a:pt x="152273" y="0"/>
                    <a:pt x="340233" y="0"/>
                  </a:cubicBezTo>
                  <a:lnTo>
                    <a:pt x="12253849" y="0"/>
                  </a:lnTo>
                  <a:cubicBezTo>
                    <a:pt x="12441809" y="0"/>
                    <a:pt x="12594082" y="152273"/>
                    <a:pt x="12594082" y="340233"/>
                  </a:cubicBezTo>
                  <a:lnTo>
                    <a:pt x="12594082" y="1837944"/>
                  </a:lnTo>
                  <a:cubicBezTo>
                    <a:pt x="12594082" y="2025904"/>
                    <a:pt x="12441809" y="2178177"/>
                    <a:pt x="12253849" y="2178177"/>
                  </a:cubicBezTo>
                  <a:lnTo>
                    <a:pt x="340233" y="2178177"/>
                  </a:lnTo>
                  <a:cubicBezTo>
                    <a:pt x="152273" y="2178304"/>
                    <a:pt x="0" y="2025904"/>
                    <a:pt x="0" y="1837944"/>
                  </a:cubicBezTo>
                  <a:close/>
                </a:path>
              </a:pathLst>
            </a:custGeom>
            <a:solidFill>
              <a:srgbClr val="E8F3E8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8133755" y="5708749"/>
            <a:ext cx="3544044" cy="442912"/>
            <a:chOff x="0" y="0"/>
            <a:chExt cx="4725392" cy="5905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4725392" cy="590550"/>
            </a:xfrm>
            <a:custGeom>
              <a:avLst/>
              <a:gdLst/>
              <a:ahLst/>
              <a:cxnLst/>
              <a:rect r="r" b="b" t="t" l="l"/>
              <a:pathLst>
                <a:path h="590550" w="4725392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9525"/>
              <a:ext cx="4725392" cy="60007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 b="true">
                  <a:solidFill>
                    <a:srgbClr val="000000"/>
                  </a:solidFill>
                  <a:latin typeface="Fraunces Bold"/>
                  <a:ea typeface="Fraunces Bold"/>
                  <a:cs typeface="Fraunces Bold"/>
                  <a:sym typeface="Fraunces Bold"/>
                </a:rPr>
                <a:t>Foco na usabilidade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8133755" y="6321772"/>
            <a:ext cx="8878491" cy="453629"/>
            <a:chOff x="0" y="0"/>
            <a:chExt cx="11837988" cy="604838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1837988" cy="604838"/>
            </a:xfrm>
            <a:custGeom>
              <a:avLst/>
              <a:gdLst/>
              <a:ahLst/>
              <a:cxnLst/>
              <a:rect r="r" b="b" t="t" l="l"/>
              <a:pathLst>
                <a:path h="604838" w="11837988">
                  <a:moveTo>
                    <a:pt x="0" y="0"/>
                  </a:moveTo>
                  <a:lnTo>
                    <a:pt x="11837988" y="0"/>
                  </a:lnTo>
                  <a:lnTo>
                    <a:pt x="11837988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104775"/>
              <a:ext cx="11837988" cy="70961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Preparamos fluxos simples para facilitar a navegação do usuário.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7850237" y="7342435"/>
            <a:ext cx="9445526" cy="1633686"/>
            <a:chOff x="0" y="0"/>
            <a:chExt cx="12594035" cy="2178248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2594082" cy="2178304"/>
            </a:xfrm>
            <a:custGeom>
              <a:avLst/>
              <a:gdLst/>
              <a:ahLst/>
              <a:cxnLst/>
              <a:rect r="r" b="b" t="t" l="l"/>
              <a:pathLst>
                <a:path h="2178304" w="12594082">
                  <a:moveTo>
                    <a:pt x="0" y="340233"/>
                  </a:moveTo>
                  <a:cubicBezTo>
                    <a:pt x="0" y="152273"/>
                    <a:pt x="152273" y="0"/>
                    <a:pt x="340233" y="0"/>
                  </a:cubicBezTo>
                  <a:lnTo>
                    <a:pt x="12253849" y="0"/>
                  </a:lnTo>
                  <a:cubicBezTo>
                    <a:pt x="12441809" y="0"/>
                    <a:pt x="12594082" y="152273"/>
                    <a:pt x="12594082" y="340233"/>
                  </a:cubicBezTo>
                  <a:lnTo>
                    <a:pt x="12594082" y="1837944"/>
                  </a:lnTo>
                  <a:cubicBezTo>
                    <a:pt x="12594082" y="2025904"/>
                    <a:pt x="12441809" y="2178177"/>
                    <a:pt x="12253849" y="2178177"/>
                  </a:cubicBezTo>
                  <a:lnTo>
                    <a:pt x="340233" y="2178177"/>
                  </a:lnTo>
                  <a:cubicBezTo>
                    <a:pt x="152273" y="2178304"/>
                    <a:pt x="0" y="2025904"/>
                    <a:pt x="0" y="1837944"/>
                  </a:cubicBezTo>
                  <a:close/>
                </a:path>
              </a:pathLst>
            </a:custGeom>
            <a:solidFill>
              <a:srgbClr val="E8F3E8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8133755" y="7625954"/>
            <a:ext cx="3544044" cy="442912"/>
            <a:chOff x="0" y="0"/>
            <a:chExt cx="4725392" cy="59055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4725392" cy="590550"/>
            </a:xfrm>
            <a:custGeom>
              <a:avLst/>
              <a:gdLst/>
              <a:ahLst/>
              <a:cxnLst/>
              <a:rect r="r" b="b" t="t" l="l"/>
              <a:pathLst>
                <a:path h="590550" w="4725392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9525"/>
              <a:ext cx="4725392" cy="60007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 b="true">
                  <a:solidFill>
                    <a:srgbClr val="000000"/>
                  </a:solidFill>
                  <a:latin typeface="Fraunces Bold"/>
                  <a:ea typeface="Fraunces Bold"/>
                  <a:cs typeface="Fraunces Bold"/>
                  <a:sym typeface="Fraunces Bold"/>
                </a:rPr>
                <a:t>Ajustes iterativos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8133755" y="8238976"/>
            <a:ext cx="8878491" cy="453629"/>
            <a:chOff x="0" y="0"/>
            <a:chExt cx="11837988" cy="604838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1837988" cy="604838"/>
            </a:xfrm>
            <a:custGeom>
              <a:avLst/>
              <a:gdLst/>
              <a:ahLst/>
              <a:cxnLst/>
              <a:rect r="r" b="b" t="t" l="l"/>
              <a:pathLst>
                <a:path h="604838" w="11837988">
                  <a:moveTo>
                    <a:pt x="0" y="0"/>
                  </a:moveTo>
                  <a:lnTo>
                    <a:pt x="11837988" y="0"/>
                  </a:lnTo>
                  <a:lnTo>
                    <a:pt x="11837988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104775"/>
              <a:ext cx="11837988" cy="70961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Ajustes conforme a procura do cliente.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EEE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9525000"/>
            <a:ext cx="3968353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 b="true">
                <a:solidFill>
                  <a:srgbClr val="000000"/>
                </a:solidFill>
                <a:latin typeface="Fraunces Bold"/>
                <a:ea typeface="Fraunces Bold"/>
                <a:cs typeface="Fraunces Bold"/>
                <a:sym typeface="Fraunces Bold"/>
              </a:rPr>
              <a:t>Página Inicial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EEE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415389" y="1358656"/>
            <a:ext cx="13457222" cy="7569687"/>
          </a:xfrm>
          <a:custGeom>
            <a:avLst/>
            <a:gdLst/>
            <a:ahLst/>
            <a:cxnLst/>
            <a:rect r="r" b="b" t="t" l="l"/>
            <a:pathLst>
              <a:path h="7569687" w="13457222">
                <a:moveTo>
                  <a:pt x="0" y="0"/>
                </a:moveTo>
                <a:lnTo>
                  <a:pt x="13457222" y="0"/>
                </a:lnTo>
                <a:lnTo>
                  <a:pt x="13457222" y="7569688"/>
                </a:lnTo>
                <a:lnTo>
                  <a:pt x="0" y="75696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9525000"/>
            <a:ext cx="4904482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 b="true">
                <a:solidFill>
                  <a:srgbClr val="000000"/>
                </a:solidFill>
                <a:latin typeface="Fraunces Bold"/>
                <a:ea typeface="Fraunces Bold"/>
                <a:cs typeface="Fraunces Bold"/>
                <a:sym typeface="Fraunces Bold"/>
              </a:rPr>
              <a:t>Produtos / Geral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EEE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9525000"/>
            <a:ext cx="5315498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 b="true">
                <a:solidFill>
                  <a:srgbClr val="000000"/>
                </a:solidFill>
                <a:latin typeface="Fraunces Bold"/>
                <a:ea typeface="Fraunces Bold"/>
                <a:cs typeface="Fraunces Bold"/>
                <a:sym typeface="Fraunces Bold"/>
              </a:rPr>
              <a:t>Página Categorias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EEE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139238" y="4312603"/>
            <a:ext cx="9525" cy="112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0" y="9537944"/>
            <a:ext cx="1673126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 b="true">
                <a:solidFill>
                  <a:srgbClr val="000000"/>
                </a:solidFill>
                <a:latin typeface="Fraunces Bold"/>
                <a:ea typeface="Fraunces Bold"/>
                <a:cs typeface="Fraunces Bold"/>
                <a:sym typeface="Fraunces Bold"/>
              </a:rPr>
              <a:t>Sobre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EEE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9525000"/>
            <a:ext cx="5315498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 b="true">
                <a:solidFill>
                  <a:srgbClr val="000000"/>
                </a:solidFill>
                <a:latin typeface="Fraunces Bold"/>
                <a:ea typeface="Fraunces Bold"/>
                <a:cs typeface="Fraunces Bold"/>
                <a:sym typeface="Fraunces Bold"/>
              </a:rPr>
              <a:t>Entrar em contato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EEE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9525000"/>
            <a:ext cx="4630755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 b="true">
                <a:solidFill>
                  <a:srgbClr val="000000"/>
                </a:solidFill>
                <a:latin typeface="Fraunces Bold"/>
                <a:ea typeface="Fraunces Bold"/>
                <a:cs typeface="Fraunces Bold"/>
                <a:sym typeface="Fraunces Bold"/>
              </a:rPr>
              <a:t>Conta / Usuário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EEE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9525000"/>
            <a:ext cx="6300283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 b="true">
                <a:solidFill>
                  <a:srgbClr val="000000"/>
                </a:solidFill>
                <a:latin typeface="Fraunces Bold"/>
                <a:ea typeface="Fraunces Bold"/>
                <a:cs typeface="Fraunces Bold"/>
                <a:sym typeface="Fraunces Bold"/>
              </a:rPr>
              <a:t>Carrinho de Compras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DAGk63Vh59w</dc:identifier>
  <dcterms:modified xsi:type="dcterms:W3CDTF">2011-08-01T06:04:30Z</dcterms:modified>
  <cp:revision>1</cp:revision>
  <dc:title>Cantinho-Verde.pptx</dc:title>
</cp:coreProperties>
</file>