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48" r:id="rId2"/>
    <p:sldMasterId id="2147483750" r:id="rId3"/>
  </p:sldMasterIdLst>
  <p:notesMasterIdLst>
    <p:notesMasterId r:id="rId22"/>
  </p:notesMasterIdLst>
  <p:sldIdLst>
    <p:sldId id="256" r:id="rId4"/>
    <p:sldId id="271" r:id="rId5"/>
    <p:sldId id="296" r:id="rId6"/>
    <p:sldId id="260" r:id="rId7"/>
    <p:sldId id="276" r:id="rId8"/>
    <p:sldId id="301" r:id="rId9"/>
    <p:sldId id="298" r:id="rId10"/>
    <p:sldId id="297" r:id="rId11"/>
    <p:sldId id="290" r:id="rId12"/>
    <p:sldId id="261" r:id="rId13"/>
    <p:sldId id="299" r:id="rId14"/>
    <p:sldId id="282" r:id="rId15"/>
    <p:sldId id="287" r:id="rId16"/>
    <p:sldId id="291" r:id="rId17"/>
    <p:sldId id="293" r:id="rId18"/>
    <p:sldId id="269" r:id="rId19"/>
    <p:sldId id="281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5" autoAdjust="0"/>
    <p:restoredTop sz="81181" autoAdjust="0"/>
  </p:normalViewPr>
  <p:slideViewPr>
    <p:cSldViewPr>
      <p:cViewPr varScale="1">
        <p:scale>
          <a:sx n="95" d="100"/>
          <a:sy n="95" d="100"/>
        </p:scale>
        <p:origin x="18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9563C-93F3-454B-BE66-8AE839F3A3A2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66CA-570C-4CEF-96C6-45581CEE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5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0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4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8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2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3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66CA-570C-4CEF-96C6-45581CEE2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lang="en-US" sz="4800" b="0" cap="none" spc="-150" dirty="0">
                <a:ln w="3175">
                  <a:solidFill>
                    <a:schemeClr val="bg2">
                      <a:lumMod val="75000"/>
                      <a:lumOff val="25000"/>
                      <a:alpha val="75000"/>
                    </a:schemeClr>
                  </a:solidFill>
                </a:ln>
                <a:gradFill flip="none" rotWithShape="1">
                  <a:gsLst>
                    <a:gs pos="0">
                      <a:schemeClr val="tx1"/>
                    </a:gs>
                    <a:gs pos="61000">
                      <a:schemeClr val="accent2">
                        <a:lumMod val="20000"/>
                        <a:lumOff val="80000"/>
                      </a:schemeClr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>
                  <a:outerShdw blurRad="114300" dir="2700000" algn="tl" rotWithShape="0">
                    <a:prstClr val="black">
                      <a:alpha val="51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lvl="0" algn="l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-01055_Template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955675" y="1905000"/>
            <a:ext cx="10099675" cy="2281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lang="en-US" sz="12000" b="1" kern="1200" spc="-770" dirty="0" smtClean="0">
                <a:ln w="11430"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gradFill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37000">
                      <a:schemeClr val="tx1"/>
                    </a:gs>
                    <a:gs pos="85000">
                      <a:srgbClr val="2D8499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-01055_Template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955675" y="1905000"/>
            <a:ext cx="10099675" cy="2281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lang="en-US" sz="12000" b="1" kern="1200" spc="-770" dirty="0" smtClean="0">
                <a:ln w="11430"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gradFill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37000">
                      <a:schemeClr val="tx1"/>
                    </a:gs>
                    <a:gs pos="85000">
                      <a:srgbClr val="2D8499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101" y="4953001"/>
            <a:ext cx="5999486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00525" y="331651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215" y="3848611"/>
            <a:ext cx="6619244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430214"/>
            <a:ext cx="5567362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 algn="l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solidFill>
              <a:schemeClr val="bg2">
                <a:lumMod val="75000"/>
                <a:lumOff val="25000"/>
                <a:alpha val="75000"/>
              </a:schemeClr>
            </a:solidFill>
          </a:ln>
          <a:gradFill flip="none" rotWithShape="1">
            <a:gsLst>
              <a:gs pos="0">
                <a:schemeClr val="tx1"/>
              </a:gs>
              <a:gs pos="61000">
                <a:schemeClr val="accent2">
                  <a:lumMod val="20000"/>
                  <a:lumOff val="80000"/>
                </a:schemeClr>
              </a:gs>
              <a:gs pos="86000">
                <a:schemeClr val="tx1"/>
              </a:gs>
            </a:gsLst>
            <a:lin ang="5400000" scaled="0"/>
            <a:tileRect/>
          </a:gradFill>
          <a:effectLst>
            <a:outerShdw blurRad="114300" dir="2700000" algn="tl" rotWithShape="0">
              <a:prstClr val="black">
                <a:alpha val="51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 algn="l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solidFill>
              <a:schemeClr val="bg2">
                <a:lumMod val="75000"/>
                <a:lumOff val="25000"/>
                <a:alpha val="75000"/>
              </a:schemeClr>
            </a:solidFill>
          </a:ln>
          <a:gradFill flip="none" rotWithShape="1">
            <a:gsLst>
              <a:gs pos="0">
                <a:schemeClr val="tx1"/>
              </a:gs>
              <a:gs pos="61000">
                <a:schemeClr val="accent2">
                  <a:lumMod val="20000"/>
                  <a:lumOff val="80000"/>
                </a:schemeClr>
              </a:gs>
              <a:gs pos="86000">
                <a:schemeClr val="tx1"/>
              </a:gs>
            </a:gsLst>
            <a:lin ang="5400000" scaled="0"/>
            <a:tileRect/>
          </a:gradFill>
          <a:effectLst>
            <a:outerShdw blurRad="114300" dir="2700000" algn="tl" rotWithShape="0">
              <a:prstClr val="black">
                <a:alpha val="51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3/HTMLTestUI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hyperlink" Target="http://localhost:5000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OAD@inrule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3/HTMLTestUI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localhost:5000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1/InRule.RuleServices/RuleExecutionService.svc/ApplyRu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 Execution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Rules as a REST Service with InRule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Solution setup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39" y="5333999"/>
            <a:ext cx="3363516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Visual Studio 2012/2013</a:t>
            </a:r>
          </a:p>
          <a:p>
            <a:r>
              <a:rPr lang="en-US" dirty="0" smtClean="0"/>
              <a:t>.NET 4.0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84" y="1312953"/>
            <a:ext cx="7395263" cy="386864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99284" y="5334000"/>
            <a:ext cx="3363516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InRule references</a:t>
            </a:r>
          </a:p>
          <a:p>
            <a:pPr lvl="1"/>
            <a:r>
              <a:rPr lang="en-US" dirty="0" err="1" smtClean="0"/>
              <a:t>InRule.Runtime</a:t>
            </a:r>
            <a:endParaRPr lang="en-US" dirty="0" smtClean="0"/>
          </a:p>
          <a:p>
            <a:pPr lvl="1"/>
            <a:r>
              <a:rPr lang="en-US" dirty="0" err="1" smtClean="0"/>
              <a:t>InRule.Repository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3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28600"/>
            <a:ext cx="7053542" cy="690282"/>
          </a:xfrm>
        </p:spPr>
        <p:txBody>
          <a:bodyPr/>
          <a:lstStyle/>
          <a:p>
            <a:r>
              <a:rPr lang="en-US" sz="3600" dirty="0" smtClean="0"/>
              <a:t>Configuration Notes: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0094" y="6276197"/>
            <a:ext cx="6709906" cy="50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</a:rPr>
              <a:t>Excerpt from </a:t>
            </a:r>
            <a:r>
              <a:rPr lang="en-US" sz="2200" dirty="0" err="1">
                <a:solidFill>
                  <a:srgbClr val="FFFF00"/>
                </a:solidFill>
              </a:rPr>
              <a:t>web.config</a:t>
            </a:r>
            <a:r>
              <a:rPr lang="en-US" sz="2200" dirty="0">
                <a:solidFill>
                  <a:srgbClr val="FFFF00"/>
                </a:solidFill>
              </a:rPr>
              <a:t> in </a:t>
            </a:r>
            <a:r>
              <a:rPr lang="en-US" sz="2200" dirty="0" err="1">
                <a:solidFill>
                  <a:srgbClr val="FFFF00"/>
                </a:solidFill>
              </a:rPr>
              <a:t>RuleServices</a:t>
            </a:r>
            <a:r>
              <a:rPr lang="en-US" sz="2200" dirty="0">
                <a:solidFill>
                  <a:srgbClr val="FFFF00"/>
                </a:solidFill>
              </a:rPr>
              <a:t> project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1043706"/>
            <a:ext cx="7620000" cy="261389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InRule.RuleServices.csproj</a:t>
            </a:r>
            <a:r>
              <a:rPr lang="en-US" dirty="0" smtClean="0"/>
              <a:t> </a:t>
            </a:r>
            <a:r>
              <a:rPr lang="en-US" dirty="0"/>
              <a:t>is configured to start </a:t>
            </a:r>
            <a:r>
              <a:rPr lang="en-US" dirty="0" smtClean="0"/>
              <a:t>at -  http</a:t>
            </a:r>
            <a:r>
              <a:rPr lang="en-US" dirty="0"/>
              <a:t>://localhost:50001/InRule.RuleServices/RuleExecutionService.svc/</a:t>
            </a:r>
          </a:p>
          <a:p>
            <a:r>
              <a:rPr lang="en-US" dirty="0" err="1"/>
              <a:t>InRule.HtmlTestUI.csproj</a:t>
            </a:r>
            <a:r>
              <a:rPr lang="en-US" dirty="0"/>
              <a:t> is configured to start </a:t>
            </a:r>
            <a:r>
              <a:rPr lang="en-US" dirty="0" smtClean="0"/>
              <a:t>at - http</a:t>
            </a:r>
            <a:r>
              <a:rPr lang="en-US" dirty="0"/>
              <a:t>://localhost:50003/</a:t>
            </a:r>
          </a:p>
          <a:p>
            <a:r>
              <a:rPr lang="en-US" dirty="0" err="1"/>
              <a:t>InRule.ASPMVCTestUI.csproj</a:t>
            </a:r>
            <a:r>
              <a:rPr lang="en-US" dirty="0"/>
              <a:t> is configured to start </a:t>
            </a:r>
            <a:r>
              <a:rPr lang="en-US" dirty="0" smtClean="0"/>
              <a:t>at - http</a:t>
            </a:r>
            <a:r>
              <a:rPr lang="en-US" dirty="0"/>
              <a:t>://localhost:50002/</a:t>
            </a:r>
          </a:p>
          <a:p>
            <a:r>
              <a:rPr lang="en-US" dirty="0"/>
              <a:t>For SOAP - uncomment SOAP behavior section </a:t>
            </a:r>
            <a:r>
              <a:rPr lang="en-US" dirty="0" err="1"/>
              <a:t>Web.config</a:t>
            </a:r>
            <a:r>
              <a:rPr lang="en-US" dirty="0"/>
              <a:t>, minor service interface and caller changes</a:t>
            </a:r>
          </a:p>
          <a:p>
            <a:r>
              <a:rPr lang="en-US" dirty="0"/>
              <a:t>irCatalog Configuration - project points to local IIS </a:t>
            </a:r>
            <a:r>
              <a:rPr lang="en-US" dirty="0" smtClean="0"/>
              <a:t>service -                                       (</a:t>
            </a:r>
            <a:r>
              <a:rPr lang="en-US" dirty="0"/>
              <a:t>default Username '</a:t>
            </a:r>
            <a:r>
              <a:rPr lang="en-US" i="1" dirty="0"/>
              <a:t>admin</a:t>
            </a:r>
            <a:r>
              <a:rPr lang="en-US" dirty="0"/>
              <a:t>' and Password '</a:t>
            </a:r>
            <a:r>
              <a:rPr lang="en-US" i="1" dirty="0"/>
              <a:t>password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To change irCatalog configuration; update </a:t>
            </a:r>
            <a:r>
              <a:rPr lang="en-US" dirty="0" err="1"/>
              <a:t>Web.config</a:t>
            </a:r>
            <a:r>
              <a:rPr lang="en-US" dirty="0"/>
              <a:t> under </a:t>
            </a:r>
            <a:r>
              <a:rPr lang="en-US" dirty="0" err="1"/>
              <a:t>InRule.RuleServices</a:t>
            </a:r>
            <a:r>
              <a:rPr lang="en-US" dirty="0"/>
              <a:t> project.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387" y="4038600"/>
            <a:ext cx="8024813" cy="17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0117" y="5062610"/>
            <a:ext cx="4370483" cy="1566790"/>
          </a:xfrm>
        </p:spPr>
        <p:txBody>
          <a:bodyPr>
            <a:normAutofit/>
          </a:bodyPr>
          <a:lstStyle/>
          <a:p>
            <a:r>
              <a:rPr lang="en-US" sz="1600" dirty="0"/>
              <a:t>Sample </a:t>
            </a:r>
            <a:r>
              <a:rPr lang="en-US" sz="1600" dirty="0" smtClean="0"/>
              <a:t>entity </a:t>
            </a:r>
            <a:r>
              <a:rPr lang="en-US" sz="1600" dirty="0"/>
              <a:t>structure, rules, calculations and collections. </a:t>
            </a:r>
          </a:p>
          <a:p>
            <a:r>
              <a:rPr lang="en-US" sz="1600" dirty="0" smtClean="0"/>
              <a:t>Location: </a:t>
            </a:r>
            <a:r>
              <a:rPr lang="en-US" sz="1600" dirty="0" smtClean="0">
                <a:solidFill>
                  <a:srgbClr val="FFFF00"/>
                </a:solidFill>
              </a:rPr>
              <a:t>//</a:t>
            </a:r>
            <a:r>
              <a:rPr lang="en-US" sz="1600" dirty="0" err="1" smtClean="0">
                <a:solidFill>
                  <a:srgbClr val="FFFF00"/>
                </a:solidFill>
              </a:rPr>
              <a:t>InRule.RuleServices.SampleRuleApps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MortgageCalculator.ruleapp</a:t>
            </a:r>
            <a:endParaRPr lang="en-US" sz="1600" dirty="0" smtClean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842682"/>
          </a:xfrm>
        </p:spPr>
        <p:txBody>
          <a:bodyPr/>
          <a:lstStyle/>
          <a:p>
            <a:r>
              <a:rPr lang="en-US" sz="3600" dirty="0" smtClean="0"/>
              <a:t>Sample Rule Application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4114800"/>
            <a:ext cx="3276600" cy="246384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1600"/>
            <a:ext cx="7391400" cy="289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Perform </a:t>
            </a:r>
            <a:r>
              <a:rPr lang="en-US" sz="1800" dirty="0"/>
              <a:t>a Complete local install of InRule including irCatalog (see InRule Installation Guide)</a:t>
            </a:r>
          </a:p>
          <a:p>
            <a:r>
              <a:rPr lang="en-US" sz="1800" dirty="0"/>
              <a:t>Launch irAuthor (</a:t>
            </a:r>
            <a:r>
              <a:rPr lang="en-US" sz="1800" b="1" dirty="0"/>
              <a:t>Start --&gt; All Programs --&gt; InRule --&gt; irAuthor</a:t>
            </a:r>
            <a:r>
              <a:rPr lang="en-US" sz="1800" dirty="0"/>
              <a:t>)</a:t>
            </a:r>
          </a:p>
          <a:p>
            <a:r>
              <a:rPr lang="en-US" sz="1800" dirty="0"/>
              <a:t>Open sample rule application (Download Location/Rule Service/RuleServices45/</a:t>
            </a:r>
            <a:r>
              <a:rPr lang="en-US" sz="1800" dirty="0" err="1"/>
              <a:t>InRule.RuleServices.SampleRuleApps</a:t>
            </a:r>
            <a:r>
              <a:rPr lang="en-US" sz="1800" dirty="0"/>
              <a:t>/</a:t>
            </a:r>
            <a:r>
              <a:rPr lang="en-US" sz="1800" b="1" dirty="0" err="1"/>
              <a:t>MortgageCalculator.ruleapp</a:t>
            </a:r>
            <a:r>
              <a:rPr lang="en-US" sz="1800" dirty="0"/>
              <a:t>)</a:t>
            </a:r>
          </a:p>
          <a:p>
            <a:r>
              <a:rPr lang="en-US" sz="1800" dirty="0"/>
              <a:t>Save rule application to irCatalog (</a:t>
            </a:r>
            <a:r>
              <a:rPr lang="en-US" sz="1800" b="1" dirty="0"/>
              <a:t>File --&gt; Save As --&gt; Save to Catalog --&gt; Click 'OK</a:t>
            </a:r>
            <a:r>
              <a:rPr lang="en-US" sz="1800" b="1" dirty="0" smtClean="0"/>
              <a:t>'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623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73991"/>
            <a:ext cx="8686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Launch </a:t>
            </a:r>
            <a:r>
              <a:rPr lang="en-US" sz="1600" dirty="0"/>
              <a:t>Visual Studio </a:t>
            </a:r>
            <a:r>
              <a:rPr lang="en-US" sz="1600" dirty="0" smtClean="0"/>
              <a:t>2012/2013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Open </a:t>
            </a:r>
            <a:r>
              <a:rPr lang="en-US" sz="1600" dirty="0" err="1"/>
              <a:t>RuleServices</a:t>
            </a:r>
            <a:r>
              <a:rPr lang="en-US" sz="1600" dirty="0"/>
              <a:t> </a:t>
            </a:r>
            <a:r>
              <a:rPr lang="en-US" sz="1600" dirty="0" smtClean="0"/>
              <a:t>Solution (</a:t>
            </a:r>
            <a:r>
              <a:rPr lang="en-US" sz="1600" dirty="0"/>
              <a:t>Download </a:t>
            </a:r>
            <a:r>
              <a:rPr lang="en-US" sz="1600" dirty="0" smtClean="0"/>
              <a:t>Location/Rule Service/RuleServices45/</a:t>
            </a:r>
            <a:r>
              <a:rPr lang="en-US" sz="1600" b="1" dirty="0" smtClean="0"/>
              <a:t>RulesServices.sln</a:t>
            </a:r>
            <a:r>
              <a:rPr lang="en-US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Rebuild </a:t>
            </a:r>
            <a:r>
              <a:rPr lang="en-US" sz="1600" dirty="0"/>
              <a:t>Solution (Important to re-compile all projects against installed InRule </a:t>
            </a:r>
            <a:r>
              <a:rPr lang="en-US" sz="1600" dirty="0" err="1" smtClean="0"/>
              <a:t>dlls</a:t>
            </a:r>
            <a:r>
              <a:rPr lang="en-US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Run </a:t>
            </a:r>
            <a:r>
              <a:rPr lang="en-US" sz="1600" dirty="0"/>
              <a:t>the </a:t>
            </a:r>
            <a:r>
              <a:rPr lang="en-US" sz="1600" dirty="0" err="1"/>
              <a:t>RuleServices</a:t>
            </a:r>
            <a:r>
              <a:rPr lang="en-US" sz="1600" dirty="0"/>
              <a:t> solution - (</a:t>
            </a:r>
            <a:r>
              <a:rPr lang="en-US" sz="1600" dirty="0" err="1"/>
              <a:t>InRule.RuleServices.HtmlTestUI</a:t>
            </a:r>
            <a:r>
              <a:rPr lang="en-US" sz="1600" dirty="0"/>
              <a:t> should be set as </a:t>
            </a:r>
            <a:r>
              <a:rPr lang="en-US" sz="1600" dirty="0" err="1"/>
              <a:t>StartUp</a:t>
            </a:r>
            <a:r>
              <a:rPr lang="en-US" sz="1600" dirty="0"/>
              <a:t> Project)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following projects will start: </a:t>
            </a:r>
            <a:r>
              <a:rPr lang="en-US" sz="1600" dirty="0" err="1"/>
              <a:t>RuleServcies</a:t>
            </a:r>
            <a:r>
              <a:rPr lang="en-US" sz="1600" dirty="0"/>
              <a:t>, </a:t>
            </a:r>
            <a:r>
              <a:rPr lang="en-US" sz="1600" dirty="0" err="1"/>
              <a:t>HTMLTestUI</a:t>
            </a:r>
            <a:r>
              <a:rPr lang="en-US" sz="1600" dirty="0"/>
              <a:t>, </a:t>
            </a:r>
            <a:r>
              <a:rPr lang="en-US" sz="1600" dirty="0" err="1" smtClean="0"/>
              <a:t>ASPMVCTestUI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StartPage</a:t>
            </a:r>
            <a:r>
              <a:rPr lang="en-US" sz="1600" dirty="0" smtClean="0"/>
              <a:t> </a:t>
            </a:r>
            <a:r>
              <a:rPr lang="en-US" sz="1600" dirty="0"/>
              <a:t>(default.html) will launch in </a:t>
            </a:r>
            <a:r>
              <a:rPr lang="en-US" sz="1600" dirty="0" smtClean="0"/>
              <a:t>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Test </a:t>
            </a:r>
            <a:r>
              <a:rPr lang="en-US" sz="1600" dirty="0"/>
              <a:t>Rule Services by clicking on either the </a:t>
            </a:r>
            <a:r>
              <a:rPr lang="en-US" sz="1600" dirty="0" err="1">
                <a:hlinkClick r:id="rId3"/>
              </a:rPr>
              <a:t>HTMLTestUI</a:t>
            </a:r>
            <a:r>
              <a:rPr lang="en-US" sz="1600" dirty="0">
                <a:hlinkClick r:id="rId3"/>
              </a:rPr>
              <a:t> </a:t>
            </a:r>
            <a:r>
              <a:rPr lang="en-US" sz="1600" dirty="0"/>
              <a:t>or </a:t>
            </a:r>
            <a:r>
              <a:rPr lang="en-US" sz="1600" dirty="0" err="1" smtClean="0">
                <a:hlinkClick r:id="rId4"/>
              </a:rPr>
              <a:t>ASPMVCTestUI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Optional</a:t>
            </a:r>
            <a:r>
              <a:rPr lang="en-US" sz="1600" dirty="0"/>
              <a:t>: Test Rule Services from another client (direct in browser, fiddler, etc</a:t>
            </a:r>
            <a:r>
              <a:rPr lang="en-US" sz="1600" dirty="0" smtClean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Debug </a:t>
            </a:r>
            <a:r>
              <a:rPr lang="en-US" sz="1600" dirty="0"/>
              <a:t>- set project to debug as </a:t>
            </a:r>
            <a:r>
              <a:rPr lang="en-US" sz="1600" dirty="0" err="1"/>
              <a:t>StartUp</a:t>
            </a:r>
            <a:r>
              <a:rPr lang="en-US" sz="1600" dirty="0"/>
              <a:t> Project or Attach to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58" y="300318"/>
            <a:ext cx="7053542" cy="614082"/>
          </a:xfrm>
        </p:spPr>
        <p:txBody>
          <a:bodyPr/>
          <a:lstStyle/>
          <a:p>
            <a:r>
              <a:rPr lang="en-US" sz="3600" dirty="0" smtClean="0"/>
              <a:t>Testing Rule Execution Services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4191000"/>
            <a:ext cx="6819900" cy="22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6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Calling from Html/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72" y="1581209"/>
            <a:ext cx="5505628" cy="2609791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jshelpers.js</a:t>
            </a:r>
          </a:p>
          <a:p>
            <a:pPr lvl="2"/>
            <a:r>
              <a:rPr lang="en-US" sz="2400" dirty="0" smtClean="0"/>
              <a:t>Use </a:t>
            </a:r>
            <a:r>
              <a:rPr lang="en-US" sz="2400" dirty="0" err="1" smtClean="0"/>
              <a:t>XMLHttpRequest</a:t>
            </a:r>
            <a:r>
              <a:rPr lang="en-US" sz="2400" dirty="0"/>
              <a:t> </a:t>
            </a:r>
            <a:r>
              <a:rPr lang="en-US" sz="2400" dirty="0" smtClean="0"/>
              <a:t>object</a:t>
            </a:r>
            <a:endParaRPr lang="en-US" sz="2800" dirty="0" smtClean="0"/>
          </a:p>
          <a:p>
            <a:pPr lvl="1"/>
            <a:r>
              <a:rPr lang="en-US" sz="2800" dirty="0" smtClean="0"/>
              <a:t>Other</a:t>
            </a:r>
          </a:p>
          <a:p>
            <a:pPr lvl="2"/>
            <a:r>
              <a:rPr lang="en-US" sz="2400" dirty="0" smtClean="0"/>
              <a:t>JQuery or favorite AJAX based service approach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2467261"/>
            <a:ext cx="3186288" cy="2423375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520388" y="5181600"/>
            <a:ext cx="64900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2" indent="0">
              <a:buNone/>
            </a:pPr>
            <a:r>
              <a:rPr lang="en-US" sz="2600" i="1" dirty="0"/>
              <a:t>Execution request called from client</a:t>
            </a:r>
          </a:p>
        </p:txBody>
      </p:sp>
    </p:spTree>
    <p:extLst>
      <p:ext uri="{BB962C8B-B14F-4D97-AF65-F5344CB8AC3E}">
        <p14:creationId xmlns:p14="http://schemas.microsoft.com/office/powerpoint/2010/main" val="54006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Calling from ASP.NET MVC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935516" cy="4500281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sz="2800" dirty="0" err="1" smtClean="0"/>
              <a:t>RuleExecutionController</a:t>
            </a:r>
            <a:r>
              <a:rPr lang="en-US" sz="2800" dirty="0" smtClean="0"/>
              <a:t> demonstrates two approaches with </a:t>
            </a:r>
            <a:r>
              <a:rPr lang="en-US" sz="2800" dirty="0" err="1" smtClean="0"/>
              <a:t>RuleClient</a:t>
            </a:r>
            <a:r>
              <a:rPr lang="en-US" sz="2800" dirty="0" smtClean="0"/>
              <a:t> class: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600" dirty="0" err="1" smtClean="0">
                <a:solidFill>
                  <a:srgbClr val="FFFF00"/>
                </a:solidFill>
              </a:rPr>
              <a:t>RuleClient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/>
              <a:t>proxy </a:t>
            </a:r>
            <a:r>
              <a:rPr lang="en-US" sz="2600" dirty="0" err="1" smtClean="0"/>
              <a:t>UploadData</a:t>
            </a:r>
            <a:endParaRPr lang="en-US" sz="2600" dirty="0" smtClean="0"/>
          </a:p>
          <a:p>
            <a:pPr lvl="2"/>
            <a:r>
              <a:rPr lang="en-US" sz="2400" dirty="0" smtClean="0"/>
              <a:t>used </a:t>
            </a:r>
            <a:r>
              <a:rPr lang="en-US" sz="2400" dirty="0"/>
              <a:t>for </a:t>
            </a:r>
            <a:r>
              <a:rPr lang="en-US" sz="2400" dirty="0" smtClean="0"/>
              <a:t>POST </a:t>
            </a:r>
          </a:p>
          <a:p>
            <a:pPr lvl="2"/>
            <a:r>
              <a:rPr lang="en-US" sz="2400" dirty="0" smtClean="0"/>
              <a:t>bind View to </a:t>
            </a:r>
            <a:r>
              <a:rPr lang="en-US" sz="2400" dirty="0" err="1" smtClean="0">
                <a:solidFill>
                  <a:srgbClr val="FFFF00"/>
                </a:solidFill>
              </a:rPr>
              <a:t>RuleExecutionRequest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model</a:t>
            </a:r>
            <a:endParaRPr lang="en-US" sz="2400" dirty="0"/>
          </a:p>
          <a:p>
            <a:pPr lvl="2"/>
            <a:endParaRPr lang="en-US" sz="2400" dirty="0" smtClean="0"/>
          </a:p>
          <a:p>
            <a:pPr marL="971550" lvl="1" indent="-457200">
              <a:buFont typeface="+mj-lt"/>
              <a:buAutoNum type="arabicPeriod"/>
            </a:pPr>
            <a:r>
              <a:rPr lang="en-US" sz="2600" dirty="0" err="1" smtClean="0">
                <a:solidFill>
                  <a:srgbClr val="FFFF00"/>
                </a:solidFill>
              </a:rPr>
              <a:t>RuleClient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/>
              <a:t>proxy </a:t>
            </a:r>
            <a:r>
              <a:rPr lang="en-US" sz="2600" dirty="0" err="1" smtClean="0"/>
              <a:t>DownloadString</a:t>
            </a:r>
            <a:endParaRPr lang="en-US" sz="2600" dirty="0" smtClean="0"/>
          </a:p>
          <a:p>
            <a:pPr lvl="2"/>
            <a:r>
              <a:rPr lang="en-US" sz="2400" dirty="0" smtClean="0"/>
              <a:t>used for GET, no service reference, no view  binding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marL="514350" lvl="1" indent="0">
              <a:buNone/>
            </a:pPr>
            <a:r>
              <a:rPr lang="en-US" sz="2600" i="1" dirty="0"/>
              <a:t>Execution request called server </a:t>
            </a:r>
            <a:r>
              <a:rPr lang="en-US" sz="2600" i="1" dirty="0" smtClean="0"/>
              <a:t>side, </a:t>
            </a:r>
            <a:r>
              <a:rPr lang="en-US" sz="2600" i="1" dirty="0" err="1" smtClean="0"/>
              <a:t>RuleClient</a:t>
            </a:r>
            <a:r>
              <a:rPr lang="en-US" sz="2600" i="1" dirty="0" smtClean="0"/>
              <a:t> inherits from .NET </a:t>
            </a:r>
            <a:r>
              <a:rPr lang="en-US" sz="2600" i="1" dirty="0" err="1" smtClean="0"/>
              <a:t>WebClient</a:t>
            </a:r>
            <a:r>
              <a:rPr lang="en-US" sz="2600" i="1" dirty="0" smtClean="0"/>
              <a:t> class</a:t>
            </a:r>
            <a:endParaRPr lang="en-US" sz="2600" i="1" dirty="0"/>
          </a:p>
          <a:p>
            <a:pPr marL="914400" lvl="2" indent="0">
              <a:buNone/>
            </a:pPr>
            <a:endParaRPr lang="en-US" sz="2400" dirty="0" smtClean="0"/>
          </a:p>
          <a:p>
            <a:pPr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56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Other ways to test</a:t>
            </a:r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580273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447800"/>
            <a:ext cx="6709906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Direct from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Fiddler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54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Switching to SOAP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9896" y="1612393"/>
            <a:ext cx="5041252" cy="5076532"/>
          </a:xfrm>
        </p:spPr>
        <p:txBody>
          <a:bodyPr>
            <a:normAutofit/>
          </a:bodyPr>
          <a:lstStyle/>
          <a:p>
            <a:r>
              <a:rPr lang="en-US" dirty="0" smtClean="0"/>
              <a:t>Modify </a:t>
            </a:r>
            <a:r>
              <a:rPr lang="en-US" dirty="0"/>
              <a:t>service </a:t>
            </a:r>
            <a:r>
              <a:rPr lang="en-US" dirty="0" err="1"/>
              <a:t>web.config</a:t>
            </a:r>
            <a:r>
              <a:rPr lang="en-US" dirty="0"/>
              <a:t> to use SOAP service behavior configuration instead of REST (already there, just uncomment)</a:t>
            </a:r>
          </a:p>
          <a:p>
            <a:r>
              <a:rPr lang="en-US" dirty="0"/>
              <a:t>Change method interface in </a:t>
            </a:r>
            <a:r>
              <a:rPr lang="en-US" dirty="0" err="1"/>
              <a:t>IRuleExecutionService.cs</a:t>
            </a:r>
            <a:r>
              <a:rPr lang="en-US" dirty="0"/>
              <a:t> from </a:t>
            </a:r>
            <a:r>
              <a:rPr lang="en-US" dirty="0" err="1"/>
              <a:t>WebInvoke</a:t>
            </a:r>
            <a:r>
              <a:rPr lang="en-US" dirty="0"/>
              <a:t> to </a:t>
            </a:r>
            <a:r>
              <a:rPr lang="en-US" dirty="0" err="1"/>
              <a:t>OperationContract</a:t>
            </a:r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ResponseContentType</a:t>
            </a:r>
            <a:r>
              <a:rPr lang="en-US" dirty="0"/>
              <a:t> in </a:t>
            </a:r>
            <a:r>
              <a:rPr lang="en-US" dirty="0" err="1"/>
              <a:t>RuleServiceHelper.cs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text/xml to </a:t>
            </a:r>
            <a:r>
              <a:rPr lang="en-US" dirty="0" smtClean="0"/>
              <a:t>application/</a:t>
            </a:r>
            <a:r>
              <a:rPr lang="en-US" dirty="0" err="1" smtClean="0"/>
              <a:t>soap+xml</a:t>
            </a:r>
            <a:endParaRPr lang="en-US" dirty="0" smtClean="0"/>
          </a:p>
          <a:p>
            <a:r>
              <a:rPr lang="en-US" dirty="0" smtClean="0"/>
              <a:t>For MVC, use a VS Service Reference to generate a proxy</a:t>
            </a:r>
            <a:endParaRPr lang="en-US" dirty="0"/>
          </a:p>
        </p:txBody>
      </p:sp>
      <p:pic>
        <p:nvPicPr>
          <p:cNvPr id="2050" name="Picture 2" descr="C:\Users\dreynolds\Desktop\IUCM\so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598" y="1676400"/>
            <a:ext cx="2374202" cy="2823687"/>
          </a:xfrm>
          <a:prstGeom prst="rect">
            <a:avLst/>
          </a:prstGeom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44146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27783"/>
            <a:ext cx="3476493" cy="690282"/>
          </a:xfrm>
        </p:spPr>
        <p:txBody>
          <a:bodyPr/>
          <a:lstStyle/>
          <a:p>
            <a:r>
              <a:rPr lang="en-US" sz="3600" dirty="0" smtClean="0"/>
              <a:t>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52" y="4539847"/>
            <a:ext cx="5123141" cy="685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Contact Us – </a:t>
            </a:r>
            <a:r>
              <a:rPr lang="en-US" sz="1800" dirty="0" smtClean="0">
                <a:hlinkClick r:id="rId3"/>
              </a:rPr>
              <a:t>ROAD@inrule.com</a:t>
            </a:r>
            <a:endParaRPr lang="en-US" sz="1800" dirty="0" smtClean="0"/>
          </a:p>
        </p:txBody>
      </p:sp>
      <p:pic>
        <p:nvPicPr>
          <p:cNvPr id="4100" name="Picture 4" descr="C:\Users\dreynolds\Desktop\IUCM\questions road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2893" y="3810000"/>
            <a:ext cx="172412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364243"/>
            <a:ext cx="7053542" cy="842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Future Considerations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484" y="1214719"/>
            <a:ext cx="5801916" cy="160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Catalog metadata</a:t>
            </a:r>
          </a:p>
          <a:p>
            <a:pPr lvl="1"/>
            <a:r>
              <a:rPr lang="en-US" dirty="0" smtClean="0"/>
              <a:t>OData integration</a:t>
            </a:r>
          </a:p>
          <a:p>
            <a:pPr lvl="1"/>
            <a:r>
              <a:rPr lang="en-US" dirty="0" smtClean="0"/>
              <a:t>JSON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9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690282"/>
          </a:xfrm>
        </p:spPr>
        <p:txBody>
          <a:bodyPr/>
          <a:lstStyle/>
          <a:p>
            <a:r>
              <a:rPr lang="en-US" sz="3600" dirty="0"/>
              <a:t>InRule Rule </a:t>
            </a:r>
            <a:r>
              <a:rPr lang="en-US" sz="3600" dirty="0" smtClean="0"/>
              <a:t>Services…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447800"/>
            <a:ext cx="7848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Is </a:t>
            </a:r>
            <a:r>
              <a:rPr lang="en-US" dirty="0"/>
              <a:t>a reference architecture for providing WCF REST services for rule execution.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solution contains the following projects: 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RuleServices</a:t>
            </a:r>
            <a:r>
              <a:rPr lang="en-US" dirty="0" smtClean="0"/>
              <a:t> </a:t>
            </a:r>
            <a:r>
              <a:rPr lang="en-US" dirty="0"/>
              <a:t>- Rule Execution Services operations include: </a:t>
            </a:r>
            <a:r>
              <a:rPr lang="en-US" dirty="0" err="1"/>
              <a:t>ApplyRules</a:t>
            </a:r>
            <a:r>
              <a:rPr lang="en-US" dirty="0"/>
              <a:t> (Get), </a:t>
            </a:r>
            <a:r>
              <a:rPr lang="en-US" dirty="0" err="1"/>
              <a:t>ExecuteRuleSet</a:t>
            </a:r>
            <a:r>
              <a:rPr lang="en-US" dirty="0"/>
              <a:t> (Get), </a:t>
            </a:r>
            <a:r>
              <a:rPr lang="en-US" dirty="0" err="1"/>
              <a:t>ExecuteRuleSet</a:t>
            </a:r>
            <a:r>
              <a:rPr lang="en-US" dirty="0"/>
              <a:t> (Post)</a:t>
            </a:r>
          </a:p>
          <a:p>
            <a:pPr lvl="1"/>
            <a:r>
              <a:rPr lang="en-US" dirty="0" err="1">
                <a:hlinkClick r:id="rId3"/>
              </a:rPr>
              <a:t>HTMLTestUI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- Simple html test page. Construct Rule Service request xml and execute request from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hlinkClick r:id="rId4"/>
              </a:rPr>
              <a:t>ASPMVCTestUI</a:t>
            </a:r>
            <a:r>
              <a:rPr lang="en-US" dirty="0"/>
              <a:t> - Demonstrates calling Rule Services via ASP MVC using a Service Reference.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36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766482"/>
          </a:xfrm>
        </p:spPr>
        <p:txBody>
          <a:bodyPr/>
          <a:lstStyle/>
          <a:p>
            <a:r>
              <a:rPr lang="en-US" sz="3600" dirty="0" smtClean="0"/>
              <a:t>Services </a:t>
            </a:r>
            <a:r>
              <a:rPr lang="en-US" sz="36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6019800" cy="1905000"/>
          </a:xfrm>
        </p:spPr>
        <p:txBody>
          <a:bodyPr>
            <a:normAutofit/>
          </a:bodyPr>
          <a:lstStyle/>
          <a:p>
            <a:r>
              <a:rPr lang="en-US" dirty="0"/>
              <a:t>Service Operations for both </a:t>
            </a:r>
            <a:r>
              <a:rPr lang="en-US" dirty="0" smtClean="0"/>
              <a:t>Get </a:t>
            </a:r>
            <a:r>
              <a:rPr lang="en-US" dirty="0"/>
              <a:t>and </a:t>
            </a:r>
            <a:r>
              <a:rPr lang="en-US" dirty="0" smtClean="0"/>
              <a:t>Post</a:t>
            </a:r>
            <a:endParaRPr lang="en-US" dirty="0"/>
          </a:p>
          <a:p>
            <a:r>
              <a:rPr lang="en-US" dirty="0" smtClean="0"/>
              <a:t>Simple Uri based or rich proxy </a:t>
            </a:r>
          </a:p>
          <a:p>
            <a:r>
              <a:rPr lang="en-US" dirty="0" smtClean="0"/>
              <a:t>Variable response types</a:t>
            </a:r>
          </a:p>
          <a:p>
            <a:r>
              <a:rPr lang="en-US" dirty="0" smtClean="0"/>
              <a:t>Work with “as is” or modify as needed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4584" y="3429000"/>
            <a:ext cx="7053542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Prerequisites: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4191000"/>
            <a:ext cx="6709906" cy="22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.NET 4.0 (using WCF)</a:t>
            </a:r>
          </a:p>
          <a:p>
            <a:r>
              <a:rPr lang="en-US" dirty="0" smtClean="0"/>
              <a:t>Visual Studio 2012/2013</a:t>
            </a:r>
          </a:p>
          <a:p>
            <a:pPr lvl="1"/>
            <a:r>
              <a:rPr lang="en-US" dirty="0" smtClean="0"/>
              <a:t>ASP.NET MVC 4 (for MVC demo only)  </a:t>
            </a:r>
          </a:p>
          <a:p>
            <a:r>
              <a:rPr lang="en-US" dirty="0" smtClean="0"/>
              <a:t>InRule 4.5 or later</a:t>
            </a:r>
          </a:p>
          <a:p>
            <a:r>
              <a:rPr lang="en-US" dirty="0" smtClean="0"/>
              <a:t>irCatalog </a:t>
            </a:r>
            <a:r>
              <a:rPr lang="en-US" sz="1600" dirty="0" smtClean="0"/>
              <a:t>(needed for sample rule app execution)</a:t>
            </a:r>
          </a:p>
        </p:txBody>
      </p:sp>
    </p:spTree>
    <p:extLst>
      <p:ext uri="{BB962C8B-B14F-4D97-AF65-F5344CB8AC3E}">
        <p14:creationId xmlns:p14="http://schemas.microsoft.com/office/powerpoint/2010/main" val="3749866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524000"/>
            <a:ext cx="7214928" cy="4724400"/>
          </a:xfrm>
        </p:spPr>
      </p:pic>
    </p:spTree>
    <p:extLst>
      <p:ext uri="{BB962C8B-B14F-4D97-AF65-F5344CB8AC3E}">
        <p14:creationId xmlns:p14="http://schemas.microsoft.com/office/powerpoint/2010/main" val="1291763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REST Service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524000"/>
            <a:ext cx="7402116" cy="47244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ApplyRules</a:t>
            </a:r>
            <a:r>
              <a:rPr lang="en-US" dirty="0" smtClean="0">
                <a:solidFill>
                  <a:srgbClr val="FFFF00"/>
                </a:solidFill>
              </a:rPr>
              <a:t> (GET)</a:t>
            </a:r>
          </a:p>
          <a:p>
            <a:pPr lvl="1"/>
            <a:r>
              <a:rPr lang="en-US" dirty="0" smtClean="0"/>
              <a:t>Runs auto firing rules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System.IO.Stream</a:t>
            </a:r>
            <a:r>
              <a:rPr lang="en-US" dirty="0" smtClean="0"/>
              <a:t>  (variable return type)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ExecuteRuleSet</a:t>
            </a:r>
            <a:r>
              <a:rPr lang="en-US" dirty="0" smtClean="0">
                <a:solidFill>
                  <a:srgbClr val="FFFF00"/>
                </a:solidFill>
              </a:rPr>
              <a:t> (GET)</a:t>
            </a:r>
          </a:p>
          <a:p>
            <a:pPr lvl="1"/>
            <a:r>
              <a:rPr lang="en-US" dirty="0" smtClean="0"/>
              <a:t>Runs explicit or independent rule sets</a:t>
            </a:r>
          </a:p>
          <a:p>
            <a:pPr lvl="1"/>
            <a:r>
              <a:rPr lang="en-US" dirty="0" smtClean="0"/>
              <a:t>Accepts parameters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System.IO.Stream</a:t>
            </a:r>
            <a:r>
              <a:rPr lang="en-US" dirty="0"/>
              <a:t>  (variable return type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ExecuteRuleRequest</a:t>
            </a:r>
            <a:r>
              <a:rPr lang="en-US" dirty="0" smtClean="0">
                <a:solidFill>
                  <a:srgbClr val="FFFF00"/>
                </a:solidFill>
              </a:rPr>
              <a:t> (POST)</a:t>
            </a:r>
          </a:p>
          <a:p>
            <a:pPr lvl="1"/>
            <a:r>
              <a:rPr lang="en-US" dirty="0" smtClean="0"/>
              <a:t>Can be used to run auto, explicit or independent rule sets</a:t>
            </a:r>
          </a:p>
          <a:p>
            <a:pPr lvl="1"/>
            <a:r>
              <a:rPr lang="en-US" dirty="0" smtClean="0"/>
              <a:t>Accepts parameters</a:t>
            </a:r>
          </a:p>
          <a:p>
            <a:pPr lvl="1"/>
            <a:r>
              <a:rPr lang="en-US" dirty="0"/>
              <a:t>Returns </a:t>
            </a:r>
            <a:r>
              <a:rPr lang="en-US" dirty="0" err="1" smtClean="0">
                <a:solidFill>
                  <a:srgbClr val="FFFF00"/>
                </a:solidFill>
              </a:rPr>
              <a:t>RuleExecutionResponse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object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6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Simple URI Request (Get)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2494" y="3581400"/>
            <a:ext cx="6709906" cy="22379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Build URI request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Provide named </a:t>
            </a:r>
            <a:r>
              <a:rPr lang="en-US" dirty="0" err="1" smtClean="0"/>
              <a:t>querystring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Response content type is text/xml or text/html based on requested </a:t>
            </a:r>
            <a:r>
              <a:rPr lang="en-US" dirty="0" err="1" smtClean="0">
                <a:solidFill>
                  <a:srgbClr val="FFFF00"/>
                </a:solidFill>
              </a:rPr>
              <a:t>responseType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600200"/>
            <a:ext cx="8382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rgbClr val="FFFF00"/>
                </a:solidFill>
                <a:hlinkClick r:id="rId3"/>
              </a:rPr>
              <a:t>localhost:50001/InRule.RuleServices/RuleExecutionService.svc/ApplyRules</a:t>
            </a:r>
            <a:r>
              <a:rPr lang="en-US" sz="1600" dirty="0" smtClean="0"/>
              <a:t>?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ruleApp</a:t>
            </a:r>
            <a:r>
              <a:rPr lang="en-US" sz="1600" dirty="0" smtClean="0"/>
              <a:t>=</a:t>
            </a:r>
            <a:r>
              <a:rPr lang="en-US" sz="1600" dirty="0" err="1" smtClean="0"/>
              <a:t>RectangleApp</a:t>
            </a:r>
            <a:r>
              <a:rPr lang="en-US" sz="1600" dirty="0" smtClean="0"/>
              <a:t>&amp;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entity</a:t>
            </a:r>
            <a:r>
              <a:rPr lang="en-US" sz="1600" dirty="0" smtClean="0"/>
              <a:t>=Rectangle&amp;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entityXml</a:t>
            </a:r>
            <a:r>
              <a:rPr lang="en-US" sz="1600" dirty="0" smtClean="0"/>
              <a:t>=&lt;Rectangle&gt;&lt;Height&gt;51&lt;/Height&gt;&lt;Width&gt;20&lt;/Width&gt;&lt;/Rectangle&gt;&amp;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returnEntity</a:t>
            </a:r>
            <a:r>
              <a:rPr lang="en-US" sz="1600" dirty="0" smtClean="0"/>
              <a:t>=Rectangle&amp;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responseType</a:t>
            </a:r>
            <a:r>
              <a:rPr lang="en-US" sz="1600" dirty="0" smtClean="0"/>
              <a:t>=</a:t>
            </a:r>
            <a:r>
              <a:rPr lang="en-US" sz="1600" dirty="0" err="1" smtClean="0"/>
              <a:t>RuleExecutionReport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831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RuleExecutionRequest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 err="1" smtClean="0"/>
              <a:t>RuleServices</a:t>
            </a:r>
            <a:r>
              <a:rPr lang="en-US" sz="2400" dirty="0" smtClean="0"/>
              <a:t> interface to </a:t>
            </a:r>
            <a:r>
              <a:rPr lang="en-US" sz="2400" dirty="0"/>
              <a:t>pass in execution directives and state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8610" y="2590799"/>
            <a:ext cx="5632390" cy="403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>
                <a:solidFill>
                  <a:srgbClr val="FFFF00"/>
                </a:solidFill>
              </a:rPr>
              <a:t>RuleApp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RuleSet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Parameters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Entity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Entity XML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Return Entity</a:t>
            </a:r>
          </a:p>
          <a:p>
            <a:r>
              <a:rPr lang="en-US" sz="2400" dirty="0" err="1" smtClean="0">
                <a:solidFill>
                  <a:srgbClr val="FFFF00"/>
                </a:solidFill>
              </a:rPr>
              <a:t>ReturnType</a:t>
            </a:r>
            <a:endParaRPr lang="en-US" sz="2400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92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RuleExecutionResponse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010" y="2061864"/>
            <a:ext cx="6546790" cy="4415136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FFFF00"/>
                </a:solidFill>
              </a:rPr>
              <a:t>Response types include</a:t>
            </a:r>
          </a:p>
          <a:p>
            <a:pPr lvl="2"/>
            <a:r>
              <a:rPr lang="en-US" dirty="0" err="1"/>
              <a:t>EntityXml</a:t>
            </a:r>
            <a:endParaRPr lang="en-US" dirty="0"/>
          </a:p>
          <a:p>
            <a:pPr lvl="2"/>
            <a:r>
              <a:rPr lang="en-US" dirty="0" err="1"/>
              <a:t>NotificationXml</a:t>
            </a:r>
            <a:endParaRPr lang="en-US" dirty="0"/>
          </a:p>
          <a:p>
            <a:pPr lvl="2"/>
            <a:r>
              <a:rPr lang="en-US" dirty="0" err="1"/>
              <a:t>ValidationsXml</a:t>
            </a:r>
            <a:endParaRPr lang="en-US" dirty="0"/>
          </a:p>
          <a:p>
            <a:pPr lvl="2"/>
            <a:r>
              <a:rPr lang="en-US" dirty="0" err="1"/>
              <a:t>ExecutionLogXml</a:t>
            </a:r>
            <a:endParaRPr lang="en-US" dirty="0"/>
          </a:p>
          <a:p>
            <a:pPr lvl="2"/>
            <a:r>
              <a:rPr lang="en-US" dirty="0" err="1"/>
              <a:t>RuleExecutionResponseXml</a:t>
            </a:r>
            <a:r>
              <a:rPr lang="en-US" dirty="0"/>
              <a:t> (all of the above)</a:t>
            </a:r>
          </a:p>
          <a:p>
            <a:pPr lvl="2"/>
            <a:r>
              <a:rPr lang="en-US" dirty="0" err="1"/>
              <a:t>NotificationsText</a:t>
            </a:r>
            <a:endParaRPr lang="en-US" dirty="0"/>
          </a:p>
          <a:p>
            <a:pPr lvl="2"/>
            <a:r>
              <a:rPr lang="en-US" dirty="0" err="1"/>
              <a:t>ValidationsText</a:t>
            </a:r>
            <a:endParaRPr lang="en-US" dirty="0"/>
          </a:p>
          <a:p>
            <a:pPr lvl="2"/>
            <a:r>
              <a:rPr lang="en-US" dirty="0" err="1"/>
              <a:t>ExecutionLogText</a:t>
            </a:r>
            <a:endParaRPr lang="en-US" dirty="0"/>
          </a:p>
          <a:p>
            <a:pPr lvl="2"/>
            <a:r>
              <a:rPr lang="en-US" dirty="0" err="1"/>
              <a:t>PerformanceStatisticsReport</a:t>
            </a:r>
            <a:endParaRPr lang="en-US" dirty="0"/>
          </a:p>
          <a:p>
            <a:pPr lvl="2"/>
            <a:r>
              <a:rPr lang="en-US" dirty="0" err="1"/>
              <a:t>RuleExecutionReport</a:t>
            </a:r>
            <a:endParaRPr lang="en-US" dirty="0"/>
          </a:p>
          <a:p>
            <a:endParaRPr lang="en-US" dirty="0" smtClean="0">
              <a:solidFill>
                <a:srgbClr val="FFFF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478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Used to return requested response(s)</a:t>
            </a:r>
          </a:p>
        </p:txBody>
      </p:sp>
    </p:spTree>
    <p:extLst>
      <p:ext uri="{BB962C8B-B14F-4D97-AF65-F5344CB8AC3E}">
        <p14:creationId xmlns:p14="http://schemas.microsoft.com/office/powerpoint/2010/main" val="3537517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WCF Auto </a:t>
            </a:r>
            <a:r>
              <a:rPr lang="en-US" sz="3600" dirty="0"/>
              <a:t>H</a:t>
            </a:r>
            <a:r>
              <a:rPr lang="en-US" sz="3600" dirty="0" smtClean="0"/>
              <a:t>elp Enabled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667000"/>
            <a:ext cx="7478316" cy="48768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WCF Generated </a:t>
            </a:r>
            <a:r>
              <a:rPr lang="en-US" dirty="0"/>
              <a:t>help page </a:t>
            </a:r>
            <a:r>
              <a:rPr lang="en-US" dirty="0" smtClean="0"/>
              <a:t>at </a:t>
            </a:r>
            <a:r>
              <a:rPr lang="en-US" dirty="0" smtClean="0">
                <a:solidFill>
                  <a:srgbClr val="FFFF00"/>
                </a:solidFill>
              </a:rPr>
              <a:t>../</a:t>
            </a:r>
            <a:r>
              <a:rPr lang="en-US" dirty="0" err="1" smtClean="0">
                <a:solidFill>
                  <a:srgbClr val="FFFF00"/>
                </a:solidFill>
              </a:rPr>
              <a:t>InRule.RuleServices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RuleExecutionService.svc</a:t>
            </a:r>
            <a:r>
              <a:rPr lang="en-US" dirty="0" smtClean="0">
                <a:solidFill>
                  <a:srgbClr val="FFFF00"/>
                </a:solidFill>
              </a:rPr>
              <a:t>/help</a:t>
            </a:r>
          </a:p>
          <a:p>
            <a:pPr lvl="1"/>
            <a:r>
              <a:rPr lang="en-US" dirty="0" smtClean="0"/>
              <a:t>Shows available web service operations and parameters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80010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&lt;behavior name="</a:t>
            </a:r>
            <a:r>
              <a:rPr lang="en-US" sz="1400" dirty="0" err="1"/>
              <a:t>webBehavior</a:t>
            </a:r>
            <a:r>
              <a:rPr lang="en-US" sz="1400" dirty="0"/>
              <a:t>"&gt;</a:t>
            </a:r>
          </a:p>
          <a:p>
            <a:r>
              <a:rPr lang="en-US" sz="1400" dirty="0"/>
              <a:t>          &lt;</a:t>
            </a:r>
            <a:r>
              <a:rPr lang="en-US" sz="1400" dirty="0" err="1"/>
              <a:t>webHttp</a:t>
            </a:r>
            <a:r>
              <a:rPr lang="en-US" sz="1400" dirty="0"/>
              <a:t> </a:t>
            </a:r>
            <a:r>
              <a:rPr lang="en-US" sz="1400" dirty="0" err="1"/>
              <a:t>helpEnabled</a:t>
            </a:r>
            <a:r>
              <a:rPr lang="en-US" sz="1400" dirty="0"/>
              <a:t>="true" </a:t>
            </a:r>
            <a:r>
              <a:rPr lang="en-US" sz="1400" dirty="0" smtClean="0"/>
              <a:t> </a:t>
            </a:r>
            <a:r>
              <a:rPr lang="en-US" sz="1400" dirty="0" err="1" smtClean="0"/>
              <a:t>defaultOutgoingResponseFormat</a:t>
            </a:r>
            <a:r>
              <a:rPr lang="en-US" sz="1400" dirty="0"/>
              <a:t>="Xml" </a:t>
            </a:r>
            <a:r>
              <a:rPr lang="en-US" sz="1400" dirty="0" smtClean="0"/>
              <a:t>	</a:t>
            </a:r>
            <a:r>
              <a:rPr lang="en-US" sz="1400" dirty="0" err="1" smtClean="0"/>
              <a:t>automaticFormatSelectionEnabled</a:t>
            </a:r>
            <a:r>
              <a:rPr lang="en-US" sz="1400" dirty="0"/>
              <a:t>="true"/&gt;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behavior&gt;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4038600"/>
            <a:ext cx="8010939" cy="23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83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Metallic_Purple_Template_Segoe_TP10286765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TS010286765</Template>
  <TotalTime>12998</TotalTime>
  <Words>772</Words>
  <Application>Microsoft Office PowerPoint</Application>
  <PresentationFormat>On-screen Show (4:3)</PresentationFormat>
  <Paragraphs>151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</vt:lpstr>
      <vt:lpstr>Wingdings 3</vt:lpstr>
      <vt:lpstr>1_Metallic_Purple_Template_Segoe_TP10286765</vt:lpstr>
      <vt:lpstr>White with Courier font for code slides</vt:lpstr>
      <vt:lpstr>Ion</vt:lpstr>
      <vt:lpstr>Rule Execution Services</vt:lpstr>
      <vt:lpstr>InRule Rule Services…</vt:lpstr>
      <vt:lpstr>Services Overview</vt:lpstr>
      <vt:lpstr>Architecture</vt:lpstr>
      <vt:lpstr>REST Service Operations</vt:lpstr>
      <vt:lpstr>Simple URI Request (Get)</vt:lpstr>
      <vt:lpstr>RuleExecutionRequest</vt:lpstr>
      <vt:lpstr>RuleExecutionResponse</vt:lpstr>
      <vt:lpstr>WCF Auto Help Enabled</vt:lpstr>
      <vt:lpstr>Solution setup</vt:lpstr>
      <vt:lpstr>Configuration Notes:</vt:lpstr>
      <vt:lpstr>Sample Rule Application</vt:lpstr>
      <vt:lpstr>Testing Rule Execution Services</vt:lpstr>
      <vt:lpstr>Calling from Html/Javascript</vt:lpstr>
      <vt:lpstr>Calling from ASP.NET MVC</vt:lpstr>
      <vt:lpstr>Other ways to test</vt:lpstr>
      <vt:lpstr>Switching to SOAP</vt:lpstr>
      <vt:lpstr>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InRule Decision Services</dc:title>
  <dc:creator/>
  <cp:lastModifiedBy>John Hauppa</cp:lastModifiedBy>
  <cp:revision>272</cp:revision>
  <dcterms:created xsi:type="dcterms:W3CDTF">2012-09-12T18:47:57Z</dcterms:created>
  <dcterms:modified xsi:type="dcterms:W3CDTF">2014-07-16T21:33:23Z</dcterms:modified>
</cp:coreProperties>
</file>