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317" r:id="rId2"/>
    <p:sldId id="336" r:id="rId3"/>
    <p:sldId id="258" r:id="rId4"/>
    <p:sldId id="330" r:id="rId5"/>
    <p:sldId id="329" r:id="rId6"/>
    <p:sldId id="306" r:id="rId7"/>
    <p:sldId id="309" r:id="rId8"/>
    <p:sldId id="310" r:id="rId9"/>
    <p:sldId id="313" r:id="rId10"/>
    <p:sldId id="314" r:id="rId11"/>
    <p:sldId id="315" r:id="rId12"/>
    <p:sldId id="340" r:id="rId13"/>
    <p:sldId id="279" r:id="rId14"/>
    <p:sldId id="331" r:id="rId15"/>
    <p:sldId id="282" r:id="rId16"/>
    <p:sldId id="334" r:id="rId17"/>
    <p:sldId id="335" r:id="rId18"/>
    <p:sldId id="337" r:id="rId19"/>
    <p:sldId id="280" r:id="rId20"/>
    <p:sldId id="286" r:id="rId21"/>
    <p:sldId id="332" r:id="rId22"/>
    <p:sldId id="320" r:id="rId23"/>
    <p:sldId id="283" r:id="rId24"/>
    <p:sldId id="321" r:id="rId25"/>
    <p:sldId id="284" r:id="rId26"/>
    <p:sldId id="287" r:id="rId27"/>
    <p:sldId id="322" r:id="rId28"/>
    <p:sldId id="323" r:id="rId29"/>
    <p:sldId id="324" r:id="rId30"/>
    <p:sldId id="325" r:id="rId31"/>
    <p:sldId id="290" r:id="rId32"/>
    <p:sldId id="338" r:id="rId33"/>
    <p:sldId id="296" r:id="rId34"/>
    <p:sldId id="326" r:id="rId35"/>
    <p:sldId id="339" r:id="rId36"/>
    <p:sldId id="333" r:id="rId37"/>
    <p:sldId id="328" r:id="rId38"/>
    <p:sldId id="327"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71" autoAdjust="0"/>
    <p:restoredTop sz="91367" autoAdjust="0"/>
  </p:normalViewPr>
  <p:slideViewPr>
    <p:cSldViewPr snapToGrid="0">
      <p:cViewPr varScale="1">
        <p:scale>
          <a:sx n="66" d="100"/>
          <a:sy n="66" d="100"/>
        </p:scale>
        <p:origin x="79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smtClean="0"/>
              <a:t>JS</a:t>
            </a:r>
            <a:r>
              <a:rPr lang="zh-CN" altLang="en-US" dirty="0" smtClean="0"/>
              <a:t>加载大小变化</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6.5661087989729014E-2"/>
          <c:y val="0.1457350804839273"/>
          <c:w val="0.90022759900674276"/>
          <c:h val="0.67457168774969256"/>
        </c:manualLayout>
      </c:layout>
      <c:lineChart>
        <c:grouping val="standard"/>
        <c:varyColors val="0"/>
        <c:ser>
          <c:idx val="0"/>
          <c:order val="0"/>
          <c:tx>
            <c:strRef>
              <c:f>Sheet1!$B$1</c:f>
              <c:strCache>
                <c:ptCount val="1"/>
                <c:pt idx="0">
                  <c:v>首页</c:v>
                </c:pt>
              </c:strCache>
            </c:strRef>
          </c:tx>
          <c:spPr>
            <a:ln w="28575" cap="rnd">
              <a:solidFill>
                <a:schemeClr val="accent1"/>
              </a:solidFill>
              <a:round/>
            </a:ln>
            <a:effectLst/>
          </c:spPr>
          <c:marker>
            <c:symbol val="none"/>
          </c:marker>
          <c:cat>
            <c:strRef>
              <c:f>Sheet1!$A$2:$A$5</c:f>
              <c:strCache>
                <c:ptCount val="3"/>
                <c:pt idx="0">
                  <c:v>自动打包前</c:v>
                </c:pt>
                <c:pt idx="1">
                  <c:v>第一次自动打包</c:v>
                </c:pt>
                <c:pt idx="2">
                  <c:v>自动打包后</c:v>
                </c:pt>
              </c:strCache>
            </c:strRef>
          </c:cat>
          <c:val>
            <c:numRef>
              <c:f>Sheet1!$B$2:$B$5</c:f>
              <c:numCache>
                <c:formatCode>General</c:formatCode>
                <c:ptCount val="4"/>
                <c:pt idx="0">
                  <c:v>90</c:v>
                </c:pt>
                <c:pt idx="1">
                  <c:v>61</c:v>
                </c:pt>
                <c:pt idx="2">
                  <c:v>64</c:v>
                </c:pt>
              </c:numCache>
            </c:numRef>
          </c:val>
          <c:smooth val="0"/>
        </c:ser>
        <c:ser>
          <c:idx val="1"/>
          <c:order val="1"/>
          <c:tx>
            <c:strRef>
              <c:f>Sheet1!$C$1</c:f>
              <c:strCache>
                <c:ptCount val="1"/>
                <c:pt idx="0">
                  <c:v>Place列表</c:v>
                </c:pt>
              </c:strCache>
            </c:strRef>
          </c:tx>
          <c:spPr>
            <a:ln w="28575" cap="rnd">
              <a:solidFill>
                <a:schemeClr val="accent2"/>
              </a:solidFill>
              <a:round/>
            </a:ln>
            <a:effectLst/>
          </c:spPr>
          <c:marker>
            <c:symbol val="none"/>
          </c:marker>
          <c:cat>
            <c:strRef>
              <c:f>Sheet1!$A$2:$A$5</c:f>
              <c:strCache>
                <c:ptCount val="3"/>
                <c:pt idx="0">
                  <c:v>自动打包前</c:v>
                </c:pt>
                <c:pt idx="1">
                  <c:v>第一次自动打包</c:v>
                </c:pt>
                <c:pt idx="2">
                  <c:v>自动打包后</c:v>
                </c:pt>
              </c:strCache>
            </c:strRef>
          </c:cat>
          <c:val>
            <c:numRef>
              <c:f>Sheet1!$C$2:$C$5</c:f>
              <c:numCache>
                <c:formatCode>General</c:formatCode>
                <c:ptCount val="4"/>
                <c:pt idx="0">
                  <c:v>119</c:v>
                </c:pt>
                <c:pt idx="1">
                  <c:v>48</c:v>
                </c:pt>
                <c:pt idx="2">
                  <c:v>50</c:v>
                </c:pt>
              </c:numCache>
            </c:numRef>
          </c:val>
          <c:smooth val="0"/>
        </c:ser>
        <c:ser>
          <c:idx val="2"/>
          <c:order val="2"/>
          <c:tx>
            <c:strRef>
              <c:f>Sheet1!$D$1</c:f>
              <c:strCache>
                <c:ptCount val="1"/>
                <c:pt idx="0">
                  <c:v>Place详情页</c:v>
                </c:pt>
              </c:strCache>
            </c:strRef>
          </c:tx>
          <c:spPr>
            <a:ln w="28575" cap="rnd">
              <a:solidFill>
                <a:schemeClr val="accent3"/>
              </a:solidFill>
              <a:round/>
            </a:ln>
            <a:effectLst/>
          </c:spPr>
          <c:marker>
            <c:symbol val="none"/>
          </c:marker>
          <c:cat>
            <c:strRef>
              <c:f>Sheet1!$A$2:$A$5</c:f>
              <c:strCache>
                <c:ptCount val="3"/>
                <c:pt idx="0">
                  <c:v>自动打包前</c:v>
                </c:pt>
                <c:pt idx="1">
                  <c:v>第一次自动打包</c:v>
                </c:pt>
                <c:pt idx="2">
                  <c:v>自动打包后</c:v>
                </c:pt>
              </c:strCache>
            </c:strRef>
          </c:cat>
          <c:val>
            <c:numRef>
              <c:f>Sheet1!$D$2:$D$5</c:f>
              <c:numCache>
                <c:formatCode>General</c:formatCode>
                <c:ptCount val="4"/>
                <c:pt idx="0">
                  <c:v>119</c:v>
                </c:pt>
                <c:pt idx="1">
                  <c:v>58</c:v>
                </c:pt>
                <c:pt idx="2">
                  <c:v>60</c:v>
                </c:pt>
              </c:numCache>
            </c:numRef>
          </c:val>
          <c:smooth val="0"/>
        </c:ser>
        <c:ser>
          <c:idx val="3"/>
          <c:order val="3"/>
          <c:tx>
            <c:strRef>
              <c:f>Sheet1!$E$1</c:f>
              <c:strCache>
                <c:ptCount val="1"/>
                <c:pt idx="0">
                  <c:v>公交列表页</c:v>
                </c:pt>
              </c:strCache>
            </c:strRef>
          </c:tx>
          <c:spPr>
            <a:ln w="28575" cap="rnd">
              <a:solidFill>
                <a:schemeClr val="accent4"/>
              </a:solidFill>
              <a:round/>
            </a:ln>
            <a:effectLst/>
          </c:spPr>
          <c:marker>
            <c:symbol val="none"/>
          </c:marker>
          <c:cat>
            <c:strRef>
              <c:f>Sheet1!$A$2:$A$5</c:f>
              <c:strCache>
                <c:ptCount val="3"/>
                <c:pt idx="0">
                  <c:v>自动打包前</c:v>
                </c:pt>
                <c:pt idx="1">
                  <c:v>第一次自动打包</c:v>
                </c:pt>
                <c:pt idx="2">
                  <c:v>自动打包后</c:v>
                </c:pt>
              </c:strCache>
            </c:strRef>
          </c:cat>
          <c:val>
            <c:numRef>
              <c:f>Sheet1!$E$2:$E$5</c:f>
              <c:numCache>
                <c:formatCode>General</c:formatCode>
                <c:ptCount val="4"/>
                <c:pt idx="0">
                  <c:v>78</c:v>
                </c:pt>
                <c:pt idx="1">
                  <c:v>56</c:v>
                </c:pt>
                <c:pt idx="2">
                  <c:v>53</c:v>
                </c:pt>
              </c:numCache>
            </c:numRef>
          </c:val>
          <c:smooth val="0"/>
        </c:ser>
        <c:ser>
          <c:idx val="4"/>
          <c:order val="4"/>
          <c:tx>
            <c:strRef>
              <c:f>Sheet1!$F$1</c:f>
              <c:strCache>
                <c:ptCount val="1"/>
                <c:pt idx="0">
                  <c:v>驾车列表页</c:v>
                </c:pt>
              </c:strCache>
            </c:strRef>
          </c:tx>
          <c:spPr>
            <a:ln w="28575" cap="rnd">
              <a:solidFill>
                <a:schemeClr val="accent5"/>
              </a:solidFill>
              <a:round/>
            </a:ln>
            <a:effectLst/>
          </c:spPr>
          <c:marker>
            <c:symbol val="none"/>
          </c:marker>
          <c:cat>
            <c:strRef>
              <c:f>Sheet1!$A$2:$A$5</c:f>
              <c:strCache>
                <c:ptCount val="3"/>
                <c:pt idx="0">
                  <c:v>自动打包前</c:v>
                </c:pt>
                <c:pt idx="1">
                  <c:v>第一次自动打包</c:v>
                </c:pt>
                <c:pt idx="2">
                  <c:v>自动打包后</c:v>
                </c:pt>
              </c:strCache>
            </c:strRef>
          </c:cat>
          <c:val>
            <c:numRef>
              <c:f>Sheet1!$F$2:$F$5</c:f>
              <c:numCache>
                <c:formatCode>General</c:formatCode>
                <c:ptCount val="4"/>
                <c:pt idx="0">
                  <c:v>80</c:v>
                </c:pt>
                <c:pt idx="1">
                  <c:v>51</c:v>
                </c:pt>
                <c:pt idx="2">
                  <c:v>50</c:v>
                </c:pt>
              </c:numCache>
            </c:numRef>
          </c:val>
          <c:smooth val="0"/>
        </c:ser>
        <c:dLbls>
          <c:showLegendKey val="0"/>
          <c:showVal val="0"/>
          <c:showCatName val="0"/>
          <c:showSerName val="0"/>
          <c:showPercent val="0"/>
          <c:showBubbleSize val="0"/>
        </c:dLbls>
        <c:smooth val="0"/>
        <c:axId val="243168536"/>
        <c:axId val="243168928"/>
      </c:lineChart>
      <c:catAx>
        <c:axId val="243168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43168928"/>
        <c:crosses val="autoZero"/>
        <c:auto val="1"/>
        <c:lblAlgn val="ctr"/>
        <c:lblOffset val="100"/>
        <c:noMultiLvlLbl val="0"/>
      </c:catAx>
      <c:valAx>
        <c:axId val="243168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43168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smtClean="0"/>
              <a:t>页面加载时间变化</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6.5661087989729014E-2"/>
          <c:y val="0.1457350804839273"/>
          <c:w val="0.90022759900674276"/>
          <c:h val="0.67457168774969256"/>
        </c:manualLayout>
      </c:layout>
      <c:lineChart>
        <c:grouping val="standard"/>
        <c:varyColors val="0"/>
        <c:ser>
          <c:idx val="0"/>
          <c:order val="0"/>
          <c:tx>
            <c:strRef>
              <c:f>Sheet1!$B$1</c:f>
              <c:strCache>
                <c:ptCount val="1"/>
                <c:pt idx="0">
                  <c:v>首页</c:v>
                </c:pt>
              </c:strCache>
            </c:strRef>
          </c:tx>
          <c:spPr>
            <a:ln w="28575" cap="rnd">
              <a:solidFill>
                <a:schemeClr val="accent1"/>
              </a:solidFill>
              <a:round/>
            </a:ln>
            <a:effectLst/>
          </c:spPr>
          <c:marker>
            <c:symbol val="none"/>
          </c:marker>
          <c:cat>
            <c:strRef>
              <c:f>Sheet1!$A$2:$A$5</c:f>
              <c:strCache>
                <c:ptCount val="3"/>
                <c:pt idx="0">
                  <c:v>自动打包前</c:v>
                </c:pt>
                <c:pt idx="1">
                  <c:v>第一次自动打包</c:v>
                </c:pt>
                <c:pt idx="2">
                  <c:v>自动打包后</c:v>
                </c:pt>
              </c:strCache>
            </c:strRef>
          </c:cat>
          <c:val>
            <c:numRef>
              <c:f>Sheet1!$B$2:$B$5</c:f>
              <c:numCache>
                <c:formatCode>General</c:formatCode>
                <c:ptCount val="4"/>
                <c:pt idx="0">
                  <c:v>7063</c:v>
                </c:pt>
                <c:pt idx="1">
                  <c:v>6500</c:v>
                </c:pt>
                <c:pt idx="2">
                  <c:v>6600</c:v>
                </c:pt>
              </c:numCache>
            </c:numRef>
          </c:val>
          <c:smooth val="0"/>
        </c:ser>
        <c:ser>
          <c:idx val="1"/>
          <c:order val="1"/>
          <c:tx>
            <c:strRef>
              <c:f>Sheet1!$C$1</c:f>
              <c:strCache>
                <c:ptCount val="1"/>
                <c:pt idx="0">
                  <c:v>Place列表</c:v>
                </c:pt>
              </c:strCache>
            </c:strRef>
          </c:tx>
          <c:spPr>
            <a:ln w="28575" cap="rnd">
              <a:solidFill>
                <a:schemeClr val="accent2"/>
              </a:solidFill>
              <a:round/>
            </a:ln>
            <a:effectLst/>
          </c:spPr>
          <c:marker>
            <c:symbol val="none"/>
          </c:marker>
          <c:cat>
            <c:strRef>
              <c:f>Sheet1!$A$2:$A$5</c:f>
              <c:strCache>
                <c:ptCount val="3"/>
                <c:pt idx="0">
                  <c:v>自动打包前</c:v>
                </c:pt>
                <c:pt idx="1">
                  <c:v>第一次自动打包</c:v>
                </c:pt>
                <c:pt idx="2">
                  <c:v>自动打包后</c:v>
                </c:pt>
              </c:strCache>
            </c:strRef>
          </c:cat>
          <c:val>
            <c:numRef>
              <c:f>Sheet1!$C$2:$C$5</c:f>
              <c:numCache>
                <c:formatCode>General</c:formatCode>
                <c:ptCount val="4"/>
                <c:pt idx="0">
                  <c:v>7600</c:v>
                </c:pt>
                <c:pt idx="1">
                  <c:v>6000</c:v>
                </c:pt>
                <c:pt idx="2">
                  <c:v>6100</c:v>
                </c:pt>
              </c:numCache>
            </c:numRef>
          </c:val>
          <c:smooth val="0"/>
        </c:ser>
        <c:ser>
          <c:idx val="2"/>
          <c:order val="2"/>
          <c:tx>
            <c:strRef>
              <c:f>Sheet1!$D$1</c:f>
              <c:strCache>
                <c:ptCount val="1"/>
                <c:pt idx="0">
                  <c:v>Place详情页</c:v>
                </c:pt>
              </c:strCache>
            </c:strRef>
          </c:tx>
          <c:spPr>
            <a:ln w="28575" cap="rnd">
              <a:solidFill>
                <a:schemeClr val="accent3"/>
              </a:solidFill>
              <a:round/>
            </a:ln>
            <a:effectLst/>
          </c:spPr>
          <c:marker>
            <c:symbol val="none"/>
          </c:marker>
          <c:cat>
            <c:strRef>
              <c:f>Sheet1!$A$2:$A$5</c:f>
              <c:strCache>
                <c:ptCount val="3"/>
                <c:pt idx="0">
                  <c:v>自动打包前</c:v>
                </c:pt>
                <c:pt idx="1">
                  <c:v>第一次自动打包</c:v>
                </c:pt>
                <c:pt idx="2">
                  <c:v>自动打包后</c:v>
                </c:pt>
              </c:strCache>
            </c:strRef>
          </c:cat>
          <c:val>
            <c:numRef>
              <c:f>Sheet1!$D$2:$D$5</c:f>
              <c:numCache>
                <c:formatCode>General</c:formatCode>
                <c:ptCount val="4"/>
                <c:pt idx="0">
                  <c:v>6000</c:v>
                </c:pt>
                <c:pt idx="1">
                  <c:v>5200</c:v>
                </c:pt>
                <c:pt idx="2">
                  <c:v>5100</c:v>
                </c:pt>
              </c:numCache>
            </c:numRef>
          </c:val>
          <c:smooth val="0"/>
        </c:ser>
        <c:ser>
          <c:idx val="3"/>
          <c:order val="3"/>
          <c:tx>
            <c:strRef>
              <c:f>Sheet1!$E$1</c:f>
              <c:strCache>
                <c:ptCount val="1"/>
                <c:pt idx="0">
                  <c:v>公交列表页</c:v>
                </c:pt>
              </c:strCache>
            </c:strRef>
          </c:tx>
          <c:spPr>
            <a:ln w="28575" cap="rnd">
              <a:solidFill>
                <a:schemeClr val="accent4"/>
              </a:solidFill>
              <a:round/>
            </a:ln>
            <a:effectLst/>
          </c:spPr>
          <c:marker>
            <c:symbol val="none"/>
          </c:marker>
          <c:cat>
            <c:strRef>
              <c:f>Sheet1!$A$2:$A$5</c:f>
              <c:strCache>
                <c:ptCount val="3"/>
                <c:pt idx="0">
                  <c:v>自动打包前</c:v>
                </c:pt>
                <c:pt idx="1">
                  <c:v>第一次自动打包</c:v>
                </c:pt>
                <c:pt idx="2">
                  <c:v>自动打包后</c:v>
                </c:pt>
              </c:strCache>
            </c:strRef>
          </c:cat>
          <c:val>
            <c:numRef>
              <c:f>Sheet1!$E$2:$E$5</c:f>
              <c:numCache>
                <c:formatCode>General</c:formatCode>
                <c:ptCount val="4"/>
                <c:pt idx="0">
                  <c:v>6000</c:v>
                </c:pt>
                <c:pt idx="1">
                  <c:v>5800</c:v>
                </c:pt>
                <c:pt idx="2">
                  <c:v>5800</c:v>
                </c:pt>
              </c:numCache>
            </c:numRef>
          </c:val>
          <c:smooth val="0"/>
        </c:ser>
        <c:ser>
          <c:idx val="4"/>
          <c:order val="4"/>
          <c:tx>
            <c:strRef>
              <c:f>Sheet1!$F$1</c:f>
              <c:strCache>
                <c:ptCount val="1"/>
                <c:pt idx="0">
                  <c:v>驾车列表页</c:v>
                </c:pt>
              </c:strCache>
            </c:strRef>
          </c:tx>
          <c:spPr>
            <a:ln w="28575" cap="rnd">
              <a:solidFill>
                <a:schemeClr val="accent5"/>
              </a:solidFill>
              <a:round/>
            </a:ln>
            <a:effectLst/>
          </c:spPr>
          <c:marker>
            <c:symbol val="none"/>
          </c:marker>
          <c:cat>
            <c:strRef>
              <c:f>Sheet1!$A$2:$A$5</c:f>
              <c:strCache>
                <c:ptCount val="3"/>
                <c:pt idx="0">
                  <c:v>自动打包前</c:v>
                </c:pt>
                <c:pt idx="1">
                  <c:v>第一次自动打包</c:v>
                </c:pt>
                <c:pt idx="2">
                  <c:v>自动打包后</c:v>
                </c:pt>
              </c:strCache>
            </c:strRef>
          </c:cat>
          <c:val>
            <c:numRef>
              <c:f>Sheet1!$F$2:$F$5</c:f>
              <c:numCache>
                <c:formatCode>General</c:formatCode>
                <c:ptCount val="4"/>
                <c:pt idx="0">
                  <c:v>6141</c:v>
                </c:pt>
                <c:pt idx="1">
                  <c:v>6000</c:v>
                </c:pt>
                <c:pt idx="2">
                  <c:v>6000</c:v>
                </c:pt>
              </c:numCache>
            </c:numRef>
          </c:val>
          <c:smooth val="0"/>
        </c:ser>
        <c:dLbls>
          <c:showLegendKey val="0"/>
          <c:showVal val="0"/>
          <c:showCatName val="0"/>
          <c:showSerName val="0"/>
          <c:showPercent val="0"/>
          <c:showBubbleSize val="0"/>
        </c:dLbls>
        <c:smooth val="0"/>
        <c:axId val="243169712"/>
        <c:axId val="243170104"/>
      </c:lineChart>
      <c:catAx>
        <c:axId val="243169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43170104"/>
        <c:crosses val="autoZero"/>
        <c:auto val="1"/>
        <c:lblAlgn val="ctr"/>
        <c:lblOffset val="100"/>
        <c:noMultiLvlLbl val="0"/>
      </c:catAx>
      <c:valAx>
        <c:axId val="243170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43169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9EACB0-D104-4D66-8983-78AA50DB8019}" type="datetimeFigureOut">
              <a:rPr lang="zh-CN" altLang="en-US" smtClean="0"/>
              <a:pPr/>
              <a:t>2014/3/29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E1A413-FB74-422D-9A5D-D8085A99CB6C}" type="slidenum">
              <a:rPr lang="zh-CN" altLang="en-US" smtClean="0"/>
              <a:pPr/>
              <a:t>‹#›</a:t>
            </a:fld>
            <a:endParaRPr lang="zh-CN" altLang="en-US"/>
          </a:p>
        </p:txBody>
      </p:sp>
    </p:spTree>
    <p:extLst>
      <p:ext uri="{BB962C8B-B14F-4D97-AF65-F5344CB8AC3E}">
        <p14:creationId xmlns:p14="http://schemas.microsoft.com/office/powerpoint/2010/main" val="1851510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smtClean="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4CE1A413-FB74-422D-9A5D-D8085A99CB6C}" type="slidenum">
              <a:rPr lang="zh-CN" altLang="en-US" smtClean="0"/>
              <a:pPr/>
              <a:t>3</a:t>
            </a:fld>
            <a:endParaRPr lang="zh-CN" altLang="en-US"/>
          </a:p>
        </p:txBody>
      </p:sp>
    </p:spTree>
    <p:extLst>
      <p:ext uri="{BB962C8B-B14F-4D97-AF65-F5344CB8AC3E}">
        <p14:creationId xmlns:p14="http://schemas.microsoft.com/office/powerpoint/2010/main" val="1641267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 我们回头想一想，并不是资源合并的想法有问题，它可以减少请求数，减少页面加载时间确实是一个很好的想法。可问题</a:t>
            </a:r>
            <a:r>
              <a:rPr lang="zh-CN" altLang="en-US" dirty="0" smtClean="0"/>
              <a:t>在于</a:t>
            </a:r>
            <a:r>
              <a:rPr lang="zh-CN" altLang="en-US" sz="1200" b="0" i="0" kern="1200" dirty="0" smtClean="0">
                <a:solidFill>
                  <a:schemeClr val="tx1"/>
                </a:solidFill>
                <a:effectLst/>
                <a:latin typeface="+mn-lt"/>
                <a:ea typeface="+mn-ea"/>
                <a:cs typeface="+mn-cs"/>
              </a:rPr>
              <a:t>我们通过人工的手段来维护、优化这个日益复杂的合并方案，这是不可行的。</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baseline="0" dirty="0" smtClean="0">
              <a:solidFill>
                <a:schemeClr val="tx1"/>
              </a:solidFill>
              <a:effectLst/>
              <a:latin typeface="+mn-lt"/>
              <a:ea typeface="+mn-ea"/>
              <a:cs typeface="+mn-cs"/>
            </a:endParaRPr>
          </a:p>
          <a:p>
            <a:r>
              <a:rPr lang="en-US" altLang="zh-CN" sz="1200" b="0" i="0" kern="1200" baseline="0" dirty="0" smtClean="0">
                <a:solidFill>
                  <a:schemeClr val="tx1"/>
                </a:solidFill>
                <a:effectLst/>
                <a:latin typeface="+mn-lt"/>
                <a:ea typeface="+mn-ea"/>
                <a:cs typeface="+mn-cs"/>
              </a:rPr>
              <a:t>      </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     这对于我们来说是一个很大的挑战，如何将性能优化</a:t>
            </a:r>
            <a:r>
              <a:rPr lang="en-US" altLang="zh-CN" sz="1200" b="0" i="0" kern="1200" dirty="0" smtClean="0">
                <a:solidFill>
                  <a:schemeClr val="tx1"/>
                </a:solidFill>
                <a:effectLst/>
                <a:latin typeface="+mn-lt"/>
                <a:ea typeface="+mn-ea"/>
                <a:cs typeface="+mn-cs"/>
              </a:rPr>
              <a:t>14</a:t>
            </a:r>
            <a:r>
              <a:rPr lang="zh-CN" altLang="en-US" sz="1200" b="0" i="0" kern="1200" dirty="0" smtClean="0">
                <a:solidFill>
                  <a:schemeClr val="tx1"/>
                </a:solidFill>
                <a:effectLst/>
                <a:latin typeface="+mn-lt"/>
                <a:ea typeface="+mn-ea"/>
                <a:cs typeface="+mn-cs"/>
              </a:rPr>
              <a:t>条，高性能网站建设里的理论指导原则，很好的应用到现实的工业化生产开发中。</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p:txBody>
      </p:sp>
      <p:sp>
        <p:nvSpPr>
          <p:cNvPr id="4" name="灯片编号占位符 3"/>
          <p:cNvSpPr>
            <a:spLocks noGrp="1"/>
          </p:cNvSpPr>
          <p:nvPr>
            <p:ph type="sldNum" sz="quarter" idx="10"/>
          </p:nvPr>
        </p:nvSpPr>
        <p:spPr/>
        <p:txBody>
          <a:bodyPr/>
          <a:lstStyle/>
          <a:p>
            <a:fld id="{4CE1A413-FB74-422D-9A5D-D8085A99CB6C}" type="slidenum">
              <a:rPr lang="zh-CN" altLang="en-US" smtClean="0"/>
              <a:pPr/>
              <a:t>12</a:t>
            </a:fld>
            <a:endParaRPr lang="zh-CN" altLang="en-US"/>
          </a:p>
        </p:txBody>
      </p:sp>
    </p:spTree>
    <p:extLst>
      <p:ext uri="{BB962C8B-B14F-4D97-AF65-F5344CB8AC3E}">
        <p14:creationId xmlns:p14="http://schemas.microsoft.com/office/powerpoint/2010/main" val="1622583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我们做静态资源合并有两方面的目标</a:t>
            </a:r>
            <a:r>
              <a:rPr lang="zh-CN" altLang="en-US" baseline="0" dirty="0" smtClean="0"/>
              <a:t> ： </a:t>
            </a:r>
            <a:endParaRPr lang="en-US" altLang="zh-CN" dirty="0" smtClean="0"/>
          </a:p>
          <a:p>
            <a:endParaRPr lang="en-US" altLang="zh-CN" dirty="0" smtClean="0"/>
          </a:p>
          <a:p>
            <a:r>
              <a:rPr lang="zh-CN" altLang="en-US" dirty="0" smtClean="0"/>
              <a:t>第一方面是对我们的用户体验来说的，主要有三个</a:t>
            </a:r>
            <a:endParaRPr lang="en-US" altLang="zh-CN" dirty="0" smtClean="0"/>
          </a:p>
          <a:p>
            <a:endParaRPr lang="en-US" altLang="zh-CN" dirty="0" smtClean="0"/>
          </a:p>
          <a:p>
            <a:r>
              <a:rPr lang="en-US" altLang="zh-CN" dirty="0" smtClean="0"/>
              <a:t>       </a:t>
            </a:r>
            <a:r>
              <a:rPr lang="zh-CN" altLang="en-US" dirty="0" smtClean="0"/>
              <a:t>第二个是我们希望每个连接到网站的用户我们能知道他们是使用</a:t>
            </a:r>
            <a:r>
              <a:rPr lang="en-US" altLang="zh-CN" dirty="0" smtClean="0"/>
              <a:t>PC</a:t>
            </a:r>
            <a:r>
              <a:rPr lang="zh-CN" altLang="en-US" dirty="0" smtClean="0"/>
              <a:t>还是</a:t>
            </a:r>
            <a:r>
              <a:rPr lang="en-US" altLang="zh-CN" dirty="0" smtClean="0"/>
              <a:t>Mobile</a:t>
            </a:r>
            <a:r>
              <a:rPr lang="zh-CN" altLang="en-US" dirty="0" smtClean="0"/>
              <a:t>，然后根据他们不同的网络将定制的打包资源发送给用户。</a:t>
            </a:r>
            <a:endParaRPr lang="en-US" altLang="zh-CN" dirty="0" smtClean="0"/>
          </a:p>
          <a:p>
            <a:r>
              <a:rPr lang="zh-CN" altLang="en-US" baseline="0" dirty="0" smtClean="0"/>
              <a:t>       </a:t>
            </a:r>
            <a:r>
              <a:rPr lang="zh-CN" altLang="en-US" dirty="0" smtClean="0"/>
              <a:t>比如说你是用手机来访问或者是国外用户，由于网络延迟时间比较长，建立一个</a:t>
            </a:r>
            <a:r>
              <a:rPr lang="en-US" altLang="zh-CN" dirty="0" smtClean="0"/>
              <a:t>http</a:t>
            </a:r>
            <a:r>
              <a:rPr lang="zh-CN" altLang="en-US" dirty="0" smtClean="0"/>
              <a:t>请求需要消耗较长时间，资源打包就会打包多一些，尽量减少请求数。</a:t>
            </a:r>
            <a:r>
              <a:rPr lang="zh-CN" altLang="en-US" baseline="0" dirty="0" smtClean="0"/>
              <a:t>而</a:t>
            </a:r>
            <a:r>
              <a:rPr lang="en-US" altLang="zh-CN" baseline="0" dirty="0" smtClean="0"/>
              <a:t>PC</a:t>
            </a:r>
            <a:r>
              <a:rPr lang="zh-CN" altLang="en-US" baseline="0" dirty="0" smtClean="0"/>
              <a:t>网络打包可能就会打的少一些。</a:t>
            </a:r>
            <a:endParaRPr lang="en-US" altLang="zh-CN" dirty="0" smtClean="0"/>
          </a:p>
          <a:p>
            <a:endParaRPr lang="en-US" altLang="zh-CN" dirty="0" smtClean="0"/>
          </a:p>
          <a:p>
            <a:endParaRPr lang="en-US" altLang="zh-CN" dirty="0" smtClean="0"/>
          </a:p>
          <a:p>
            <a:r>
              <a:rPr lang="zh-CN" altLang="en-US" dirty="0" smtClean="0"/>
              <a:t>我们的目标的另外一个方面，是要保证工程师在开发过程中不会有太多的负担。</a:t>
            </a:r>
            <a:endParaRPr lang="en-US" altLang="zh-CN" baseline="0" dirty="0" smtClean="0"/>
          </a:p>
          <a:p>
            <a:endParaRPr lang="en-US" altLang="zh-CN" baseline="0" dirty="0" smtClean="0"/>
          </a:p>
          <a:p>
            <a:r>
              <a:rPr lang="zh-CN" altLang="en-US" baseline="0" dirty="0" smtClean="0"/>
              <a:t>        我们希望产品开发工程师可以只关注业务需求，他们不需要考虑用户为用户量身定做一些东西</a:t>
            </a:r>
            <a:endParaRPr lang="en-US" altLang="zh-CN" baseline="0" dirty="0" smtClean="0"/>
          </a:p>
          <a:p>
            <a:endParaRPr lang="en-US" altLang="zh-CN" baseline="0" dirty="0" smtClean="0"/>
          </a:p>
          <a:p>
            <a:r>
              <a:rPr lang="zh-CN" altLang="en-US" baseline="0" dirty="0" smtClean="0"/>
              <a:t>这是我们的目标 ： 在不增加工程师开发负担的情况下，能够针对不同种类的用户量身定做不同的静态资源合并方案。</a:t>
            </a:r>
            <a:endParaRPr lang="en-US" altLang="zh-CN" baseline="0" dirty="0" smtClean="0"/>
          </a:p>
          <a:p>
            <a:endParaRPr lang="en-US" altLang="zh-CN" baseline="0" dirty="0" smtClean="0"/>
          </a:p>
          <a:p>
            <a:r>
              <a:rPr lang="zh-CN" altLang="en-US" baseline="0" dirty="0" smtClean="0"/>
              <a:t>怎么实现我们的目标呢？</a:t>
            </a:r>
            <a:endParaRPr lang="en-US" altLang="zh-CN" baseline="0" dirty="0" smtClean="0"/>
          </a:p>
          <a:p>
            <a:endParaRPr lang="en-US" altLang="zh-CN" baseline="0" dirty="0" smtClean="0"/>
          </a:p>
          <a:p>
            <a:r>
              <a:rPr lang="en-US" altLang="zh-CN" baseline="0" dirty="0" smtClean="0"/>
              <a:t>         </a:t>
            </a:r>
            <a:r>
              <a:rPr lang="zh-CN" altLang="en-US" baseline="0" dirty="0" smtClean="0"/>
              <a:t>我们是做通用解决方案的，百度内部有三十多个产品线，我们不可能针对每个产品线都单独优化一遍。我们就做了一个系统，我们自己称作静态资源自动合并系统。下面我们就会详细介绍一些我们这个系统。</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4CE1A413-FB74-422D-9A5D-D8085A99CB6C}" type="slidenum">
              <a:rPr lang="zh-CN" altLang="en-US" smtClean="0"/>
              <a:pPr/>
              <a:t>13</a:t>
            </a:fld>
            <a:endParaRPr lang="zh-CN" altLang="en-US"/>
          </a:p>
        </p:txBody>
      </p:sp>
    </p:spTree>
    <p:extLst>
      <p:ext uri="{BB962C8B-B14F-4D97-AF65-F5344CB8AC3E}">
        <p14:creationId xmlns:p14="http://schemas.microsoft.com/office/powerpoint/2010/main" val="1717838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E1A413-FB74-422D-9A5D-D8085A99CB6C}" type="slidenum">
              <a:rPr lang="zh-CN" altLang="en-US" smtClean="0"/>
              <a:pPr/>
              <a:t>15</a:t>
            </a:fld>
            <a:endParaRPr lang="zh-CN" altLang="en-US"/>
          </a:p>
        </p:txBody>
      </p:sp>
    </p:spTree>
    <p:extLst>
      <p:ext uri="{BB962C8B-B14F-4D97-AF65-F5344CB8AC3E}">
        <p14:creationId xmlns:p14="http://schemas.microsoft.com/office/powerpoint/2010/main" val="2860601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E1A413-FB74-422D-9A5D-D8085A99CB6C}" type="slidenum">
              <a:rPr lang="zh-CN" altLang="en-US" smtClean="0"/>
              <a:pPr/>
              <a:t>16</a:t>
            </a:fld>
            <a:endParaRPr lang="zh-CN" altLang="en-US"/>
          </a:p>
        </p:txBody>
      </p:sp>
    </p:spTree>
    <p:extLst>
      <p:ext uri="{BB962C8B-B14F-4D97-AF65-F5344CB8AC3E}">
        <p14:creationId xmlns:p14="http://schemas.microsoft.com/office/powerpoint/2010/main" val="632338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E1A413-FB74-422D-9A5D-D8085A99CB6C}" type="slidenum">
              <a:rPr lang="zh-CN" altLang="en-US" smtClean="0"/>
              <a:pPr/>
              <a:t>17</a:t>
            </a:fld>
            <a:endParaRPr lang="zh-CN" altLang="en-US"/>
          </a:p>
        </p:txBody>
      </p:sp>
    </p:spTree>
    <p:extLst>
      <p:ext uri="{BB962C8B-B14F-4D97-AF65-F5344CB8AC3E}">
        <p14:creationId xmlns:p14="http://schemas.microsoft.com/office/powerpoint/2010/main" val="152263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E1A413-FB74-422D-9A5D-D8085A99CB6C}" type="slidenum">
              <a:rPr lang="zh-CN" altLang="en-US" smtClean="0"/>
              <a:pPr/>
              <a:t>18</a:t>
            </a:fld>
            <a:endParaRPr lang="zh-CN" altLang="en-US"/>
          </a:p>
        </p:txBody>
      </p:sp>
    </p:spTree>
    <p:extLst>
      <p:ext uri="{BB962C8B-B14F-4D97-AF65-F5344CB8AC3E}">
        <p14:creationId xmlns:p14="http://schemas.microsoft.com/office/powerpoint/2010/main" val="1643948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E1A413-FB74-422D-9A5D-D8085A99CB6C}" type="slidenum">
              <a:rPr lang="zh-CN" altLang="en-US" smtClean="0"/>
              <a:pPr/>
              <a:t>19</a:t>
            </a:fld>
            <a:endParaRPr lang="zh-CN" altLang="en-US"/>
          </a:p>
        </p:txBody>
      </p:sp>
    </p:spTree>
    <p:extLst>
      <p:ext uri="{BB962C8B-B14F-4D97-AF65-F5344CB8AC3E}">
        <p14:creationId xmlns:p14="http://schemas.microsoft.com/office/powerpoint/2010/main" val="18078995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下面用一张图来解释一下我们的静态资源自动合并系统做了哪些事儿？</a:t>
            </a:r>
            <a:endParaRPr lang="en-US" altLang="zh-CN" dirty="0" smtClean="0"/>
          </a:p>
          <a:p>
            <a:endParaRPr lang="en-US" altLang="zh-CN" dirty="0" smtClean="0"/>
          </a:p>
          <a:p>
            <a:r>
              <a:rPr lang="en-US" altLang="zh-CN" dirty="0" smtClean="0"/>
              <a:t>        </a:t>
            </a:r>
            <a:r>
              <a:rPr lang="zh-CN" altLang="en-US" dirty="0" smtClean="0"/>
              <a:t>这样我们就形成了一个自适应的自动优化系统。</a:t>
            </a:r>
            <a:endParaRPr lang="zh-CN" altLang="en-US" dirty="0"/>
          </a:p>
        </p:txBody>
      </p:sp>
      <p:sp>
        <p:nvSpPr>
          <p:cNvPr id="4" name="灯片编号占位符 3"/>
          <p:cNvSpPr>
            <a:spLocks noGrp="1"/>
          </p:cNvSpPr>
          <p:nvPr>
            <p:ph type="sldNum" sz="quarter" idx="10"/>
          </p:nvPr>
        </p:nvSpPr>
        <p:spPr/>
        <p:txBody>
          <a:bodyPr/>
          <a:lstStyle/>
          <a:p>
            <a:fld id="{4CE1A413-FB74-422D-9A5D-D8085A99CB6C}" type="slidenum">
              <a:rPr lang="zh-CN" altLang="en-US" smtClean="0"/>
              <a:pPr/>
              <a:t>20</a:t>
            </a:fld>
            <a:endParaRPr lang="zh-CN" altLang="en-US"/>
          </a:p>
        </p:txBody>
      </p:sp>
    </p:spTree>
    <p:extLst>
      <p:ext uri="{BB962C8B-B14F-4D97-AF65-F5344CB8AC3E}">
        <p14:creationId xmlns:p14="http://schemas.microsoft.com/office/powerpoint/2010/main" val="2564439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为什么需要统计页面的</a:t>
            </a:r>
            <a:r>
              <a:rPr lang="en-US" altLang="zh-CN" dirty="0" smtClean="0"/>
              <a:t>PV</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CE1A413-FB74-422D-9A5D-D8085A99CB6C}" type="slidenum">
              <a:rPr lang="zh-CN" altLang="en-US" smtClean="0"/>
              <a:pPr/>
              <a:t>23</a:t>
            </a:fld>
            <a:endParaRPr lang="zh-CN" altLang="en-US"/>
          </a:p>
        </p:txBody>
      </p:sp>
    </p:spTree>
    <p:extLst>
      <p:ext uri="{BB962C8B-B14F-4D97-AF65-F5344CB8AC3E}">
        <p14:creationId xmlns:p14="http://schemas.microsoft.com/office/powerpoint/2010/main" val="1217710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E1A413-FB74-422D-9A5D-D8085A99CB6C}" type="slidenum">
              <a:rPr lang="zh-CN" altLang="en-US" smtClean="0"/>
              <a:pPr/>
              <a:t>24</a:t>
            </a:fld>
            <a:endParaRPr lang="zh-CN" altLang="en-US"/>
          </a:p>
        </p:txBody>
      </p:sp>
    </p:spTree>
    <p:extLst>
      <p:ext uri="{BB962C8B-B14F-4D97-AF65-F5344CB8AC3E}">
        <p14:creationId xmlns:p14="http://schemas.microsoft.com/office/powerpoint/2010/main" val="1217710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E1A413-FB74-422D-9A5D-D8085A99CB6C}" type="slidenum">
              <a:rPr lang="zh-CN" altLang="en-US" smtClean="0"/>
              <a:pPr/>
              <a:t>4</a:t>
            </a:fld>
            <a:endParaRPr lang="zh-CN" altLang="en-US"/>
          </a:p>
        </p:txBody>
      </p:sp>
    </p:spTree>
    <p:extLst>
      <p:ext uri="{BB962C8B-B14F-4D97-AF65-F5344CB8AC3E}">
        <p14:creationId xmlns:p14="http://schemas.microsoft.com/office/powerpoint/2010/main" val="2807671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baseline="0" dirty="0" smtClean="0"/>
              <a:t>解释列表的含义</a:t>
            </a:r>
            <a:endParaRPr lang="en-US" altLang="zh-CN" baseline="0" dirty="0" smtClean="0"/>
          </a:p>
          <a:p>
            <a:pPr marL="0" indent="0">
              <a:buNone/>
            </a:pPr>
            <a:r>
              <a:rPr lang="en-US" altLang="zh-CN" baseline="0" dirty="0" smtClean="0"/>
              <a:t>      </a:t>
            </a:r>
          </a:p>
          <a:p>
            <a:pPr marL="0" indent="0">
              <a:buNone/>
            </a:pPr>
            <a:r>
              <a:rPr lang="en-US" altLang="zh-CN" baseline="0" dirty="0" smtClean="0"/>
              <a:t>       </a:t>
            </a:r>
            <a:r>
              <a:rPr lang="zh-CN" altLang="en-US" baseline="0" dirty="0" smtClean="0"/>
              <a:t>每一行代表一个静态资源文件，记录的网站所有的</a:t>
            </a:r>
            <a:r>
              <a:rPr lang="en-US" altLang="zh-CN" baseline="0" dirty="0" err="1" smtClean="0"/>
              <a:t>js</a:t>
            </a:r>
            <a:r>
              <a:rPr lang="zh-CN" altLang="en-US" baseline="0" dirty="0" smtClean="0"/>
              <a:t>和</a:t>
            </a:r>
            <a:r>
              <a:rPr lang="en-US" altLang="zh-CN" baseline="0" dirty="0" err="1" smtClean="0"/>
              <a:t>css</a:t>
            </a:r>
            <a:r>
              <a:rPr lang="zh-CN" altLang="en-US" baseline="0" dirty="0" smtClean="0"/>
              <a:t>文件</a:t>
            </a:r>
            <a:endParaRPr lang="en-US" altLang="zh-CN" baseline="0" dirty="0" smtClean="0"/>
          </a:p>
          <a:p>
            <a:pPr marL="0" indent="0">
              <a:buNone/>
            </a:pPr>
            <a:endParaRPr lang="en-US" altLang="zh-CN" baseline="0" dirty="0" smtClean="0"/>
          </a:p>
          <a:p>
            <a:pPr marL="0" indent="0">
              <a:buNone/>
            </a:pPr>
            <a:r>
              <a:rPr lang="en-US" altLang="zh-CN" baseline="0" dirty="0" smtClean="0"/>
              <a:t>       </a:t>
            </a:r>
            <a:r>
              <a:rPr lang="zh-CN" altLang="en-US" baseline="0" dirty="0" smtClean="0"/>
              <a:t>每一列表示一种网页装载的方式，如果同一个页面有不同的静态资源装载方式就会分成多列统计，</a:t>
            </a:r>
            <a:r>
              <a:rPr lang="en-US" altLang="zh-CN" baseline="0" dirty="0" smtClean="0"/>
              <a:t>1 </a:t>
            </a:r>
            <a:r>
              <a:rPr lang="zh-CN" altLang="en-US" baseline="0" dirty="0" smtClean="0"/>
              <a:t>表示登录用户访问的首页， </a:t>
            </a:r>
            <a:r>
              <a:rPr lang="en-US" altLang="zh-CN" baseline="0" dirty="0" smtClean="0"/>
              <a:t>2</a:t>
            </a:r>
            <a:r>
              <a:rPr lang="zh-CN" altLang="en-US" baseline="0" dirty="0" smtClean="0"/>
              <a:t>表示非登录用户访问的首页。</a:t>
            </a:r>
            <a:endParaRPr lang="en-US" altLang="zh-CN" baseline="0" dirty="0" smtClean="0"/>
          </a:p>
          <a:p>
            <a:pPr marL="0" indent="0">
              <a:buNone/>
            </a:pPr>
            <a:endParaRPr lang="en-US" altLang="zh-CN" baseline="0" dirty="0" smtClean="0"/>
          </a:p>
          <a:p>
            <a:pPr marL="0" indent="0">
              <a:buNone/>
            </a:pPr>
            <a:r>
              <a:rPr lang="en-US" altLang="zh-CN" baseline="0" dirty="0" smtClean="0"/>
              <a:t>       </a:t>
            </a:r>
            <a:r>
              <a:rPr lang="zh-CN" altLang="en-US" baseline="0" dirty="0" smtClean="0"/>
              <a:t>打钩表示使用了这个静态资源。</a:t>
            </a:r>
            <a:endParaRPr lang="en-US" altLang="zh-CN" baseline="0" dirty="0" smtClean="0"/>
          </a:p>
          <a:p>
            <a:endParaRPr lang="en-US" altLang="zh-CN" dirty="0" smtClean="0"/>
          </a:p>
          <a:p>
            <a:r>
              <a:rPr lang="zh-CN" altLang="en-US" dirty="0" smtClean="0"/>
              <a:t>统计实际是一个抽样的过程</a:t>
            </a:r>
            <a:endParaRPr lang="zh-CN" altLang="en-US" dirty="0"/>
          </a:p>
        </p:txBody>
      </p:sp>
      <p:sp>
        <p:nvSpPr>
          <p:cNvPr id="4" name="灯片编号占位符 3"/>
          <p:cNvSpPr>
            <a:spLocks noGrp="1"/>
          </p:cNvSpPr>
          <p:nvPr>
            <p:ph type="sldNum" sz="quarter" idx="10"/>
          </p:nvPr>
        </p:nvSpPr>
        <p:spPr/>
        <p:txBody>
          <a:bodyPr/>
          <a:lstStyle/>
          <a:p>
            <a:fld id="{4CE1A413-FB74-422D-9A5D-D8085A99CB6C}" type="slidenum">
              <a:rPr lang="zh-CN" altLang="en-US" smtClean="0"/>
              <a:pPr/>
              <a:t>25</a:t>
            </a:fld>
            <a:endParaRPr lang="zh-CN" altLang="en-US"/>
          </a:p>
        </p:txBody>
      </p:sp>
    </p:spTree>
    <p:extLst>
      <p:ext uri="{BB962C8B-B14F-4D97-AF65-F5344CB8AC3E}">
        <p14:creationId xmlns:p14="http://schemas.microsoft.com/office/powerpoint/2010/main" val="229119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baseline="0" dirty="0" smtClean="0"/>
              <a:t>核心的打包算法</a:t>
            </a:r>
            <a:endParaRPr lang="en-US" altLang="zh-CN" baseline="0" dirty="0" smtClean="0"/>
          </a:p>
          <a:p>
            <a:pPr marL="228600" indent="-228600">
              <a:buAutoNum type="arabicPeriod" startAt="2"/>
            </a:pPr>
            <a:endParaRPr lang="en-US" altLang="zh-CN" baseline="0" dirty="0" smtClean="0"/>
          </a:p>
          <a:p>
            <a:pPr marL="0" indent="0">
              <a:buNone/>
            </a:pPr>
            <a:r>
              <a:rPr lang="zh-CN" altLang="en-US" sz="1200" b="0" i="0" kern="1200" dirty="0" smtClean="0">
                <a:solidFill>
                  <a:schemeClr val="tx1"/>
                </a:solidFill>
                <a:effectLst/>
                <a:latin typeface="+mn-lt"/>
                <a:ea typeface="+mn-ea"/>
                <a:cs typeface="+mn-cs"/>
              </a:rPr>
              <a:t>       为了衡量哪些资源需要合并到一起，引入两个概念合并收益和合并损失两个概念。</a:t>
            </a:r>
            <a:endParaRPr lang="en-US" altLang="zh-CN" sz="1200" b="0" i="0" kern="1200" dirty="0" smtClean="0">
              <a:solidFill>
                <a:schemeClr val="tx1"/>
              </a:solidFill>
              <a:effectLst/>
              <a:latin typeface="+mn-lt"/>
              <a:ea typeface="+mn-ea"/>
              <a:cs typeface="+mn-cs"/>
            </a:endParaRPr>
          </a:p>
          <a:p>
            <a:pPr marL="0" indent="0">
              <a:buNone/>
            </a:pPr>
            <a:endParaRPr lang="en-US" altLang="zh-CN"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       损失 </a:t>
            </a:r>
            <a:r>
              <a:rPr lang="en-US" altLang="zh-CN" dirty="0" smtClean="0"/>
              <a:t>= </a:t>
            </a:r>
            <a:r>
              <a:rPr lang="zh-CN" altLang="en-US" dirty="0" smtClean="0"/>
              <a:t>浪费的字节数     收益 </a:t>
            </a:r>
            <a:r>
              <a:rPr lang="en-US" altLang="zh-CN" dirty="0" smtClean="0"/>
              <a:t>=  </a:t>
            </a:r>
            <a:r>
              <a:rPr lang="zh-CN" altLang="en-US" dirty="0" smtClean="0"/>
              <a:t>减少的时间          纯收益 </a:t>
            </a:r>
            <a:r>
              <a:rPr lang="en-US" altLang="zh-CN" dirty="0" smtClean="0"/>
              <a:t>=  </a:t>
            </a:r>
            <a:r>
              <a:rPr lang="zh-CN" altLang="en-US" dirty="0" smtClean="0"/>
              <a:t>收益 </a:t>
            </a:r>
            <a:r>
              <a:rPr lang="en-US" altLang="zh-CN" dirty="0" smtClean="0"/>
              <a:t>-  </a:t>
            </a:r>
            <a:r>
              <a:rPr lang="zh-CN" altLang="en-US" dirty="0" smtClean="0"/>
              <a:t>损失</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这样我们就通过收益损失模型将问题转化为一个数学化的问题， 基于上述模型，静态资源怎样合并可以使获益最大化</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CE1A413-FB74-422D-9A5D-D8085A99CB6C}" type="slidenum">
              <a:rPr lang="zh-CN" altLang="en-US" smtClean="0"/>
              <a:pPr/>
              <a:t>26</a:t>
            </a:fld>
            <a:endParaRPr lang="zh-CN" altLang="en-US"/>
          </a:p>
        </p:txBody>
      </p:sp>
    </p:spTree>
    <p:extLst>
      <p:ext uri="{BB962C8B-B14F-4D97-AF65-F5344CB8AC3E}">
        <p14:creationId xmlns:p14="http://schemas.microsoft.com/office/powerpoint/2010/main" val="2445377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下面我们举两个例子看看如何计算收益和损失</a:t>
            </a:r>
            <a:endParaRPr lang="zh-CN" altLang="en-US" dirty="0"/>
          </a:p>
        </p:txBody>
      </p:sp>
      <p:sp>
        <p:nvSpPr>
          <p:cNvPr id="4" name="灯片编号占位符 3"/>
          <p:cNvSpPr>
            <a:spLocks noGrp="1"/>
          </p:cNvSpPr>
          <p:nvPr>
            <p:ph type="sldNum" sz="quarter" idx="10"/>
          </p:nvPr>
        </p:nvSpPr>
        <p:spPr/>
        <p:txBody>
          <a:bodyPr/>
          <a:lstStyle/>
          <a:p>
            <a:fld id="{4CE1A413-FB74-422D-9A5D-D8085A99CB6C}" type="slidenum">
              <a:rPr lang="zh-CN" altLang="en-US" smtClean="0"/>
              <a:pPr/>
              <a:t>27</a:t>
            </a:fld>
            <a:endParaRPr lang="zh-CN" altLang="en-US"/>
          </a:p>
        </p:txBody>
      </p:sp>
    </p:spTree>
    <p:extLst>
      <p:ext uri="{BB962C8B-B14F-4D97-AF65-F5344CB8AC3E}">
        <p14:creationId xmlns:p14="http://schemas.microsoft.com/office/powerpoint/2010/main" val="4141582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我们从经验的角度来分析 ：  </a:t>
            </a:r>
            <a:r>
              <a:rPr lang="en-US" altLang="zh-CN" dirty="0" smtClean="0"/>
              <a:t>A</a:t>
            </a:r>
            <a:r>
              <a:rPr lang="zh-CN" altLang="en-US" dirty="0" smtClean="0"/>
              <a:t>和</a:t>
            </a:r>
            <a:r>
              <a:rPr lang="en-US" altLang="zh-CN" dirty="0" smtClean="0"/>
              <a:t>B</a:t>
            </a:r>
            <a:r>
              <a:rPr lang="zh-CN" altLang="en-US" dirty="0" smtClean="0"/>
              <a:t>确实应该合并到一起，而</a:t>
            </a:r>
            <a:r>
              <a:rPr lang="en-US" altLang="zh-CN" dirty="0" smtClean="0"/>
              <a:t>B</a:t>
            </a:r>
            <a:r>
              <a:rPr lang="zh-CN" altLang="en-US" dirty="0" smtClean="0"/>
              <a:t>和</a:t>
            </a:r>
            <a:r>
              <a:rPr lang="en-US" altLang="zh-CN" dirty="0" smtClean="0"/>
              <a:t>E</a:t>
            </a:r>
            <a:r>
              <a:rPr lang="zh-CN" altLang="en-US" dirty="0" smtClean="0"/>
              <a:t>应该分开打包。算法是符合我们的预期的。</a:t>
            </a:r>
            <a:endParaRPr lang="zh-CN" altLang="en-US" dirty="0"/>
          </a:p>
        </p:txBody>
      </p:sp>
      <p:sp>
        <p:nvSpPr>
          <p:cNvPr id="4" name="灯片编号占位符 3"/>
          <p:cNvSpPr>
            <a:spLocks noGrp="1"/>
          </p:cNvSpPr>
          <p:nvPr>
            <p:ph type="sldNum" sz="quarter" idx="10"/>
          </p:nvPr>
        </p:nvSpPr>
        <p:spPr/>
        <p:txBody>
          <a:bodyPr/>
          <a:lstStyle/>
          <a:p>
            <a:fld id="{4CE1A413-FB74-422D-9A5D-D8085A99CB6C}" type="slidenum">
              <a:rPr lang="zh-CN" altLang="en-US" smtClean="0"/>
              <a:pPr/>
              <a:t>28</a:t>
            </a:fld>
            <a:endParaRPr lang="zh-CN" altLang="en-US"/>
          </a:p>
        </p:txBody>
      </p:sp>
    </p:spTree>
    <p:extLst>
      <p:ext uri="{BB962C8B-B14F-4D97-AF65-F5344CB8AC3E}">
        <p14:creationId xmlns:p14="http://schemas.microsoft.com/office/powerpoint/2010/main" val="41415826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4CE1A413-FB74-422D-9A5D-D8085A99CB6C}" type="slidenum">
              <a:rPr lang="zh-CN" altLang="en-US" smtClean="0"/>
              <a:pPr/>
              <a:t>29</a:t>
            </a:fld>
            <a:endParaRPr lang="zh-CN" altLang="en-US"/>
          </a:p>
        </p:txBody>
      </p:sp>
    </p:spTree>
    <p:extLst>
      <p:ext uri="{BB962C8B-B14F-4D97-AF65-F5344CB8AC3E}">
        <p14:creationId xmlns:p14="http://schemas.microsoft.com/office/powerpoint/2010/main" val="41415826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当我们遍历完所有的方案之后得到的最终结果是。</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这里面实际上有两个问题</a:t>
            </a:r>
            <a:r>
              <a:rPr lang="zh-CN" altLang="en-US" baseline="0" dirty="0" smtClean="0"/>
              <a:t> ：</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t>第一个问题是从刚才的算法中我们可以看到如果不同的用户拥有不同的带宽和网络延迟，就会得到不同的打包结果。最好的方式就只针对不同的带宽和延迟投送特定的打包方案。在实际应用我们不可能每个用户都计算一次打包方案，目前我们是针对</a:t>
            </a:r>
            <a:r>
              <a:rPr lang="en-US" altLang="zh-CN" dirty="0" smtClean="0"/>
              <a:t>PC</a:t>
            </a:r>
            <a:r>
              <a:rPr lang="zh-CN" altLang="en-US" dirty="0" smtClean="0"/>
              <a:t>网络有一种打包方法、移动网络有一种打包方法。</a:t>
            </a:r>
            <a:endParaRPr lang="en-US" altLang="zh-CN" dirty="0" smtClean="0"/>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t>第二个问题是如果要遍历试探所有的合并情况，这个算法的复杂度会呈指数级增加。对于一个实际开发的复杂网站，他的列表的行数和列数可能就会非常的多。</a:t>
            </a:r>
            <a:endParaRPr lang="en-US" altLang="zh-CN" dirty="0" smtClean="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4CE1A413-FB74-422D-9A5D-D8085A99CB6C}" type="slidenum">
              <a:rPr lang="zh-CN" altLang="en-US" smtClean="0"/>
              <a:pPr/>
              <a:t>30</a:t>
            </a:fld>
            <a:endParaRPr lang="zh-CN" altLang="en-US"/>
          </a:p>
        </p:txBody>
      </p:sp>
    </p:spTree>
    <p:extLst>
      <p:ext uri="{BB962C8B-B14F-4D97-AF65-F5344CB8AC3E}">
        <p14:creationId xmlns:p14="http://schemas.microsoft.com/office/powerpoint/2010/main" val="41415826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如上图，对于一个复杂的网站，可能会有几千列，上百行。在实际使用中我们根本就无法遍历所有的情况，算出一个最优的合并方案。</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采用了贪心算法，算出一个次优解，这已经比我们通过人工手段优化好很多了，并且对于如此复杂的一个情况人工根本就没办法优化。</a:t>
            </a:r>
            <a:endParaRPr lang="zh-CN" altLang="en-US" dirty="0"/>
          </a:p>
        </p:txBody>
      </p:sp>
      <p:sp>
        <p:nvSpPr>
          <p:cNvPr id="4" name="灯片编号占位符 3"/>
          <p:cNvSpPr>
            <a:spLocks noGrp="1"/>
          </p:cNvSpPr>
          <p:nvPr>
            <p:ph type="sldNum" sz="quarter" idx="10"/>
          </p:nvPr>
        </p:nvSpPr>
        <p:spPr/>
        <p:txBody>
          <a:bodyPr/>
          <a:lstStyle/>
          <a:p>
            <a:fld id="{4CE1A413-FB74-422D-9A5D-D8085A99CB6C}" type="slidenum">
              <a:rPr lang="zh-CN" altLang="en-US" smtClean="0"/>
              <a:pPr/>
              <a:t>31</a:t>
            </a:fld>
            <a:endParaRPr lang="zh-CN" altLang="en-US"/>
          </a:p>
        </p:txBody>
      </p:sp>
    </p:spTree>
    <p:extLst>
      <p:ext uri="{BB962C8B-B14F-4D97-AF65-F5344CB8AC3E}">
        <p14:creationId xmlns:p14="http://schemas.microsoft.com/office/powerpoint/2010/main" val="39503347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CE1A413-FB74-422D-9A5D-D8085A99CB6C}" type="slidenum">
              <a:rPr lang="zh-CN" altLang="en-US" smtClean="0"/>
              <a:pPr/>
              <a:t>32</a:t>
            </a:fld>
            <a:endParaRPr lang="zh-CN" altLang="en-US"/>
          </a:p>
        </p:txBody>
      </p:sp>
    </p:spTree>
    <p:extLst>
      <p:ext uri="{BB962C8B-B14F-4D97-AF65-F5344CB8AC3E}">
        <p14:creationId xmlns:p14="http://schemas.microsoft.com/office/powerpoint/2010/main" val="34567469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现在我们在回顾一下我们的目标，看看我们是如何通过合并算法来实现我们的目标的。</a:t>
            </a:r>
            <a:endParaRPr lang="en-US" altLang="zh-CN" dirty="0" smtClean="0"/>
          </a:p>
          <a:p>
            <a:endParaRPr lang="en-US" altLang="zh-CN" dirty="0" smtClean="0"/>
          </a:p>
          <a:p>
            <a:r>
              <a:rPr lang="zh-CN" altLang="en-US" dirty="0" smtClean="0"/>
              <a:t>第一条 ： 通过收益损失模型保证</a:t>
            </a:r>
            <a:endParaRPr lang="en-US" altLang="zh-CN" dirty="0" smtClean="0"/>
          </a:p>
          <a:p>
            <a:endParaRPr lang="en-US" altLang="zh-CN" dirty="0" smtClean="0"/>
          </a:p>
          <a:p>
            <a:r>
              <a:rPr lang="en-US" altLang="zh-CN" dirty="0" smtClean="0"/>
              <a:t>       </a:t>
            </a:r>
            <a:r>
              <a:rPr lang="zh-CN" altLang="en-US" smtClean="0"/>
              <a:t>保证了将公用资源合并到一起</a:t>
            </a:r>
            <a:endParaRPr lang="en-US" altLang="zh-CN" dirty="0" smtClean="0"/>
          </a:p>
        </p:txBody>
      </p:sp>
      <p:sp>
        <p:nvSpPr>
          <p:cNvPr id="4" name="灯片编号占位符 3"/>
          <p:cNvSpPr>
            <a:spLocks noGrp="1"/>
          </p:cNvSpPr>
          <p:nvPr>
            <p:ph type="sldNum" sz="quarter" idx="10"/>
          </p:nvPr>
        </p:nvSpPr>
        <p:spPr/>
        <p:txBody>
          <a:bodyPr/>
          <a:lstStyle/>
          <a:p>
            <a:fld id="{4CE1A413-FB74-422D-9A5D-D8085A99CB6C}" type="slidenum">
              <a:rPr lang="zh-CN" altLang="en-US" smtClean="0"/>
              <a:pPr/>
              <a:t>33</a:t>
            </a:fld>
            <a:endParaRPr lang="zh-CN" altLang="en-US"/>
          </a:p>
        </p:txBody>
      </p:sp>
    </p:spTree>
    <p:extLst>
      <p:ext uri="{BB962C8B-B14F-4D97-AF65-F5344CB8AC3E}">
        <p14:creationId xmlns:p14="http://schemas.microsoft.com/office/powerpoint/2010/main" val="12199677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pPr marL="0" indent="0">
              <a:buNone/>
            </a:pPr>
            <a:r>
              <a:rPr lang="zh-CN" altLang="en-US" dirty="0" smtClean="0"/>
              <a:t>第二条</a:t>
            </a:r>
            <a:r>
              <a:rPr lang="zh-CN" altLang="en-US" baseline="0" dirty="0" smtClean="0"/>
              <a:t> ： </a:t>
            </a:r>
            <a:r>
              <a:rPr lang="zh-CN" altLang="en-US" dirty="0" smtClean="0"/>
              <a:t>网络状况</a:t>
            </a:r>
            <a:endParaRPr lang="en-US" altLang="zh-CN" dirty="0" smtClean="0"/>
          </a:p>
          <a:p>
            <a:pPr marL="0" indent="0">
              <a:buNone/>
            </a:pPr>
            <a:r>
              <a:rPr lang="en-US" altLang="zh-CN" baseline="0" dirty="0" smtClean="0"/>
              <a:t>          </a:t>
            </a:r>
            <a:r>
              <a:rPr lang="zh-CN" altLang="en-US" baseline="0" dirty="0" smtClean="0"/>
              <a:t>算法中有</a:t>
            </a:r>
            <a:r>
              <a:rPr lang="en-US" altLang="zh-CN" baseline="0" dirty="0" smtClean="0"/>
              <a:t>RTT</a:t>
            </a:r>
            <a:r>
              <a:rPr lang="zh-CN" altLang="en-US" baseline="0" dirty="0" smtClean="0"/>
              <a:t>和下载速度两个常量，而这两个常量则和网络状况有关。</a:t>
            </a:r>
            <a:endParaRPr lang="zh-CN" altLang="en-US" dirty="0" smtClean="0"/>
          </a:p>
          <a:p>
            <a:pPr marL="0" indent="0">
              <a:buNone/>
            </a:pPr>
            <a:r>
              <a:rPr lang="zh-CN" altLang="en-US" dirty="0" smtClean="0"/>
              <a:t>          因此自动打包方案可以针对无线、</a:t>
            </a:r>
            <a:r>
              <a:rPr lang="en-US" altLang="zh-CN" dirty="0" smtClean="0"/>
              <a:t>PC</a:t>
            </a:r>
            <a:r>
              <a:rPr lang="zh-CN" altLang="en-US" dirty="0" smtClean="0"/>
              <a:t>、国际化等不同的网络环境给出不同的资源合并策略，从而做到在当前网络的最优化。</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4CE1A413-FB74-422D-9A5D-D8085A99CB6C}" type="slidenum">
              <a:rPr lang="zh-CN" altLang="en-US" smtClean="0"/>
              <a:pPr/>
              <a:t>34</a:t>
            </a:fld>
            <a:endParaRPr lang="zh-CN" altLang="en-US"/>
          </a:p>
        </p:txBody>
      </p:sp>
    </p:spTree>
    <p:extLst>
      <p:ext uri="{BB962C8B-B14F-4D97-AF65-F5344CB8AC3E}">
        <p14:creationId xmlns:p14="http://schemas.microsoft.com/office/powerpoint/2010/main" val="1219967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E1A413-FB74-422D-9A5D-D8085A99CB6C}" type="slidenum">
              <a:rPr lang="zh-CN" altLang="en-US" smtClean="0"/>
              <a:pPr/>
              <a:t>5</a:t>
            </a:fld>
            <a:endParaRPr lang="zh-CN" altLang="en-US"/>
          </a:p>
        </p:txBody>
      </p:sp>
    </p:spTree>
    <p:extLst>
      <p:ext uri="{BB962C8B-B14F-4D97-AF65-F5344CB8AC3E}">
        <p14:creationId xmlns:p14="http://schemas.microsoft.com/office/powerpoint/2010/main" val="21184432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4CE1A413-FB74-422D-9A5D-D8085A99CB6C}" type="slidenum">
              <a:rPr lang="zh-CN" altLang="en-US" smtClean="0"/>
              <a:pPr/>
              <a:t>35</a:t>
            </a:fld>
            <a:endParaRPr lang="zh-CN" altLang="en-US"/>
          </a:p>
        </p:txBody>
      </p:sp>
    </p:spTree>
    <p:extLst>
      <p:ext uri="{BB962C8B-B14F-4D97-AF65-F5344CB8AC3E}">
        <p14:creationId xmlns:p14="http://schemas.microsoft.com/office/powerpoint/2010/main" val="18186028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E1A413-FB74-422D-9A5D-D8085A99CB6C}" type="slidenum">
              <a:rPr lang="zh-CN" altLang="en-US" smtClean="0"/>
              <a:pPr/>
              <a:t>37</a:t>
            </a:fld>
            <a:endParaRPr lang="zh-CN" altLang="en-US"/>
          </a:p>
        </p:txBody>
      </p:sp>
    </p:spTree>
    <p:extLst>
      <p:ext uri="{BB962C8B-B14F-4D97-AF65-F5344CB8AC3E}">
        <p14:creationId xmlns:p14="http://schemas.microsoft.com/office/powerpoint/2010/main" val="3208756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smtClean="0"/>
              <a:t>假如某一天我们需要开发一个新的页面，这个页面有三个功能 </a:t>
            </a:r>
            <a:r>
              <a:rPr lang="en-US" altLang="zh-CN" baseline="0" dirty="0" smtClean="0"/>
              <a:t>A</a:t>
            </a:r>
            <a:r>
              <a:rPr lang="zh-CN" altLang="en-US" baseline="0" dirty="0" smtClean="0"/>
              <a:t>，</a:t>
            </a:r>
            <a:r>
              <a:rPr lang="en-US" altLang="zh-CN" baseline="0" dirty="0" smtClean="0"/>
              <a:t>B</a:t>
            </a:r>
            <a:r>
              <a:rPr lang="zh-CN" altLang="en-US" baseline="0" dirty="0" smtClean="0"/>
              <a:t>，</a:t>
            </a:r>
            <a:r>
              <a:rPr lang="en-US" altLang="zh-CN" baseline="0" dirty="0" smtClean="0"/>
              <a:t>C</a:t>
            </a:r>
            <a:r>
              <a:rPr lang="zh-CN" altLang="en-US" baseline="0" dirty="0" smtClean="0"/>
              <a:t>。 </a:t>
            </a:r>
            <a:endParaRPr lang="en-US" altLang="zh-CN" baseline="0" dirty="0" smtClean="0"/>
          </a:p>
          <a:p>
            <a:endParaRPr lang="en-US" altLang="zh-CN" baseline="0" dirty="0" smtClean="0"/>
          </a:p>
          <a:p>
            <a:r>
              <a:rPr lang="zh-CN" altLang="en-US" baseline="0" dirty="0" smtClean="0"/>
              <a:t>我们会怎么做呢， 我们会分别给</a:t>
            </a:r>
            <a:r>
              <a:rPr lang="en-US" altLang="zh-CN" baseline="0" dirty="0" smtClean="0"/>
              <a:t>A</a:t>
            </a:r>
            <a:r>
              <a:rPr lang="zh-CN" altLang="en-US" baseline="0" dirty="0" smtClean="0"/>
              <a:t>、</a:t>
            </a:r>
            <a:r>
              <a:rPr lang="en-US" altLang="zh-CN" baseline="0" dirty="0" smtClean="0"/>
              <a:t>B</a:t>
            </a:r>
            <a:r>
              <a:rPr lang="zh-CN" altLang="en-US" baseline="0" dirty="0" smtClean="0"/>
              <a:t>、</a:t>
            </a:r>
            <a:r>
              <a:rPr lang="en-US" altLang="zh-CN" baseline="0" dirty="0" smtClean="0"/>
              <a:t>C</a:t>
            </a:r>
            <a:r>
              <a:rPr lang="zh-CN" altLang="en-US" baseline="0" dirty="0" smtClean="0"/>
              <a:t>三个功能写一些</a:t>
            </a:r>
            <a:r>
              <a:rPr lang="en-US" altLang="zh-CN" baseline="0" dirty="0" smtClean="0"/>
              <a:t>Css</a:t>
            </a:r>
            <a:r>
              <a:rPr lang="zh-CN" altLang="en-US" baseline="0" dirty="0" smtClean="0"/>
              <a:t>，再写一些</a:t>
            </a:r>
            <a:r>
              <a:rPr lang="en-US" altLang="zh-CN" baseline="0" dirty="0" smtClean="0"/>
              <a:t>Html</a:t>
            </a:r>
            <a:r>
              <a:rPr lang="zh-CN" altLang="en-US" baseline="0" dirty="0" smtClean="0"/>
              <a:t>。我们还应用了一些最佳实践，比如说把</a:t>
            </a:r>
            <a:r>
              <a:rPr lang="en-US" altLang="zh-CN" baseline="0" dirty="0" smtClean="0"/>
              <a:t>Css</a:t>
            </a:r>
            <a:r>
              <a:rPr lang="zh-CN" altLang="en-US" baseline="0" dirty="0" smtClean="0"/>
              <a:t>放在页面的前面。在这个时候这个网页可能就是这样的。</a:t>
            </a:r>
            <a:endParaRPr lang="en-US" altLang="zh-CN" baseline="0" dirty="0" smtClean="0"/>
          </a:p>
        </p:txBody>
      </p:sp>
      <p:sp>
        <p:nvSpPr>
          <p:cNvPr id="4" name="灯片编号占位符 3"/>
          <p:cNvSpPr>
            <a:spLocks noGrp="1"/>
          </p:cNvSpPr>
          <p:nvPr>
            <p:ph type="sldNum" sz="quarter" idx="10"/>
          </p:nvPr>
        </p:nvSpPr>
        <p:spPr/>
        <p:txBody>
          <a:bodyPr/>
          <a:lstStyle/>
          <a:p>
            <a:fld id="{4CE1A413-FB74-422D-9A5D-D8085A99CB6C}" type="slidenum">
              <a:rPr lang="zh-CN" altLang="en-US" smtClean="0"/>
              <a:pPr/>
              <a:t>6</a:t>
            </a:fld>
            <a:endParaRPr lang="zh-CN" altLang="en-US"/>
          </a:p>
        </p:txBody>
      </p:sp>
    </p:spTree>
    <p:extLst>
      <p:ext uri="{BB962C8B-B14F-4D97-AF65-F5344CB8AC3E}">
        <p14:creationId xmlns:p14="http://schemas.microsoft.com/office/powerpoint/2010/main" val="160351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灯片编号占位符 3"/>
          <p:cNvSpPr>
            <a:spLocks noGrp="1"/>
          </p:cNvSpPr>
          <p:nvPr>
            <p:ph type="sldNum" sz="quarter" idx="10"/>
          </p:nvPr>
        </p:nvSpPr>
        <p:spPr/>
        <p:txBody>
          <a:bodyPr/>
          <a:lstStyle/>
          <a:p>
            <a:fld id="{4CE1A413-FB74-422D-9A5D-D8085A99CB6C}" type="slidenum">
              <a:rPr lang="zh-CN" altLang="en-US" smtClean="0"/>
              <a:pPr/>
              <a:t>7</a:t>
            </a:fld>
            <a:endParaRPr lang="zh-CN" altLang="en-US"/>
          </a:p>
        </p:txBody>
      </p:sp>
    </p:spTree>
    <p:extLst>
      <p:ext uri="{BB962C8B-B14F-4D97-AF65-F5344CB8AC3E}">
        <p14:creationId xmlns:p14="http://schemas.microsoft.com/office/powerpoint/2010/main" val="2524358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smtClean="0"/>
              <a:t>打包完后三个请求变成了一个请求</a:t>
            </a:r>
            <a:endParaRPr lang="en-US" altLang="zh-CN" baseline="0" dirty="0" smtClean="0"/>
          </a:p>
        </p:txBody>
      </p:sp>
      <p:sp>
        <p:nvSpPr>
          <p:cNvPr id="4" name="灯片编号占位符 3"/>
          <p:cNvSpPr>
            <a:spLocks noGrp="1"/>
          </p:cNvSpPr>
          <p:nvPr>
            <p:ph type="sldNum" sz="quarter" idx="10"/>
          </p:nvPr>
        </p:nvSpPr>
        <p:spPr/>
        <p:txBody>
          <a:bodyPr/>
          <a:lstStyle/>
          <a:p>
            <a:fld id="{4CE1A413-FB74-422D-9A5D-D8085A99CB6C}" type="slidenum">
              <a:rPr lang="zh-CN" altLang="en-US" smtClean="0"/>
              <a:pPr/>
              <a:t>8</a:t>
            </a:fld>
            <a:endParaRPr lang="zh-CN" altLang="en-US"/>
          </a:p>
        </p:txBody>
      </p:sp>
    </p:spTree>
    <p:extLst>
      <p:ext uri="{BB962C8B-B14F-4D97-AF65-F5344CB8AC3E}">
        <p14:creationId xmlns:p14="http://schemas.microsoft.com/office/powerpoint/2010/main" val="448214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smtClean="0"/>
              <a:t>第四天产品经理又过来了，说</a:t>
            </a:r>
            <a:r>
              <a:rPr lang="en-US" altLang="zh-CN" baseline="0" dirty="0" smtClean="0"/>
              <a:t>C</a:t>
            </a:r>
            <a:r>
              <a:rPr lang="zh-CN" altLang="en-US" baseline="0" dirty="0" smtClean="0"/>
              <a:t>功能是没用的，不再需要它了，然后工程师把它掉了。</a:t>
            </a:r>
          </a:p>
        </p:txBody>
      </p:sp>
      <p:sp>
        <p:nvSpPr>
          <p:cNvPr id="4" name="灯片编号占位符 3"/>
          <p:cNvSpPr>
            <a:spLocks noGrp="1"/>
          </p:cNvSpPr>
          <p:nvPr>
            <p:ph type="sldNum" sz="quarter" idx="10"/>
          </p:nvPr>
        </p:nvSpPr>
        <p:spPr/>
        <p:txBody>
          <a:bodyPr/>
          <a:lstStyle/>
          <a:p>
            <a:fld id="{4CE1A413-FB74-422D-9A5D-D8085A99CB6C}" type="slidenum">
              <a:rPr lang="zh-CN" altLang="en-US" smtClean="0"/>
              <a:pPr/>
              <a:t>9</a:t>
            </a:fld>
            <a:endParaRPr lang="zh-CN" altLang="en-US"/>
          </a:p>
        </p:txBody>
      </p:sp>
    </p:spTree>
    <p:extLst>
      <p:ext uri="{BB962C8B-B14F-4D97-AF65-F5344CB8AC3E}">
        <p14:creationId xmlns:p14="http://schemas.microsoft.com/office/powerpoint/2010/main" val="145789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smtClean="0"/>
              <a:t>在这个时候我想大多数工程师都不会在愿意去碰</a:t>
            </a:r>
            <a:r>
              <a:rPr lang="en-US" altLang="zh-CN" baseline="0" dirty="0" smtClean="0"/>
              <a:t>A</a:t>
            </a:r>
            <a:r>
              <a:rPr lang="zh-CN" altLang="en-US" baseline="0" dirty="0" smtClean="0"/>
              <a:t>，</a:t>
            </a:r>
            <a:r>
              <a:rPr lang="en-US" altLang="zh-CN" baseline="0" dirty="0" smtClean="0"/>
              <a:t>B</a:t>
            </a:r>
            <a:r>
              <a:rPr lang="zh-CN" altLang="en-US" baseline="0" dirty="0" smtClean="0"/>
              <a:t>，</a:t>
            </a:r>
            <a:r>
              <a:rPr lang="en-US" altLang="zh-CN" baseline="0" dirty="0" smtClean="0"/>
              <a:t>C</a:t>
            </a:r>
            <a:r>
              <a:rPr lang="zh-CN" altLang="en-US" baseline="0" dirty="0" smtClean="0"/>
              <a:t>这个资源包。因为谁都不知道删除其中的一条</a:t>
            </a:r>
            <a:r>
              <a:rPr lang="en-US" altLang="zh-CN" baseline="0" dirty="0" smtClean="0"/>
              <a:t>Css</a:t>
            </a:r>
            <a:r>
              <a:rPr lang="zh-CN" altLang="en-US" baseline="0" dirty="0" smtClean="0"/>
              <a:t>是不是有什么问题，但是我知道只要我不动它这个产品就能够正常运行。</a:t>
            </a:r>
            <a:endParaRPr lang="en-US" altLang="zh-CN" baseline="0" dirty="0" smtClean="0"/>
          </a:p>
        </p:txBody>
      </p:sp>
      <p:sp>
        <p:nvSpPr>
          <p:cNvPr id="4" name="灯片编号占位符 3"/>
          <p:cNvSpPr>
            <a:spLocks noGrp="1"/>
          </p:cNvSpPr>
          <p:nvPr>
            <p:ph type="sldNum" sz="quarter" idx="10"/>
          </p:nvPr>
        </p:nvSpPr>
        <p:spPr/>
        <p:txBody>
          <a:bodyPr/>
          <a:lstStyle/>
          <a:p>
            <a:fld id="{4CE1A413-FB74-422D-9A5D-D8085A99CB6C}" type="slidenum">
              <a:rPr lang="zh-CN" altLang="en-US" smtClean="0"/>
              <a:pPr/>
              <a:t>10</a:t>
            </a:fld>
            <a:endParaRPr lang="zh-CN" altLang="en-US"/>
          </a:p>
        </p:txBody>
      </p:sp>
    </p:spTree>
    <p:extLst>
      <p:ext uri="{BB962C8B-B14F-4D97-AF65-F5344CB8AC3E}">
        <p14:creationId xmlns:p14="http://schemas.microsoft.com/office/powerpoint/2010/main" val="3886872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smtClean="0"/>
              <a:t>到很多天以后会是怎么样的呢？  </a:t>
            </a:r>
            <a:endParaRPr lang="en-US" altLang="zh-CN" baseline="0" dirty="0" smtClean="0"/>
          </a:p>
          <a:p>
            <a:endParaRPr lang="en-US" altLang="zh-CN" baseline="0" dirty="0" smtClean="0"/>
          </a:p>
          <a:p>
            <a:r>
              <a:rPr lang="en-US" altLang="zh-CN" baseline="0" dirty="0" smtClean="0"/>
              <a:t>        </a:t>
            </a:r>
            <a:r>
              <a:rPr lang="zh-CN" altLang="en-US" baseline="0" dirty="0" smtClean="0"/>
              <a:t>网页上有很多的</a:t>
            </a:r>
            <a:r>
              <a:rPr lang="en-US" altLang="zh-CN" baseline="0" dirty="0" smtClean="0"/>
              <a:t>Css</a:t>
            </a:r>
            <a:r>
              <a:rPr lang="zh-CN" altLang="en-US" baseline="0" dirty="0" smtClean="0"/>
              <a:t>放到一个包里面，其中可能只有三个有用，而这三个里面可能还有两个是互斥的。</a:t>
            </a:r>
            <a:endParaRPr lang="en-US" altLang="zh-CN" baseline="0" dirty="0" smtClean="0"/>
          </a:p>
          <a:p>
            <a:endParaRPr lang="en-US" altLang="zh-CN" baseline="0" dirty="0" smtClean="0"/>
          </a:p>
          <a:p>
            <a:r>
              <a:rPr lang="zh-CN" altLang="en-US" baseline="0" dirty="0" smtClean="0"/>
              <a:t>这其实是一个很有意思的问题，想一想我们的初衷是什么呢？</a:t>
            </a:r>
            <a:endParaRPr lang="en-US" altLang="zh-CN" baseline="0" dirty="0" smtClean="0"/>
          </a:p>
          <a:p>
            <a:r>
              <a:rPr lang="en-US" altLang="zh-CN" baseline="0" dirty="0" smtClean="0"/>
              <a:t> </a:t>
            </a:r>
          </a:p>
          <a:p>
            <a:r>
              <a:rPr lang="zh-CN" altLang="en-US" dirty="0" smtClean="0"/>
              <a:t>       我们的初衷是网站性能优化但最后却变成了网站性能的恶化，并且增加了带宽成本。</a:t>
            </a:r>
            <a:endParaRPr lang="en-US" altLang="zh-CN" baseline="0" dirty="0" smtClean="0"/>
          </a:p>
          <a:p>
            <a:endParaRPr lang="en-US" altLang="zh-CN" baseline="0" dirty="0" smtClean="0"/>
          </a:p>
          <a:p>
            <a:endParaRPr lang="en-US" altLang="zh-CN" baseline="0" dirty="0" smtClean="0"/>
          </a:p>
        </p:txBody>
      </p:sp>
      <p:sp>
        <p:nvSpPr>
          <p:cNvPr id="4" name="灯片编号占位符 3"/>
          <p:cNvSpPr>
            <a:spLocks noGrp="1"/>
          </p:cNvSpPr>
          <p:nvPr>
            <p:ph type="sldNum" sz="quarter" idx="10"/>
          </p:nvPr>
        </p:nvSpPr>
        <p:spPr/>
        <p:txBody>
          <a:bodyPr/>
          <a:lstStyle/>
          <a:p>
            <a:fld id="{4CE1A413-FB74-422D-9A5D-D8085A99CB6C}" type="slidenum">
              <a:rPr lang="zh-CN" altLang="en-US" smtClean="0"/>
              <a:pPr/>
              <a:t>11</a:t>
            </a:fld>
            <a:endParaRPr lang="zh-CN" altLang="en-US"/>
          </a:p>
        </p:txBody>
      </p:sp>
    </p:spTree>
    <p:extLst>
      <p:ext uri="{BB962C8B-B14F-4D97-AF65-F5344CB8AC3E}">
        <p14:creationId xmlns:p14="http://schemas.microsoft.com/office/powerpoint/2010/main" val="3470377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E2F6707-F9F8-4369-B307-8224496F6400}" type="datetimeFigureOut">
              <a:rPr lang="zh-CN" altLang="en-US" smtClean="0"/>
              <a:pPr/>
              <a:t>2014/3/29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015C5E-26CC-4EDD-9178-91D899405249}" type="slidenum">
              <a:rPr lang="zh-CN" altLang="en-US" smtClean="0"/>
              <a:pPr/>
              <a:t>‹#›</a:t>
            </a:fld>
            <a:endParaRPr lang="zh-CN" altLang="en-US"/>
          </a:p>
        </p:txBody>
      </p:sp>
    </p:spTree>
    <p:extLst>
      <p:ext uri="{BB962C8B-B14F-4D97-AF65-F5344CB8AC3E}">
        <p14:creationId xmlns:p14="http://schemas.microsoft.com/office/powerpoint/2010/main" val="1157207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E2F6707-F9F8-4369-B307-8224496F6400}" type="datetimeFigureOut">
              <a:rPr lang="zh-CN" altLang="en-US" smtClean="0"/>
              <a:pPr/>
              <a:t>2014/3/29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015C5E-26CC-4EDD-9178-91D899405249}" type="slidenum">
              <a:rPr lang="zh-CN" altLang="en-US" smtClean="0"/>
              <a:pPr/>
              <a:t>‹#›</a:t>
            </a:fld>
            <a:endParaRPr lang="zh-CN" altLang="en-US"/>
          </a:p>
        </p:txBody>
      </p:sp>
    </p:spTree>
    <p:extLst>
      <p:ext uri="{BB962C8B-B14F-4D97-AF65-F5344CB8AC3E}">
        <p14:creationId xmlns:p14="http://schemas.microsoft.com/office/powerpoint/2010/main" val="3868215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E2F6707-F9F8-4369-B307-8224496F6400}" type="datetimeFigureOut">
              <a:rPr lang="zh-CN" altLang="en-US" smtClean="0"/>
              <a:pPr/>
              <a:t>2014/3/29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015C5E-26CC-4EDD-9178-91D899405249}" type="slidenum">
              <a:rPr lang="zh-CN" altLang="en-US" smtClean="0"/>
              <a:pPr/>
              <a:t>‹#›</a:t>
            </a:fld>
            <a:endParaRPr lang="zh-CN" altLang="en-US"/>
          </a:p>
        </p:txBody>
      </p:sp>
    </p:spTree>
    <p:extLst>
      <p:ext uri="{BB962C8B-B14F-4D97-AF65-F5344CB8AC3E}">
        <p14:creationId xmlns:p14="http://schemas.microsoft.com/office/powerpoint/2010/main" val="529914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E2F6707-F9F8-4369-B307-8224496F6400}" type="datetimeFigureOut">
              <a:rPr lang="zh-CN" altLang="en-US" smtClean="0"/>
              <a:pPr/>
              <a:t>2014/3/29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015C5E-26CC-4EDD-9178-91D899405249}" type="slidenum">
              <a:rPr lang="zh-CN" altLang="en-US" smtClean="0"/>
              <a:pPr/>
              <a:t>‹#›</a:t>
            </a:fld>
            <a:endParaRPr lang="zh-CN" altLang="en-US"/>
          </a:p>
        </p:txBody>
      </p:sp>
    </p:spTree>
    <p:extLst>
      <p:ext uri="{BB962C8B-B14F-4D97-AF65-F5344CB8AC3E}">
        <p14:creationId xmlns:p14="http://schemas.microsoft.com/office/powerpoint/2010/main" val="1653484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E2F6707-F9F8-4369-B307-8224496F6400}" type="datetimeFigureOut">
              <a:rPr lang="zh-CN" altLang="en-US" smtClean="0"/>
              <a:pPr/>
              <a:t>2014/3/29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015C5E-26CC-4EDD-9178-91D899405249}" type="slidenum">
              <a:rPr lang="zh-CN" altLang="en-US" smtClean="0"/>
              <a:pPr/>
              <a:t>‹#›</a:t>
            </a:fld>
            <a:endParaRPr lang="zh-CN" altLang="en-US"/>
          </a:p>
        </p:txBody>
      </p:sp>
    </p:spTree>
    <p:extLst>
      <p:ext uri="{BB962C8B-B14F-4D97-AF65-F5344CB8AC3E}">
        <p14:creationId xmlns:p14="http://schemas.microsoft.com/office/powerpoint/2010/main" val="3750961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E2F6707-F9F8-4369-B307-8224496F6400}" type="datetimeFigureOut">
              <a:rPr lang="zh-CN" altLang="en-US" smtClean="0"/>
              <a:pPr/>
              <a:t>2014/3/29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015C5E-26CC-4EDD-9178-91D899405249}" type="slidenum">
              <a:rPr lang="zh-CN" altLang="en-US" smtClean="0"/>
              <a:pPr/>
              <a:t>‹#›</a:t>
            </a:fld>
            <a:endParaRPr lang="zh-CN" altLang="en-US"/>
          </a:p>
        </p:txBody>
      </p:sp>
    </p:spTree>
    <p:extLst>
      <p:ext uri="{BB962C8B-B14F-4D97-AF65-F5344CB8AC3E}">
        <p14:creationId xmlns:p14="http://schemas.microsoft.com/office/powerpoint/2010/main" val="2761116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E2F6707-F9F8-4369-B307-8224496F6400}" type="datetimeFigureOut">
              <a:rPr lang="zh-CN" altLang="en-US" smtClean="0"/>
              <a:pPr/>
              <a:t>2014/3/29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0015C5E-26CC-4EDD-9178-91D899405249}" type="slidenum">
              <a:rPr lang="zh-CN" altLang="en-US" smtClean="0"/>
              <a:pPr/>
              <a:t>‹#›</a:t>
            </a:fld>
            <a:endParaRPr lang="zh-CN" altLang="en-US"/>
          </a:p>
        </p:txBody>
      </p:sp>
    </p:spTree>
    <p:extLst>
      <p:ext uri="{BB962C8B-B14F-4D97-AF65-F5344CB8AC3E}">
        <p14:creationId xmlns:p14="http://schemas.microsoft.com/office/powerpoint/2010/main" val="1288388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E2F6707-F9F8-4369-B307-8224496F6400}" type="datetimeFigureOut">
              <a:rPr lang="zh-CN" altLang="en-US" smtClean="0"/>
              <a:pPr/>
              <a:t>2014/3/29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0015C5E-26CC-4EDD-9178-91D899405249}" type="slidenum">
              <a:rPr lang="zh-CN" altLang="en-US" smtClean="0"/>
              <a:pPr/>
              <a:t>‹#›</a:t>
            </a:fld>
            <a:endParaRPr lang="zh-CN" altLang="en-US"/>
          </a:p>
        </p:txBody>
      </p:sp>
    </p:spTree>
    <p:extLst>
      <p:ext uri="{BB962C8B-B14F-4D97-AF65-F5344CB8AC3E}">
        <p14:creationId xmlns:p14="http://schemas.microsoft.com/office/powerpoint/2010/main" val="601113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E2F6707-F9F8-4369-B307-8224496F6400}" type="datetimeFigureOut">
              <a:rPr lang="zh-CN" altLang="en-US" smtClean="0"/>
              <a:pPr/>
              <a:t>2014/3/29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0015C5E-26CC-4EDD-9178-91D899405249}" type="slidenum">
              <a:rPr lang="zh-CN" altLang="en-US" smtClean="0"/>
              <a:pPr/>
              <a:t>‹#›</a:t>
            </a:fld>
            <a:endParaRPr lang="zh-CN" altLang="en-US"/>
          </a:p>
        </p:txBody>
      </p:sp>
    </p:spTree>
    <p:extLst>
      <p:ext uri="{BB962C8B-B14F-4D97-AF65-F5344CB8AC3E}">
        <p14:creationId xmlns:p14="http://schemas.microsoft.com/office/powerpoint/2010/main" val="1466839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E2F6707-F9F8-4369-B307-8224496F6400}" type="datetimeFigureOut">
              <a:rPr lang="zh-CN" altLang="en-US" smtClean="0"/>
              <a:pPr/>
              <a:t>2014/3/29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015C5E-26CC-4EDD-9178-91D899405249}" type="slidenum">
              <a:rPr lang="zh-CN" altLang="en-US" smtClean="0"/>
              <a:pPr/>
              <a:t>‹#›</a:t>
            </a:fld>
            <a:endParaRPr lang="zh-CN" altLang="en-US"/>
          </a:p>
        </p:txBody>
      </p:sp>
    </p:spTree>
    <p:extLst>
      <p:ext uri="{BB962C8B-B14F-4D97-AF65-F5344CB8AC3E}">
        <p14:creationId xmlns:p14="http://schemas.microsoft.com/office/powerpoint/2010/main" val="1663133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E2F6707-F9F8-4369-B307-8224496F6400}" type="datetimeFigureOut">
              <a:rPr lang="zh-CN" altLang="en-US" smtClean="0"/>
              <a:pPr/>
              <a:t>2014/3/29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015C5E-26CC-4EDD-9178-91D899405249}" type="slidenum">
              <a:rPr lang="zh-CN" altLang="en-US" smtClean="0"/>
              <a:pPr/>
              <a:t>‹#›</a:t>
            </a:fld>
            <a:endParaRPr lang="zh-CN" altLang="en-US"/>
          </a:p>
        </p:txBody>
      </p:sp>
    </p:spTree>
    <p:extLst>
      <p:ext uri="{BB962C8B-B14F-4D97-AF65-F5344CB8AC3E}">
        <p14:creationId xmlns:p14="http://schemas.microsoft.com/office/powerpoint/2010/main" val="820231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2F6707-F9F8-4369-B307-8224496F6400}" type="datetimeFigureOut">
              <a:rPr lang="zh-CN" altLang="en-US" smtClean="0"/>
              <a:pPr/>
              <a:t>2014/3/29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015C5E-26CC-4EDD-9178-91D899405249}" type="slidenum">
              <a:rPr lang="zh-CN" altLang="en-US" smtClean="0"/>
              <a:pPr/>
              <a:t>‹#›</a:t>
            </a:fld>
            <a:endParaRPr lang="zh-CN" altLang="en-US"/>
          </a:p>
        </p:txBody>
      </p:sp>
    </p:spTree>
    <p:extLst>
      <p:ext uri="{BB962C8B-B14F-4D97-AF65-F5344CB8AC3E}">
        <p14:creationId xmlns:p14="http://schemas.microsoft.com/office/powerpoint/2010/main" val="3255520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fis.baidu.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fis.baidu.com/" TargetMode="External"/><Relationship Id="rId2" Type="http://schemas.openxmlformats.org/officeDocument/2006/relationships/hyperlink" Target="http://fex.baidu.com"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fis.baidu.com/userdoc/%E6%80%A7%E8%83%BD%E4%BC%98%E5%8C%96#toc_0"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1" lang="zh-CN" altLang="en-US" sz="6600" dirty="0" smtClean="0">
                <a:solidFill>
                  <a:schemeClr val="tx1">
                    <a:lumMod val="75000"/>
                    <a:lumOff val="25000"/>
                  </a:schemeClr>
                </a:solidFill>
                <a:latin typeface="微软雅黑"/>
                <a:ea typeface="微软雅黑"/>
                <a:cs typeface="微软雅黑"/>
              </a:rPr>
              <a:t>静态资源自动合并系统</a:t>
            </a:r>
            <a:endParaRPr kumimoji="1" lang="zh-CN" altLang="en-US" sz="6600" dirty="0">
              <a:solidFill>
                <a:schemeClr val="tx1">
                  <a:lumMod val="75000"/>
                  <a:lumOff val="25000"/>
                </a:schemeClr>
              </a:solidFill>
              <a:latin typeface="微软雅黑"/>
              <a:ea typeface="微软雅黑"/>
              <a:cs typeface="微软雅黑"/>
            </a:endParaRPr>
          </a:p>
        </p:txBody>
      </p:sp>
      <p:pic>
        <p:nvPicPr>
          <p:cNvPr id="4" name="图片 3"/>
          <p:cNvPicPr>
            <a:picLocks noChangeAspect="1"/>
          </p:cNvPicPr>
          <p:nvPr/>
        </p:nvPicPr>
        <p:blipFill>
          <a:blip r:embed="rId2"/>
          <a:stretch>
            <a:fillRect/>
          </a:stretch>
        </p:blipFill>
        <p:spPr>
          <a:xfrm>
            <a:off x="4588933" y="1300575"/>
            <a:ext cx="2997200" cy="444500"/>
          </a:xfrm>
          <a:prstGeom prst="rect">
            <a:avLst/>
          </a:prstGeom>
        </p:spPr>
      </p:pic>
      <p:sp>
        <p:nvSpPr>
          <p:cNvPr id="5" name="文本框 4"/>
          <p:cNvSpPr txBox="1"/>
          <p:nvPr/>
        </p:nvSpPr>
        <p:spPr>
          <a:xfrm>
            <a:off x="5256107" y="4033521"/>
            <a:ext cx="1637308" cy="584775"/>
          </a:xfrm>
          <a:prstGeom prst="rect">
            <a:avLst/>
          </a:prstGeom>
          <a:noFill/>
        </p:spPr>
        <p:txBody>
          <a:bodyPr wrap="none" rtlCol="0">
            <a:spAutoFit/>
          </a:bodyPr>
          <a:lstStyle/>
          <a:p>
            <a:r>
              <a:rPr kumimoji="1" lang="en-US" altLang="zh-CN" sz="1600" dirty="0" smtClean="0">
                <a:solidFill>
                  <a:schemeClr val="bg1">
                    <a:lumMod val="65000"/>
                  </a:schemeClr>
                </a:solidFill>
                <a:latin typeface="微软雅黑"/>
                <a:ea typeface="微软雅黑"/>
                <a:cs typeface="微软雅黑"/>
              </a:rPr>
              <a:t>Shared</a:t>
            </a:r>
            <a:r>
              <a:rPr kumimoji="1" lang="zh-CN" altLang="en-US" sz="1600" dirty="0" smtClean="0">
                <a:solidFill>
                  <a:schemeClr val="bg1">
                    <a:lumMod val="65000"/>
                  </a:schemeClr>
                </a:solidFill>
                <a:latin typeface="微软雅黑"/>
                <a:ea typeface="微软雅黑"/>
                <a:cs typeface="微软雅黑"/>
              </a:rPr>
              <a:t> </a:t>
            </a:r>
            <a:r>
              <a:rPr kumimoji="1" lang="en-US" altLang="zh-CN" sz="1600" dirty="0" smtClean="0">
                <a:solidFill>
                  <a:schemeClr val="bg1">
                    <a:lumMod val="65000"/>
                  </a:schemeClr>
                </a:solidFill>
                <a:latin typeface="微软雅黑"/>
                <a:ea typeface="微软雅黑"/>
                <a:cs typeface="微软雅黑"/>
              </a:rPr>
              <a:t>By</a:t>
            </a:r>
            <a:r>
              <a:rPr kumimoji="1" lang="zh-CN" altLang="en-US" sz="1600" dirty="0" smtClean="0">
                <a:solidFill>
                  <a:schemeClr val="bg1">
                    <a:lumMod val="65000"/>
                  </a:schemeClr>
                </a:solidFill>
                <a:latin typeface="微软雅黑"/>
                <a:ea typeface="微软雅黑"/>
                <a:cs typeface="微软雅黑"/>
              </a:rPr>
              <a:t> 王程</a:t>
            </a:r>
          </a:p>
          <a:p>
            <a:endParaRPr kumimoji="1" lang="zh-CN" altLang="en-US" sz="1600" dirty="0"/>
          </a:p>
        </p:txBody>
      </p:sp>
    </p:spTree>
    <p:extLst>
      <p:ext uri="{BB962C8B-B14F-4D97-AF65-F5344CB8AC3E}">
        <p14:creationId xmlns:p14="http://schemas.microsoft.com/office/powerpoint/2010/main" val="25703429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solidFill>
                  <a:schemeClr val="accent1">
                    <a:lumMod val="60000"/>
                    <a:lumOff val="40000"/>
                  </a:schemeClr>
                </a:solidFill>
                <a:latin typeface="微软雅黑" panose="020B0503020204020204" pitchFamily="34" charset="-122"/>
                <a:ea typeface="微软雅黑" panose="020B0503020204020204" pitchFamily="34" charset="-122"/>
              </a:rPr>
              <a:t>第四天 ：网页出现了冗余资源</a:t>
            </a:r>
            <a:endParaRPr lang="en-US" altLang="zh-CN" dirty="0">
              <a:solidFill>
                <a:schemeClr val="accent1">
                  <a:lumMod val="60000"/>
                  <a:lumOff val="40000"/>
                </a:schemeClr>
              </a:solidFill>
              <a:latin typeface="微软雅黑" panose="020B0503020204020204" pitchFamily="34" charset="-122"/>
              <a:ea typeface="微软雅黑" panose="020B0503020204020204" pitchFamily="34" charset="-122"/>
            </a:endParaRPr>
          </a:p>
          <a:p>
            <a:pPr marL="457200" lvl="1" indent="0">
              <a:buNone/>
            </a:pPr>
            <a:endParaRPr lang="en-US" altLang="zh-CN" dirty="0">
              <a:latin typeface="微软雅黑" panose="020B0503020204020204" pitchFamily="34" charset="-122"/>
              <a:ea typeface="微软雅黑" panose="020B0503020204020204" pitchFamily="34" charset="-122"/>
            </a:endParaRPr>
          </a:p>
          <a:p>
            <a:pPr marL="457200" lvl="1" indent="0">
              <a:buNone/>
            </a:pPr>
            <a:r>
              <a:rPr lang="en-US" altLang="zh-CN" sz="2200" b="1" dirty="0" smtClean="0">
                <a:solidFill>
                  <a:schemeClr val="accent5">
                    <a:lumMod val="60000"/>
                    <a:lumOff val="40000"/>
                  </a:schemeClr>
                </a:solidFill>
                <a:latin typeface="微软雅黑" panose="020B0503020204020204" pitchFamily="34" charset="-122"/>
                <a:ea typeface="微软雅黑" panose="020B0503020204020204" pitchFamily="34" charset="-122"/>
              </a:rPr>
              <a:t>&lt;CSS for feature A&amp;B&amp;C&gt;</a:t>
            </a:r>
            <a:r>
              <a:rPr lang="zh-CN" altLang="en-US" sz="2200" b="1" dirty="0" smtClean="0">
                <a:solidFill>
                  <a:schemeClr val="accent5">
                    <a:lumMod val="60000"/>
                    <a:lumOff val="40000"/>
                  </a:schemeClr>
                </a:solidFill>
                <a:latin typeface="微软雅黑" panose="020B0503020204020204" pitchFamily="34" charset="-122"/>
                <a:ea typeface="微软雅黑" panose="020B0503020204020204" pitchFamily="34" charset="-122"/>
              </a:rPr>
              <a:t> </a:t>
            </a:r>
            <a:endParaRPr lang="en-US" altLang="zh-CN" sz="2200" b="1" dirty="0" smtClean="0">
              <a:solidFill>
                <a:schemeClr val="accent5">
                  <a:lumMod val="60000"/>
                  <a:lumOff val="40000"/>
                </a:schemeClr>
              </a:solidFill>
              <a:latin typeface="微软雅黑" panose="020B0503020204020204" pitchFamily="34" charset="-122"/>
              <a:ea typeface="微软雅黑" panose="020B0503020204020204" pitchFamily="34" charset="-122"/>
            </a:endParaRPr>
          </a:p>
          <a:p>
            <a:pPr marL="457200" lvl="1" indent="0">
              <a:buNone/>
            </a:pPr>
            <a:endParaRPr lang="en-US" altLang="zh-CN" sz="2200" dirty="0" smtClean="0">
              <a:latin typeface="微软雅黑" panose="020B0503020204020204" pitchFamily="34" charset="-122"/>
              <a:ea typeface="微软雅黑" panose="020B0503020204020204" pitchFamily="34" charset="-122"/>
            </a:endParaRPr>
          </a:p>
          <a:p>
            <a:pPr marL="457200" lvl="1" indent="0">
              <a:buNone/>
            </a:pPr>
            <a:r>
              <a:rPr lang="en-US" altLang="zh-CN" sz="2200" dirty="0" smtClean="0">
                <a:latin typeface="微软雅黑" panose="020B0503020204020204" pitchFamily="34" charset="-122"/>
                <a:ea typeface="微软雅黑" panose="020B0503020204020204" pitchFamily="34" charset="-122"/>
              </a:rPr>
              <a:t>&lt;Html </a:t>
            </a:r>
            <a:r>
              <a:rPr lang="en-US" altLang="zh-CN" sz="2200" dirty="0">
                <a:latin typeface="微软雅黑" panose="020B0503020204020204" pitchFamily="34" charset="-122"/>
                <a:ea typeface="微软雅黑" panose="020B0503020204020204" pitchFamily="34" charset="-122"/>
              </a:rPr>
              <a:t>for feature A</a:t>
            </a:r>
            <a:r>
              <a:rPr lang="en-US" altLang="zh-CN" sz="2200" dirty="0" smtClean="0">
                <a:latin typeface="微软雅黑" panose="020B0503020204020204" pitchFamily="34" charset="-122"/>
                <a:ea typeface="微软雅黑" panose="020B0503020204020204" pitchFamily="34" charset="-122"/>
              </a:rPr>
              <a:t>&gt;</a:t>
            </a:r>
          </a:p>
          <a:p>
            <a:pPr marL="457200" lvl="1" indent="0">
              <a:buNone/>
            </a:pPr>
            <a:endParaRPr lang="en-US" altLang="zh-CN" sz="2200" dirty="0" smtClean="0">
              <a:latin typeface="微软雅黑" panose="020B0503020204020204" pitchFamily="34" charset="-122"/>
              <a:ea typeface="微软雅黑" panose="020B0503020204020204" pitchFamily="34" charset="-122"/>
            </a:endParaRPr>
          </a:p>
          <a:p>
            <a:pPr marL="457200" lvl="1" indent="0">
              <a:buNone/>
            </a:pPr>
            <a:r>
              <a:rPr lang="en-US" altLang="zh-CN" sz="2200" dirty="0" smtClean="0">
                <a:latin typeface="微软雅黑" panose="020B0503020204020204" pitchFamily="34" charset="-122"/>
                <a:ea typeface="微软雅黑" panose="020B0503020204020204" pitchFamily="34" charset="-122"/>
              </a:rPr>
              <a:t>&lt;Html </a:t>
            </a:r>
            <a:r>
              <a:rPr lang="en-US" altLang="zh-CN" sz="2200" dirty="0">
                <a:latin typeface="微软雅黑" panose="020B0503020204020204" pitchFamily="34" charset="-122"/>
                <a:ea typeface="微软雅黑" panose="020B0503020204020204" pitchFamily="34" charset="-122"/>
              </a:rPr>
              <a:t>for feature </a:t>
            </a:r>
            <a:r>
              <a:rPr lang="en-US" altLang="zh-CN" sz="2200" dirty="0" smtClean="0">
                <a:latin typeface="微软雅黑" panose="020B0503020204020204" pitchFamily="34" charset="-122"/>
                <a:ea typeface="微软雅黑" panose="020B0503020204020204" pitchFamily="34" charset="-122"/>
              </a:rPr>
              <a:t>B&gt;</a:t>
            </a:r>
            <a:endParaRPr lang="en-US" altLang="zh-CN" sz="2200" dirty="0">
              <a:latin typeface="微软雅黑" panose="020B0503020204020204" pitchFamily="34" charset="-122"/>
              <a:ea typeface="微软雅黑" panose="020B0503020204020204" pitchFamily="34" charset="-122"/>
            </a:endParaRPr>
          </a:p>
          <a:p>
            <a:pPr marL="457200" lvl="1" indent="0">
              <a:buNone/>
            </a:pPr>
            <a:endParaRPr lang="en-US" altLang="zh-CN" sz="2200" dirty="0" smtClean="0">
              <a:latin typeface="微软雅黑" panose="020B0503020204020204" pitchFamily="34" charset="-122"/>
              <a:ea typeface="微软雅黑" panose="020B0503020204020204" pitchFamily="34" charset="-122"/>
            </a:endParaRPr>
          </a:p>
          <a:p>
            <a:pPr marL="457200" lvl="1" indent="0">
              <a:buNone/>
            </a:pPr>
            <a:r>
              <a:rPr lang="en-US" altLang="zh-CN" sz="2200" dirty="0">
                <a:solidFill>
                  <a:srgbClr val="FF0000"/>
                </a:solidFill>
                <a:latin typeface="微软雅黑" panose="020B0503020204020204" pitchFamily="34" charset="-122"/>
                <a:ea typeface="微软雅黑" panose="020B0503020204020204" pitchFamily="34" charset="-122"/>
              </a:rPr>
              <a:t>//</a:t>
            </a:r>
            <a:r>
              <a:rPr lang="zh-CN" altLang="en-US" sz="2200" dirty="0">
                <a:solidFill>
                  <a:srgbClr val="FF0000"/>
                </a:solidFill>
                <a:latin typeface="微软雅黑" panose="020B0503020204020204" pitchFamily="34" charset="-122"/>
                <a:ea typeface="微软雅黑" panose="020B0503020204020204" pitchFamily="34" charset="-122"/>
              </a:rPr>
              <a:t>不再使用</a:t>
            </a:r>
            <a:r>
              <a:rPr lang="en-US" altLang="zh-CN" sz="2200" dirty="0" smtClean="0">
                <a:latin typeface="微软雅黑" panose="020B0503020204020204" pitchFamily="34" charset="-122"/>
                <a:ea typeface="微软雅黑" panose="020B0503020204020204" pitchFamily="34" charset="-122"/>
              </a:rPr>
              <a:t>{&lt;</a:t>
            </a:r>
            <a:r>
              <a:rPr lang="en-US" altLang="zh-CN" sz="2200" dirty="0">
                <a:latin typeface="微软雅黑" panose="020B0503020204020204" pitchFamily="34" charset="-122"/>
                <a:ea typeface="微软雅黑" panose="020B0503020204020204" pitchFamily="34" charset="-122"/>
              </a:rPr>
              <a:t>Html for feature C&gt;}</a:t>
            </a:r>
          </a:p>
          <a:p>
            <a:pPr marL="457200" lvl="1" indent="0">
              <a:buNone/>
            </a:pPr>
            <a:endParaRPr lang="en-US" altLang="zh-CN" dirty="0" smtClean="0">
              <a:latin typeface="微软雅黑" panose="020B0503020204020204" pitchFamily="34" charset="-122"/>
              <a:ea typeface="微软雅黑" panose="020B0503020204020204" pitchFamily="34" charset="-122"/>
            </a:endParaRPr>
          </a:p>
        </p:txBody>
      </p:sp>
      <p:sp>
        <p:nvSpPr>
          <p:cNvPr id="7" name="椭圆形标注 6"/>
          <p:cNvSpPr/>
          <p:nvPr/>
        </p:nvSpPr>
        <p:spPr>
          <a:xfrm rot="5400000">
            <a:off x="6511605" y="1842427"/>
            <a:ext cx="1861457" cy="3305362"/>
          </a:xfrm>
          <a:prstGeom prst="wedgeEllipseCallout">
            <a:avLst>
              <a:gd name="adj1" fmla="val -24165"/>
              <a:gd name="adj2" fmla="val 9327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dirty="0"/>
          </a:p>
        </p:txBody>
      </p:sp>
      <p:sp>
        <p:nvSpPr>
          <p:cNvPr id="8" name="文本框 7"/>
          <p:cNvSpPr txBox="1"/>
          <p:nvPr/>
        </p:nvSpPr>
        <p:spPr>
          <a:xfrm>
            <a:off x="6340154" y="2941110"/>
            <a:ext cx="2204357" cy="1107996"/>
          </a:xfrm>
          <a:prstGeom prst="rect">
            <a:avLst/>
          </a:prstGeom>
          <a:noFill/>
        </p:spPr>
        <p:txBody>
          <a:bodyPr wrap="square" rtlCol="0">
            <a:spAutoFit/>
          </a:bodyPr>
          <a:lstStyle/>
          <a:p>
            <a:r>
              <a:rPr lang="zh-CN" altLang="en-US" sz="2200" dirty="0" smtClean="0">
                <a:latin typeface="微软雅黑" panose="020B0503020204020204" pitchFamily="34" charset="-122"/>
                <a:ea typeface="微软雅黑" panose="020B0503020204020204" pitchFamily="34" charset="-122"/>
              </a:rPr>
              <a:t>很难从资源包里删除功能</a:t>
            </a:r>
            <a:r>
              <a:rPr lang="en-US" altLang="zh-CN" sz="2200" dirty="0" smtClean="0">
                <a:latin typeface="微软雅黑" panose="020B0503020204020204" pitchFamily="34" charset="-122"/>
                <a:ea typeface="微软雅黑" panose="020B0503020204020204" pitchFamily="34" charset="-122"/>
              </a:rPr>
              <a:t>C</a:t>
            </a:r>
            <a:r>
              <a:rPr lang="zh-CN" altLang="en-US" sz="2200" dirty="0" smtClean="0">
                <a:latin typeface="微软雅黑" panose="020B0503020204020204" pitchFamily="34" charset="-122"/>
                <a:ea typeface="微软雅黑" panose="020B0503020204020204" pitchFamily="34" charset="-122"/>
              </a:rPr>
              <a:t>的代码！</a:t>
            </a:r>
            <a:endParaRPr lang="en-US" altLang="zh-CN" sz="2200" dirty="0" smtClean="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10964282" y="6430123"/>
            <a:ext cx="842099" cy="223520"/>
          </a:xfrm>
          <a:prstGeom prst="rect">
            <a:avLst/>
          </a:prstGeom>
        </p:spPr>
      </p:pic>
      <p:sp>
        <p:nvSpPr>
          <p:cNvPr id="9" name="标题 1"/>
          <p:cNvSpPr>
            <a:spLocks noGrp="1"/>
          </p:cNvSpPr>
          <p:nvPr>
            <p:ph type="title"/>
          </p:nvPr>
        </p:nvSpPr>
        <p:spPr>
          <a:xfrm>
            <a:off x="838200" y="365125"/>
            <a:ext cx="10515600" cy="1325563"/>
          </a:xfrm>
        </p:spPr>
        <p:txBody>
          <a:bodyPr>
            <a:normAutofit/>
          </a:bodyPr>
          <a:lstStyle/>
          <a:p>
            <a:r>
              <a:rPr lang="zh-CN" altLang="en-US" sz="3600" dirty="0">
                <a:latin typeface="微软雅黑" panose="020B0503020204020204" pitchFamily="34" charset="-122"/>
                <a:ea typeface="微软雅黑" panose="020B0503020204020204" pitchFamily="34" charset="-122"/>
              </a:rPr>
              <a:t>静态资源</a:t>
            </a:r>
            <a:r>
              <a:rPr lang="zh-CN" altLang="en-US" sz="3600" dirty="0" smtClean="0">
                <a:latin typeface="微软雅黑" panose="020B0503020204020204" pitchFamily="34" charset="-122"/>
                <a:ea typeface="微软雅黑" panose="020B0503020204020204" pitchFamily="34" charset="-122"/>
              </a:rPr>
              <a:t>合并中的挑战</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072960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solidFill>
                  <a:schemeClr val="accent1">
                    <a:lumMod val="60000"/>
                    <a:lumOff val="40000"/>
                  </a:schemeClr>
                </a:solidFill>
                <a:latin typeface="微软雅黑" panose="020B0503020204020204" pitchFamily="34" charset="-122"/>
                <a:ea typeface="微软雅黑" panose="020B0503020204020204" pitchFamily="34" charset="-122"/>
              </a:rPr>
              <a:t>第</a:t>
            </a:r>
            <a:r>
              <a:rPr lang="en-US" altLang="zh-CN" dirty="0" smtClean="0">
                <a:solidFill>
                  <a:schemeClr val="accent1">
                    <a:lumMod val="60000"/>
                    <a:lumOff val="40000"/>
                  </a:schemeClr>
                </a:solidFill>
                <a:latin typeface="微软雅黑" panose="020B0503020204020204" pitchFamily="34" charset="-122"/>
                <a:ea typeface="微软雅黑" panose="020B0503020204020204" pitchFamily="34" charset="-122"/>
              </a:rPr>
              <a:t>N</a:t>
            </a:r>
            <a:r>
              <a:rPr lang="zh-CN" altLang="en-US" dirty="0" smtClean="0">
                <a:solidFill>
                  <a:schemeClr val="accent1">
                    <a:lumMod val="60000"/>
                    <a:lumOff val="40000"/>
                  </a:schemeClr>
                </a:solidFill>
                <a:latin typeface="微软雅黑" panose="020B0503020204020204" pitchFamily="34" charset="-122"/>
                <a:ea typeface="微软雅黑" panose="020B0503020204020204" pitchFamily="34" charset="-122"/>
              </a:rPr>
              <a:t>天 ：网页有很多冗余资源</a:t>
            </a:r>
            <a:endParaRPr lang="en-US" altLang="zh-CN" dirty="0">
              <a:solidFill>
                <a:schemeClr val="accent1">
                  <a:lumMod val="60000"/>
                  <a:lumOff val="40000"/>
                </a:schemeClr>
              </a:solidFill>
              <a:latin typeface="微软雅黑" panose="020B0503020204020204" pitchFamily="34" charset="-122"/>
              <a:ea typeface="微软雅黑" panose="020B0503020204020204" pitchFamily="34" charset="-122"/>
            </a:endParaRPr>
          </a:p>
          <a:p>
            <a:pPr marL="457200" lvl="1" indent="0">
              <a:buNone/>
            </a:pPr>
            <a:endParaRPr lang="en-US" altLang="zh-CN" dirty="0">
              <a:latin typeface="微软雅黑" panose="020B0503020204020204" pitchFamily="34" charset="-122"/>
              <a:ea typeface="微软雅黑" panose="020B0503020204020204" pitchFamily="34" charset="-122"/>
            </a:endParaRPr>
          </a:p>
          <a:p>
            <a:pPr marL="457200" lvl="1" indent="0">
              <a:buNone/>
            </a:pPr>
            <a:r>
              <a:rPr lang="en-US" altLang="zh-CN" sz="2200" b="1" dirty="0" smtClean="0">
                <a:solidFill>
                  <a:schemeClr val="accent5">
                    <a:lumMod val="60000"/>
                    <a:lumOff val="40000"/>
                  </a:schemeClr>
                </a:solidFill>
                <a:latin typeface="微软雅黑" panose="020B0503020204020204" pitchFamily="34" charset="-122"/>
                <a:ea typeface="微软雅黑" panose="020B0503020204020204" pitchFamily="34" charset="-122"/>
              </a:rPr>
              <a:t>&lt;CSS for feature A&amp;B&amp;C&amp;D&amp;E&amp;F&amp;…&gt;</a:t>
            </a:r>
            <a:r>
              <a:rPr lang="zh-CN" altLang="en-US" sz="2200" b="1" dirty="0" smtClean="0">
                <a:solidFill>
                  <a:schemeClr val="accent5">
                    <a:lumMod val="60000"/>
                    <a:lumOff val="40000"/>
                  </a:schemeClr>
                </a:solidFill>
                <a:latin typeface="微软雅黑" panose="020B0503020204020204" pitchFamily="34" charset="-122"/>
                <a:ea typeface="微软雅黑" panose="020B0503020204020204" pitchFamily="34" charset="-122"/>
              </a:rPr>
              <a:t> </a:t>
            </a:r>
            <a:endParaRPr lang="en-US" altLang="zh-CN" sz="2200" b="1" dirty="0" smtClean="0">
              <a:solidFill>
                <a:schemeClr val="accent5">
                  <a:lumMod val="60000"/>
                  <a:lumOff val="40000"/>
                </a:schemeClr>
              </a:solidFill>
              <a:latin typeface="微软雅黑" panose="020B0503020204020204" pitchFamily="34" charset="-122"/>
              <a:ea typeface="微软雅黑" panose="020B0503020204020204" pitchFamily="34" charset="-122"/>
            </a:endParaRPr>
          </a:p>
          <a:p>
            <a:pPr marL="457200" lvl="1" indent="0">
              <a:buNone/>
            </a:pPr>
            <a:endParaRPr lang="en-US" altLang="zh-CN" sz="2200" dirty="0" smtClean="0">
              <a:latin typeface="微软雅黑" panose="020B0503020204020204" pitchFamily="34" charset="-122"/>
              <a:ea typeface="微软雅黑" panose="020B0503020204020204" pitchFamily="34" charset="-122"/>
            </a:endParaRPr>
          </a:p>
          <a:p>
            <a:pPr marL="457200" lvl="1" indent="0">
              <a:buNone/>
            </a:pPr>
            <a:r>
              <a:rPr lang="en-US" altLang="zh-CN" sz="2200" dirty="0">
                <a:solidFill>
                  <a:srgbClr val="FF0000"/>
                </a:solidFill>
                <a:latin typeface="微软雅黑" panose="020B0503020204020204" pitchFamily="34" charset="-122"/>
                <a:ea typeface="微软雅黑" panose="020B0503020204020204" pitchFamily="34" charset="-122"/>
              </a:rPr>
              <a:t>if</a:t>
            </a:r>
            <a:r>
              <a:rPr lang="en-US" altLang="zh-CN" sz="2200" dirty="0" smtClean="0">
                <a:solidFill>
                  <a:srgbClr val="FF0000"/>
                </a:solidFill>
                <a:latin typeface="微软雅黑" panose="020B0503020204020204" pitchFamily="34" charset="-122"/>
                <a:ea typeface="微软雅黑" panose="020B0503020204020204" pitchFamily="34" charset="-122"/>
              </a:rPr>
              <a:t>(</a:t>
            </a:r>
            <a:r>
              <a:rPr lang="zh-CN" altLang="en-US" sz="2200" dirty="0" smtClean="0">
                <a:solidFill>
                  <a:srgbClr val="FF0000"/>
                </a:solidFill>
                <a:latin typeface="微软雅黑" panose="020B0503020204020204" pitchFamily="34" charset="-122"/>
                <a:ea typeface="微软雅黑" panose="020B0503020204020204" pitchFamily="34" charset="-122"/>
              </a:rPr>
              <a:t>非登录用户</a:t>
            </a:r>
            <a:r>
              <a:rPr lang="en-US" altLang="zh-CN" sz="2200" dirty="0" smtClean="0">
                <a:solidFill>
                  <a:srgbClr val="FF0000"/>
                </a:solidFill>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&lt;Html </a:t>
            </a:r>
            <a:r>
              <a:rPr lang="en-US" altLang="zh-CN" sz="2200" dirty="0">
                <a:latin typeface="微软雅黑" panose="020B0503020204020204" pitchFamily="34" charset="-122"/>
                <a:ea typeface="微软雅黑" panose="020B0503020204020204" pitchFamily="34" charset="-122"/>
              </a:rPr>
              <a:t>for feature D</a:t>
            </a:r>
            <a:r>
              <a:rPr lang="en-US" altLang="zh-CN" sz="2200" dirty="0" smtClean="0">
                <a:latin typeface="微软雅黑" panose="020B0503020204020204" pitchFamily="34" charset="-122"/>
                <a:ea typeface="微软雅黑" panose="020B0503020204020204" pitchFamily="34" charset="-122"/>
              </a:rPr>
              <a:t>&gt;</a:t>
            </a:r>
          </a:p>
          <a:p>
            <a:pPr marL="457200" lvl="1" indent="0">
              <a:buNone/>
            </a:pPr>
            <a:endParaRPr lang="en-US" altLang="zh-CN" sz="2200" dirty="0" smtClean="0">
              <a:latin typeface="微软雅黑" panose="020B0503020204020204" pitchFamily="34" charset="-122"/>
              <a:ea typeface="微软雅黑" panose="020B0503020204020204" pitchFamily="34" charset="-122"/>
            </a:endParaRPr>
          </a:p>
          <a:p>
            <a:pPr marL="457200" lvl="1" indent="0">
              <a:buNone/>
            </a:pPr>
            <a:r>
              <a:rPr lang="en-US" altLang="zh-CN" sz="2200" dirty="0" smtClean="0">
                <a:latin typeface="微软雅黑" panose="020B0503020204020204" pitchFamily="34" charset="-122"/>
                <a:ea typeface="微软雅黑" panose="020B0503020204020204" pitchFamily="34" charset="-122"/>
              </a:rPr>
              <a:t>&lt;Html </a:t>
            </a:r>
            <a:r>
              <a:rPr lang="en-US" altLang="zh-CN" sz="2200" dirty="0">
                <a:latin typeface="微软雅黑" panose="020B0503020204020204" pitchFamily="34" charset="-122"/>
                <a:ea typeface="微软雅黑" panose="020B0503020204020204" pitchFamily="34" charset="-122"/>
              </a:rPr>
              <a:t>for feature E</a:t>
            </a:r>
            <a:r>
              <a:rPr lang="en-US" altLang="zh-CN" sz="2200" dirty="0" smtClean="0">
                <a:latin typeface="微软雅黑" panose="020B0503020204020204" pitchFamily="34" charset="-122"/>
                <a:ea typeface="微软雅黑" panose="020B0503020204020204" pitchFamily="34" charset="-122"/>
              </a:rPr>
              <a:t>&gt;</a:t>
            </a:r>
            <a:endParaRPr lang="en-US" altLang="zh-CN" sz="2200" dirty="0">
              <a:latin typeface="微软雅黑" panose="020B0503020204020204" pitchFamily="34" charset="-122"/>
              <a:ea typeface="微软雅黑" panose="020B0503020204020204" pitchFamily="34" charset="-122"/>
            </a:endParaRPr>
          </a:p>
          <a:p>
            <a:pPr marL="457200" lvl="1" indent="0">
              <a:buNone/>
            </a:pPr>
            <a:endParaRPr lang="en-US" altLang="zh-CN" sz="2200" dirty="0" smtClean="0">
              <a:latin typeface="微软雅黑" panose="020B0503020204020204" pitchFamily="34" charset="-122"/>
              <a:ea typeface="微软雅黑" panose="020B0503020204020204" pitchFamily="34" charset="-122"/>
            </a:endParaRPr>
          </a:p>
          <a:p>
            <a:pPr marL="457200" lvl="1" indent="0">
              <a:buNone/>
            </a:pPr>
            <a:r>
              <a:rPr lang="en-US" altLang="zh-CN" sz="2200" dirty="0">
                <a:solidFill>
                  <a:srgbClr val="FF0000"/>
                </a:solidFill>
                <a:latin typeface="微软雅黑" panose="020B0503020204020204" pitchFamily="34" charset="-122"/>
                <a:ea typeface="微软雅黑" panose="020B0503020204020204" pitchFamily="34" charset="-122"/>
              </a:rPr>
              <a:t>if</a:t>
            </a:r>
            <a:r>
              <a:rPr lang="en-US" altLang="zh-CN" sz="2200" dirty="0" smtClean="0">
                <a:solidFill>
                  <a:srgbClr val="FF0000"/>
                </a:solidFill>
                <a:latin typeface="微软雅黑" panose="020B0503020204020204" pitchFamily="34" charset="-122"/>
                <a:ea typeface="微软雅黑" panose="020B0503020204020204" pitchFamily="34" charset="-122"/>
              </a:rPr>
              <a:t>(</a:t>
            </a:r>
            <a:r>
              <a:rPr lang="zh-CN" altLang="en-US" sz="2200" dirty="0" smtClean="0">
                <a:solidFill>
                  <a:srgbClr val="FF0000"/>
                </a:solidFill>
                <a:latin typeface="微软雅黑" panose="020B0503020204020204" pitchFamily="34" charset="-122"/>
                <a:ea typeface="微软雅黑" panose="020B0503020204020204" pitchFamily="34" charset="-122"/>
              </a:rPr>
              <a:t>登录</a:t>
            </a:r>
            <a:r>
              <a:rPr lang="zh-CN" altLang="en-US" sz="2200" dirty="0">
                <a:solidFill>
                  <a:srgbClr val="FF0000"/>
                </a:solidFill>
                <a:latin typeface="微软雅黑" panose="020B0503020204020204" pitchFamily="34" charset="-122"/>
                <a:ea typeface="微软雅黑" panose="020B0503020204020204" pitchFamily="34" charset="-122"/>
              </a:rPr>
              <a:t>用户</a:t>
            </a:r>
            <a:r>
              <a:rPr lang="en-US" altLang="zh-CN" sz="2200" dirty="0" smtClean="0">
                <a:solidFill>
                  <a:srgbClr val="FF0000"/>
                </a:solidFill>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{&lt;</a:t>
            </a:r>
            <a:r>
              <a:rPr lang="en-US" altLang="zh-CN" sz="2200" dirty="0">
                <a:latin typeface="微软雅黑" panose="020B0503020204020204" pitchFamily="34" charset="-122"/>
                <a:ea typeface="微软雅黑" panose="020B0503020204020204" pitchFamily="34" charset="-122"/>
              </a:rPr>
              <a:t>Html for feature </a:t>
            </a:r>
            <a:r>
              <a:rPr lang="en-US" altLang="zh-CN" sz="2200" dirty="0" smtClean="0">
                <a:latin typeface="微软雅黑" panose="020B0503020204020204" pitchFamily="34" charset="-122"/>
                <a:ea typeface="微软雅黑" panose="020B0503020204020204" pitchFamily="34" charset="-122"/>
              </a:rPr>
              <a:t>F&gt;}</a:t>
            </a:r>
            <a:endParaRPr lang="en-US" altLang="zh-CN" sz="2200" dirty="0">
              <a:latin typeface="微软雅黑" panose="020B0503020204020204" pitchFamily="34" charset="-122"/>
              <a:ea typeface="微软雅黑" panose="020B0503020204020204" pitchFamily="34" charset="-122"/>
            </a:endParaRPr>
          </a:p>
          <a:p>
            <a:pPr marL="457200" lvl="1" indent="0">
              <a:buNone/>
            </a:pPr>
            <a:endParaRPr lang="en-US" altLang="zh-CN" dirty="0" smtClean="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normAutofit/>
          </a:bodyPr>
          <a:lstStyle/>
          <a:p>
            <a:r>
              <a:rPr lang="zh-CN" altLang="en-US" sz="3600" dirty="0">
                <a:latin typeface="微软雅黑" panose="020B0503020204020204" pitchFamily="34" charset="-122"/>
                <a:ea typeface="微软雅黑" panose="020B0503020204020204" pitchFamily="34" charset="-122"/>
              </a:rPr>
              <a:t>静态资源</a:t>
            </a:r>
            <a:r>
              <a:rPr lang="zh-CN" altLang="en-US" sz="3600" dirty="0" smtClean="0">
                <a:latin typeface="微软雅黑" panose="020B0503020204020204" pitchFamily="34" charset="-122"/>
                <a:ea typeface="微软雅黑" panose="020B0503020204020204" pitchFamily="34" charset="-122"/>
              </a:rPr>
              <a:t>合并中的挑战</a:t>
            </a:r>
            <a:endParaRPr lang="zh-CN" altLang="en-US" sz="3600" dirty="0">
              <a:latin typeface="微软雅黑" panose="020B0503020204020204" pitchFamily="34" charset="-122"/>
              <a:ea typeface="微软雅黑" panose="020B0503020204020204" pitchFamily="34" charset="-122"/>
            </a:endParaRPr>
          </a:p>
        </p:txBody>
      </p:sp>
      <p:sp>
        <p:nvSpPr>
          <p:cNvPr id="7" name="椭圆形标注 6"/>
          <p:cNvSpPr/>
          <p:nvPr/>
        </p:nvSpPr>
        <p:spPr>
          <a:xfrm rot="5400000">
            <a:off x="8522355" y="1842427"/>
            <a:ext cx="1861457" cy="3305362"/>
          </a:xfrm>
          <a:prstGeom prst="wedgeEllipseCallout">
            <a:avLst>
              <a:gd name="adj1" fmla="val -24165"/>
              <a:gd name="adj2" fmla="val 9327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dirty="0"/>
          </a:p>
        </p:txBody>
      </p:sp>
      <p:sp>
        <p:nvSpPr>
          <p:cNvPr id="8" name="文本框 7"/>
          <p:cNvSpPr txBox="1"/>
          <p:nvPr/>
        </p:nvSpPr>
        <p:spPr>
          <a:xfrm>
            <a:off x="8350904" y="2941110"/>
            <a:ext cx="2204357" cy="1107996"/>
          </a:xfrm>
          <a:prstGeom prst="rect">
            <a:avLst/>
          </a:prstGeom>
          <a:noFill/>
        </p:spPr>
        <p:txBody>
          <a:bodyPr wrap="square" rtlCol="0">
            <a:spAutoFit/>
          </a:bodyPr>
          <a:lstStyle/>
          <a:p>
            <a:r>
              <a:rPr lang="zh-CN" altLang="en-US" sz="2200" dirty="0">
                <a:latin typeface="微软雅黑" panose="020B0503020204020204" pitchFamily="34" charset="-122"/>
                <a:ea typeface="微软雅黑" panose="020B0503020204020204" pitchFamily="34" charset="-122"/>
              </a:rPr>
              <a:t>很多</a:t>
            </a:r>
            <a:r>
              <a:rPr lang="zh-CN" altLang="en-US" sz="2200" dirty="0" smtClean="0">
                <a:latin typeface="微软雅黑" panose="020B0503020204020204" pitchFamily="34" charset="-122"/>
                <a:ea typeface="微软雅黑" panose="020B0503020204020204" pitchFamily="34" charset="-122"/>
              </a:rPr>
              <a:t>冗余的</a:t>
            </a:r>
            <a:r>
              <a:rPr lang="en-US" altLang="zh-CN" sz="2200" dirty="0" smtClean="0">
                <a:latin typeface="微软雅黑" panose="020B0503020204020204" pitchFamily="34" charset="-122"/>
                <a:ea typeface="微软雅黑" panose="020B0503020204020204" pitchFamily="34" charset="-122"/>
              </a:rPr>
              <a:t>Css</a:t>
            </a:r>
            <a:r>
              <a:rPr lang="zh-CN" altLang="en-US" sz="2200" dirty="0" smtClean="0">
                <a:latin typeface="微软雅黑" panose="020B0503020204020204" pitchFamily="34" charset="-122"/>
                <a:ea typeface="微软雅黑" panose="020B0503020204020204" pitchFamily="34" charset="-122"/>
              </a:rPr>
              <a:t>合并到了一个包里面</a:t>
            </a:r>
            <a:endParaRPr lang="en-US" altLang="zh-CN" sz="2200" dirty="0" smtClean="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10932750" y="6430123"/>
            <a:ext cx="842099" cy="223520"/>
          </a:xfrm>
          <a:prstGeom prst="rect">
            <a:avLst/>
          </a:prstGeom>
        </p:spPr>
      </p:pic>
    </p:spTree>
    <p:extLst>
      <p:ext uri="{BB962C8B-B14F-4D97-AF65-F5344CB8AC3E}">
        <p14:creationId xmlns:p14="http://schemas.microsoft.com/office/powerpoint/2010/main" val="13219726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10932750" y="6430123"/>
            <a:ext cx="842099" cy="223520"/>
          </a:xfrm>
          <a:prstGeom prst="rect">
            <a:avLst/>
          </a:prstGeom>
        </p:spPr>
      </p:pic>
      <p:sp>
        <p:nvSpPr>
          <p:cNvPr id="9" name="内容占位符 2"/>
          <p:cNvSpPr>
            <a:spLocks noGrp="1"/>
          </p:cNvSpPr>
          <p:nvPr>
            <p:ph idx="1"/>
          </p:nvPr>
        </p:nvSpPr>
        <p:spPr>
          <a:xfrm>
            <a:off x="1360646" y="1460736"/>
            <a:ext cx="2908362" cy="1943816"/>
          </a:xfrm>
        </p:spPr>
        <p:txBody>
          <a:bodyPr>
            <a:normAutofit fontScale="32500" lnSpcReduction="20000"/>
          </a:bodyPr>
          <a:lstStyle/>
          <a:p>
            <a:pPr marL="0" indent="0">
              <a:buNone/>
            </a:pPr>
            <a:r>
              <a:rPr lang="zh-CN" altLang="en-US" sz="4000" dirty="0" smtClean="0">
                <a:solidFill>
                  <a:schemeClr val="accent1">
                    <a:lumMod val="60000"/>
                    <a:lumOff val="40000"/>
                  </a:schemeClr>
                </a:solidFill>
                <a:latin typeface="微软雅黑" panose="020B0503020204020204" pitchFamily="34" charset="-122"/>
                <a:ea typeface="微软雅黑" panose="020B0503020204020204" pitchFamily="34" charset="-122"/>
              </a:rPr>
              <a:t>第一天 ： 开发一个新的页面</a:t>
            </a:r>
            <a:endParaRPr lang="en-US" altLang="zh-CN" sz="4000" dirty="0" smtClean="0">
              <a:solidFill>
                <a:schemeClr val="accent1">
                  <a:lumMod val="60000"/>
                  <a:lumOff val="40000"/>
                </a:schemeClr>
              </a:solidFill>
              <a:latin typeface="微软雅黑" panose="020B0503020204020204" pitchFamily="34" charset="-122"/>
              <a:ea typeface="微软雅黑" panose="020B0503020204020204" pitchFamily="34" charset="-122"/>
            </a:endParaRPr>
          </a:p>
          <a:p>
            <a:pPr marL="0" indent="0">
              <a:buNone/>
            </a:pPr>
            <a:r>
              <a:rPr lang="en-US" altLang="zh-CN" sz="4000" dirty="0">
                <a:solidFill>
                  <a:schemeClr val="accent1">
                    <a:lumMod val="60000"/>
                    <a:lumOff val="40000"/>
                  </a:schemeClr>
                </a:solidFill>
                <a:latin typeface="微软雅黑" panose="020B0503020204020204" pitchFamily="34" charset="-122"/>
                <a:ea typeface="微软雅黑" panose="020B0503020204020204" pitchFamily="34" charset="-122"/>
              </a:rPr>
              <a:t> </a:t>
            </a:r>
            <a:r>
              <a:rPr lang="en-US" altLang="zh-CN" sz="4000" dirty="0" smtClean="0">
                <a:solidFill>
                  <a:schemeClr val="accent1">
                    <a:lumMod val="60000"/>
                    <a:lumOff val="40000"/>
                  </a:schemeClr>
                </a:solidFill>
                <a:latin typeface="微软雅黑" panose="020B0503020204020204" pitchFamily="34" charset="-122"/>
                <a:ea typeface="微软雅黑" panose="020B0503020204020204" pitchFamily="34" charset="-122"/>
              </a:rPr>
              <a:t>   </a:t>
            </a:r>
            <a:r>
              <a:rPr lang="en-US" altLang="zh-CN" sz="4000" dirty="0" smtClean="0">
                <a:latin typeface="微软雅黑" panose="020B0503020204020204" pitchFamily="34" charset="-122"/>
                <a:ea typeface="微软雅黑" panose="020B0503020204020204" pitchFamily="34" charset="-122"/>
              </a:rPr>
              <a:t>&lt;CSS for feature A&gt;</a:t>
            </a:r>
            <a:endParaRPr lang="en-US" altLang="zh-CN" sz="4000" dirty="0">
              <a:latin typeface="微软雅黑" panose="020B0503020204020204" pitchFamily="34" charset="-122"/>
              <a:ea typeface="微软雅黑" panose="020B0503020204020204" pitchFamily="34" charset="-122"/>
            </a:endParaRPr>
          </a:p>
          <a:p>
            <a:pPr marL="0" indent="0">
              <a:buNone/>
            </a:pPr>
            <a:r>
              <a:rPr lang="en-US" altLang="zh-CN" sz="4000" dirty="0" smtClean="0">
                <a:latin typeface="微软雅黑" panose="020B0503020204020204" pitchFamily="34" charset="-122"/>
                <a:ea typeface="微软雅黑" panose="020B0503020204020204" pitchFamily="34" charset="-122"/>
              </a:rPr>
              <a:t>    &lt;CSS </a:t>
            </a:r>
            <a:r>
              <a:rPr lang="en-US" altLang="zh-CN" sz="4000" dirty="0">
                <a:latin typeface="微软雅黑" panose="020B0503020204020204" pitchFamily="34" charset="-122"/>
                <a:ea typeface="微软雅黑" panose="020B0503020204020204" pitchFamily="34" charset="-122"/>
              </a:rPr>
              <a:t>for feature </a:t>
            </a:r>
            <a:r>
              <a:rPr lang="en-US" altLang="zh-CN" sz="4000" dirty="0" smtClean="0">
                <a:latin typeface="微软雅黑" panose="020B0503020204020204" pitchFamily="34" charset="-122"/>
                <a:ea typeface="微软雅黑" panose="020B0503020204020204" pitchFamily="34" charset="-122"/>
              </a:rPr>
              <a:t>B&gt;</a:t>
            </a:r>
          </a:p>
          <a:p>
            <a:pPr marL="0" indent="0">
              <a:buNone/>
            </a:pPr>
            <a:r>
              <a:rPr lang="en-US" altLang="zh-CN" sz="4000" dirty="0">
                <a:latin typeface="微软雅黑" panose="020B0503020204020204" pitchFamily="34" charset="-122"/>
                <a:ea typeface="微软雅黑" panose="020B0503020204020204" pitchFamily="34" charset="-122"/>
              </a:rPr>
              <a:t> </a:t>
            </a:r>
            <a:r>
              <a:rPr lang="en-US" altLang="zh-CN" sz="4000" dirty="0" smtClean="0">
                <a:latin typeface="微软雅黑" panose="020B0503020204020204" pitchFamily="34" charset="-122"/>
                <a:ea typeface="微软雅黑" panose="020B0503020204020204" pitchFamily="34" charset="-122"/>
              </a:rPr>
              <a:t>   &lt;CSS </a:t>
            </a:r>
            <a:r>
              <a:rPr lang="en-US" altLang="zh-CN" sz="4000" dirty="0">
                <a:latin typeface="微软雅黑" panose="020B0503020204020204" pitchFamily="34" charset="-122"/>
                <a:ea typeface="微软雅黑" panose="020B0503020204020204" pitchFamily="34" charset="-122"/>
              </a:rPr>
              <a:t>for feature </a:t>
            </a:r>
            <a:r>
              <a:rPr lang="en-US" altLang="zh-CN" sz="4000" dirty="0" smtClean="0">
                <a:latin typeface="微软雅黑" panose="020B0503020204020204" pitchFamily="34" charset="-122"/>
                <a:ea typeface="微软雅黑" panose="020B0503020204020204" pitchFamily="34" charset="-122"/>
              </a:rPr>
              <a:t>C&gt;</a:t>
            </a:r>
          </a:p>
          <a:p>
            <a:pPr marL="0" indent="0">
              <a:buNone/>
            </a:pPr>
            <a:r>
              <a:rPr lang="en-US" altLang="zh-CN" sz="4000" dirty="0">
                <a:latin typeface="微软雅黑" panose="020B0503020204020204" pitchFamily="34" charset="-122"/>
                <a:ea typeface="微软雅黑" panose="020B0503020204020204" pitchFamily="34" charset="-122"/>
              </a:rPr>
              <a:t> </a:t>
            </a:r>
            <a:r>
              <a:rPr lang="en-US" altLang="zh-CN" sz="4000" dirty="0" smtClean="0">
                <a:latin typeface="微软雅黑" panose="020B0503020204020204" pitchFamily="34" charset="-122"/>
                <a:ea typeface="微软雅黑" panose="020B0503020204020204" pitchFamily="34" charset="-122"/>
              </a:rPr>
              <a:t>   &lt;Html </a:t>
            </a:r>
            <a:r>
              <a:rPr lang="en-US" altLang="zh-CN" sz="4000" dirty="0">
                <a:latin typeface="微软雅黑" panose="020B0503020204020204" pitchFamily="34" charset="-122"/>
                <a:ea typeface="微软雅黑" panose="020B0503020204020204" pitchFamily="34" charset="-122"/>
              </a:rPr>
              <a:t>for feature A</a:t>
            </a:r>
            <a:r>
              <a:rPr lang="en-US" altLang="zh-CN" sz="4000" dirty="0" smtClean="0">
                <a:latin typeface="微软雅黑" panose="020B0503020204020204" pitchFamily="34" charset="-122"/>
                <a:ea typeface="微软雅黑" panose="020B0503020204020204" pitchFamily="34" charset="-122"/>
              </a:rPr>
              <a:t>&gt;</a:t>
            </a:r>
          </a:p>
          <a:p>
            <a:pPr marL="0" indent="0">
              <a:buNone/>
            </a:pPr>
            <a:r>
              <a:rPr lang="en-US" altLang="zh-CN" sz="4000" dirty="0">
                <a:latin typeface="微软雅黑" panose="020B0503020204020204" pitchFamily="34" charset="-122"/>
                <a:ea typeface="微软雅黑" panose="020B0503020204020204" pitchFamily="34" charset="-122"/>
              </a:rPr>
              <a:t> </a:t>
            </a:r>
            <a:r>
              <a:rPr lang="en-US" altLang="zh-CN" sz="4000" dirty="0" smtClean="0">
                <a:latin typeface="微软雅黑" panose="020B0503020204020204" pitchFamily="34" charset="-122"/>
                <a:ea typeface="微软雅黑" panose="020B0503020204020204" pitchFamily="34" charset="-122"/>
              </a:rPr>
              <a:t>   &lt;Html </a:t>
            </a:r>
            <a:r>
              <a:rPr lang="en-US" altLang="zh-CN" sz="4000" dirty="0">
                <a:latin typeface="微软雅黑" panose="020B0503020204020204" pitchFamily="34" charset="-122"/>
                <a:ea typeface="微软雅黑" panose="020B0503020204020204" pitchFamily="34" charset="-122"/>
              </a:rPr>
              <a:t>for feature </a:t>
            </a:r>
            <a:r>
              <a:rPr lang="en-US" altLang="zh-CN" sz="4000" dirty="0" smtClean="0">
                <a:latin typeface="微软雅黑" panose="020B0503020204020204" pitchFamily="34" charset="-122"/>
                <a:ea typeface="微软雅黑" panose="020B0503020204020204" pitchFamily="34" charset="-122"/>
              </a:rPr>
              <a:t>B&gt;</a:t>
            </a:r>
          </a:p>
          <a:p>
            <a:pPr marL="0" indent="0">
              <a:buNone/>
            </a:pPr>
            <a:r>
              <a:rPr lang="en-US" altLang="zh-CN" sz="4000" dirty="0">
                <a:latin typeface="微软雅黑" panose="020B0503020204020204" pitchFamily="34" charset="-122"/>
                <a:ea typeface="微软雅黑" panose="020B0503020204020204" pitchFamily="34" charset="-122"/>
              </a:rPr>
              <a:t> </a:t>
            </a:r>
            <a:r>
              <a:rPr lang="en-US" altLang="zh-CN" sz="4000" dirty="0" smtClean="0">
                <a:latin typeface="微软雅黑" panose="020B0503020204020204" pitchFamily="34" charset="-122"/>
                <a:ea typeface="微软雅黑" panose="020B0503020204020204" pitchFamily="34" charset="-122"/>
              </a:rPr>
              <a:t>   &lt;Html </a:t>
            </a:r>
            <a:r>
              <a:rPr lang="en-US" altLang="zh-CN" sz="4000" dirty="0">
                <a:latin typeface="微软雅黑" panose="020B0503020204020204" pitchFamily="34" charset="-122"/>
                <a:ea typeface="微软雅黑" panose="020B0503020204020204" pitchFamily="34" charset="-122"/>
              </a:rPr>
              <a:t>for feature </a:t>
            </a:r>
            <a:r>
              <a:rPr lang="en-US" altLang="zh-CN" sz="4000" dirty="0" smtClean="0">
                <a:latin typeface="微软雅黑" panose="020B0503020204020204" pitchFamily="34" charset="-122"/>
                <a:ea typeface="微软雅黑" panose="020B0503020204020204" pitchFamily="34" charset="-122"/>
              </a:rPr>
              <a:t>C&gt;</a:t>
            </a:r>
            <a:endParaRPr lang="en-US" altLang="zh-CN" sz="4000" dirty="0">
              <a:latin typeface="微软雅黑" panose="020B0503020204020204" pitchFamily="34" charset="-122"/>
              <a:ea typeface="微软雅黑" panose="020B0503020204020204" pitchFamily="34" charset="-122"/>
            </a:endParaRPr>
          </a:p>
          <a:p>
            <a:pPr marL="457200" lvl="1" indent="0">
              <a:buNone/>
            </a:pPr>
            <a:endParaRPr lang="en-US" altLang="zh-CN" dirty="0" smtClean="0">
              <a:latin typeface="微软雅黑" panose="020B0503020204020204" pitchFamily="34" charset="-122"/>
              <a:ea typeface="微软雅黑" panose="020B0503020204020204" pitchFamily="34" charset="-122"/>
            </a:endParaRPr>
          </a:p>
        </p:txBody>
      </p:sp>
      <p:sp>
        <p:nvSpPr>
          <p:cNvPr id="10" name="内容占位符 2"/>
          <p:cNvSpPr txBox="1">
            <a:spLocks/>
          </p:cNvSpPr>
          <p:nvPr/>
        </p:nvSpPr>
        <p:spPr>
          <a:xfrm>
            <a:off x="1360647" y="4332021"/>
            <a:ext cx="2781298" cy="2076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300" dirty="0" smtClean="0">
                <a:solidFill>
                  <a:schemeClr val="accent1">
                    <a:lumMod val="60000"/>
                    <a:lumOff val="40000"/>
                  </a:schemeClr>
                </a:solidFill>
                <a:latin typeface="微软雅黑" panose="020B0503020204020204" pitchFamily="34" charset="-122"/>
                <a:ea typeface="微软雅黑" panose="020B0503020204020204" pitchFamily="34" charset="-122"/>
              </a:rPr>
              <a:t>第二天 ： </a:t>
            </a:r>
            <a:endParaRPr lang="en-US" altLang="zh-CN" sz="1300" dirty="0">
              <a:solidFill>
                <a:schemeClr val="accent1">
                  <a:lumMod val="60000"/>
                  <a:lumOff val="40000"/>
                </a:schemeClr>
              </a:solidFill>
              <a:latin typeface="微软雅黑" panose="020B0503020204020204" pitchFamily="34" charset="-122"/>
              <a:ea typeface="微软雅黑" panose="020B0503020204020204" pitchFamily="34" charset="-122"/>
            </a:endParaRPr>
          </a:p>
          <a:p>
            <a:pPr marL="0" indent="0">
              <a:buNone/>
            </a:pPr>
            <a:r>
              <a:rPr lang="en-US" altLang="zh-CN" sz="1300" b="1" dirty="0" smtClean="0">
                <a:solidFill>
                  <a:schemeClr val="accent1">
                    <a:lumMod val="60000"/>
                    <a:lumOff val="40000"/>
                  </a:schemeClr>
                </a:solidFill>
                <a:latin typeface="微软雅黑" panose="020B0503020204020204" pitchFamily="34" charset="-122"/>
                <a:ea typeface="微软雅黑" panose="020B0503020204020204" pitchFamily="34" charset="-122"/>
              </a:rPr>
              <a:t>    </a:t>
            </a:r>
            <a:r>
              <a:rPr lang="en-US" altLang="zh-CN" sz="1300" b="1" dirty="0" smtClean="0">
                <a:solidFill>
                  <a:schemeClr val="accent5">
                    <a:lumMod val="60000"/>
                    <a:lumOff val="40000"/>
                  </a:schemeClr>
                </a:solidFill>
                <a:latin typeface="微软雅黑" panose="020B0503020204020204" pitchFamily="34" charset="-122"/>
                <a:ea typeface="微软雅黑" panose="020B0503020204020204" pitchFamily="34" charset="-122"/>
              </a:rPr>
              <a:t>&lt;CSS for feature A&amp;B&amp;C&gt;</a:t>
            </a:r>
            <a:r>
              <a:rPr lang="zh-CN" altLang="en-US" sz="1300" b="1" dirty="0" smtClean="0">
                <a:solidFill>
                  <a:schemeClr val="accent5">
                    <a:lumMod val="60000"/>
                    <a:lumOff val="40000"/>
                  </a:schemeClr>
                </a:solidFill>
                <a:latin typeface="微软雅黑" panose="020B0503020204020204" pitchFamily="34" charset="-122"/>
                <a:ea typeface="微软雅黑" panose="020B0503020204020204" pitchFamily="34" charset="-122"/>
              </a:rPr>
              <a:t> </a:t>
            </a:r>
            <a:endParaRPr lang="en-US" altLang="zh-CN" sz="1300" b="1" dirty="0">
              <a:solidFill>
                <a:schemeClr val="accent5">
                  <a:lumMod val="60000"/>
                  <a:lumOff val="40000"/>
                </a:schemeClr>
              </a:solidFill>
              <a:latin typeface="微软雅黑" panose="020B0503020204020204" pitchFamily="34" charset="-122"/>
              <a:ea typeface="微软雅黑" panose="020B0503020204020204" pitchFamily="34" charset="-122"/>
            </a:endParaRPr>
          </a:p>
          <a:p>
            <a:pPr marL="0" indent="0">
              <a:buNone/>
            </a:pPr>
            <a:r>
              <a:rPr lang="en-US" altLang="zh-CN" sz="1300" b="1" dirty="0" smtClean="0">
                <a:solidFill>
                  <a:schemeClr val="accent5">
                    <a:lumMod val="60000"/>
                    <a:lumOff val="40000"/>
                  </a:schemeClr>
                </a:solidFill>
                <a:latin typeface="微软雅黑" panose="020B0503020204020204" pitchFamily="34" charset="-122"/>
                <a:ea typeface="微软雅黑" panose="020B0503020204020204" pitchFamily="34" charset="-122"/>
              </a:rPr>
              <a:t>    </a:t>
            </a:r>
            <a:r>
              <a:rPr lang="en-US" altLang="zh-CN" sz="1300" dirty="0" smtClean="0">
                <a:latin typeface="微软雅黑" panose="020B0503020204020204" pitchFamily="34" charset="-122"/>
                <a:ea typeface="微软雅黑" panose="020B0503020204020204" pitchFamily="34" charset="-122"/>
              </a:rPr>
              <a:t>&lt;Html for feature A&gt;</a:t>
            </a:r>
          </a:p>
          <a:p>
            <a:pPr marL="0" indent="0">
              <a:buNone/>
            </a:pPr>
            <a:r>
              <a:rPr lang="en-US" altLang="zh-CN" sz="1300" dirty="0">
                <a:latin typeface="微软雅黑" panose="020B0503020204020204" pitchFamily="34" charset="-122"/>
                <a:ea typeface="微软雅黑" panose="020B0503020204020204" pitchFamily="34" charset="-122"/>
              </a:rPr>
              <a:t> </a:t>
            </a:r>
            <a:r>
              <a:rPr lang="en-US" altLang="zh-CN" sz="1300" dirty="0" smtClean="0">
                <a:latin typeface="微软雅黑" panose="020B0503020204020204" pitchFamily="34" charset="-122"/>
                <a:ea typeface="微软雅黑" panose="020B0503020204020204" pitchFamily="34" charset="-122"/>
              </a:rPr>
              <a:t>   &lt;Html for feature B&gt;</a:t>
            </a:r>
          </a:p>
          <a:p>
            <a:pPr marL="0" indent="0">
              <a:buNone/>
            </a:pPr>
            <a:r>
              <a:rPr lang="en-US" altLang="zh-CN" sz="1300" dirty="0">
                <a:latin typeface="微软雅黑" panose="020B0503020204020204" pitchFamily="34" charset="-122"/>
                <a:ea typeface="微软雅黑" panose="020B0503020204020204" pitchFamily="34" charset="-122"/>
              </a:rPr>
              <a:t> </a:t>
            </a:r>
            <a:r>
              <a:rPr lang="en-US" altLang="zh-CN" sz="1300" dirty="0" smtClean="0">
                <a:latin typeface="微软雅黑" panose="020B0503020204020204" pitchFamily="34" charset="-122"/>
                <a:ea typeface="微软雅黑" panose="020B0503020204020204" pitchFamily="34" charset="-122"/>
              </a:rPr>
              <a:t>   &lt;Html for feature C&gt;</a:t>
            </a:r>
          </a:p>
          <a:p>
            <a:pPr marL="457200" lvl="1" indent="0">
              <a:buFont typeface="Arial" panose="020B0604020202020204" pitchFamily="34" charset="0"/>
              <a:buNone/>
            </a:pPr>
            <a:endParaRPr lang="en-US" altLang="zh-CN" sz="1300" dirty="0" smtClean="0">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a:xfrm>
            <a:off x="7440386" y="4354080"/>
            <a:ext cx="3679371" cy="22917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300" dirty="0" smtClean="0">
                <a:solidFill>
                  <a:schemeClr val="accent1">
                    <a:lumMod val="60000"/>
                    <a:lumOff val="40000"/>
                  </a:schemeClr>
                </a:solidFill>
                <a:latin typeface="微软雅黑" panose="020B0503020204020204" pitchFamily="34" charset="-122"/>
                <a:ea typeface="微软雅黑" panose="020B0503020204020204" pitchFamily="34" charset="-122"/>
              </a:rPr>
              <a:t>第四天 ： 功能</a:t>
            </a:r>
            <a:r>
              <a:rPr lang="en-US" altLang="zh-CN" sz="1300" dirty="0" smtClean="0">
                <a:solidFill>
                  <a:schemeClr val="accent1">
                    <a:lumMod val="60000"/>
                    <a:lumOff val="40000"/>
                  </a:schemeClr>
                </a:solidFill>
                <a:latin typeface="微软雅黑" panose="020B0503020204020204" pitchFamily="34" charset="-122"/>
                <a:ea typeface="微软雅黑" panose="020B0503020204020204" pitchFamily="34" charset="-122"/>
              </a:rPr>
              <a:t>C</a:t>
            </a:r>
            <a:r>
              <a:rPr lang="zh-CN" altLang="en-US" sz="1300" dirty="0" smtClean="0">
                <a:solidFill>
                  <a:schemeClr val="accent1">
                    <a:lumMod val="60000"/>
                    <a:lumOff val="40000"/>
                  </a:schemeClr>
                </a:solidFill>
                <a:latin typeface="微软雅黑" panose="020B0503020204020204" pitchFamily="34" charset="-122"/>
                <a:ea typeface="微软雅黑" panose="020B0503020204020204" pitchFamily="34" charset="-122"/>
              </a:rPr>
              <a:t>不再使用</a:t>
            </a:r>
            <a:endParaRPr lang="en-US" altLang="zh-CN" sz="1300" dirty="0">
              <a:solidFill>
                <a:schemeClr val="accent1">
                  <a:lumMod val="60000"/>
                  <a:lumOff val="40000"/>
                </a:schemeClr>
              </a:solidFill>
              <a:latin typeface="微软雅黑" panose="020B0503020204020204" pitchFamily="34" charset="-122"/>
              <a:ea typeface="微软雅黑" panose="020B0503020204020204" pitchFamily="34" charset="-122"/>
            </a:endParaRPr>
          </a:p>
          <a:p>
            <a:pPr marL="0" indent="0">
              <a:buNone/>
            </a:pPr>
            <a:r>
              <a:rPr lang="en-US" altLang="zh-CN" sz="1300" dirty="0" smtClean="0">
                <a:solidFill>
                  <a:schemeClr val="accent1">
                    <a:lumMod val="60000"/>
                    <a:lumOff val="40000"/>
                  </a:schemeClr>
                </a:solidFill>
                <a:latin typeface="微软雅黑" panose="020B0503020204020204" pitchFamily="34" charset="-122"/>
                <a:ea typeface="微软雅黑" panose="020B0503020204020204" pitchFamily="34" charset="-122"/>
              </a:rPr>
              <a:t>    </a:t>
            </a:r>
            <a:r>
              <a:rPr lang="en-US" altLang="zh-CN" sz="1300" dirty="0" smtClean="0">
                <a:solidFill>
                  <a:schemeClr val="tx1">
                    <a:lumMod val="95000"/>
                    <a:lumOff val="5000"/>
                  </a:schemeClr>
                </a:solidFill>
                <a:latin typeface="微软雅黑" panose="020B0503020204020204" pitchFamily="34" charset="-122"/>
                <a:ea typeface="微软雅黑" panose="020B0503020204020204" pitchFamily="34" charset="-122"/>
              </a:rPr>
              <a:t>&lt;CSS for feature A&amp;B&amp;C&gt;</a:t>
            </a:r>
            <a:endParaRPr lang="en-US" altLang="zh-CN" sz="1300" dirty="0">
              <a:solidFill>
                <a:schemeClr val="tx1">
                  <a:lumMod val="95000"/>
                  <a:lumOff val="5000"/>
                </a:schemeClr>
              </a:solidFill>
              <a:latin typeface="微软雅黑" panose="020B0503020204020204" pitchFamily="34" charset="-122"/>
              <a:ea typeface="微软雅黑" panose="020B0503020204020204" pitchFamily="34" charset="-122"/>
            </a:endParaRPr>
          </a:p>
          <a:p>
            <a:pPr marL="0" indent="0">
              <a:buNone/>
            </a:pPr>
            <a:r>
              <a:rPr lang="en-US" altLang="zh-CN" sz="1300" dirty="0" smtClean="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sz="1300" dirty="0" smtClean="0">
                <a:latin typeface="微软雅黑" panose="020B0503020204020204" pitchFamily="34" charset="-122"/>
                <a:ea typeface="微软雅黑" panose="020B0503020204020204" pitchFamily="34" charset="-122"/>
              </a:rPr>
              <a:t>&lt;Html for feature A&gt; </a:t>
            </a:r>
          </a:p>
          <a:p>
            <a:pPr marL="0" indent="0">
              <a:buNone/>
            </a:pPr>
            <a:r>
              <a:rPr lang="en-US" altLang="zh-CN" sz="1300" dirty="0">
                <a:latin typeface="微软雅黑" panose="020B0503020204020204" pitchFamily="34" charset="-122"/>
                <a:ea typeface="微软雅黑" panose="020B0503020204020204" pitchFamily="34" charset="-122"/>
              </a:rPr>
              <a:t> </a:t>
            </a:r>
            <a:r>
              <a:rPr lang="en-US" altLang="zh-CN" sz="1300" dirty="0" smtClean="0">
                <a:latin typeface="微软雅黑" panose="020B0503020204020204" pitchFamily="34" charset="-122"/>
                <a:ea typeface="微软雅黑" panose="020B0503020204020204" pitchFamily="34" charset="-122"/>
              </a:rPr>
              <a:t>   &lt;Html for feature B&gt;</a:t>
            </a:r>
          </a:p>
          <a:p>
            <a:pPr marL="0" indent="0">
              <a:buNone/>
            </a:pPr>
            <a:r>
              <a:rPr lang="en-US" altLang="zh-CN" sz="1300" dirty="0">
                <a:solidFill>
                  <a:srgbClr val="FF0000"/>
                </a:solidFill>
                <a:latin typeface="微软雅黑" panose="020B0503020204020204" pitchFamily="34" charset="-122"/>
                <a:ea typeface="微软雅黑" panose="020B0503020204020204" pitchFamily="34" charset="-122"/>
              </a:rPr>
              <a:t> </a:t>
            </a:r>
            <a:r>
              <a:rPr lang="en-US" altLang="zh-CN" sz="1300" dirty="0" smtClean="0">
                <a:solidFill>
                  <a:srgbClr val="FF0000"/>
                </a:solidFill>
                <a:latin typeface="微软雅黑" panose="020B0503020204020204" pitchFamily="34" charset="-122"/>
                <a:ea typeface="微软雅黑" panose="020B0503020204020204" pitchFamily="34" charset="-122"/>
              </a:rPr>
              <a:t>   //</a:t>
            </a:r>
            <a:r>
              <a:rPr lang="zh-CN" altLang="en-US" sz="1300" dirty="0" smtClean="0">
                <a:solidFill>
                  <a:srgbClr val="FF0000"/>
                </a:solidFill>
                <a:latin typeface="微软雅黑" panose="020B0503020204020204" pitchFamily="34" charset="-122"/>
                <a:ea typeface="微软雅黑" panose="020B0503020204020204" pitchFamily="34" charset="-122"/>
              </a:rPr>
              <a:t>不再使用</a:t>
            </a:r>
            <a:r>
              <a:rPr lang="en-US" altLang="zh-CN" sz="1300" dirty="0" smtClean="0">
                <a:solidFill>
                  <a:srgbClr val="FF0000"/>
                </a:solidFill>
                <a:latin typeface="微软雅黑" panose="020B0503020204020204" pitchFamily="34" charset="-122"/>
                <a:ea typeface="微软雅黑" panose="020B0503020204020204" pitchFamily="34" charset="-122"/>
              </a:rPr>
              <a:t> </a:t>
            </a:r>
            <a:r>
              <a:rPr lang="en-US" altLang="zh-CN" sz="1300" dirty="0" smtClean="0">
                <a:latin typeface="微软雅黑" panose="020B0503020204020204" pitchFamily="34" charset="-122"/>
                <a:ea typeface="微软雅黑" panose="020B0503020204020204" pitchFamily="34" charset="-122"/>
              </a:rPr>
              <a:t>{&lt;Html for feature C&gt;}</a:t>
            </a:r>
          </a:p>
          <a:p>
            <a:pPr marL="457200" lvl="1" indent="0">
              <a:buFont typeface="Arial" panose="020B0604020202020204" pitchFamily="34" charset="0"/>
              <a:buNone/>
            </a:pPr>
            <a:endParaRPr lang="en-US" altLang="zh-CN" sz="1300" dirty="0" smtClean="0">
              <a:latin typeface="微软雅黑" panose="020B0503020204020204" pitchFamily="34" charset="-122"/>
              <a:ea typeface="微软雅黑" panose="020B0503020204020204" pitchFamily="34" charset="-122"/>
            </a:endParaRPr>
          </a:p>
        </p:txBody>
      </p:sp>
      <p:sp>
        <p:nvSpPr>
          <p:cNvPr id="14" name="内容占位符 2"/>
          <p:cNvSpPr txBox="1">
            <a:spLocks/>
          </p:cNvSpPr>
          <p:nvPr/>
        </p:nvSpPr>
        <p:spPr>
          <a:xfrm>
            <a:off x="7587342" y="1564484"/>
            <a:ext cx="3766457" cy="19549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300" dirty="0" smtClean="0">
                <a:solidFill>
                  <a:schemeClr val="accent1">
                    <a:lumMod val="60000"/>
                    <a:lumOff val="40000"/>
                  </a:schemeClr>
                </a:solidFill>
                <a:latin typeface="微软雅黑" panose="020B0503020204020204" pitchFamily="34" charset="-122"/>
                <a:ea typeface="微软雅黑" panose="020B0503020204020204" pitchFamily="34" charset="-122"/>
              </a:rPr>
              <a:t>第</a:t>
            </a:r>
            <a:r>
              <a:rPr lang="en-US" altLang="zh-CN" sz="1300" dirty="0" smtClean="0">
                <a:solidFill>
                  <a:schemeClr val="accent1">
                    <a:lumMod val="60000"/>
                    <a:lumOff val="40000"/>
                  </a:schemeClr>
                </a:solidFill>
                <a:latin typeface="微软雅黑" panose="020B0503020204020204" pitchFamily="34" charset="-122"/>
                <a:ea typeface="微软雅黑" panose="020B0503020204020204" pitchFamily="34" charset="-122"/>
              </a:rPr>
              <a:t>N</a:t>
            </a:r>
            <a:r>
              <a:rPr lang="zh-CN" altLang="en-US" sz="1300" dirty="0" smtClean="0">
                <a:solidFill>
                  <a:schemeClr val="accent1">
                    <a:lumMod val="60000"/>
                    <a:lumOff val="40000"/>
                  </a:schemeClr>
                </a:solidFill>
                <a:latin typeface="微软雅黑" panose="020B0503020204020204" pitchFamily="34" charset="-122"/>
                <a:ea typeface="微软雅黑" panose="020B0503020204020204" pitchFamily="34" charset="-122"/>
              </a:rPr>
              <a:t>天 ：网页有很多冗余资源</a:t>
            </a:r>
            <a:endParaRPr lang="en-US" altLang="zh-CN" sz="1300" dirty="0">
              <a:solidFill>
                <a:schemeClr val="accent1">
                  <a:lumMod val="60000"/>
                  <a:lumOff val="40000"/>
                </a:schemeClr>
              </a:solidFill>
              <a:latin typeface="微软雅黑" panose="020B0503020204020204" pitchFamily="34" charset="-122"/>
              <a:ea typeface="微软雅黑" panose="020B0503020204020204" pitchFamily="34" charset="-122"/>
            </a:endParaRPr>
          </a:p>
          <a:p>
            <a:pPr marL="0" indent="0">
              <a:buNone/>
            </a:pPr>
            <a:r>
              <a:rPr lang="en-US" altLang="zh-CN" sz="1300" b="1" dirty="0" smtClean="0">
                <a:solidFill>
                  <a:schemeClr val="accent1">
                    <a:lumMod val="60000"/>
                    <a:lumOff val="40000"/>
                  </a:schemeClr>
                </a:solidFill>
                <a:latin typeface="微软雅黑" panose="020B0503020204020204" pitchFamily="34" charset="-122"/>
                <a:ea typeface="微软雅黑" panose="020B0503020204020204" pitchFamily="34" charset="-122"/>
              </a:rPr>
              <a:t>   </a:t>
            </a:r>
            <a:r>
              <a:rPr lang="en-US" altLang="zh-CN" sz="1300" b="1" dirty="0" smtClean="0">
                <a:solidFill>
                  <a:schemeClr val="accent5">
                    <a:lumMod val="60000"/>
                    <a:lumOff val="40000"/>
                  </a:schemeClr>
                </a:solidFill>
                <a:latin typeface="微软雅黑" panose="020B0503020204020204" pitchFamily="34" charset="-122"/>
                <a:ea typeface="微软雅黑" panose="020B0503020204020204" pitchFamily="34" charset="-122"/>
              </a:rPr>
              <a:t>&lt;CSS for feature A&amp;B&amp;C&amp;D&amp;E&amp;F…&gt;</a:t>
            </a:r>
            <a:r>
              <a:rPr lang="zh-CN" altLang="en-US" sz="1300" b="1" dirty="0" smtClean="0">
                <a:solidFill>
                  <a:schemeClr val="accent5">
                    <a:lumMod val="60000"/>
                    <a:lumOff val="40000"/>
                  </a:schemeClr>
                </a:solidFill>
                <a:latin typeface="微软雅黑" panose="020B0503020204020204" pitchFamily="34" charset="-122"/>
                <a:ea typeface="微软雅黑" panose="020B0503020204020204" pitchFamily="34" charset="-122"/>
              </a:rPr>
              <a:t> </a:t>
            </a:r>
            <a:endParaRPr lang="en-US" altLang="zh-CN" sz="1300" b="1" dirty="0">
              <a:solidFill>
                <a:schemeClr val="accent5">
                  <a:lumMod val="60000"/>
                  <a:lumOff val="40000"/>
                </a:schemeClr>
              </a:solidFill>
              <a:latin typeface="微软雅黑" panose="020B0503020204020204" pitchFamily="34" charset="-122"/>
              <a:ea typeface="微软雅黑" panose="020B0503020204020204" pitchFamily="34" charset="-122"/>
            </a:endParaRPr>
          </a:p>
          <a:p>
            <a:pPr marL="0" indent="0">
              <a:buNone/>
            </a:pPr>
            <a:r>
              <a:rPr lang="en-US" altLang="zh-CN" sz="1300" b="1" dirty="0" smtClean="0">
                <a:solidFill>
                  <a:schemeClr val="accent5">
                    <a:lumMod val="60000"/>
                    <a:lumOff val="40000"/>
                  </a:schemeClr>
                </a:solidFill>
                <a:latin typeface="微软雅黑" panose="020B0503020204020204" pitchFamily="34" charset="-122"/>
                <a:ea typeface="微软雅黑" panose="020B0503020204020204" pitchFamily="34" charset="-122"/>
              </a:rPr>
              <a:t>   </a:t>
            </a:r>
            <a:r>
              <a:rPr lang="en-US" altLang="zh-CN" sz="1300" dirty="0" smtClean="0">
                <a:solidFill>
                  <a:srgbClr val="FF0000"/>
                </a:solidFill>
                <a:latin typeface="微软雅黑" panose="020B0503020204020204" pitchFamily="34" charset="-122"/>
                <a:ea typeface="微软雅黑" panose="020B0503020204020204" pitchFamily="34" charset="-122"/>
              </a:rPr>
              <a:t>if(</a:t>
            </a:r>
            <a:r>
              <a:rPr lang="zh-CN" altLang="en-US" sz="1300" dirty="0" smtClean="0">
                <a:solidFill>
                  <a:srgbClr val="FF0000"/>
                </a:solidFill>
                <a:latin typeface="微软雅黑" panose="020B0503020204020204" pitchFamily="34" charset="-122"/>
                <a:ea typeface="微软雅黑" panose="020B0503020204020204" pitchFamily="34" charset="-122"/>
              </a:rPr>
              <a:t>非登录用户</a:t>
            </a:r>
            <a:r>
              <a:rPr lang="en-US" altLang="zh-CN" sz="1300" dirty="0" smtClean="0">
                <a:solidFill>
                  <a:srgbClr val="FF0000"/>
                </a:solidFill>
                <a:latin typeface="微软雅黑" panose="020B0503020204020204" pitchFamily="34" charset="-122"/>
                <a:ea typeface="微软雅黑" panose="020B0503020204020204" pitchFamily="34" charset="-122"/>
              </a:rPr>
              <a:t>)</a:t>
            </a:r>
            <a:r>
              <a:rPr lang="en-US" altLang="zh-CN" sz="1300" dirty="0" smtClean="0">
                <a:latin typeface="微软雅黑" panose="020B0503020204020204" pitchFamily="34" charset="-122"/>
                <a:ea typeface="微软雅黑" panose="020B0503020204020204" pitchFamily="34" charset="-122"/>
              </a:rPr>
              <a:t>&lt;Html for feature D&gt;</a:t>
            </a:r>
          </a:p>
          <a:p>
            <a:pPr marL="0" indent="0">
              <a:buNone/>
            </a:pPr>
            <a:r>
              <a:rPr lang="en-US" altLang="zh-CN" sz="1300" dirty="0">
                <a:latin typeface="微软雅黑" panose="020B0503020204020204" pitchFamily="34" charset="-122"/>
                <a:ea typeface="微软雅黑" panose="020B0503020204020204" pitchFamily="34" charset="-122"/>
              </a:rPr>
              <a:t> </a:t>
            </a:r>
            <a:r>
              <a:rPr lang="en-US" altLang="zh-CN" sz="1300" dirty="0" smtClean="0">
                <a:latin typeface="微软雅黑" panose="020B0503020204020204" pitchFamily="34" charset="-122"/>
                <a:ea typeface="微软雅黑" panose="020B0503020204020204" pitchFamily="34" charset="-122"/>
              </a:rPr>
              <a:t>  &lt;Html for feature E&gt;</a:t>
            </a:r>
          </a:p>
          <a:p>
            <a:pPr marL="0" indent="0">
              <a:buNone/>
            </a:pPr>
            <a:r>
              <a:rPr lang="en-US" altLang="zh-CN" sz="1300" dirty="0">
                <a:solidFill>
                  <a:srgbClr val="FF0000"/>
                </a:solidFill>
                <a:latin typeface="微软雅黑" panose="020B0503020204020204" pitchFamily="34" charset="-122"/>
                <a:ea typeface="微软雅黑" panose="020B0503020204020204" pitchFamily="34" charset="-122"/>
              </a:rPr>
              <a:t> </a:t>
            </a:r>
            <a:r>
              <a:rPr lang="en-US" altLang="zh-CN" sz="1300" dirty="0" smtClean="0">
                <a:solidFill>
                  <a:srgbClr val="FF0000"/>
                </a:solidFill>
                <a:latin typeface="微软雅黑" panose="020B0503020204020204" pitchFamily="34" charset="-122"/>
                <a:ea typeface="微软雅黑" panose="020B0503020204020204" pitchFamily="34" charset="-122"/>
              </a:rPr>
              <a:t>  if(</a:t>
            </a:r>
            <a:r>
              <a:rPr lang="zh-CN" altLang="en-US" sz="1300" dirty="0" smtClean="0">
                <a:solidFill>
                  <a:srgbClr val="FF0000"/>
                </a:solidFill>
                <a:latin typeface="微软雅黑" panose="020B0503020204020204" pitchFamily="34" charset="-122"/>
                <a:ea typeface="微软雅黑" panose="020B0503020204020204" pitchFamily="34" charset="-122"/>
              </a:rPr>
              <a:t>登录用户</a:t>
            </a:r>
            <a:r>
              <a:rPr lang="en-US" altLang="zh-CN" sz="1300" dirty="0" smtClean="0">
                <a:solidFill>
                  <a:srgbClr val="FF0000"/>
                </a:solidFill>
                <a:latin typeface="微软雅黑" panose="020B0503020204020204" pitchFamily="34" charset="-122"/>
                <a:ea typeface="微软雅黑" panose="020B0503020204020204" pitchFamily="34" charset="-122"/>
              </a:rPr>
              <a:t>)</a:t>
            </a:r>
            <a:r>
              <a:rPr lang="en-US" altLang="zh-CN" sz="1300" dirty="0" smtClean="0">
                <a:latin typeface="微软雅黑" panose="020B0503020204020204" pitchFamily="34" charset="-122"/>
                <a:ea typeface="微软雅黑" panose="020B0503020204020204" pitchFamily="34" charset="-122"/>
              </a:rPr>
              <a:t>{&lt;Html for feature F&gt;}</a:t>
            </a:r>
          </a:p>
          <a:p>
            <a:pPr marL="457200" lvl="1" indent="0">
              <a:buFont typeface="Arial" panose="020B0604020202020204" pitchFamily="34" charset="0"/>
              <a:buNone/>
            </a:pPr>
            <a:endParaRPr lang="en-US" altLang="zh-CN" sz="1300" dirty="0" smtClean="0">
              <a:latin typeface="微软雅黑" panose="020B0503020204020204" pitchFamily="34" charset="-122"/>
              <a:ea typeface="微软雅黑" panose="020B0503020204020204" pitchFamily="34" charset="-122"/>
            </a:endParaRPr>
          </a:p>
        </p:txBody>
      </p:sp>
      <p:sp>
        <p:nvSpPr>
          <p:cNvPr id="4" name="矩形 3"/>
          <p:cNvSpPr/>
          <p:nvPr/>
        </p:nvSpPr>
        <p:spPr>
          <a:xfrm>
            <a:off x="1360646" y="1359362"/>
            <a:ext cx="3271156" cy="20134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360646" y="4221963"/>
            <a:ext cx="3271156" cy="24017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440385" y="4244064"/>
            <a:ext cx="3492365" cy="24369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7440385" y="1381463"/>
            <a:ext cx="3492365" cy="2045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标题 1"/>
          <p:cNvSpPr>
            <a:spLocks noGrp="1"/>
          </p:cNvSpPr>
          <p:nvPr>
            <p:ph type="title"/>
          </p:nvPr>
        </p:nvSpPr>
        <p:spPr>
          <a:xfrm>
            <a:off x="838200" y="365125"/>
            <a:ext cx="10515600" cy="1325563"/>
          </a:xfrm>
        </p:spPr>
        <p:txBody>
          <a:bodyPr>
            <a:normAutofit/>
          </a:bodyPr>
          <a:lstStyle/>
          <a:p>
            <a:r>
              <a:rPr lang="zh-CN" altLang="en-US" sz="3600" dirty="0">
                <a:latin typeface="微软雅黑" panose="020B0503020204020204" pitchFamily="34" charset="-122"/>
                <a:ea typeface="微软雅黑" panose="020B0503020204020204" pitchFamily="34" charset="-122"/>
              </a:rPr>
              <a:t>静态资源</a:t>
            </a:r>
            <a:r>
              <a:rPr lang="zh-CN" altLang="en-US" sz="3600" dirty="0" smtClean="0">
                <a:latin typeface="微软雅黑" panose="020B0503020204020204" pitchFamily="34" charset="-122"/>
                <a:ea typeface="微软雅黑" panose="020B0503020204020204" pitchFamily="34" charset="-122"/>
              </a:rPr>
              <a:t>合并中的挑战</a:t>
            </a:r>
            <a:endParaRPr lang="zh-CN" altLang="en-US" sz="3600" dirty="0">
              <a:latin typeface="微软雅黑" panose="020B0503020204020204" pitchFamily="34" charset="-122"/>
              <a:ea typeface="微软雅黑" panose="020B0503020204020204" pitchFamily="34" charset="-122"/>
            </a:endParaRPr>
          </a:p>
        </p:txBody>
      </p:sp>
      <p:sp>
        <p:nvSpPr>
          <p:cNvPr id="2" name="下箭头 1"/>
          <p:cNvSpPr/>
          <p:nvPr/>
        </p:nvSpPr>
        <p:spPr>
          <a:xfrm>
            <a:off x="2422244" y="3402214"/>
            <a:ext cx="223153" cy="817411"/>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569199" y="3567594"/>
            <a:ext cx="2684450"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资源合并 ： 性能优化</a:t>
            </a:r>
            <a:endParaRPr lang="zh-CN" altLang="en-US" sz="2000" dirty="0">
              <a:latin typeface="微软雅黑" panose="020B0503020204020204" pitchFamily="34" charset="-122"/>
              <a:ea typeface="微软雅黑" panose="020B0503020204020204" pitchFamily="34" charset="-122"/>
            </a:endParaRPr>
          </a:p>
        </p:txBody>
      </p:sp>
      <p:sp>
        <p:nvSpPr>
          <p:cNvPr id="5" name="右箭头 4"/>
          <p:cNvSpPr/>
          <p:nvPr/>
        </p:nvSpPr>
        <p:spPr>
          <a:xfrm>
            <a:off x="4631801" y="5249741"/>
            <a:ext cx="2824911" cy="40969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690658" y="4995215"/>
            <a:ext cx="2539656"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需求变更：性能恶化</a:t>
            </a:r>
            <a:endParaRPr lang="zh-CN" altLang="en-US" sz="2000" dirty="0">
              <a:latin typeface="微软雅黑" panose="020B0503020204020204" pitchFamily="34" charset="-122"/>
              <a:ea typeface="微软雅黑" panose="020B0503020204020204" pitchFamily="34" charset="-122"/>
            </a:endParaRPr>
          </a:p>
        </p:txBody>
      </p:sp>
      <p:sp>
        <p:nvSpPr>
          <p:cNvPr id="8" name="上箭头 7"/>
          <p:cNvSpPr/>
          <p:nvPr/>
        </p:nvSpPr>
        <p:spPr>
          <a:xfrm>
            <a:off x="8768443" y="3447264"/>
            <a:ext cx="244928" cy="793464"/>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8939123" y="3660209"/>
            <a:ext cx="2835726"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不断</a:t>
            </a:r>
            <a:r>
              <a:rPr lang="zh-CN" altLang="en-US" sz="2000" dirty="0" smtClean="0">
                <a:latin typeface="微软雅黑" panose="020B0503020204020204" pitchFamily="34" charset="-122"/>
                <a:ea typeface="微软雅黑" panose="020B0503020204020204" pitchFamily="34" charset="-122"/>
              </a:rPr>
              <a:t>变更 ： 持续恶化</a:t>
            </a:r>
            <a:endParaRPr lang="zh-CN" altLang="en-US" sz="2000" dirty="0">
              <a:latin typeface="微软雅黑" panose="020B0503020204020204" pitchFamily="34" charset="-122"/>
              <a:ea typeface="微软雅黑" panose="020B0503020204020204" pitchFamily="34" charset="-122"/>
            </a:endParaRPr>
          </a:p>
        </p:txBody>
      </p:sp>
      <p:sp>
        <p:nvSpPr>
          <p:cNvPr id="20" name="椭圆 19"/>
          <p:cNvSpPr/>
          <p:nvPr/>
        </p:nvSpPr>
        <p:spPr>
          <a:xfrm>
            <a:off x="4871519" y="3560123"/>
            <a:ext cx="2177934" cy="116378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200" dirty="0" smtClean="0">
                <a:solidFill>
                  <a:schemeClr val="tx1"/>
                </a:solidFill>
                <a:latin typeface="微软雅黑" panose="020B0503020204020204" pitchFamily="34" charset="-122"/>
                <a:ea typeface="微软雅黑" panose="020B0503020204020204" pitchFamily="34" charset="-122"/>
              </a:rPr>
              <a:t>人工维护合并方案</a:t>
            </a:r>
          </a:p>
        </p:txBody>
      </p:sp>
      <p:sp>
        <p:nvSpPr>
          <p:cNvPr id="23" name="椭圆 22"/>
          <p:cNvSpPr/>
          <p:nvPr/>
        </p:nvSpPr>
        <p:spPr>
          <a:xfrm>
            <a:off x="4807788" y="1817221"/>
            <a:ext cx="2177934" cy="116378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200" dirty="0" smtClean="0">
                <a:solidFill>
                  <a:schemeClr val="tx1"/>
                </a:solidFill>
                <a:latin typeface="微软雅黑" panose="020B0503020204020204" pitchFamily="34" charset="-122"/>
                <a:ea typeface="微软雅黑" panose="020B0503020204020204" pitchFamily="34" charset="-122"/>
              </a:rPr>
              <a:t>资源合并减少请求</a:t>
            </a:r>
          </a:p>
        </p:txBody>
      </p:sp>
      <p:cxnSp>
        <p:nvCxnSpPr>
          <p:cNvPr id="16" name="直接连接符 15"/>
          <p:cNvCxnSpPr/>
          <p:nvPr/>
        </p:nvCxnSpPr>
        <p:spPr>
          <a:xfrm>
            <a:off x="5500542" y="3319613"/>
            <a:ext cx="848313" cy="15799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5511387" y="3341426"/>
            <a:ext cx="753551" cy="1539489"/>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34" name="直接连接符 33"/>
          <p:cNvCxnSpPr/>
          <p:nvPr/>
        </p:nvCxnSpPr>
        <p:spPr>
          <a:xfrm>
            <a:off x="5253649" y="2173857"/>
            <a:ext cx="612313" cy="6728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5885434" y="1456798"/>
            <a:ext cx="1038049" cy="13707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31322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ppt_x"/>
                                          </p:val>
                                        </p:tav>
                                        <p:tav tm="100000">
                                          <p:val>
                                            <p:strVal val="#ppt_x"/>
                                          </p:val>
                                        </p:tav>
                                      </p:tavLst>
                                    </p:anim>
                                    <p:anim calcmode="lin" valueType="num">
                                      <p:cBhvr additive="base">
                                        <p:cTn id="12" dur="500" fill="hold"/>
                                        <p:tgtEl>
                                          <p:spTgt spid="3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ppt_x"/>
                                          </p:val>
                                        </p:tav>
                                        <p:tav tm="100000">
                                          <p:val>
                                            <p:strVal val="#ppt_x"/>
                                          </p:val>
                                        </p:tav>
                                      </p:tavLst>
                                    </p:anim>
                                    <p:anim calcmode="lin" valueType="num">
                                      <p:cBhvr additive="base">
                                        <p:cTn id="1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ppt_x"/>
                                          </p:val>
                                        </p:tav>
                                        <p:tav tm="100000">
                                          <p:val>
                                            <p:strVal val="#ppt_x"/>
                                          </p:val>
                                        </p:tav>
                                      </p:tavLst>
                                    </p:anim>
                                    <p:anim calcmode="lin" valueType="num">
                                      <p:cBhvr additive="base">
                                        <p:cTn id="22" dur="500" fill="hold"/>
                                        <p:tgtEl>
                                          <p:spTgt spid="20"/>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微软雅黑" panose="020B0503020204020204" pitchFamily="34" charset="-122"/>
                <a:ea typeface="微软雅黑" panose="020B0503020204020204" pitchFamily="34" charset="-122"/>
              </a:rPr>
              <a:t>静态资源合并</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目标</a:t>
            </a:r>
          </a:p>
        </p:txBody>
      </p:sp>
      <p:sp>
        <p:nvSpPr>
          <p:cNvPr id="3" name="内容占位符 2"/>
          <p:cNvSpPr>
            <a:spLocks noGrp="1"/>
          </p:cNvSpPr>
          <p:nvPr>
            <p:ph idx="1"/>
          </p:nvPr>
        </p:nvSpPr>
        <p:spPr/>
        <p:txBody>
          <a:bodyPr/>
          <a:lstStyle/>
          <a:p>
            <a:r>
              <a:rPr lang="zh-CN" altLang="en-US" b="1" dirty="0">
                <a:solidFill>
                  <a:schemeClr val="accent1">
                    <a:lumMod val="60000"/>
                    <a:lumOff val="40000"/>
                  </a:schemeClr>
                </a:solidFill>
                <a:latin typeface="微软雅黑"/>
                <a:ea typeface="微软雅黑"/>
                <a:cs typeface="微软雅黑"/>
              </a:rPr>
              <a:t>用户体验</a:t>
            </a:r>
            <a:endParaRPr lang="en-US" altLang="zh-CN" b="1" dirty="0">
              <a:solidFill>
                <a:schemeClr val="accent1">
                  <a:lumMod val="60000"/>
                  <a:lumOff val="40000"/>
                </a:schemeClr>
              </a:solidFill>
              <a:latin typeface="微软雅黑"/>
              <a:ea typeface="微软雅黑"/>
              <a:cs typeface="微软雅黑"/>
            </a:endParaRPr>
          </a:p>
          <a:p>
            <a:pPr lvl="1">
              <a:lnSpc>
                <a:spcPct val="150000"/>
              </a:lnSpc>
            </a:pPr>
            <a:r>
              <a:rPr lang="zh-CN" altLang="en-US" sz="2000" dirty="0">
                <a:solidFill>
                  <a:schemeClr val="tx1">
                    <a:lumMod val="50000"/>
                    <a:lumOff val="50000"/>
                  </a:schemeClr>
                </a:solidFill>
                <a:latin typeface="微软雅黑"/>
                <a:ea typeface="微软雅黑"/>
                <a:cs typeface="微软雅黑"/>
              </a:rPr>
              <a:t>只加载</a:t>
            </a:r>
            <a:r>
              <a:rPr lang="zh-CN" altLang="en-US" sz="2000" dirty="0" smtClean="0">
                <a:solidFill>
                  <a:schemeClr val="tx1">
                    <a:lumMod val="50000"/>
                    <a:lumOff val="50000"/>
                  </a:schemeClr>
                </a:solidFill>
                <a:latin typeface="微软雅黑"/>
                <a:ea typeface="微软雅黑"/>
                <a:cs typeface="微软雅黑"/>
              </a:rPr>
              <a:t>页面用</a:t>
            </a:r>
            <a:r>
              <a:rPr lang="zh-CN" altLang="en-US" sz="2000" dirty="0">
                <a:solidFill>
                  <a:schemeClr val="tx1">
                    <a:lumMod val="50000"/>
                    <a:lumOff val="50000"/>
                  </a:schemeClr>
                </a:solidFill>
                <a:latin typeface="微软雅黑"/>
                <a:ea typeface="微软雅黑"/>
                <a:cs typeface="微软雅黑"/>
              </a:rPr>
              <a:t>到的</a:t>
            </a:r>
            <a:r>
              <a:rPr lang="en-US" altLang="zh-CN" sz="2000" dirty="0">
                <a:solidFill>
                  <a:schemeClr val="tx1">
                    <a:lumMod val="50000"/>
                    <a:lumOff val="50000"/>
                  </a:schemeClr>
                </a:solidFill>
                <a:latin typeface="微软雅黑"/>
                <a:ea typeface="微软雅黑"/>
                <a:cs typeface="微软雅黑"/>
              </a:rPr>
              <a:t>Js</a:t>
            </a:r>
            <a:r>
              <a:rPr lang="zh-CN" altLang="en-US" sz="2000" dirty="0">
                <a:solidFill>
                  <a:schemeClr val="tx1">
                    <a:lumMod val="50000"/>
                    <a:lumOff val="50000"/>
                  </a:schemeClr>
                </a:solidFill>
                <a:latin typeface="微软雅黑"/>
                <a:ea typeface="微软雅黑"/>
                <a:cs typeface="微软雅黑"/>
              </a:rPr>
              <a:t>和</a:t>
            </a:r>
            <a:r>
              <a:rPr lang="en-US" altLang="zh-CN" sz="2000" dirty="0">
                <a:solidFill>
                  <a:schemeClr val="tx1">
                    <a:lumMod val="50000"/>
                    <a:lumOff val="50000"/>
                  </a:schemeClr>
                </a:solidFill>
                <a:latin typeface="微软雅黑"/>
                <a:ea typeface="微软雅黑"/>
                <a:cs typeface="微软雅黑"/>
              </a:rPr>
              <a:t>Css</a:t>
            </a:r>
            <a:r>
              <a:rPr lang="zh-CN" altLang="en-US" sz="2000" dirty="0">
                <a:solidFill>
                  <a:schemeClr val="tx1">
                    <a:lumMod val="50000"/>
                    <a:lumOff val="50000"/>
                  </a:schemeClr>
                </a:solidFill>
                <a:latin typeface="微软雅黑"/>
                <a:ea typeface="微软雅黑"/>
                <a:cs typeface="微软雅黑"/>
              </a:rPr>
              <a:t>，减少冗余</a:t>
            </a:r>
            <a:r>
              <a:rPr lang="zh-CN" altLang="en-US" sz="2000" dirty="0" smtClean="0">
                <a:solidFill>
                  <a:schemeClr val="tx1">
                    <a:lumMod val="50000"/>
                    <a:lumOff val="50000"/>
                  </a:schemeClr>
                </a:solidFill>
                <a:latin typeface="微软雅黑"/>
                <a:ea typeface="微软雅黑"/>
                <a:cs typeface="微软雅黑"/>
              </a:rPr>
              <a:t>资源</a:t>
            </a:r>
            <a:endParaRPr lang="en-US" altLang="zh-CN" sz="2000" dirty="0">
              <a:solidFill>
                <a:schemeClr val="tx1">
                  <a:lumMod val="50000"/>
                  <a:lumOff val="50000"/>
                </a:schemeClr>
              </a:solidFill>
              <a:latin typeface="微软雅黑"/>
              <a:ea typeface="微软雅黑"/>
              <a:cs typeface="微软雅黑"/>
            </a:endParaRPr>
          </a:p>
          <a:p>
            <a:pPr lvl="1">
              <a:lnSpc>
                <a:spcPct val="150000"/>
              </a:lnSpc>
            </a:pPr>
            <a:r>
              <a:rPr lang="zh-CN" altLang="en-US" sz="2000" dirty="0" smtClean="0">
                <a:solidFill>
                  <a:schemeClr val="tx1">
                    <a:lumMod val="50000"/>
                    <a:lumOff val="50000"/>
                  </a:schemeClr>
                </a:solidFill>
                <a:latin typeface="微软雅黑"/>
                <a:ea typeface="微软雅黑"/>
                <a:cs typeface="微软雅黑"/>
              </a:rPr>
              <a:t>不同</a:t>
            </a:r>
            <a:r>
              <a:rPr lang="zh-CN" altLang="en-US" sz="2000" dirty="0">
                <a:solidFill>
                  <a:schemeClr val="tx1">
                    <a:lumMod val="50000"/>
                    <a:lumOff val="50000"/>
                  </a:schemeClr>
                </a:solidFill>
                <a:latin typeface="微软雅黑"/>
                <a:ea typeface="微软雅黑"/>
                <a:cs typeface="微软雅黑"/>
              </a:rPr>
              <a:t>的</a:t>
            </a:r>
            <a:r>
              <a:rPr lang="zh-CN" altLang="en-US" sz="2000" dirty="0" smtClean="0">
                <a:solidFill>
                  <a:schemeClr val="tx1">
                    <a:lumMod val="50000"/>
                    <a:lumOff val="50000"/>
                  </a:schemeClr>
                </a:solidFill>
                <a:latin typeface="微软雅黑"/>
                <a:ea typeface="微软雅黑"/>
                <a:cs typeface="微软雅黑"/>
              </a:rPr>
              <a:t>网络状况</a:t>
            </a:r>
            <a:r>
              <a:rPr lang="en-US" altLang="zh-CN" sz="2000" dirty="0" smtClean="0">
                <a:solidFill>
                  <a:schemeClr val="tx1">
                    <a:lumMod val="50000"/>
                    <a:lumOff val="50000"/>
                  </a:schemeClr>
                </a:solidFill>
                <a:latin typeface="微软雅黑"/>
                <a:ea typeface="微软雅黑"/>
                <a:cs typeface="微软雅黑"/>
              </a:rPr>
              <a:t>(Mobile/PC)</a:t>
            </a:r>
            <a:r>
              <a:rPr lang="zh-CN" altLang="en-US" sz="2000" dirty="0" smtClean="0">
                <a:solidFill>
                  <a:schemeClr val="tx1">
                    <a:lumMod val="50000"/>
                    <a:lumOff val="50000"/>
                  </a:schemeClr>
                </a:solidFill>
                <a:latin typeface="微软雅黑"/>
                <a:ea typeface="微软雅黑"/>
                <a:cs typeface="微软雅黑"/>
              </a:rPr>
              <a:t>，采用不同的合并</a:t>
            </a:r>
            <a:r>
              <a:rPr lang="zh-CN" altLang="en-US" sz="2000" dirty="0">
                <a:solidFill>
                  <a:schemeClr val="tx1">
                    <a:lumMod val="50000"/>
                    <a:lumOff val="50000"/>
                  </a:schemeClr>
                </a:solidFill>
                <a:latin typeface="微软雅黑"/>
                <a:ea typeface="微软雅黑"/>
                <a:cs typeface="微软雅黑"/>
              </a:rPr>
              <a:t>方案</a:t>
            </a:r>
            <a:endParaRPr lang="en-US" altLang="zh-CN" sz="2000" dirty="0">
              <a:solidFill>
                <a:schemeClr val="tx1">
                  <a:lumMod val="50000"/>
                  <a:lumOff val="50000"/>
                </a:schemeClr>
              </a:solidFill>
              <a:latin typeface="微软雅黑"/>
              <a:ea typeface="微软雅黑"/>
              <a:cs typeface="微软雅黑"/>
            </a:endParaRPr>
          </a:p>
          <a:p>
            <a:pPr lvl="1">
              <a:lnSpc>
                <a:spcPct val="150000"/>
              </a:lnSpc>
            </a:pPr>
            <a:r>
              <a:rPr lang="zh-CN" altLang="en-US" sz="2000" dirty="0" smtClean="0">
                <a:solidFill>
                  <a:schemeClr val="tx1">
                    <a:lumMod val="50000"/>
                    <a:lumOff val="50000"/>
                  </a:schemeClr>
                </a:solidFill>
                <a:latin typeface="微软雅黑"/>
                <a:ea typeface="微软雅黑"/>
                <a:cs typeface="微软雅黑"/>
              </a:rPr>
              <a:t>首先</a:t>
            </a:r>
            <a:r>
              <a:rPr lang="zh-CN" altLang="en-US" sz="2000" dirty="0">
                <a:solidFill>
                  <a:schemeClr val="tx1">
                    <a:lumMod val="50000"/>
                    <a:lumOff val="50000"/>
                  </a:schemeClr>
                </a:solidFill>
                <a:latin typeface="微软雅黑"/>
                <a:ea typeface="微软雅黑"/>
                <a:cs typeface="微软雅黑"/>
              </a:rPr>
              <a:t>加载重要的静态资源</a:t>
            </a:r>
            <a:r>
              <a:rPr lang="zh-CN" altLang="en-US" sz="2000" dirty="0" smtClean="0">
                <a:solidFill>
                  <a:schemeClr val="tx1">
                    <a:lumMod val="50000"/>
                    <a:lumOff val="50000"/>
                  </a:schemeClr>
                </a:solidFill>
                <a:latin typeface="微软雅黑"/>
                <a:ea typeface="微软雅黑"/>
                <a:cs typeface="微软雅黑"/>
              </a:rPr>
              <a:t>，加快页面</a:t>
            </a:r>
            <a:r>
              <a:rPr lang="zh-CN" altLang="en-US" sz="2000" dirty="0">
                <a:solidFill>
                  <a:schemeClr val="tx1">
                    <a:lumMod val="50000"/>
                    <a:lumOff val="50000"/>
                  </a:schemeClr>
                </a:solidFill>
                <a:latin typeface="微软雅黑"/>
                <a:ea typeface="微软雅黑"/>
                <a:cs typeface="微软雅黑"/>
              </a:rPr>
              <a:t>首</a:t>
            </a:r>
            <a:r>
              <a:rPr lang="zh-CN" altLang="en-US" sz="2000" dirty="0" smtClean="0">
                <a:solidFill>
                  <a:schemeClr val="tx1">
                    <a:lumMod val="50000"/>
                    <a:lumOff val="50000"/>
                  </a:schemeClr>
                </a:solidFill>
                <a:latin typeface="微软雅黑"/>
                <a:ea typeface="微软雅黑"/>
                <a:cs typeface="微软雅黑"/>
              </a:rPr>
              <a:t>屏展现</a:t>
            </a:r>
            <a:r>
              <a:rPr lang="zh-CN" altLang="en-US" sz="2000" dirty="0">
                <a:solidFill>
                  <a:schemeClr val="tx1">
                    <a:lumMod val="50000"/>
                    <a:lumOff val="50000"/>
                  </a:schemeClr>
                </a:solidFill>
                <a:latin typeface="微软雅黑"/>
                <a:ea typeface="微软雅黑"/>
                <a:cs typeface="微软雅黑"/>
              </a:rPr>
              <a:t>速度</a:t>
            </a:r>
            <a:endParaRPr lang="en-US" altLang="zh-CN" sz="2000" dirty="0">
              <a:solidFill>
                <a:schemeClr val="tx1">
                  <a:lumMod val="50000"/>
                  <a:lumOff val="50000"/>
                </a:schemeClr>
              </a:solidFill>
              <a:latin typeface="微软雅黑"/>
              <a:ea typeface="微软雅黑"/>
              <a:cs typeface="微软雅黑"/>
            </a:endParaRPr>
          </a:p>
          <a:p>
            <a:pPr lvl="1"/>
            <a:endParaRPr lang="en-US" altLang="zh-CN" dirty="0" smtClean="0">
              <a:latin typeface="微软雅黑" panose="020B0503020204020204" pitchFamily="34" charset="-122"/>
              <a:ea typeface="微软雅黑" panose="020B0503020204020204" pitchFamily="34" charset="-122"/>
            </a:endParaRPr>
          </a:p>
          <a:p>
            <a:r>
              <a:rPr lang="zh-CN" altLang="en-US" b="1" dirty="0">
                <a:solidFill>
                  <a:schemeClr val="accent1">
                    <a:lumMod val="60000"/>
                    <a:lumOff val="40000"/>
                  </a:schemeClr>
                </a:solidFill>
                <a:latin typeface="微软雅黑"/>
                <a:ea typeface="微软雅黑"/>
                <a:cs typeface="微软雅黑"/>
              </a:rPr>
              <a:t>产品</a:t>
            </a:r>
            <a:r>
              <a:rPr lang="zh-CN" altLang="en-US" b="1" dirty="0" smtClean="0">
                <a:solidFill>
                  <a:schemeClr val="accent1">
                    <a:lumMod val="60000"/>
                    <a:lumOff val="40000"/>
                  </a:schemeClr>
                </a:solidFill>
                <a:latin typeface="微软雅黑"/>
                <a:ea typeface="微软雅黑"/>
                <a:cs typeface="微软雅黑"/>
              </a:rPr>
              <a:t>开发体验</a:t>
            </a:r>
            <a:endParaRPr lang="en-US" altLang="zh-CN" b="1" dirty="0">
              <a:solidFill>
                <a:schemeClr val="accent1">
                  <a:lumMod val="60000"/>
                  <a:lumOff val="40000"/>
                </a:schemeClr>
              </a:solidFill>
              <a:latin typeface="微软雅黑"/>
              <a:ea typeface="微软雅黑"/>
              <a:cs typeface="微软雅黑"/>
            </a:endParaRPr>
          </a:p>
          <a:p>
            <a:pPr lvl="1">
              <a:lnSpc>
                <a:spcPct val="150000"/>
              </a:lnSpc>
            </a:pPr>
            <a:r>
              <a:rPr lang="zh-CN" altLang="en-US" sz="2000" dirty="0">
                <a:solidFill>
                  <a:schemeClr val="tx1">
                    <a:lumMod val="50000"/>
                    <a:lumOff val="50000"/>
                  </a:schemeClr>
                </a:solidFill>
                <a:latin typeface="微软雅黑"/>
                <a:ea typeface="微软雅黑"/>
                <a:cs typeface="微软雅黑"/>
              </a:rPr>
              <a:t>资源合并对工程师透明</a:t>
            </a:r>
            <a:endParaRPr lang="en-US" altLang="zh-CN" sz="2000" dirty="0">
              <a:solidFill>
                <a:schemeClr val="tx1">
                  <a:lumMod val="50000"/>
                  <a:lumOff val="50000"/>
                </a:schemeClr>
              </a:solidFill>
              <a:latin typeface="微软雅黑"/>
              <a:ea typeface="微软雅黑"/>
              <a:cs typeface="微软雅黑"/>
            </a:endParaRPr>
          </a:p>
        </p:txBody>
      </p:sp>
      <p:sp>
        <p:nvSpPr>
          <p:cNvPr id="4" name="矩形 3"/>
          <p:cNvSpPr/>
          <p:nvPr/>
        </p:nvSpPr>
        <p:spPr>
          <a:xfrm>
            <a:off x="1061746" y="3401966"/>
            <a:ext cx="9689123" cy="790331"/>
          </a:xfrm>
          <a:prstGeom prst="rect">
            <a:avLst/>
          </a:prstGeom>
          <a:ln w="381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3600" dirty="0" smtClean="0">
                <a:latin typeface="微软雅黑" panose="020B0503020204020204" pitchFamily="34" charset="-122"/>
                <a:ea typeface="微软雅黑" panose="020B0503020204020204" pitchFamily="34" charset="-122"/>
              </a:rPr>
              <a:t>静态资源自动合并系统</a:t>
            </a:r>
            <a:endParaRPr lang="zh-CN" altLang="en-US" sz="36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10932750" y="6430123"/>
            <a:ext cx="842099" cy="223520"/>
          </a:xfrm>
          <a:prstGeom prst="rect">
            <a:avLst/>
          </a:prstGeom>
        </p:spPr>
      </p:pic>
    </p:spTree>
    <p:extLst>
      <p:ext uri="{BB962C8B-B14F-4D97-AF65-F5344CB8AC3E}">
        <p14:creationId xmlns:p14="http://schemas.microsoft.com/office/powerpoint/2010/main" val="56276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858000"/>
          </a:xfrm>
          <a:solidFill>
            <a:srgbClr val="0070C0"/>
          </a:solidFill>
        </p:spPr>
        <p:txBody>
          <a:bodyPr/>
          <a:lstStyle/>
          <a:p>
            <a:endParaRPr lang="zh-CN" altLang="en-US" dirty="0"/>
          </a:p>
        </p:txBody>
      </p:sp>
      <p:sp>
        <p:nvSpPr>
          <p:cNvPr id="2" name="文本框 1"/>
          <p:cNvSpPr txBox="1"/>
          <p:nvPr/>
        </p:nvSpPr>
        <p:spPr>
          <a:xfrm>
            <a:off x="5214258" y="2452388"/>
            <a:ext cx="2604796" cy="769441"/>
          </a:xfrm>
          <a:prstGeom prst="rect">
            <a:avLst/>
          </a:prstGeom>
          <a:noFill/>
        </p:spPr>
        <p:txBody>
          <a:bodyPr wrap="square" rtlCol="0">
            <a:spAutoFit/>
          </a:bodyPr>
          <a:lstStyle/>
          <a:p>
            <a:r>
              <a:rPr lang="zh-CN" altLang="en-US" sz="4400" dirty="0" smtClean="0">
                <a:solidFill>
                  <a:schemeClr val="bg1"/>
                </a:solidFill>
                <a:latin typeface="微软雅黑" panose="020B0503020204020204" pitchFamily="34" charset="-122"/>
                <a:ea typeface="微软雅黑" panose="020B0503020204020204" pitchFamily="34" charset="-122"/>
              </a:rPr>
              <a:t>架构</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91455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latin typeface="微软雅黑" pitchFamily="34" charset="-122"/>
                <a:ea typeface="微软雅黑" pitchFamily="34" charset="-122"/>
              </a:rPr>
              <a:t>静态资源自动合并系统</a:t>
            </a:r>
            <a:endParaRPr lang="zh-CN" altLang="en-US" sz="3600" dirty="0">
              <a:latin typeface="微软雅黑" pitchFamily="34" charset="-122"/>
              <a:ea typeface="微软雅黑" pitchFamily="34" charset="-122"/>
            </a:endParaRPr>
          </a:p>
        </p:txBody>
      </p:sp>
      <p:pic>
        <p:nvPicPr>
          <p:cNvPr id="16" name="图片 15" descr="autopack1.jpg"/>
          <p:cNvPicPr>
            <a:picLocks noChangeAspect="1"/>
          </p:cNvPicPr>
          <p:nvPr/>
        </p:nvPicPr>
        <p:blipFill>
          <a:blip r:embed="rId3"/>
          <a:stretch>
            <a:fillRect/>
          </a:stretch>
        </p:blipFill>
        <p:spPr>
          <a:xfrm>
            <a:off x="1409771" y="2059355"/>
            <a:ext cx="9383926" cy="2676418"/>
          </a:xfrm>
          <a:prstGeom prst="rect">
            <a:avLst/>
          </a:prstGeom>
        </p:spPr>
      </p:pic>
      <p:sp>
        <p:nvSpPr>
          <p:cNvPr id="4" name="文本框 6"/>
          <p:cNvSpPr txBox="1"/>
          <p:nvPr/>
        </p:nvSpPr>
        <p:spPr>
          <a:xfrm>
            <a:off x="3046332" y="4743658"/>
            <a:ext cx="184731" cy="369332"/>
          </a:xfrm>
          <a:prstGeom prst="rect">
            <a:avLst/>
          </a:prstGeom>
          <a:noFill/>
        </p:spPr>
        <p:txBody>
          <a:bodyPr wrap="none" rtlCol="0">
            <a:spAutoFit/>
          </a:bodyPr>
          <a:lstStyle/>
          <a:p>
            <a:endParaRPr kumimoji="1" lang="zh-CN" altLang="en-US" dirty="0">
              <a:solidFill>
                <a:schemeClr val="tx1">
                  <a:lumMod val="65000"/>
                  <a:lumOff val="35000"/>
                </a:schemeClr>
              </a:solidFill>
              <a:latin typeface="微软雅黑"/>
              <a:ea typeface="微软雅黑"/>
              <a:cs typeface="微软雅黑"/>
            </a:endParaRPr>
          </a:p>
        </p:txBody>
      </p:sp>
      <p:sp>
        <p:nvSpPr>
          <p:cNvPr id="5" name="文本框 6"/>
          <p:cNvSpPr txBox="1"/>
          <p:nvPr/>
        </p:nvSpPr>
        <p:spPr>
          <a:xfrm>
            <a:off x="3619539" y="4798250"/>
            <a:ext cx="3422732" cy="369332"/>
          </a:xfrm>
          <a:prstGeom prst="rect">
            <a:avLst/>
          </a:prstGeom>
          <a:noFill/>
        </p:spPr>
        <p:txBody>
          <a:bodyPr wrap="none" rtlCol="0">
            <a:spAutoFit/>
          </a:bodyPr>
          <a:lstStyle/>
          <a:p>
            <a:r>
              <a:rPr kumimoji="1" lang="zh-CN" altLang="en-US" dirty="0" smtClean="0">
                <a:solidFill>
                  <a:schemeClr val="tx1">
                    <a:lumMod val="65000"/>
                    <a:lumOff val="35000"/>
                  </a:schemeClr>
                </a:solidFill>
                <a:latin typeface="微软雅黑"/>
                <a:ea typeface="微软雅黑"/>
                <a:cs typeface="微软雅黑"/>
              </a:rPr>
              <a:t>静态资源自动合并系统 </a:t>
            </a:r>
            <a:r>
              <a:rPr kumimoji="1" lang="en-US" altLang="zh-CN" dirty="0" smtClean="0">
                <a:solidFill>
                  <a:schemeClr val="tx1">
                    <a:lumMod val="65000"/>
                    <a:lumOff val="35000"/>
                  </a:schemeClr>
                </a:solidFill>
                <a:latin typeface="微软雅黑"/>
                <a:ea typeface="微软雅黑"/>
                <a:cs typeface="微软雅黑"/>
              </a:rPr>
              <a:t>- </a:t>
            </a:r>
            <a:r>
              <a:rPr kumimoji="1" lang="zh-CN" altLang="en-US" dirty="0" smtClean="0">
                <a:solidFill>
                  <a:schemeClr val="tx1">
                    <a:lumMod val="65000"/>
                    <a:lumOff val="35000"/>
                  </a:schemeClr>
                </a:solidFill>
                <a:latin typeface="微软雅黑"/>
                <a:ea typeface="微软雅黑"/>
                <a:cs typeface="微软雅黑"/>
              </a:rPr>
              <a:t>流程图</a:t>
            </a:r>
            <a:endParaRPr kumimoji="1" lang="zh-CN" altLang="en-US" dirty="0">
              <a:solidFill>
                <a:schemeClr val="tx1">
                  <a:lumMod val="65000"/>
                  <a:lumOff val="35000"/>
                </a:schemeClr>
              </a:solidFill>
              <a:latin typeface="微软雅黑"/>
              <a:ea typeface="微软雅黑"/>
              <a:cs typeface="微软雅黑"/>
            </a:endParaRPr>
          </a:p>
        </p:txBody>
      </p:sp>
      <p:pic>
        <p:nvPicPr>
          <p:cNvPr id="6" name="图片 5"/>
          <p:cNvPicPr>
            <a:picLocks noChangeAspect="1"/>
          </p:cNvPicPr>
          <p:nvPr/>
        </p:nvPicPr>
        <p:blipFill>
          <a:blip r:embed="rId4"/>
          <a:stretch>
            <a:fillRect/>
          </a:stretch>
        </p:blipFill>
        <p:spPr>
          <a:xfrm>
            <a:off x="10932750" y="6430123"/>
            <a:ext cx="842099" cy="223520"/>
          </a:xfrm>
          <a:prstGeom prst="rect">
            <a:avLst/>
          </a:prstGeom>
        </p:spPr>
      </p:pic>
    </p:spTree>
    <p:extLst>
      <p:ext uri="{BB962C8B-B14F-4D97-AF65-F5344CB8AC3E}">
        <p14:creationId xmlns:p14="http://schemas.microsoft.com/office/powerpoint/2010/main" val="33824169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latin typeface="微软雅黑" pitchFamily="34" charset="-122"/>
                <a:ea typeface="微软雅黑" pitchFamily="34" charset="-122"/>
              </a:rPr>
              <a:t>静态资源自动合并 </a:t>
            </a:r>
            <a:r>
              <a:rPr lang="en-US" altLang="zh-CN" sz="3600" dirty="0" smtClean="0">
                <a:latin typeface="微软雅黑" pitchFamily="34" charset="-122"/>
                <a:ea typeface="微软雅黑" pitchFamily="34" charset="-122"/>
              </a:rPr>
              <a:t>— </a:t>
            </a:r>
            <a:r>
              <a:rPr lang="zh-CN" altLang="en-US" sz="3600" dirty="0" smtClean="0">
                <a:latin typeface="微软雅黑" pitchFamily="34" charset="-122"/>
                <a:ea typeface="微软雅黑" pitchFamily="34" charset="-122"/>
              </a:rPr>
              <a:t>收益</a:t>
            </a:r>
            <a:endParaRPr lang="zh-CN" altLang="en-US" sz="3600" dirty="0">
              <a:latin typeface="微软雅黑" pitchFamily="34" charset="-122"/>
              <a:ea typeface="微软雅黑" pitchFamily="34" charset="-122"/>
            </a:endParaRPr>
          </a:p>
        </p:txBody>
      </p:sp>
      <p:graphicFrame>
        <p:nvGraphicFramePr>
          <p:cNvPr id="11" name="图表 10"/>
          <p:cNvGraphicFramePr/>
          <p:nvPr>
            <p:extLst/>
          </p:nvPr>
        </p:nvGraphicFramePr>
        <p:xfrm>
          <a:off x="838200" y="1690688"/>
          <a:ext cx="9133306" cy="4427621"/>
        </p:xfrm>
        <a:graphic>
          <a:graphicData uri="http://schemas.openxmlformats.org/drawingml/2006/chart">
            <c:chart xmlns:c="http://schemas.openxmlformats.org/drawingml/2006/chart" xmlns:r="http://schemas.openxmlformats.org/officeDocument/2006/relationships" r:id="rId3"/>
          </a:graphicData>
        </a:graphic>
      </p:graphicFrame>
      <p:sp>
        <p:nvSpPr>
          <p:cNvPr id="15" name="文本框 14"/>
          <p:cNvSpPr txBox="1"/>
          <p:nvPr/>
        </p:nvSpPr>
        <p:spPr>
          <a:xfrm>
            <a:off x="9962149" y="3160295"/>
            <a:ext cx="2037347" cy="1200329"/>
          </a:xfrm>
          <a:prstGeom prst="rect">
            <a:avLst/>
          </a:prstGeom>
          <a:noFill/>
        </p:spPr>
        <p:txBody>
          <a:bodyPr wrap="square" rtlCol="0">
            <a:spAutoFit/>
          </a:bodyPr>
          <a:lstStyle/>
          <a:p>
            <a:r>
              <a:rPr lang="zh-CN" altLang="en-US" dirty="0" smtClean="0">
                <a:solidFill>
                  <a:srgbClr val="FF0000"/>
                </a:solidFill>
                <a:latin typeface="微软雅黑" pitchFamily="34" charset="-122"/>
                <a:ea typeface="微软雅黑" pitchFamily="34" charset="-122"/>
              </a:rPr>
              <a:t>自动</a:t>
            </a:r>
            <a:r>
              <a:rPr lang="zh-CN" altLang="en-US" dirty="0">
                <a:solidFill>
                  <a:srgbClr val="FF0000"/>
                </a:solidFill>
                <a:latin typeface="微软雅黑" pitchFamily="34" charset="-122"/>
                <a:ea typeface="微软雅黑" pitchFamily="34" charset="-122"/>
              </a:rPr>
              <a:t>合并</a:t>
            </a:r>
            <a:r>
              <a:rPr lang="zh-CN" altLang="en-US" dirty="0" smtClean="0">
                <a:solidFill>
                  <a:srgbClr val="FF0000"/>
                </a:solidFill>
                <a:latin typeface="微软雅黑" pitchFamily="34" charset="-122"/>
                <a:ea typeface="微软雅黑" pitchFamily="34" charset="-122"/>
              </a:rPr>
              <a:t>前后</a:t>
            </a:r>
            <a:r>
              <a:rPr lang="en-US" altLang="zh-CN" dirty="0" err="1">
                <a:solidFill>
                  <a:srgbClr val="FF0000"/>
                </a:solidFill>
                <a:latin typeface="微软雅黑" pitchFamily="34" charset="-122"/>
                <a:ea typeface="微软雅黑" pitchFamily="34" charset="-122"/>
              </a:rPr>
              <a:t>js</a:t>
            </a:r>
            <a:r>
              <a:rPr lang="zh-CN" altLang="en-US" dirty="0">
                <a:solidFill>
                  <a:srgbClr val="FF0000"/>
                </a:solidFill>
                <a:latin typeface="微软雅黑" pitchFamily="34" charset="-122"/>
                <a:ea typeface="微软雅黑" pitchFamily="34" charset="-122"/>
              </a:rPr>
              <a:t>加载量平均减少</a:t>
            </a:r>
            <a:r>
              <a:rPr lang="en-US" altLang="zh-CN" dirty="0">
                <a:solidFill>
                  <a:srgbClr val="FF0000"/>
                </a:solidFill>
                <a:latin typeface="微软雅黑" pitchFamily="34" charset="-122"/>
                <a:ea typeface="微软雅黑" pitchFamily="34" charset="-122"/>
              </a:rPr>
              <a:t>35%</a:t>
            </a:r>
            <a:r>
              <a:rPr lang="zh-CN" altLang="en-US" dirty="0">
                <a:solidFill>
                  <a:srgbClr val="FF0000"/>
                </a:solidFill>
                <a:latin typeface="微软雅黑" pitchFamily="34" charset="-122"/>
                <a:ea typeface="微软雅黑" pitchFamily="34" charset="-122"/>
              </a:rPr>
              <a:t>左右</a:t>
            </a:r>
          </a:p>
          <a:p>
            <a:endParaRPr lang="zh-CN" altLang="en-US" dirty="0"/>
          </a:p>
        </p:txBody>
      </p:sp>
      <p:pic>
        <p:nvPicPr>
          <p:cNvPr id="5" name="图片 4"/>
          <p:cNvPicPr>
            <a:picLocks noChangeAspect="1"/>
          </p:cNvPicPr>
          <p:nvPr/>
        </p:nvPicPr>
        <p:blipFill>
          <a:blip r:embed="rId4"/>
          <a:stretch>
            <a:fillRect/>
          </a:stretch>
        </p:blipFill>
        <p:spPr>
          <a:xfrm>
            <a:off x="10932750" y="6430123"/>
            <a:ext cx="842099" cy="223520"/>
          </a:xfrm>
          <a:prstGeom prst="rect">
            <a:avLst/>
          </a:prstGeom>
        </p:spPr>
      </p:pic>
    </p:spTree>
    <p:extLst>
      <p:ext uri="{BB962C8B-B14F-4D97-AF65-F5344CB8AC3E}">
        <p14:creationId xmlns:p14="http://schemas.microsoft.com/office/powerpoint/2010/main" val="13656327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latin typeface="微软雅黑" pitchFamily="34" charset="-122"/>
                <a:ea typeface="微软雅黑" pitchFamily="34" charset="-122"/>
              </a:rPr>
              <a:t>静态资源自动合并 </a:t>
            </a:r>
            <a:r>
              <a:rPr lang="en-US" altLang="zh-CN" sz="3600" dirty="0" smtClean="0">
                <a:latin typeface="微软雅黑" pitchFamily="34" charset="-122"/>
                <a:ea typeface="微软雅黑" pitchFamily="34" charset="-122"/>
              </a:rPr>
              <a:t>— </a:t>
            </a:r>
            <a:r>
              <a:rPr lang="zh-CN" altLang="en-US" sz="3600" dirty="0" smtClean="0">
                <a:latin typeface="微软雅黑" pitchFamily="34" charset="-122"/>
                <a:ea typeface="微软雅黑" pitchFamily="34" charset="-122"/>
              </a:rPr>
              <a:t>收益</a:t>
            </a:r>
            <a:endParaRPr lang="zh-CN" altLang="en-US" sz="3600" dirty="0">
              <a:latin typeface="微软雅黑" pitchFamily="34" charset="-122"/>
              <a:ea typeface="微软雅黑" pitchFamily="34" charset="-122"/>
            </a:endParaRPr>
          </a:p>
        </p:txBody>
      </p:sp>
      <p:graphicFrame>
        <p:nvGraphicFramePr>
          <p:cNvPr id="11" name="图表 10"/>
          <p:cNvGraphicFramePr/>
          <p:nvPr>
            <p:extLst/>
          </p:nvPr>
        </p:nvGraphicFramePr>
        <p:xfrm>
          <a:off x="647031" y="1690688"/>
          <a:ext cx="9555748" cy="4613859"/>
        </p:xfrm>
        <a:graphic>
          <a:graphicData uri="http://schemas.openxmlformats.org/drawingml/2006/chart">
            <c:chart xmlns:c="http://schemas.openxmlformats.org/drawingml/2006/chart" xmlns:r="http://schemas.openxmlformats.org/officeDocument/2006/relationships" r:id="rId3"/>
          </a:graphicData>
        </a:graphic>
      </p:graphicFrame>
      <p:sp>
        <p:nvSpPr>
          <p:cNvPr id="3" name="文本框 2"/>
          <p:cNvSpPr txBox="1"/>
          <p:nvPr/>
        </p:nvSpPr>
        <p:spPr>
          <a:xfrm>
            <a:off x="10234863" y="2727158"/>
            <a:ext cx="1732548" cy="1200329"/>
          </a:xfrm>
          <a:prstGeom prst="rect">
            <a:avLst/>
          </a:prstGeom>
          <a:noFill/>
        </p:spPr>
        <p:txBody>
          <a:bodyPr wrap="square" rtlCol="0">
            <a:spAutoFit/>
          </a:bodyPr>
          <a:lstStyle/>
          <a:p>
            <a:r>
              <a:rPr lang="zh-CN" altLang="en-US" dirty="0" smtClean="0">
                <a:solidFill>
                  <a:srgbClr val="FF0000"/>
                </a:solidFill>
                <a:latin typeface="微软雅黑" pitchFamily="34" charset="-122"/>
                <a:ea typeface="微软雅黑" pitchFamily="34" charset="-122"/>
              </a:rPr>
              <a:t>自动</a:t>
            </a:r>
            <a:r>
              <a:rPr lang="zh-CN" altLang="en-US" dirty="0">
                <a:solidFill>
                  <a:srgbClr val="FF0000"/>
                </a:solidFill>
                <a:latin typeface="微软雅黑" pitchFamily="34" charset="-122"/>
                <a:ea typeface="微软雅黑" pitchFamily="34" charset="-122"/>
              </a:rPr>
              <a:t>合并</a:t>
            </a:r>
            <a:r>
              <a:rPr lang="zh-CN" altLang="en-US" dirty="0" smtClean="0">
                <a:solidFill>
                  <a:srgbClr val="FF0000"/>
                </a:solidFill>
                <a:latin typeface="微软雅黑" pitchFamily="34" charset="-122"/>
                <a:ea typeface="微软雅黑" pitchFamily="34" charset="-122"/>
              </a:rPr>
              <a:t>前后</a:t>
            </a:r>
            <a:r>
              <a:rPr lang="zh-CN" altLang="en-US" dirty="0">
                <a:solidFill>
                  <a:srgbClr val="FF0000"/>
                </a:solidFill>
                <a:latin typeface="微软雅黑" pitchFamily="34" charset="-122"/>
                <a:ea typeface="微软雅黑" pitchFamily="34" charset="-122"/>
              </a:rPr>
              <a:t>页面加载时间减少</a:t>
            </a:r>
            <a:r>
              <a:rPr lang="en-US" altLang="zh-CN" dirty="0">
                <a:solidFill>
                  <a:srgbClr val="FF0000"/>
                </a:solidFill>
                <a:latin typeface="微软雅黑" pitchFamily="34" charset="-122"/>
                <a:ea typeface="微软雅黑" pitchFamily="34" charset="-122"/>
              </a:rPr>
              <a:t>10%</a:t>
            </a:r>
            <a:endParaRPr lang="zh-CN" altLang="en-US" dirty="0">
              <a:solidFill>
                <a:srgbClr val="FF0000"/>
              </a:solidFill>
              <a:latin typeface="微软雅黑" pitchFamily="34" charset="-122"/>
              <a:ea typeface="微软雅黑" pitchFamily="34" charset="-122"/>
            </a:endParaRPr>
          </a:p>
          <a:p>
            <a:endParaRPr lang="zh-CN" altLang="en-US" dirty="0">
              <a:solidFill>
                <a:srgbClr val="FF0000"/>
              </a:solidFill>
              <a:latin typeface="微软雅黑" pitchFamily="34" charset="-122"/>
              <a:ea typeface="微软雅黑" pitchFamily="34" charset="-122"/>
            </a:endParaRPr>
          </a:p>
        </p:txBody>
      </p:sp>
      <p:pic>
        <p:nvPicPr>
          <p:cNvPr id="5" name="图片 4"/>
          <p:cNvPicPr>
            <a:picLocks noChangeAspect="1"/>
          </p:cNvPicPr>
          <p:nvPr/>
        </p:nvPicPr>
        <p:blipFill>
          <a:blip r:embed="rId4"/>
          <a:stretch>
            <a:fillRect/>
          </a:stretch>
        </p:blipFill>
        <p:spPr>
          <a:xfrm>
            <a:off x="10932750" y="6430123"/>
            <a:ext cx="842099" cy="223520"/>
          </a:xfrm>
          <a:prstGeom prst="rect">
            <a:avLst/>
          </a:prstGeom>
        </p:spPr>
      </p:pic>
    </p:spTree>
    <p:extLst>
      <p:ext uri="{BB962C8B-B14F-4D97-AF65-F5344CB8AC3E}">
        <p14:creationId xmlns:p14="http://schemas.microsoft.com/office/powerpoint/2010/main" val="18799641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86204" y="4399163"/>
            <a:ext cx="3234703" cy="2349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zh-CN" altLang="en-US" sz="3600" dirty="0" smtClean="0">
                <a:latin typeface="微软雅黑" panose="020B0503020204020204" pitchFamily="34" charset="-122"/>
                <a:ea typeface="微软雅黑" panose="020B0503020204020204" pitchFamily="34" charset="-122"/>
              </a:rPr>
              <a:t>目标分析 </a:t>
            </a:r>
            <a:r>
              <a:rPr lang="en-US" altLang="zh-CN" sz="3600" dirty="0" smtClean="0">
                <a:latin typeface="微软雅黑" panose="020B0503020204020204" pitchFamily="34" charset="-122"/>
                <a:ea typeface="微软雅黑" panose="020B0503020204020204" pitchFamily="34" charset="-122"/>
              </a:rPr>
              <a:t>– </a:t>
            </a:r>
            <a:r>
              <a:rPr lang="zh-CN" altLang="en-US" sz="3600" dirty="0" smtClean="0">
                <a:latin typeface="微软雅黑" panose="020B0503020204020204" pitchFamily="34" charset="-122"/>
                <a:ea typeface="微软雅黑" panose="020B0503020204020204" pitchFamily="34" charset="-122"/>
              </a:rPr>
              <a:t>需要做哪些</a:t>
            </a:r>
            <a:endParaRPr lang="zh-CN" altLang="en-US" sz="36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pPr lvl="1">
              <a:lnSpc>
                <a:spcPct val="150000"/>
              </a:lnSpc>
            </a:pPr>
            <a:r>
              <a:rPr lang="en-US" altLang="zh-CN" sz="2000" dirty="0" smtClean="0">
                <a:solidFill>
                  <a:schemeClr val="tx1">
                    <a:lumMod val="50000"/>
                    <a:lumOff val="50000"/>
                  </a:schemeClr>
                </a:solidFill>
                <a:latin typeface="微软雅黑"/>
                <a:ea typeface="微软雅黑"/>
                <a:cs typeface="微软雅黑"/>
              </a:rPr>
              <a:t> </a:t>
            </a:r>
            <a:r>
              <a:rPr lang="zh-CN" altLang="en-US" sz="2000" dirty="0" smtClean="0">
                <a:solidFill>
                  <a:schemeClr val="tx1">
                    <a:lumMod val="50000"/>
                    <a:lumOff val="50000"/>
                  </a:schemeClr>
                </a:solidFill>
                <a:latin typeface="微软雅黑"/>
                <a:ea typeface="微软雅黑"/>
                <a:cs typeface="微软雅黑"/>
              </a:rPr>
              <a:t>只加载页面用到的</a:t>
            </a:r>
            <a:r>
              <a:rPr lang="en-US" altLang="zh-CN" sz="2000" dirty="0" smtClean="0">
                <a:solidFill>
                  <a:schemeClr val="tx1">
                    <a:lumMod val="50000"/>
                    <a:lumOff val="50000"/>
                  </a:schemeClr>
                </a:solidFill>
                <a:latin typeface="微软雅黑"/>
                <a:ea typeface="微软雅黑"/>
                <a:cs typeface="微软雅黑"/>
              </a:rPr>
              <a:t>Js</a:t>
            </a:r>
            <a:r>
              <a:rPr lang="zh-CN" altLang="en-US" sz="2000" dirty="0" smtClean="0">
                <a:solidFill>
                  <a:schemeClr val="tx1">
                    <a:lumMod val="50000"/>
                    <a:lumOff val="50000"/>
                  </a:schemeClr>
                </a:solidFill>
                <a:latin typeface="微软雅黑"/>
                <a:ea typeface="微软雅黑"/>
                <a:cs typeface="微软雅黑"/>
              </a:rPr>
              <a:t>和</a:t>
            </a:r>
            <a:r>
              <a:rPr lang="en-US" altLang="zh-CN" sz="2000" dirty="0" smtClean="0">
                <a:solidFill>
                  <a:schemeClr val="tx1">
                    <a:lumMod val="50000"/>
                    <a:lumOff val="50000"/>
                  </a:schemeClr>
                </a:solidFill>
                <a:latin typeface="微软雅黑"/>
                <a:ea typeface="微软雅黑"/>
                <a:cs typeface="微软雅黑"/>
              </a:rPr>
              <a:t>Css</a:t>
            </a:r>
            <a:r>
              <a:rPr lang="zh-CN" altLang="en-US" sz="2000" dirty="0" smtClean="0">
                <a:solidFill>
                  <a:schemeClr val="tx1">
                    <a:lumMod val="50000"/>
                    <a:lumOff val="50000"/>
                  </a:schemeClr>
                </a:solidFill>
                <a:latin typeface="微软雅黑"/>
                <a:ea typeface="微软雅黑"/>
                <a:cs typeface="微软雅黑"/>
              </a:rPr>
              <a:t>，减少冗余资源</a:t>
            </a:r>
            <a:endParaRPr lang="en-US" altLang="zh-CN" sz="2000" dirty="0" smtClean="0">
              <a:solidFill>
                <a:schemeClr val="tx1">
                  <a:lumMod val="50000"/>
                  <a:lumOff val="50000"/>
                </a:schemeClr>
              </a:solidFill>
              <a:latin typeface="微软雅黑"/>
              <a:ea typeface="微软雅黑"/>
              <a:cs typeface="微软雅黑"/>
            </a:endParaRPr>
          </a:p>
          <a:p>
            <a:pPr lvl="1">
              <a:lnSpc>
                <a:spcPct val="150000"/>
              </a:lnSpc>
            </a:pPr>
            <a:endParaRPr lang="en-US" altLang="zh-CN" sz="2000" dirty="0">
              <a:solidFill>
                <a:schemeClr val="tx1">
                  <a:lumMod val="50000"/>
                  <a:lumOff val="50000"/>
                </a:schemeClr>
              </a:solidFill>
              <a:latin typeface="微软雅黑"/>
              <a:ea typeface="微软雅黑"/>
              <a:cs typeface="微软雅黑"/>
            </a:endParaRPr>
          </a:p>
          <a:p>
            <a:pPr lvl="1">
              <a:lnSpc>
                <a:spcPct val="150000"/>
              </a:lnSpc>
            </a:pPr>
            <a:r>
              <a:rPr lang="zh-CN" altLang="en-US" sz="2000" dirty="0" smtClean="0">
                <a:solidFill>
                  <a:schemeClr val="tx1">
                    <a:lumMod val="50000"/>
                    <a:lumOff val="50000"/>
                  </a:schemeClr>
                </a:solidFill>
                <a:latin typeface="微软雅黑"/>
                <a:ea typeface="微软雅黑"/>
                <a:cs typeface="微软雅黑"/>
              </a:rPr>
              <a:t>能够首先加载重要的静态资源，加快页面首屏的展现速度</a:t>
            </a:r>
            <a:endParaRPr lang="en-US" altLang="zh-CN" sz="2000" dirty="0" smtClean="0">
              <a:solidFill>
                <a:schemeClr val="tx1">
                  <a:lumMod val="50000"/>
                  <a:lumOff val="50000"/>
                </a:schemeClr>
              </a:solidFill>
              <a:latin typeface="微软雅黑"/>
              <a:ea typeface="微软雅黑"/>
              <a:cs typeface="微软雅黑"/>
            </a:endParaRPr>
          </a:p>
          <a:p>
            <a:pPr lvl="1">
              <a:lnSpc>
                <a:spcPct val="150000"/>
              </a:lnSpc>
            </a:pPr>
            <a:endParaRPr lang="en-US" altLang="zh-CN" sz="2000" dirty="0">
              <a:solidFill>
                <a:schemeClr val="tx1">
                  <a:lumMod val="50000"/>
                  <a:lumOff val="50000"/>
                </a:schemeClr>
              </a:solidFill>
              <a:latin typeface="微软雅黑"/>
              <a:ea typeface="微软雅黑"/>
              <a:cs typeface="微软雅黑"/>
            </a:endParaRPr>
          </a:p>
          <a:p>
            <a:pPr lvl="1">
              <a:lnSpc>
                <a:spcPct val="150000"/>
              </a:lnSpc>
            </a:pPr>
            <a:r>
              <a:rPr lang="zh-CN" altLang="en-US" sz="2000" dirty="0" smtClean="0">
                <a:solidFill>
                  <a:schemeClr val="tx1">
                    <a:lumMod val="50000"/>
                    <a:lumOff val="50000"/>
                  </a:schemeClr>
                </a:solidFill>
                <a:latin typeface="微软雅黑"/>
                <a:ea typeface="微软雅黑"/>
                <a:cs typeface="微软雅黑"/>
              </a:rPr>
              <a:t>不同的网络状况</a:t>
            </a:r>
            <a:r>
              <a:rPr lang="en-US" altLang="zh-CN" sz="2000" dirty="0" smtClean="0">
                <a:solidFill>
                  <a:schemeClr val="tx1">
                    <a:lumMod val="50000"/>
                    <a:lumOff val="50000"/>
                  </a:schemeClr>
                </a:solidFill>
                <a:latin typeface="微软雅黑"/>
                <a:ea typeface="微软雅黑"/>
                <a:cs typeface="微软雅黑"/>
              </a:rPr>
              <a:t>(Mobile/PC)</a:t>
            </a:r>
            <a:r>
              <a:rPr lang="zh-CN" altLang="en-US" sz="2000" dirty="0" smtClean="0">
                <a:solidFill>
                  <a:schemeClr val="tx1">
                    <a:lumMod val="50000"/>
                    <a:lumOff val="50000"/>
                  </a:schemeClr>
                </a:solidFill>
                <a:latin typeface="微软雅黑"/>
                <a:ea typeface="微软雅黑"/>
                <a:cs typeface="微软雅黑"/>
              </a:rPr>
              <a:t>，采用不同的合并方案</a:t>
            </a:r>
            <a:endParaRPr lang="en-US" altLang="zh-CN" sz="2000" dirty="0">
              <a:solidFill>
                <a:schemeClr val="tx1">
                  <a:lumMod val="50000"/>
                  <a:lumOff val="50000"/>
                </a:schemeClr>
              </a:solidFill>
              <a:latin typeface="微软雅黑"/>
              <a:ea typeface="微软雅黑"/>
              <a:cs typeface="微软雅黑"/>
            </a:endParaRPr>
          </a:p>
        </p:txBody>
      </p:sp>
      <p:sp>
        <p:nvSpPr>
          <p:cNvPr id="6" name="矩形 5"/>
          <p:cNvSpPr/>
          <p:nvPr/>
        </p:nvSpPr>
        <p:spPr>
          <a:xfrm>
            <a:off x="2291459" y="2361443"/>
            <a:ext cx="6631826" cy="476350"/>
          </a:xfrm>
          <a:prstGeom prst="rect">
            <a:avLst/>
          </a:prstGeom>
          <a:ln w="381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zh-CN" altLang="en-US" sz="2000" dirty="0" smtClean="0">
                <a:latin typeface="微软雅黑" panose="020B0503020204020204" pitchFamily="34" charset="-122"/>
                <a:ea typeface="微软雅黑" panose="020B0503020204020204" pitchFamily="34" charset="-122"/>
              </a:rPr>
              <a:t>统计页面用到了哪些</a:t>
            </a:r>
            <a:r>
              <a:rPr lang="en-US" altLang="zh-CN" sz="2000" dirty="0" smtClean="0">
                <a:latin typeface="微软雅黑" panose="020B0503020204020204" pitchFamily="34" charset="-122"/>
                <a:ea typeface="微软雅黑" panose="020B0503020204020204" pitchFamily="34" charset="-122"/>
              </a:rPr>
              <a:t>Js</a:t>
            </a:r>
            <a:r>
              <a:rPr lang="zh-CN" altLang="en-US" sz="2000" dirty="0" smtClean="0">
                <a:latin typeface="微软雅黑" panose="020B0503020204020204" pitchFamily="34" charset="-122"/>
                <a:ea typeface="微软雅黑" panose="020B0503020204020204" pitchFamily="34" charset="-122"/>
              </a:rPr>
              <a:t>和</a:t>
            </a:r>
            <a:r>
              <a:rPr lang="en-US" altLang="zh-CN" sz="2000" dirty="0" smtClean="0">
                <a:latin typeface="微软雅黑" panose="020B0503020204020204" pitchFamily="34" charset="-122"/>
                <a:ea typeface="微软雅黑" panose="020B0503020204020204" pitchFamily="34" charset="-122"/>
              </a:rPr>
              <a:t>Css</a:t>
            </a:r>
            <a:endParaRPr lang="zh-CN" altLang="en-US" sz="2000" dirty="0">
              <a:latin typeface="微软雅黑" panose="020B0503020204020204" pitchFamily="34" charset="-122"/>
              <a:ea typeface="微软雅黑" panose="020B0503020204020204" pitchFamily="34" charset="-122"/>
            </a:endParaRPr>
          </a:p>
        </p:txBody>
      </p:sp>
      <p:sp>
        <p:nvSpPr>
          <p:cNvPr id="7" name="矩形 6"/>
          <p:cNvSpPr/>
          <p:nvPr/>
        </p:nvSpPr>
        <p:spPr>
          <a:xfrm>
            <a:off x="2286204" y="3380946"/>
            <a:ext cx="6631826" cy="476350"/>
          </a:xfrm>
          <a:prstGeom prst="rect">
            <a:avLst/>
          </a:prstGeom>
          <a:ln w="381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zh-CN" altLang="en-US" sz="2000" dirty="0" smtClean="0">
                <a:latin typeface="微软雅黑" panose="020B0503020204020204" pitchFamily="34" charset="-122"/>
                <a:ea typeface="微软雅黑" panose="020B0503020204020204" pitchFamily="34" charset="-122"/>
              </a:rPr>
              <a:t>统计哪些是重要的静态资源</a:t>
            </a:r>
            <a:endParaRPr lang="zh-CN" altLang="en-US" sz="2000"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a:stretch>
            <a:fillRect/>
          </a:stretch>
        </p:blipFill>
        <p:spPr>
          <a:xfrm>
            <a:off x="11842120" y="6458956"/>
            <a:ext cx="842099" cy="223520"/>
          </a:xfrm>
          <a:prstGeom prst="rect">
            <a:avLst/>
          </a:prstGeom>
        </p:spPr>
      </p:pic>
      <p:sp>
        <p:nvSpPr>
          <p:cNvPr id="4" name="矩形 3"/>
          <p:cNvSpPr/>
          <p:nvPr/>
        </p:nvSpPr>
        <p:spPr>
          <a:xfrm>
            <a:off x="2579504" y="4790615"/>
            <a:ext cx="2648105" cy="7025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页面资源使用情况</a:t>
            </a:r>
            <a:endParaRPr lang="zh-CN" altLang="en-US" sz="2400" dirty="0"/>
          </a:p>
        </p:txBody>
      </p:sp>
      <p:sp>
        <p:nvSpPr>
          <p:cNvPr id="10" name="矩形 9"/>
          <p:cNvSpPr/>
          <p:nvPr/>
        </p:nvSpPr>
        <p:spPr>
          <a:xfrm>
            <a:off x="2579504" y="5537111"/>
            <a:ext cx="2648105" cy="44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资源优先级</a:t>
            </a:r>
            <a:endParaRPr lang="zh-CN" altLang="en-US" sz="2400" dirty="0"/>
          </a:p>
        </p:txBody>
      </p:sp>
      <p:sp>
        <p:nvSpPr>
          <p:cNvPr id="11" name="矩形 10"/>
          <p:cNvSpPr/>
          <p:nvPr/>
        </p:nvSpPr>
        <p:spPr>
          <a:xfrm>
            <a:off x="2579504" y="6080715"/>
            <a:ext cx="2648105" cy="568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用户网络情况</a:t>
            </a:r>
            <a:endParaRPr lang="zh-CN" altLang="en-US" sz="2400" dirty="0"/>
          </a:p>
        </p:txBody>
      </p:sp>
      <p:sp>
        <p:nvSpPr>
          <p:cNvPr id="12" name="文本框 11"/>
          <p:cNvSpPr txBox="1"/>
          <p:nvPr/>
        </p:nvSpPr>
        <p:spPr>
          <a:xfrm>
            <a:off x="3027872" y="4393114"/>
            <a:ext cx="2294627" cy="461665"/>
          </a:xfrm>
          <a:prstGeom prst="rect">
            <a:avLst/>
          </a:prstGeom>
          <a:noFill/>
        </p:spPr>
        <p:txBody>
          <a:bodyPr wrap="square" rtlCol="0">
            <a:spAutoFit/>
          </a:bodyPr>
          <a:lstStyle/>
          <a:p>
            <a:r>
              <a:rPr lang="zh-CN" altLang="en-US" sz="2400" dirty="0" smtClean="0"/>
              <a:t>输入因素</a:t>
            </a:r>
            <a:endParaRPr lang="zh-CN" altLang="en-US" sz="2400" dirty="0"/>
          </a:p>
        </p:txBody>
      </p:sp>
      <p:sp>
        <p:nvSpPr>
          <p:cNvPr id="13" name="矩形 12"/>
          <p:cNvSpPr/>
          <p:nvPr/>
        </p:nvSpPr>
        <p:spPr>
          <a:xfrm>
            <a:off x="8635628" y="5537111"/>
            <a:ext cx="2646001" cy="563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资源合并配置结果</a:t>
            </a:r>
            <a:endParaRPr lang="zh-CN" altLang="en-US" sz="2400" dirty="0"/>
          </a:p>
        </p:txBody>
      </p:sp>
      <p:sp>
        <p:nvSpPr>
          <p:cNvPr id="14" name="椭圆 13"/>
          <p:cNvSpPr/>
          <p:nvPr/>
        </p:nvSpPr>
        <p:spPr>
          <a:xfrm>
            <a:off x="6312020" y="4737121"/>
            <a:ext cx="1363231" cy="2081643"/>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400" dirty="0" smtClean="0">
                <a:solidFill>
                  <a:srgbClr val="FF0000"/>
                </a:solidFill>
              </a:rPr>
              <a:t>资源自动合并模型</a:t>
            </a:r>
            <a:endParaRPr lang="zh-CN" altLang="en-US" sz="2400" dirty="0">
              <a:solidFill>
                <a:srgbClr val="FF0000"/>
              </a:solidFill>
            </a:endParaRPr>
          </a:p>
        </p:txBody>
      </p:sp>
      <p:cxnSp>
        <p:nvCxnSpPr>
          <p:cNvPr id="16" name="直接连接符 15"/>
          <p:cNvCxnSpPr>
            <a:stCxn id="4" idx="3"/>
            <a:endCxn id="14" idx="2"/>
          </p:cNvCxnSpPr>
          <p:nvPr/>
        </p:nvCxnSpPr>
        <p:spPr>
          <a:xfrm>
            <a:off x="5227609" y="5141912"/>
            <a:ext cx="1084411" cy="63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0" idx="3"/>
            <a:endCxn id="14" idx="2"/>
          </p:cNvCxnSpPr>
          <p:nvPr/>
        </p:nvCxnSpPr>
        <p:spPr>
          <a:xfrm>
            <a:off x="5227609" y="5759086"/>
            <a:ext cx="1084411" cy="18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endCxn id="14" idx="2"/>
          </p:cNvCxnSpPr>
          <p:nvPr/>
        </p:nvCxnSpPr>
        <p:spPr>
          <a:xfrm flipV="1">
            <a:off x="4592027" y="5777943"/>
            <a:ext cx="1719993" cy="750828"/>
          </a:xfrm>
          <a:prstGeom prst="line">
            <a:avLst/>
          </a:prstGeom>
        </p:spPr>
        <p:style>
          <a:lnRef idx="1">
            <a:schemeClr val="accent1"/>
          </a:lnRef>
          <a:fillRef idx="0">
            <a:schemeClr val="accent1"/>
          </a:fillRef>
          <a:effectRef idx="0">
            <a:schemeClr val="accent1"/>
          </a:effectRef>
          <a:fontRef idx="minor">
            <a:schemeClr val="tx1"/>
          </a:fontRef>
        </p:style>
      </p:cxnSp>
      <p:sp>
        <p:nvSpPr>
          <p:cNvPr id="21" name="右箭头 20"/>
          <p:cNvSpPr/>
          <p:nvPr/>
        </p:nvSpPr>
        <p:spPr>
          <a:xfrm>
            <a:off x="7677305" y="5676738"/>
            <a:ext cx="940538" cy="30115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601363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ppt_x"/>
                                          </p:val>
                                        </p:tav>
                                        <p:tav tm="100000">
                                          <p:val>
                                            <p:strVal val="#ppt_x"/>
                                          </p:val>
                                        </p:tav>
                                      </p:tavLst>
                                    </p:anim>
                                    <p:anim calcmode="lin" valueType="num">
                                      <p:cBhvr additive="base">
                                        <p:cTn id="46" dur="500" fill="hold"/>
                                        <p:tgtEl>
                                          <p:spTgt spid="1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additive="base">
                                        <p:cTn id="53" dur="500" fill="hold"/>
                                        <p:tgtEl>
                                          <p:spTgt spid="14"/>
                                        </p:tgtEl>
                                        <p:attrNameLst>
                                          <p:attrName>ppt_x</p:attrName>
                                        </p:attrNameLst>
                                      </p:cBhvr>
                                      <p:tavLst>
                                        <p:tav tm="0">
                                          <p:val>
                                            <p:strVal val="#ppt_x"/>
                                          </p:val>
                                        </p:tav>
                                        <p:tav tm="100000">
                                          <p:val>
                                            <p:strVal val="#ppt_x"/>
                                          </p:val>
                                        </p:tav>
                                      </p:tavLst>
                                    </p:anim>
                                    <p:anim calcmode="lin" valueType="num">
                                      <p:cBhvr additive="base">
                                        <p:cTn id="54" dur="500" fill="hold"/>
                                        <p:tgtEl>
                                          <p:spTgt spid="14"/>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additive="base">
                                        <p:cTn id="57" dur="500" fill="hold"/>
                                        <p:tgtEl>
                                          <p:spTgt spid="20"/>
                                        </p:tgtEl>
                                        <p:attrNameLst>
                                          <p:attrName>ppt_x</p:attrName>
                                        </p:attrNameLst>
                                      </p:cBhvr>
                                      <p:tavLst>
                                        <p:tav tm="0">
                                          <p:val>
                                            <p:strVal val="#ppt_x"/>
                                          </p:val>
                                        </p:tav>
                                        <p:tav tm="100000">
                                          <p:val>
                                            <p:strVal val="#ppt_x"/>
                                          </p:val>
                                        </p:tav>
                                      </p:tavLst>
                                    </p:anim>
                                    <p:anim calcmode="lin" valueType="num">
                                      <p:cBhvr additive="base">
                                        <p:cTn id="58" dur="500" fill="hold"/>
                                        <p:tgtEl>
                                          <p:spTgt spid="20"/>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4" grpId="0" animBg="1"/>
      <p:bldP spid="10" grpId="0" animBg="1"/>
      <p:bldP spid="11" grpId="0" animBg="1"/>
      <p:bldP spid="12" grpId="0"/>
      <p:bldP spid="13" grpId="0" animBg="1"/>
      <p:bldP spid="14" grpId="0" animBg="1"/>
      <p:bldP spid="2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latin typeface="微软雅黑" pitchFamily="34" charset="-122"/>
                <a:ea typeface="微软雅黑" pitchFamily="34" charset="-122"/>
              </a:rPr>
              <a:t>需要做哪些</a:t>
            </a:r>
            <a:endParaRPr lang="zh-CN" altLang="en-US" sz="3600" dirty="0">
              <a:latin typeface="微软雅黑" pitchFamily="34" charset="-122"/>
              <a:ea typeface="微软雅黑" pitchFamily="34" charset="-122"/>
            </a:endParaRPr>
          </a:p>
        </p:txBody>
      </p:sp>
      <p:sp>
        <p:nvSpPr>
          <p:cNvPr id="3" name="内容占位符 2"/>
          <p:cNvSpPr>
            <a:spLocks noGrp="1"/>
          </p:cNvSpPr>
          <p:nvPr>
            <p:ph idx="1"/>
          </p:nvPr>
        </p:nvSpPr>
        <p:spPr>
          <a:xfrm>
            <a:off x="838200" y="1622914"/>
            <a:ext cx="10515600" cy="4351338"/>
          </a:xfrm>
        </p:spPr>
        <p:txBody>
          <a:bodyPr/>
          <a:lstStyle/>
          <a:p>
            <a:r>
              <a:rPr lang="zh-CN" altLang="en-US" b="1" dirty="0" smtClean="0">
                <a:solidFill>
                  <a:schemeClr val="accent1">
                    <a:lumMod val="60000"/>
                    <a:lumOff val="40000"/>
                  </a:schemeClr>
                </a:solidFill>
                <a:latin typeface="微软雅黑"/>
                <a:ea typeface="微软雅黑"/>
                <a:cs typeface="微软雅黑"/>
              </a:rPr>
              <a:t>数据统计</a:t>
            </a:r>
            <a:endParaRPr lang="en-US" altLang="zh-CN" b="1" dirty="0" smtClean="0">
              <a:solidFill>
                <a:schemeClr val="accent1">
                  <a:lumMod val="60000"/>
                  <a:lumOff val="40000"/>
                </a:schemeClr>
              </a:solidFill>
              <a:latin typeface="微软雅黑"/>
              <a:ea typeface="微软雅黑"/>
              <a:cs typeface="微软雅黑"/>
            </a:endParaRPr>
          </a:p>
          <a:p>
            <a:pPr lvl="1">
              <a:lnSpc>
                <a:spcPct val="150000"/>
              </a:lnSpc>
            </a:pPr>
            <a:r>
              <a:rPr lang="zh-CN" altLang="en-US" sz="2000" dirty="0" smtClean="0">
                <a:solidFill>
                  <a:schemeClr val="tx1">
                    <a:lumMod val="50000"/>
                    <a:lumOff val="50000"/>
                  </a:schemeClr>
                </a:solidFill>
                <a:latin typeface="微软雅黑"/>
                <a:ea typeface="微软雅黑"/>
                <a:cs typeface="微软雅黑"/>
              </a:rPr>
              <a:t>页面使用了哪些</a:t>
            </a:r>
            <a:r>
              <a:rPr lang="en-US" altLang="zh-CN" sz="2000" dirty="0" smtClean="0">
                <a:solidFill>
                  <a:schemeClr val="tx1">
                    <a:lumMod val="50000"/>
                    <a:lumOff val="50000"/>
                  </a:schemeClr>
                </a:solidFill>
                <a:latin typeface="微软雅黑"/>
                <a:ea typeface="微软雅黑"/>
                <a:cs typeface="微软雅黑"/>
              </a:rPr>
              <a:t>Js</a:t>
            </a:r>
            <a:r>
              <a:rPr lang="zh-CN" altLang="en-US" sz="2000" dirty="0" smtClean="0">
                <a:solidFill>
                  <a:schemeClr val="tx1">
                    <a:lumMod val="50000"/>
                    <a:lumOff val="50000"/>
                  </a:schemeClr>
                </a:solidFill>
                <a:latin typeface="微软雅黑"/>
                <a:ea typeface="微软雅黑"/>
                <a:cs typeface="微软雅黑"/>
              </a:rPr>
              <a:t>和</a:t>
            </a:r>
            <a:r>
              <a:rPr lang="en-US" altLang="zh-CN" sz="2000" dirty="0" smtClean="0">
                <a:solidFill>
                  <a:schemeClr val="tx1">
                    <a:lumMod val="50000"/>
                    <a:lumOff val="50000"/>
                  </a:schemeClr>
                </a:solidFill>
                <a:latin typeface="微软雅黑"/>
                <a:ea typeface="微软雅黑"/>
                <a:cs typeface="微软雅黑"/>
              </a:rPr>
              <a:t>Css</a:t>
            </a:r>
          </a:p>
          <a:p>
            <a:pPr lvl="1">
              <a:lnSpc>
                <a:spcPct val="150000"/>
              </a:lnSpc>
            </a:pPr>
            <a:r>
              <a:rPr lang="en-US" altLang="zh-CN" sz="2000" dirty="0" smtClean="0">
                <a:solidFill>
                  <a:schemeClr val="tx1">
                    <a:lumMod val="50000"/>
                    <a:lumOff val="50000"/>
                  </a:schemeClr>
                </a:solidFill>
                <a:latin typeface="微软雅黑"/>
                <a:ea typeface="微软雅黑"/>
                <a:cs typeface="微软雅黑"/>
              </a:rPr>
              <a:t>Js</a:t>
            </a:r>
            <a:r>
              <a:rPr lang="zh-CN" altLang="en-US" sz="2000" dirty="0" smtClean="0">
                <a:solidFill>
                  <a:schemeClr val="tx1">
                    <a:lumMod val="50000"/>
                    <a:lumOff val="50000"/>
                  </a:schemeClr>
                </a:solidFill>
                <a:latin typeface="微软雅黑"/>
                <a:ea typeface="微软雅黑"/>
                <a:cs typeface="微软雅黑"/>
              </a:rPr>
              <a:t>和</a:t>
            </a:r>
            <a:r>
              <a:rPr lang="en-US" altLang="zh-CN" sz="2000" dirty="0" smtClean="0">
                <a:solidFill>
                  <a:schemeClr val="tx1">
                    <a:lumMod val="50000"/>
                    <a:lumOff val="50000"/>
                  </a:schemeClr>
                </a:solidFill>
                <a:latin typeface="微软雅黑"/>
                <a:ea typeface="微软雅黑"/>
                <a:cs typeface="微软雅黑"/>
              </a:rPr>
              <a:t>Css</a:t>
            </a:r>
            <a:r>
              <a:rPr lang="zh-CN" altLang="en-US" sz="2000" dirty="0" smtClean="0">
                <a:solidFill>
                  <a:schemeClr val="tx1">
                    <a:lumMod val="50000"/>
                    <a:lumOff val="50000"/>
                  </a:schemeClr>
                </a:solidFill>
                <a:latin typeface="微软雅黑"/>
                <a:ea typeface="微软雅黑"/>
                <a:cs typeface="微软雅黑"/>
              </a:rPr>
              <a:t>的优先级</a:t>
            </a:r>
            <a:endParaRPr lang="en-US" altLang="zh-CN" sz="2000" dirty="0" smtClean="0">
              <a:solidFill>
                <a:schemeClr val="tx1">
                  <a:lumMod val="50000"/>
                  <a:lumOff val="50000"/>
                </a:schemeClr>
              </a:solidFill>
              <a:latin typeface="微软雅黑"/>
              <a:ea typeface="微软雅黑"/>
              <a:cs typeface="微软雅黑"/>
            </a:endParaRPr>
          </a:p>
          <a:p>
            <a:pPr lvl="1">
              <a:lnSpc>
                <a:spcPct val="150000"/>
              </a:lnSpc>
            </a:pPr>
            <a:r>
              <a:rPr lang="zh-CN" altLang="en-US" sz="2000" dirty="0" smtClean="0">
                <a:solidFill>
                  <a:schemeClr val="tx1">
                    <a:lumMod val="50000"/>
                    <a:lumOff val="50000"/>
                  </a:schemeClr>
                </a:solidFill>
                <a:latin typeface="微软雅黑"/>
                <a:ea typeface="微软雅黑"/>
                <a:cs typeface="微软雅黑"/>
              </a:rPr>
              <a:t>页面的</a:t>
            </a:r>
            <a:r>
              <a:rPr lang="en-US" altLang="zh-CN" sz="2000" dirty="0" smtClean="0">
                <a:solidFill>
                  <a:schemeClr val="tx1">
                    <a:lumMod val="50000"/>
                    <a:lumOff val="50000"/>
                  </a:schemeClr>
                </a:solidFill>
                <a:latin typeface="微软雅黑"/>
                <a:ea typeface="微软雅黑"/>
                <a:cs typeface="微软雅黑"/>
              </a:rPr>
              <a:t>PV</a:t>
            </a:r>
          </a:p>
          <a:p>
            <a:r>
              <a:rPr lang="zh-CN" altLang="en-US" b="1" dirty="0" smtClean="0">
                <a:solidFill>
                  <a:schemeClr val="accent1">
                    <a:lumMod val="60000"/>
                    <a:lumOff val="40000"/>
                  </a:schemeClr>
                </a:solidFill>
                <a:latin typeface="微软雅黑"/>
                <a:ea typeface="微软雅黑"/>
                <a:cs typeface="微软雅黑"/>
              </a:rPr>
              <a:t>静态资源合并</a:t>
            </a:r>
            <a:r>
              <a:rPr lang="zh-CN" altLang="en-US" b="1" dirty="0">
                <a:solidFill>
                  <a:schemeClr val="accent1">
                    <a:lumMod val="60000"/>
                    <a:lumOff val="40000"/>
                  </a:schemeClr>
                </a:solidFill>
                <a:latin typeface="微软雅黑"/>
                <a:ea typeface="微软雅黑"/>
                <a:cs typeface="微软雅黑"/>
              </a:rPr>
              <a:t>模型</a:t>
            </a:r>
            <a:endParaRPr lang="en-US" altLang="zh-CN" b="1" dirty="0" smtClean="0">
              <a:solidFill>
                <a:schemeClr val="accent1">
                  <a:lumMod val="60000"/>
                  <a:lumOff val="40000"/>
                </a:schemeClr>
              </a:solidFill>
              <a:latin typeface="微软雅黑"/>
              <a:ea typeface="微软雅黑"/>
              <a:cs typeface="微软雅黑"/>
            </a:endParaRPr>
          </a:p>
          <a:p>
            <a:pPr lvl="1">
              <a:lnSpc>
                <a:spcPct val="150000"/>
              </a:lnSpc>
            </a:pPr>
            <a:r>
              <a:rPr lang="zh-CN" altLang="en-US" sz="2000" dirty="0" smtClean="0">
                <a:solidFill>
                  <a:schemeClr val="tx1">
                    <a:lumMod val="50000"/>
                    <a:lumOff val="50000"/>
                  </a:schemeClr>
                </a:solidFill>
                <a:latin typeface="微软雅黑"/>
                <a:ea typeface="微软雅黑"/>
                <a:cs typeface="微软雅黑"/>
              </a:rPr>
              <a:t>将经常使用的</a:t>
            </a:r>
            <a:r>
              <a:rPr lang="en-US" altLang="zh-CN" sz="2000" dirty="0" smtClean="0">
                <a:solidFill>
                  <a:schemeClr val="tx1">
                    <a:lumMod val="50000"/>
                    <a:lumOff val="50000"/>
                  </a:schemeClr>
                </a:solidFill>
                <a:latin typeface="微软雅黑"/>
                <a:ea typeface="微软雅黑"/>
                <a:cs typeface="微软雅黑"/>
              </a:rPr>
              <a:t>Js</a:t>
            </a:r>
            <a:r>
              <a:rPr lang="zh-CN" altLang="en-US" sz="2000" dirty="0" smtClean="0">
                <a:solidFill>
                  <a:schemeClr val="tx1">
                    <a:lumMod val="50000"/>
                    <a:lumOff val="50000"/>
                  </a:schemeClr>
                </a:solidFill>
                <a:latin typeface="微软雅黑"/>
                <a:ea typeface="微软雅黑"/>
                <a:cs typeface="微软雅黑"/>
              </a:rPr>
              <a:t>和</a:t>
            </a:r>
            <a:r>
              <a:rPr lang="en-US" altLang="zh-CN" sz="2000" dirty="0" smtClean="0">
                <a:solidFill>
                  <a:schemeClr val="tx1">
                    <a:lumMod val="50000"/>
                    <a:lumOff val="50000"/>
                  </a:schemeClr>
                </a:solidFill>
                <a:latin typeface="微软雅黑"/>
                <a:ea typeface="微软雅黑"/>
                <a:cs typeface="微软雅黑"/>
              </a:rPr>
              <a:t>Css</a:t>
            </a:r>
            <a:r>
              <a:rPr lang="zh-CN" altLang="en-US" sz="2000" dirty="0" smtClean="0">
                <a:solidFill>
                  <a:schemeClr val="tx1">
                    <a:lumMod val="50000"/>
                    <a:lumOff val="50000"/>
                  </a:schemeClr>
                </a:solidFill>
                <a:latin typeface="微软雅黑"/>
                <a:ea typeface="微软雅黑"/>
                <a:cs typeface="微软雅黑"/>
              </a:rPr>
              <a:t>合并到一起</a:t>
            </a:r>
            <a:endParaRPr lang="en-US" altLang="zh-CN" sz="2000" dirty="0" smtClean="0">
              <a:solidFill>
                <a:schemeClr val="tx1">
                  <a:lumMod val="50000"/>
                  <a:lumOff val="50000"/>
                </a:schemeClr>
              </a:solidFill>
              <a:latin typeface="微软雅黑"/>
              <a:ea typeface="微软雅黑"/>
              <a:cs typeface="微软雅黑"/>
            </a:endParaRPr>
          </a:p>
          <a:p>
            <a:pPr lvl="1">
              <a:lnSpc>
                <a:spcPct val="150000"/>
              </a:lnSpc>
            </a:pPr>
            <a:r>
              <a:rPr lang="zh-CN" altLang="en-US" sz="2000" dirty="0" smtClean="0">
                <a:solidFill>
                  <a:schemeClr val="tx1">
                    <a:lumMod val="50000"/>
                    <a:lumOff val="50000"/>
                  </a:schemeClr>
                </a:solidFill>
                <a:latin typeface="微软雅黑"/>
                <a:ea typeface="微软雅黑"/>
                <a:cs typeface="微软雅黑"/>
              </a:rPr>
              <a:t>针对不同的网络进行优化</a:t>
            </a:r>
            <a:endParaRPr lang="zh-CN" altLang="en-US" sz="2000" dirty="0">
              <a:solidFill>
                <a:schemeClr val="tx1">
                  <a:lumMod val="50000"/>
                  <a:lumOff val="50000"/>
                </a:schemeClr>
              </a:solidFill>
              <a:latin typeface="微软雅黑"/>
              <a:ea typeface="微软雅黑"/>
              <a:cs typeface="微软雅黑"/>
            </a:endParaRPr>
          </a:p>
        </p:txBody>
      </p:sp>
      <p:pic>
        <p:nvPicPr>
          <p:cNvPr id="4" name="图片 3"/>
          <p:cNvPicPr>
            <a:picLocks noChangeAspect="1"/>
          </p:cNvPicPr>
          <p:nvPr/>
        </p:nvPicPr>
        <p:blipFill>
          <a:blip r:embed="rId3"/>
          <a:stretch>
            <a:fillRect/>
          </a:stretch>
        </p:blipFill>
        <p:spPr>
          <a:xfrm>
            <a:off x="10932750" y="6430123"/>
            <a:ext cx="842099" cy="223520"/>
          </a:xfrm>
          <a:prstGeom prst="rect">
            <a:avLst/>
          </a:prstGeom>
        </p:spPr>
      </p:pic>
    </p:spTree>
    <p:extLst>
      <p:ext uri="{BB962C8B-B14F-4D97-AF65-F5344CB8AC3E}">
        <p14:creationId xmlns:p14="http://schemas.microsoft.com/office/powerpoint/2010/main" val="18629698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微软雅黑" pitchFamily="34" charset="-122"/>
                <a:ea typeface="微软雅黑" pitchFamily="34" charset="-122"/>
              </a:rPr>
              <a:t>关于</a:t>
            </a:r>
            <a:r>
              <a:rPr lang="zh-CN" altLang="en-US" dirty="0" smtClean="0">
                <a:latin typeface="微软雅黑" pitchFamily="34" charset="-122"/>
                <a:ea typeface="微软雅黑" pitchFamily="34" charset="-122"/>
              </a:rPr>
              <a:t>我</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b="1" dirty="0">
                <a:solidFill>
                  <a:schemeClr val="accent1">
                    <a:lumMod val="60000"/>
                    <a:lumOff val="40000"/>
                  </a:schemeClr>
                </a:solidFill>
                <a:latin typeface="微软雅黑"/>
                <a:ea typeface="微软雅黑"/>
                <a:cs typeface="微软雅黑"/>
              </a:rPr>
              <a:t>来自</a:t>
            </a:r>
            <a:r>
              <a:rPr lang="en-US" altLang="zh-CN" b="1" dirty="0">
                <a:solidFill>
                  <a:schemeClr val="accent1">
                    <a:lumMod val="60000"/>
                    <a:lumOff val="40000"/>
                  </a:schemeClr>
                </a:solidFill>
                <a:latin typeface="微软雅黑"/>
                <a:ea typeface="微软雅黑"/>
                <a:cs typeface="微软雅黑"/>
              </a:rPr>
              <a:t>FIS</a:t>
            </a:r>
            <a:r>
              <a:rPr lang="zh-CN" altLang="en-US" b="1" dirty="0">
                <a:solidFill>
                  <a:schemeClr val="accent1">
                    <a:lumMod val="60000"/>
                    <a:lumOff val="40000"/>
                  </a:schemeClr>
                </a:solidFill>
                <a:latin typeface="微软雅黑"/>
                <a:ea typeface="微软雅黑"/>
                <a:cs typeface="微软雅黑"/>
              </a:rPr>
              <a:t>小组</a:t>
            </a:r>
            <a:endParaRPr lang="en-US" altLang="zh-CN" b="1" dirty="0">
              <a:solidFill>
                <a:schemeClr val="accent1">
                  <a:lumMod val="60000"/>
                  <a:lumOff val="40000"/>
                </a:schemeClr>
              </a:solidFill>
              <a:latin typeface="微软雅黑"/>
              <a:ea typeface="微软雅黑"/>
              <a:cs typeface="微软雅黑"/>
            </a:endParaRPr>
          </a:p>
          <a:p>
            <a:endParaRPr lang="en-US" altLang="zh-CN" dirty="0" smtClean="0"/>
          </a:p>
          <a:p>
            <a:r>
              <a:rPr lang="zh-CN" altLang="en-US" b="1" dirty="0" smtClean="0">
                <a:solidFill>
                  <a:schemeClr val="accent1">
                    <a:lumMod val="60000"/>
                    <a:lumOff val="40000"/>
                  </a:schemeClr>
                </a:solidFill>
                <a:latin typeface="微软雅黑"/>
                <a:ea typeface="微软雅黑"/>
                <a:cs typeface="微软雅黑"/>
              </a:rPr>
              <a:t>负责的工作</a:t>
            </a:r>
            <a:endParaRPr lang="en-US" altLang="zh-CN" b="1" dirty="0">
              <a:solidFill>
                <a:schemeClr val="accent1">
                  <a:lumMod val="60000"/>
                  <a:lumOff val="40000"/>
                </a:schemeClr>
              </a:solidFill>
              <a:latin typeface="微软雅黑"/>
              <a:ea typeface="微软雅黑"/>
              <a:cs typeface="微软雅黑"/>
            </a:endParaRPr>
          </a:p>
          <a:p>
            <a:pPr lvl="1">
              <a:lnSpc>
                <a:spcPct val="150000"/>
              </a:lnSpc>
            </a:pPr>
            <a:r>
              <a:rPr lang="zh-CN" altLang="en-US" sz="2000" dirty="0">
                <a:solidFill>
                  <a:schemeClr val="tx1">
                    <a:lumMod val="50000"/>
                    <a:lumOff val="50000"/>
                  </a:schemeClr>
                </a:solidFill>
                <a:latin typeface="微软雅黑"/>
                <a:ea typeface="微软雅黑"/>
                <a:cs typeface="微软雅黑"/>
              </a:rPr>
              <a:t>静态资源管理和</a:t>
            </a:r>
            <a:r>
              <a:rPr lang="zh-CN" altLang="en-US" sz="2000" dirty="0" smtClean="0">
                <a:solidFill>
                  <a:schemeClr val="tx1">
                    <a:lumMod val="50000"/>
                    <a:lumOff val="50000"/>
                  </a:schemeClr>
                </a:solidFill>
                <a:latin typeface="微软雅黑"/>
                <a:ea typeface="微软雅黑"/>
                <a:cs typeface="微软雅黑"/>
              </a:rPr>
              <a:t>优化</a:t>
            </a:r>
            <a:endParaRPr lang="en-US" altLang="zh-CN" sz="2000" dirty="0">
              <a:solidFill>
                <a:schemeClr val="tx1">
                  <a:lumMod val="50000"/>
                  <a:lumOff val="50000"/>
                </a:schemeClr>
              </a:solidFill>
              <a:latin typeface="微软雅黑"/>
              <a:ea typeface="微软雅黑"/>
              <a:cs typeface="微软雅黑"/>
            </a:endParaRPr>
          </a:p>
          <a:p>
            <a:pPr>
              <a:lnSpc>
                <a:spcPct val="150000"/>
              </a:lnSpc>
            </a:pPr>
            <a:r>
              <a:rPr lang="zh-CN" altLang="en-US" b="1" dirty="0">
                <a:solidFill>
                  <a:schemeClr val="accent1">
                    <a:lumMod val="60000"/>
                    <a:lumOff val="40000"/>
                  </a:schemeClr>
                </a:solidFill>
                <a:latin typeface="微软雅黑"/>
                <a:ea typeface="微软雅黑"/>
                <a:cs typeface="微软雅黑"/>
              </a:rPr>
              <a:t>插播</a:t>
            </a:r>
            <a:r>
              <a:rPr lang="zh-CN" altLang="en-US" b="1" dirty="0" smtClean="0">
                <a:solidFill>
                  <a:schemeClr val="accent1">
                    <a:lumMod val="60000"/>
                    <a:lumOff val="40000"/>
                  </a:schemeClr>
                </a:solidFill>
                <a:latin typeface="微软雅黑"/>
                <a:ea typeface="微软雅黑"/>
                <a:cs typeface="微软雅黑"/>
              </a:rPr>
              <a:t>广告</a:t>
            </a:r>
            <a:endParaRPr lang="en-US" altLang="zh-CN" b="1" dirty="0" smtClean="0">
              <a:solidFill>
                <a:schemeClr val="accent1">
                  <a:lumMod val="60000"/>
                  <a:lumOff val="40000"/>
                </a:schemeClr>
              </a:solidFill>
              <a:latin typeface="微软雅黑"/>
              <a:ea typeface="微软雅黑"/>
              <a:cs typeface="微软雅黑"/>
            </a:endParaRPr>
          </a:p>
          <a:p>
            <a:pPr lvl="1">
              <a:lnSpc>
                <a:spcPct val="150000"/>
              </a:lnSpc>
            </a:pPr>
            <a:r>
              <a:rPr lang="zh-CN" altLang="en-US" sz="2000" dirty="0" smtClean="0">
                <a:solidFill>
                  <a:schemeClr val="tx1">
                    <a:lumMod val="50000"/>
                    <a:lumOff val="50000"/>
                  </a:schemeClr>
                </a:solidFill>
                <a:latin typeface="微软雅黑"/>
                <a:ea typeface="微软雅黑"/>
                <a:cs typeface="微软雅黑"/>
              </a:rPr>
              <a:t>更多精彩尽在</a:t>
            </a:r>
            <a:r>
              <a:rPr lang="en-US" altLang="zh-CN" sz="2000" dirty="0" smtClean="0">
                <a:solidFill>
                  <a:schemeClr val="tx1">
                    <a:lumMod val="50000"/>
                    <a:lumOff val="50000"/>
                  </a:schemeClr>
                </a:solidFill>
                <a:latin typeface="微软雅黑"/>
                <a:ea typeface="微软雅黑"/>
                <a:cs typeface="微软雅黑"/>
                <a:hlinkClick r:id="rId2"/>
              </a:rPr>
              <a:t>Fis</a:t>
            </a:r>
            <a:r>
              <a:rPr lang="zh-CN" altLang="en-US" sz="2000" dirty="0">
                <a:solidFill>
                  <a:schemeClr val="tx1">
                    <a:lumMod val="50000"/>
                    <a:lumOff val="50000"/>
                  </a:schemeClr>
                </a:solidFill>
                <a:latin typeface="微软雅黑"/>
                <a:ea typeface="微软雅黑"/>
                <a:cs typeface="微软雅黑"/>
                <a:hlinkClick r:id="rId2"/>
              </a:rPr>
              <a:t>官网</a:t>
            </a:r>
            <a:endParaRPr lang="en-US" altLang="zh-CN" sz="2000" dirty="0">
              <a:solidFill>
                <a:schemeClr val="tx1">
                  <a:lumMod val="50000"/>
                  <a:lumOff val="50000"/>
                </a:schemeClr>
              </a:solidFill>
              <a:latin typeface="微软雅黑"/>
              <a:ea typeface="微软雅黑"/>
              <a:cs typeface="微软雅黑"/>
            </a:endParaRPr>
          </a:p>
          <a:p>
            <a:endParaRPr lang="zh-CN" altLang="en-US" dirty="0"/>
          </a:p>
        </p:txBody>
      </p:sp>
    </p:spTree>
    <p:extLst>
      <p:ext uri="{BB962C8B-B14F-4D97-AF65-F5344CB8AC3E}">
        <p14:creationId xmlns:p14="http://schemas.microsoft.com/office/powerpoint/2010/main" val="34579857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微软雅黑" pitchFamily="34" charset="-122"/>
                <a:ea typeface="微软雅黑" pitchFamily="34" charset="-122"/>
              </a:rPr>
              <a:t>静态资源自动合并</a:t>
            </a:r>
            <a:r>
              <a:rPr lang="zh-CN" altLang="en-US" sz="3600" dirty="0" smtClean="0">
                <a:latin typeface="微软雅黑" pitchFamily="34" charset="-122"/>
                <a:ea typeface="微软雅黑" pitchFamily="34" charset="-122"/>
              </a:rPr>
              <a:t>系统</a:t>
            </a:r>
            <a:endParaRPr lang="zh-CN" altLang="en-US" sz="3600" dirty="0">
              <a:latin typeface="微软雅黑" pitchFamily="34" charset="-122"/>
              <a:ea typeface="微软雅黑" pitchFamily="34" charset="-122"/>
            </a:endParaRPr>
          </a:p>
        </p:txBody>
      </p:sp>
      <p:pic>
        <p:nvPicPr>
          <p:cNvPr id="6" name="图片 5" descr="autopack2.jpg"/>
          <p:cNvPicPr>
            <a:picLocks noChangeAspect="1"/>
          </p:cNvPicPr>
          <p:nvPr/>
        </p:nvPicPr>
        <p:blipFill>
          <a:blip r:embed="rId3"/>
          <a:stretch>
            <a:fillRect/>
          </a:stretch>
        </p:blipFill>
        <p:spPr>
          <a:xfrm>
            <a:off x="2794720" y="1687482"/>
            <a:ext cx="5850515" cy="3704812"/>
          </a:xfrm>
          <a:prstGeom prst="rect">
            <a:avLst/>
          </a:prstGeom>
        </p:spPr>
      </p:pic>
      <p:sp>
        <p:nvSpPr>
          <p:cNvPr id="4" name="文本框 6"/>
          <p:cNvSpPr txBox="1"/>
          <p:nvPr/>
        </p:nvSpPr>
        <p:spPr>
          <a:xfrm>
            <a:off x="3682601" y="5476168"/>
            <a:ext cx="3746538" cy="369332"/>
          </a:xfrm>
          <a:prstGeom prst="rect">
            <a:avLst/>
          </a:prstGeom>
          <a:noFill/>
        </p:spPr>
        <p:txBody>
          <a:bodyPr wrap="none" rtlCol="0">
            <a:spAutoFit/>
          </a:bodyPr>
          <a:lstStyle/>
          <a:p>
            <a:r>
              <a:rPr kumimoji="1" lang="zh-CN" altLang="en-US" dirty="0" smtClean="0">
                <a:solidFill>
                  <a:schemeClr val="tx1">
                    <a:lumMod val="65000"/>
                    <a:lumOff val="35000"/>
                  </a:schemeClr>
                </a:solidFill>
                <a:latin typeface="微软雅黑"/>
                <a:ea typeface="微软雅黑"/>
                <a:cs typeface="微软雅黑"/>
              </a:rPr>
              <a:t>静态资源自动合并系统</a:t>
            </a:r>
            <a:r>
              <a:rPr kumimoji="1" lang="en-US" altLang="zh-CN" dirty="0" smtClean="0">
                <a:solidFill>
                  <a:schemeClr val="tx1">
                    <a:lumMod val="65000"/>
                    <a:lumOff val="35000"/>
                  </a:schemeClr>
                </a:solidFill>
                <a:latin typeface="微软雅黑"/>
                <a:ea typeface="微软雅黑"/>
                <a:cs typeface="微软雅黑"/>
              </a:rPr>
              <a:t>-</a:t>
            </a:r>
            <a:r>
              <a:rPr kumimoji="1" lang="zh-CN" altLang="en-US" dirty="0" smtClean="0">
                <a:solidFill>
                  <a:schemeClr val="tx1">
                    <a:lumMod val="65000"/>
                    <a:lumOff val="35000"/>
                  </a:schemeClr>
                </a:solidFill>
                <a:latin typeface="微软雅黑"/>
                <a:ea typeface="微软雅黑"/>
                <a:cs typeface="微软雅黑"/>
              </a:rPr>
              <a:t>工作原理图</a:t>
            </a:r>
            <a:endParaRPr kumimoji="1" lang="zh-CN" altLang="en-US" dirty="0">
              <a:solidFill>
                <a:schemeClr val="tx1">
                  <a:lumMod val="65000"/>
                  <a:lumOff val="35000"/>
                </a:schemeClr>
              </a:solidFill>
              <a:latin typeface="微软雅黑"/>
              <a:ea typeface="微软雅黑"/>
              <a:cs typeface="微软雅黑"/>
            </a:endParaRPr>
          </a:p>
        </p:txBody>
      </p:sp>
      <p:pic>
        <p:nvPicPr>
          <p:cNvPr id="5" name="图片 4"/>
          <p:cNvPicPr>
            <a:picLocks noChangeAspect="1"/>
          </p:cNvPicPr>
          <p:nvPr/>
        </p:nvPicPr>
        <p:blipFill>
          <a:blip r:embed="rId4"/>
          <a:stretch>
            <a:fillRect/>
          </a:stretch>
        </p:blipFill>
        <p:spPr>
          <a:xfrm>
            <a:off x="10932750" y="6430123"/>
            <a:ext cx="842099" cy="223520"/>
          </a:xfrm>
          <a:prstGeom prst="rect">
            <a:avLst/>
          </a:prstGeom>
        </p:spPr>
      </p:pic>
    </p:spTree>
    <p:extLst>
      <p:ext uri="{BB962C8B-B14F-4D97-AF65-F5344CB8AC3E}">
        <p14:creationId xmlns:p14="http://schemas.microsoft.com/office/powerpoint/2010/main" val="30928537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858000"/>
          </a:xfrm>
          <a:solidFill>
            <a:srgbClr val="0070C0"/>
          </a:solidFill>
        </p:spPr>
        <p:txBody>
          <a:bodyPr/>
          <a:lstStyle/>
          <a:p>
            <a:endParaRPr lang="zh-CN" altLang="en-US" dirty="0"/>
          </a:p>
        </p:txBody>
      </p:sp>
      <p:sp>
        <p:nvSpPr>
          <p:cNvPr id="2" name="文本框 1"/>
          <p:cNvSpPr txBox="1"/>
          <p:nvPr/>
        </p:nvSpPr>
        <p:spPr>
          <a:xfrm>
            <a:off x="5083630" y="2499040"/>
            <a:ext cx="2604796" cy="769441"/>
          </a:xfrm>
          <a:prstGeom prst="rect">
            <a:avLst/>
          </a:prstGeom>
          <a:noFill/>
        </p:spPr>
        <p:txBody>
          <a:bodyPr wrap="square" rtlCol="0">
            <a:spAutoFit/>
          </a:bodyPr>
          <a:lstStyle/>
          <a:p>
            <a:r>
              <a:rPr lang="zh-CN" altLang="en-US" sz="4400" dirty="0" smtClean="0">
                <a:solidFill>
                  <a:schemeClr val="bg1"/>
                </a:solidFill>
                <a:latin typeface="微软雅黑" panose="020B0503020204020204" pitchFamily="34" charset="-122"/>
                <a:ea typeface="微软雅黑" panose="020B0503020204020204" pitchFamily="34" charset="-122"/>
              </a:rPr>
              <a:t>实现</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911568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latin typeface="微软雅黑" pitchFamily="34" charset="-122"/>
                <a:ea typeface="微软雅黑" pitchFamily="34" charset="-122"/>
              </a:rPr>
              <a:t>怎么做</a:t>
            </a:r>
          </a:p>
        </p:txBody>
      </p:sp>
      <p:pic>
        <p:nvPicPr>
          <p:cNvPr id="4" name="内容占位符 3" descr="autopack2.png"/>
          <p:cNvPicPr>
            <a:picLocks noGrp="1" noChangeAspect="1"/>
          </p:cNvPicPr>
          <p:nvPr>
            <p:ph idx="1"/>
          </p:nvPr>
        </p:nvPicPr>
        <p:blipFill>
          <a:blip r:embed="rId2"/>
          <a:stretch>
            <a:fillRect/>
          </a:stretch>
        </p:blipFill>
        <p:spPr>
          <a:xfrm>
            <a:off x="1099583" y="1642557"/>
            <a:ext cx="5427341" cy="3954202"/>
          </a:xfrm>
        </p:spPr>
      </p:pic>
      <p:sp>
        <p:nvSpPr>
          <p:cNvPr id="7" name="标题 1"/>
          <p:cNvSpPr txBox="1">
            <a:spLocks/>
          </p:cNvSpPr>
          <p:nvPr/>
        </p:nvSpPr>
        <p:spPr>
          <a:xfrm>
            <a:off x="7549055" y="1589582"/>
            <a:ext cx="4133193" cy="1106322"/>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2800" b="1" dirty="0" smtClean="0">
                <a:solidFill>
                  <a:schemeClr val="accent1">
                    <a:lumMod val="60000"/>
                    <a:lumOff val="40000"/>
                  </a:schemeClr>
                </a:solidFill>
                <a:latin typeface="微软雅黑"/>
                <a:ea typeface="微软雅黑"/>
                <a:cs typeface="微软雅黑"/>
              </a:rPr>
              <a:t>数据统计</a:t>
            </a:r>
          </a:p>
        </p:txBody>
      </p:sp>
      <p:sp>
        <p:nvSpPr>
          <p:cNvPr id="8" name="标题 1"/>
          <p:cNvSpPr txBox="1">
            <a:spLocks/>
          </p:cNvSpPr>
          <p:nvPr/>
        </p:nvSpPr>
        <p:spPr>
          <a:xfrm>
            <a:off x="7622629" y="3381595"/>
            <a:ext cx="4133193" cy="1106322"/>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2800" b="1" dirty="0" smtClean="0">
                <a:solidFill>
                  <a:schemeClr val="accent1">
                    <a:lumMod val="60000"/>
                    <a:lumOff val="40000"/>
                  </a:schemeClr>
                </a:solidFill>
                <a:latin typeface="微软雅黑"/>
                <a:ea typeface="微软雅黑"/>
                <a:cs typeface="微软雅黑"/>
              </a:rPr>
              <a:t>合并模型</a:t>
            </a:r>
          </a:p>
        </p:txBody>
      </p:sp>
      <p:pic>
        <p:nvPicPr>
          <p:cNvPr id="9" name="图片 8"/>
          <p:cNvPicPr>
            <a:picLocks noChangeAspect="1"/>
          </p:cNvPicPr>
          <p:nvPr/>
        </p:nvPicPr>
        <p:blipFill>
          <a:blip r:embed="rId3"/>
          <a:stretch>
            <a:fillRect/>
          </a:stretch>
        </p:blipFill>
        <p:spPr>
          <a:xfrm>
            <a:off x="10932750" y="6430123"/>
            <a:ext cx="842099" cy="22352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583" y="1649996"/>
            <a:ext cx="5427341" cy="3946763"/>
          </a:xfrm>
          <a:prstGeom prst="rect">
            <a:avLst/>
          </a:prstGeom>
        </p:spPr>
      </p:pic>
      <p:sp>
        <p:nvSpPr>
          <p:cNvPr id="3" name="内容占位符 2"/>
          <p:cNvSpPr>
            <a:spLocks noGrp="1"/>
          </p:cNvSpPr>
          <p:nvPr>
            <p:ph idx="1"/>
          </p:nvPr>
        </p:nvSpPr>
        <p:spPr>
          <a:xfrm>
            <a:off x="7158615" y="1649997"/>
            <a:ext cx="3774136" cy="3946762"/>
          </a:xfrm>
        </p:spPr>
        <p:txBody>
          <a:bodyPr/>
          <a:lstStyle/>
          <a:p>
            <a:r>
              <a:rPr lang="zh-CN" altLang="en-US" b="1" dirty="0" smtClean="0">
                <a:solidFill>
                  <a:schemeClr val="accent1">
                    <a:lumMod val="60000"/>
                    <a:lumOff val="40000"/>
                  </a:schemeClr>
                </a:solidFill>
                <a:latin typeface="微软雅黑"/>
                <a:ea typeface="微软雅黑"/>
                <a:cs typeface="微软雅黑"/>
              </a:rPr>
              <a:t>统计什么</a:t>
            </a:r>
            <a:endParaRPr lang="en-US" altLang="zh-CN" b="1" dirty="0" smtClean="0">
              <a:solidFill>
                <a:schemeClr val="accent1">
                  <a:lumMod val="60000"/>
                  <a:lumOff val="40000"/>
                </a:schemeClr>
              </a:solidFill>
              <a:latin typeface="微软雅黑"/>
              <a:ea typeface="微软雅黑"/>
              <a:cs typeface="微软雅黑"/>
            </a:endParaRPr>
          </a:p>
          <a:p>
            <a:pPr lvl="1">
              <a:lnSpc>
                <a:spcPct val="150000"/>
              </a:lnSpc>
            </a:pPr>
            <a:r>
              <a:rPr lang="zh-CN" altLang="en-US" sz="2000" dirty="0" smtClean="0">
                <a:solidFill>
                  <a:schemeClr val="tx1">
                    <a:lumMod val="50000"/>
                    <a:lumOff val="50000"/>
                  </a:schemeClr>
                </a:solidFill>
                <a:latin typeface="微软雅黑"/>
                <a:ea typeface="微软雅黑"/>
                <a:cs typeface="微软雅黑"/>
              </a:rPr>
              <a:t>页面静态资源使用情况</a:t>
            </a:r>
            <a:endParaRPr lang="en-US" altLang="zh-CN" sz="2000" dirty="0" smtClean="0">
              <a:solidFill>
                <a:schemeClr val="tx1">
                  <a:lumMod val="50000"/>
                  <a:lumOff val="50000"/>
                </a:schemeClr>
              </a:solidFill>
              <a:latin typeface="微软雅黑"/>
              <a:ea typeface="微软雅黑"/>
              <a:cs typeface="微软雅黑"/>
            </a:endParaRPr>
          </a:p>
          <a:p>
            <a:pPr lvl="1">
              <a:lnSpc>
                <a:spcPct val="150000"/>
              </a:lnSpc>
            </a:pPr>
            <a:r>
              <a:rPr lang="zh-CN" altLang="en-US" sz="2000" dirty="0" smtClean="0">
                <a:solidFill>
                  <a:schemeClr val="tx1">
                    <a:lumMod val="50000"/>
                    <a:lumOff val="50000"/>
                  </a:schemeClr>
                </a:solidFill>
                <a:latin typeface="微软雅黑"/>
                <a:ea typeface="微软雅黑"/>
                <a:cs typeface="微软雅黑"/>
              </a:rPr>
              <a:t>页面的</a:t>
            </a:r>
            <a:r>
              <a:rPr lang="en-US" altLang="zh-CN" sz="2000" dirty="0" smtClean="0">
                <a:solidFill>
                  <a:schemeClr val="tx1">
                    <a:lumMod val="50000"/>
                    <a:lumOff val="50000"/>
                  </a:schemeClr>
                </a:solidFill>
                <a:latin typeface="微软雅黑"/>
                <a:ea typeface="微软雅黑"/>
                <a:cs typeface="微软雅黑"/>
              </a:rPr>
              <a:t>PV</a:t>
            </a:r>
          </a:p>
          <a:p>
            <a:pPr lvl="1">
              <a:lnSpc>
                <a:spcPct val="150000"/>
              </a:lnSpc>
            </a:pPr>
            <a:r>
              <a:rPr lang="zh-CN" altLang="en-US" sz="2000" dirty="0" smtClean="0">
                <a:solidFill>
                  <a:schemeClr val="tx1">
                    <a:lumMod val="50000"/>
                    <a:lumOff val="50000"/>
                  </a:schemeClr>
                </a:solidFill>
                <a:latin typeface="微软雅黑"/>
                <a:ea typeface="微软雅黑"/>
                <a:cs typeface="微软雅黑"/>
              </a:rPr>
              <a:t>静态资源的大小</a:t>
            </a:r>
            <a:endParaRPr lang="en-US" altLang="zh-CN" sz="2000" dirty="0" smtClean="0">
              <a:solidFill>
                <a:schemeClr val="tx1">
                  <a:lumMod val="50000"/>
                  <a:lumOff val="50000"/>
                </a:schemeClr>
              </a:solidFill>
              <a:latin typeface="微软雅黑"/>
              <a:ea typeface="微软雅黑"/>
              <a:cs typeface="微软雅黑"/>
            </a:endParaRPr>
          </a:p>
        </p:txBody>
      </p:sp>
      <p:sp>
        <p:nvSpPr>
          <p:cNvPr id="4" name="标题 1"/>
          <p:cNvSpPr>
            <a:spLocks noGrp="1"/>
          </p:cNvSpPr>
          <p:nvPr>
            <p:ph type="title"/>
          </p:nvPr>
        </p:nvSpPr>
        <p:spPr>
          <a:xfrm>
            <a:off x="838200" y="327804"/>
            <a:ext cx="10515600" cy="1248748"/>
          </a:xfrm>
        </p:spPr>
        <p:txBody>
          <a:bodyPr>
            <a:normAutofit/>
          </a:bodyPr>
          <a:lstStyle/>
          <a:p>
            <a:r>
              <a:rPr lang="zh-CN" altLang="en-US" sz="3600" dirty="0" smtClean="0">
                <a:latin typeface="微软雅黑" pitchFamily="34" charset="-122"/>
                <a:ea typeface="微软雅黑" pitchFamily="34" charset="-122"/>
              </a:rPr>
              <a:t>静态资源自动合并 </a:t>
            </a:r>
            <a:r>
              <a:rPr lang="en-US" altLang="zh-CN" sz="3600" dirty="0" smtClean="0">
                <a:latin typeface="微软雅黑" pitchFamily="34" charset="-122"/>
                <a:ea typeface="微软雅黑" pitchFamily="34" charset="-122"/>
              </a:rPr>
              <a:t>— </a:t>
            </a:r>
            <a:r>
              <a:rPr lang="zh-CN" altLang="en-US" sz="3600" dirty="0" smtClean="0">
                <a:latin typeface="微软雅黑" pitchFamily="34" charset="-122"/>
                <a:ea typeface="微软雅黑" pitchFamily="34" charset="-122"/>
              </a:rPr>
              <a:t>统计</a:t>
            </a:r>
            <a:endParaRPr lang="zh-CN" altLang="en-US" sz="2800" b="1" dirty="0" smtClean="0">
              <a:solidFill>
                <a:schemeClr val="accent1">
                  <a:lumMod val="60000"/>
                  <a:lumOff val="40000"/>
                </a:schemeClr>
              </a:solidFill>
              <a:latin typeface="微软雅黑"/>
              <a:ea typeface="微软雅黑"/>
              <a:cs typeface="微软雅黑"/>
            </a:endParaRPr>
          </a:p>
        </p:txBody>
      </p:sp>
      <p:pic>
        <p:nvPicPr>
          <p:cNvPr id="7" name="图片 6"/>
          <p:cNvPicPr>
            <a:picLocks noChangeAspect="1"/>
          </p:cNvPicPr>
          <p:nvPr/>
        </p:nvPicPr>
        <p:blipFill>
          <a:blip r:embed="rId4"/>
          <a:stretch>
            <a:fillRect/>
          </a:stretch>
        </p:blipFill>
        <p:spPr>
          <a:xfrm>
            <a:off x="10932750" y="6430123"/>
            <a:ext cx="842099" cy="223520"/>
          </a:xfrm>
          <a:prstGeom prst="rect">
            <a:avLst/>
          </a:prstGeom>
        </p:spPr>
      </p:pic>
    </p:spTree>
    <p:extLst>
      <p:ext uri="{BB962C8B-B14F-4D97-AF65-F5344CB8AC3E}">
        <p14:creationId xmlns:p14="http://schemas.microsoft.com/office/powerpoint/2010/main" val="25881013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1" y="1649996"/>
            <a:ext cx="6096000" cy="5111204"/>
          </a:xfrm>
        </p:spPr>
        <p:txBody>
          <a:bodyPr/>
          <a:lstStyle/>
          <a:p>
            <a:r>
              <a:rPr lang="zh-CN" altLang="en-US" b="1" dirty="0" smtClean="0">
                <a:solidFill>
                  <a:schemeClr val="accent1">
                    <a:lumMod val="60000"/>
                    <a:lumOff val="40000"/>
                  </a:schemeClr>
                </a:solidFill>
                <a:latin typeface="微软雅黑"/>
                <a:ea typeface="微软雅黑"/>
                <a:cs typeface="微软雅黑"/>
              </a:rPr>
              <a:t>如何统计</a:t>
            </a:r>
            <a:endParaRPr lang="en-US" altLang="zh-CN" b="1" dirty="0" smtClean="0">
              <a:solidFill>
                <a:schemeClr val="accent1">
                  <a:lumMod val="60000"/>
                  <a:lumOff val="40000"/>
                </a:schemeClr>
              </a:solidFill>
              <a:latin typeface="微软雅黑"/>
              <a:ea typeface="微软雅黑"/>
              <a:cs typeface="微软雅黑"/>
            </a:endParaRPr>
          </a:p>
          <a:p>
            <a:pPr lvl="1">
              <a:lnSpc>
                <a:spcPct val="150000"/>
              </a:lnSpc>
            </a:pPr>
            <a:r>
              <a:rPr lang="zh-CN" altLang="en-US" sz="2000" dirty="0" smtClean="0">
                <a:solidFill>
                  <a:schemeClr val="tx1">
                    <a:lumMod val="50000"/>
                    <a:lumOff val="50000"/>
                  </a:schemeClr>
                </a:solidFill>
                <a:latin typeface="微软雅黑"/>
                <a:ea typeface="微软雅黑"/>
                <a:cs typeface="微软雅黑"/>
              </a:rPr>
              <a:t> 组件化开发接口接入统计</a:t>
            </a:r>
            <a:endParaRPr lang="en-US" altLang="zh-CN" sz="2000" dirty="0" smtClean="0">
              <a:solidFill>
                <a:schemeClr val="tx1">
                  <a:lumMod val="50000"/>
                  <a:lumOff val="50000"/>
                </a:schemeClr>
              </a:solidFill>
              <a:latin typeface="微软雅黑"/>
              <a:ea typeface="微软雅黑"/>
              <a:cs typeface="微软雅黑"/>
            </a:endParaRPr>
          </a:p>
          <a:p>
            <a:pPr>
              <a:lnSpc>
                <a:spcPct val="150000"/>
              </a:lnSpc>
            </a:pPr>
            <a:r>
              <a:rPr lang="zh-CN" altLang="en-US" b="1" dirty="0" smtClean="0">
                <a:solidFill>
                  <a:schemeClr val="accent1">
                    <a:lumMod val="60000"/>
                    <a:lumOff val="40000"/>
                  </a:schemeClr>
                </a:solidFill>
                <a:latin typeface="微软雅黑"/>
                <a:ea typeface="微软雅黑"/>
                <a:cs typeface="微软雅黑"/>
              </a:rPr>
              <a:t>示例</a:t>
            </a:r>
            <a:endParaRPr lang="en-US" altLang="zh-CN" b="1" dirty="0" smtClean="0">
              <a:solidFill>
                <a:schemeClr val="accent1">
                  <a:lumMod val="60000"/>
                  <a:lumOff val="40000"/>
                </a:schemeClr>
              </a:solidFill>
              <a:latin typeface="微软雅黑"/>
              <a:ea typeface="微软雅黑"/>
              <a:cs typeface="微软雅黑"/>
            </a:endParaRPr>
          </a:p>
          <a:p>
            <a:pPr lvl="1">
              <a:lnSpc>
                <a:spcPct val="150000"/>
              </a:lnSpc>
            </a:pPr>
            <a:r>
              <a:rPr lang="en-US" altLang="zh-CN" sz="2000" dirty="0" smtClean="0">
                <a:solidFill>
                  <a:schemeClr val="tx1">
                    <a:lumMod val="50000"/>
                    <a:lumOff val="50000"/>
                  </a:schemeClr>
                </a:solidFill>
                <a:latin typeface="微软雅黑"/>
                <a:ea typeface="微软雅黑"/>
                <a:cs typeface="微软雅黑"/>
              </a:rPr>
              <a:t>Require :</a:t>
            </a:r>
            <a:r>
              <a:rPr lang="zh-CN" altLang="en-US" sz="2000" dirty="0" smtClean="0">
                <a:solidFill>
                  <a:schemeClr val="tx1">
                    <a:lumMod val="50000"/>
                    <a:lumOff val="50000"/>
                  </a:schemeClr>
                </a:solidFill>
                <a:latin typeface="微软雅黑"/>
                <a:ea typeface="微软雅黑"/>
                <a:cs typeface="微软雅黑"/>
              </a:rPr>
              <a:t>加载</a:t>
            </a:r>
            <a:r>
              <a:rPr lang="en-US" altLang="zh-CN" sz="2000" dirty="0" smtClean="0">
                <a:solidFill>
                  <a:schemeClr val="tx1">
                    <a:lumMod val="50000"/>
                    <a:lumOff val="50000"/>
                  </a:schemeClr>
                </a:solidFill>
                <a:latin typeface="微软雅黑"/>
                <a:ea typeface="微软雅黑"/>
                <a:cs typeface="微软雅黑"/>
              </a:rPr>
              <a:t>Js</a:t>
            </a:r>
            <a:r>
              <a:rPr lang="zh-CN" altLang="en-US" sz="2000" dirty="0" smtClean="0">
                <a:solidFill>
                  <a:schemeClr val="tx1">
                    <a:lumMod val="50000"/>
                    <a:lumOff val="50000"/>
                  </a:schemeClr>
                </a:solidFill>
                <a:latin typeface="微软雅黑"/>
                <a:ea typeface="微软雅黑"/>
                <a:cs typeface="微软雅黑"/>
              </a:rPr>
              <a:t>或</a:t>
            </a:r>
            <a:r>
              <a:rPr lang="en-US" altLang="zh-CN" sz="2000" dirty="0" smtClean="0">
                <a:solidFill>
                  <a:schemeClr val="tx1">
                    <a:lumMod val="50000"/>
                    <a:lumOff val="50000"/>
                  </a:schemeClr>
                </a:solidFill>
                <a:latin typeface="微软雅黑"/>
                <a:ea typeface="微软雅黑"/>
                <a:cs typeface="微软雅黑"/>
              </a:rPr>
              <a:t>Css</a:t>
            </a:r>
            <a:r>
              <a:rPr lang="zh-CN" altLang="en-US" sz="2000" dirty="0" smtClean="0">
                <a:solidFill>
                  <a:schemeClr val="tx1">
                    <a:lumMod val="50000"/>
                    <a:lumOff val="50000"/>
                  </a:schemeClr>
                </a:solidFill>
                <a:latin typeface="微软雅黑"/>
                <a:ea typeface="微软雅黑"/>
                <a:cs typeface="微软雅黑"/>
              </a:rPr>
              <a:t>组件 </a:t>
            </a:r>
            <a:endParaRPr lang="en-US" altLang="zh-CN" sz="2000" dirty="0" smtClean="0">
              <a:solidFill>
                <a:schemeClr val="tx1">
                  <a:lumMod val="50000"/>
                  <a:lumOff val="50000"/>
                </a:schemeClr>
              </a:solidFill>
              <a:latin typeface="微软雅黑"/>
              <a:ea typeface="微软雅黑"/>
              <a:cs typeface="微软雅黑"/>
            </a:endParaRPr>
          </a:p>
          <a:p>
            <a:pPr lvl="2">
              <a:lnSpc>
                <a:spcPct val="150000"/>
              </a:lnSpc>
              <a:buNone/>
            </a:pPr>
            <a:r>
              <a:rPr lang="en-US" altLang="zh-CN" sz="1600" dirty="0" smtClean="0">
                <a:solidFill>
                  <a:schemeClr val="tx1">
                    <a:lumMod val="50000"/>
                    <a:lumOff val="50000"/>
                  </a:schemeClr>
                </a:solidFill>
                <a:latin typeface="微软雅黑"/>
                <a:ea typeface="微软雅黑"/>
                <a:cs typeface="微软雅黑"/>
              </a:rPr>
              <a:t>{require name=“a.js”}</a:t>
            </a:r>
          </a:p>
          <a:p>
            <a:pPr lvl="1">
              <a:lnSpc>
                <a:spcPct val="150000"/>
              </a:lnSpc>
            </a:pPr>
            <a:r>
              <a:rPr lang="en-US" altLang="zh-CN" sz="2000" dirty="0" smtClean="0">
                <a:solidFill>
                  <a:schemeClr val="tx1">
                    <a:lumMod val="50000"/>
                    <a:lumOff val="50000"/>
                  </a:schemeClr>
                </a:solidFill>
                <a:latin typeface="微软雅黑"/>
                <a:ea typeface="微软雅黑"/>
                <a:cs typeface="微软雅黑"/>
              </a:rPr>
              <a:t>Widget :</a:t>
            </a:r>
            <a:r>
              <a:rPr lang="zh-CN" altLang="en-US" sz="2000" dirty="0" smtClean="0">
                <a:solidFill>
                  <a:schemeClr val="tx1">
                    <a:lumMod val="50000"/>
                    <a:lumOff val="50000"/>
                  </a:schemeClr>
                </a:solidFill>
                <a:latin typeface="微软雅黑"/>
                <a:ea typeface="微软雅黑"/>
                <a:cs typeface="微软雅黑"/>
              </a:rPr>
              <a:t>使用模版组件，并加载同名的</a:t>
            </a:r>
            <a:r>
              <a:rPr lang="en-US" altLang="zh-CN" sz="2000" dirty="0" smtClean="0">
                <a:solidFill>
                  <a:schemeClr val="tx1">
                    <a:lumMod val="50000"/>
                    <a:lumOff val="50000"/>
                  </a:schemeClr>
                </a:solidFill>
                <a:latin typeface="微软雅黑"/>
                <a:ea typeface="微软雅黑"/>
                <a:cs typeface="微软雅黑"/>
              </a:rPr>
              <a:t>Js</a:t>
            </a:r>
            <a:r>
              <a:rPr lang="zh-CN" altLang="en-US" sz="2000" dirty="0" smtClean="0">
                <a:solidFill>
                  <a:schemeClr val="tx1">
                    <a:lumMod val="50000"/>
                    <a:lumOff val="50000"/>
                  </a:schemeClr>
                </a:solidFill>
                <a:latin typeface="微软雅黑"/>
                <a:ea typeface="微软雅黑"/>
                <a:cs typeface="微软雅黑"/>
              </a:rPr>
              <a:t>和</a:t>
            </a:r>
            <a:r>
              <a:rPr lang="en-US" altLang="zh-CN" sz="2000" dirty="0" smtClean="0">
                <a:solidFill>
                  <a:schemeClr val="tx1">
                    <a:lumMod val="50000"/>
                    <a:lumOff val="50000"/>
                  </a:schemeClr>
                </a:solidFill>
                <a:latin typeface="微软雅黑"/>
                <a:ea typeface="微软雅黑"/>
                <a:cs typeface="微软雅黑"/>
              </a:rPr>
              <a:t>Css 	</a:t>
            </a:r>
            <a:r>
              <a:rPr lang="en-US" altLang="zh-CN" sz="1600" dirty="0" smtClean="0">
                <a:solidFill>
                  <a:schemeClr val="tx1">
                    <a:lumMod val="50000"/>
                    <a:lumOff val="50000"/>
                  </a:schemeClr>
                </a:solidFill>
                <a:latin typeface="微软雅黑"/>
                <a:ea typeface="微软雅黑"/>
                <a:cs typeface="微软雅黑"/>
              </a:rPr>
              <a:t>{widget name=“a”}</a:t>
            </a:r>
          </a:p>
          <a:p>
            <a:pPr lvl="1">
              <a:lnSpc>
                <a:spcPct val="150000"/>
              </a:lnSpc>
            </a:pPr>
            <a:r>
              <a:rPr lang="zh-CN" altLang="en-US" sz="2000" dirty="0" smtClean="0">
                <a:solidFill>
                  <a:srgbClr val="FF0000"/>
                </a:solidFill>
                <a:latin typeface="微软雅黑"/>
                <a:ea typeface="微软雅黑"/>
                <a:cs typeface="微软雅黑"/>
              </a:rPr>
              <a:t>只需要在</a:t>
            </a:r>
            <a:r>
              <a:rPr lang="en-US" altLang="zh-CN" sz="2000" dirty="0" smtClean="0">
                <a:solidFill>
                  <a:srgbClr val="FF0000"/>
                </a:solidFill>
                <a:latin typeface="微软雅黑"/>
                <a:ea typeface="微软雅黑"/>
                <a:cs typeface="微软雅黑"/>
              </a:rPr>
              <a:t>require</a:t>
            </a:r>
            <a:r>
              <a:rPr lang="zh-CN" altLang="en-US" sz="2000" dirty="0" smtClean="0">
                <a:solidFill>
                  <a:srgbClr val="FF0000"/>
                </a:solidFill>
                <a:latin typeface="微软雅黑"/>
                <a:ea typeface="微软雅黑"/>
                <a:cs typeface="微软雅黑"/>
              </a:rPr>
              <a:t>和</a:t>
            </a:r>
            <a:r>
              <a:rPr lang="en-US" altLang="zh-CN" sz="2000" dirty="0" smtClean="0">
                <a:solidFill>
                  <a:srgbClr val="FF0000"/>
                </a:solidFill>
                <a:latin typeface="微软雅黑"/>
                <a:ea typeface="微软雅黑"/>
                <a:cs typeface="微软雅黑"/>
              </a:rPr>
              <a:t>widget</a:t>
            </a:r>
            <a:r>
              <a:rPr lang="zh-CN" altLang="en-US" sz="2000" dirty="0" smtClean="0">
                <a:solidFill>
                  <a:srgbClr val="FF0000"/>
                </a:solidFill>
                <a:latin typeface="微软雅黑"/>
                <a:ea typeface="微软雅黑"/>
                <a:cs typeface="微软雅黑"/>
              </a:rPr>
              <a:t>接口接入统计脚本</a:t>
            </a:r>
          </a:p>
        </p:txBody>
      </p:sp>
      <p:sp>
        <p:nvSpPr>
          <p:cNvPr id="4" name="标题 1"/>
          <p:cNvSpPr>
            <a:spLocks noGrp="1"/>
          </p:cNvSpPr>
          <p:nvPr>
            <p:ph type="title"/>
          </p:nvPr>
        </p:nvSpPr>
        <p:spPr>
          <a:xfrm>
            <a:off x="838200" y="327804"/>
            <a:ext cx="10515600" cy="1248748"/>
          </a:xfrm>
        </p:spPr>
        <p:txBody>
          <a:bodyPr>
            <a:normAutofit/>
          </a:bodyPr>
          <a:lstStyle/>
          <a:p>
            <a:r>
              <a:rPr lang="zh-CN" altLang="en-US" sz="3600" dirty="0" smtClean="0">
                <a:latin typeface="微软雅黑" pitchFamily="34" charset="-122"/>
                <a:ea typeface="微软雅黑" pitchFamily="34" charset="-122"/>
              </a:rPr>
              <a:t>静态资源自动合并 </a:t>
            </a:r>
            <a:r>
              <a:rPr lang="en-US" altLang="zh-CN" sz="3600" dirty="0" smtClean="0">
                <a:latin typeface="微软雅黑" pitchFamily="34" charset="-122"/>
                <a:ea typeface="微软雅黑" pitchFamily="34" charset="-122"/>
              </a:rPr>
              <a:t>— </a:t>
            </a:r>
            <a:r>
              <a:rPr lang="zh-CN" altLang="en-US" sz="3600" dirty="0" smtClean="0">
                <a:latin typeface="微软雅黑" pitchFamily="34" charset="-122"/>
                <a:ea typeface="微软雅黑" pitchFamily="34" charset="-122"/>
              </a:rPr>
              <a:t>统计</a:t>
            </a:r>
            <a:endParaRPr lang="zh-CN" altLang="en-US" sz="2800" b="1" dirty="0" smtClean="0">
              <a:solidFill>
                <a:schemeClr val="accent1">
                  <a:lumMod val="60000"/>
                  <a:lumOff val="40000"/>
                </a:schemeClr>
              </a:solidFill>
              <a:latin typeface="微软雅黑"/>
              <a:ea typeface="微软雅黑"/>
              <a:cs typeface="微软雅黑"/>
            </a:endParaRPr>
          </a:p>
        </p:txBody>
      </p:sp>
      <p:pic>
        <p:nvPicPr>
          <p:cNvPr id="5" name="图片 4"/>
          <p:cNvPicPr>
            <a:picLocks noChangeAspect="1"/>
          </p:cNvPicPr>
          <p:nvPr/>
        </p:nvPicPr>
        <p:blipFill>
          <a:blip r:embed="rId3"/>
          <a:stretch>
            <a:fillRect/>
          </a:stretch>
        </p:blipFill>
        <p:spPr>
          <a:xfrm>
            <a:off x="10932750" y="6430123"/>
            <a:ext cx="842099" cy="22352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046" y="1649996"/>
            <a:ext cx="5427341" cy="3946763"/>
          </a:xfrm>
          <a:prstGeom prst="rect">
            <a:avLst/>
          </a:prstGeom>
        </p:spPr>
      </p:pic>
    </p:spTree>
    <p:extLst>
      <p:ext uri="{BB962C8B-B14F-4D97-AF65-F5344CB8AC3E}">
        <p14:creationId xmlns:p14="http://schemas.microsoft.com/office/powerpoint/2010/main" val="25881013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842251"/>
            <a:ext cx="10515600" cy="4351338"/>
          </a:xfrm>
        </p:spPr>
        <p:txBody>
          <a:bodyPr>
            <a:normAutofit/>
          </a:bodyPr>
          <a:lstStyle/>
          <a:p>
            <a:r>
              <a:rPr lang="zh-CN" altLang="en-US" b="1" dirty="0" smtClean="0">
                <a:solidFill>
                  <a:schemeClr val="accent1">
                    <a:lumMod val="60000"/>
                    <a:lumOff val="40000"/>
                  </a:schemeClr>
                </a:solidFill>
                <a:latin typeface="微软雅黑"/>
                <a:ea typeface="微软雅黑"/>
                <a:cs typeface="微软雅黑"/>
              </a:rPr>
              <a:t>统计的结果</a:t>
            </a:r>
            <a:endParaRPr lang="zh-CN" altLang="en-US" b="1" dirty="0">
              <a:solidFill>
                <a:schemeClr val="accent1">
                  <a:lumMod val="60000"/>
                  <a:lumOff val="40000"/>
                </a:schemeClr>
              </a:solidFill>
              <a:latin typeface="微软雅黑"/>
              <a:ea typeface="微软雅黑"/>
              <a:cs typeface="微软雅黑"/>
            </a:endParaRPr>
          </a:p>
        </p:txBody>
      </p:sp>
      <p:sp>
        <p:nvSpPr>
          <p:cNvPr id="4" name="标题 1"/>
          <p:cNvSpPr>
            <a:spLocks noGrp="1"/>
          </p:cNvSpPr>
          <p:nvPr>
            <p:ph type="title"/>
          </p:nvPr>
        </p:nvSpPr>
        <p:spPr>
          <a:xfrm>
            <a:off x="838200" y="327803"/>
            <a:ext cx="10515600" cy="1325563"/>
          </a:xfrm>
        </p:spPr>
        <p:txBody>
          <a:bodyPr>
            <a:normAutofit/>
          </a:bodyPr>
          <a:lstStyle/>
          <a:p>
            <a:r>
              <a:rPr lang="zh-CN" altLang="en-US" sz="3600" dirty="0" smtClean="0">
                <a:latin typeface="微软雅黑" pitchFamily="34" charset="-122"/>
                <a:ea typeface="微软雅黑" pitchFamily="34" charset="-122"/>
              </a:rPr>
              <a:t>静态资源自动合并 </a:t>
            </a:r>
            <a:r>
              <a:rPr lang="en-US" altLang="zh-CN" sz="3600" dirty="0" smtClean="0">
                <a:latin typeface="微软雅黑" pitchFamily="34" charset="-122"/>
                <a:ea typeface="微软雅黑" pitchFamily="34" charset="-122"/>
              </a:rPr>
              <a:t>— </a:t>
            </a:r>
            <a:r>
              <a:rPr lang="zh-CN" altLang="en-US" sz="3600" dirty="0" smtClean="0">
                <a:latin typeface="微软雅黑" pitchFamily="34" charset="-122"/>
                <a:ea typeface="微软雅黑" pitchFamily="34" charset="-122"/>
              </a:rPr>
              <a:t>统计</a:t>
            </a:r>
            <a:endParaRPr lang="zh-CN" altLang="en-US" sz="3600" dirty="0">
              <a:latin typeface="微软雅黑" pitchFamily="34" charset="-122"/>
              <a:ea typeface="微软雅黑"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596367136"/>
              </p:ext>
            </p:extLst>
          </p:nvPr>
        </p:nvGraphicFramePr>
        <p:xfrm>
          <a:off x="1300479" y="2548465"/>
          <a:ext cx="8924175" cy="3104190"/>
        </p:xfrm>
        <a:graphic>
          <a:graphicData uri="http://schemas.openxmlformats.org/drawingml/2006/table">
            <a:tbl>
              <a:tblPr firstRow="1" bandRow="1">
                <a:tableStyleId>{5C22544A-7EE6-4342-B048-85BDC9FD1C3A}</a:tableStyleId>
              </a:tblPr>
              <a:tblGrid>
                <a:gridCol w="1784835"/>
                <a:gridCol w="1784835"/>
                <a:gridCol w="1784835"/>
                <a:gridCol w="1784835"/>
                <a:gridCol w="1784835"/>
              </a:tblGrid>
              <a:tr h="517365">
                <a:tc>
                  <a:txBody>
                    <a:bodyPr/>
                    <a:lstStyle/>
                    <a:p>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Page_1</a:t>
                      </a:r>
                      <a:endParaRPr lang="zh-CN" altLang="en-US" dirty="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微软雅黑" pitchFamily="34" charset="-122"/>
                          <a:ea typeface="微软雅黑" pitchFamily="34" charset="-122"/>
                        </a:rPr>
                        <a:t>Page_2</a:t>
                      </a:r>
                      <a:endParaRPr lang="zh-CN" altLang="en-US" dirty="0" smtClean="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微软雅黑" pitchFamily="34" charset="-122"/>
                          <a:ea typeface="微软雅黑" pitchFamily="34" charset="-122"/>
                        </a:rPr>
                        <a:t>Page_3</a:t>
                      </a:r>
                      <a:endParaRPr lang="zh-CN" altLang="en-US" dirty="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微软雅黑" pitchFamily="34" charset="-122"/>
                          <a:ea typeface="微软雅黑" pitchFamily="34" charset="-122"/>
                        </a:rPr>
                        <a:t>Page_4</a:t>
                      </a:r>
                      <a:endParaRPr lang="zh-CN" altLang="en-US" dirty="0" smtClean="0">
                        <a:latin typeface="微软雅黑" pitchFamily="34" charset="-122"/>
                        <a:ea typeface="微软雅黑" pitchFamily="34" charset="-122"/>
                      </a:endParaRPr>
                    </a:p>
                  </a:txBody>
                  <a:tcPr/>
                </a:tc>
              </a:tr>
              <a:tr h="517365">
                <a:tc>
                  <a:txBody>
                    <a:bodyPr/>
                    <a:lstStyle/>
                    <a:p>
                      <a:r>
                        <a:rPr lang="zh-CN" altLang="en-US" dirty="0" smtClean="0">
                          <a:latin typeface="微软雅黑" pitchFamily="34" charset="-122"/>
                          <a:ea typeface="微软雅黑" pitchFamily="34" charset="-122"/>
                        </a:rPr>
                        <a:t>访问量</a:t>
                      </a:r>
                      <a:endParaRPr lang="zh-CN" altLang="en-US" dirty="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微软雅黑" pitchFamily="34" charset="-122"/>
                          <a:ea typeface="微软雅黑" pitchFamily="34" charset="-122"/>
                        </a:rPr>
                        <a:t>10</a:t>
                      </a:r>
                      <a:endParaRPr lang="zh-CN" altLang="en-US" dirty="0" smtClean="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微软雅黑" pitchFamily="34" charset="-122"/>
                          <a:ea typeface="微软雅黑" pitchFamily="34" charset="-122"/>
                        </a:rPr>
                        <a:t>1</a:t>
                      </a:r>
                      <a:endParaRPr lang="zh-CN" altLang="en-US" dirty="0" smtClean="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微软雅黑" pitchFamily="34" charset="-122"/>
                          <a:ea typeface="微软雅黑" pitchFamily="34" charset="-122"/>
                        </a:rPr>
                        <a:t>10</a:t>
                      </a:r>
                      <a:endParaRPr lang="zh-CN" altLang="en-US" dirty="0" smtClean="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微软雅黑" pitchFamily="34" charset="-122"/>
                          <a:ea typeface="微软雅黑" pitchFamily="34" charset="-122"/>
                        </a:rPr>
                        <a:t>1</a:t>
                      </a:r>
                      <a:endParaRPr lang="zh-CN" altLang="en-US" dirty="0" smtClean="0">
                        <a:latin typeface="微软雅黑" pitchFamily="34" charset="-122"/>
                        <a:ea typeface="微软雅黑" pitchFamily="34" charset="-122"/>
                      </a:endParaRPr>
                    </a:p>
                  </a:txBody>
                  <a:tcPr/>
                </a:tc>
              </a:tr>
              <a:tr h="5173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latin typeface="微软雅黑" pitchFamily="34" charset="-122"/>
                          <a:ea typeface="微软雅黑" pitchFamily="34" charset="-122"/>
                        </a:rPr>
                        <a:t>A.Css</a:t>
                      </a:r>
                      <a:endParaRPr lang="zh-CN" altLang="en-US" dirty="0" smtClean="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itchFamily="34" charset="-122"/>
                          <a:ea typeface="微软雅黑" pitchFamily="34" charset="-122"/>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itchFamily="34" charset="-122"/>
                          <a:ea typeface="微软雅黑" pitchFamily="34" charset="-122"/>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itchFamily="34" charset="-122"/>
                          <a:ea typeface="微软雅黑" pitchFamily="34" charset="-122"/>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itchFamily="34" charset="-122"/>
                          <a:ea typeface="微软雅黑" pitchFamily="34" charset="-122"/>
                        </a:rPr>
                        <a:t>√</a:t>
                      </a:r>
                    </a:p>
                  </a:txBody>
                  <a:tcPr/>
                </a:tc>
              </a:tr>
              <a:tr h="5173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latin typeface="微软雅黑" pitchFamily="34" charset="-122"/>
                          <a:ea typeface="微软雅黑" pitchFamily="34" charset="-122"/>
                        </a:rPr>
                        <a:t>B.Css</a:t>
                      </a:r>
                      <a:endParaRPr lang="zh-CN" altLang="en-US" dirty="0" smtClean="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itchFamily="34" charset="-122"/>
                          <a:ea typeface="微软雅黑" pitchFamily="34" charset="-122"/>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itchFamily="34" charset="-122"/>
                          <a:ea typeface="微软雅黑" pitchFamily="34" charset="-122"/>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itchFamily="34" charset="-122"/>
                          <a:ea typeface="微软雅黑" pitchFamily="34" charset="-122"/>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itchFamily="34" charset="-122"/>
                          <a:ea typeface="微软雅黑" pitchFamily="34" charset="-122"/>
                        </a:rPr>
                        <a:t>√</a:t>
                      </a:r>
                    </a:p>
                  </a:txBody>
                  <a:tcPr/>
                </a:tc>
              </a:tr>
              <a:tr h="5173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微软雅黑" pitchFamily="34" charset="-122"/>
                          <a:ea typeface="微软雅黑" pitchFamily="34" charset="-122"/>
                        </a:rPr>
                        <a:t>C.css</a:t>
                      </a:r>
                      <a:endParaRPr lang="zh-CN" altLang="en-US" dirty="0" smtClean="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itchFamily="34" charset="-122"/>
                          <a:ea typeface="微软雅黑" pitchFamily="34" charset="-122"/>
                        </a:rPr>
                        <a:t>√</a:t>
                      </a:r>
                    </a:p>
                  </a:txBody>
                  <a:tcPr/>
                </a:tc>
                <a:tc>
                  <a:txBody>
                    <a:bodyPr/>
                    <a:lstStyle/>
                    <a:p>
                      <a:endParaRPr lang="zh-CN" altLang="en-US">
                        <a:latin typeface="微软雅黑" pitchFamily="34" charset="-122"/>
                        <a:ea typeface="微软雅黑" pitchFamily="34" charset="-122"/>
                      </a:endParaRPr>
                    </a:p>
                  </a:txBody>
                  <a:tcPr/>
                </a:tc>
                <a:tc>
                  <a:txBody>
                    <a:bodyPr/>
                    <a:lstStyle/>
                    <a:p>
                      <a:endParaRPr lang="zh-CN" altLang="en-US">
                        <a:latin typeface="微软雅黑" pitchFamily="34" charset="-122"/>
                        <a:ea typeface="微软雅黑" pitchFamily="34" charset="-122"/>
                      </a:endParaRPr>
                    </a:p>
                  </a:txBody>
                  <a:tcPr/>
                </a:tc>
                <a:tc>
                  <a:txBody>
                    <a:bodyPr/>
                    <a:lstStyle/>
                    <a:p>
                      <a:endParaRPr lang="zh-CN" altLang="en-US">
                        <a:latin typeface="微软雅黑" pitchFamily="34" charset="-122"/>
                        <a:ea typeface="微软雅黑" pitchFamily="34" charset="-122"/>
                      </a:endParaRPr>
                    </a:p>
                  </a:txBody>
                  <a:tcPr/>
                </a:tc>
              </a:tr>
              <a:tr h="5173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latin typeface="微软雅黑" pitchFamily="34" charset="-122"/>
                          <a:ea typeface="微软雅黑" pitchFamily="34" charset="-122"/>
                        </a:rPr>
                        <a:t>D.Css</a:t>
                      </a:r>
                      <a:endParaRPr lang="zh-CN" altLang="en-US" dirty="0" smtClean="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itchFamily="34" charset="-122"/>
                          <a:ea typeface="微软雅黑" pitchFamily="34" charset="-122"/>
                        </a:rPr>
                        <a:t>√</a:t>
                      </a:r>
                    </a:p>
                  </a:txBody>
                  <a:tcPr/>
                </a:tc>
              </a:tr>
            </a:tbl>
          </a:graphicData>
        </a:graphic>
      </p:graphicFrame>
      <p:pic>
        <p:nvPicPr>
          <p:cNvPr id="5" name="图片 4"/>
          <p:cNvPicPr>
            <a:picLocks noChangeAspect="1"/>
          </p:cNvPicPr>
          <p:nvPr/>
        </p:nvPicPr>
        <p:blipFill>
          <a:blip r:embed="rId3"/>
          <a:stretch>
            <a:fillRect/>
          </a:stretch>
        </p:blipFill>
        <p:spPr>
          <a:xfrm>
            <a:off x="10932750" y="6430123"/>
            <a:ext cx="842099" cy="223520"/>
          </a:xfrm>
          <a:prstGeom prst="rect">
            <a:avLst/>
          </a:prstGeom>
        </p:spPr>
      </p:pic>
    </p:spTree>
    <p:extLst>
      <p:ext uri="{BB962C8B-B14F-4D97-AF65-F5344CB8AC3E}">
        <p14:creationId xmlns:p14="http://schemas.microsoft.com/office/powerpoint/2010/main" val="18070962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b="1" dirty="0" smtClean="0">
                <a:solidFill>
                  <a:schemeClr val="accent1">
                    <a:lumMod val="60000"/>
                    <a:lumOff val="40000"/>
                  </a:schemeClr>
                </a:solidFill>
                <a:latin typeface="微软雅黑"/>
                <a:ea typeface="微软雅黑"/>
                <a:cs typeface="微软雅黑"/>
              </a:rPr>
              <a:t>资源合并算法</a:t>
            </a:r>
            <a:endParaRPr lang="en-US" altLang="zh-CN" b="1" dirty="0" smtClean="0">
              <a:solidFill>
                <a:schemeClr val="accent1">
                  <a:lumMod val="60000"/>
                  <a:lumOff val="40000"/>
                </a:schemeClr>
              </a:solidFill>
              <a:latin typeface="微软雅黑"/>
              <a:ea typeface="微软雅黑"/>
              <a:cs typeface="微软雅黑"/>
            </a:endParaRPr>
          </a:p>
          <a:p>
            <a:pPr lvl="1">
              <a:lnSpc>
                <a:spcPct val="150000"/>
              </a:lnSpc>
            </a:pPr>
            <a:r>
              <a:rPr lang="zh-CN" altLang="en-US" sz="2000" dirty="0" smtClean="0">
                <a:solidFill>
                  <a:schemeClr val="tx1">
                    <a:lumMod val="50000"/>
                    <a:lumOff val="50000"/>
                  </a:schemeClr>
                </a:solidFill>
                <a:latin typeface="微软雅黑"/>
                <a:ea typeface="微软雅黑"/>
                <a:cs typeface="微软雅黑"/>
              </a:rPr>
              <a:t>合并收益 ：对于同时使用</a:t>
            </a:r>
            <a:r>
              <a:rPr lang="en-US" altLang="zh-CN" sz="2000" dirty="0" smtClean="0">
                <a:solidFill>
                  <a:schemeClr val="tx1">
                    <a:lumMod val="50000"/>
                    <a:lumOff val="50000"/>
                  </a:schemeClr>
                </a:solidFill>
                <a:latin typeface="微软雅黑"/>
                <a:ea typeface="微软雅黑"/>
                <a:cs typeface="微软雅黑"/>
              </a:rPr>
              <a:t>A</a:t>
            </a:r>
            <a:r>
              <a:rPr lang="zh-CN" altLang="en-US" sz="2000" dirty="0">
                <a:solidFill>
                  <a:schemeClr val="tx1">
                    <a:lumMod val="50000"/>
                    <a:lumOff val="50000"/>
                  </a:schemeClr>
                </a:solidFill>
                <a:latin typeface="微软雅黑"/>
                <a:ea typeface="微软雅黑"/>
                <a:cs typeface="微软雅黑"/>
              </a:rPr>
              <a:t>和</a:t>
            </a:r>
            <a:r>
              <a:rPr lang="en-US" altLang="zh-CN" sz="2000" dirty="0" smtClean="0">
                <a:solidFill>
                  <a:schemeClr val="tx1">
                    <a:lumMod val="50000"/>
                    <a:lumOff val="50000"/>
                  </a:schemeClr>
                </a:solidFill>
                <a:latin typeface="微软雅黑"/>
                <a:ea typeface="微软雅黑"/>
                <a:cs typeface="微软雅黑"/>
              </a:rPr>
              <a:t>B</a:t>
            </a:r>
            <a:r>
              <a:rPr lang="zh-CN" altLang="en-US" sz="2000" dirty="0" smtClean="0">
                <a:solidFill>
                  <a:schemeClr val="tx1">
                    <a:lumMod val="50000"/>
                    <a:lumOff val="50000"/>
                  </a:schemeClr>
                </a:solidFill>
                <a:latin typeface="微软雅黑"/>
                <a:ea typeface="微软雅黑"/>
                <a:cs typeface="微软雅黑"/>
              </a:rPr>
              <a:t>的</a:t>
            </a:r>
            <a:r>
              <a:rPr lang="zh-CN" altLang="en-US" sz="2000" dirty="0">
                <a:solidFill>
                  <a:schemeClr val="tx1">
                    <a:lumMod val="50000"/>
                    <a:lumOff val="50000"/>
                  </a:schemeClr>
                </a:solidFill>
                <a:latin typeface="微软雅黑"/>
                <a:ea typeface="微软雅黑"/>
                <a:cs typeface="微软雅黑"/>
              </a:rPr>
              <a:t>页面节省了一个网络来回时间</a:t>
            </a:r>
            <a:endParaRPr lang="en-US" altLang="zh-CN" sz="2000" dirty="0" smtClean="0">
              <a:solidFill>
                <a:schemeClr val="tx1">
                  <a:lumMod val="50000"/>
                  <a:lumOff val="50000"/>
                </a:schemeClr>
              </a:solidFill>
              <a:latin typeface="微软雅黑"/>
              <a:ea typeface="微软雅黑"/>
              <a:cs typeface="微软雅黑"/>
            </a:endParaRPr>
          </a:p>
          <a:p>
            <a:pPr lvl="1">
              <a:lnSpc>
                <a:spcPct val="150000"/>
              </a:lnSpc>
            </a:pPr>
            <a:r>
              <a:rPr lang="zh-CN" altLang="en-US" sz="2000" dirty="0" smtClean="0">
                <a:solidFill>
                  <a:schemeClr val="tx1">
                    <a:lumMod val="50000"/>
                    <a:lumOff val="50000"/>
                  </a:schemeClr>
                </a:solidFill>
                <a:latin typeface="微软雅黑"/>
                <a:ea typeface="微软雅黑"/>
                <a:cs typeface="微软雅黑"/>
              </a:rPr>
              <a:t>合并损失 ：</a:t>
            </a:r>
            <a:r>
              <a:rPr lang="zh-CN" altLang="en-US" sz="2000" dirty="0">
                <a:solidFill>
                  <a:schemeClr val="tx1">
                    <a:lumMod val="50000"/>
                    <a:lumOff val="50000"/>
                  </a:schemeClr>
                </a:solidFill>
                <a:latin typeface="微软雅黑"/>
                <a:ea typeface="微软雅黑"/>
                <a:cs typeface="微软雅黑"/>
              </a:rPr>
              <a:t>对于只使用</a:t>
            </a:r>
            <a:r>
              <a:rPr lang="en-US" altLang="zh-CN" sz="2000" dirty="0">
                <a:solidFill>
                  <a:schemeClr val="tx1">
                    <a:lumMod val="50000"/>
                    <a:lumOff val="50000"/>
                  </a:schemeClr>
                </a:solidFill>
                <a:latin typeface="微软雅黑"/>
                <a:ea typeface="微软雅黑"/>
                <a:cs typeface="微软雅黑"/>
              </a:rPr>
              <a:t>A</a:t>
            </a:r>
            <a:r>
              <a:rPr lang="zh-CN" altLang="en-US" sz="2000" dirty="0">
                <a:solidFill>
                  <a:schemeClr val="tx1">
                    <a:lumMod val="50000"/>
                    <a:lumOff val="50000"/>
                  </a:schemeClr>
                </a:solidFill>
                <a:latin typeface="微软雅黑"/>
                <a:ea typeface="微软雅黑"/>
                <a:cs typeface="微软雅黑"/>
              </a:rPr>
              <a:t>的页面</a:t>
            </a:r>
            <a:r>
              <a:rPr lang="zh-CN" altLang="en-US" sz="2000" dirty="0" smtClean="0">
                <a:solidFill>
                  <a:schemeClr val="tx1">
                    <a:lumMod val="50000"/>
                    <a:lumOff val="50000"/>
                  </a:schemeClr>
                </a:solidFill>
                <a:latin typeface="微软雅黑"/>
                <a:ea typeface="微软雅黑"/>
                <a:cs typeface="微软雅黑"/>
              </a:rPr>
              <a:t>，浪费</a:t>
            </a:r>
            <a:r>
              <a:rPr lang="zh-CN" altLang="en-US" sz="2000" dirty="0">
                <a:solidFill>
                  <a:schemeClr val="tx1">
                    <a:lumMod val="50000"/>
                    <a:lumOff val="50000"/>
                  </a:schemeClr>
                </a:solidFill>
                <a:latin typeface="微软雅黑"/>
                <a:ea typeface="微软雅黑"/>
                <a:cs typeface="微软雅黑"/>
              </a:rPr>
              <a:t>的</a:t>
            </a:r>
            <a:r>
              <a:rPr lang="en-US" altLang="zh-CN" sz="2000" dirty="0">
                <a:solidFill>
                  <a:schemeClr val="tx1">
                    <a:lumMod val="50000"/>
                    <a:lumOff val="50000"/>
                  </a:schemeClr>
                </a:solidFill>
                <a:latin typeface="微软雅黑"/>
                <a:ea typeface="微软雅黑"/>
                <a:cs typeface="微软雅黑"/>
              </a:rPr>
              <a:t>B</a:t>
            </a:r>
            <a:r>
              <a:rPr lang="zh-CN" altLang="en-US" sz="2000" dirty="0">
                <a:solidFill>
                  <a:schemeClr val="tx1">
                    <a:lumMod val="50000"/>
                    <a:lumOff val="50000"/>
                  </a:schemeClr>
                </a:solidFill>
                <a:latin typeface="微软雅黑"/>
                <a:ea typeface="微软雅黑"/>
                <a:cs typeface="微软雅黑"/>
              </a:rPr>
              <a:t>的</a:t>
            </a:r>
            <a:r>
              <a:rPr lang="zh-CN" altLang="en-US" sz="2000" dirty="0" smtClean="0">
                <a:solidFill>
                  <a:schemeClr val="tx1">
                    <a:lumMod val="50000"/>
                    <a:lumOff val="50000"/>
                  </a:schemeClr>
                </a:solidFill>
                <a:latin typeface="微软雅黑"/>
                <a:ea typeface="微软雅黑"/>
                <a:cs typeface="微软雅黑"/>
              </a:rPr>
              <a:t>大小</a:t>
            </a:r>
            <a:endParaRPr lang="en-US" altLang="zh-CN" sz="2000" dirty="0" smtClean="0">
              <a:solidFill>
                <a:schemeClr val="tx1">
                  <a:lumMod val="50000"/>
                  <a:lumOff val="50000"/>
                </a:schemeClr>
              </a:solidFill>
              <a:latin typeface="微软雅黑"/>
              <a:ea typeface="微软雅黑"/>
              <a:cs typeface="微软雅黑"/>
            </a:endParaRPr>
          </a:p>
          <a:p>
            <a:pPr lvl="1">
              <a:lnSpc>
                <a:spcPct val="150000"/>
              </a:lnSpc>
            </a:pPr>
            <a:r>
              <a:rPr lang="zh-CN" altLang="en-US" sz="2000" dirty="0">
                <a:solidFill>
                  <a:schemeClr val="tx1">
                    <a:lumMod val="50000"/>
                    <a:lumOff val="50000"/>
                  </a:schemeClr>
                </a:solidFill>
                <a:latin typeface="微软雅黑"/>
                <a:ea typeface="微软雅黑"/>
                <a:cs typeface="微软雅黑"/>
              </a:rPr>
              <a:t>转化为时间 ： 损失的大小 </a:t>
            </a:r>
            <a:r>
              <a:rPr lang="en-US" altLang="zh-CN" sz="2000" dirty="0">
                <a:solidFill>
                  <a:schemeClr val="tx1">
                    <a:lumMod val="50000"/>
                    <a:lumOff val="50000"/>
                  </a:schemeClr>
                </a:solidFill>
                <a:latin typeface="微软雅黑"/>
                <a:ea typeface="微软雅黑"/>
                <a:cs typeface="微软雅黑"/>
              </a:rPr>
              <a:t>/  </a:t>
            </a:r>
            <a:r>
              <a:rPr lang="zh-CN" altLang="en-US" sz="2000" dirty="0">
                <a:solidFill>
                  <a:schemeClr val="tx1">
                    <a:lumMod val="50000"/>
                    <a:lumOff val="50000"/>
                  </a:schemeClr>
                </a:solidFill>
                <a:latin typeface="微软雅黑"/>
                <a:ea typeface="微软雅黑"/>
                <a:cs typeface="微软雅黑"/>
              </a:rPr>
              <a:t>下载速度  </a:t>
            </a:r>
            <a:endParaRPr lang="en-US" altLang="zh-CN" sz="2000" dirty="0" smtClean="0">
              <a:solidFill>
                <a:schemeClr val="tx1">
                  <a:lumMod val="50000"/>
                  <a:lumOff val="50000"/>
                </a:schemeClr>
              </a:solidFill>
              <a:latin typeface="微软雅黑"/>
              <a:ea typeface="微软雅黑"/>
              <a:cs typeface="微软雅黑"/>
            </a:endParaRPr>
          </a:p>
          <a:p>
            <a:pPr lvl="1">
              <a:lnSpc>
                <a:spcPct val="150000"/>
              </a:lnSpc>
            </a:pPr>
            <a:r>
              <a:rPr lang="zh-CN" altLang="en-US" sz="2000" dirty="0">
                <a:solidFill>
                  <a:schemeClr val="tx1">
                    <a:lumMod val="50000"/>
                    <a:lumOff val="50000"/>
                  </a:schemeClr>
                </a:solidFill>
                <a:latin typeface="微软雅黑"/>
                <a:ea typeface="微软雅黑"/>
                <a:cs typeface="微软雅黑"/>
              </a:rPr>
              <a:t>纯</a:t>
            </a:r>
            <a:r>
              <a:rPr lang="zh-CN" altLang="en-US" sz="2000" dirty="0" smtClean="0">
                <a:solidFill>
                  <a:schemeClr val="tx1">
                    <a:lumMod val="50000"/>
                    <a:lumOff val="50000"/>
                  </a:schemeClr>
                </a:solidFill>
                <a:latin typeface="微软雅黑"/>
                <a:ea typeface="微软雅黑"/>
                <a:cs typeface="微软雅黑"/>
              </a:rPr>
              <a:t>收益 ： 合并收益 </a:t>
            </a:r>
            <a:r>
              <a:rPr lang="en-US" altLang="zh-CN" sz="2000" dirty="0" smtClean="0">
                <a:solidFill>
                  <a:schemeClr val="tx1">
                    <a:lumMod val="50000"/>
                    <a:lumOff val="50000"/>
                  </a:schemeClr>
                </a:solidFill>
                <a:latin typeface="微软雅黑"/>
                <a:ea typeface="微软雅黑"/>
                <a:cs typeface="微软雅黑"/>
              </a:rPr>
              <a:t>– </a:t>
            </a:r>
            <a:r>
              <a:rPr lang="zh-CN" altLang="en-US" sz="2000" dirty="0" smtClean="0">
                <a:solidFill>
                  <a:schemeClr val="tx1">
                    <a:lumMod val="50000"/>
                    <a:lumOff val="50000"/>
                  </a:schemeClr>
                </a:solidFill>
                <a:latin typeface="微软雅黑"/>
                <a:ea typeface="微软雅黑"/>
                <a:cs typeface="微软雅黑"/>
              </a:rPr>
              <a:t>合并损失</a:t>
            </a:r>
            <a:endParaRPr lang="zh-CN" altLang="en-US" sz="2000" dirty="0">
              <a:solidFill>
                <a:schemeClr val="tx1">
                  <a:lumMod val="50000"/>
                  <a:lumOff val="50000"/>
                </a:schemeClr>
              </a:solidFill>
              <a:latin typeface="微软雅黑"/>
              <a:ea typeface="微软雅黑"/>
              <a:cs typeface="微软雅黑"/>
            </a:endParaRPr>
          </a:p>
        </p:txBody>
      </p:sp>
      <p:sp>
        <p:nvSpPr>
          <p:cNvPr id="4" name="标题 1"/>
          <p:cNvSpPr>
            <a:spLocks noGrp="1"/>
          </p:cNvSpPr>
          <p:nvPr>
            <p:ph type="title"/>
          </p:nvPr>
        </p:nvSpPr>
        <p:spPr/>
        <p:txBody>
          <a:bodyPr>
            <a:normAutofit/>
          </a:bodyPr>
          <a:lstStyle/>
          <a:p>
            <a:r>
              <a:rPr lang="zh-CN" altLang="en-US" sz="3600" dirty="0" smtClean="0">
                <a:latin typeface="微软雅黑" pitchFamily="34" charset="-122"/>
                <a:ea typeface="微软雅黑" pitchFamily="34" charset="-122"/>
              </a:rPr>
              <a:t>静态资源自动合并 </a:t>
            </a:r>
            <a:r>
              <a:rPr lang="en-US" altLang="zh-CN" sz="3600" dirty="0" smtClean="0">
                <a:latin typeface="微软雅黑" pitchFamily="34" charset="-122"/>
                <a:ea typeface="微软雅黑" pitchFamily="34" charset="-122"/>
              </a:rPr>
              <a:t>— </a:t>
            </a:r>
            <a:r>
              <a:rPr lang="zh-CN" altLang="en-US" sz="3600" dirty="0" smtClean="0">
                <a:latin typeface="微软雅黑" pitchFamily="34" charset="-122"/>
                <a:ea typeface="微软雅黑" pitchFamily="34" charset="-122"/>
              </a:rPr>
              <a:t>合并</a:t>
            </a:r>
            <a:r>
              <a:rPr lang="zh-CN" altLang="en-US" sz="3600" dirty="0">
                <a:latin typeface="微软雅黑" pitchFamily="34" charset="-122"/>
                <a:ea typeface="微软雅黑" pitchFamily="34" charset="-122"/>
              </a:rPr>
              <a:t>模型</a:t>
            </a:r>
          </a:p>
        </p:txBody>
      </p:sp>
      <p:graphicFrame>
        <p:nvGraphicFramePr>
          <p:cNvPr id="6" name="表格 5"/>
          <p:cNvGraphicFramePr>
            <a:graphicFrameLocks noGrp="1"/>
          </p:cNvGraphicFramePr>
          <p:nvPr>
            <p:extLst>
              <p:ext uri="{D42A27DB-BD31-4B8C-83A1-F6EECF244321}">
                <p14:modId xmlns:p14="http://schemas.microsoft.com/office/powerpoint/2010/main" val="3331179753"/>
              </p:ext>
            </p:extLst>
          </p:nvPr>
        </p:nvGraphicFramePr>
        <p:xfrm>
          <a:off x="1320626" y="4506453"/>
          <a:ext cx="8924175" cy="1616620"/>
        </p:xfrm>
        <a:graphic>
          <a:graphicData uri="http://schemas.openxmlformats.org/drawingml/2006/table">
            <a:tbl>
              <a:tblPr firstRow="1" bandRow="1">
                <a:tableStyleId>{5C22544A-7EE6-4342-B048-85BDC9FD1C3A}</a:tableStyleId>
              </a:tblPr>
              <a:tblGrid>
                <a:gridCol w="1784835"/>
                <a:gridCol w="1784835"/>
                <a:gridCol w="1784835"/>
                <a:gridCol w="1784835"/>
                <a:gridCol w="1784835"/>
              </a:tblGrid>
              <a:tr h="422206">
                <a:tc>
                  <a:txBody>
                    <a:bodyPr/>
                    <a:lstStyle/>
                    <a:p>
                      <a:endParaRPr lang="zh-CN" altLang="en-US" dirty="0"/>
                    </a:p>
                  </a:txBody>
                  <a:tcPr/>
                </a:tc>
                <a:tc>
                  <a:txBody>
                    <a:bodyPr/>
                    <a:lstStyle/>
                    <a:p>
                      <a:r>
                        <a:rPr lang="en-US" altLang="zh-CN" dirty="0" smtClean="0"/>
                        <a:t>Page_1</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Page_2</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Page_3</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Page_4</a:t>
                      </a:r>
                      <a:endParaRPr lang="zh-CN" altLang="en-US" dirty="0" smtClean="0"/>
                    </a:p>
                  </a:txBody>
                  <a:tcPr/>
                </a:tc>
              </a:tr>
              <a:tr h="5972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A.Css</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r>
              <a:tr h="5972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B.Css</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r>
            </a:tbl>
          </a:graphicData>
        </a:graphic>
      </p:graphicFrame>
      <p:pic>
        <p:nvPicPr>
          <p:cNvPr id="5" name="图片 4"/>
          <p:cNvPicPr>
            <a:picLocks noChangeAspect="1"/>
          </p:cNvPicPr>
          <p:nvPr/>
        </p:nvPicPr>
        <p:blipFill>
          <a:blip r:embed="rId3"/>
          <a:stretch>
            <a:fillRect/>
          </a:stretch>
        </p:blipFill>
        <p:spPr>
          <a:xfrm>
            <a:off x="10932750" y="6430123"/>
            <a:ext cx="842099" cy="223520"/>
          </a:xfrm>
          <a:prstGeom prst="rect">
            <a:avLst/>
          </a:prstGeom>
        </p:spPr>
      </p:pic>
    </p:spTree>
    <p:extLst>
      <p:ext uri="{BB962C8B-B14F-4D97-AF65-F5344CB8AC3E}">
        <p14:creationId xmlns:p14="http://schemas.microsoft.com/office/powerpoint/2010/main" val="19057917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379516001"/>
              </p:ext>
            </p:extLst>
          </p:nvPr>
        </p:nvGraphicFramePr>
        <p:xfrm>
          <a:off x="1096463" y="1703918"/>
          <a:ext cx="6581343" cy="4255113"/>
        </p:xfrm>
        <a:graphic>
          <a:graphicData uri="http://schemas.openxmlformats.org/drawingml/2006/table">
            <a:tbl>
              <a:tblPr firstRow="1" bandRow="1">
                <a:tableStyleId>{5C22544A-7EE6-4342-B048-85BDC9FD1C3A}</a:tableStyleId>
              </a:tblPr>
              <a:tblGrid>
                <a:gridCol w="1276907"/>
                <a:gridCol w="1017856"/>
                <a:gridCol w="994715"/>
                <a:gridCol w="1098083"/>
                <a:gridCol w="1096891"/>
                <a:gridCol w="1096891"/>
              </a:tblGrid>
              <a:tr h="520579">
                <a:tc>
                  <a:txBody>
                    <a:bodyPr/>
                    <a:lstStyle/>
                    <a:p>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Page_1</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Page_2</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Page_3</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Page_4</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Page_5</a:t>
                      </a:r>
                      <a:endParaRPr lang="zh-CN" altLang="en-US" dirty="0">
                        <a:latin typeface="微软雅黑" pitchFamily="34" charset="-122"/>
                        <a:ea typeface="微软雅黑" pitchFamily="34" charset="-122"/>
                      </a:endParaRPr>
                    </a:p>
                  </a:txBody>
                  <a:tcPr/>
                </a:tc>
              </a:tr>
              <a:tr h="520579">
                <a:tc>
                  <a:txBody>
                    <a:bodyPr/>
                    <a:lstStyle/>
                    <a:p>
                      <a:r>
                        <a:rPr lang="zh-CN" altLang="en-US" dirty="0" smtClean="0">
                          <a:latin typeface="微软雅黑" pitchFamily="34" charset="-122"/>
                          <a:ea typeface="微软雅黑" pitchFamily="34" charset="-122"/>
                        </a:rPr>
                        <a:t>访问量</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100</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1</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20</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10</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1</a:t>
                      </a:r>
                      <a:endParaRPr lang="zh-CN" altLang="en-US" dirty="0">
                        <a:latin typeface="微软雅黑" pitchFamily="34" charset="-122"/>
                        <a:ea typeface="微软雅黑" pitchFamily="34" charset="-122"/>
                      </a:endParaRPr>
                    </a:p>
                  </a:txBody>
                  <a:tcPr/>
                </a:tc>
              </a:tr>
              <a:tr h="491559">
                <a:tc>
                  <a:txBody>
                    <a:bodyPr/>
                    <a:lstStyle/>
                    <a:p>
                      <a:r>
                        <a:rPr lang="en-US" altLang="zh-CN" dirty="0" smtClean="0">
                          <a:latin typeface="微软雅黑" pitchFamily="34" charset="-122"/>
                          <a:ea typeface="微软雅黑" pitchFamily="34" charset="-122"/>
                        </a:rPr>
                        <a:t>A.Js  (1KB)</a:t>
                      </a:r>
                      <a:endParaRPr lang="zh-CN" altLang="en-US" dirty="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itchFamily="34" charset="-122"/>
                          <a:ea typeface="微软雅黑" pitchFamily="34" charset="-122"/>
                        </a:rPr>
                        <a:t>√</a:t>
                      </a: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r>
              <a:tr h="520579">
                <a:tc>
                  <a:txBody>
                    <a:bodyPr/>
                    <a:lstStyle/>
                    <a:p>
                      <a:r>
                        <a:rPr lang="en-US" altLang="zh-CN" dirty="0" smtClean="0">
                          <a:latin typeface="微软雅黑" pitchFamily="34" charset="-122"/>
                          <a:ea typeface="微软雅黑" pitchFamily="34" charset="-122"/>
                        </a:rPr>
                        <a:t>B.Js (1KB)</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r>
              <a:tr h="520579">
                <a:tc>
                  <a:txBody>
                    <a:bodyPr/>
                    <a:lstStyle/>
                    <a:p>
                      <a:r>
                        <a:rPr lang="en-US" altLang="zh-CN" dirty="0" smtClean="0">
                          <a:latin typeface="微软雅黑" pitchFamily="34" charset="-122"/>
                          <a:ea typeface="微软雅黑" pitchFamily="34" charset="-122"/>
                        </a:rPr>
                        <a:t>C.Js</a:t>
                      </a:r>
                      <a:r>
                        <a:rPr lang="en-US" altLang="zh-CN" baseline="0"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(300B)</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endParaRPr lang="zh-CN" altLang="en-US">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r>
              <a:tr h="520579">
                <a:tc>
                  <a:txBody>
                    <a:bodyPr/>
                    <a:lstStyle/>
                    <a:p>
                      <a:r>
                        <a:rPr lang="en-US" altLang="zh-CN" dirty="0" smtClean="0">
                          <a:latin typeface="微软雅黑" pitchFamily="34" charset="-122"/>
                          <a:ea typeface="微软雅黑" pitchFamily="34" charset="-122"/>
                        </a:rPr>
                        <a:t>D.Js  (2KB)</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r>
              <a:tr h="520579">
                <a:tc>
                  <a:txBody>
                    <a:bodyPr/>
                    <a:lstStyle/>
                    <a:p>
                      <a:r>
                        <a:rPr lang="en-US" altLang="zh-CN" dirty="0" smtClean="0">
                          <a:latin typeface="微软雅黑" pitchFamily="34" charset="-122"/>
                          <a:ea typeface="微软雅黑" pitchFamily="34" charset="-122"/>
                        </a:rPr>
                        <a:t>E.Js (700B)</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r>
              <a:tr h="520579">
                <a:tc>
                  <a:txBody>
                    <a:bodyPr/>
                    <a:lstStyle/>
                    <a:p>
                      <a:r>
                        <a:rPr lang="en-US" altLang="zh-CN" dirty="0" smtClean="0">
                          <a:latin typeface="微软雅黑" pitchFamily="34" charset="-122"/>
                          <a:ea typeface="微软雅黑" pitchFamily="34" charset="-122"/>
                        </a:rPr>
                        <a:t>F.Js  (600B)</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r>
            </a:tbl>
          </a:graphicData>
        </a:graphic>
      </p:graphicFrame>
      <p:sp>
        <p:nvSpPr>
          <p:cNvPr id="8" name="椭圆 7"/>
          <p:cNvSpPr/>
          <p:nvPr/>
        </p:nvSpPr>
        <p:spPr>
          <a:xfrm>
            <a:off x="1182414" y="2606980"/>
            <a:ext cx="6283560" cy="11016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10932750" y="6430123"/>
            <a:ext cx="842099" cy="223520"/>
          </a:xfrm>
          <a:prstGeom prst="rect">
            <a:avLst/>
          </a:prstGeom>
        </p:spPr>
      </p:pic>
      <p:sp>
        <p:nvSpPr>
          <p:cNvPr id="12" name="标题 1"/>
          <p:cNvSpPr txBox="1">
            <a:spLocks/>
          </p:cNvSpPr>
          <p:nvPr/>
        </p:nvSpPr>
        <p:spPr>
          <a:xfrm>
            <a:off x="990600" y="517525"/>
            <a:ext cx="10515600" cy="132556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6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j-cs"/>
              </a:rPr>
              <a:t>静态资源自动合并 </a:t>
            </a:r>
            <a:r>
              <a:rPr kumimoji="0" lang="en-US" altLang="zh-CN" sz="36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j-cs"/>
              </a:rPr>
              <a:t>— </a:t>
            </a:r>
            <a:r>
              <a:rPr kumimoji="0" lang="zh-CN" altLang="en-US" sz="36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j-cs"/>
              </a:rPr>
              <a:t>合并模型</a:t>
            </a:r>
            <a:endParaRPr kumimoji="0" lang="zh-CN" altLang="en-US" sz="36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
        <p:nvSpPr>
          <p:cNvPr id="11" name="内容占位符 2"/>
          <p:cNvSpPr txBox="1">
            <a:spLocks/>
          </p:cNvSpPr>
          <p:nvPr/>
        </p:nvSpPr>
        <p:spPr>
          <a:xfrm>
            <a:off x="7717220" y="1731032"/>
            <a:ext cx="4474780" cy="4795891"/>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800" b="1" dirty="0" smtClean="0">
                <a:solidFill>
                  <a:schemeClr val="accent1">
                    <a:lumMod val="60000"/>
                    <a:lumOff val="40000"/>
                  </a:schemeClr>
                </a:solidFill>
                <a:latin typeface="微软雅黑"/>
                <a:ea typeface="微软雅黑"/>
                <a:cs typeface="微软雅黑"/>
              </a:rPr>
              <a:t>常量</a:t>
            </a:r>
            <a:endParaRPr kumimoji="0" lang="en-US" altLang="zh-CN" sz="2800" b="1" i="0" u="none" strike="noStrike" kern="1200" cap="none" spc="0" normalizeH="0" baseline="0" noProof="0" dirty="0" smtClean="0">
              <a:ln>
                <a:noFill/>
              </a:ln>
              <a:solidFill>
                <a:schemeClr val="accent1">
                  <a:lumMod val="60000"/>
                  <a:lumOff val="40000"/>
                </a:schemeClr>
              </a:solidFill>
              <a:effectLst/>
              <a:uLnTx/>
              <a:uFillTx/>
              <a:latin typeface="微软雅黑"/>
              <a:ea typeface="微软雅黑"/>
              <a:cs typeface="微软雅黑"/>
            </a:endParaRP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lang="zh-CN" altLang="en-US" sz="2000" dirty="0" smtClean="0">
                <a:solidFill>
                  <a:schemeClr val="tx1">
                    <a:lumMod val="50000"/>
                    <a:lumOff val="50000"/>
                  </a:schemeClr>
                </a:solidFill>
                <a:latin typeface="微软雅黑"/>
                <a:ea typeface="微软雅黑"/>
                <a:cs typeface="微软雅黑"/>
              </a:rPr>
              <a:t>网络来回时间 </a:t>
            </a:r>
            <a:r>
              <a:rPr lang="en-US" altLang="zh-CN" sz="2000" dirty="0" smtClean="0">
                <a:solidFill>
                  <a:schemeClr val="tx1">
                    <a:lumMod val="50000"/>
                    <a:lumOff val="50000"/>
                  </a:schemeClr>
                </a:solidFill>
                <a:latin typeface="微软雅黑"/>
                <a:ea typeface="微软雅黑"/>
                <a:cs typeface="微软雅黑"/>
              </a:rPr>
              <a:t>= RTT = 50ms</a:t>
            </a:r>
            <a:endParaRPr kumimoji="0" lang="en-US" altLang="zh-CN" sz="2000" b="0" i="0" u="none" strike="noStrike" kern="1200" cap="none" spc="0" normalizeH="0" baseline="0" noProof="0" dirty="0" smtClean="0">
              <a:ln>
                <a:noFill/>
              </a:ln>
              <a:solidFill>
                <a:schemeClr val="tx1">
                  <a:lumMod val="50000"/>
                  <a:lumOff val="50000"/>
                </a:schemeClr>
              </a:solidFill>
              <a:effectLst/>
              <a:uLnTx/>
              <a:uFillTx/>
              <a:latin typeface="微软雅黑"/>
              <a:ea typeface="微软雅黑"/>
              <a:cs typeface="微软雅黑"/>
            </a:endParaRP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smtClean="0">
                <a:ln>
                  <a:noFill/>
                </a:ln>
                <a:solidFill>
                  <a:schemeClr val="tx1">
                    <a:lumMod val="50000"/>
                    <a:lumOff val="50000"/>
                  </a:schemeClr>
                </a:solidFill>
                <a:effectLst/>
                <a:uLnTx/>
                <a:uFillTx/>
                <a:latin typeface="微软雅黑"/>
                <a:ea typeface="微软雅黑"/>
                <a:cs typeface="微软雅黑"/>
              </a:rPr>
              <a:t>下载速度</a:t>
            </a:r>
            <a:r>
              <a:rPr kumimoji="0" lang="zh-CN" altLang="en-US" sz="2000" b="0" i="0" u="none" strike="noStrike" kern="1200" cap="none" spc="0" normalizeH="0" noProof="0" dirty="0" smtClean="0">
                <a:ln>
                  <a:noFill/>
                </a:ln>
                <a:solidFill>
                  <a:schemeClr val="tx1">
                    <a:lumMod val="50000"/>
                    <a:lumOff val="50000"/>
                  </a:schemeClr>
                </a:solidFill>
                <a:effectLst/>
                <a:uLnTx/>
                <a:uFillTx/>
                <a:latin typeface="微软雅黑"/>
                <a:ea typeface="微软雅黑"/>
                <a:cs typeface="微软雅黑"/>
              </a:rPr>
              <a:t> </a:t>
            </a:r>
            <a:r>
              <a:rPr kumimoji="0" lang="en-US" altLang="zh-CN" sz="2000" b="0" i="0" u="none" strike="noStrike" kern="1200" cap="none" spc="0" normalizeH="0" noProof="0" dirty="0" smtClean="0">
                <a:ln>
                  <a:noFill/>
                </a:ln>
                <a:solidFill>
                  <a:schemeClr val="tx1">
                    <a:lumMod val="50000"/>
                    <a:lumOff val="50000"/>
                  </a:schemeClr>
                </a:solidFill>
                <a:effectLst/>
                <a:uLnTx/>
                <a:uFillTx/>
                <a:latin typeface="微软雅黑"/>
                <a:ea typeface="微软雅黑"/>
                <a:cs typeface="微软雅黑"/>
              </a:rPr>
              <a:t>= Speed = 100kb/s</a:t>
            </a:r>
          </a:p>
          <a:p>
            <a:pPr marL="228600" indent="-228600">
              <a:spcBef>
                <a:spcPts val="500"/>
              </a:spcBef>
              <a:buFont typeface="Arial" panose="020B0604020202020204" pitchFamily="34" charset="0"/>
              <a:buChar char="•"/>
            </a:pPr>
            <a:r>
              <a:rPr lang="zh-CN" altLang="en-US" sz="2800" b="1" dirty="0" smtClean="0">
                <a:solidFill>
                  <a:schemeClr val="accent1">
                    <a:lumMod val="60000"/>
                    <a:lumOff val="40000"/>
                  </a:schemeClr>
                </a:solidFill>
                <a:latin typeface="微软雅黑"/>
                <a:ea typeface="微软雅黑"/>
                <a:cs typeface="微软雅黑"/>
              </a:rPr>
              <a:t>计算</a:t>
            </a:r>
            <a:endParaRPr lang="en-US" altLang="zh-CN" sz="2800" b="1" dirty="0" smtClean="0">
              <a:solidFill>
                <a:schemeClr val="accent1">
                  <a:lumMod val="60000"/>
                  <a:lumOff val="40000"/>
                </a:schemeClr>
              </a:solidFill>
              <a:latin typeface="微软雅黑"/>
              <a:ea typeface="微软雅黑"/>
              <a:cs typeface="微软雅黑"/>
            </a:endParaRPr>
          </a:p>
          <a:p>
            <a:pPr marL="685800" lvl="1" indent="-228600">
              <a:spcBef>
                <a:spcPts val="500"/>
              </a:spcBef>
              <a:buFont typeface="Arial" panose="020B0604020202020204" pitchFamily="34" charset="0"/>
              <a:buChar char="•"/>
            </a:pPr>
            <a:r>
              <a:rPr lang="zh-CN" altLang="en-US" sz="2000" dirty="0" smtClean="0">
                <a:solidFill>
                  <a:schemeClr val="tx1">
                    <a:lumMod val="50000"/>
                    <a:lumOff val="50000"/>
                  </a:schemeClr>
                </a:solidFill>
                <a:latin typeface="微软雅黑"/>
                <a:ea typeface="微软雅黑"/>
                <a:cs typeface="微软雅黑"/>
              </a:rPr>
              <a:t>收益 </a:t>
            </a:r>
            <a:r>
              <a:rPr lang="en-US" altLang="zh-CN" sz="2000" dirty="0" smtClean="0">
                <a:solidFill>
                  <a:schemeClr val="tx1">
                    <a:lumMod val="50000"/>
                    <a:lumOff val="50000"/>
                  </a:schemeClr>
                </a:solidFill>
                <a:latin typeface="微软雅黑"/>
                <a:ea typeface="微软雅黑"/>
                <a:cs typeface="微软雅黑"/>
              </a:rPr>
              <a:t>=  50ms</a:t>
            </a:r>
            <a:r>
              <a:rPr lang="zh-CN" altLang="en-US" sz="2000" dirty="0" smtClean="0">
                <a:solidFill>
                  <a:schemeClr val="tx1">
                    <a:lumMod val="50000"/>
                    <a:lumOff val="50000"/>
                  </a:schemeClr>
                </a:solidFill>
                <a:latin typeface="微软雅黑"/>
                <a:ea typeface="微软雅黑"/>
                <a:cs typeface="微软雅黑"/>
              </a:rPr>
              <a:t> </a:t>
            </a:r>
            <a:r>
              <a:rPr lang="en-US" altLang="zh-CN" sz="2000" dirty="0" smtClean="0">
                <a:solidFill>
                  <a:schemeClr val="tx1">
                    <a:lumMod val="50000"/>
                    <a:lumOff val="50000"/>
                  </a:schemeClr>
                </a:solidFill>
                <a:latin typeface="微软雅黑"/>
                <a:ea typeface="微软雅黑"/>
                <a:cs typeface="微软雅黑"/>
              </a:rPr>
              <a:t>* (100+1+20 +10+1) </a:t>
            </a:r>
          </a:p>
          <a:p>
            <a:pPr marL="685800" lvl="1" indent="-228600">
              <a:spcBef>
                <a:spcPts val="500"/>
              </a:spcBef>
              <a:buFont typeface="Arial" panose="020B0604020202020204" pitchFamily="34" charset="0"/>
              <a:buChar char="•"/>
            </a:pPr>
            <a:r>
              <a:rPr lang="zh-CN" altLang="en-US" sz="2000" dirty="0" smtClean="0">
                <a:solidFill>
                  <a:schemeClr val="tx1">
                    <a:lumMod val="50000"/>
                    <a:lumOff val="50000"/>
                  </a:schemeClr>
                </a:solidFill>
                <a:latin typeface="微软雅黑"/>
                <a:ea typeface="微软雅黑"/>
                <a:cs typeface="微软雅黑"/>
              </a:rPr>
              <a:t>损失 </a:t>
            </a:r>
            <a:r>
              <a:rPr lang="en-US" altLang="zh-CN" sz="2000" dirty="0" smtClean="0">
                <a:solidFill>
                  <a:schemeClr val="tx1">
                    <a:lumMod val="50000"/>
                    <a:lumOff val="50000"/>
                  </a:schemeClr>
                </a:solidFill>
                <a:latin typeface="微软雅黑"/>
                <a:ea typeface="微软雅黑"/>
                <a:cs typeface="微软雅黑"/>
              </a:rPr>
              <a:t>= 0</a:t>
            </a:r>
          </a:p>
          <a:p>
            <a:pPr marL="228600" indent="-228600">
              <a:spcBef>
                <a:spcPts val="500"/>
              </a:spcBef>
              <a:buFont typeface="Arial" panose="020B0604020202020204" pitchFamily="34" charset="0"/>
              <a:buChar char="•"/>
            </a:pPr>
            <a:r>
              <a:rPr lang="zh-CN" altLang="en-US" sz="2800" b="1" dirty="0" smtClean="0">
                <a:solidFill>
                  <a:schemeClr val="accent1">
                    <a:lumMod val="60000"/>
                    <a:lumOff val="40000"/>
                  </a:schemeClr>
                </a:solidFill>
                <a:latin typeface="微软雅黑"/>
                <a:ea typeface="微软雅黑"/>
                <a:cs typeface="微软雅黑"/>
              </a:rPr>
              <a:t>总结</a:t>
            </a:r>
          </a:p>
          <a:p>
            <a:pPr marL="685800" lvl="1" indent="-228600">
              <a:spcBef>
                <a:spcPts val="500"/>
              </a:spcBef>
              <a:buFont typeface="Arial" panose="020B0604020202020204" pitchFamily="34" charset="0"/>
              <a:buChar char="•"/>
            </a:pPr>
            <a:r>
              <a:rPr lang="zh-CN" altLang="en-US" sz="2000" dirty="0" smtClean="0">
                <a:solidFill>
                  <a:schemeClr val="tx1">
                    <a:lumMod val="50000"/>
                    <a:lumOff val="50000"/>
                  </a:schemeClr>
                </a:solidFill>
                <a:latin typeface="微软雅黑"/>
                <a:ea typeface="微软雅黑"/>
                <a:cs typeface="微软雅黑"/>
              </a:rPr>
              <a:t>不论</a:t>
            </a:r>
            <a:r>
              <a:rPr lang="en-US" altLang="zh-CN" sz="2000" dirty="0" smtClean="0">
                <a:solidFill>
                  <a:schemeClr val="tx1">
                    <a:lumMod val="50000"/>
                    <a:lumOff val="50000"/>
                  </a:schemeClr>
                </a:solidFill>
                <a:latin typeface="微软雅黑"/>
                <a:ea typeface="微软雅黑"/>
                <a:cs typeface="微软雅黑"/>
              </a:rPr>
              <a:t>RTT</a:t>
            </a:r>
            <a:r>
              <a:rPr lang="zh-CN" altLang="en-US" sz="2000" dirty="0" smtClean="0">
                <a:solidFill>
                  <a:schemeClr val="tx1">
                    <a:lumMod val="50000"/>
                    <a:lumOff val="50000"/>
                  </a:schemeClr>
                </a:solidFill>
                <a:latin typeface="微软雅黑"/>
                <a:ea typeface="微软雅黑"/>
                <a:cs typeface="微软雅黑"/>
              </a:rPr>
              <a:t>和</a:t>
            </a:r>
            <a:r>
              <a:rPr lang="en-US" altLang="zh-CN" sz="2000" dirty="0" smtClean="0">
                <a:solidFill>
                  <a:schemeClr val="tx1">
                    <a:lumMod val="50000"/>
                    <a:lumOff val="50000"/>
                  </a:schemeClr>
                </a:solidFill>
                <a:latin typeface="微软雅黑"/>
                <a:ea typeface="微软雅黑"/>
                <a:cs typeface="微软雅黑"/>
              </a:rPr>
              <a:t>Speed</a:t>
            </a:r>
            <a:r>
              <a:rPr lang="zh-CN" altLang="en-US" sz="2000" dirty="0" smtClean="0">
                <a:solidFill>
                  <a:schemeClr val="tx1">
                    <a:lumMod val="50000"/>
                    <a:lumOff val="50000"/>
                  </a:schemeClr>
                </a:solidFill>
                <a:latin typeface="微软雅黑"/>
                <a:ea typeface="微软雅黑"/>
                <a:cs typeface="微软雅黑"/>
              </a:rPr>
              <a:t>为何值，</a:t>
            </a:r>
            <a:r>
              <a:rPr lang="en-US" altLang="zh-CN" sz="2000" dirty="0" smtClean="0">
                <a:solidFill>
                  <a:schemeClr val="tx1">
                    <a:lumMod val="50000"/>
                    <a:lumOff val="50000"/>
                  </a:schemeClr>
                </a:solidFill>
                <a:latin typeface="微软雅黑"/>
                <a:ea typeface="微软雅黑"/>
                <a:cs typeface="微软雅黑"/>
              </a:rPr>
              <a:t>A</a:t>
            </a:r>
            <a:r>
              <a:rPr lang="zh-CN" altLang="en-US" sz="2000" dirty="0" smtClean="0">
                <a:solidFill>
                  <a:schemeClr val="tx1">
                    <a:lumMod val="50000"/>
                    <a:lumOff val="50000"/>
                  </a:schemeClr>
                </a:solidFill>
                <a:latin typeface="微软雅黑"/>
                <a:ea typeface="微软雅黑"/>
                <a:cs typeface="微软雅黑"/>
              </a:rPr>
              <a:t>和</a:t>
            </a:r>
            <a:r>
              <a:rPr lang="en-US" altLang="zh-CN" sz="2000" dirty="0" smtClean="0">
                <a:solidFill>
                  <a:schemeClr val="tx1">
                    <a:lumMod val="50000"/>
                    <a:lumOff val="50000"/>
                  </a:schemeClr>
                </a:solidFill>
                <a:latin typeface="微软雅黑"/>
                <a:ea typeface="微软雅黑"/>
                <a:cs typeface="微软雅黑"/>
              </a:rPr>
              <a:t>B</a:t>
            </a:r>
            <a:r>
              <a:rPr lang="zh-CN" altLang="en-US" sz="2000" dirty="0" smtClean="0">
                <a:solidFill>
                  <a:schemeClr val="tx1">
                    <a:lumMod val="50000"/>
                    <a:lumOff val="50000"/>
                  </a:schemeClr>
                </a:solidFill>
                <a:latin typeface="微软雅黑"/>
                <a:ea typeface="微软雅黑"/>
                <a:cs typeface="微软雅黑"/>
              </a:rPr>
              <a:t>肯定会被合并到一起。</a:t>
            </a:r>
          </a:p>
          <a:p>
            <a:pPr marL="685800" lvl="1" indent="-228600">
              <a:spcBef>
                <a:spcPts val="500"/>
              </a:spcBef>
              <a:buFont typeface="Arial" panose="020B0604020202020204" pitchFamily="34" charset="0"/>
              <a:buChar char="•"/>
            </a:pPr>
            <a:endParaRPr lang="en-US" altLang="zh-CN" sz="2000" dirty="0" smtClean="0">
              <a:solidFill>
                <a:schemeClr val="tx1">
                  <a:lumMod val="50000"/>
                  <a:lumOff val="50000"/>
                </a:schemeClr>
              </a:solidFill>
              <a:latin typeface="微软雅黑"/>
              <a:ea typeface="微软雅黑"/>
              <a:cs typeface="微软雅黑"/>
            </a:endParaRPr>
          </a:p>
        </p:txBody>
      </p:sp>
    </p:spTree>
    <p:extLst>
      <p:ext uri="{BB962C8B-B14F-4D97-AF65-F5344CB8AC3E}">
        <p14:creationId xmlns:p14="http://schemas.microsoft.com/office/powerpoint/2010/main" val="31835965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3403978718"/>
              </p:ext>
            </p:extLst>
          </p:nvPr>
        </p:nvGraphicFramePr>
        <p:xfrm>
          <a:off x="1096463" y="1703918"/>
          <a:ext cx="6581343" cy="4255113"/>
        </p:xfrm>
        <a:graphic>
          <a:graphicData uri="http://schemas.openxmlformats.org/drawingml/2006/table">
            <a:tbl>
              <a:tblPr firstRow="1" bandRow="1">
                <a:tableStyleId>{5C22544A-7EE6-4342-B048-85BDC9FD1C3A}</a:tableStyleId>
              </a:tblPr>
              <a:tblGrid>
                <a:gridCol w="1276907"/>
                <a:gridCol w="1017856"/>
                <a:gridCol w="994715"/>
                <a:gridCol w="1098083"/>
                <a:gridCol w="1096891"/>
                <a:gridCol w="1096891"/>
              </a:tblGrid>
              <a:tr h="520579">
                <a:tc>
                  <a:txBody>
                    <a:bodyPr/>
                    <a:lstStyle/>
                    <a:p>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Page_1</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Page_2</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Page_3</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Page_4</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Page_5</a:t>
                      </a:r>
                      <a:endParaRPr lang="zh-CN" altLang="en-US" dirty="0">
                        <a:latin typeface="微软雅黑" pitchFamily="34" charset="-122"/>
                        <a:ea typeface="微软雅黑" pitchFamily="34" charset="-122"/>
                      </a:endParaRPr>
                    </a:p>
                  </a:txBody>
                  <a:tcPr/>
                </a:tc>
              </a:tr>
              <a:tr h="520579">
                <a:tc>
                  <a:txBody>
                    <a:bodyPr/>
                    <a:lstStyle/>
                    <a:p>
                      <a:r>
                        <a:rPr lang="zh-CN" altLang="en-US" dirty="0" smtClean="0">
                          <a:latin typeface="微软雅黑" pitchFamily="34" charset="-122"/>
                          <a:ea typeface="微软雅黑" pitchFamily="34" charset="-122"/>
                        </a:rPr>
                        <a:t>访问量</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100</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1</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20</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10</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1</a:t>
                      </a:r>
                      <a:endParaRPr lang="zh-CN" altLang="en-US" dirty="0">
                        <a:latin typeface="微软雅黑" pitchFamily="34" charset="-122"/>
                        <a:ea typeface="微软雅黑" pitchFamily="34" charset="-122"/>
                      </a:endParaRPr>
                    </a:p>
                  </a:txBody>
                  <a:tcPr/>
                </a:tc>
              </a:tr>
              <a:tr h="491559">
                <a:tc>
                  <a:txBody>
                    <a:bodyPr/>
                    <a:lstStyle/>
                    <a:p>
                      <a:r>
                        <a:rPr lang="en-US" altLang="zh-CN" dirty="0" smtClean="0">
                          <a:latin typeface="微软雅黑" pitchFamily="34" charset="-122"/>
                          <a:ea typeface="微软雅黑" pitchFamily="34" charset="-122"/>
                        </a:rPr>
                        <a:t>A.Js  (1KB)</a:t>
                      </a:r>
                      <a:endParaRPr lang="zh-CN" altLang="en-US" dirty="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itchFamily="34" charset="-122"/>
                          <a:ea typeface="微软雅黑" pitchFamily="34" charset="-122"/>
                        </a:rPr>
                        <a:t>√</a:t>
                      </a: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r>
              <a:tr h="520579">
                <a:tc>
                  <a:txBody>
                    <a:bodyPr/>
                    <a:lstStyle/>
                    <a:p>
                      <a:r>
                        <a:rPr lang="en-US" altLang="zh-CN" dirty="0" smtClean="0">
                          <a:latin typeface="微软雅黑" pitchFamily="34" charset="-122"/>
                          <a:ea typeface="微软雅黑" pitchFamily="34" charset="-122"/>
                        </a:rPr>
                        <a:t>B.Js (1KB)</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r>
              <a:tr h="520579">
                <a:tc>
                  <a:txBody>
                    <a:bodyPr/>
                    <a:lstStyle/>
                    <a:p>
                      <a:r>
                        <a:rPr lang="en-US" altLang="zh-CN" dirty="0" smtClean="0">
                          <a:latin typeface="微软雅黑" pitchFamily="34" charset="-122"/>
                          <a:ea typeface="微软雅黑" pitchFamily="34" charset="-122"/>
                        </a:rPr>
                        <a:t>C.Js</a:t>
                      </a:r>
                      <a:r>
                        <a:rPr lang="en-US" altLang="zh-CN" baseline="0"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(300B)</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endParaRPr lang="zh-CN" altLang="en-US">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r>
              <a:tr h="520579">
                <a:tc>
                  <a:txBody>
                    <a:bodyPr/>
                    <a:lstStyle/>
                    <a:p>
                      <a:r>
                        <a:rPr lang="en-US" altLang="zh-CN" dirty="0" smtClean="0">
                          <a:latin typeface="微软雅黑" pitchFamily="34" charset="-122"/>
                          <a:ea typeface="微软雅黑" pitchFamily="34" charset="-122"/>
                        </a:rPr>
                        <a:t>D.Js  (2KB)</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r>
              <a:tr h="520579">
                <a:tc>
                  <a:txBody>
                    <a:bodyPr/>
                    <a:lstStyle/>
                    <a:p>
                      <a:r>
                        <a:rPr lang="en-US" altLang="zh-CN" dirty="0" smtClean="0">
                          <a:latin typeface="微软雅黑" pitchFamily="34" charset="-122"/>
                          <a:ea typeface="微软雅黑" pitchFamily="34" charset="-122"/>
                        </a:rPr>
                        <a:t>E.Js (700B)</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r>
              <a:tr h="520579">
                <a:tc>
                  <a:txBody>
                    <a:bodyPr/>
                    <a:lstStyle/>
                    <a:p>
                      <a:r>
                        <a:rPr lang="en-US" altLang="zh-CN" dirty="0" smtClean="0">
                          <a:latin typeface="微软雅黑" pitchFamily="34" charset="-122"/>
                          <a:ea typeface="微软雅黑" pitchFamily="34" charset="-122"/>
                        </a:rPr>
                        <a:t>F.Js  (600B)</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r>
            </a:tbl>
          </a:graphicData>
        </a:graphic>
      </p:graphicFrame>
      <p:sp>
        <p:nvSpPr>
          <p:cNvPr id="8" name="椭圆 7"/>
          <p:cNvSpPr/>
          <p:nvPr/>
        </p:nvSpPr>
        <p:spPr>
          <a:xfrm>
            <a:off x="1267260" y="3694801"/>
            <a:ext cx="6151418" cy="11016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10932750" y="6430123"/>
            <a:ext cx="842099" cy="223520"/>
          </a:xfrm>
          <a:prstGeom prst="rect">
            <a:avLst/>
          </a:prstGeom>
        </p:spPr>
      </p:pic>
      <p:sp>
        <p:nvSpPr>
          <p:cNvPr id="12" name="标题 1"/>
          <p:cNvSpPr txBox="1">
            <a:spLocks/>
          </p:cNvSpPr>
          <p:nvPr/>
        </p:nvSpPr>
        <p:spPr>
          <a:xfrm>
            <a:off x="990600" y="517525"/>
            <a:ext cx="10515600" cy="132556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6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j-cs"/>
              </a:rPr>
              <a:t>静态资源自动合并 </a:t>
            </a:r>
            <a:r>
              <a:rPr kumimoji="0" lang="en-US" altLang="zh-CN" sz="36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j-cs"/>
              </a:rPr>
              <a:t>— </a:t>
            </a:r>
            <a:r>
              <a:rPr kumimoji="0" lang="zh-CN" altLang="en-US" sz="36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j-cs"/>
              </a:rPr>
              <a:t>合并模型</a:t>
            </a:r>
            <a:endParaRPr kumimoji="0" lang="zh-CN" altLang="en-US" sz="36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
        <p:nvSpPr>
          <p:cNvPr id="11" name="内容占位符 2"/>
          <p:cNvSpPr txBox="1">
            <a:spLocks/>
          </p:cNvSpPr>
          <p:nvPr/>
        </p:nvSpPr>
        <p:spPr>
          <a:xfrm>
            <a:off x="7717220" y="1731032"/>
            <a:ext cx="4474780" cy="4795891"/>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800" b="1" dirty="0" smtClean="0">
                <a:solidFill>
                  <a:schemeClr val="accent1">
                    <a:lumMod val="60000"/>
                    <a:lumOff val="40000"/>
                  </a:schemeClr>
                </a:solidFill>
                <a:latin typeface="微软雅黑"/>
                <a:ea typeface="微软雅黑"/>
                <a:cs typeface="微软雅黑"/>
              </a:rPr>
              <a:t>常量</a:t>
            </a:r>
            <a:endParaRPr kumimoji="0" lang="en-US" altLang="zh-CN" sz="2800" b="1" i="0" u="none" strike="noStrike" kern="1200" cap="none" spc="0" normalizeH="0" baseline="0" noProof="0" dirty="0" smtClean="0">
              <a:ln>
                <a:noFill/>
              </a:ln>
              <a:solidFill>
                <a:schemeClr val="accent1">
                  <a:lumMod val="60000"/>
                  <a:lumOff val="40000"/>
                </a:schemeClr>
              </a:solidFill>
              <a:effectLst/>
              <a:uLnTx/>
              <a:uFillTx/>
              <a:latin typeface="微软雅黑"/>
              <a:ea typeface="微软雅黑"/>
              <a:cs typeface="微软雅黑"/>
            </a:endParaRP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lang="zh-CN" altLang="en-US" sz="2000" dirty="0" smtClean="0">
                <a:solidFill>
                  <a:schemeClr val="tx1">
                    <a:lumMod val="50000"/>
                    <a:lumOff val="50000"/>
                  </a:schemeClr>
                </a:solidFill>
                <a:latin typeface="微软雅黑"/>
                <a:ea typeface="微软雅黑"/>
                <a:cs typeface="微软雅黑"/>
              </a:rPr>
              <a:t>网络来回时间 </a:t>
            </a:r>
            <a:r>
              <a:rPr lang="en-US" altLang="zh-CN" sz="2000" dirty="0" smtClean="0">
                <a:solidFill>
                  <a:schemeClr val="tx1">
                    <a:lumMod val="50000"/>
                    <a:lumOff val="50000"/>
                  </a:schemeClr>
                </a:solidFill>
                <a:latin typeface="微软雅黑"/>
                <a:ea typeface="微软雅黑"/>
                <a:cs typeface="微软雅黑"/>
              </a:rPr>
              <a:t>= RTT = 50ms</a:t>
            </a:r>
            <a:endParaRPr kumimoji="0" lang="en-US" altLang="zh-CN" sz="2000" b="0" i="0" u="none" strike="noStrike" kern="1200" cap="none" spc="0" normalizeH="0" baseline="0" noProof="0" dirty="0" smtClean="0">
              <a:ln>
                <a:noFill/>
              </a:ln>
              <a:solidFill>
                <a:schemeClr val="tx1">
                  <a:lumMod val="50000"/>
                  <a:lumOff val="50000"/>
                </a:schemeClr>
              </a:solidFill>
              <a:effectLst/>
              <a:uLnTx/>
              <a:uFillTx/>
              <a:latin typeface="微软雅黑"/>
              <a:ea typeface="微软雅黑"/>
              <a:cs typeface="微软雅黑"/>
            </a:endParaRP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smtClean="0">
                <a:ln>
                  <a:noFill/>
                </a:ln>
                <a:solidFill>
                  <a:schemeClr val="tx1">
                    <a:lumMod val="50000"/>
                    <a:lumOff val="50000"/>
                  </a:schemeClr>
                </a:solidFill>
                <a:effectLst/>
                <a:uLnTx/>
                <a:uFillTx/>
                <a:latin typeface="微软雅黑"/>
                <a:ea typeface="微软雅黑"/>
                <a:cs typeface="微软雅黑"/>
              </a:rPr>
              <a:t>下载速度</a:t>
            </a:r>
            <a:r>
              <a:rPr kumimoji="0" lang="zh-CN" altLang="en-US" sz="2000" b="0" i="0" u="none" strike="noStrike" kern="1200" cap="none" spc="0" normalizeH="0" noProof="0" dirty="0" smtClean="0">
                <a:ln>
                  <a:noFill/>
                </a:ln>
                <a:solidFill>
                  <a:schemeClr val="tx1">
                    <a:lumMod val="50000"/>
                    <a:lumOff val="50000"/>
                  </a:schemeClr>
                </a:solidFill>
                <a:effectLst/>
                <a:uLnTx/>
                <a:uFillTx/>
                <a:latin typeface="微软雅黑"/>
                <a:ea typeface="微软雅黑"/>
                <a:cs typeface="微软雅黑"/>
              </a:rPr>
              <a:t> </a:t>
            </a:r>
            <a:r>
              <a:rPr kumimoji="0" lang="en-US" altLang="zh-CN" sz="2000" b="0" i="0" u="none" strike="noStrike" kern="1200" cap="none" spc="0" normalizeH="0" noProof="0" dirty="0" smtClean="0">
                <a:ln>
                  <a:noFill/>
                </a:ln>
                <a:solidFill>
                  <a:schemeClr val="tx1">
                    <a:lumMod val="50000"/>
                    <a:lumOff val="50000"/>
                  </a:schemeClr>
                </a:solidFill>
                <a:effectLst/>
                <a:uLnTx/>
                <a:uFillTx/>
                <a:latin typeface="微软雅黑"/>
                <a:ea typeface="微软雅黑"/>
                <a:cs typeface="微软雅黑"/>
              </a:rPr>
              <a:t>= Speed = 100kb/s</a:t>
            </a:r>
          </a:p>
          <a:p>
            <a:pPr marL="228600" indent="-228600">
              <a:spcBef>
                <a:spcPts val="500"/>
              </a:spcBef>
              <a:buFont typeface="Arial" panose="020B0604020202020204" pitchFamily="34" charset="0"/>
              <a:buChar char="•"/>
            </a:pPr>
            <a:r>
              <a:rPr lang="zh-CN" altLang="en-US" sz="2800" b="1" dirty="0" smtClean="0">
                <a:solidFill>
                  <a:schemeClr val="accent1">
                    <a:lumMod val="60000"/>
                    <a:lumOff val="40000"/>
                  </a:schemeClr>
                </a:solidFill>
                <a:latin typeface="微软雅黑"/>
                <a:ea typeface="微软雅黑"/>
                <a:cs typeface="微软雅黑"/>
              </a:rPr>
              <a:t>计算</a:t>
            </a:r>
            <a:endParaRPr lang="en-US" altLang="zh-CN" sz="2800" b="1" dirty="0" smtClean="0">
              <a:solidFill>
                <a:schemeClr val="accent1">
                  <a:lumMod val="60000"/>
                  <a:lumOff val="40000"/>
                </a:schemeClr>
              </a:solidFill>
              <a:latin typeface="微软雅黑"/>
              <a:ea typeface="微软雅黑"/>
              <a:cs typeface="微软雅黑"/>
            </a:endParaRPr>
          </a:p>
          <a:p>
            <a:pPr marL="685800" lvl="1" indent="-228600">
              <a:spcBef>
                <a:spcPts val="500"/>
              </a:spcBef>
              <a:buFont typeface="Arial" panose="020B0604020202020204" pitchFamily="34" charset="0"/>
              <a:buChar char="•"/>
            </a:pPr>
            <a:r>
              <a:rPr lang="zh-CN" altLang="en-US" sz="2000" dirty="0" smtClean="0">
                <a:solidFill>
                  <a:schemeClr val="tx1">
                    <a:lumMod val="50000"/>
                    <a:lumOff val="50000"/>
                  </a:schemeClr>
                </a:solidFill>
                <a:latin typeface="微软雅黑"/>
                <a:ea typeface="微软雅黑"/>
                <a:cs typeface="微软雅黑"/>
              </a:rPr>
              <a:t>收益 </a:t>
            </a:r>
            <a:r>
              <a:rPr lang="en-US" altLang="zh-CN" sz="2000" dirty="0" smtClean="0">
                <a:solidFill>
                  <a:schemeClr val="tx1">
                    <a:lumMod val="50000"/>
                    <a:lumOff val="50000"/>
                  </a:schemeClr>
                </a:solidFill>
                <a:latin typeface="微软雅黑"/>
                <a:ea typeface="微软雅黑"/>
                <a:cs typeface="微软雅黑"/>
              </a:rPr>
              <a:t>=  0 </a:t>
            </a:r>
          </a:p>
          <a:p>
            <a:pPr marL="685800" lvl="1" indent="-228600">
              <a:spcBef>
                <a:spcPts val="500"/>
              </a:spcBef>
              <a:buFont typeface="Arial" panose="020B0604020202020204" pitchFamily="34" charset="0"/>
              <a:buChar char="•"/>
            </a:pPr>
            <a:r>
              <a:rPr lang="zh-CN" altLang="en-US" sz="2000" dirty="0" smtClean="0">
                <a:solidFill>
                  <a:schemeClr val="tx1">
                    <a:lumMod val="50000"/>
                    <a:lumOff val="50000"/>
                  </a:schemeClr>
                </a:solidFill>
                <a:latin typeface="微软雅黑"/>
                <a:ea typeface="微软雅黑"/>
                <a:cs typeface="微软雅黑"/>
              </a:rPr>
              <a:t>损失 </a:t>
            </a:r>
            <a:r>
              <a:rPr lang="en-US" altLang="zh-CN" sz="2000" dirty="0" smtClean="0">
                <a:solidFill>
                  <a:schemeClr val="tx1">
                    <a:lumMod val="50000"/>
                    <a:lumOff val="50000"/>
                  </a:schemeClr>
                </a:solidFill>
                <a:latin typeface="微软雅黑"/>
                <a:ea typeface="微软雅黑"/>
                <a:cs typeface="微软雅黑"/>
              </a:rPr>
              <a:t>=  (2</a:t>
            </a:r>
            <a:r>
              <a:rPr lang="zh-CN" altLang="en-US" sz="2000" dirty="0" smtClean="0">
                <a:solidFill>
                  <a:schemeClr val="tx1">
                    <a:lumMod val="50000"/>
                    <a:lumOff val="50000"/>
                  </a:schemeClr>
                </a:solidFill>
                <a:latin typeface="微软雅黑"/>
                <a:ea typeface="微软雅黑"/>
                <a:cs typeface="微软雅黑"/>
              </a:rPr>
              <a:t>*</a:t>
            </a:r>
            <a:r>
              <a:rPr lang="en-US" altLang="zh-CN" sz="2000" dirty="0" smtClean="0">
                <a:solidFill>
                  <a:schemeClr val="tx1">
                    <a:lumMod val="50000"/>
                    <a:lumOff val="50000"/>
                  </a:schemeClr>
                </a:solidFill>
                <a:latin typeface="微软雅黑"/>
                <a:ea typeface="微软雅黑"/>
                <a:cs typeface="微软雅黑"/>
              </a:rPr>
              <a:t>(100+1)+0.3</a:t>
            </a:r>
            <a:r>
              <a:rPr lang="zh-CN" altLang="en-US" sz="2000" dirty="0" smtClean="0">
                <a:solidFill>
                  <a:schemeClr val="tx1">
                    <a:lumMod val="50000"/>
                    <a:lumOff val="50000"/>
                  </a:schemeClr>
                </a:solidFill>
                <a:latin typeface="微软雅黑"/>
                <a:ea typeface="微软雅黑"/>
                <a:cs typeface="微软雅黑"/>
              </a:rPr>
              <a:t>* </a:t>
            </a:r>
            <a:r>
              <a:rPr lang="en-US" altLang="zh-CN" sz="2000" dirty="0" smtClean="0">
                <a:solidFill>
                  <a:schemeClr val="tx1">
                    <a:lumMod val="50000"/>
                    <a:lumOff val="50000"/>
                  </a:schemeClr>
                </a:solidFill>
                <a:latin typeface="微软雅黑"/>
                <a:ea typeface="微软雅黑"/>
                <a:cs typeface="微软雅黑"/>
              </a:rPr>
              <a:t>1) / Speed </a:t>
            </a:r>
          </a:p>
          <a:p>
            <a:pPr marL="228600" indent="-228600">
              <a:spcBef>
                <a:spcPts val="500"/>
              </a:spcBef>
              <a:buFont typeface="Arial" panose="020B0604020202020204" pitchFamily="34" charset="0"/>
              <a:buChar char="•"/>
            </a:pPr>
            <a:r>
              <a:rPr lang="zh-CN" altLang="en-US" sz="2800" b="1" dirty="0" smtClean="0">
                <a:solidFill>
                  <a:schemeClr val="accent1">
                    <a:lumMod val="60000"/>
                    <a:lumOff val="40000"/>
                  </a:schemeClr>
                </a:solidFill>
                <a:latin typeface="微软雅黑"/>
                <a:ea typeface="微软雅黑"/>
                <a:cs typeface="微软雅黑"/>
              </a:rPr>
              <a:t>总结</a:t>
            </a:r>
          </a:p>
          <a:p>
            <a:pPr marL="685800" lvl="1" indent="-228600">
              <a:spcBef>
                <a:spcPts val="500"/>
              </a:spcBef>
              <a:buFont typeface="Arial" panose="020B0604020202020204" pitchFamily="34" charset="0"/>
              <a:buChar char="•"/>
            </a:pPr>
            <a:r>
              <a:rPr lang="zh-CN" altLang="en-US" sz="2000" dirty="0" smtClean="0">
                <a:solidFill>
                  <a:schemeClr val="tx1">
                    <a:lumMod val="50000"/>
                    <a:lumOff val="50000"/>
                  </a:schemeClr>
                </a:solidFill>
                <a:latin typeface="微软雅黑"/>
                <a:ea typeface="微软雅黑"/>
                <a:cs typeface="微软雅黑"/>
              </a:rPr>
              <a:t>不论</a:t>
            </a:r>
            <a:r>
              <a:rPr lang="en-US" altLang="zh-CN" sz="2000" dirty="0" smtClean="0">
                <a:solidFill>
                  <a:schemeClr val="tx1">
                    <a:lumMod val="50000"/>
                    <a:lumOff val="50000"/>
                  </a:schemeClr>
                </a:solidFill>
                <a:latin typeface="微软雅黑"/>
                <a:ea typeface="微软雅黑"/>
                <a:cs typeface="微软雅黑"/>
              </a:rPr>
              <a:t>RTT</a:t>
            </a:r>
            <a:r>
              <a:rPr lang="zh-CN" altLang="en-US" sz="2000" dirty="0" smtClean="0">
                <a:solidFill>
                  <a:schemeClr val="tx1">
                    <a:lumMod val="50000"/>
                    <a:lumOff val="50000"/>
                  </a:schemeClr>
                </a:solidFill>
                <a:latin typeface="微软雅黑"/>
                <a:ea typeface="微软雅黑"/>
                <a:cs typeface="微软雅黑"/>
              </a:rPr>
              <a:t>和</a:t>
            </a:r>
            <a:r>
              <a:rPr lang="en-US" altLang="zh-CN" sz="2000" dirty="0" smtClean="0">
                <a:solidFill>
                  <a:schemeClr val="tx1">
                    <a:lumMod val="50000"/>
                    <a:lumOff val="50000"/>
                  </a:schemeClr>
                </a:solidFill>
                <a:latin typeface="微软雅黑"/>
                <a:ea typeface="微软雅黑"/>
                <a:cs typeface="微软雅黑"/>
              </a:rPr>
              <a:t>Speed</a:t>
            </a:r>
            <a:r>
              <a:rPr lang="zh-CN" altLang="en-US" sz="2000" dirty="0" smtClean="0">
                <a:solidFill>
                  <a:schemeClr val="tx1">
                    <a:lumMod val="50000"/>
                    <a:lumOff val="50000"/>
                  </a:schemeClr>
                </a:solidFill>
                <a:latin typeface="微软雅黑"/>
                <a:ea typeface="微软雅黑"/>
                <a:cs typeface="微软雅黑"/>
              </a:rPr>
              <a:t>为何值， </a:t>
            </a:r>
            <a:r>
              <a:rPr lang="en-US" altLang="zh-CN" sz="2000" dirty="0" smtClean="0">
                <a:solidFill>
                  <a:schemeClr val="tx1">
                    <a:lumMod val="50000"/>
                    <a:lumOff val="50000"/>
                  </a:schemeClr>
                </a:solidFill>
                <a:latin typeface="微软雅黑"/>
                <a:ea typeface="微软雅黑"/>
                <a:cs typeface="微软雅黑"/>
              </a:rPr>
              <a:t>C</a:t>
            </a:r>
            <a:r>
              <a:rPr lang="zh-CN" altLang="en-US" sz="2000" dirty="0" smtClean="0">
                <a:solidFill>
                  <a:schemeClr val="tx1">
                    <a:lumMod val="50000"/>
                    <a:lumOff val="50000"/>
                  </a:schemeClr>
                </a:solidFill>
                <a:latin typeface="微软雅黑"/>
                <a:ea typeface="微软雅黑"/>
                <a:cs typeface="微软雅黑"/>
              </a:rPr>
              <a:t>和</a:t>
            </a:r>
            <a:r>
              <a:rPr lang="en-US" altLang="zh-CN" sz="2000" dirty="0" smtClean="0">
                <a:solidFill>
                  <a:schemeClr val="tx1">
                    <a:lumMod val="50000"/>
                    <a:lumOff val="50000"/>
                  </a:schemeClr>
                </a:solidFill>
                <a:latin typeface="微软雅黑"/>
                <a:ea typeface="微软雅黑"/>
                <a:cs typeface="微软雅黑"/>
              </a:rPr>
              <a:t>D</a:t>
            </a:r>
            <a:r>
              <a:rPr lang="zh-CN" altLang="en-US" sz="2000" dirty="0" smtClean="0">
                <a:solidFill>
                  <a:schemeClr val="tx1">
                    <a:lumMod val="50000"/>
                    <a:lumOff val="50000"/>
                  </a:schemeClr>
                </a:solidFill>
                <a:latin typeface="微软雅黑"/>
                <a:ea typeface="微软雅黑"/>
                <a:cs typeface="微软雅黑"/>
              </a:rPr>
              <a:t>肯定不会合并到一起。</a:t>
            </a:r>
            <a:endParaRPr lang="en-US" altLang="zh-CN" sz="2000" dirty="0" smtClean="0">
              <a:solidFill>
                <a:schemeClr val="tx1">
                  <a:lumMod val="50000"/>
                  <a:lumOff val="50000"/>
                </a:schemeClr>
              </a:solidFill>
              <a:latin typeface="微软雅黑"/>
              <a:ea typeface="微软雅黑"/>
              <a:cs typeface="微软雅黑"/>
            </a:endParaRPr>
          </a:p>
        </p:txBody>
      </p:sp>
    </p:spTree>
    <p:extLst>
      <p:ext uri="{BB962C8B-B14F-4D97-AF65-F5344CB8AC3E}">
        <p14:creationId xmlns:p14="http://schemas.microsoft.com/office/powerpoint/2010/main" val="31835965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1944370814"/>
              </p:ext>
            </p:extLst>
          </p:nvPr>
        </p:nvGraphicFramePr>
        <p:xfrm>
          <a:off x="1096463" y="1703918"/>
          <a:ext cx="6581343" cy="4255113"/>
        </p:xfrm>
        <a:graphic>
          <a:graphicData uri="http://schemas.openxmlformats.org/drawingml/2006/table">
            <a:tbl>
              <a:tblPr firstRow="1" bandRow="1">
                <a:tableStyleId>{5C22544A-7EE6-4342-B048-85BDC9FD1C3A}</a:tableStyleId>
              </a:tblPr>
              <a:tblGrid>
                <a:gridCol w="1276907"/>
                <a:gridCol w="1017856"/>
                <a:gridCol w="994715"/>
                <a:gridCol w="1098083"/>
                <a:gridCol w="1096891"/>
                <a:gridCol w="1096891"/>
              </a:tblGrid>
              <a:tr h="520579">
                <a:tc>
                  <a:txBody>
                    <a:bodyPr/>
                    <a:lstStyle/>
                    <a:p>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Page_1</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Page_2</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Page_3</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Page_4</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Page_5</a:t>
                      </a:r>
                      <a:endParaRPr lang="zh-CN" altLang="en-US" dirty="0">
                        <a:latin typeface="微软雅黑" pitchFamily="34" charset="-122"/>
                        <a:ea typeface="微软雅黑" pitchFamily="34" charset="-122"/>
                      </a:endParaRPr>
                    </a:p>
                  </a:txBody>
                  <a:tcPr/>
                </a:tc>
              </a:tr>
              <a:tr h="520579">
                <a:tc>
                  <a:txBody>
                    <a:bodyPr/>
                    <a:lstStyle/>
                    <a:p>
                      <a:r>
                        <a:rPr lang="zh-CN" altLang="en-US" dirty="0" smtClean="0">
                          <a:latin typeface="微软雅黑" pitchFamily="34" charset="-122"/>
                          <a:ea typeface="微软雅黑" pitchFamily="34" charset="-122"/>
                        </a:rPr>
                        <a:t>访问量</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10M</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1M</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200K</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10K</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1K</a:t>
                      </a:r>
                      <a:endParaRPr lang="zh-CN" altLang="en-US" dirty="0">
                        <a:latin typeface="微软雅黑" pitchFamily="34" charset="-122"/>
                        <a:ea typeface="微软雅黑" pitchFamily="34" charset="-122"/>
                      </a:endParaRPr>
                    </a:p>
                  </a:txBody>
                  <a:tcPr/>
                </a:tc>
              </a:tr>
              <a:tr h="491559">
                <a:tc>
                  <a:txBody>
                    <a:bodyPr/>
                    <a:lstStyle/>
                    <a:p>
                      <a:r>
                        <a:rPr lang="en-US" altLang="zh-CN" dirty="0" smtClean="0">
                          <a:latin typeface="微软雅黑" pitchFamily="34" charset="-122"/>
                          <a:ea typeface="微软雅黑" pitchFamily="34" charset="-122"/>
                        </a:rPr>
                        <a:t>A.Js  (1KB)</a:t>
                      </a:r>
                      <a:endParaRPr lang="zh-CN" altLang="en-US" dirty="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itchFamily="34" charset="-122"/>
                          <a:ea typeface="微软雅黑" pitchFamily="34" charset="-122"/>
                        </a:rPr>
                        <a:t>√</a:t>
                      </a: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r>
              <a:tr h="520579">
                <a:tc>
                  <a:txBody>
                    <a:bodyPr/>
                    <a:lstStyle/>
                    <a:p>
                      <a:r>
                        <a:rPr lang="en-US" altLang="zh-CN" dirty="0" smtClean="0">
                          <a:latin typeface="微软雅黑" pitchFamily="34" charset="-122"/>
                          <a:ea typeface="微软雅黑" pitchFamily="34" charset="-122"/>
                        </a:rPr>
                        <a:t>B.Js (1KB)</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r>
              <a:tr h="520579">
                <a:tc>
                  <a:txBody>
                    <a:bodyPr/>
                    <a:lstStyle/>
                    <a:p>
                      <a:r>
                        <a:rPr lang="en-US" altLang="zh-CN" dirty="0" smtClean="0">
                          <a:latin typeface="微软雅黑" pitchFamily="34" charset="-122"/>
                          <a:ea typeface="微软雅黑" pitchFamily="34" charset="-122"/>
                        </a:rPr>
                        <a:t>C.Js</a:t>
                      </a:r>
                      <a:r>
                        <a:rPr lang="en-US" altLang="zh-CN" baseline="0"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(300B)</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endParaRPr lang="zh-CN" altLang="en-US">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r>
              <a:tr h="520579">
                <a:tc>
                  <a:txBody>
                    <a:bodyPr/>
                    <a:lstStyle/>
                    <a:p>
                      <a:r>
                        <a:rPr lang="en-US" altLang="zh-CN" dirty="0" smtClean="0">
                          <a:latin typeface="微软雅黑" pitchFamily="34" charset="-122"/>
                          <a:ea typeface="微软雅黑" pitchFamily="34" charset="-122"/>
                        </a:rPr>
                        <a:t>D.Js  (2KB)</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r>
              <a:tr h="520579">
                <a:tc>
                  <a:txBody>
                    <a:bodyPr/>
                    <a:lstStyle/>
                    <a:p>
                      <a:r>
                        <a:rPr lang="en-US" altLang="zh-CN" dirty="0" smtClean="0">
                          <a:latin typeface="微软雅黑" pitchFamily="34" charset="-122"/>
                          <a:ea typeface="微软雅黑" pitchFamily="34" charset="-122"/>
                        </a:rPr>
                        <a:t>E.Js (700B)</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r>
              <a:tr h="520579">
                <a:tc>
                  <a:txBody>
                    <a:bodyPr/>
                    <a:lstStyle/>
                    <a:p>
                      <a:r>
                        <a:rPr lang="en-US" altLang="zh-CN" dirty="0" smtClean="0">
                          <a:latin typeface="微软雅黑" pitchFamily="34" charset="-122"/>
                          <a:ea typeface="微软雅黑" pitchFamily="34" charset="-122"/>
                        </a:rPr>
                        <a:t>F.Js  (600B)</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r>
            </a:tbl>
          </a:graphicData>
        </a:graphic>
      </p:graphicFrame>
      <p:sp>
        <p:nvSpPr>
          <p:cNvPr id="8" name="椭圆 7"/>
          <p:cNvSpPr/>
          <p:nvPr/>
        </p:nvSpPr>
        <p:spPr>
          <a:xfrm>
            <a:off x="1267260" y="4814153"/>
            <a:ext cx="6151418" cy="11016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10932750" y="6430123"/>
            <a:ext cx="842099" cy="223520"/>
          </a:xfrm>
          <a:prstGeom prst="rect">
            <a:avLst/>
          </a:prstGeom>
        </p:spPr>
      </p:pic>
      <p:sp>
        <p:nvSpPr>
          <p:cNvPr id="12" name="标题 1"/>
          <p:cNvSpPr txBox="1">
            <a:spLocks/>
          </p:cNvSpPr>
          <p:nvPr/>
        </p:nvSpPr>
        <p:spPr>
          <a:xfrm>
            <a:off x="990600" y="517525"/>
            <a:ext cx="10515600" cy="132556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6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j-cs"/>
              </a:rPr>
              <a:t>静态资源自动合并 </a:t>
            </a:r>
            <a:r>
              <a:rPr kumimoji="0" lang="en-US" altLang="zh-CN" sz="36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j-cs"/>
              </a:rPr>
              <a:t>— </a:t>
            </a:r>
            <a:r>
              <a:rPr kumimoji="0" lang="zh-CN" altLang="en-US" sz="36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j-cs"/>
              </a:rPr>
              <a:t>合并模型</a:t>
            </a:r>
            <a:endParaRPr kumimoji="0" lang="zh-CN" altLang="en-US" sz="36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
        <p:nvSpPr>
          <p:cNvPr id="11" name="内容占位符 2"/>
          <p:cNvSpPr txBox="1">
            <a:spLocks/>
          </p:cNvSpPr>
          <p:nvPr/>
        </p:nvSpPr>
        <p:spPr>
          <a:xfrm>
            <a:off x="7717220" y="1731032"/>
            <a:ext cx="4474780" cy="4795891"/>
          </a:xfrm>
          <a:prstGeom prst="rect">
            <a:avLst/>
          </a:prstGeom>
        </p:spPr>
        <p:txBody>
          <a:bodyPr vert="horz" lIns="91440" tIns="45720" rIns="91440" bIns="45720" rtlCol="0">
            <a:normAutofit/>
          </a:bodyPr>
          <a:lstStyle/>
          <a:p>
            <a:pPr marL="228600" indent="-228600">
              <a:spcBef>
                <a:spcPts val="500"/>
              </a:spcBef>
              <a:buFont typeface="Arial" panose="020B0604020202020204" pitchFamily="34" charset="0"/>
              <a:buChar char="•"/>
            </a:pPr>
            <a:r>
              <a:rPr lang="zh-CN" altLang="en-US" sz="2800" b="1" dirty="0" smtClean="0">
                <a:solidFill>
                  <a:schemeClr val="accent1">
                    <a:lumMod val="60000"/>
                    <a:lumOff val="40000"/>
                  </a:schemeClr>
                </a:solidFill>
                <a:latin typeface="微软雅黑"/>
                <a:ea typeface="微软雅黑"/>
                <a:cs typeface="微软雅黑"/>
              </a:rPr>
              <a:t>计算</a:t>
            </a:r>
            <a:endParaRPr lang="en-US" altLang="zh-CN" sz="2800" b="1" dirty="0" smtClean="0">
              <a:solidFill>
                <a:schemeClr val="accent1">
                  <a:lumMod val="60000"/>
                  <a:lumOff val="40000"/>
                </a:schemeClr>
              </a:solidFill>
              <a:latin typeface="微软雅黑"/>
              <a:ea typeface="微软雅黑"/>
              <a:cs typeface="微软雅黑"/>
            </a:endParaRPr>
          </a:p>
          <a:p>
            <a:pPr marL="685800" lvl="1" indent="-228600">
              <a:spcBef>
                <a:spcPts val="500"/>
              </a:spcBef>
              <a:buFont typeface="Arial" panose="020B0604020202020204" pitchFamily="34" charset="0"/>
              <a:buChar char="•"/>
            </a:pPr>
            <a:r>
              <a:rPr lang="zh-CN" altLang="en-US" sz="2000" dirty="0" smtClean="0">
                <a:solidFill>
                  <a:schemeClr val="tx1">
                    <a:lumMod val="50000"/>
                    <a:lumOff val="50000"/>
                  </a:schemeClr>
                </a:solidFill>
                <a:latin typeface="微软雅黑"/>
                <a:ea typeface="微软雅黑"/>
                <a:cs typeface="微软雅黑"/>
              </a:rPr>
              <a:t>收益 </a:t>
            </a:r>
            <a:r>
              <a:rPr lang="en-US" altLang="zh-CN" sz="2000" dirty="0" smtClean="0">
                <a:solidFill>
                  <a:schemeClr val="tx1">
                    <a:lumMod val="50000"/>
                    <a:lumOff val="50000"/>
                  </a:schemeClr>
                </a:solidFill>
                <a:latin typeface="微软雅黑"/>
                <a:ea typeface="微软雅黑"/>
                <a:cs typeface="微软雅黑"/>
              </a:rPr>
              <a:t>=   RTT</a:t>
            </a:r>
            <a:r>
              <a:rPr lang="zh-CN" altLang="en-US" sz="2000" dirty="0" smtClean="0">
                <a:solidFill>
                  <a:schemeClr val="tx1">
                    <a:lumMod val="50000"/>
                    <a:lumOff val="50000"/>
                  </a:schemeClr>
                </a:solidFill>
                <a:latin typeface="微软雅黑"/>
                <a:ea typeface="微软雅黑"/>
                <a:cs typeface="微软雅黑"/>
              </a:rPr>
              <a:t> </a:t>
            </a:r>
            <a:r>
              <a:rPr lang="en-US" altLang="zh-CN" sz="2000" dirty="0" smtClean="0">
                <a:solidFill>
                  <a:schemeClr val="tx1">
                    <a:lumMod val="50000"/>
                    <a:lumOff val="50000"/>
                  </a:schemeClr>
                </a:solidFill>
                <a:latin typeface="微软雅黑"/>
                <a:ea typeface="微软雅黑"/>
                <a:cs typeface="微软雅黑"/>
              </a:rPr>
              <a:t>* (1+0.2)M </a:t>
            </a:r>
          </a:p>
          <a:p>
            <a:pPr marL="685800" lvl="1" indent="-228600">
              <a:spcBef>
                <a:spcPts val="500"/>
              </a:spcBef>
              <a:buFont typeface="Arial" panose="020B0604020202020204" pitchFamily="34" charset="0"/>
              <a:buChar char="•"/>
            </a:pPr>
            <a:r>
              <a:rPr lang="zh-CN" altLang="en-US" sz="2000" dirty="0" smtClean="0">
                <a:solidFill>
                  <a:schemeClr val="tx1">
                    <a:lumMod val="50000"/>
                    <a:lumOff val="50000"/>
                  </a:schemeClr>
                </a:solidFill>
                <a:latin typeface="微软雅黑"/>
                <a:ea typeface="微软雅黑"/>
                <a:cs typeface="微软雅黑"/>
              </a:rPr>
              <a:t>损失 </a:t>
            </a:r>
            <a:r>
              <a:rPr lang="en-US" altLang="zh-CN" sz="2000" dirty="0" smtClean="0">
                <a:solidFill>
                  <a:schemeClr val="tx1">
                    <a:lumMod val="50000"/>
                    <a:lumOff val="50000"/>
                  </a:schemeClr>
                </a:solidFill>
                <a:latin typeface="微软雅黑"/>
                <a:ea typeface="微软雅黑"/>
                <a:cs typeface="微软雅黑"/>
              </a:rPr>
              <a:t>= (0.6</a:t>
            </a:r>
            <a:r>
              <a:rPr lang="zh-CN" altLang="en-US" sz="2000" dirty="0" smtClean="0">
                <a:solidFill>
                  <a:schemeClr val="tx1">
                    <a:lumMod val="50000"/>
                    <a:lumOff val="50000"/>
                  </a:schemeClr>
                </a:solidFill>
                <a:latin typeface="微软雅黑"/>
                <a:ea typeface="微软雅黑"/>
                <a:cs typeface="微软雅黑"/>
              </a:rPr>
              <a:t>* </a:t>
            </a:r>
            <a:r>
              <a:rPr lang="en-US" altLang="zh-CN" sz="2000" dirty="0" smtClean="0">
                <a:solidFill>
                  <a:schemeClr val="tx1">
                    <a:lumMod val="50000"/>
                    <a:lumOff val="50000"/>
                  </a:schemeClr>
                </a:solidFill>
                <a:latin typeface="微软雅黑"/>
                <a:ea typeface="微软雅黑"/>
                <a:cs typeface="微软雅黑"/>
              </a:rPr>
              <a:t>0.01 + 0.7 * 0.01) M / Speed</a:t>
            </a:r>
          </a:p>
          <a:p>
            <a:pPr marL="228600" indent="-228600">
              <a:spcBef>
                <a:spcPts val="500"/>
              </a:spcBef>
              <a:buFont typeface="Arial" panose="020B0604020202020204" pitchFamily="34" charset="0"/>
              <a:buChar char="•"/>
            </a:pPr>
            <a:r>
              <a:rPr lang="zh-CN" altLang="en-US" sz="2800" b="1" dirty="0" smtClean="0">
                <a:solidFill>
                  <a:schemeClr val="accent1">
                    <a:lumMod val="60000"/>
                    <a:lumOff val="40000"/>
                  </a:schemeClr>
                </a:solidFill>
                <a:latin typeface="微软雅黑"/>
                <a:ea typeface="微软雅黑"/>
                <a:cs typeface="微软雅黑"/>
              </a:rPr>
              <a:t>总结</a:t>
            </a:r>
          </a:p>
          <a:p>
            <a:pPr marL="685800" lvl="1" indent="-228600">
              <a:lnSpc>
                <a:spcPct val="150000"/>
              </a:lnSpc>
              <a:spcBef>
                <a:spcPts val="500"/>
              </a:spcBef>
              <a:buFont typeface="Arial" panose="020B0604020202020204" pitchFamily="34" charset="0"/>
              <a:buChar char="•"/>
            </a:pPr>
            <a:r>
              <a:rPr lang="zh-CN" altLang="en-US" sz="2000" dirty="0" smtClean="0">
                <a:solidFill>
                  <a:schemeClr val="tx1">
                    <a:lumMod val="50000"/>
                    <a:lumOff val="50000"/>
                  </a:schemeClr>
                </a:solidFill>
                <a:latin typeface="微软雅黑"/>
                <a:ea typeface="微软雅黑"/>
                <a:cs typeface="微软雅黑"/>
              </a:rPr>
              <a:t>最终收益取决于</a:t>
            </a:r>
            <a:r>
              <a:rPr lang="en-US" altLang="zh-CN" sz="2000" dirty="0" smtClean="0">
                <a:solidFill>
                  <a:schemeClr val="tx1">
                    <a:lumMod val="50000"/>
                    <a:lumOff val="50000"/>
                  </a:schemeClr>
                </a:solidFill>
                <a:latin typeface="微软雅黑"/>
                <a:ea typeface="微软雅黑"/>
                <a:cs typeface="微软雅黑"/>
              </a:rPr>
              <a:t>RTT</a:t>
            </a:r>
            <a:r>
              <a:rPr lang="zh-CN" altLang="en-US" sz="2000" dirty="0" smtClean="0">
                <a:solidFill>
                  <a:schemeClr val="tx1">
                    <a:lumMod val="50000"/>
                    <a:lumOff val="50000"/>
                  </a:schemeClr>
                </a:solidFill>
                <a:latin typeface="微软雅黑"/>
                <a:ea typeface="微软雅黑"/>
                <a:cs typeface="微软雅黑"/>
              </a:rPr>
              <a:t>和</a:t>
            </a:r>
            <a:r>
              <a:rPr lang="en-US" altLang="zh-CN" sz="2000" dirty="0" smtClean="0">
                <a:solidFill>
                  <a:schemeClr val="tx1">
                    <a:lumMod val="50000"/>
                    <a:lumOff val="50000"/>
                  </a:schemeClr>
                </a:solidFill>
                <a:latin typeface="微软雅黑"/>
                <a:ea typeface="微软雅黑"/>
                <a:cs typeface="微软雅黑"/>
              </a:rPr>
              <a:t>Speed</a:t>
            </a:r>
          </a:p>
          <a:p>
            <a:pPr marL="685800" lvl="1" indent="-228600">
              <a:lnSpc>
                <a:spcPct val="150000"/>
              </a:lnSpc>
              <a:spcBef>
                <a:spcPts val="500"/>
              </a:spcBef>
              <a:buFont typeface="Arial" panose="020B0604020202020204" pitchFamily="34" charset="0"/>
              <a:buChar char="•"/>
            </a:pPr>
            <a:r>
              <a:rPr lang="zh-CN" altLang="en-US" sz="2000" dirty="0" smtClean="0">
                <a:solidFill>
                  <a:srgbClr val="FF0000"/>
                </a:solidFill>
                <a:latin typeface="微软雅黑"/>
                <a:ea typeface="微软雅黑"/>
                <a:cs typeface="微软雅黑"/>
              </a:rPr>
              <a:t>移动网络</a:t>
            </a:r>
            <a:r>
              <a:rPr lang="zh-CN" altLang="en-US" sz="2000" dirty="0" smtClean="0">
                <a:solidFill>
                  <a:schemeClr val="tx1">
                    <a:lumMod val="50000"/>
                    <a:lumOff val="50000"/>
                  </a:schemeClr>
                </a:solidFill>
                <a:latin typeface="微软雅黑"/>
                <a:ea typeface="微软雅黑"/>
                <a:cs typeface="微软雅黑"/>
              </a:rPr>
              <a:t>建立网络来回时间较长收益更大一些，</a:t>
            </a:r>
            <a:r>
              <a:rPr lang="zh-CN" altLang="en-US" sz="2000" dirty="0" smtClean="0">
                <a:solidFill>
                  <a:srgbClr val="FF0000"/>
                </a:solidFill>
                <a:latin typeface="微软雅黑"/>
                <a:ea typeface="微软雅黑"/>
                <a:cs typeface="微软雅黑"/>
              </a:rPr>
              <a:t>会合并</a:t>
            </a:r>
            <a:r>
              <a:rPr lang="zh-CN" altLang="en-US" sz="2000" dirty="0" smtClean="0">
                <a:solidFill>
                  <a:schemeClr val="tx1">
                    <a:lumMod val="50000"/>
                    <a:lumOff val="50000"/>
                  </a:schemeClr>
                </a:solidFill>
                <a:latin typeface="微软雅黑"/>
                <a:ea typeface="微软雅黑"/>
                <a:cs typeface="微软雅黑"/>
              </a:rPr>
              <a:t>到一起；</a:t>
            </a:r>
            <a:endParaRPr lang="en-US" altLang="zh-CN" sz="2000" dirty="0" smtClean="0">
              <a:solidFill>
                <a:schemeClr val="tx1">
                  <a:lumMod val="50000"/>
                  <a:lumOff val="50000"/>
                </a:schemeClr>
              </a:solidFill>
              <a:latin typeface="微软雅黑"/>
              <a:ea typeface="微软雅黑"/>
              <a:cs typeface="微软雅黑"/>
            </a:endParaRPr>
          </a:p>
          <a:p>
            <a:pPr marL="685800" lvl="1" indent="-228600">
              <a:lnSpc>
                <a:spcPct val="150000"/>
              </a:lnSpc>
              <a:spcBef>
                <a:spcPts val="500"/>
              </a:spcBef>
              <a:buFont typeface="Arial" panose="020B0604020202020204" pitchFamily="34" charset="0"/>
              <a:buChar char="•"/>
            </a:pPr>
            <a:r>
              <a:rPr lang="en-US" altLang="zh-CN" sz="2000" dirty="0" smtClean="0">
                <a:solidFill>
                  <a:srgbClr val="FF0000"/>
                </a:solidFill>
                <a:latin typeface="微软雅黑"/>
                <a:ea typeface="微软雅黑"/>
                <a:cs typeface="微软雅黑"/>
              </a:rPr>
              <a:t>PC</a:t>
            </a:r>
            <a:r>
              <a:rPr lang="zh-CN" altLang="en-US" sz="2000" dirty="0" smtClean="0">
                <a:solidFill>
                  <a:srgbClr val="FF0000"/>
                </a:solidFill>
                <a:latin typeface="微软雅黑"/>
                <a:ea typeface="微软雅黑"/>
                <a:cs typeface="微软雅黑"/>
              </a:rPr>
              <a:t>网络</a:t>
            </a:r>
            <a:r>
              <a:rPr lang="zh-CN" altLang="en-US" sz="2000" dirty="0" smtClean="0">
                <a:solidFill>
                  <a:schemeClr val="tx1">
                    <a:lumMod val="50000"/>
                    <a:lumOff val="50000"/>
                  </a:schemeClr>
                </a:solidFill>
                <a:latin typeface="微软雅黑"/>
                <a:ea typeface="微软雅黑"/>
                <a:cs typeface="微软雅黑"/>
              </a:rPr>
              <a:t>建立网络来回时间较短收益小一些，</a:t>
            </a:r>
            <a:r>
              <a:rPr lang="zh-CN" altLang="en-US" sz="2000" dirty="0" smtClean="0">
                <a:solidFill>
                  <a:srgbClr val="FF0000"/>
                </a:solidFill>
                <a:latin typeface="微软雅黑"/>
                <a:ea typeface="微软雅黑"/>
                <a:cs typeface="微软雅黑"/>
              </a:rPr>
              <a:t>不会合并</a:t>
            </a:r>
          </a:p>
          <a:p>
            <a:pPr marL="685800" lvl="1" indent="-228600">
              <a:spcBef>
                <a:spcPts val="500"/>
              </a:spcBef>
              <a:buFont typeface="Arial" panose="020B0604020202020204" pitchFamily="34" charset="0"/>
              <a:buChar char="•"/>
            </a:pPr>
            <a:endParaRPr lang="en-US" altLang="zh-CN" sz="2000" dirty="0" smtClean="0">
              <a:solidFill>
                <a:schemeClr val="tx1">
                  <a:lumMod val="50000"/>
                  <a:lumOff val="50000"/>
                </a:schemeClr>
              </a:solidFill>
              <a:latin typeface="微软雅黑"/>
              <a:ea typeface="微软雅黑"/>
              <a:cs typeface="微软雅黑"/>
            </a:endParaRPr>
          </a:p>
        </p:txBody>
      </p:sp>
    </p:spTree>
    <p:extLst>
      <p:ext uri="{BB962C8B-B14F-4D97-AF65-F5344CB8AC3E}">
        <p14:creationId xmlns:p14="http://schemas.microsoft.com/office/powerpoint/2010/main" val="31835965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smtClean="0">
                <a:latin typeface="微软雅黑" pitchFamily="34" charset="-122"/>
                <a:ea typeface="微软雅黑" pitchFamily="34" charset="-122"/>
              </a:rPr>
              <a:t>大纲</a:t>
            </a:r>
            <a:endParaRPr lang="zh-CN" altLang="en-US" sz="4800" dirty="0">
              <a:latin typeface="微软雅黑" pitchFamily="34" charset="-122"/>
              <a:ea typeface="微软雅黑" pitchFamily="34" charset="-122"/>
            </a:endParaRPr>
          </a:p>
        </p:txBody>
      </p:sp>
      <p:sp>
        <p:nvSpPr>
          <p:cNvPr id="4" name="内容占位符 5"/>
          <p:cNvSpPr txBox="1">
            <a:spLocks/>
          </p:cNvSpPr>
          <p:nvPr/>
        </p:nvSpPr>
        <p:spPr>
          <a:xfrm>
            <a:off x="1007022" y="1857975"/>
            <a:ext cx="7886700" cy="3263504"/>
          </a:xfrm>
          <a:prstGeom prst="rect">
            <a:avLst/>
          </a:prstGeom>
        </p:spPr>
        <p:txBody>
          <a:bodyPr vert="horz" lIns="91440" tIns="45720" rIns="91440" bIns="45720" rtlCol="0">
            <a:noAutofit/>
          </a:bodyPr>
          <a:lstStyle/>
          <a:p>
            <a:pPr marL="385763" marR="0" lvl="0" indent="-385763" algn="l" defTabSz="914400" rtl="0" eaLnBrk="1" fontAlgn="auto" latinLnBrk="0" hangingPunct="1">
              <a:lnSpc>
                <a:spcPct val="150000"/>
              </a:lnSpc>
              <a:spcBef>
                <a:spcPts val="1000"/>
              </a:spcBef>
              <a:spcAft>
                <a:spcPts val="0"/>
              </a:spcAft>
              <a:buClrTx/>
              <a:buSzTx/>
              <a:buFont typeface="+mj-lt"/>
              <a:buAutoNum type="arabicPeriod"/>
              <a:tabLst/>
              <a:defRPr/>
            </a:pPr>
            <a:r>
              <a:rPr lang="zh-CN" altLang="en-US" sz="3200" dirty="0" smtClean="0">
                <a:solidFill>
                  <a:schemeClr val="tx1">
                    <a:lumMod val="50000"/>
                    <a:lumOff val="50000"/>
                  </a:schemeClr>
                </a:solidFill>
                <a:latin typeface="微软雅黑" panose="020B0503020204020204" pitchFamily="34" charset="-122"/>
                <a:ea typeface="微软雅黑" panose="020B0503020204020204" pitchFamily="34" charset="-122"/>
              </a:rPr>
              <a:t>挑战和目标</a:t>
            </a:r>
            <a:endParaRPr lang="en-US" altLang="zh-CN" sz="32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marL="385763" marR="0" lvl="0" indent="-385763" algn="l" defTabSz="914400" rtl="0" eaLnBrk="1" fontAlgn="auto" latinLnBrk="0" hangingPunct="1">
              <a:lnSpc>
                <a:spcPct val="150000"/>
              </a:lnSpc>
              <a:spcBef>
                <a:spcPts val="1000"/>
              </a:spcBef>
              <a:spcAft>
                <a:spcPts val="0"/>
              </a:spcAft>
              <a:buClrTx/>
              <a:buSzTx/>
              <a:buFont typeface="+mj-lt"/>
              <a:buAutoNum type="arabicPeriod"/>
              <a:tabLst/>
              <a:defRPr/>
            </a:pPr>
            <a:r>
              <a:rPr kumimoji="0" lang="zh-CN" altLang="en-US" sz="3200" b="0" i="0" u="none" strike="noStrike" kern="1200" cap="none" spc="0" normalizeH="0" baseline="0" noProof="0" dirty="0" smtClean="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rPr>
              <a:t>架构</a:t>
            </a:r>
          </a:p>
          <a:p>
            <a:pPr marL="385763" marR="0" lvl="0" indent="-385763" algn="l" defTabSz="914400" rtl="0" eaLnBrk="1" fontAlgn="auto" latinLnBrk="0" hangingPunct="1">
              <a:lnSpc>
                <a:spcPct val="150000"/>
              </a:lnSpc>
              <a:spcBef>
                <a:spcPts val="1000"/>
              </a:spcBef>
              <a:spcAft>
                <a:spcPts val="0"/>
              </a:spcAft>
              <a:buClrTx/>
              <a:buSzTx/>
              <a:buFont typeface="+mj-lt"/>
              <a:buAutoNum type="arabicPeriod"/>
              <a:tabLst/>
              <a:defRPr/>
            </a:pPr>
            <a:r>
              <a:rPr kumimoji="0" lang="zh-CN" altLang="en-US" sz="3200" b="0" i="0" u="none" strike="noStrike" kern="1200" cap="none" spc="0" normalizeH="0" baseline="0" noProof="0" dirty="0" smtClean="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rPr>
              <a:t>实现</a:t>
            </a:r>
            <a:endParaRPr kumimoji="0" lang="zh-CN" altLang="en-US" sz="3200" b="0" i="0" u="none" strike="noStrike" kern="120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514568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1944370814"/>
              </p:ext>
            </p:extLst>
          </p:nvPr>
        </p:nvGraphicFramePr>
        <p:xfrm>
          <a:off x="1096463" y="1703918"/>
          <a:ext cx="6581343" cy="4255113"/>
        </p:xfrm>
        <a:graphic>
          <a:graphicData uri="http://schemas.openxmlformats.org/drawingml/2006/table">
            <a:tbl>
              <a:tblPr firstRow="1" bandRow="1">
                <a:tableStyleId>{5C22544A-7EE6-4342-B048-85BDC9FD1C3A}</a:tableStyleId>
              </a:tblPr>
              <a:tblGrid>
                <a:gridCol w="1276907"/>
                <a:gridCol w="1017856"/>
                <a:gridCol w="994715"/>
                <a:gridCol w="1098083"/>
                <a:gridCol w="1096891"/>
                <a:gridCol w="1096891"/>
              </a:tblGrid>
              <a:tr h="520579">
                <a:tc>
                  <a:txBody>
                    <a:bodyPr/>
                    <a:lstStyle/>
                    <a:p>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Page_1</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Page_2</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Page_3</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Page_4</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Page_5</a:t>
                      </a:r>
                      <a:endParaRPr lang="zh-CN" altLang="en-US" dirty="0">
                        <a:latin typeface="微软雅黑" pitchFamily="34" charset="-122"/>
                        <a:ea typeface="微软雅黑" pitchFamily="34" charset="-122"/>
                      </a:endParaRPr>
                    </a:p>
                  </a:txBody>
                  <a:tcPr/>
                </a:tc>
              </a:tr>
              <a:tr h="520579">
                <a:tc>
                  <a:txBody>
                    <a:bodyPr/>
                    <a:lstStyle/>
                    <a:p>
                      <a:r>
                        <a:rPr lang="zh-CN" altLang="en-US" dirty="0" smtClean="0">
                          <a:latin typeface="微软雅黑" pitchFamily="34" charset="-122"/>
                          <a:ea typeface="微软雅黑" pitchFamily="34" charset="-122"/>
                        </a:rPr>
                        <a:t>访问量</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10M</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1M</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200K</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10K</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1K</a:t>
                      </a:r>
                      <a:endParaRPr lang="zh-CN" altLang="en-US" dirty="0">
                        <a:latin typeface="微软雅黑" pitchFamily="34" charset="-122"/>
                        <a:ea typeface="微软雅黑" pitchFamily="34" charset="-122"/>
                      </a:endParaRPr>
                    </a:p>
                  </a:txBody>
                  <a:tcPr/>
                </a:tc>
              </a:tr>
              <a:tr h="491559">
                <a:tc>
                  <a:txBody>
                    <a:bodyPr/>
                    <a:lstStyle/>
                    <a:p>
                      <a:r>
                        <a:rPr lang="en-US" altLang="zh-CN" dirty="0" smtClean="0">
                          <a:latin typeface="微软雅黑" pitchFamily="34" charset="-122"/>
                          <a:ea typeface="微软雅黑" pitchFamily="34" charset="-122"/>
                        </a:rPr>
                        <a:t>A.Js  (1KB)</a:t>
                      </a:r>
                      <a:endParaRPr lang="zh-CN" altLang="en-US" dirty="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itchFamily="34" charset="-122"/>
                          <a:ea typeface="微软雅黑" pitchFamily="34" charset="-122"/>
                        </a:rPr>
                        <a:t>√</a:t>
                      </a: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r>
              <a:tr h="520579">
                <a:tc>
                  <a:txBody>
                    <a:bodyPr/>
                    <a:lstStyle/>
                    <a:p>
                      <a:r>
                        <a:rPr lang="en-US" altLang="zh-CN" dirty="0" smtClean="0">
                          <a:latin typeface="微软雅黑" pitchFamily="34" charset="-122"/>
                          <a:ea typeface="微软雅黑" pitchFamily="34" charset="-122"/>
                        </a:rPr>
                        <a:t>B.Js (1KB)</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r>
              <a:tr h="520579">
                <a:tc>
                  <a:txBody>
                    <a:bodyPr/>
                    <a:lstStyle/>
                    <a:p>
                      <a:r>
                        <a:rPr lang="en-US" altLang="zh-CN" dirty="0" smtClean="0">
                          <a:latin typeface="微软雅黑" pitchFamily="34" charset="-122"/>
                          <a:ea typeface="微软雅黑" pitchFamily="34" charset="-122"/>
                        </a:rPr>
                        <a:t>C.Js</a:t>
                      </a:r>
                      <a:r>
                        <a:rPr lang="en-US" altLang="zh-CN" baseline="0"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(300B)</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endParaRPr lang="zh-CN" altLang="en-US">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r>
              <a:tr h="520579">
                <a:tc>
                  <a:txBody>
                    <a:bodyPr/>
                    <a:lstStyle/>
                    <a:p>
                      <a:r>
                        <a:rPr lang="en-US" altLang="zh-CN" dirty="0" smtClean="0">
                          <a:latin typeface="微软雅黑" pitchFamily="34" charset="-122"/>
                          <a:ea typeface="微软雅黑" pitchFamily="34" charset="-122"/>
                        </a:rPr>
                        <a:t>D.Js  (2KB)</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r>
              <a:tr h="520579">
                <a:tc>
                  <a:txBody>
                    <a:bodyPr/>
                    <a:lstStyle/>
                    <a:p>
                      <a:r>
                        <a:rPr lang="en-US" altLang="zh-CN" dirty="0" smtClean="0">
                          <a:latin typeface="微软雅黑" pitchFamily="34" charset="-122"/>
                          <a:ea typeface="微软雅黑" pitchFamily="34" charset="-122"/>
                        </a:rPr>
                        <a:t>E.Js (700B)</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r>
              <a:tr h="520579">
                <a:tc>
                  <a:txBody>
                    <a:bodyPr/>
                    <a:lstStyle/>
                    <a:p>
                      <a:r>
                        <a:rPr lang="en-US" altLang="zh-CN" dirty="0" smtClean="0">
                          <a:latin typeface="微软雅黑" pitchFamily="34" charset="-122"/>
                          <a:ea typeface="微软雅黑" pitchFamily="34" charset="-122"/>
                        </a:rPr>
                        <a:t>F.Js  (600B)</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r>
            </a:tbl>
          </a:graphicData>
        </a:graphic>
      </p:graphicFrame>
      <p:sp>
        <p:nvSpPr>
          <p:cNvPr id="8" name="椭圆 7"/>
          <p:cNvSpPr/>
          <p:nvPr/>
        </p:nvSpPr>
        <p:spPr>
          <a:xfrm>
            <a:off x="1235729" y="2601310"/>
            <a:ext cx="6151418" cy="15923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10932750" y="6430123"/>
            <a:ext cx="842099" cy="223520"/>
          </a:xfrm>
          <a:prstGeom prst="rect">
            <a:avLst/>
          </a:prstGeom>
        </p:spPr>
      </p:pic>
      <p:sp>
        <p:nvSpPr>
          <p:cNvPr id="12" name="标题 1"/>
          <p:cNvSpPr txBox="1">
            <a:spLocks/>
          </p:cNvSpPr>
          <p:nvPr/>
        </p:nvSpPr>
        <p:spPr>
          <a:xfrm>
            <a:off x="990600" y="517525"/>
            <a:ext cx="10515600" cy="132556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6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j-cs"/>
              </a:rPr>
              <a:t>静态资源自动合并 </a:t>
            </a:r>
            <a:r>
              <a:rPr kumimoji="0" lang="en-US" altLang="zh-CN" sz="36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j-cs"/>
              </a:rPr>
              <a:t>— </a:t>
            </a:r>
            <a:r>
              <a:rPr kumimoji="0" lang="zh-CN" altLang="en-US" sz="36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j-cs"/>
              </a:rPr>
              <a:t>合并模型</a:t>
            </a:r>
            <a:endParaRPr kumimoji="0" lang="zh-CN" altLang="en-US" sz="36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
        <p:nvSpPr>
          <p:cNvPr id="11" name="内容占位符 2"/>
          <p:cNvSpPr txBox="1">
            <a:spLocks/>
          </p:cNvSpPr>
          <p:nvPr/>
        </p:nvSpPr>
        <p:spPr>
          <a:xfrm>
            <a:off x="7717220" y="1731032"/>
            <a:ext cx="4474780" cy="4795891"/>
          </a:xfrm>
          <a:prstGeom prst="rect">
            <a:avLst/>
          </a:prstGeom>
        </p:spPr>
        <p:txBody>
          <a:bodyPr vert="horz" lIns="91440" tIns="45720" rIns="91440" bIns="45720" rtlCol="0">
            <a:normAutofit/>
          </a:bodyPr>
          <a:lstStyle/>
          <a:p>
            <a:pPr marL="228600" indent="-228600">
              <a:spcBef>
                <a:spcPts val="500"/>
              </a:spcBef>
              <a:buFont typeface="Arial" panose="020B0604020202020204" pitchFamily="34" charset="0"/>
              <a:buChar char="•"/>
            </a:pPr>
            <a:r>
              <a:rPr lang="zh-CN" altLang="en-US" sz="2800" b="1" dirty="0" smtClean="0">
                <a:solidFill>
                  <a:schemeClr val="accent1">
                    <a:lumMod val="60000"/>
                    <a:lumOff val="40000"/>
                  </a:schemeClr>
                </a:solidFill>
                <a:latin typeface="微软雅黑"/>
                <a:ea typeface="微软雅黑"/>
                <a:cs typeface="微软雅黑"/>
              </a:rPr>
              <a:t>结果</a:t>
            </a:r>
            <a:endParaRPr lang="en-US" altLang="zh-CN" sz="2800" b="1" dirty="0" smtClean="0">
              <a:solidFill>
                <a:schemeClr val="accent1">
                  <a:lumMod val="60000"/>
                  <a:lumOff val="40000"/>
                </a:schemeClr>
              </a:solidFill>
              <a:latin typeface="微软雅黑"/>
              <a:ea typeface="微软雅黑"/>
              <a:cs typeface="微软雅黑"/>
            </a:endParaRPr>
          </a:p>
          <a:p>
            <a:pPr marL="685800" lvl="1" indent="-228600">
              <a:spcBef>
                <a:spcPts val="500"/>
              </a:spcBef>
              <a:buFont typeface="Arial" panose="020B0604020202020204" pitchFamily="34" charset="0"/>
              <a:buChar char="•"/>
            </a:pPr>
            <a:r>
              <a:rPr lang="en-US" altLang="zh-CN" sz="2000" dirty="0" smtClean="0">
                <a:solidFill>
                  <a:schemeClr val="tx1">
                    <a:lumMod val="50000"/>
                    <a:lumOff val="50000"/>
                  </a:schemeClr>
                </a:solidFill>
                <a:latin typeface="微软雅黑"/>
                <a:ea typeface="微软雅黑"/>
                <a:cs typeface="微软雅黑"/>
              </a:rPr>
              <a:t>Pkg1 </a:t>
            </a:r>
            <a:r>
              <a:rPr lang="zh-CN" altLang="en-US" sz="2000" dirty="0" smtClean="0">
                <a:solidFill>
                  <a:schemeClr val="tx1">
                    <a:lumMod val="50000"/>
                    <a:lumOff val="50000"/>
                  </a:schemeClr>
                </a:solidFill>
                <a:latin typeface="微软雅黑"/>
                <a:ea typeface="微软雅黑"/>
                <a:cs typeface="微软雅黑"/>
              </a:rPr>
              <a:t>： </a:t>
            </a:r>
            <a:r>
              <a:rPr lang="en-US" altLang="zh-CN" sz="2000" dirty="0" smtClean="0">
                <a:solidFill>
                  <a:schemeClr val="tx1">
                    <a:lumMod val="50000"/>
                    <a:lumOff val="50000"/>
                  </a:schemeClr>
                </a:solidFill>
                <a:latin typeface="微软雅黑"/>
                <a:ea typeface="微软雅黑"/>
                <a:cs typeface="微软雅黑"/>
              </a:rPr>
              <a:t>A,B,C </a:t>
            </a:r>
          </a:p>
          <a:p>
            <a:pPr marL="685800" lvl="1" indent="-228600">
              <a:spcBef>
                <a:spcPts val="500"/>
              </a:spcBef>
              <a:buFont typeface="Arial" panose="020B0604020202020204" pitchFamily="34" charset="0"/>
              <a:buChar char="•"/>
            </a:pPr>
            <a:r>
              <a:rPr lang="en-US" altLang="zh-CN" sz="2000" dirty="0" smtClean="0">
                <a:solidFill>
                  <a:schemeClr val="tx1">
                    <a:lumMod val="50000"/>
                    <a:lumOff val="50000"/>
                  </a:schemeClr>
                </a:solidFill>
                <a:latin typeface="微软雅黑"/>
                <a:ea typeface="微软雅黑"/>
                <a:cs typeface="微软雅黑"/>
              </a:rPr>
              <a:t>Pkg2 </a:t>
            </a:r>
            <a:r>
              <a:rPr lang="zh-CN" altLang="en-US" sz="2000" dirty="0" smtClean="0">
                <a:solidFill>
                  <a:schemeClr val="tx1">
                    <a:lumMod val="50000"/>
                    <a:lumOff val="50000"/>
                  </a:schemeClr>
                </a:solidFill>
                <a:latin typeface="微软雅黑"/>
                <a:ea typeface="微软雅黑"/>
                <a:cs typeface="微软雅黑"/>
              </a:rPr>
              <a:t>： </a:t>
            </a:r>
            <a:r>
              <a:rPr lang="en-US" altLang="zh-CN" sz="2000" dirty="0" smtClean="0">
                <a:solidFill>
                  <a:schemeClr val="tx1">
                    <a:lumMod val="50000"/>
                    <a:lumOff val="50000"/>
                  </a:schemeClr>
                </a:solidFill>
                <a:latin typeface="微软雅黑"/>
                <a:ea typeface="微软雅黑"/>
                <a:cs typeface="微软雅黑"/>
              </a:rPr>
              <a:t>E,F</a:t>
            </a:r>
          </a:p>
          <a:p>
            <a:pPr marL="685800" lvl="1" indent="-228600">
              <a:spcBef>
                <a:spcPts val="500"/>
              </a:spcBef>
              <a:buFont typeface="Arial" panose="020B0604020202020204" pitchFamily="34" charset="0"/>
              <a:buChar char="•"/>
            </a:pPr>
            <a:endParaRPr lang="en-US" altLang="zh-CN" sz="2000" dirty="0" smtClean="0">
              <a:solidFill>
                <a:schemeClr val="tx1">
                  <a:lumMod val="50000"/>
                  <a:lumOff val="50000"/>
                </a:schemeClr>
              </a:solidFill>
              <a:latin typeface="微软雅黑"/>
              <a:ea typeface="微软雅黑"/>
              <a:cs typeface="微软雅黑"/>
            </a:endParaRPr>
          </a:p>
          <a:p>
            <a:pPr marL="228600" indent="-228600">
              <a:spcBef>
                <a:spcPts val="500"/>
              </a:spcBef>
              <a:buFont typeface="Arial" panose="020B0604020202020204" pitchFamily="34" charset="0"/>
              <a:buChar char="•"/>
            </a:pPr>
            <a:r>
              <a:rPr lang="zh-CN" altLang="en-US" sz="2800" b="1" dirty="0" smtClean="0">
                <a:solidFill>
                  <a:schemeClr val="accent1">
                    <a:lumMod val="60000"/>
                    <a:lumOff val="40000"/>
                  </a:schemeClr>
                </a:solidFill>
                <a:latin typeface="微软雅黑"/>
                <a:ea typeface="微软雅黑"/>
                <a:cs typeface="微软雅黑"/>
              </a:rPr>
              <a:t>问题</a:t>
            </a:r>
          </a:p>
          <a:p>
            <a:pPr marL="685800" lvl="1" indent="-228600">
              <a:lnSpc>
                <a:spcPct val="150000"/>
              </a:lnSpc>
              <a:spcBef>
                <a:spcPts val="500"/>
              </a:spcBef>
              <a:buFont typeface="Arial" panose="020B0604020202020204" pitchFamily="34" charset="0"/>
              <a:buChar char="•"/>
            </a:pPr>
            <a:r>
              <a:rPr lang="zh-CN" altLang="en-US" sz="2000" dirty="0" smtClean="0">
                <a:solidFill>
                  <a:schemeClr val="tx1">
                    <a:lumMod val="50000"/>
                    <a:lumOff val="50000"/>
                  </a:schemeClr>
                </a:solidFill>
                <a:latin typeface="微软雅黑"/>
                <a:ea typeface="微软雅黑"/>
                <a:cs typeface="微软雅黑"/>
              </a:rPr>
              <a:t>资源增加算法复杂度指数级增加</a:t>
            </a:r>
            <a:endParaRPr lang="en-US" altLang="zh-CN" sz="2000" dirty="0" smtClean="0">
              <a:solidFill>
                <a:schemeClr val="tx1">
                  <a:lumMod val="50000"/>
                  <a:lumOff val="50000"/>
                </a:schemeClr>
              </a:solidFill>
              <a:latin typeface="微软雅黑"/>
              <a:ea typeface="微软雅黑"/>
              <a:cs typeface="微软雅黑"/>
            </a:endParaRPr>
          </a:p>
        </p:txBody>
      </p:sp>
      <p:sp>
        <p:nvSpPr>
          <p:cNvPr id="7" name="椭圆 6"/>
          <p:cNvSpPr/>
          <p:nvPr/>
        </p:nvSpPr>
        <p:spPr>
          <a:xfrm>
            <a:off x="1214708" y="4651243"/>
            <a:ext cx="6151418" cy="12292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835965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extLst>
              <p:ext uri="{D42A27DB-BD31-4B8C-83A1-F6EECF244321}">
                <p14:modId xmlns:p14="http://schemas.microsoft.com/office/powerpoint/2010/main" val="3532826125"/>
              </p:ext>
            </p:extLst>
          </p:nvPr>
        </p:nvGraphicFramePr>
        <p:xfrm>
          <a:off x="984597" y="1541057"/>
          <a:ext cx="10619970" cy="4789404"/>
        </p:xfrm>
        <a:graphic>
          <a:graphicData uri="http://schemas.openxmlformats.org/drawingml/2006/table">
            <a:tbl>
              <a:tblPr firstRow="1" bandRow="1">
                <a:tableStyleId>{5C22544A-7EE6-4342-B048-85BDC9FD1C3A}</a:tableStyleId>
              </a:tblPr>
              <a:tblGrid>
                <a:gridCol w="1061997"/>
                <a:gridCol w="1061997"/>
                <a:gridCol w="1061997"/>
                <a:gridCol w="1061997"/>
                <a:gridCol w="1061997"/>
                <a:gridCol w="1061997"/>
                <a:gridCol w="1061997"/>
                <a:gridCol w="958180"/>
                <a:gridCol w="881149"/>
                <a:gridCol w="1346662"/>
              </a:tblGrid>
              <a:tr h="461036">
                <a:tc>
                  <a:txBody>
                    <a:bodyPr/>
                    <a:lstStyle/>
                    <a:p>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Page_1</a:t>
                      </a:r>
                      <a:endParaRPr lang="zh-CN" altLang="en-US" dirty="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微软雅黑" pitchFamily="34" charset="-122"/>
                          <a:ea typeface="微软雅黑" pitchFamily="34" charset="-122"/>
                        </a:rPr>
                        <a:t>Page_2</a:t>
                      </a:r>
                      <a:endParaRPr lang="zh-CN" altLang="en-US" dirty="0" smtClean="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Page_3</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Page_4</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Page_5</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Page_6</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Page_7</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Page_10000</a:t>
                      </a:r>
                      <a:endParaRPr lang="zh-CN" altLang="en-US" dirty="0">
                        <a:latin typeface="微软雅黑" pitchFamily="34" charset="-122"/>
                        <a:ea typeface="微软雅黑" pitchFamily="34" charset="-122"/>
                      </a:endParaRPr>
                    </a:p>
                  </a:txBody>
                  <a:tcPr/>
                </a:tc>
              </a:tr>
              <a:tr h="461036">
                <a:tc>
                  <a:txBody>
                    <a:bodyPr/>
                    <a:lstStyle/>
                    <a:p>
                      <a:r>
                        <a:rPr lang="zh-CN" altLang="en-US" dirty="0" smtClean="0">
                          <a:latin typeface="微软雅黑" pitchFamily="34" charset="-122"/>
                          <a:ea typeface="微软雅黑" pitchFamily="34" charset="-122"/>
                        </a:rPr>
                        <a:t>访问量</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1000M</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1000M</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100M</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10M</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10M</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10M</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1M</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1K</a:t>
                      </a:r>
                      <a:endParaRPr lang="zh-CN" altLang="en-US" dirty="0">
                        <a:latin typeface="微软雅黑" pitchFamily="34" charset="-122"/>
                        <a:ea typeface="微软雅黑" pitchFamily="34" charset="-122"/>
                      </a:endParaRPr>
                    </a:p>
                  </a:txBody>
                  <a:tcPr/>
                </a:tc>
              </a:tr>
              <a:tr h="461036">
                <a:tc>
                  <a:txBody>
                    <a:bodyPr/>
                    <a:lstStyle/>
                    <a:p>
                      <a:r>
                        <a:rPr lang="en-US" altLang="zh-CN" dirty="0" smtClean="0">
                          <a:latin typeface="微软雅黑" pitchFamily="34" charset="-122"/>
                          <a:ea typeface="微软雅黑" pitchFamily="34" charset="-122"/>
                        </a:rPr>
                        <a:t>1.Css</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r>
              <a:tr h="461036">
                <a:tc>
                  <a:txBody>
                    <a:bodyPr/>
                    <a:lstStyle/>
                    <a:p>
                      <a:r>
                        <a:rPr lang="en-US" altLang="zh-CN" dirty="0" smtClean="0">
                          <a:latin typeface="微软雅黑" pitchFamily="34" charset="-122"/>
                          <a:ea typeface="微软雅黑" pitchFamily="34" charset="-122"/>
                        </a:rPr>
                        <a:t>2.Css</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r>
              <a:tr h="461036">
                <a:tc>
                  <a:txBody>
                    <a:bodyPr/>
                    <a:lstStyle/>
                    <a:p>
                      <a:r>
                        <a:rPr lang="en-US" altLang="zh-CN" dirty="0" smtClean="0">
                          <a:latin typeface="微软雅黑" pitchFamily="34" charset="-122"/>
                          <a:ea typeface="微软雅黑" pitchFamily="34" charset="-122"/>
                        </a:rPr>
                        <a:t>3.Css</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endParaRPr lang="zh-CN" altLang="en-US">
                        <a:latin typeface="微软雅黑" pitchFamily="34" charset="-122"/>
                        <a:ea typeface="微软雅黑" pitchFamily="34" charset="-122"/>
                      </a:endParaRPr>
                    </a:p>
                  </a:txBody>
                  <a:tcPr/>
                </a:tc>
                <a:tc>
                  <a:txBody>
                    <a:bodyPr/>
                    <a:lstStyle/>
                    <a:p>
                      <a:endParaRPr lang="zh-CN" altLang="en-US">
                        <a:latin typeface="微软雅黑" pitchFamily="34" charset="-122"/>
                        <a:ea typeface="微软雅黑" pitchFamily="34" charset="-122"/>
                      </a:endParaRPr>
                    </a:p>
                  </a:txBody>
                  <a:tcPr/>
                </a:tc>
                <a:tc>
                  <a:txBody>
                    <a:bodyPr/>
                    <a:lstStyle/>
                    <a:p>
                      <a:endParaRPr lang="zh-CN" altLang="en-US">
                        <a:latin typeface="微软雅黑" pitchFamily="34" charset="-122"/>
                        <a:ea typeface="微软雅黑" pitchFamily="34" charset="-122"/>
                      </a:endParaRPr>
                    </a:p>
                  </a:txBody>
                  <a:tcPr/>
                </a:tc>
              </a:tr>
              <a:tr h="461036">
                <a:tc>
                  <a:txBody>
                    <a:bodyPr/>
                    <a:lstStyle/>
                    <a:p>
                      <a:r>
                        <a:rPr lang="en-US" altLang="zh-CN" dirty="0" smtClean="0">
                          <a:latin typeface="微软雅黑" pitchFamily="34" charset="-122"/>
                          <a:ea typeface="微软雅黑" pitchFamily="34" charset="-122"/>
                        </a:rPr>
                        <a:t>4.Css</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r>
              <a:tr h="461036">
                <a:tc>
                  <a:txBody>
                    <a:bodyPr/>
                    <a:lstStyle/>
                    <a:p>
                      <a:r>
                        <a:rPr lang="en-US" altLang="zh-CN" dirty="0" smtClean="0">
                          <a:latin typeface="微软雅黑" pitchFamily="34" charset="-122"/>
                          <a:ea typeface="微软雅黑" pitchFamily="34" charset="-122"/>
                        </a:rPr>
                        <a:t>5.Css</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r>
              <a:tr h="461036">
                <a:tc>
                  <a:txBody>
                    <a:bodyPr/>
                    <a:lstStyle/>
                    <a:p>
                      <a:r>
                        <a:rPr lang="en-US" altLang="zh-CN" dirty="0" smtClean="0">
                          <a:latin typeface="微软雅黑" pitchFamily="34" charset="-122"/>
                          <a:ea typeface="微软雅黑" pitchFamily="34" charset="-122"/>
                        </a:rPr>
                        <a:t>6.Css</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r>
              <a:tr h="461036">
                <a:tc>
                  <a:txBody>
                    <a:bodyPr/>
                    <a:lstStyle/>
                    <a:p>
                      <a:r>
                        <a:rPr lang="en-US" altLang="zh-CN"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endParaRPr lang="zh-CN" altLang="en-US">
                        <a:latin typeface="微软雅黑" pitchFamily="34" charset="-122"/>
                        <a:ea typeface="微软雅黑" pitchFamily="34" charset="-122"/>
                      </a:endParaRPr>
                    </a:p>
                  </a:txBody>
                  <a:tcPr/>
                </a:tc>
                <a:tc>
                  <a:txBody>
                    <a:bodyPr/>
                    <a:lstStyle/>
                    <a:p>
                      <a:endParaRPr lang="zh-CN" altLang="en-US">
                        <a:latin typeface="微软雅黑" pitchFamily="34" charset="-122"/>
                        <a:ea typeface="微软雅黑" pitchFamily="34" charset="-122"/>
                      </a:endParaRPr>
                    </a:p>
                  </a:txBody>
                  <a:tcPr/>
                </a:tc>
                <a:tc>
                  <a:txBody>
                    <a:bodyPr/>
                    <a:lstStyle/>
                    <a:p>
                      <a:endParaRPr lang="zh-CN" altLang="en-US">
                        <a:latin typeface="微软雅黑" pitchFamily="34" charset="-122"/>
                        <a:ea typeface="微软雅黑" pitchFamily="34" charset="-122"/>
                      </a:endParaRPr>
                    </a:p>
                  </a:txBody>
                  <a:tcPr/>
                </a:tc>
                <a:tc>
                  <a:txBody>
                    <a:bodyPr/>
                    <a:lstStyle/>
                    <a:p>
                      <a:endParaRPr lang="zh-CN" altLang="en-US">
                        <a:latin typeface="微软雅黑" pitchFamily="34" charset="-122"/>
                        <a:ea typeface="微软雅黑" pitchFamily="34" charset="-122"/>
                      </a:endParaRPr>
                    </a:p>
                  </a:txBody>
                  <a:tcPr/>
                </a:tc>
                <a:tc>
                  <a:txBody>
                    <a:bodyPr/>
                    <a:lstStyle/>
                    <a:p>
                      <a:endParaRPr lang="zh-CN" altLang="en-US">
                        <a:latin typeface="微软雅黑" pitchFamily="34" charset="-122"/>
                        <a:ea typeface="微软雅黑" pitchFamily="34" charset="-122"/>
                      </a:endParaRPr>
                    </a:p>
                  </a:txBody>
                  <a:tcPr/>
                </a:tc>
                <a:tc>
                  <a:txBody>
                    <a:bodyPr/>
                    <a:lstStyle/>
                    <a:p>
                      <a:endParaRPr lang="zh-CN" altLang="en-US">
                        <a:latin typeface="微软雅黑" pitchFamily="34" charset="-122"/>
                        <a:ea typeface="微软雅黑" pitchFamily="34" charset="-122"/>
                      </a:endParaRPr>
                    </a:p>
                  </a:txBody>
                  <a:tcPr/>
                </a:tc>
                <a:tc>
                  <a:txBody>
                    <a:bodyPr/>
                    <a:lstStyle/>
                    <a:p>
                      <a:endParaRPr lang="zh-CN" altLang="en-US">
                        <a:latin typeface="微软雅黑" pitchFamily="34" charset="-122"/>
                        <a:ea typeface="微软雅黑" pitchFamily="34" charset="-122"/>
                      </a:endParaRPr>
                    </a:p>
                  </a:txBody>
                  <a:tcPr/>
                </a:tc>
                <a:tc>
                  <a:txBody>
                    <a:bodyPr/>
                    <a:lstStyle/>
                    <a:p>
                      <a:endParaRPr lang="zh-CN" altLang="en-US">
                        <a:latin typeface="微软雅黑" pitchFamily="34" charset="-122"/>
                        <a:ea typeface="微软雅黑" pitchFamily="34" charset="-122"/>
                      </a:endParaRPr>
                    </a:p>
                  </a:txBody>
                  <a:tcPr/>
                </a:tc>
                <a:tc>
                  <a:txBody>
                    <a:bodyPr/>
                    <a:lstStyle/>
                    <a:p>
                      <a:endParaRPr lang="zh-CN" altLang="en-US">
                        <a:latin typeface="微软雅黑" pitchFamily="34" charset="-122"/>
                        <a:ea typeface="微软雅黑" pitchFamily="34" charset="-122"/>
                      </a:endParaRPr>
                    </a:p>
                  </a:txBody>
                  <a:tcPr/>
                </a:tc>
              </a:tr>
              <a:tr h="461036">
                <a:tc>
                  <a:txBody>
                    <a:bodyPr/>
                    <a:lstStyle/>
                    <a:p>
                      <a:r>
                        <a:rPr lang="en-US" altLang="zh-CN" dirty="0" smtClean="0">
                          <a:latin typeface="微软雅黑" pitchFamily="34" charset="-122"/>
                          <a:ea typeface="微软雅黑" pitchFamily="34" charset="-122"/>
                        </a:rPr>
                        <a:t>100.Css</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endParaRPr lang="zh-CN" altLang="en-US">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r>
            </a:tbl>
          </a:graphicData>
        </a:graphic>
      </p:graphicFrame>
      <p:sp>
        <p:nvSpPr>
          <p:cNvPr id="5" name="标题 1"/>
          <p:cNvSpPr txBox="1">
            <a:spLocks/>
          </p:cNvSpPr>
          <p:nvPr/>
        </p:nvSpPr>
        <p:spPr>
          <a:xfrm>
            <a:off x="990600" y="517525"/>
            <a:ext cx="10515600" cy="132556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6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j-cs"/>
              </a:rPr>
              <a:t>静态资源自动合并 </a:t>
            </a:r>
            <a:r>
              <a:rPr kumimoji="0" lang="en-US" altLang="zh-CN" sz="36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j-cs"/>
              </a:rPr>
              <a:t>— </a:t>
            </a:r>
            <a:r>
              <a:rPr kumimoji="0" lang="zh-CN" altLang="en-US" sz="36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j-cs"/>
              </a:rPr>
              <a:t>合并模型</a:t>
            </a:r>
            <a:endParaRPr kumimoji="0" lang="zh-CN" altLang="en-US" sz="36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pic>
        <p:nvPicPr>
          <p:cNvPr id="6" name="图片 5"/>
          <p:cNvPicPr>
            <a:picLocks noChangeAspect="1"/>
          </p:cNvPicPr>
          <p:nvPr/>
        </p:nvPicPr>
        <p:blipFill>
          <a:blip r:embed="rId3"/>
          <a:stretch>
            <a:fillRect/>
          </a:stretch>
        </p:blipFill>
        <p:spPr>
          <a:xfrm>
            <a:off x="10932750" y="6430123"/>
            <a:ext cx="842099" cy="223520"/>
          </a:xfrm>
          <a:prstGeom prst="rect">
            <a:avLst/>
          </a:prstGeom>
        </p:spPr>
      </p:pic>
      <p:sp>
        <p:nvSpPr>
          <p:cNvPr id="9" name="矩形 8"/>
          <p:cNvSpPr/>
          <p:nvPr/>
        </p:nvSpPr>
        <p:spPr>
          <a:xfrm>
            <a:off x="1534712" y="3260078"/>
            <a:ext cx="9689123" cy="790331"/>
          </a:xfrm>
          <a:prstGeom prst="rect">
            <a:avLst/>
          </a:prstGeom>
          <a:ln w="381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3600" dirty="0" smtClean="0">
                <a:latin typeface="微软雅黑" panose="020B0503020204020204" pitchFamily="34" charset="-122"/>
                <a:ea typeface="微软雅黑" panose="020B0503020204020204" pitchFamily="34" charset="-122"/>
              </a:rPr>
              <a:t>无法遍历所有合并可能</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973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extLst>
              <p:ext uri="{D42A27DB-BD31-4B8C-83A1-F6EECF244321}">
                <p14:modId xmlns:p14="http://schemas.microsoft.com/office/powerpoint/2010/main" val="3075151284"/>
              </p:ext>
            </p:extLst>
          </p:nvPr>
        </p:nvGraphicFramePr>
        <p:xfrm>
          <a:off x="984597" y="1541057"/>
          <a:ext cx="10619970" cy="4789404"/>
        </p:xfrm>
        <a:graphic>
          <a:graphicData uri="http://schemas.openxmlformats.org/drawingml/2006/table">
            <a:tbl>
              <a:tblPr firstRow="1" bandRow="1">
                <a:tableStyleId>{5C22544A-7EE6-4342-B048-85BDC9FD1C3A}</a:tableStyleId>
              </a:tblPr>
              <a:tblGrid>
                <a:gridCol w="1061997"/>
                <a:gridCol w="1061997"/>
                <a:gridCol w="1061997"/>
                <a:gridCol w="1061997"/>
                <a:gridCol w="1061997"/>
                <a:gridCol w="1061997"/>
                <a:gridCol w="1061997"/>
                <a:gridCol w="958180"/>
                <a:gridCol w="881149"/>
                <a:gridCol w="1346662"/>
              </a:tblGrid>
              <a:tr h="461036">
                <a:tc>
                  <a:txBody>
                    <a:bodyPr/>
                    <a:lstStyle/>
                    <a:p>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Page_1</a:t>
                      </a:r>
                      <a:endParaRPr lang="zh-CN" altLang="en-US" dirty="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微软雅黑" pitchFamily="34" charset="-122"/>
                          <a:ea typeface="微软雅黑" pitchFamily="34" charset="-122"/>
                        </a:rPr>
                        <a:t>Page_2</a:t>
                      </a:r>
                      <a:endParaRPr lang="zh-CN" altLang="en-US" dirty="0" smtClean="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Page_3</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Page_4</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Page_5</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Page_6</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Page_7</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Page_10000</a:t>
                      </a:r>
                      <a:endParaRPr lang="zh-CN" altLang="en-US" dirty="0">
                        <a:latin typeface="微软雅黑" pitchFamily="34" charset="-122"/>
                        <a:ea typeface="微软雅黑" pitchFamily="34" charset="-122"/>
                      </a:endParaRPr>
                    </a:p>
                  </a:txBody>
                  <a:tcPr/>
                </a:tc>
              </a:tr>
              <a:tr h="461036">
                <a:tc>
                  <a:txBody>
                    <a:bodyPr/>
                    <a:lstStyle/>
                    <a:p>
                      <a:r>
                        <a:rPr lang="zh-CN" altLang="en-US" dirty="0" smtClean="0">
                          <a:latin typeface="微软雅黑" pitchFamily="34" charset="-122"/>
                          <a:ea typeface="微软雅黑" pitchFamily="34" charset="-122"/>
                        </a:rPr>
                        <a:t>访问量</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1000M</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1000M</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100M</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10M</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10M</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10M</a:t>
                      </a:r>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1M</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r>
                        <a:rPr lang="en-US" altLang="zh-CN" dirty="0" smtClean="0">
                          <a:latin typeface="微软雅黑" pitchFamily="34" charset="-122"/>
                          <a:ea typeface="微软雅黑" pitchFamily="34" charset="-122"/>
                        </a:rPr>
                        <a:t>1K</a:t>
                      </a:r>
                      <a:endParaRPr lang="zh-CN" altLang="en-US" dirty="0">
                        <a:latin typeface="微软雅黑" pitchFamily="34" charset="-122"/>
                        <a:ea typeface="微软雅黑" pitchFamily="34" charset="-122"/>
                      </a:endParaRPr>
                    </a:p>
                  </a:txBody>
                  <a:tcPr/>
                </a:tc>
              </a:tr>
              <a:tr h="461036">
                <a:tc>
                  <a:txBody>
                    <a:bodyPr/>
                    <a:lstStyle/>
                    <a:p>
                      <a:r>
                        <a:rPr lang="en-US" altLang="zh-CN" dirty="0" smtClean="0">
                          <a:latin typeface="微软雅黑" pitchFamily="34" charset="-122"/>
                          <a:ea typeface="微软雅黑" pitchFamily="34" charset="-122"/>
                        </a:rPr>
                        <a:t>1.Css</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r>
              <a:tr h="461036">
                <a:tc>
                  <a:txBody>
                    <a:bodyPr/>
                    <a:lstStyle/>
                    <a:p>
                      <a:r>
                        <a:rPr lang="en-US" altLang="zh-CN" dirty="0" smtClean="0">
                          <a:latin typeface="微软雅黑" pitchFamily="34" charset="-122"/>
                          <a:ea typeface="微软雅黑" pitchFamily="34" charset="-122"/>
                        </a:rPr>
                        <a:t>2.Css</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r>
              <a:tr h="461036">
                <a:tc>
                  <a:txBody>
                    <a:bodyPr/>
                    <a:lstStyle/>
                    <a:p>
                      <a:r>
                        <a:rPr lang="en-US" altLang="zh-CN" dirty="0" smtClean="0">
                          <a:latin typeface="微软雅黑" pitchFamily="34" charset="-122"/>
                          <a:ea typeface="微软雅黑" pitchFamily="34" charset="-122"/>
                        </a:rPr>
                        <a:t>3.Css</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endParaRPr lang="zh-CN" altLang="en-US">
                        <a:latin typeface="微软雅黑" pitchFamily="34" charset="-122"/>
                        <a:ea typeface="微软雅黑" pitchFamily="34" charset="-122"/>
                      </a:endParaRPr>
                    </a:p>
                  </a:txBody>
                  <a:tcPr/>
                </a:tc>
              </a:tr>
              <a:tr h="461036">
                <a:tc>
                  <a:txBody>
                    <a:bodyPr/>
                    <a:lstStyle/>
                    <a:p>
                      <a:r>
                        <a:rPr lang="en-US" altLang="zh-CN" dirty="0" smtClean="0">
                          <a:latin typeface="微软雅黑" pitchFamily="34" charset="-122"/>
                          <a:ea typeface="微软雅黑" pitchFamily="34" charset="-122"/>
                        </a:rPr>
                        <a:t>4.Css</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r>
              <a:tr h="461036">
                <a:tc>
                  <a:txBody>
                    <a:bodyPr/>
                    <a:lstStyle/>
                    <a:p>
                      <a:r>
                        <a:rPr lang="en-US" altLang="zh-CN" dirty="0" smtClean="0">
                          <a:latin typeface="微软雅黑" pitchFamily="34" charset="-122"/>
                          <a:ea typeface="微软雅黑" pitchFamily="34" charset="-122"/>
                        </a:rPr>
                        <a:t>5.Css</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r>
              <a:tr h="461036">
                <a:tc>
                  <a:txBody>
                    <a:bodyPr/>
                    <a:lstStyle/>
                    <a:p>
                      <a:r>
                        <a:rPr lang="en-US" altLang="zh-CN" dirty="0" smtClean="0">
                          <a:latin typeface="微软雅黑" pitchFamily="34" charset="-122"/>
                          <a:ea typeface="微软雅黑" pitchFamily="34" charset="-122"/>
                        </a:rPr>
                        <a:t>6.Css</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r>
              <a:tr h="461036">
                <a:tc>
                  <a:txBody>
                    <a:bodyPr/>
                    <a:lstStyle/>
                    <a:p>
                      <a:r>
                        <a:rPr lang="en-US" altLang="zh-CN"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endParaRPr lang="zh-CN" altLang="en-US">
                        <a:latin typeface="微软雅黑" pitchFamily="34" charset="-122"/>
                        <a:ea typeface="微软雅黑" pitchFamily="34" charset="-122"/>
                      </a:endParaRPr>
                    </a:p>
                  </a:txBody>
                  <a:tcPr/>
                </a:tc>
                <a:tc>
                  <a:txBody>
                    <a:bodyPr/>
                    <a:lstStyle/>
                    <a:p>
                      <a:endParaRPr lang="zh-CN" altLang="en-US">
                        <a:latin typeface="微软雅黑" pitchFamily="34" charset="-122"/>
                        <a:ea typeface="微软雅黑" pitchFamily="34" charset="-122"/>
                      </a:endParaRPr>
                    </a:p>
                  </a:txBody>
                  <a:tcPr/>
                </a:tc>
                <a:tc>
                  <a:txBody>
                    <a:bodyPr/>
                    <a:lstStyle/>
                    <a:p>
                      <a:endParaRPr lang="zh-CN" altLang="en-US">
                        <a:latin typeface="微软雅黑" pitchFamily="34" charset="-122"/>
                        <a:ea typeface="微软雅黑" pitchFamily="34" charset="-122"/>
                      </a:endParaRPr>
                    </a:p>
                  </a:txBody>
                  <a:tcPr/>
                </a:tc>
                <a:tc>
                  <a:txBody>
                    <a:bodyPr/>
                    <a:lstStyle/>
                    <a:p>
                      <a:endParaRPr lang="zh-CN" altLang="en-US">
                        <a:latin typeface="微软雅黑" pitchFamily="34" charset="-122"/>
                        <a:ea typeface="微软雅黑" pitchFamily="34" charset="-122"/>
                      </a:endParaRPr>
                    </a:p>
                  </a:txBody>
                  <a:tcPr/>
                </a:tc>
                <a:tc>
                  <a:txBody>
                    <a:bodyPr/>
                    <a:lstStyle/>
                    <a:p>
                      <a:endParaRPr lang="zh-CN" altLang="en-US">
                        <a:latin typeface="微软雅黑" pitchFamily="34" charset="-122"/>
                        <a:ea typeface="微软雅黑" pitchFamily="34" charset="-122"/>
                      </a:endParaRPr>
                    </a:p>
                  </a:txBody>
                  <a:tcPr/>
                </a:tc>
                <a:tc>
                  <a:txBody>
                    <a:bodyPr/>
                    <a:lstStyle/>
                    <a:p>
                      <a:endParaRPr lang="zh-CN" altLang="en-US">
                        <a:latin typeface="微软雅黑" pitchFamily="34" charset="-122"/>
                        <a:ea typeface="微软雅黑" pitchFamily="34" charset="-122"/>
                      </a:endParaRPr>
                    </a:p>
                  </a:txBody>
                  <a:tcPr/>
                </a:tc>
                <a:tc>
                  <a:txBody>
                    <a:bodyPr/>
                    <a:lstStyle/>
                    <a:p>
                      <a:endParaRPr lang="zh-CN" altLang="en-US">
                        <a:latin typeface="微软雅黑" pitchFamily="34" charset="-122"/>
                        <a:ea typeface="微软雅黑" pitchFamily="34" charset="-122"/>
                      </a:endParaRPr>
                    </a:p>
                  </a:txBody>
                  <a:tcPr/>
                </a:tc>
                <a:tc>
                  <a:txBody>
                    <a:bodyPr/>
                    <a:lstStyle/>
                    <a:p>
                      <a:endParaRPr lang="zh-CN" altLang="en-US">
                        <a:latin typeface="微软雅黑" pitchFamily="34" charset="-122"/>
                        <a:ea typeface="微软雅黑" pitchFamily="34" charset="-122"/>
                      </a:endParaRPr>
                    </a:p>
                  </a:txBody>
                  <a:tcPr/>
                </a:tc>
                <a:tc>
                  <a:txBody>
                    <a:bodyPr/>
                    <a:lstStyle/>
                    <a:p>
                      <a:endParaRPr lang="zh-CN" altLang="en-US">
                        <a:latin typeface="微软雅黑" pitchFamily="34" charset="-122"/>
                        <a:ea typeface="微软雅黑" pitchFamily="34" charset="-122"/>
                      </a:endParaRPr>
                    </a:p>
                  </a:txBody>
                  <a:tcPr/>
                </a:tc>
              </a:tr>
              <a:tr h="461036">
                <a:tc>
                  <a:txBody>
                    <a:bodyPr/>
                    <a:lstStyle/>
                    <a:p>
                      <a:r>
                        <a:rPr lang="en-US" altLang="zh-CN" dirty="0" smtClean="0">
                          <a:latin typeface="微软雅黑" pitchFamily="34" charset="-122"/>
                          <a:ea typeface="微软雅黑" pitchFamily="34" charset="-122"/>
                        </a:rPr>
                        <a:t>100.Css</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txBody>
                  <a:tcPr/>
                </a:tc>
                <a:tc>
                  <a:txBody>
                    <a:bodyPr/>
                    <a:lstStyle/>
                    <a:p>
                      <a:endParaRPr lang="zh-CN" altLang="en-US">
                        <a:latin typeface="微软雅黑" pitchFamily="34" charset="-122"/>
                        <a:ea typeface="微软雅黑" pitchFamily="34" charset="-122"/>
                      </a:endParaRPr>
                    </a:p>
                  </a:txBody>
                  <a:tcPr/>
                </a:tc>
                <a:tc>
                  <a:txBody>
                    <a:bodyPr/>
                    <a:lstStyle/>
                    <a:p>
                      <a:endParaRPr lang="zh-CN" altLang="en-US" dirty="0">
                        <a:latin typeface="微软雅黑" pitchFamily="34" charset="-122"/>
                        <a:ea typeface="微软雅黑" pitchFamily="34" charset="-122"/>
                      </a:endParaRPr>
                    </a:p>
                  </a:txBody>
                  <a:tcPr/>
                </a:tc>
              </a:tr>
            </a:tbl>
          </a:graphicData>
        </a:graphic>
      </p:graphicFrame>
      <p:sp>
        <p:nvSpPr>
          <p:cNvPr id="5" name="标题 1"/>
          <p:cNvSpPr txBox="1">
            <a:spLocks/>
          </p:cNvSpPr>
          <p:nvPr/>
        </p:nvSpPr>
        <p:spPr>
          <a:xfrm>
            <a:off x="990600" y="517525"/>
            <a:ext cx="10515600" cy="1325563"/>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600" b="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j-cs"/>
              </a:rPr>
              <a:t>合并模型 </a:t>
            </a:r>
            <a:r>
              <a:rPr lang="en-US" altLang="zh-CN" sz="3600" smtClean="0">
                <a:latin typeface="微软雅黑" pitchFamily="34" charset="-122"/>
                <a:ea typeface="微软雅黑" pitchFamily="34" charset="-122"/>
              </a:rPr>
              <a:t>— </a:t>
            </a:r>
            <a:r>
              <a:rPr lang="zh-CN" altLang="en-US" sz="3600" smtClean="0">
                <a:latin typeface="微软雅黑" pitchFamily="34" charset="-122"/>
                <a:ea typeface="微软雅黑" pitchFamily="34" charset="-122"/>
              </a:rPr>
              <a:t>二次贪心</a:t>
            </a:r>
            <a:r>
              <a:rPr kumimoji="0" lang="zh-CN" altLang="en-US" sz="3600" b="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j-cs"/>
              </a:rPr>
              <a:t> </a:t>
            </a:r>
            <a:endParaRPr kumimoji="0" lang="zh-CN" altLang="en-US" sz="36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pic>
        <p:nvPicPr>
          <p:cNvPr id="6" name="图片 5"/>
          <p:cNvPicPr>
            <a:picLocks noChangeAspect="1"/>
          </p:cNvPicPr>
          <p:nvPr/>
        </p:nvPicPr>
        <p:blipFill>
          <a:blip r:embed="rId3"/>
          <a:stretch>
            <a:fillRect/>
          </a:stretch>
        </p:blipFill>
        <p:spPr>
          <a:xfrm>
            <a:off x="10932750" y="6430123"/>
            <a:ext cx="842099" cy="223520"/>
          </a:xfrm>
          <a:prstGeom prst="rect">
            <a:avLst/>
          </a:prstGeom>
        </p:spPr>
      </p:pic>
      <p:graphicFrame>
        <p:nvGraphicFramePr>
          <p:cNvPr id="3" name="表格 2"/>
          <p:cNvGraphicFramePr>
            <a:graphicFrameLocks noGrp="1"/>
          </p:cNvGraphicFramePr>
          <p:nvPr>
            <p:extLst>
              <p:ext uri="{D42A27DB-BD31-4B8C-83A1-F6EECF244321}">
                <p14:modId xmlns:p14="http://schemas.microsoft.com/office/powerpoint/2010/main" val="2027350001"/>
              </p:ext>
            </p:extLst>
          </p:nvPr>
        </p:nvGraphicFramePr>
        <p:xfrm>
          <a:off x="990600" y="2634729"/>
          <a:ext cx="10637809" cy="884848"/>
        </p:xfrm>
        <a:graphic>
          <a:graphicData uri="http://schemas.openxmlformats.org/drawingml/2006/table">
            <a:tbl>
              <a:tblPr firstRow="1" bandRow="1">
                <a:tableStyleId>{5C22544A-7EE6-4342-B048-85BDC9FD1C3A}</a:tableStyleId>
              </a:tblPr>
              <a:tblGrid>
                <a:gridCol w="1063781"/>
                <a:gridCol w="1063781"/>
                <a:gridCol w="1063781"/>
                <a:gridCol w="1063781"/>
                <a:gridCol w="1063781"/>
                <a:gridCol w="1063781"/>
                <a:gridCol w="1063781"/>
                <a:gridCol w="948473"/>
                <a:gridCol w="864878"/>
                <a:gridCol w="1377991"/>
              </a:tblGrid>
              <a:tr h="884848">
                <a:tc>
                  <a:txBody>
                    <a:bodyPr/>
                    <a:lstStyle/>
                    <a:p>
                      <a:pPr algn="ctr"/>
                      <a:r>
                        <a:rPr lang="en-US" altLang="zh-CN" dirty="0" smtClean="0"/>
                        <a:t>(1+2).css</a:t>
                      </a:r>
                      <a:endParaRPr lang="zh-CN" altLang="en-US" dirty="0"/>
                    </a:p>
                  </a:txBody>
                  <a:tcPr anchor="ctr"/>
                </a:tc>
                <a:tc>
                  <a:txBody>
                    <a:bodyPr/>
                    <a:lstStyle/>
                    <a:p>
                      <a:pPr algn="ctr"/>
                      <a:r>
                        <a:rPr lang="zh-CN" altLang="en-US" dirty="0" smtClean="0">
                          <a:latin typeface="微软雅黑" pitchFamily="34" charset="-122"/>
                          <a:ea typeface="微软雅黑" pitchFamily="34" charset="-122"/>
                        </a:rPr>
                        <a:t>√</a:t>
                      </a:r>
                      <a:endParaRPr lang="zh-CN" altLang="en-US" dirty="0"/>
                    </a:p>
                  </a:txBody>
                  <a:tcPr anchor="ctr"/>
                </a:tc>
                <a:tc>
                  <a:txBody>
                    <a:bodyPr/>
                    <a:lstStyle/>
                    <a:p>
                      <a:pPr algn="ctr"/>
                      <a:r>
                        <a:rPr lang="zh-CN" altLang="en-US" dirty="0" smtClean="0">
                          <a:latin typeface="微软雅黑" pitchFamily="34" charset="-122"/>
                          <a:ea typeface="微软雅黑" pitchFamily="34" charset="-122"/>
                        </a:rPr>
                        <a:t>√</a:t>
                      </a:r>
                      <a:endParaRPr lang="zh-CN" altLang="en-US" dirty="0"/>
                    </a:p>
                  </a:txBody>
                  <a:tcPr anchor="ctr"/>
                </a:tc>
                <a:tc>
                  <a:txBody>
                    <a:bodyPr/>
                    <a:lstStyle/>
                    <a:p>
                      <a:pPr algn="ctr"/>
                      <a:r>
                        <a:rPr lang="zh-CN" altLang="en-US" dirty="0" smtClean="0">
                          <a:latin typeface="微软雅黑" pitchFamily="34" charset="-122"/>
                          <a:ea typeface="微软雅黑" pitchFamily="34" charset="-122"/>
                        </a:rPr>
                        <a:t>√</a:t>
                      </a:r>
                      <a:endParaRPr lang="zh-CN" altLang="en-US" dirty="0"/>
                    </a:p>
                  </a:txBody>
                  <a:tcPr anchor="ctr"/>
                </a:tc>
                <a:tc>
                  <a:txBody>
                    <a:bodyPr/>
                    <a:lstStyle/>
                    <a:p>
                      <a:pPr algn="ctr"/>
                      <a:r>
                        <a:rPr lang="zh-CN" altLang="en-US" dirty="0" smtClean="0">
                          <a:latin typeface="微软雅黑" pitchFamily="34" charset="-122"/>
                          <a:ea typeface="微软雅黑" pitchFamily="34" charset="-122"/>
                        </a:rPr>
                        <a:t>√</a:t>
                      </a:r>
                      <a:endParaRPr lang="zh-CN" altLang="en-US" dirty="0"/>
                    </a:p>
                  </a:txBody>
                  <a:tcPr anchor="ctr"/>
                </a:tc>
                <a:tc>
                  <a:txBody>
                    <a:bodyPr/>
                    <a:lstStyle/>
                    <a:p>
                      <a:pPr algn="ctr"/>
                      <a:r>
                        <a:rPr lang="zh-CN" altLang="en-US" dirty="0" smtClean="0">
                          <a:latin typeface="微软雅黑" pitchFamily="34" charset="-122"/>
                          <a:ea typeface="微软雅黑" pitchFamily="34" charset="-122"/>
                        </a:rPr>
                        <a:t>√</a:t>
                      </a:r>
                      <a:endParaRPr lang="zh-CN" altLang="en-US" dirty="0"/>
                    </a:p>
                  </a:txBody>
                  <a:tcPr anchor="ctr"/>
                </a:tc>
                <a:tc>
                  <a:txBody>
                    <a:bodyPr/>
                    <a:lstStyle/>
                    <a:p>
                      <a:pPr algn="ctr"/>
                      <a:r>
                        <a:rPr lang="zh-CN" altLang="en-US" dirty="0" smtClean="0">
                          <a:latin typeface="微软雅黑" pitchFamily="34" charset="-122"/>
                          <a:ea typeface="微软雅黑" pitchFamily="34" charset="-122"/>
                        </a:rPr>
                        <a:t>√</a:t>
                      </a: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r>
            </a:tbl>
          </a:graphicData>
        </a:graphic>
      </p:graphicFrame>
      <p:sp>
        <p:nvSpPr>
          <p:cNvPr id="2" name="矩形 1"/>
          <p:cNvSpPr/>
          <p:nvPr/>
        </p:nvSpPr>
        <p:spPr>
          <a:xfrm>
            <a:off x="4030638" y="3480178"/>
            <a:ext cx="3589361" cy="10372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收益</a:t>
            </a:r>
            <a:r>
              <a:rPr lang="en-US" altLang="zh-CN" sz="2400" dirty="0" smtClean="0">
                <a:latin typeface="微软雅黑" panose="020B0503020204020204" pitchFamily="34" charset="-122"/>
                <a:ea typeface="微软雅黑" panose="020B0503020204020204" pitchFamily="34" charset="-122"/>
              </a:rPr>
              <a:t>(1+2+3)</a:t>
            </a:r>
            <a:r>
              <a:rPr lang="en-US" altLang="zh-CN" sz="2400" dirty="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 </a:t>
            </a:r>
          </a:p>
          <a:p>
            <a:pPr algn="ctr"/>
            <a:r>
              <a:rPr lang="zh-CN" altLang="en-US" sz="2400" dirty="0" smtClean="0">
                <a:latin typeface="微软雅黑" panose="020B0503020204020204" pitchFamily="34" charset="-122"/>
                <a:ea typeface="微软雅黑" panose="020B0503020204020204" pitchFamily="34" charset="-122"/>
              </a:rPr>
              <a:t>收益</a:t>
            </a:r>
            <a:r>
              <a:rPr lang="en-US" altLang="zh-CN" sz="2400" dirty="0" smtClean="0">
                <a:latin typeface="微软雅黑" panose="020B0503020204020204" pitchFamily="34" charset="-122"/>
                <a:ea typeface="微软雅黑" panose="020B0503020204020204" pitchFamily="34" charset="-122"/>
              </a:rPr>
              <a:t>(3+4)?</a:t>
            </a:r>
            <a:endParaRPr lang="zh-CN" altLang="en-US" sz="2400" dirty="0">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2405180903"/>
              </p:ext>
            </p:extLst>
          </p:nvPr>
        </p:nvGraphicFramePr>
        <p:xfrm>
          <a:off x="990600" y="3507474"/>
          <a:ext cx="10637809" cy="991242"/>
        </p:xfrm>
        <a:graphic>
          <a:graphicData uri="http://schemas.openxmlformats.org/drawingml/2006/table">
            <a:tbl>
              <a:tblPr firstRow="1" bandRow="1">
                <a:tableStyleId>{5C22544A-7EE6-4342-B048-85BDC9FD1C3A}</a:tableStyleId>
              </a:tblPr>
              <a:tblGrid>
                <a:gridCol w="1063781"/>
                <a:gridCol w="1063781"/>
                <a:gridCol w="1063781"/>
                <a:gridCol w="1063781"/>
                <a:gridCol w="1063781"/>
                <a:gridCol w="1063781"/>
                <a:gridCol w="1063781"/>
                <a:gridCol w="948473"/>
                <a:gridCol w="864878"/>
                <a:gridCol w="1377991"/>
              </a:tblGrid>
              <a:tr h="991242">
                <a:tc>
                  <a:txBody>
                    <a:bodyPr/>
                    <a:lstStyle/>
                    <a:p>
                      <a:pPr algn="ctr"/>
                      <a:r>
                        <a:rPr lang="en-US" altLang="zh-CN" dirty="0" smtClean="0"/>
                        <a:t>(3+4).css</a:t>
                      </a:r>
                      <a:endParaRPr lang="zh-CN" altLang="en-US" dirty="0"/>
                    </a:p>
                  </a:txBody>
                  <a:tcPr anchor="ctr"/>
                </a:tc>
                <a:tc>
                  <a:txBody>
                    <a:bodyPr/>
                    <a:lstStyle/>
                    <a:p>
                      <a:pPr algn="ctr"/>
                      <a:r>
                        <a:rPr lang="zh-CN" altLang="en-US" dirty="0" smtClean="0">
                          <a:latin typeface="微软雅黑" pitchFamily="34" charset="-122"/>
                          <a:ea typeface="微软雅黑" pitchFamily="34" charset="-122"/>
                        </a:rPr>
                        <a:t>√</a:t>
                      </a:r>
                      <a:endParaRPr lang="zh-CN" altLang="en-US" dirty="0"/>
                    </a:p>
                  </a:txBody>
                  <a:tcPr anchor="ctr"/>
                </a:tc>
                <a:tc>
                  <a:txBody>
                    <a:bodyPr/>
                    <a:lstStyle/>
                    <a:p>
                      <a:pPr algn="ctr"/>
                      <a:r>
                        <a:rPr lang="zh-CN" altLang="en-US" dirty="0" smtClean="0">
                          <a:latin typeface="微软雅黑" pitchFamily="34" charset="-122"/>
                          <a:ea typeface="微软雅黑" pitchFamily="34" charset="-122"/>
                        </a:rPr>
                        <a:t>√</a:t>
                      </a:r>
                      <a:endParaRPr lang="zh-CN" altLang="en-US" dirty="0"/>
                    </a:p>
                  </a:txBody>
                  <a:tcPr anchor="ctr"/>
                </a:tc>
                <a:tc>
                  <a:txBody>
                    <a:bodyPr/>
                    <a:lstStyle/>
                    <a:p>
                      <a:pPr algn="ctr"/>
                      <a:r>
                        <a:rPr lang="zh-CN" altLang="en-US" dirty="0" smtClean="0">
                          <a:latin typeface="微软雅黑" pitchFamily="34" charset="-122"/>
                          <a:ea typeface="微软雅黑" pitchFamily="34" charset="-122"/>
                        </a:rPr>
                        <a:t>√</a:t>
                      </a:r>
                      <a:endParaRPr lang="zh-CN" altLang="en-US" dirty="0"/>
                    </a:p>
                  </a:txBody>
                  <a:tcPr anchor="ctr"/>
                </a:tc>
                <a:tc>
                  <a:txBody>
                    <a:bodyPr/>
                    <a:lstStyle/>
                    <a:p>
                      <a:pPr algn="ctr"/>
                      <a:endParaRPr lang="zh-CN" altLang="en-US" dirty="0"/>
                    </a:p>
                  </a:txBody>
                  <a:tcPr anchor="ctr"/>
                </a:tc>
                <a:tc>
                  <a:txBody>
                    <a:bodyPr/>
                    <a:lstStyle/>
                    <a:p>
                      <a:pPr algn="ctr"/>
                      <a:r>
                        <a:rPr lang="zh-CN" altLang="en-US" dirty="0" smtClean="0">
                          <a:latin typeface="微软雅黑" pitchFamily="34" charset="-122"/>
                          <a:ea typeface="微软雅黑" pitchFamily="34" charset="-122"/>
                        </a:rPr>
                        <a:t>√</a:t>
                      </a:r>
                      <a:endParaRPr lang="zh-CN" altLang="en-US" dirty="0"/>
                    </a:p>
                  </a:txBody>
                  <a:tcPr anchor="ctr"/>
                </a:tc>
                <a:tc>
                  <a:txBody>
                    <a:bodyPr/>
                    <a:lstStyle/>
                    <a:p>
                      <a:pPr algn="ctr"/>
                      <a:endParaRPr lang="zh-CN" altLang="en-US" dirty="0"/>
                    </a:p>
                  </a:txBody>
                  <a:tcPr anchor="ctr"/>
                </a:tc>
                <a:tc>
                  <a:txBody>
                    <a:bodyPr/>
                    <a:lstStyle/>
                    <a:p>
                      <a:pPr algn="ctr"/>
                      <a:r>
                        <a:rPr lang="zh-CN" altLang="en-US" dirty="0" smtClean="0">
                          <a:latin typeface="微软雅黑" pitchFamily="34" charset="-122"/>
                          <a:ea typeface="微软雅黑" pitchFamily="34" charset="-122"/>
                        </a:rPr>
                        <a:t>√</a:t>
                      </a:r>
                      <a:endParaRPr lang="zh-CN" altLang="en-US" dirty="0"/>
                    </a:p>
                  </a:txBody>
                  <a:tcPr anchor="ctr"/>
                </a:tc>
                <a:tc>
                  <a:txBody>
                    <a:bodyPr/>
                    <a:lstStyle/>
                    <a:p>
                      <a:pPr algn="ctr"/>
                      <a:endParaRPr lang="zh-CN" altLang="en-US" dirty="0"/>
                    </a:p>
                  </a:txBody>
                  <a:tcPr anchor="ctr"/>
                </a:tc>
                <a:tc>
                  <a:txBody>
                    <a:bodyPr/>
                    <a:lstStyle/>
                    <a:p>
                      <a:pPr algn="ctr"/>
                      <a:r>
                        <a:rPr lang="zh-CN" altLang="en-US" dirty="0" smtClean="0">
                          <a:latin typeface="微软雅黑" pitchFamily="34" charset="-122"/>
                          <a:ea typeface="微软雅黑" pitchFamily="34" charset="-122"/>
                        </a:rPr>
                        <a:t>√</a:t>
                      </a:r>
                      <a:endParaRPr lang="zh-CN" altLang="en-US" dirty="0"/>
                    </a:p>
                  </a:txBody>
                  <a:tcPr anchor="ctr"/>
                </a:tc>
              </a:tr>
            </a:tbl>
          </a:graphicData>
        </a:graphic>
      </p:graphicFrame>
    </p:spTree>
    <p:extLst>
      <p:ext uri="{BB962C8B-B14F-4D97-AF65-F5344CB8AC3E}">
        <p14:creationId xmlns:p14="http://schemas.microsoft.com/office/powerpoint/2010/main" val="3679844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smtClean="0">
                <a:solidFill>
                  <a:schemeClr val="accent1">
                    <a:lumMod val="60000"/>
                    <a:lumOff val="40000"/>
                  </a:schemeClr>
                </a:solidFill>
                <a:latin typeface="微软雅黑"/>
                <a:ea typeface="微软雅黑"/>
                <a:cs typeface="微软雅黑"/>
              </a:rPr>
              <a:t>目标一 ：只</a:t>
            </a:r>
            <a:r>
              <a:rPr lang="zh-CN" altLang="en-US" b="1" dirty="0">
                <a:solidFill>
                  <a:schemeClr val="accent1">
                    <a:lumMod val="60000"/>
                    <a:lumOff val="40000"/>
                  </a:schemeClr>
                </a:solidFill>
                <a:latin typeface="微软雅黑"/>
                <a:ea typeface="微软雅黑"/>
                <a:cs typeface="微软雅黑"/>
              </a:rPr>
              <a:t>加载页面</a:t>
            </a:r>
            <a:r>
              <a:rPr lang="zh-CN" altLang="en-US" b="1" dirty="0" smtClean="0">
                <a:solidFill>
                  <a:schemeClr val="accent1">
                    <a:lumMod val="60000"/>
                    <a:lumOff val="40000"/>
                  </a:schemeClr>
                </a:solidFill>
                <a:latin typeface="微软雅黑"/>
                <a:ea typeface="微软雅黑"/>
                <a:cs typeface="微软雅黑"/>
              </a:rPr>
              <a:t>使用的</a:t>
            </a:r>
            <a:r>
              <a:rPr lang="en-US" altLang="zh-CN" b="1" dirty="0">
                <a:solidFill>
                  <a:schemeClr val="accent1">
                    <a:lumMod val="60000"/>
                    <a:lumOff val="40000"/>
                  </a:schemeClr>
                </a:solidFill>
                <a:latin typeface="微软雅黑"/>
                <a:ea typeface="微软雅黑"/>
                <a:cs typeface="微软雅黑"/>
              </a:rPr>
              <a:t>Js</a:t>
            </a:r>
            <a:r>
              <a:rPr lang="zh-CN" altLang="en-US" b="1" dirty="0">
                <a:solidFill>
                  <a:schemeClr val="accent1">
                    <a:lumMod val="60000"/>
                    <a:lumOff val="40000"/>
                  </a:schemeClr>
                </a:solidFill>
                <a:latin typeface="微软雅黑"/>
                <a:ea typeface="微软雅黑"/>
                <a:cs typeface="微软雅黑"/>
              </a:rPr>
              <a:t>和</a:t>
            </a:r>
            <a:r>
              <a:rPr lang="en-US" altLang="zh-CN" b="1" dirty="0">
                <a:solidFill>
                  <a:schemeClr val="accent1">
                    <a:lumMod val="60000"/>
                    <a:lumOff val="40000"/>
                  </a:schemeClr>
                </a:solidFill>
                <a:latin typeface="微软雅黑"/>
                <a:ea typeface="微软雅黑"/>
                <a:cs typeface="微软雅黑"/>
              </a:rPr>
              <a:t>Css</a:t>
            </a:r>
            <a:r>
              <a:rPr lang="zh-CN" altLang="en-US" b="1" dirty="0">
                <a:solidFill>
                  <a:schemeClr val="accent1">
                    <a:lumMod val="60000"/>
                    <a:lumOff val="40000"/>
                  </a:schemeClr>
                </a:solidFill>
                <a:latin typeface="微软雅黑"/>
                <a:ea typeface="微软雅黑"/>
                <a:cs typeface="微软雅黑"/>
              </a:rPr>
              <a:t>，减少冗余资源</a:t>
            </a:r>
            <a:r>
              <a:rPr lang="zh-CN" altLang="en-US" b="1" dirty="0" smtClean="0">
                <a:solidFill>
                  <a:schemeClr val="accent1">
                    <a:lumMod val="60000"/>
                    <a:lumOff val="40000"/>
                  </a:schemeClr>
                </a:solidFill>
                <a:latin typeface="微软雅黑"/>
                <a:ea typeface="微软雅黑"/>
                <a:cs typeface="微软雅黑"/>
              </a:rPr>
              <a:t>加载</a:t>
            </a:r>
            <a:endParaRPr lang="en-US" altLang="zh-CN" b="1" dirty="0" smtClean="0">
              <a:solidFill>
                <a:schemeClr val="accent1">
                  <a:lumMod val="60000"/>
                  <a:lumOff val="40000"/>
                </a:schemeClr>
              </a:solidFill>
              <a:latin typeface="微软雅黑"/>
              <a:ea typeface="微软雅黑"/>
              <a:cs typeface="微软雅黑"/>
            </a:endParaRPr>
          </a:p>
          <a:p>
            <a:r>
              <a:rPr lang="zh-CN" altLang="en-US" b="1" dirty="0" smtClean="0">
                <a:solidFill>
                  <a:schemeClr val="accent1">
                    <a:lumMod val="60000"/>
                    <a:lumOff val="40000"/>
                  </a:schemeClr>
                </a:solidFill>
                <a:latin typeface="微软雅黑"/>
                <a:ea typeface="微软雅黑"/>
                <a:cs typeface="微软雅黑"/>
              </a:rPr>
              <a:t>实现 ： 收益损失模型</a:t>
            </a:r>
            <a:endParaRPr lang="en-US" altLang="zh-CN" b="1" dirty="0">
              <a:solidFill>
                <a:schemeClr val="accent1">
                  <a:lumMod val="60000"/>
                  <a:lumOff val="40000"/>
                </a:schemeClr>
              </a:solidFill>
              <a:latin typeface="微软雅黑"/>
              <a:ea typeface="微软雅黑"/>
              <a:cs typeface="微软雅黑"/>
            </a:endParaRPr>
          </a:p>
          <a:p>
            <a:pPr lvl="1">
              <a:lnSpc>
                <a:spcPct val="150000"/>
              </a:lnSpc>
            </a:pPr>
            <a:r>
              <a:rPr lang="zh-CN" altLang="en-US" sz="2000" dirty="0" smtClean="0">
                <a:solidFill>
                  <a:schemeClr val="tx1">
                    <a:lumMod val="50000"/>
                    <a:lumOff val="50000"/>
                  </a:schemeClr>
                </a:solidFill>
                <a:latin typeface="微软雅黑"/>
                <a:ea typeface="微软雅黑"/>
                <a:cs typeface="微软雅黑"/>
              </a:rPr>
              <a:t>页面共用资源则有合并收益，算法中倾向于合并</a:t>
            </a:r>
            <a:endParaRPr lang="en-US" altLang="zh-CN" sz="2000" dirty="0" smtClean="0">
              <a:solidFill>
                <a:schemeClr val="tx1">
                  <a:lumMod val="50000"/>
                  <a:lumOff val="50000"/>
                </a:schemeClr>
              </a:solidFill>
              <a:latin typeface="微软雅黑"/>
              <a:ea typeface="微软雅黑"/>
              <a:cs typeface="微软雅黑"/>
            </a:endParaRPr>
          </a:p>
          <a:p>
            <a:pPr lvl="1">
              <a:lnSpc>
                <a:spcPct val="150000"/>
              </a:lnSpc>
            </a:pPr>
            <a:r>
              <a:rPr lang="zh-CN" altLang="en-US" sz="2000" dirty="0" smtClean="0">
                <a:solidFill>
                  <a:schemeClr val="tx1">
                    <a:lumMod val="50000"/>
                    <a:lumOff val="50000"/>
                  </a:schemeClr>
                </a:solidFill>
                <a:latin typeface="微软雅黑"/>
                <a:ea typeface="微软雅黑"/>
                <a:cs typeface="微软雅黑"/>
              </a:rPr>
              <a:t>页面不共用资源则有合并损失，算法中倾向于分开</a:t>
            </a:r>
            <a:endParaRPr lang="en-US" altLang="zh-CN" sz="2000" dirty="0" smtClean="0">
              <a:solidFill>
                <a:schemeClr val="tx1">
                  <a:lumMod val="50000"/>
                  <a:lumOff val="50000"/>
                </a:schemeClr>
              </a:solidFill>
              <a:latin typeface="微软雅黑"/>
              <a:ea typeface="微软雅黑"/>
              <a:cs typeface="微软雅黑"/>
            </a:endParaRPr>
          </a:p>
          <a:p>
            <a:r>
              <a:rPr lang="zh-CN" altLang="en-US" b="1" dirty="0" smtClean="0">
                <a:solidFill>
                  <a:schemeClr val="accent1">
                    <a:lumMod val="60000"/>
                    <a:lumOff val="40000"/>
                  </a:schemeClr>
                </a:solidFill>
                <a:latin typeface="微软雅黑"/>
                <a:ea typeface="微软雅黑"/>
                <a:cs typeface="微软雅黑"/>
              </a:rPr>
              <a:t>目标二 ：优先加载重要的静态资源，加快页面首屏的展现速度</a:t>
            </a:r>
            <a:endParaRPr lang="en-US" altLang="zh-CN" b="1" dirty="0" smtClean="0">
              <a:solidFill>
                <a:schemeClr val="accent1">
                  <a:lumMod val="60000"/>
                  <a:lumOff val="40000"/>
                </a:schemeClr>
              </a:solidFill>
              <a:latin typeface="微软雅黑"/>
              <a:ea typeface="微软雅黑"/>
              <a:cs typeface="微软雅黑"/>
            </a:endParaRPr>
          </a:p>
          <a:p>
            <a:r>
              <a:rPr lang="zh-CN" altLang="en-US" b="1" dirty="0" smtClean="0">
                <a:solidFill>
                  <a:schemeClr val="accent1">
                    <a:lumMod val="60000"/>
                    <a:lumOff val="40000"/>
                  </a:schemeClr>
                </a:solidFill>
                <a:latin typeface="微软雅黑"/>
                <a:ea typeface="微软雅黑"/>
                <a:cs typeface="微软雅黑"/>
              </a:rPr>
              <a:t>实现 ： 资源分类</a:t>
            </a:r>
            <a:endParaRPr lang="en-US" altLang="zh-CN" dirty="0" smtClean="0"/>
          </a:p>
          <a:p>
            <a:pPr lvl="1">
              <a:lnSpc>
                <a:spcPct val="150000"/>
              </a:lnSpc>
            </a:pPr>
            <a:r>
              <a:rPr lang="zh-CN" altLang="en-US" sz="2000" dirty="0" smtClean="0">
                <a:solidFill>
                  <a:schemeClr val="tx1">
                    <a:lumMod val="50000"/>
                    <a:lumOff val="50000"/>
                  </a:schemeClr>
                </a:solidFill>
                <a:latin typeface="微软雅黑"/>
                <a:ea typeface="微软雅黑"/>
                <a:cs typeface="微软雅黑"/>
              </a:rPr>
              <a:t>统计资源时可以设置资源的优先级</a:t>
            </a:r>
            <a:endParaRPr lang="en-US" altLang="zh-CN" sz="2000" dirty="0" smtClean="0">
              <a:solidFill>
                <a:schemeClr val="tx1">
                  <a:lumMod val="50000"/>
                  <a:lumOff val="50000"/>
                </a:schemeClr>
              </a:solidFill>
              <a:latin typeface="微软雅黑"/>
              <a:ea typeface="微软雅黑"/>
              <a:cs typeface="微软雅黑"/>
            </a:endParaRPr>
          </a:p>
          <a:p>
            <a:pPr lvl="1">
              <a:lnSpc>
                <a:spcPct val="150000"/>
              </a:lnSpc>
            </a:pPr>
            <a:r>
              <a:rPr lang="zh-CN" altLang="en-US" sz="2000" dirty="0" smtClean="0">
                <a:solidFill>
                  <a:schemeClr val="tx1">
                    <a:lumMod val="50000"/>
                    <a:lumOff val="50000"/>
                  </a:schemeClr>
                </a:solidFill>
                <a:latin typeface="微软雅黑"/>
                <a:ea typeface="微软雅黑"/>
                <a:cs typeface="微软雅黑"/>
              </a:rPr>
              <a:t>在打包过程中将高优先级和低优先级的资源分开打包</a:t>
            </a:r>
            <a:endParaRPr lang="en-US" altLang="zh-CN" sz="2000" dirty="0" smtClean="0">
              <a:solidFill>
                <a:schemeClr val="tx1">
                  <a:lumMod val="50000"/>
                  <a:lumOff val="50000"/>
                </a:schemeClr>
              </a:solidFill>
              <a:latin typeface="微软雅黑"/>
              <a:ea typeface="微软雅黑"/>
              <a:cs typeface="微软雅黑"/>
            </a:endParaRPr>
          </a:p>
          <a:p>
            <a:pPr lvl="1">
              <a:lnSpc>
                <a:spcPct val="150000"/>
              </a:lnSpc>
            </a:pPr>
            <a:endParaRPr lang="zh-CN" altLang="en-US" sz="2000" dirty="0">
              <a:solidFill>
                <a:schemeClr val="tx1">
                  <a:lumMod val="50000"/>
                  <a:lumOff val="50000"/>
                </a:schemeClr>
              </a:solidFill>
              <a:latin typeface="微软雅黑"/>
              <a:ea typeface="微软雅黑"/>
              <a:cs typeface="微软雅黑"/>
            </a:endParaRPr>
          </a:p>
        </p:txBody>
      </p:sp>
      <p:sp>
        <p:nvSpPr>
          <p:cNvPr id="6" name="标题 1"/>
          <p:cNvSpPr txBox="1">
            <a:spLocks/>
          </p:cNvSpPr>
          <p:nvPr/>
        </p:nvSpPr>
        <p:spPr>
          <a:xfrm>
            <a:off x="990600" y="517525"/>
            <a:ext cx="10515600" cy="132556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6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j-cs"/>
              </a:rPr>
              <a:t>静态资源自动合并 </a:t>
            </a:r>
            <a:r>
              <a:rPr kumimoji="0" lang="en-US" altLang="zh-CN" sz="36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j-cs"/>
              </a:rPr>
              <a:t>— </a:t>
            </a:r>
            <a:r>
              <a:rPr lang="zh-CN" altLang="en-US" sz="3600" dirty="0" smtClean="0">
                <a:latin typeface="微软雅黑" pitchFamily="34" charset="-122"/>
                <a:ea typeface="微软雅黑" pitchFamily="34" charset="-122"/>
                <a:cs typeface="+mj-cs"/>
              </a:rPr>
              <a:t>目标回顾</a:t>
            </a:r>
            <a:endParaRPr kumimoji="0" lang="zh-CN" altLang="en-US" sz="36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pic>
        <p:nvPicPr>
          <p:cNvPr id="4" name="图片 3"/>
          <p:cNvPicPr>
            <a:picLocks noChangeAspect="1"/>
          </p:cNvPicPr>
          <p:nvPr/>
        </p:nvPicPr>
        <p:blipFill>
          <a:blip r:embed="rId3"/>
          <a:stretch>
            <a:fillRect/>
          </a:stretch>
        </p:blipFill>
        <p:spPr>
          <a:xfrm>
            <a:off x="10932750" y="6430123"/>
            <a:ext cx="842099" cy="223520"/>
          </a:xfrm>
          <a:prstGeom prst="rect">
            <a:avLst/>
          </a:prstGeom>
        </p:spPr>
      </p:pic>
    </p:spTree>
    <p:extLst>
      <p:ext uri="{BB962C8B-B14F-4D97-AF65-F5344CB8AC3E}">
        <p14:creationId xmlns:p14="http://schemas.microsoft.com/office/powerpoint/2010/main" val="41367894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smtClean="0">
                <a:solidFill>
                  <a:schemeClr val="accent1">
                    <a:lumMod val="60000"/>
                    <a:lumOff val="40000"/>
                  </a:schemeClr>
                </a:solidFill>
                <a:latin typeface="微软雅黑"/>
                <a:ea typeface="微软雅黑"/>
                <a:cs typeface="微软雅黑"/>
              </a:rPr>
              <a:t>目标三 ：不同的网络状况</a:t>
            </a:r>
            <a:r>
              <a:rPr lang="en-US" altLang="zh-CN" b="1" dirty="0" smtClean="0">
                <a:solidFill>
                  <a:schemeClr val="accent1">
                    <a:lumMod val="60000"/>
                    <a:lumOff val="40000"/>
                  </a:schemeClr>
                </a:solidFill>
                <a:latin typeface="微软雅黑"/>
                <a:ea typeface="微软雅黑"/>
                <a:cs typeface="微软雅黑"/>
              </a:rPr>
              <a:t>(Mobile/PC)</a:t>
            </a:r>
            <a:r>
              <a:rPr lang="zh-CN" altLang="en-US" b="1" dirty="0" smtClean="0">
                <a:solidFill>
                  <a:schemeClr val="accent1">
                    <a:lumMod val="60000"/>
                    <a:lumOff val="40000"/>
                  </a:schemeClr>
                </a:solidFill>
                <a:latin typeface="微软雅黑"/>
                <a:ea typeface="微软雅黑"/>
                <a:cs typeface="微软雅黑"/>
              </a:rPr>
              <a:t>，采用不同的合并方案</a:t>
            </a:r>
            <a:endParaRPr lang="en-US" altLang="zh-CN" b="1" dirty="0" smtClean="0">
              <a:solidFill>
                <a:schemeClr val="accent1">
                  <a:lumMod val="60000"/>
                  <a:lumOff val="40000"/>
                </a:schemeClr>
              </a:solidFill>
              <a:latin typeface="微软雅黑"/>
              <a:ea typeface="微软雅黑"/>
              <a:cs typeface="微软雅黑"/>
            </a:endParaRPr>
          </a:p>
          <a:p>
            <a:r>
              <a:rPr lang="zh-CN" altLang="en-US" b="1" dirty="0" smtClean="0">
                <a:solidFill>
                  <a:schemeClr val="accent1">
                    <a:lumMod val="60000"/>
                    <a:lumOff val="40000"/>
                  </a:schemeClr>
                </a:solidFill>
                <a:latin typeface="微软雅黑"/>
                <a:ea typeface="微软雅黑"/>
                <a:cs typeface="微软雅黑"/>
              </a:rPr>
              <a:t>实现 ： 收益损失模型</a:t>
            </a:r>
            <a:endParaRPr lang="en-US" altLang="zh-CN" b="1" dirty="0">
              <a:solidFill>
                <a:schemeClr val="accent1">
                  <a:lumMod val="60000"/>
                  <a:lumOff val="40000"/>
                </a:schemeClr>
              </a:solidFill>
              <a:latin typeface="微软雅黑"/>
              <a:ea typeface="微软雅黑"/>
              <a:cs typeface="微软雅黑"/>
            </a:endParaRPr>
          </a:p>
          <a:p>
            <a:pPr lvl="1">
              <a:lnSpc>
                <a:spcPct val="150000"/>
              </a:lnSpc>
            </a:pPr>
            <a:r>
              <a:rPr lang="en-US" altLang="zh-CN" sz="2000" dirty="0" smtClean="0">
                <a:solidFill>
                  <a:schemeClr val="tx1">
                    <a:lumMod val="50000"/>
                    <a:lumOff val="50000"/>
                  </a:schemeClr>
                </a:solidFill>
                <a:latin typeface="微软雅黑"/>
                <a:ea typeface="微软雅黑"/>
                <a:cs typeface="微软雅黑"/>
              </a:rPr>
              <a:t>RTT</a:t>
            </a:r>
            <a:r>
              <a:rPr lang="zh-CN" altLang="en-US" sz="2000" dirty="0" smtClean="0">
                <a:solidFill>
                  <a:schemeClr val="tx1">
                    <a:lumMod val="50000"/>
                    <a:lumOff val="50000"/>
                  </a:schemeClr>
                </a:solidFill>
                <a:latin typeface="微软雅黑"/>
                <a:ea typeface="微软雅黑"/>
                <a:cs typeface="微软雅黑"/>
              </a:rPr>
              <a:t>和下载速度两个常量可以控制资源合并的结果</a:t>
            </a:r>
            <a:endParaRPr lang="en-US" altLang="zh-CN" sz="2000" dirty="0" smtClean="0">
              <a:solidFill>
                <a:schemeClr val="tx1">
                  <a:lumMod val="50000"/>
                  <a:lumOff val="50000"/>
                </a:schemeClr>
              </a:solidFill>
              <a:latin typeface="微软雅黑"/>
              <a:ea typeface="微软雅黑"/>
              <a:cs typeface="微软雅黑"/>
            </a:endParaRPr>
          </a:p>
          <a:p>
            <a:pPr lvl="1">
              <a:lnSpc>
                <a:spcPct val="150000"/>
              </a:lnSpc>
            </a:pPr>
            <a:endParaRPr lang="zh-CN" altLang="en-US" sz="2000" dirty="0">
              <a:solidFill>
                <a:schemeClr val="tx1">
                  <a:lumMod val="50000"/>
                  <a:lumOff val="50000"/>
                </a:schemeClr>
              </a:solidFill>
              <a:latin typeface="微软雅黑"/>
              <a:ea typeface="微软雅黑"/>
              <a:cs typeface="微软雅黑"/>
            </a:endParaRPr>
          </a:p>
        </p:txBody>
      </p:sp>
      <p:sp>
        <p:nvSpPr>
          <p:cNvPr id="6" name="标题 1"/>
          <p:cNvSpPr txBox="1">
            <a:spLocks/>
          </p:cNvSpPr>
          <p:nvPr/>
        </p:nvSpPr>
        <p:spPr>
          <a:xfrm>
            <a:off x="990600" y="517525"/>
            <a:ext cx="10515600" cy="132556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6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j-cs"/>
              </a:rPr>
              <a:t>静态资源自动合并 </a:t>
            </a:r>
            <a:r>
              <a:rPr kumimoji="0" lang="en-US" altLang="zh-CN" sz="36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j-cs"/>
              </a:rPr>
              <a:t>— </a:t>
            </a:r>
            <a:r>
              <a:rPr lang="zh-CN" altLang="en-US" sz="3600" dirty="0" smtClean="0">
                <a:latin typeface="微软雅黑" pitchFamily="34" charset="-122"/>
                <a:ea typeface="微软雅黑" pitchFamily="34" charset="-122"/>
                <a:cs typeface="+mj-cs"/>
              </a:rPr>
              <a:t>目标回顾</a:t>
            </a:r>
            <a:endParaRPr kumimoji="0" lang="zh-CN" altLang="en-US" sz="36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pic>
        <p:nvPicPr>
          <p:cNvPr id="4" name="图片 3"/>
          <p:cNvPicPr>
            <a:picLocks noChangeAspect="1"/>
          </p:cNvPicPr>
          <p:nvPr/>
        </p:nvPicPr>
        <p:blipFill>
          <a:blip r:embed="rId3"/>
          <a:stretch>
            <a:fillRect/>
          </a:stretch>
        </p:blipFill>
        <p:spPr>
          <a:xfrm>
            <a:off x="10932750" y="6430123"/>
            <a:ext cx="842099" cy="223520"/>
          </a:xfrm>
          <a:prstGeom prst="rect">
            <a:avLst/>
          </a:prstGeom>
        </p:spPr>
      </p:pic>
    </p:spTree>
    <p:extLst>
      <p:ext uri="{BB962C8B-B14F-4D97-AF65-F5344CB8AC3E}">
        <p14:creationId xmlns:p14="http://schemas.microsoft.com/office/powerpoint/2010/main" val="41367894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a:solidFill>
                  <a:schemeClr val="accent1">
                    <a:lumMod val="60000"/>
                    <a:lumOff val="40000"/>
                  </a:schemeClr>
                </a:solidFill>
                <a:latin typeface="微软雅黑"/>
                <a:ea typeface="微软雅黑"/>
                <a:cs typeface="微软雅黑"/>
              </a:rPr>
              <a:t>线</a:t>
            </a:r>
            <a:r>
              <a:rPr lang="zh-CN" altLang="en-US" b="1" dirty="0" smtClean="0">
                <a:solidFill>
                  <a:schemeClr val="accent1">
                    <a:lumMod val="60000"/>
                    <a:lumOff val="40000"/>
                  </a:schemeClr>
                </a:solidFill>
                <a:latin typeface="微软雅黑"/>
                <a:ea typeface="微软雅黑"/>
                <a:cs typeface="微软雅黑"/>
              </a:rPr>
              <a:t>上全自动</a:t>
            </a:r>
            <a:endParaRPr lang="en-US" altLang="zh-CN" b="1" dirty="0">
              <a:solidFill>
                <a:schemeClr val="accent1">
                  <a:lumMod val="60000"/>
                  <a:lumOff val="40000"/>
                </a:schemeClr>
              </a:solidFill>
              <a:latin typeface="微软雅黑"/>
              <a:ea typeface="微软雅黑"/>
              <a:cs typeface="微软雅黑"/>
            </a:endParaRPr>
          </a:p>
          <a:p>
            <a:pPr lvl="1">
              <a:lnSpc>
                <a:spcPct val="150000"/>
              </a:lnSpc>
            </a:pPr>
            <a:r>
              <a:rPr lang="zh-CN" altLang="en-US" sz="2000" dirty="0" smtClean="0">
                <a:solidFill>
                  <a:schemeClr val="tx1">
                    <a:lumMod val="50000"/>
                    <a:lumOff val="50000"/>
                  </a:schemeClr>
                </a:solidFill>
                <a:latin typeface="微软雅黑"/>
                <a:ea typeface="微软雅黑"/>
                <a:cs typeface="微软雅黑"/>
              </a:rPr>
              <a:t>完全对工程师透明</a:t>
            </a:r>
            <a:endParaRPr lang="en-US" altLang="zh-CN" sz="2000" dirty="0" smtClean="0">
              <a:solidFill>
                <a:schemeClr val="tx1">
                  <a:lumMod val="50000"/>
                  <a:lumOff val="50000"/>
                </a:schemeClr>
              </a:solidFill>
              <a:latin typeface="微软雅黑"/>
              <a:ea typeface="微软雅黑"/>
              <a:cs typeface="微软雅黑"/>
            </a:endParaRPr>
          </a:p>
          <a:p>
            <a:pPr lvl="1">
              <a:lnSpc>
                <a:spcPct val="150000"/>
              </a:lnSpc>
            </a:pPr>
            <a:r>
              <a:rPr lang="zh-CN" altLang="en-US" sz="2000" dirty="0" smtClean="0">
                <a:solidFill>
                  <a:schemeClr val="tx1">
                    <a:lumMod val="50000"/>
                    <a:lumOff val="50000"/>
                  </a:schemeClr>
                </a:solidFill>
                <a:latin typeface="微软雅黑"/>
                <a:ea typeface="微软雅黑"/>
                <a:cs typeface="微软雅黑"/>
              </a:rPr>
              <a:t>实时优化</a:t>
            </a:r>
            <a:endParaRPr lang="en-US" altLang="zh-CN" sz="2000" dirty="0" smtClean="0">
              <a:solidFill>
                <a:schemeClr val="tx1">
                  <a:lumMod val="50000"/>
                  <a:lumOff val="50000"/>
                </a:schemeClr>
              </a:solidFill>
              <a:latin typeface="微软雅黑"/>
              <a:ea typeface="微软雅黑"/>
              <a:cs typeface="微软雅黑"/>
            </a:endParaRPr>
          </a:p>
          <a:p>
            <a:pPr>
              <a:lnSpc>
                <a:spcPct val="150000"/>
              </a:lnSpc>
            </a:pPr>
            <a:r>
              <a:rPr lang="zh-CN" altLang="en-US" b="1" dirty="0">
                <a:solidFill>
                  <a:schemeClr val="accent1">
                    <a:lumMod val="60000"/>
                    <a:lumOff val="40000"/>
                  </a:schemeClr>
                </a:solidFill>
                <a:latin typeface="微软雅黑"/>
                <a:ea typeface="微软雅黑"/>
                <a:cs typeface="微软雅黑"/>
              </a:rPr>
              <a:t>提供云服务对外开源</a:t>
            </a:r>
            <a:endParaRPr lang="en-US" altLang="zh-CN" b="1" dirty="0">
              <a:solidFill>
                <a:schemeClr val="accent1">
                  <a:lumMod val="60000"/>
                  <a:lumOff val="40000"/>
                </a:schemeClr>
              </a:solidFill>
              <a:latin typeface="微软雅黑"/>
              <a:ea typeface="微软雅黑"/>
              <a:cs typeface="微软雅黑"/>
            </a:endParaRPr>
          </a:p>
          <a:p>
            <a:pPr lvl="1">
              <a:lnSpc>
                <a:spcPct val="150000"/>
              </a:lnSpc>
            </a:pPr>
            <a:endParaRPr lang="zh-CN" altLang="en-US" sz="2000" dirty="0">
              <a:solidFill>
                <a:schemeClr val="tx1">
                  <a:lumMod val="50000"/>
                  <a:lumOff val="50000"/>
                </a:schemeClr>
              </a:solidFill>
              <a:latin typeface="微软雅黑"/>
              <a:ea typeface="微软雅黑"/>
              <a:cs typeface="微软雅黑"/>
            </a:endParaRPr>
          </a:p>
        </p:txBody>
      </p:sp>
      <p:sp>
        <p:nvSpPr>
          <p:cNvPr id="6" name="标题 1"/>
          <p:cNvSpPr txBox="1">
            <a:spLocks/>
          </p:cNvSpPr>
          <p:nvPr/>
        </p:nvSpPr>
        <p:spPr>
          <a:xfrm>
            <a:off x="990600" y="517525"/>
            <a:ext cx="10515600" cy="132556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6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j-cs"/>
              </a:rPr>
              <a:t>静态资源自动合并 </a:t>
            </a:r>
            <a:r>
              <a:rPr kumimoji="0" lang="en-US" altLang="zh-CN" sz="36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j-cs"/>
              </a:rPr>
              <a:t>— </a:t>
            </a:r>
            <a:r>
              <a:rPr lang="zh-CN" altLang="en-US" sz="3600" noProof="0" dirty="0">
                <a:latin typeface="微软雅黑" pitchFamily="34" charset="-122"/>
                <a:ea typeface="微软雅黑" pitchFamily="34" charset="-122"/>
                <a:cs typeface="+mj-cs"/>
              </a:rPr>
              <a:t>未来</a:t>
            </a:r>
            <a:endParaRPr kumimoji="0" lang="zh-CN" altLang="en-US" sz="36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pic>
        <p:nvPicPr>
          <p:cNvPr id="4" name="图片 3"/>
          <p:cNvPicPr>
            <a:picLocks noChangeAspect="1"/>
          </p:cNvPicPr>
          <p:nvPr/>
        </p:nvPicPr>
        <p:blipFill>
          <a:blip r:embed="rId3"/>
          <a:stretch>
            <a:fillRect/>
          </a:stretch>
        </p:blipFill>
        <p:spPr>
          <a:xfrm>
            <a:off x="10932750" y="6430123"/>
            <a:ext cx="842099" cy="223520"/>
          </a:xfrm>
          <a:prstGeom prst="rect">
            <a:avLst/>
          </a:prstGeom>
        </p:spPr>
      </p:pic>
    </p:spTree>
    <p:extLst>
      <p:ext uri="{BB962C8B-B14F-4D97-AF65-F5344CB8AC3E}">
        <p14:creationId xmlns:p14="http://schemas.microsoft.com/office/powerpoint/2010/main" val="29146074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858000"/>
          </a:xfrm>
          <a:solidFill>
            <a:srgbClr val="0070C0"/>
          </a:solidFill>
        </p:spPr>
        <p:txBody>
          <a:bodyPr/>
          <a:lstStyle/>
          <a:p>
            <a:endParaRPr lang="zh-CN" altLang="en-US" dirty="0"/>
          </a:p>
        </p:txBody>
      </p:sp>
      <p:sp>
        <p:nvSpPr>
          <p:cNvPr id="2" name="文本框 1"/>
          <p:cNvSpPr txBox="1"/>
          <p:nvPr/>
        </p:nvSpPr>
        <p:spPr>
          <a:xfrm>
            <a:off x="4869026" y="2489710"/>
            <a:ext cx="2604796" cy="769441"/>
          </a:xfrm>
          <a:prstGeom prst="rect">
            <a:avLst/>
          </a:prstGeom>
          <a:noFill/>
        </p:spPr>
        <p:txBody>
          <a:bodyPr wrap="square" rtlCol="0">
            <a:spAutoFit/>
          </a:bodyPr>
          <a:lstStyle/>
          <a:p>
            <a:r>
              <a:rPr lang="zh-CN" altLang="en-US" sz="4400" dirty="0" smtClean="0">
                <a:solidFill>
                  <a:schemeClr val="bg1"/>
                </a:solidFill>
                <a:latin typeface="微软雅黑" panose="020B0503020204020204" pitchFamily="34" charset="-122"/>
                <a:ea typeface="微软雅黑" panose="020B0503020204020204" pitchFamily="34" charset="-122"/>
              </a:rPr>
              <a:t>总结</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227680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5413" y="274638"/>
            <a:ext cx="10972800" cy="1143000"/>
          </a:xfrm>
          <a:noFill/>
          <a:ln>
            <a:noFill/>
          </a:ln>
        </p:spPr>
        <p:txBody>
          <a:bodyPr>
            <a:normAutofit/>
          </a:bodyPr>
          <a:lstStyle/>
          <a:p>
            <a:pPr algn="l"/>
            <a:r>
              <a:rPr kumimoji="1" lang="zh-CN" altLang="en-US" sz="3600" dirty="0" smtClean="0">
                <a:solidFill>
                  <a:srgbClr val="CE2118"/>
                </a:solidFill>
                <a:latin typeface="微软雅黑"/>
                <a:ea typeface="微软雅黑"/>
                <a:cs typeface="微软雅黑"/>
              </a:rPr>
              <a:t>静态资源合并</a:t>
            </a:r>
            <a:endParaRPr kumimoji="1" lang="zh-CN" altLang="en-US" sz="3600" dirty="0">
              <a:solidFill>
                <a:srgbClr val="CE2118"/>
              </a:solidFill>
              <a:latin typeface="微软雅黑"/>
              <a:ea typeface="微软雅黑"/>
              <a:cs typeface="微软雅黑"/>
            </a:endParaRPr>
          </a:p>
        </p:txBody>
      </p:sp>
      <p:sp>
        <p:nvSpPr>
          <p:cNvPr id="3" name="内容占位符 2"/>
          <p:cNvSpPr>
            <a:spLocks noGrp="1"/>
          </p:cNvSpPr>
          <p:nvPr>
            <p:ph idx="1"/>
          </p:nvPr>
        </p:nvSpPr>
        <p:spPr>
          <a:xfrm>
            <a:off x="609600" y="1766866"/>
            <a:ext cx="10972800" cy="4525963"/>
          </a:xfrm>
        </p:spPr>
        <p:txBody>
          <a:bodyPr>
            <a:normAutofit/>
          </a:bodyPr>
          <a:lstStyle/>
          <a:p>
            <a:pPr marL="0" lvl="0" indent="0" defTabSz="914400">
              <a:lnSpc>
                <a:spcPct val="145000"/>
              </a:lnSpc>
              <a:spcBef>
                <a:spcPts val="1080"/>
              </a:spcBef>
              <a:spcAft>
                <a:spcPts val="300"/>
              </a:spcAft>
              <a:buNone/>
              <a:defRPr/>
            </a:pPr>
            <a:r>
              <a:rPr lang="zh-CN" altLang="en-US" sz="3200" b="1" dirty="0" smtClean="0">
                <a:solidFill>
                  <a:schemeClr val="tx1">
                    <a:lumMod val="50000"/>
                    <a:lumOff val="50000"/>
                  </a:schemeClr>
                </a:solidFill>
                <a:latin typeface="微软雅黑"/>
                <a:ea typeface="微软雅黑"/>
                <a:cs typeface="微软雅黑"/>
              </a:rPr>
              <a:t>挑战</a:t>
            </a:r>
            <a:endParaRPr lang="en-US" altLang="zh-CN" sz="3200" b="1" dirty="0">
              <a:solidFill>
                <a:schemeClr val="tx1">
                  <a:lumMod val="50000"/>
                  <a:lumOff val="50000"/>
                </a:schemeClr>
              </a:solidFill>
              <a:latin typeface="微软雅黑"/>
              <a:ea typeface="微软雅黑"/>
              <a:cs typeface="微软雅黑"/>
            </a:endParaRPr>
          </a:p>
          <a:p>
            <a:pPr marL="596900" lvl="1" indent="-342900">
              <a:lnSpc>
                <a:spcPct val="120000"/>
              </a:lnSpc>
              <a:spcBef>
                <a:spcPts val="1080"/>
              </a:spcBef>
              <a:spcAft>
                <a:spcPts val="300"/>
              </a:spcAft>
              <a:buClr>
                <a:schemeClr val="tx1">
                  <a:lumMod val="50000"/>
                  <a:lumOff val="50000"/>
                </a:schemeClr>
              </a:buClr>
              <a:buSzPct val="75000"/>
              <a:buFont typeface="Wingdings" charset="2"/>
              <a:buChar char="l"/>
            </a:pPr>
            <a:r>
              <a:rPr lang="zh-CN" altLang="en-US" sz="2600" dirty="0" smtClean="0">
                <a:solidFill>
                  <a:schemeClr val="tx1">
                    <a:lumMod val="50000"/>
                    <a:lumOff val="50000"/>
                  </a:schemeClr>
                </a:solidFill>
                <a:latin typeface="微软雅黑"/>
                <a:ea typeface="微软雅黑"/>
                <a:cs typeface="微软雅黑"/>
              </a:rPr>
              <a:t>需求的变更、业务的复杂使得性能优化很难做的很好</a:t>
            </a:r>
            <a:endParaRPr lang="zh-CN" altLang="en-US" sz="2600" b="0" dirty="0" smtClean="0">
              <a:solidFill>
                <a:schemeClr val="tx1">
                  <a:lumMod val="50000"/>
                  <a:lumOff val="50000"/>
                </a:schemeClr>
              </a:solidFill>
              <a:latin typeface="微软雅黑"/>
              <a:ea typeface="微软雅黑"/>
              <a:cs typeface="微软雅黑"/>
            </a:endParaRPr>
          </a:p>
          <a:p>
            <a:pPr marL="596900" lvl="1" indent="-342900">
              <a:lnSpc>
                <a:spcPct val="120000"/>
              </a:lnSpc>
              <a:spcBef>
                <a:spcPts val="1080"/>
              </a:spcBef>
              <a:spcAft>
                <a:spcPts val="300"/>
              </a:spcAft>
              <a:buClr>
                <a:schemeClr val="tx1">
                  <a:lumMod val="50000"/>
                  <a:lumOff val="50000"/>
                </a:schemeClr>
              </a:buClr>
              <a:buSzPct val="75000"/>
              <a:buFont typeface="Wingdings" charset="2"/>
              <a:buChar char="l"/>
            </a:pPr>
            <a:r>
              <a:rPr lang="zh-CN" altLang="en-US" sz="2600" b="0" dirty="0" smtClean="0">
                <a:solidFill>
                  <a:schemeClr val="tx1">
                    <a:lumMod val="50000"/>
                    <a:lumOff val="50000"/>
                  </a:schemeClr>
                </a:solidFill>
                <a:latin typeface="微软雅黑"/>
                <a:ea typeface="微软雅黑"/>
                <a:cs typeface="微软雅黑"/>
              </a:rPr>
              <a:t>对于大规模网站，资源合并就会更加困难</a:t>
            </a:r>
            <a:endParaRPr lang="en-US" altLang="zh-CN" sz="2600" b="0" dirty="0" smtClean="0">
              <a:solidFill>
                <a:schemeClr val="tx1">
                  <a:lumMod val="50000"/>
                  <a:lumOff val="50000"/>
                </a:schemeClr>
              </a:solidFill>
              <a:latin typeface="微软雅黑"/>
              <a:ea typeface="微软雅黑"/>
              <a:cs typeface="微软雅黑"/>
            </a:endParaRPr>
          </a:p>
          <a:p>
            <a:pPr marL="0" indent="0">
              <a:lnSpc>
                <a:spcPct val="145000"/>
              </a:lnSpc>
              <a:spcBef>
                <a:spcPts val="1080"/>
              </a:spcBef>
              <a:spcAft>
                <a:spcPts val="300"/>
              </a:spcAft>
              <a:buClr>
                <a:srgbClr val="0B499C"/>
              </a:buClr>
              <a:buSzPct val="75000"/>
              <a:buNone/>
            </a:pPr>
            <a:r>
              <a:rPr lang="zh-CN" altLang="en-US" sz="3200" b="1" dirty="0" smtClean="0">
                <a:solidFill>
                  <a:schemeClr val="tx1">
                    <a:lumMod val="50000"/>
                    <a:lumOff val="50000"/>
                  </a:schemeClr>
                </a:solidFill>
                <a:latin typeface="微软雅黑"/>
                <a:ea typeface="微软雅黑"/>
                <a:cs typeface="微软雅黑"/>
              </a:rPr>
              <a:t>静态资源自动合并系统</a:t>
            </a:r>
          </a:p>
          <a:p>
            <a:pPr marL="596900" lvl="1" indent="-342900">
              <a:lnSpc>
                <a:spcPct val="120000"/>
              </a:lnSpc>
              <a:spcBef>
                <a:spcPts val="1080"/>
              </a:spcBef>
              <a:spcAft>
                <a:spcPts val="300"/>
              </a:spcAft>
              <a:buClr>
                <a:schemeClr val="tx1">
                  <a:lumMod val="50000"/>
                  <a:lumOff val="50000"/>
                </a:schemeClr>
              </a:buClr>
              <a:buSzPct val="75000"/>
              <a:buFont typeface="Wingdings" charset="2"/>
              <a:buChar char="l"/>
            </a:pPr>
            <a:r>
              <a:rPr lang="zh-CN" altLang="en-US" sz="2600" dirty="0" smtClean="0">
                <a:solidFill>
                  <a:schemeClr val="tx1">
                    <a:lumMod val="50000"/>
                    <a:lumOff val="50000"/>
                  </a:schemeClr>
                </a:solidFill>
                <a:latin typeface="微软雅黑"/>
                <a:ea typeface="微软雅黑"/>
                <a:cs typeface="微软雅黑"/>
              </a:rPr>
              <a:t>系统</a:t>
            </a:r>
            <a:r>
              <a:rPr lang="zh-CN" altLang="en-US" sz="2600" dirty="0">
                <a:solidFill>
                  <a:schemeClr val="tx1">
                    <a:lumMod val="50000"/>
                    <a:lumOff val="50000"/>
                  </a:schemeClr>
                </a:solidFill>
                <a:latin typeface="微软雅黑"/>
                <a:ea typeface="微软雅黑"/>
                <a:cs typeface="微软雅黑"/>
              </a:rPr>
              <a:t>的目标</a:t>
            </a:r>
            <a:endParaRPr lang="en-US" altLang="zh-CN" sz="2600" dirty="0">
              <a:solidFill>
                <a:schemeClr val="tx1">
                  <a:lumMod val="50000"/>
                  <a:lumOff val="50000"/>
                </a:schemeClr>
              </a:solidFill>
              <a:latin typeface="微软雅黑"/>
              <a:ea typeface="微软雅黑"/>
              <a:cs typeface="微软雅黑"/>
            </a:endParaRPr>
          </a:p>
          <a:p>
            <a:pPr marL="596900" lvl="1" indent="-342900">
              <a:lnSpc>
                <a:spcPct val="120000"/>
              </a:lnSpc>
              <a:spcBef>
                <a:spcPts val="1080"/>
              </a:spcBef>
              <a:spcAft>
                <a:spcPts val="300"/>
              </a:spcAft>
              <a:buClr>
                <a:schemeClr val="tx1">
                  <a:lumMod val="50000"/>
                  <a:lumOff val="50000"/>
                </a:schemeClr>
              </a:buClr>
              <a:buSzPct val="75000"/>
              <a:buFont typeface="Wingdings" charset="2"/>
              <a:buChar char="l"/>
            </a:pPr>
            <a:r>
              <a:rPr lang="zh-CN" altLang="en-US" sz="2600" dirty="0">
                <a:solidFill>
                  <a:schemeClr val="tx1">
                    <a:lumMod val="50000"/>
                    <a:lumOff val="50000"/>
                  </a:schemeClr>
                </a:solidFill>
                <a:latin typeface="微软雅黑"/>
                <a:ea typeface="微软雅黑"/>
                <a:cs typeface="微软雅黑"/>
              </a:rPr>
              <a:t>合并模型来保证目标的实现</a:t>
            </a:r>
            <a:endParaRPr lang="en-US" altLang="zh-CN" sz="2600" dirty="0">
              <a:solidFill>
                <a:schemeClr val="tx1">
                  <a:lumMod val="50000"/>
                  <a:lumOff val="50000"/>
                </a:schemeClr>
              </a:solidFill>
              <a:latin typeface="微软雅黑"/>
              <a:ea typeface="微软雅黑"/>
              <a:cs typeface="微软雅黑"/>
            </a:endParaRPr>
          </a:p>
        </p:txBody>
      </p:sp>
      <p:sp>
        <p:nvSpPr>
          <p:cNvPr id="6" name="文本框 5"/>
          <p:cNvSpPr txBox="1"/>
          <p:nvPr/>
        </p:nvSpPr>
        <p:spPr>
          <a:xfrm>
            <a:off x="568961" y="1168400"/>
            <a:ext cx="3056991" cy="400110"/>
          </a:xfrm>
          <a:prstGeom prst="rect">
            <a:avLst/>
          </a:prstGeom>
          <a:noFill/>
        </p:spPr>
        <p:txBody>
          <a:bodyPr wrap="none" rtlCol="0">
            <a:spAutoFit/>
          </a:bodyPr>
          <a:lstStyle/>
          <a:p>
            <a:r>
              <a:rPr kumimoji="1" lang="en-US" altLang="zh-CN" sz="2000" dirty="0" smtClean="0">
                <a:solidFill>
                  <a:schemeClr val="tx1">
                    <a:lumMod val="50000"/>
                    <a:lumOff val="50000"/>
                  </a:schemeClr>
                </a:solidFill>
                <a:latin typeface="微软雅黑"/>
                <a:ea typeface="微软雅黑"/>
                <a:cs typeface="微软雅黑"/>
              </a:rPr>
              <a:t>Web</a:t>
            </a:r>
            <a:r>
              <a:rPr kumimoji="1" lang="zh-CN" altLang="en-US" sz="2000" dirty="0" smtClean="0">
                <a:solidFill>
                  <a:schemeClr val="tx1">
                    <a:lumMod val="50000"/>
                    <a:lumOff val="50000"/>
                  </a:schemeClr>
                </a:solidFill>
                <a:latin typeface="微软雅黑"/>
                <a:ea typeface="微软雅黑"/>
                <a:cs typeface="微软雅黑"/>
              </a:rPr>
              <a:t>性能优化的重要</a:t>
            </a:r>
            <a:r>
              <a:rPr kumimoji="1" lang="zh-CN" altLang="en-US" sz="2000" dirty="0">
                <a:solidFill>
                  <a:schemeClr val="tx1">
                    <a:lumMod val="50000"/>
                    <a:lumOff val="50000"/>
                  </a:schemeClr>
                </a:solidFill>
                <a:latin typeface="微软雅黑"/>
                <a:ea typeface="微软雅黑"/>
                <a:cs typeface="微软雅黑"/>
              </a:rPr>
              <a:t>手段</a:t>
            </a:r>
          </a:p>
        </p:txBody>
      </p:sp>
      <p:pic>
        <p:nvPicPr>
          <p:cNvPr id="7" name="图片 6"/>
          <p:cNvPicPr>
            <a:picLocks noChangeAspect="1"/>
          </p:cNvPicPr>
          <p:nvPr/>
        </p:nvPicPr>
        <p:blipFill>
          <a:blip r:embed="rId3"/>
          <a:stretch>
            <a:fillRect/>
          </a:stretch>
        </p:blipFill>
        <p:spPr>
          <a:xfrm>
            <a:off x="10716201" y="6522720"/>
            <a:ext cx="1122799" cy="223520"/>
          </a:xfrm>
          <a:prstGeom prst="rect">
            <a:avLst/>
          </a:prstGeom>
        </p:spPr>
      </p:pic>
    </p:spTree>
    <p:extLst>
      <p:ext uri="{BB962C8B-B14F-4D97-AF65-F5344CB8AC3E}">
        <p14:creationId xmlns:p14="http://schemas.microsoft.com/office/powerpoint/2010/main" val="23109614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5413" y="274638"/>
            <a:ext cx="10972800" cy="1143000"/>
          </a:xfrm>
          <a:noFill/>
          <a:ln>
            <a:noFill/>
          </a:ln>
        </p:spPr>
        <p:txBody>
          <a:bodyPr>
            <a:normAutofit/>
          </a:bodyPr>
          <a:lstStyle/>
          <a:p>
            <a:pPr algn="l"/>
            <a:r>
              <a:rPr kumimoji="1" lang="en-US" altLang="zh-CN" sz="3200" dirty="0" smtClean="0">
                <a:solidFill>
                  <a:schemeClr val="tx1">
                    <a:lumMod val="75000"/>
                    <a:lumOff val="25000"/>
                  </a:schemeClr>
                </a:solidFill>
                <a:latin typeface="微软雅黑"/>
                <a:ea typeface="微软雅黑"/>
                <a:cs typeface="微软雅黑"/>
              </a:rPr>
              <a:t>Thanks</a:t>
            </a:r>
            <a:endParaRPr kumimoji="1" lang="zh-CN" altLang="en-US" sz="3200" dirty="0">
              <a:solidFill>
                <a:schemeClr val="tx1">
                  <a:lumMod val="75000"/>
                  <a:lumOff val="25000"/>
                </a:schemeClr>
              </a:solidFill>
              <a:latin typeface="微软雅黑"/>
              <a:ea typeface="微软雅黑"/>
              <a:cs typeface="微软雅黑"/>
            </a:endParaRPr>
          </a:p>
        </p:txBody>
      </p:sp>
      <p:sp>
        <p:nvSpPr>
          <p:cNvPr id="3" name="内容占位符 2"/>
          <p:cNvSpPr>
            <a:spLocks noGrp="1"/>
          </p:cNvSpPr>
          <p:nvPr>
            <p:ph idx="1"/>
          </p:nvPr>
        </p:nvSpPr>
        <p:spPr>
          <a:xfrm>
            <a:off x="609600" y="2000547"/>
            <a:ext cx="10972800" cy="4525963"/>
          </a:xfrm>
        </p:spPr>
        <p:txBody>
          <a:bodyPr>
            <a:normAutofit/>
          </a:bodyPr>
          <a:lstStyle/>
          <a:p>
            <a:pPr marL="378000">
              <a:spcBef>
                <a:spcPts val="1200"/>
              </a:spcBef>
              <a:spcAft>
                <a:spcPts val="600"/>
              </a:spcAft>
            </a:pPr>
            <a:r>
              <a:rPr kumimoji="1" lang="en-US" altLang="zh-CN" sz="1800" dirty="0" smtClean="0">
                <a:solidFill>
                  <a:schemeClr val="tx1">
                    <a:lumMod val="50000"/>
                    <a:lumOff val="50000"/>
                  </a:schemeClr>
                </a:solidFill>
                <a:latin typeface="微软雅黑"/>
                <a:ea typeface="微软雅黑"/>
                <a:cs typeface="微软雅黑"/>
              </a:rPr>
              <a:t>FEX</a:t>
            </a:r>
            <a:r>
              <a:rPr kumimoji="1" lang="zh-CN" altLang="en-US" sz="1800" dirty="0" smtClean="0">
                <a:solidFill>
                  <a:schemeClr val="tx1">
                    <a:lumMod val="50000"/>
                    <a:lumOff val="50000"/>
                  </a:schemeClr>
                </a:solidFill>
                <a:latin typeface="微软雅黑"/>
                <a:ea typeface="微软雅黑"/>
                <a:cs typeface="微软雅黑"/>
              </a:rPr>
              <a:t>官网 </a:t>
            </a:r>
            <a:r>
              <a:rPr kumimoji="1" lang="en-US" altLang="zh-CN" sz="1800" dirty="0" smtClean="0">
                <a:solidFill>
                  <a:schemeClr val="tx1">
                    <a:lumMod val="50000"/>
                    <a:lumOff val="50000"/>
                  </a:schemeClr>
                </a:solidFill>
                <a:latin typeface="微软雅黑"/>
                <a:ea typeface="微软雅黑"/>
                <a:cs typeface="微软雅黑"/>
                <a:hlinkClick r:id="rId2"/>
              </a:rPr>
              <a:t>http://fex.baidu.com</a:t>
            </a:r>
            <a:endParaRPr kumimoji="1" lang="en-US" altLang="zh-CN" sz="1800" dirty="0" smtClean="0">
              <a:solidFill>
                <a:schemeClr val="tx1">
                  <a:lumMod val="50000"/>
                  <a:lumOff val="50000"/>
                </a:schemeClr>
              </a:solidFill>
              <a:latin typeface="微软雅黑"/>
              <a:ea typeface="微软雅黑"/>
              <a:cs typeface="微软雅黑"/>
            </a:endParaRPr>
          </a:p>
          <a:p>
            <a:pPr marL="378000">
              <a:spcBef>
                <a:spcPts val="1200"/>
              </a:spcBef>
              <a:spcAft>
                <a:spcPts val="600"/>
              </a:spcAft>
            </a:pPr>
            <a:r>
              <a:rPr kumimoji="1" lang="en-US" altLang="zh-CN" sz="1800" dirty="0" smtClean="0">
                <a:solidFill>
                  <a:schemeClr val="tx1">
                    <a:lumMod val="50000"/>
                    <a:lumOff val="50000"/>
                  </a:schemeClr>
                </a:solidFill>
                <a:latin typeface="微软雅黑"/>
                <a:ea typeface="微软雅黑"/>
                <a:cs typeface="微软雅黑"/>
              </a:rPr>
              <a:t>FIS</a:t>
            </a:r>
            <a:r>
              <a:rPr kumimoji="1" lang="zh-CN" altLang="en-US" sz="1800" dirty="0" smtClean="0">
                <a:solidFill>
                  <a:schemeClr val="tx1">
                    <a:lumMod val="50000"/>
                    <a:lumOff val="50000"/>
                  </a:schemeClr>
                </a:solidFill>
                <a:latin typeface="微软雅黑"/>
                <a:ea typeface="微软雅黑"/>
                <a:cs typeface="微软雅黑"/>
              </a:rPr>
              <a:t>官网 </a:t>
            </a:r>
            <a:r>
              <a:rPr kumimoji="1" lang="en-US" altLang="zh-CN" sz="1800" dirty="0" smtClean="0">
                <a:solidFill>
                  <a:schemeClr val="tx1">
                    <a:lumMod val="50000"/>
                    <a:lumOff val="50000"/>
                  </a:schemeClr>
                </a:solidFill>
                <a:latin typeface="微软雅黑"/>
                <a:ea typeface="微软雅黑"/>
                <a:cs typeface="微软雅黑"/>
                <a:hlinkClick r:id="rId3"/>
              </a:rPr>
              <a:t>http://fis.baidu.com</a:t>
            </a:r>
            <a:endParaRPr kumimoji="1" lang="en-US" altLang="zh-CN" sz="1800" dirty="0" smtClean="0">
              <a:solidFill>
                <a:schemeClr val="tx1">
                  <a:lumMod val="50000"/>
                  <a:lumOff val="50000"/>
                </a:schemeClr>
              </a:solidFill>
              <a:latin typeface="微软雅黑"/>
              <a:ea typeface="微软雅黑"/>
              <a:cs typeface="微软雅黑"/>
            </a:endParaRPr>
          </a:p>
          <a:p>
            <a:pPr marL="378000">
              <a:spcBef>
                <a:spcPts val="1200"/>
              </a:spcBef>
              <a:spcAft>
                <a:spcPts val="600"/>
              </a:spcAft>
            </a:pPr>
            <a:r>
              <a:rPr kumimoji="1" lang="zh-CN" altLang="en-US" sz="1800" dirty="0" smtClean="0">
                <a:solidFill>
                  <a:schemeClr val="tx1">
                    <a:lumMod val="50000"/>
                    <a:lumOff val="50000"/>
                  </a:schemeClr>
                </a:solidFill>
                <a:latin typeface="微软雅黑"/>
                <a:ea typeface="微软雅黑"/>
                <a:cs typeface="微软雅黑"/>
              </a:rPr>
              <a:t>参考文章</a:t>
            </a:r>
            <a:r>
              <a:rPr kumimoji="1" lang="en-US" altLang="zh-CN" sz="1800" dirty="0">
                <a:solidFill>
                  <a:schemeClr val="tx1">
                    <a:lumMod val="50000"/>
                    <a:lumOff val="50000"/>
                  </a:schemeClr>
                </a:solidFill>
                <a:latin typeface="微软雅黑"/>
                <a:ea typeface="微软雅黑"/>
                <a:cs typeface="微软雅黑"/>
              </a:rPr>
              <a:t>A</a:t>
            </a:r>
            <a:r>
              <a:rPr kumimoji="1" lang="zh-CN" altLang="en-US" sz="1800" dirty="0" smtClean="0">
                <a:solidFill>
                  <a:schemeClr val="tx1">
                    <a:lumMod val="50000"/>
                    <a:lumOff val="50000"/>
                  </a:schemeClr>
                </a:solidFill>
                <a:latin typeface="微软雅黑"/>
                <a:ea typeface="微软雅黑"/>
                <a:cs typeface="微软雅黑"/>
              </a:rPr>
              <a:t>： </a:t>
            </a:r>
            <a:r>
              <a:rPr kumimoji="1" lang="zh-CN" altLang="en-US" sz="1800" dirty="0" smtClean="0">
                <a:solidFill>
                  <a:schemeClr val="tx1">
                    <a:lumMod val="50000"/>
                    <a:lumOff val="50000"/>
                  </a:schemeClr>
                </a:solidFill>
                <a:latin typeface="微软雅黑"/>
                <a:ea typeface="微软雅黑"/>
                <a:cs typeface="微软雅黑"/>
                <a:hlinkClick r:id="rId4"/>
              </a:rPr>
              <a:t>静态资源自动合并工具</a:t>
            </a:r>
            <a:endParaRPr kumimoji="1" lang="en-US" altLang="zh-CN" sz="1800" dirty="0" smtClean="0">
              <a:solidFill>
                <a:schemeClr val="tx1">
                  <a:lumMod val="50000"/>
                  <a:lumOff val="50000"/>
                </a:schemeClr>
              </a:solidFill>
              <a:latin typeface="微软雅黑"/>
              <a:ea typeface="微软雅黑"/>
              <a:cs typeface="微软雅黑"/>
            </a:endParaRPr>
          </a:p>
          <a:p>
            <a:pPr marL="378000">
              <a:spcBef>
                <a:spcPts val="1200"/>
              </a:spcBef>
              <a:spcAft>
                <a:spcPts val="600"/>
              </a:spcAft>
            </a:pPr>
            <a:r>
              <a:rPr kumimoji="1" lang="zh-CN" altLang="en-US" sz="1800" dirty="0" smtClean="0">
                <a:solidFill>
                  <a:schemeClr val="tx1">
                    <a:lumMod val="50000"/>
                    <a:lumOff val="50000"/>
                  </a:schemeClr>
                </a:solidFill>
                <a:latin typeface="微软雅黑"/>
                <a:ea typeface="微软雅黑"/>
                <a:cs typeface="微软雅黑"/>
              </a:rPr>
              <a:t>参考文章</a:t>
            </a:r>
            <a:r>
              <a:rPr kumimoji="1" lang="en-US" altLang="zh-CN" sz="1800" dirty="0" smtClean="0">
                <a:solidFill>
                  <a:schemeClr val="tx1">
                    <a:lumMod val="50000"/>
                    <a:lumOff val="50000"/>
                  </a:schemeClr>
                </a:solidFill>
                <a:latin typeface="微软雅黑"/>
                <a:ea typeface="微软雅黑"/>
                <a:cs typeface="微软雅黑"/>
              </a:rPr>
              <a:t>C</a:t>
            </a:r>
            <a:r>
              <a:rPr kumimoji="1" lang="zh-CN" altLang="en-US" sz="1800" dirty="0" smtClean="0">
                <a:solidFill>
                  <a:schemeClr val="tx1">
                    <a:lumMod val="50000"/>
                    <a:lumOff val="50000"/>
                  </a:schemeClr>
                </a:solidFill>
                <a:latin typeface="微软雅黑"/>
                <a:ea typeface="微软雅黑"/>
                <a:cs typeface="微软雅黑"/>
              </a:rPr>
              <a:t>： </a:t>
            </a:r>
            <a:r>
              <a:rPr kumimoji="1" lang="en-US" altLang="zh-CN" sz="1800" dirty="0" smtClean="0">
                <a:solidFill>
                  <a:schemeClr val="tx1">
                    <a:lumMod val="50000"/>
                    <a:lumOff val="50000"/>
                  </a:schemeClr>
                </a:solidFill>
                <a:latin typeface="微软雅黑"/>
                <a:ea typeface="微软雅黑"/>
                <a:cs typeface="微软雅黑"/>
              </a:rPr>
              <a:t>http://…</a:t>
            </a:r>
          </a:p>
          <a:p>
            <a:pPr marL="378000">
              <a:spcBef>
                <a:spcPts val="1200"/>
              </a:spcBef>
              <a:spcAft>
                <a:spcPts val="600"/>
              </a:spcAft>
            </a:pPr>
            <a:endParaRPr kumimoji="1" lang="en-US" altLang="zh-CN" sz="1800" dirty="0" smtClean="0">
              <a:solidFill>
                <a:schemeClr val="tx1">
                  <a:lumMod val="50000"/>
                  <a:lumOff val="50000"/>
                </a:schemeClr>
              </a:solidFill>
              <a:latin typeface="微软雅黑"/>
              <a:ea typeface="微软雅黑"/>
              <a:cs typeface="微软雅黑"/>
            </a:endParaRPr>
          </a:p>
        </p:txBody>
      </p:sp>
      <p:sp>
        <p:nvSpPr>
          <p:cNvPr id="6" name="文本框 5"/>
          <p:cNvSpPr txBox="1"/>
          <p:nvPr/>
        </p:nvSpPr>
        <p:spPr>
          <a:xfrm>
            <a:off x="596054" y="1168400"/>
            <a:ext cx="1826141" cy="338554"/>
          </a:xfrm>
          <a:prstGeom prst="rect">
            <a:avLst/>
          </a:prstGeom>
          <a:noFill/>
        </p:spPr>
        <p:txBody>
          <a:bodyPr wrap="none" rtlCol="0">
            <a:spAutoFit/>
          </a:bodyPr>
          <a:lstStyle/>
          <a:p>
            <a:r>
              <a:rPr kumimoji="1" lang="zh-CN" altLang="en-US" sz="1600" dirty="0" smtClean="0">
                <a:solidFill>
                  <a:schemeClr val="tx1">
                    <a:lumMod val="50000"/>
                    <a:lumOff val="50000"/>
                  </a:schemeClr>
                </a:solidFill>
                <a:latin typeface="微软雅黑"/>
                <a:ea typeface="微软雅黑"/>
                <a:cs typeface="微软雅黑"/>
              </a:rPr>
              <a:t>感谢大家的光临！</a:t>
            </a:r>
            <a:endParaRPr kumimoji="1" lang="zh-CN" altLang="en-US" sz="1600" dirty="0">
              <a:solidFill>
                <a:schemeClr val="tx1">
                  <a:lumMod val="50000"/>
                  <a:lumOff val="50000"/>
                </a:schemeClr>
              </a:solidFill>
              <a:latin typeface="微软雅黑"/>
              <a:ea typeface="微软雅黑"/>
              <a:cs typeface="微软雅黑"/>
            </a:endParaRPr>
          </a:p>
        </p:txBody>
      </p:sp>
      <p:pic>
        <p:nvPicPr>
          <p:cNvPr id="7" name="图片 6"/>
          <p:cNvPicPr>
            <a:picLocks noChangeAspect="1"/>
          </p:cNvPicPr>
          <p:nvPr/>
        </p:nvPicPr>
        <p:blipFill>
          <a:blip r:embed="rId5"/>
          <a:stretch>
            <a:fillRect/>
          </a:stretch>
        </p:blipFill>
        <p:spPr>
          <a:xfrm>
            <a:off x="10716201" y="6522720"/>
            <a:ext cx="1122799" cy="223520"/>
          </a:xfrm>
          <a:prstGeom prst="rect">
            <a:avLst/>
          </a:prstGeom>
        </p:spPr>
      </p:pic>
    </p:spTree>
    <p:extLst>
      <p:ext uri="{BB962C8B-B14F-4D97-AF65-F5344CB8AC3E}">
        <p14:creationId xmlns:p14="http://schemas.microsoft.com/office/powerpoint/2010/main" val="2580351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858000"/>
          </a:xfrm>
          <a:solidFill>
            <a:srgbClr val="0070C0"/>
          </a:solidFill>
        </p:spPr>
        <p:txBody>
          <a:bodyPr/>
          <a:lstStyle/>
          <a:p>
            <a:endParaRPr lang="zh-CN" altLang="en-US" dirty="0"/>
          </a:p>
        </p:txBody>
      </p:sp>
      <p:sp>
        <p:nvSpPr>
          <p:cNvPr id="2" name="文本框 1"/>
          <p:cNvSpPr txBox="1"/>
          <p:nvPr/>
        </p:nvSpPr>
        <p:spPr>
          <a:xfrm>
            <a:off x="4407086" y="2659559"/>
            <a:ext cx="4033434" cy="769441"/>
          </a:xfrm>
          <a:prstGeom prst="rect">
            <a:avLst/>
          </a:prstGeom>
          <a:noFill/>
        </p:spPr>
        <p:txBody>
          <a:bodyPr wrap="square" rtlCol="0">
            <a:spAutoFit/>
          </a:bodyPr>
          <a:lstStyle/>
          <a:p>
            <a:r>
              <a:rPr lang="zh-CN" altLang="en-US" sz="4400" dirty="0" smtClean="0">
                <a:solidFill>
                  <a:schemeClr val="bg1"/>
                </a:solidFill>
                <a:latin typeface="微软雅黑" panose="020B0503020204020204" pitchFamily="34" charset="-122"/>
                <a:ea typeface="微软雅黑" panose="020B0503020204020204" pitchFamily="34" charset="-122"/>
              </a:rPr>
              <a:t>挑战与目标</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32299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autopack6.jpg"/>
          <p:cNvPicPr>
            <a:picLocks noChangeAspect="1"/>
          </p:cNvPicPr>
          <p:nvPr/>
        </p:nvPicPr>
        <p:blipFill>
          <a:blip r:embed="rId3"/>
          <a:stretch>
            <a:fillRect/>
          </a:stretch>
        </p:blipFill>
        <p:spPr>
          <a:xfrm>
            <a:off x="868860" y="2184788"/>
            <a:ext cx="3847366" cy="2587022"/>
          </a:xfrm>
          <a:prstGeom prst="rect">
            <a:avLst/>
          </a:prstGeom>
        </p:spPr>
      </p:pic>
      <p:pic>
        <p:nvPicPr>
          <p:cNvPr id="6" name="图片 5" descr="autopack5.jpg"/>
          <p:cNvPicPr>
            <a:picLocks noChangeAspect="1"/>
          </p:cNvPicPr>
          <p:nvPr/>
        </p:nvPicPr>
        <p:blipFill>
          <a:blip r:embed="rId4"/>
          <a:stretch>
            <a:fillRect/>
          </a:stretch>
        </p:blipFill>
        <p:spPr>
          <a:xfrm>
            <a:off x="7103848" y="2205315"/>
            <a:ext cx="4439307" cy="2598025"/>
          </a:xfrm>
          <a:prstGeom prst="rect">
            <a:avLst/>
          </a:prstGeom>
        </p:spPr>
      </p:pic>
      <p:sp>
        <p:nvSpPr>
          <p:cNvPr id="7" name="右箭头 6"/>
          <p:cNvSpPr/>
          <p:nvPr/>
        </p:nvSpPr>
        <p:spPr>
          <a:xfrm>
            <a:off x="4716226" y="3258320"/>
            <a:ext cx="2380998" cy="66215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dirty="0"/>
          </a:p>
        </p:txBody>
      </p:sp>
      <p:sp>
        <p:nvSpPr>
          <p:cNvPr id="8" name="内容占位符 5"/>
          <p:cNvSpPr txBox="1">
            <a:spLocks/>
          </p:cNvSpPr>
          <p:nvPr/>
        </p:nvSpPr>
        <p:spPr>
          <a:xfrm>
            <a:off x="812039" y="874643"/>
            <a:ext cx="11240813" cy="4969222"/>
          </a:xfrm>
          <a:prstGeom prst="rect">
            <a:avLst/>
          </a:prstGeom>
        </p:spPr>
        <p:txBody>
          <a:bodyPr vert="horz" lIns="91440" tIns="45720" rIns="91440" bIns="45720" rtlCol="0">
            <a:noAutofit/>
          </a:bodyPr>
          <a:lstStyle/>
          <a:p>
            <a:pPr marL="385763" marR="0" lvl="0" indent="-385763" algn="l" defTabSz="914400" rtl="0" eaLnBrk="1" fontAlgn="auto" latinLnBrk="0" hangingPunct="1">
              <a:lnSpc>
                <a:spcPct val="150000"/>
              </a:lnSpc>
              <a:spcBef>
                <a:spcPts val="1000"/>
              </a:spcBef>
              <a:spcAft>
                <a:spcPts val="0"/>
              </a:spcAft>
              <a:buClrTx/>
              <a:buSzTx/>
              <a:buFont typeface="Wingdings" pitchFamily="2" charset="2"/>
              <a:buChar char="l"/>
              <a:tabLst/>
              <a:defRPr/>
            </a:pPr>
            <a:r>
              <a:rPr lang="zh-CN" altLang="en-US" sz="2800" dirty="0" smtClean="0">
                <a:solidFill>
                  <a:schemeClr val="accent1">
                    <a:lumMod val="60000"/>
                    <a:lumOff val="40000"/>
                  </a:schemeClr>
                </a:solidFill>
                <a:latin typeface="微软雅黑" panose="020B0503020204020204" pitchFamily="34" charset="-122"/>
                <a:ea typeface="微软雅黑" panose="020B0503020204020204" pitchFamily="34" charset="-122"/>
              </a:rPr>
              <a:t>为什么合并？</a:t>
            </a:r>
          </a:p>
        </p:txBody>
      </p:sp>
      <p:sp>
        <p:nvSpPr>
          <p:cNvPr id="9" name="矩形 8"/>
          <p:cNvSpPr/>
          <p:nvPr/>
        </p:nvSpPr>
        <p:spPr>
          <a:xfrm>
            <a:off x="3644577" y="5244777"/>
            <a:ext cx="4445875" cy="6621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减少摆渡次数，减少乘客等待时间</a:t>
            </a:r>
            <a:endParaRPr lang="en-US" altLang="zh-CN" dirty="0" smtClean="0"/>
          </a:p>
          <a:p>
            <a:pPr algn="ctr"/>
            <a:r>
              <a:rPr lang="zh-CN" altLang="en-US" dirty="0" smtClean="0"/>
              <a:t>减少</a:t>
            </a:r>
            <a:r>
              <a:rPr lang="en-US" altLang="zh-CN" dirty="0" smtClean="0"/>
              <a:t>HTTP</a:t>
            </a:r>
            <a:r>
              <a:rPr lang="zh-CN" altLang="en-US" dirty="0" smtClean="0"/>
              <a:t>请求书，加快页面渲染速度</a:t>
            </a:r>
            <a:endParaRPr lang="zh-CN" altLang="en-US" dirty="0"/>
          </a:p>
        </p:txBody>
      </p:sp>
    </p:spTree>
    <p:extLst>
      <p:ext uri="{BB962C8B-B14F-4D97-AF65-F5344CB8AC3E}">
        <p14:creationId xmlns:p14="http://schemas.microsoft.com/office/powerpoint/2010/main" val="28140546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zh-CN" altLang="en-US" dirty="0" smtClean="0">
                <a:solidFill>
                  <a:schemeClr val="accent1">
                    <a:lumMod val="60000"/>
                    <a:lumOff val="40000"/>
                  </a:schemeClr>
                </a:solidFill>
                <a:latin typeface="微软雅黑" panose="020B0503020204020204" pitchFamily="34" charset="-122"/>
                <a:ea typeface="微软雅黑" panose="020B0503020204020204" pitchFamily="34" charset="-122"/>
              </a:rPr>
              <a:t>第一天 ： 开发一个新的页面</a:t>
            </a:r>
            <a:endParaRPr lang="en-US" altLang="zh-CN" dirty="0" smtClean="0">
              <a:solidFill>
                <a:schemeClr val="accent1">
                  <a:lumMod val="60000"/>
                  <a:lumOff val="40000"/>
                </a:schemeClr>
              </a:solidFill>
              <a:latin typeface="微软雅黑" panose="020B0503020204020204" pitchFamily="34" charset="-122"/>
              <a:ea typeface="微软雅黑" panose="020B0503020204020204" pitchFamily="34" charset="-122"/>
            </a:endParaRPr>
          </a:p>
          <a:p>
            <a:pPr marL="457200" lvl="1" indent="0">
              <a:buNone/>
            </a:pPr>
            <a:endParaRPr lang="en-US" altLang="zh-CN" dirty="0">
              <a:latin typeface="微软雅黑" panose="020B0503020204020204" pitchFamily="34" charset="-122"/>
              <a:ea typeface="微软雅黑" panose="020B0503020204020204" pitchFamily="34" charset="-122"/>
            </a:endParaRPr>
          </a:p>
          <a:p>
            <a:pPr marL="457200" lvl="1" indent="0">
              <a:buNone/>
            </a:pPr>
            <a:r>
              <a:rPr lang="en-US" altLang="zh-CN" dirty="0" smtClean="0">
                <a:latin typeface="微软雅黑" panose="020B0503020204020204" pitchFamily="34" charset="-122"/>
                <a:ea typeface="微软雅黑" panose="020B0503020204020204" pitchFamily="34" charset="-122"/>
              </a:rPr>
              <a:t>&lt;CSS for feature A&gt;</a:t>
            </a:r>
            <a:r>
              <a:rPr lang="zh-CN" altLang="en-US" dirty="0" smtClean="0">
                <a:latin typeface="微软雅黑" panose="020B0503020204020204" pitchFamily="34" charset="-122"/>
                <a:ea typeface="微软雅黑" panose="020B0503020204020204" pitchFamily="34" charset="-122"/>
              </a:rPr>
              <a:t> </a:t>
            </a:r>
            <a:endParaRPr lang="en-US" altLang="zh-CN" dirty="0" smtClean="0">
              <a:latin typeface="微软雅黑" panose="020B0503020204020204" pitchFamily="34" charset="-122"/>
              <a:ea typeface="微软雅黑" panose="020B0503020204020204" pitchFamily="34" charset="-122"/>
            </a:endParaRPr>
          </a:p>
          <a:p>
            <a:pPr marL="457200" lvl="1" indent="0">
              <a:buNone/>
            </a:pPr>
            <a:endParaRPr lang="en-US" altLang="zh-CN" dirty="0" smtClean="0">
              <a:latin typeface="微软雅黑" panose="020B0503020204020204" pitchFamily="34" charset="-122"/>
              <a:ea typeface="微软雅黑" panose="020B0503020204020204" pitchFamily="34" charset="-122"/>
            </a:endParaRPr>
          </a:p>
          <a:p>
            <a:pPr marL="457200" lvl="1" indent="0">
              <a:buNone/>
            </a:pPr>
            <a:r>
              <a:rPr lang="en-US" altLang="zh-CN" dirty="0" smtClean="0">
                <a:latin typeface="微软雅黑" panose="020B0503020204020204" pitchFamily="34" charset="-122"/>
                <a:ea typeface="微软雅黑" panose="020B0503020204020204" pitchFamily="34" charset="-122"/>
              </a:rPr>
              <a:t>&lt;CSS </a:t>
            </a:r>
            <a:r>
              <a:rPr lang="en-US" altLang="zh-CN" dirty="0">
                <a:latin typeface="微软雅黑" panose="020B0503020204020204" pitchFamily="34" charset="-122"/>
                <a:ea typeface="微软雅黑" panose="020B0503020204020204" pitchFamily="34" charset="-122"/>
              </a:rPr>
              <a:t>for feature </a:t>
            </a:r>
            <a:r>
              <a:rPr lang="en-US" altLang="zh-CN" dirty="0" smtClean="0">
                <a:latin typeface="微软雅黑" panose="020B0503020204020204" pitchFamily="34" charset="-122"/>
                <a:ea typeface="微软雅黑" panose="020B0503020204020204" pitchFamily="34" charset="-122"/>
              </a:rPr>
              <a:t>B&gt;</a:t>
            </a:r>
          </a:p>
          <a:p>
            <a:pPr marL="457200" lvl="1" indent="0">
              <a:buNone/>
            </a:pPr>
            <a:endParaRPr lang="en-US" altLang="zh-CN" dirty="0" smtClean="0">
              <a:latin typeface="微软雅黑" panose="020B0503020204020204" pitchFamily="34" charset="-122"/>
              <a:ea typeface="微软雅黑" panose="020B0503020204020204" pitchFamily="34" charset="-122"/>
            </a:endParaRPr>
          </a:p>
          <a:p>
            <a:pPr marL="457200" lvl="1" indent="0">
              <a:buNone/>
            </a:pPr>
            <a:r>
              <a:rPr lang="en-US" altLang="zh-CN" dirty="0" smtClean="0">
                <a:latin typeface="微软雅黑" panose="020B0503020204020204" pitchFamily="34" charset="-122"/>
                <a:ea typeface="微软雅黑" panose="020B0503020204020204" pitchFamily="34" charset="-122"/>
              </a:rPr>
              <a:t>&lt;CSS </a:t>
            </a:r>
            <a:r>
              <a:rPr lang="en-US" altLang="zh-CN" dirty="0">
                <a:latin typeface="微软雅黑" panose="020B0503020204020204" pitchFamily="34" charset="-122"/>
                <a:ea typeface="微软雅黑" panose="020B0503020204020204" pitchFamily="34" charset="-122"/>
              </a:rPr>
              <a:t>for feature </a:t>
            </a:r>
            <a:r>
              <a:rPr lang="en-US" altLang="zh-CN" dirty="0" smtClean="0">
                <a:latin typeface="微软雅黑" panose="020B0503020204020204" pitchFamily="34" charset="-122"/>
                <a:ea typeface="微软雅黑" panose="020B0503020204020204" pitchFamily="34" charset="-122"/>
              </a:rPr>
              <a:t>C&gt;</a:t>
            </a:r>
            <a:endParaRPr lang="en-US" altLang="zh-CN" dirty="0">
              <a:latin typeface="微软雅黑" panose="020B0503020204020204" pitchFamily="34" charset="-122"/>
              <a:ea typeface="微软雅黑" panose="020B0503020204020204" pitchFamily="34" charset="-122"/>
            </a:endParaRPr>
          </a:p>
          <a:p>
            <a:pPr marL="457200" lvl="1" indent="0">
              <a:buNone/>
            </a:pPr>
            <a:endParaRPr lang="en-US" altLang="zh-CN" dirty="0" smtClean="0">
              <a:latin typeface="微软雅黑" panose="020B0503020204020204" pitchFamily="34" charset="-122"/>
              <a:ea typeface="微软雅黑" panose="020B0503020204020204" pitchFamily="34" charset="-122"/>
            </a:endParaRPr>
          </a:p>
          <a:p>
            <a:pPr marL="457200" lvl="1" indent="0">
              <a:buNone/>
            </a:pPr>
            <a:r>
              <a:rPr lang="en-US" altLang="zh-CN" dirty="0" smtClean="0">
                <a:latin typeface="微软雅黑" panose="020B0503020204020204" pitchFamily="34" charset="-122"/>
                <a:ea typeface="微软雅黑" panose="020B0503020204020204" pitchFamily="34" charset="-122"/>
              </a:rPr>
              <a:t>&lt;Html </a:t>
            </a:r>
            <a:r>
              <a:rPr lang="en-US" altLang="zh-CN" dirty="0">
                <a:latin typeface="微软雅黑" panose="020B0503020204020204" pitchFamily="34" charset="-122"/>
                <a:ea typeface="微软雅黑" panose="020B0503020204020204" pitchFamily="34" charset="-122"/>
              </a:rPr>
              <a:t>for feature A</a:t>
            </a:r>
            <a:r>
              <a:rPr lang="en-US" altLang="zh-CN" dirty="0" smtClean="0">
                <a:latin typeface="微软雅黑" panose="020B0503020204020204" pitchFamily="34" charset="-122"/>
                <a:ea typeface="微软雅黑" panose="020B0503020204020204" pitchFamily="34" charset="-122"/>
              </a:rPr>
              <a:t>&gt;</a:t>
            </a:r>
          </a:p>
          <a:p>
            <a:pPr marL="457200" lvl="1" indent="0">
              <a:buNone/>
            </a:pPr>
            <a:endParaRPr lang="en-US" altLang="zh-CN" dirty="0" smtClean="0">
              <a:latin typeface="微软雅黑" panose="020B0503020204020204" pitchFamily="34" charset="-122"/>
              <a:ea typeface="微软雅黑" panose="020B0503020204020204" pitchFamily="34" charset="-122"/>
            </a:endParaRPr>
          </a:p>
          <a:p>
            <a:pPr marL="457200" lvl="1" indent="0">
              <a:buNone/>
            </a:pPr>
            <a:r>
              <a:rPr lang="en-US" altLang="zh-CN" dirty="0" smtClean="0">
                <a:latin typeface="微软雅黑" panose="020B0503020204020204" pitchFamily="34" charset="-122"/>
                <a:ea typeface="微软雅黑" panose="020B0503020204020204" pitchFamily="34" charset="-122"/>
              </a:rPr>
              <a:t>&lt;Html </a:t>
            </a:r>
            <a:r>
              <a:rPr lang="en-US" altLang="zh-CN" dirty="0">
                <a:latin typeface="微软雅黑" panose="020B0503020204020204" pitchFamily="34" charset="-122"/>
                <a:ea typeface="微软雅黑" panose="020B0503020204020204" pitchFamily="34" charset="-122"/>
              </a:rPr>
              <a:t>for feature </a:t>
            </a:r>
            <a:r>
              <a:rPr lang="en-US" altLang="zh-CN" dirty="0" smtClean="0">
                <a:latin typeface="微软雅黑" panose="020B0503020204020204" pitchFamily="34" charset="-122"/>
                <a:ea typeface="微软雅黑" panose="020B0503020204020204" pitchFamily="34" charset="-122"/>
              </a:rPr>
              <a:t>B&gt;</a:t>
            </a:r>
            <a:endParaRPr lang="en-US" altLang="zh-CN" dirty="0">
              <a:latin typeface="微软雅黑" panose="020B0503020204020204" pitchFamily="34" charset="-122"/>
              <a:ea typeface="微软雅黑" panose="020B0503020204020204" pitchFamily="34" charset="-122"/>
            </a:endParaRPr>
          </a:p>
          <a:p>
            <a:pPr marL="457200" lvl="1" indent="0">
              <a:buNone/>
            </a:pPr>
            <a:endParaRPr lang="en-US" altLang="zh-CN" dirty="0" smtClean="0">
              <a:latin typeface="微软雅黑" panose="020B0503020204020204" pitchFamily="34" charset="-122"/>
              <a:ea typeface="微软雅黑" panose="020B0503020204020204" pitchFamily="34" charset="-122"/>
            </a:endParaRPr>
          </a:p>
          <a:p>
            <a:pPr marL="457200" lvl="1" indent="0">
              <a:buNone/>
            </a:pPr>
            <a:r>
              <a:rPr lang="en-US" altLang="zh-CN" dirty="0" smtClean="0">
                <a:latin typeface="微软雅黑" panose="020B0503020204020204" pitchFamily="34" charset="-122"/>
                <a:ea typeface="微软雅黑" panose="020B0503020204020204" pitchFamily="34" charset="-122"/>
              </a:rPr>
              <a:t>&lt;Html </a:t>
            </a:r>
            <a:r>
              <a:rPr lang="en-US" altLang="zh-CN" dirty="0">
                <a:latin typeface="微软雅黑" panose="020B0503020204020204" pitchFamily="34" charset="-122"/>
                <a:ea typeface="微软雅黑" panose="020B0503020204020204" pitchFamily="34" charset="-122"/>
              </a:rPr>
              <a:t>for feature </a:t>
            </a:r>
            <a:r>
              <a:rPr lang="en-US" altLang="zh-CN" dirty="0" smtClean="0">
                <a:latin typeface="微软雅黑" panose="020B0503020204020204" pitchFamily="34" charset="-122"/>
                <a:ea typeface="微软雅黑" panose="020B0503020204020204" pitchFamily="34" charset="-122"/>
              </a:rPr>
              <a:t>C&gt;</a:t>
            </a:r>
            <a:endParaRPr lang="en-US" altLang="zh-CN" dirty="0">
              <a:latin typeface="微软雅黑" panose="020B0503020204020204" pitchFamily="34" charset="-122"/>
              <a:ea typeface="微软雅黑" panose="020B0503020204020204" pitchFamily="34" charset="-122"/>
            </a:endParaRPr>
          </a:p>
          <a:p>
            <a:pPr marL="457200" lvl="1" indent="0">
              <a:buNone/>
            </a:pPr>
            <a:endParaRPr lang="en-US" altLang="zh-CN" dirty="0" smtClean="0">
              <a:latin typeface="微软雅黑" panose="020B0503020204020204" pitchFamily="34" charset="-122"/>
              <a:ea typeface="微软雅黑" panose="020B0503020204020204" pitchFamily="34" charset="-122"/>
            </a:endParaRPr>
          </a:p>
        </p:txBody>
      </p:sp>
      <p:sp>
        <p:nvSpPr>
          <p:cNvPr id="5" name="椭圆 4"/>
          <p:cNvSpPr/>
          <p:nvPr/>
        </p:nvSpPr>
        <p:spPr>
          <a:xfrm>
            <a:off x="5789653" y="2564379"/>
            <a:ext cx="3305362" cy="18614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200" dirty="0">
                <a:solidFill>
                  <a:schemeClr val="tx1">
                    <a:lumMod val="95000"/>
                    <a:lumOff val="5000"/>
                  </a:schemeClr>
                </a:solidFill>
                <a:latin typeface="微软雅黑" panose="020B0503020204020204" pitchFamily="34" charset="-122"/>
                <a:ea typeface="微软雅黑" panose="020B0503020204020204" pitchFamily="34" charset="-122"/>
              </a:rPr>
              <a:t>写</a:t>
            </a:r>
            <a:r>
              <a:rPr lang="zh-CN" altLang="en-US" sz="2200" dirty="0" smtClean="0">
                <a:solidFill>
                  <a:schemeClr val="tx1">
                    <a:lumMod val="95000"/>
                    <a:lumOff val="5000"/>
                  </a:schemeClr>
                </a:solidFill>
                <a:latin typeface="微软雅黑" panose="020B0503020204020204" pitchFamily="34" charset="-122"/>
                <a:ea typeface="微软雅黑" panose="020B0503020204020204" pitchFamily="34" charset="-122"/>
              </a:rPr>
              <a:t>了一个包含</a:t>
            </a:r>
            <a:r>
              <a:rPr lang="en-US" altLang="zh-CN" sz="2200" dirty="0" smtClean="0">
                <a:solidFill>
                  <a:schemeClr val="tx1">
                    <a:lumMod val="95000"/>
                    <a:lumOff val="5000"/>
                  </a:schemeClr>
                </a:solidFill>
                <a:latin typeface="微软雅黑" panose="020B0503020204020204" pitchFamily="34" charset="-122"/>
                <a:ea typeface="微软雅黑" panose="020B0503020204020204" pitchFamily="34" charset="-122"/>
              </a:rPr>
              <a:t>A</a:t>
            </a:r>
            <a:r>
              <a:rPr lang="zh-CN" altLang="en-US" sz="2200" dirty="0" smtClean="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2200" dirty="0" smtClean="0">
                <a:solidFill>
                  <a:schemeClr val="tx1">
                    <a:lumMod val="95000"/>
                    <a:lumOff val="5000"/>
                  </a:schemeClr>
                </a:solidFill>
                <a:latin typeface="微软雅黑" panose="020B0503020204020204" pitchFamily="34" charset="-122"/>
                <a:ea typeface="微软雅黑" panose="020B0503020204020204" pitchFamily="34" charset="-122"/>
              </a:rPr>
              <a:t>B</a:t>
            </a:r>
            <a:r>
              <a:rPr lang="zh-CN" altLang="en-US" sz="2200" dirty="0" smtClean="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2200" dirty="0" smtClean="0">
                <a:solidFill>
                  <a:schemeClr val="tx1">
                    <a:lumMod val="95000"/>
                    <a:lumOff val="5000"/>
                  </a:schemeClr>
                </a:solidFill>
                <a:latin typeface="微软雅黑" panose="020B0503020204020204" pitchFamily="34" charset="-122"/>
                <a:ea typeface="微软雅黑" panose="020B0503020204020204" pitchFamily="34" charset="-122"/>
              </a:rPr>
              <a:t>C</a:t>
            </a:r>
            <a:r>
              <a:rPr lang="zh-CN" altLang="en-US" sz="2200" dirty="0" smtClean="0">
                <a:solidFill>
                  <a:schemeClr val="tx1">
                    <a:lumMod val="95000"/>
                    <a:lumOff val="5000"/>
                  </a:schemeClr>
                </a:solidFill>
                <a:latin typeface="微软雅黑" panose="020B0503020204020204" pitchFamily="34" charset="-122"/>
                <a:ea typeface="微软雅黑" panose="020B0503020204020204" pitchFamily="34" charset="-122"/>
              </a:rPr>
              <a:t>功能的页面</a:t>
            </a:r>
            <a:endParaRPr lang="zh-CN" altLang="en-US" sz="2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6" name="标题 1"/>
          <p:cNvSpPr>
            <a:spLocks noGrp="1"/>
          </p:cNvSpPr>
          <p:nvPr>
            <p:ph type="title"/>
          </p:nvPr>
        </p:nvSpPr>
        <p:spPr>
          <a:xfrm>
            <a:off x="838200" y="365125"/>
            <a:ext cx="10515600" cy="1325563"/>
          </a:xfrm>
        </p:spPr>
        <p:txBody>
          <a:bodyPr>
            <a:normAutofit/>
          </a:bodyPr>
          <a:lstStyle/>
          <a:p>
            <a:r>
              <a:rPr lang="zh-CN" altLang="en-US" sz="3600" dirty="0">
                <a:latin typeface="微软雅黑" panose="020B0503020204020204" pitchFamily="34" charset="-122"/>
                <a:ea typeface="微软雅黑" panose="020B0503020204020204" pitchFamily="34" charset="-122"/>
              </a:rPr>
              <a:t>静态资源</a:t>
            </a:r>
            <a:r>
              <a:rPr lang="zh-CN" altLang="en-US" sz="3600" dirty="0" smtClean="0">
                <a:latin typeface="微软雅黑" panose="020B0503020204020204" pitchFamily="34" charset="-122"/>
                <a:ea typeface="微软雅黑" panose="020B0503020204020204" pitchFamily="34" charset="-122"/>
              </a:rPr>
              <a:t>合并中的挑战</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890406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zh-CN" altLang="en-US" dirty="0">
                <a:solidFill>
                  <a:schemeClr val="accent1">
                    <a:lumMod val="60000"/>
                    <a:lumOff val="40000"/>
                  </a:schemeClr>
                </a:solidFill>
                <a:latin typeface="微软雅黑" panose="020B0503020204020204" pitchFamily="34" charset="-122"/>
                <a:ea typeface="微软雅黑" panose="020B0503020204020204" pitchFamily="34" charset="-122"/>
              </a:rPr>
              <a:t>第二天 ：性能优化准则告诉我们 </a:t>
            </a:r>
            <a:r>
              <a:rPr lang="en-US" altLang="zh-CN" dirty="0">
                <a:solidFill>
                  <a:schemeClr val="accent1">
                    <a:lumMod val="60000"/>
                    <a:lumOff val="40000"/>
                  </a:schemeClr>
                </a:solidFill>
                <a:latin typeface="微软雅黑" panose="020B0503020204020204" pitchFamily="34" charset="-122"/>
                <a:ea typeface="微软雅黑" panose="020B0503020204020204" pitchFamily="34" charset="-122"/>
              </a:rPr>
              <a:t>… </a:t>
            </a:r>
          </a:p>
          <a:p>
            <a:pPr marL="457200" lvl="1" indent="0">
              <a:buNone/>
            </a:pPr>
            <a:endParaRPr lang="en-US" altLang="zh-CN" dirty="0">
              <a:latin typeface="微软雅黑" panose="020B0503020204020204" pitchFamily="34" charset="-122"/>
              <a:ea typeface="微软雅黑" panose="020B0503020204020204" pitchFamily="34" charset="-122"/>
            </a:endParaRPr>
          </a:p>
          <a:p>
            <a:pPr marL="457200" lvl="1" indent="0">
              <a:buNone/>
            </a:pPr>
            <a:r>
              <a:rPr lang="en-US" altLang="zh-CN" b="1" dirty="0" smtClean="0">
                <a:solidFill>
                  <a:schemeClr val="accent5">
                    <a:lumMod val="60000"/>
                    <a:lumOff val="40000"/>
                  </a:schemeClr>
                </a:solidFill>
                <a:latin typeface="微软雅黑" panose="020B0503020204020204" pitchFamily="34" charset="-122"/>
                <a:ea typeface="微软雅黑" panose="020B0503020204020204" pitchFamily="34" charset="-122"/>
              </a:rPr>
              <a:t>&lt;CSS for feature A&gt;</a:t>
            </a:r>
            <a:r>
              <a:rPr lang="zh-CN" altLang="en-US" b="1" dirty="0" smtClean="0">
                <a:solidFill>
                  <a:schemeClr val="accent5">
                    <a:lumMod val="60000"/>
                    <a:lumOff val="40000"/>
                  </a:schemeClr>
                </a:solidFill>
                <a:latin typeface="微软雅黑" panose="020B0503020204020204" pitchFamily="34" charset="-122"/>
                <a:ea typeface="微软雅黑" panose="020B0503020204020204" pitchFamily="34" charset="-122"/>
              </a:rPr>
              <a:t> </a:t>
            </a:r>
            <a:endParaRPr lang="en-US" altLang="zh-CN" b="1" dirty="0" smtClean="0">
              <a:solidFill>
                <a:schemeClr val="accent5">
                  <a:lumMod val="60000"/>
                  <a:lumOff val="40000"/>
                </a:schemeClr>
              </a:solidFill>
              <a:latin typeface="微软雅黑" panose="020B0503020204020204" pitchFamily="34" charset="-122"/>
              <a:ea typeface="微软雅黑" panose="020B0503020204020204" pitchFamily="34" charset="-122"/>
            </a:endParaRPr>
          </a:p>
          <a:p>
            <a:pPr marL="457200" lvl="1" indent="0">
              <a:buNone/>
            </a:pPr>
            <a:endParaRPr lang="en-US" altLang="zh-CN" b="1" dirty="0" smtClean="0">
              <a:solidFill>
                <a:schemeClr val="accent5">
                  <a:lumMod val="60000"/>
                  <a:lumOff val="40000"/>
                </a:schemeClr>
              </a:solidFill>
              <a:latin typeface="微软雅黑" panose="020B0503020204020204" pitchFamily="34" charset="-122"/>
              <a:ea typeface="微软雅黑" panose="020B0503020204020204" pitchFamily="34" charset="-122"/>
            </a:endParaRPr>
          </a:p>
          <a:p>
            <a:pPr marL="457200" lvl="1" indent="0">
              <a:buNone/>
            </a:pPr>
            <a:r>
              <a:rPr lang="en-US" altLang="zh-CN" b="1" dirty="0" smtClean="0">
                <a:solidFill>
                  <a:schemeClr val="accent5">
                    <a:lumMod val="60000"/>
                    <a:lumOff val="40000"/>
                  </a:schemeClr>
                </a:solidFill>
                <a:latin typeface="微软雅黑" panose="020B0503020204020204" pitchFamily="34" charset="-122"/>
                <a:ea typeface="微软雅黑" panose="020B0503020204020204" pitchFamily="34" charset="-122"/>
              </a:rPr>
              <a:t>&lt;CSS </a:t>
            </a:r>
            <a:r>
              <a:rPr lang="en-US" altLang="zh-CN" b="1" dirty="0">
                <a:solidFill>
                  <a:schemeClr val="accent5">
                    <a:lumMod val="60000"/>
                    <a:lumOff val="40000"/>
                  </a:schemeClr>
                </a:solidFill>
                <a:latin typeface="微软雅黑" panose="020B0503020204020204" pitchFamily="34" charset="-122"/>
                <a:ea typeface="微软雅黑" panose="020B0503020204020204" pitchFamily="34" charset="-122"/>
              </a:rPr>
              <a:t>for feature </a:t>
            </a:r>
            <a:r>
              <a:rPr lang="en-US" altLang="zh-CN" b="1" dirty="0" smtClean="0">
                <a:solidFill>
                  <a:schemeClr val="accent5">
                    <a:lumMod val="60000"/>
                    <a:lumOff val="40000"/>
                  </a:schemeClr>
                </a:solidFill>
                <a:latin typeface="微软雅黑" panose="020B0503020204020204" pitchFamily="34" charset="-122"/>
                <a:ea typeface="微软雅黑" panose="020B0503020204020204" pitchFamily="34" charset="-122"/>
              </a:rPr>
              <a:t>B&gt;</a:t>
            </a:r>
          </a:p>
          <a:p>
            <a:pPr marL="457200" lvl="1" indent="0">
              <a:buNone/>
            </a:pPr>
            <a:endParaRPr lang="en-US" altLang="zh-CN" b="1" dirty="0" smtClean="0">
              <a:solidFill>
                <a:schemeClr val="accent5">
                  <a:lumMod val="60000"/>
                  <a:lumOff val="40000"/>
                </a:schemeClr>
              </a:solidFill>
              <a:latin typeface="微软雅黑" panose="020B0503020204020204" pitchFamily="34" charset="-122"/>
              <a:ea typeface="微软雅黑" panose="020B0503020204020204" pitchFamily="34" charset="-122"/>
            </a:endParaRPr>
          </a:p>
          <a:p>
            <a:pPr marL="457200" lvl="1" indent="0">
              <a:buNone/>
            </a:pPr>
            <a:r>
              <a:rPr lang="en-US" altLang="zh-CN" b="1" dirty="0" smtClean="0">
                <a:solidFill>
                  <a:schemeClr val="accent5">
                    <a:lumMod val="60000"/>
                    <a:lumOff val="40000"/>
                  </a:schemeClr>
                </a:solidFill>
                <a:latin typeface="微软雅黑" panose="020B0503020204020204" pitchFamily="34" charset="-122"/>
                <a:ea typeface="微软雅黑" panose="020B0503020204020204" pitchFamily="34" charset="-122"/>
              </a:rPr>
              <a:t>&lt;CSS </a:t>
            </a:r>
            <a:r>
              <a:rPr lang="en-US" altLang="zh-CN" b="1" dirty="0">
                <a:solidFill>
                  <a:schemeClr val="accent5">
                    <a:lumMod val="60000"/>
                    <a:lumOff val="40000"/>
                  </a:schemeClr>
                </a:solidFill>
                <a:latin typeface="微软雅黑" panose="020B0503020204020204" pitchFamily="34" charset="-122"/>
                <a:ea typeface="微软雅黑" panose="020B0503020204020204" pitchFamily="34" charset="-122"/>
              </a:rPr>
              <a:t>for feature </a:t>
            </a:r>
            <a:r>
              <a:rPr lang="en-US" altLang="zh-CN" b="1" dirty="0" smtClean="0">
                <a:solidFill>
                  <a:schemeClr val="accent5">
                    <a:lumMod val="60000"/>
                    <a:lumOff val="40000"/>
                  </a:schemeClr>
                </a:solidFill>
                <a:latin typeface="微软雅黑" panose="020B0503020204020204" pitchFamily="34" charset="-122"/>
                <a:ea typeface="微软雅黑" panose="020B0503020204020204" pitchFamily="34" charset="-122"/>
              </a:rPr>
              <a:t>C&gt;</a:t>
            </a:r>
            <a:endParaRPr lang="en-US" altLang="zh-CN" b="1" dirty="0">
              <a:solidFill>
                <a:schemeClr val="accent5">
                  <a:lumMod val="60000"/>
                  <a:lumOff val="40000"/>
                </a:schemeClr>
              </a:solidFill>
              <a:latin typeface="微软雅黑" panose="020B0503020204020204" pitchFamily="34" charset="-122"/>
              <a:ea typeface="微软雅黑" panose="020B0503020204020204" pitchFamily="34" charset="-122"/>
            </a:endParaRPr>
          </a:p>
          <a:p>
            <a:pPr marL="457200" lvl="1" indent="0">
              <a:buNone/>
            </a:pPr>
            <a:endParaRPr lang="en-US" altLang="zh-CN" dirty="0" smtClean="0">
              <a:latin typeface="微软雅黑" panose="020B0503020204020204" pitchFamily="34" charset="-122"/>
              <a:ea typeface="微软雅黑" panose="020B0503020204020204" pitchFamily="34" charset="-122"/>
            </a:endParaRPr>
          </a:p>
          <a:p>
            <a:pPr marL="457200" lvl="1" indent="0">
              <a:buNone/>
            </a:pPr>
            <a:r>
              <a:rPr lang="en-US" altLang="zh-CN" dirty="0" smtClean="0">
                <a:latin typeface="微软雅黑" panose="020B0503020204020204" pitchFamily="34" charset="-122"/>
                <a:ea typeface="微软雅黑" panose="020B0503020204020204" pitchFamily="34" charset="-122"/>
              </a:rPr>
              <a:t>&lt;Html </a:t>
            </a:r>
            <a:r>
              <a:rPr lang="en-US" altLang="zh-CN" dirty="0">
                <a:latin typeface="微软雅黑" panose="020B0503020204020204" pitchFamily="34" charset="-122"/>
                <a:ea typeface="微软雅黑" panose="020B0503020204020204" pitchFamily="34" charset="-122"/>
              </a:rPr>
              <a:t>for feature A</a:t>
            </a:r>
            <a:r>
              <a:rPr lang="en-US" altLang="zh-CN" dirty="0" smtClean="0">
                <a:latin typeface="微软雅黑" panose="020B0503020204020204" pitchFamily="34" charset="-122"/>
                <a:ea typeface="微软雅黑" panose="020B0503020204020204" pitchFamily="34" charset="-122"/>
              </a:rPr>
              <a:t>&gt;</a:t>
            </a:r>
          </a:p>
          <a:p>
            <a:pPr marL="457200" lvl="1" indent="0">
              <a:buNone/>
            </a:pPr>
            <a:endParaRPr lang="en-US" altLang="zh-CN" dirty="0" smtClean="0">
              <a:latin typeface="微软雅黑" panose="020B0503020204020204" pitchFamily="34" charset="-122"/>
              <a:ea typeface="微软雅黑" panose="020B0503020204020204" pitchFamily="34" charset="-122"/>
            </a:endParaRPr>
          </a:p>
          <a:p>
            <a:pPr marL="457200" lvl="1" indent="0">
              <a:buNone/>
            </a:pPr>
            <a:r>
              <a:rPr lang="en-US" altLang="zh-CN" dirty="0" smtClean="0">
                <a:latin typeface="微软雅黑" panose="020B0503020204020204" pitchFamily="34" charset="-122"/>
                <a:ea typeface="微软雅黑" panose="020B0503020204020204" pitchFamily="34" charset="-122"/>
              </a:rPr>
              <a:t>&lt;Html </a:t>
            </a:r>
            <a:r>
              <a:rPr lang="en-US" altLang="zh-CN" dirty="0">
                <a:latin typeface="微软雅黑" panose="020B0503020204020204" pitchFamily="34" charset="-122"/>
                <a:ea typeface="微软雅黑" panose="020B0503020204020204" pitchFamily="34" charset="-122"/>
              </a:rPr>
              <a:t>for feature </a:t>
            </a:r>
            <a:r>
              <a:rPr lang="en-US" altLang="zh-CN" dirty="0" smtClean="0">
                <a:latin typeface="微软雅黑" panose="020B0503020204020204" pitchFamily="34" charset="-122"/>
                <a:ea typeface="微软雅黑" panose="020B0503020204020204" pitchFamily="34" charset="-122"/>
              </a:rPr>
              <a:t>B&gt;</a:t>
            </a:r>
            <a:endParaRPr lang="en-US" altLang="zh-CN" dirty="0">
              <a:latin typeface="微软雅黑" panose="020B0503020204020204" pitchFamily="34" charset="-122"/>
              <a:ea typeface="微软雅黑" panose="020B0503020204020204" pitchFamily="34" charset="-122"/>
            </a:endParaRPr>
          </a:p>
          <a:p>
            <a:pPr marL="457200" lvl="1" indent="0">
              <a:buNone/>
            </a:pPr>
            <a:endParaRPr lang="en-US" altLang="zh-CN" dirty="0" smtClean="0">
              <a:latin typeface="微软雅黑" panose="020B0503020204020204" pitchFamily="34" charset="-122"/>
              <a:ea typeface="微软雅黑" panose="020B0503020204020204" pitchFamily="34" charset="-122"/>
            </a:endParaRPr>
          </a:p>
          <a:p>
            <a:pPr marL="457200" lvl="1" indent="0">
              <a:buNone/>
            </a:pPr>
            <a:r>
              <a:rPr lang="en-US" altLang="zh-CN" dirty="0" smtClean="0">
                <a:latin typeface="微软雅黑" panose="020B0503020204020204" pitchFamily="34" charset="-122"/>
                <a:ea typeface="微软雅黑" panose="020B0503020204020204" pitchFamily="34" charset="-122"/>
              </a:rPr>
              <a:t>&lt;Html </a:t>
            </a:r>
            <a:r>
              <a:rPr lang="en-US" altLang="zh-CN" dirty="0">
                <a:latin typeface="微软雅黑" panose="020B0503020204020204" pitchFamily="34" charset="-122"/>
                <a:ea typeface="微软雅黑" panose="020B0503020204020204" pitchFamily="34" charset="-122"/>
              </a:rPr>
              <a:t>for feature </a:t>
            </a:r>
            <a:r>
              <a:rPr lang="en-US" altLang="zh-CN" dirty="0" smtClean="0">
                <a:latin typeface="微软雅黑" panose="020B0503020204020204" pitchFamily="34" charset="-122"/>
                <a:ea typeface="微软雅黑" panose="020B0503020204020204" pitchFamily="34" charset="-122"/>
              </a:rPr>
              <a:t>C&gt;</a:t>
            </a:r>
            <a:endParaRPr lang="en-US" altLang="zh-CN" dirty="0">
              <a:latin typeface="微软雅黑" panose="020B0503020204020204" pitchFamily="34" charset="-122"/>
              <a:ea typeface="微软雅黑" panose="020B0503020204020204" pitchFamily="34" charset="-122"/>
            </a:endParaRPr>
          </a:p>
          <a:p>
            <a:pPr marL="457200" lvl="1" indent="0">
              <a:buNone/>
            </a:pPr>
            <a:endParaRPr lang="en-US" altLang="zh-CN" dirty="0" smtClean="0">
              <a:latin typeface="微软雅黑" panose="020B0503020204020204" pitchFamily="34" charset="-122"/>
              <a:ea typeface="微软雅黑" panose="020B0503020204020204" pitchFamily="34" charset="-122"/>
            </a:endParaRPr>
          </a:p>
        </p:txBody>
      </p:sp>
      <p:sp>
        <p:nvSpPr>
          <p:cNvPr id="6" name="椭圆形标注 5"/>
          <p:cNvSpPr/>
          <p:nvPr/>
        </p:nvSpPr>
        <p:spPr>
          <a:xfrm rot="5400000">
            <a:off x="6511605" y="1842427"/>
            <a:ext cx="1861457" cy="3305362"/>
          </a:xfrm>
          <a:prstGeom prst="wedgeEllipseCallout">
            <a:avLst>
              <a:gd name="adj1" fmla="val -17325"/>
              <a:gd name="adj2" fmla="val 9362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dirty="0"/>
          </a:p>
        </p:txBody>
      </p:sp>
      <p:sp>
        <p:nvSpPr>
          <p:cNvPr id="4" name="文本框 3"/>
          <p:cNvSpPr txBox="1"/>
          <p:nvPr/>
        </p:nvSpPr>
        <p:spPr>
          <a:xfrm>
            <a:off x="6340154" y="2941110"/>
            <a:ext cx="2204357" cy="1107996"/>
          </a:xfrm>
          <a:prstGeom prst="rect">
            <a:avLst/>
          </a:prstGeom>
          <a:noFill/>
        </p:spPr>
        <p:txBody>
          <a:bodyPr wrap="square" rtlCol="0">
            <a:spAutoFit/>
          </a:bodyPr>
          <a:lstStyle/>
          <a:p>
            <a:r>
              <a:rPr lang="en-US" altLang="zh-CN" sz="2200" dirty="0" smtClean="0">
                <a:latin typeface="微软雅黑" panose="020B0503020204020204" pitchFamily="34" charset="-122"/>
                <a:ea typeface="微软雅黑" panose="020B0503020204020204" pitchFamily="34" charset="-122"/>
              </a:rPr>
              <a:t>A</a:t>
            </a:r>
            <a:r>
              <a:rPr lang="zh-CN" altLang="en-US" sz="2200" dirty="0" smtClean="0">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B</a:t>
            </a:r>
            <a:r>
              <a:rPr lang="zh-CN" altLang="en-US" sz="2200" dirty="0" smtClean="0">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C</a:t>
            </a:r>
            <a:r>
              <a:rPr lang="zh-CN" altLang="en-US" sz="2200" dirty="0" smtClean="0">
                <a:latin typeface="微软雅黑" panose="020B0503020204020204" pitchFamily="34" charset="-122"/>
                <a:ea typeface="微软雅黑" panose="020B0503020204020204" pitchFamily="34" charset="-122"/>
              </a:rPr>
              <a:t>永远都在一起，可以合并到一起</a:t>
            </a:r>
            <a:endParaRPr lang="zh-CN" altLang="en-US" sz="2200" dirty="0">
              <a:latin typeface="微软雅黑" panose="020B0503020204020204" pitchFamily="34" charset="-122"/>
              <a:ea typeface="微软雅黑" panose="020B0503020204020204" pitchFamily="34" charset="-122"/>
            </a:endParaRPr>
          </a:p>
        </p:txBody>
      </p:sp>
      <p:sp>
        <p:nvSpPr>
          <p:cNvPr id="7" name="标题 1"/>
          <p:cNvSpPr>
            <a:spLocks noGrp="1"/>
          </p:cNvSpPr>
          <p:nvPr>
            <p:ph type="title"/>
          </p:nvPr>
        </p:nvSpPr>
        <p:spPr>
          <a:xfrm>
            <a:off x="838200" y="365125"/>
            <a:ext cx="10515600" cy="1325563"/>
          </a:xfrm>
        </p:spPr>
        <p:txBody>
          <a:bodyPr>
            <a:normAutofit/>
          </a:bodyPr>
          <a:lstStyle/>
          <a:p>
            <a:r>
              <a:rPr lang="zh-CN" altLang="en-US" sz="3600" dirty="0">
                <a:latin typeface="微软雅黑" panose="020B0503020204020204" pitchFamily="34" charset="-122"/>
                <a:ea typeface="微软雅黑" panose="020B0503020204020204" pitchFamily="34" charset="-122"/>
              </a:rPr>
              <a:t>静态资源</a:t>
            </a:r>
            <a:r>
              <a:rPr lang="zh-CN" altLang="en-US" sz="3600" dirty="0" smtClean="0">
                <a:latin typeface="微软雅黑" panose="020B0503020204020204" pitchFamily="34" charset="-122"/>
                <a:ea typeface="微软雅黑" panose="020B0503020204020204" pitchFamily="34" charset="-122"/>
              </a:rPr>
              <a:t>合并中的挑战</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20957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4242" y="1825625"/>
            <a:ext cx="10515600" cy="4351338"/>
          </a:xfrm>
        </p:spPr>
        <p:txBody>
          <a:bodyPr>
            <a:normAutofit/>
          </a:bodyPr>
          <a:lstStyle/>
          <a:p>
            <a:r>
              <a:rPr lang="zh-CN" altLang="en-US" dirty="0">
                <a:solidFill>
                  <a:schemeClr val="accent1">
                    <a:lumMod val="60000"/>
                    <a:lumOff val="40000"/>
                  </a:schemeClr>
                </a:solidFill>
                <a:latin typeface="微软雅黑" panose="020B0503020204020204" pitchFamily="34" charset="-122"/>
                <a:ea typeface="微软雅黑" panose="020B0503020204020204" pitchFamily="34" charset="-122"/>
              </a:rPr>
              <a:t>第二天 </a:t>
            </a:r>
            <a:r>
              <a:rPr lang="zh-CN" altLang="en-US" dirty="0" smtClean="0">
                <a:solidFill>
                  <a:schemeClr val="accent1">
                    <a:lumMod val="60000"/>
                    <a:lumOff val="40000"/>
                  </a:schemeClr>
                </a:solidFill>
                <a:latin typeface="微软雅黑" panose="020B0503020204020204" pitchFamily="34" charset="-122"/>
                <a:ea typeface="微软雅黑" panose="020B0503020204020204" pitchFamily="34" charset="-122"/>
              </a:rPr>
              <a:t>： 请求减少了，性能优化了！</a:t>
            </a:r>
            <a:endParaRPr lang="en-US" altLang="zh-CN" dirty="0">
              <a:solidFill>
                <a:schemeClr val="accent1">
                  <a:lumMod val="60000"/>
                  <a:lumOff val="40000"/>
                </a:schemeClr>
              </a:solidFill>
              <a:latin typeface="微软雅黑" panose="020B0503020204020204" pitchFamily="34" charset="-122"/>
              <a:ea typeface="微软雅黑" panose="020B0503020204020204" pitchFamily="34" charset="-122"/>
            </a:endParaRPr>
          </a:p>
          <a:p>
            <a:pPr marL="457200" lvl="1" indent="0">
              <a:buNone/>
            </a:pPr>
            <a:endParaRPr lang="en-US" altLang="zh-CN" dirty="0">
              <a:latin typeface="微软雅黑" panose="020B0503020204020204" pitchFamily="34" charset="-122"/>
              <a:ea typeface="微软雅黑" panose="020B0503020204020204" pitchFamily="34" charset="-122"/>
            </a:endParaRPr>
          </a:p>
          <a:p>
            <a:pPr marL="457200" lvl="1" indent="0">
              <a:buNone/>
            </a:pPr>
            <a:r>
              <a:rPr lang="en-US" altLang="zh-CN" sz="2200" b="1" dirty="0">
                <a:solidFill>
                  <a:schemeClr val="accent5">
                    <a:lumMod val="60000"/>
                    <a:lumOff val="40000"/>
                  </a:schemeClr>
                </a:solidFill>
                <a:latin typeface="微软雅黑" panose="020B0503020204020204" pitchFamily="34" charset="-122"/>
                <a:ea typeface="微软雅黑" panose="020B0503020204020204" pitchFamily="34" charset="-122"/>
              </a:rPr>
              <a:t>&lt;CSS for feature A&amp;B&amp;C&gt;</a:t>
            </a:r>
            <a:r>
              <a:rPr lang="zh-CN" altLang="en-US" sz="2200" b="1" dirty="0">
                <a:solidFill>
                  <a:schemeClr val="accent5">
                    <a:lumMod val="60000"/>
                    <a:lumOff val="40000"/>
                  </a:schemeClr>
                </a:solidFill>
                <a:latin typeface="微软雅黑" panose="020B0503020204020204" pitchFamily="34" charset="-122"/>
                <a:ea typeface="微软雅黑" panose="020B0503020204020204" pitchFamily="34" charset="-122"/>
              </a:rPr>
              <a:t> </a:t>
            </a:r>
            <a:endParaRPr lang="en-US" altLang="zh-CN" sz="2200" b="1" dirty="0">
              <a:solidFill>
                <a:schemeClr val="accent5">
                  <a:lumMod val="60000"/>
                  <a:lumOff val="40000"/>
                </a:schemeClr>
              </a:solidFill>
              <a:latin typeface="微软雅黑" panose="020B0503020204020204" pitchFamily="34" charset="-122"/>
              <a:ea typeface="微软雅黑" panose="020B0503020204020204" pitchFamily="34" charset="-122"/>
            </a:endParaRPr>
          </a:p>
          <a:p>
            <a:pPr marL="457200" lvl="1" indent="0">
              <a:buNone/>
            </a:pPr>
            <a:endParaRPr lang="en-US" altLang="zh-CN" sz="2200" dirty="0" smtClean="0">
              <a:latin typeface="微软雅黑" panose="020B0503020204020204" pitchFamily="34" charset="-122"/>
              <a:ea typeface="微软雅黑" panose="020B0503020204020204" pitchFamily="34" charset="-122"/>
            </a:endParaRPr>
          </a:p>
          <a:p>
            <a:pPr marL="457200" lvl="1" indent="0">
              <a:buNone/>
            </a:pPr>
            <a:r>
              <a:rPr lang="en-US" altLang="zh-CN" sz="2200" dirty="0" smtClean="0">
                <a:latin typeface="微软雅黑" panose="020B0503020204020204" pitchFamily="34" charset="-122"/>
                <a:ea typeface="微软雅黑" panose="020B0503020204020204" pitchFamily="34" charset="-122"/>
              </a:rPr>
              <a:t>&lt;Html </a:t>
            </a:r>
            <a:r>
              <a:rPr lang="en-US" altLang="zh-CN" sz="2200" dirty="0">
                <a:latin typeface="微软雅黑" panose="020B0503020204020204" pitchFamily="34" charset="-122"/>
                <a:ea typeface="微软雅黑" panose="020B0503020204020204" pitchFamily="34" charset="-122"/>
              </a:rPr>
              <a:t>for feature A</a:t>
            </a:r>
            <a:r>
              <a:rPr lang="en-US" altLang="zh-CN" sz="2200" dirty="0" smtClean="0">
                <a:latin typeface="微软雅黑" panose="020B0503020204020204" pitchFamily="34" charset="-122"/>
                <a:ea typeface="微软雅黑" panose="020B0503020204020204" pitchFamily="34" charset="-122"/>
              </a:rPr>
              <a:t>&gt;</a:t>
            </a:r>
          </a:p>
          <a:p>
            <a:pPr marL="457200" lvl="1" indent="0">
              <a:buNone/>
            </a:pPr>
            <a:endParaRPr lang="en-US" altLang="zh-CN" sz="2200" dirty="0" smtClean="0">
              <a:latin typeface="微软雅黑" panose="020B0503020204020204" pitchFamily="34" charset="-122"/>
              <a:ea typeface="微软雅黑" panose="020B0503020204020204" pitchFamily="34" charset="-122"/>
            </a:endParaRPr>
          </a:p>
          <a:p>
            <a:pPr marL="457200" lvl="1" indent="0">
              <a:buNone/>
            </a:pPr>
            <a:r>
              <a:rPr lang="en-US" altLang="zh-CN" sz="2200" dirty="0" smtClean="0">
                <a:latin typeface="微软雅黑" panose="020B0503020204020204" pitchFamily="34" charset="-122"/>
                <a:ea typeface="微软雅黑" panose="020B0503020204020204" pitchFamily="34" charset="-122"/>
              </a:rPr>
              <a:t>&lt;Html </a:t>
            </a:r>
            <a:r>
              <a:rPr lang="en-US" altLang="zh-CN" sz="2200" dirty="0">
                <a:latin typeface="微软雅黑" panose="020B0503020204020204" pitchFamily="34" charset="-122"/>
                <a:ea typeface="微软雅黑" panose="020B0503020204020204" pitchFamily="34" charset="-122"/>
              </a:rPr>
              <a:t>for feature </a:t>
            </a:r>
            <a:r>
              <a:rPr lang="en-US" altLang="zh-CN" sz="2200" dirty="0" smtClean="0">
                <a:latin typeface="微软雅黑" panose="020B0503020204020204" pitchFamily="34" charset="-122"/>
                <a:ea typeface="微软雅黑" panose="020B0503020204020204" pitchFamily="34" charset="-122"/>
              </a:rPr>
              <a:t>B&gt;</a:t>
            </a:r>
            <a:endParaRPr lang="en-US" altLang="zh-CN" sz="2200" dirty="0">
              <a:latin typeface="微软雅黑" panose="020B0503020204020204" pitchFamily="34" charset="-122"/>
              <a:ea typeface="微软雅黑" panose="020B0503020204020204" pitchFamily="34" charset="-122"/>
            </a:endParaRPr>
          </a:p>
          <a:p>
            <a:pPr marL="457200" lvl="1" indent="0">
              <a:buNone/>
            </a:pPr>
            <a:endParaRPr lang="en-US" altLang="zh-CN" sz="2200" dirty="0" smtClean="0">
              <a:latin typeface="微软雅黑" panose="020B0503020204020204" pitchFamily="34" charset="-122"/>
              <a:ea typeface="微软雅黑" panose="020B0503020204020204" pitchFamily="34" charset="-122"/>
            </a:endParaRPr>
          </a:p>
          <a:p>
            <a:pPr marL="457200" lvl="1" indent="0">
              <a:buNone/>
            </a:pPr>
            <a:r>
              <a:rPr lang="en-US" altLang="zh-CN" sz="2200" dirty="0" smtClean="0">
                <a:latin typeface="微软雅黑" panose="020B0503020204020204" pitchFamily="34" charset="-122"/>
                <a:ea typeface="微软雅黑" panose="020B0503020204020204" pitchFamily="34" charset="-122"/>
              </a:rPr>
              <a:t>&lt;Html </a:t>
            </a:r>
            <a:r>
              <a:rPr lang="en-US" altLang="zh-CN" sz="2200" dirty="0">
                <a:latin typeface="微软雅黑" panose="020B0503020204020204" pitchFamily="34" charset="-122"/>
                <a:ea typeface="微软雅黑" panose="020B0503020204020204" pitchFamily="34" charset="-122"/>
              </a:rPr>
              <a:t>for feature </a:t>
            </a:r>
            <a:r>
              <a:rPr lang="en-US" altLang="zh-CN" sz="2200" dirty="0" smtClean="0">
                <a:latin typeface="微软雅黑" panose="020B0503020204020204" pitchFamily="34" charset="-122"/>
                <a:ea typeface="微软雅黑" panose="020B0503020204020204" pitchFamily="34" charset="-122"/>
              </a:rPr>
              <a:t>C&gt;</a:t>
            </a:r>
            <a:endParaRPr lang="en-US" altLang="zh-CN" sz="2200" dirty="0">
              <a:latin typeface="微软雅黑" panose="020B0503020204020204" pitchFamily="34" charset="-122"/>
              <a:ea typeface="微软雅黑" panose="020B0503020204020204" pitchFamily="34" charset="-122"/>
            </a:endParaRPr>
          </a:p>
          <a:p>
            <a:pPr marL="457200" lvl="1" indent="0">
              <a:buNone/>
            </a:pPr>
            <a:endParaRPr lang="en-US" altLang="zh-CN" dirty="0" smtClean="0">
              <a:latin typeface="微软雅黑" panose="020B0503020204020204" pitchFamily="34" charset="-122"/>
              <a:ea typeface="微软雅黑" panose="020B0503020204020204" pitchFamily="34" charset="-122"/>
            </a:endParaRPr>
          </a:p>
        </p:txBody>
      </p:sp>
      <p:sp>
        <p:nvSpPr>
          <p:cNvPr id="7" name="椭圆形标注 6"/>
          <p:cNvSpPr/>
          <p:nvPr/>
        </p:nvSpPr>
        <p:spPr>
          <a:xfrm rot="5400000">
            <a:off x="6511605" y="1842427"/>
            <a:ext cx="1861457" cy="3305362"/>
          </a:xfrm>
          <a:prstGeom prst="wedgeEllipseCallout">
            <a:avLst>
              <a:gd name="adj1" fmla="val -17325"/>
              <a:gd name="adj2" fmla="val 9362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dirty="0"/>
          </a:p>
        </p:txBody>
      </p:sp>
      <p:sp>
        <p:nvSpPr>
          <p:cNvPr id="8" name="文本框 7"/>
          <p:cNvSpPr txBox="1"/>
          <p:nvPr/>
        </p:nvSpPr>
        <p:spPr>
          <a:xfrm>
            <a:off x="6340154" y="2941110"/>
            <a:ext cx="2204357" cy="769441"/>
          </a:xfrm>
          <a:prstGeom prst="rect">
            <a:avLst/>
          </a:prstGeom>
          <a:noFill/>
        </p:spPr>
        <p:txBody>
          <a:bodyPr wrap="square" rtlCol="0">
            <a:spAutoFit/>
          </a:bodyPr>
          <a:lstStyle/>
          <a:p>
            <a:r>
              <a:rPr lang="zh-CN" altLang="en-US" sz="2200" dirty="0" smtClean="0">
                <a:latin typeface="微软雅黑" panose="020B0503020204020204" pitchFamily="34" charset="-122"/>
                <a:ea typeface="微软雅黑" panose="020B0503020204020204" pitchFamily="34" charset="-122"/>
              </a:rPr>
              <a:t>三个请求变一个请求！！！</a:t>
            </a:r>
            <a:endParaRPr lang="zh-CN" altLang="en-US" sz="2200" dirty="0">
              <a:latin typeface="微软雅黑" panose="020B0503020204020204" pitchFamily="34" charset="-122"/>
              <a:ea typeface="微软雅黑" panose="020B0503020204020204" pitchFamily="34" charset="-122"/>
            </a:endParaRPr>
          </a:p>
        </p:txBody>
      </p:sp>
      <p:sp>
        <p:nvSpPr>
          <p:cNvPr id="9" name="标题 1"/>
          <p:cNvSpPr>
            <a:spLocks noGrp="1"/>
          </p:cNvSpPr>
          <p:nvPr>
            <p:ph type="title"/>
          </p:nvPr>
        </p:nvSpPr>
        <p:spPr/>
        <p:txBody>
          <a:bodyPr>
            <a:normAutofit/>
          </a:bodyPr>
          <a:lstStyle/>
          <a:p>
            <a:r>
              <a:rPr lang="zh-CN" altLang="en-US" sz="3600" dirty="0">
                <a:latin typeface="微软雅黑" panose="020B0503020204020204" pitchFamily="34" charset="-122"/>
                <a:ea typeface="微软雅黑" panose="020B0503020204020204" pitchFamily="34" charset="-122"/>
              </a:rPr>
              <a:t>静态资源</a:t>
            </a:r>
            <a:r>
              <a:rPr lang="zh-CN" altLang="en-US" sz="3600" dirty="0" smtClean="0">
                <a:latin typeface="微软雅黑" panose="020B0503020204020204" pitchFamily="34" charset="-122"/>
                <a:ea typeface="微软雅黑" panose="020B0503020204020204" pitchFamily="34" charset="-122"/>
              </a:rPr>
              <a:t>合并中的挑战</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719196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solidFill>
                  <a:schemeClr val="accent1">
                    <a:lumMod val="60000"/>
                    <a:lumOff val="40000"/>
                  </a:schemeClr>
                </a:solidFill>
                <a:latin typeface="微软雅黑" panose="020B0503020204020204" pitchFamily="34" charset="-122"/>
                <a:ea typeface="微软雅黑" panose="020B0503020204020204" pitchFamily="34" charset="-122"/>
              </a:rPr>
              <a:t>第</a:t>
            </a:r>
            <a:r>
              <a:rPr lang="zh-CN" altLang="en-US" dirty="0">
                <a:solidFill>
                  <a:schemeClr val="accent1">
                    <a:lumMod val="60000"/>
                    <a:lumOff val="40000"/>
                  </a:schemeClr>
                </a:solidFill>
                <a:latin typeface="微软雅黑" panose="020B0503020204020204" pitchFamily="34" charset="-122"/>
                <a:ea typeface="微软雅黑" panose="020B0503020204020204" pitchFamily="34" charset="-122"/>
              </a:rPr>
              <a:t>三</a:t>
            </a:r>
            <a:r>
              <a:rPr lang="zh-CN" altLang="en-US" dirty="0" smtClean="0">
                <a:solidFill>
                  <a:schemeClr val="accent1">
                    <a:lumMod val="60000"/>
                    <a:lumOff val="40000"/>
                  </a:schemeClr>
                </a:solidFill>
                <a:latin typeface="微软雅黑" panose="020B0503020204020204" pitchFamily="34" charset="-122"/>
                <a:ea typeface="微软雅黑" panose="020B0503020204020204" pitchFamily="34" charset="-122"/>
              </a:rPr>
              <a:t>天 </a:t>
            </a:r>
            <a:r>
              <a:rPr lang="zh-CN" altLang="en-US" dirty="0" smtClean="0">
                <a:solidFill>
                  <a:schemeClr val="accent1">
                    <a:lumMod val="60000"/>
                    <a:lumOff val="40000"/>
                  </a:schemeClr>
                </a:solidFill>
                <a:latin typeface="微软雅黑" panose="020B0503020204020204" pitchFamily="34" charset="-122"/>
                <a:ea typeface="微软雅黑" panose="020B0503020204020204" pitchFamily="34" charset="-122"/>
              </a:rPr>
              <a:t>： 功能</a:t>
            </a:r>
            <a:r>
              <a:rPr lang="en-US" altLang="zh-CN" dirty="0" smtClean="0">
                <a:solidFill>
                  <a:schemeClr val="accent1">
                    <a:lumMod val="60000"/>
                    <a:lumOff val="40000"/>
                  </a:schemeClr>
                </a:solidFill>
                <a:latin typeface="微软雅黑" panose="020B0503020204020204" pitchFamily="34" charset="-122"/>
                <a:ea typeface="微软雅黑" panose="020B0503020204020204" pitchFamily="34" charset="-122"/>
              </a:rPr>
              <a:t>C</a:t>
            </a:r>
            <a:r>
              <a:rPr lang="zh-CN" altLang="en-US" dirty="0" smtClean="0">
                <a:solidFill>
                  <a:schemeClr val="accent1">
                    <a:lumMod val="60000"/>
                    <a:lumOff val="40000"/>
                  </a:schemeClr>
                </a:solidFill>
                <a:latin typeface="微软雅黑" panose="020B0503020204020204" pitchFamily="34" charset="-122"/>
                <a:ea typeface="微软雅黑" panose="020B0503020204020204" pitchFamily="34" charset="-122"/>
              </a:rPr>
              <a:t>不再使用</a:t>
            </a:r>
            <a:endParaRPr lang="en-US" altLang="zh-CN" dirty="0">
              <a:solidFill>
                <a:schemeClr val="accent1">
                  <a:lumMod val="60000"/>
                  <a:lumOff val="40000"/>
                </a:schemeClr>
              </a:solidFill>
              <a:latin typeface="微软雅黑" panose="020B0503020204020204" pitchFamily="34" charset="-122"/>
              <a:ea typeface="微软雅黑" panose="020B0503020204020204" pitchFamily="34" charset="-122"/>
            </a:endParaRPr>
          </a:p>
          <a:p>
            <a:pPr marL="457200" lvl="1" indent="0">
              <a:buNone/>
            </a:pPr>
            <a:endParaRPr lang="en-US" altLang="zh-CN" dirty="0">
              <a:latin typeface="微软雅黑" panose="020B0503020204020204" pitchFamily="34" charset="-122"/>
              <a:ea typeface="微软雅黑" panose="020B0503020204020204" pitchFamily="34" charset="-122"/>
            </a:endParaRPr>
          </a:p>
          <a:p>
            <a:pPr marL="457200" lvl="1" indent="0">
              <a:buNone/>
            </a:pPr>
            <a:r>
              <a:rPr lang="en-US" altLang="zh-CN" sz="2200" dirty="0" smtClean="0">
                <a:solidFill>
                  <a:schemeClr val="tx1">
                    <a:lumMod val="95000"/>
                    <a:lumOff val="5000"/>
                  </a:schemeClr>
                </a:solidFill>
                <a:latin typeface="微软雅黑" panose="020B0503020204020204" pitchFamily="34" charset="-122"/>
                <a:ea typeface="微软雅黑" panose="020B0503020204020204" pitchFamily="34" charset="-122"/>
              </a:rPr>
              <a:t>&lt;CSS for feature A&amp;B&amp;C&gt;</a:t>
            </a:r>
            <a:r>
              <a:rPr lang="zh-CN" altLang="en-US" sz="2200" dirty="0" smtClean="0">
                <a:solidFill>
                  <a:schemeClr val="tx1">
                    <a:lumMod val="95000"/>
                    <a:lumOff val="5000"/>
                  </a:schemeClr>
                </a:solidFill>
                <a:latin typeface="微软雅黑" panose="020B0503020204020204" pitchFamily="34" charset="-122"/>
                <a:ea typeface="微软雅黑" panose="020B0503020204020204" pitchFamily="34" charset="-122"/>
              </a:rPr>
              <a:t> </a:t>
            </a:r>
            <a:endParaRPr lang="en-US" altLang="zh-CN" sz="22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marL="457200" lvl="1" indent="0">
              <a:buNone/>
            </a:pPr>
            <a:endParaRPr lang="en-US" altLang="zh-CN" sz="2200" dirty="0" smtClean="0">
              <a:latin typeface="微软雅黑" panose="020B0503020204020204" pitchFamily="34" charset="-122"/>
              <a:ea typeface="微软雅黑" panose="020B0503020204020204" pitchFamily="34" charset="-122"/>
            </a:endParaRPr>
          </a:p>
          <a:p>
            <a:pPr marL="457200" lvl="1" indent="0">
              <a:buNone/>
            </a:pPr>
            <a:r>
              <a:rPr lang="en-US" altLang="zh-CN" sz="2200" dirty="0" smtClean="0">
                <a:latin typeface="微软雅黑" panose="020B0503020204020204" pitchFamily="34" charset="-122"/>
                <a:ea typeface="微软雅黑" panose="020B0503020204020204" pitchFamily="34" charset="-122"/>
              </a:rPr>
              <a:t>&lt;Html </a:t>
            </a:r>
            <a:r>
              <a:rPr lang="en-US" altLang="zh-CN" sz="2200" dirty="0">
                <a:latin typeface="微软雅黑" panose="020B0503020204020204" pitchFamily="34" charset="-122"/>
                <a:ea typeface="微软雅黑" panose="020B0503020204020204" pitchFamily="34" charset="-122"/>
              </a:rPr>
              <a:t>for feature A</a:t>
            </a:r>
            <a:r>
              <a:rPr lang="en-US" altLang="zh-CN" sz="2200" dirty="0" smtClean="0">
                <a:latin typeface="微软雅黑" panose="020B0503020204020204" pitchFamily="34" charset="-122"/>
                <a:ea typeface="微软雅黑" panose="020B0503020204020204" pitchFamily="34" charset="-122"/>
              </a:rPr>
              <a:t>&gt;</a:t>
            </a:r>
          </a:p>
          <a:p>
            <a:pPr marL="457200" lvl="1" indent="0">
              <a:buNone/>
            </a:pPr>
            <a:endParaRPr lang="en-US" altLang="zh-CN" sz="2200" dirty="0" smtClean="0">
              <a:latin typeface="微软雅黑" panose="020B0503020204020204" pitchFamily="34" charset="-122"/>
              <a:ea typeface="微软雅黑" panose="020B0503020204020204" pitchFamily="34" charset="-122"/>
            </a:endParaRPr>
          </a:p>
          <a:p>
            <a:pPr marL="457200" lvl="1" indent="0">
              <a:buNone/>
            </a:pPr>
            <a:r>
              <a:rPr lang="en-US" altLang="zh-CN" sz="2200" dirty="0" smtClean="0">
                <a:latin typeface="微软雅黑" panose="020B0503020204020204" pitchFamily="34" charset="-122"/>
                <a:ea typeface="微软雅黑" panose="020B0503020204020204" pitchFamily="34" charset="-122"/>
              </a:rPr>
              <a:t>&lt;Html </a:t>
            </a:r>
            <a:r>
              <a:rPr lang="en-US" altLang="zh-CN" sz="2200" dirty="0">
                <a:latin typeface="微软雅黑" panose="020B0503020204020204" pitchFamily="34" charset="-122"/>
                <a:ea typeface="微软雅黑" panose="020B0503020204020204" pitchFamily="34" charset="-122"/>
              </a:rPr>
              <a:t>for feature </a:t>
            </a:r>
            <a:r>
              <a:rPr lang="en-US" altLang="zh-CN" sz="2200" dirty="0" smtClean="0">
                <a:latin typeface="微软雅黑" panose="020B0503020204020204" pitchFamily="34" charset="-122"/>
                <a:ea typeface="微软雅黑" panose="020B0503020204020204" pitchFamily="34" charset="-122"/>
              </a:rPr>
              <a:t>B&gt;</a:t>
            </a:r>
            <a:endParaRPr lang="en-US" altLang="zh-CN" sz="2200" dirty="0">
              <a:latin typeface="微软雅黑" panose="020B0503020204020204" pitchFamily="34" charset="-122"/>
              <a:ea typeface="微软雅黑" panose="020B0503020204020204" pitchFamily="34" charset="-122"/>
            </a:endParaRPr>
          </a:p>
          <a:p>
            <a:pPr marL="457200" lvl="1" indent="0">
              <a:buNone/>
            </a:pPr>
            <a:endParaRPr lang="en-US" altLang="zh-CN" sz="2200" dirty="0" smtClean="0">
              <a:latin typeface="微软雅黑" panose="020B0503020204020204" pitchFamily="34" charset="-122"/>
              <a:ea typeface="微软雅黑" panose="020B0503020204020204" pitchFamily="34" charset="-122"/>
            </a:endParaRPr>
          </a:p>
          <a:p>
            <a:pPr marL="457200" lvl="1" indent="0">
              <a:buNone/>
            </a:pPr>
            <a:r>
              <a:rPr lang="en-US" altLang="zh-CN" sz="2200" dirty="0" smtClean="0">
                <a:solidFill>
                  <a:srgbClr val="FF0000"/>
                </a:solidFill>
                <a:latin typeface="微软雅黑" panose="020B0503020204020204" pitchFamily="34" charset="-122"/>
                <a:ea typeface="微软雅黑" panose="020B0503020204020204" pitchFamily="34" charset="-122"/>
              </a:rPr>
              <a:t>//</a:t>
            </a:r>
            <a:r>
              <a:rPr lang="zh-CN" altLang="en-US" sz="2200" dirty="0" smtClean="0">
                <a:solidFill>
                  <a:srgbClr val="FF0000"/>
                </a:solidFill>
                <a:latin typeface="微软雅黑" panose="020B0503020204020204" pitchFamily="34" charset="-122"/>
                <a:ea typeface="微软雅黑" panose="020B0503020204020204" pitchFamily="34" charset="-122"/>
              </a:rPr>
              <a:t>不再使用</a:t>
            </a:r>
            <a:r>
              <a:rPr lang="en-US" altLang="zh-CN" sz="2200" dirty="0" smtClean="0">
                <a:solidFill>
                  <a:srgbClr val="FF0000"/>
                </a:solidFill>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{&lt;Html </a:t>
            </a:r>
            <a:r>
              <a:rPr lang="en-US" altLang="zh-CN" sz="2200" dirty="0">
                <a:latin typeface="微软雅黑" panose="020B0503020204020204" pitchFamily="34" charset="-122"/>
                <a:ea typeface="微软雅黑" panose="020B0503020204020204" pitchFamily="34" charset="-122"/>
              </a:rPr>
              <a:t>for feature </a:t>
            </a:r>
            <a:r>
              <a:rPr lang="en-US" altLang="zh-CN" sz="2200" dirty="0" smtClean="0">
                <a:latin typeface="微软雅黑" panose="020B0503020204020204" pitchFamily="34" charset="-122"/>
                <a:ea typeface="微软雅黑" panose="020B0503020204020204" pitchFamily="34" charset="-122"/>
              </a:rPr>
              <a:t>C&gt;}</a:t>
            </a:r>
            <a:endParaRPr lang="en-US" altLang="zh-CN" sz="2200" dirty="0">
              <a:latin typeface="微软雅黑" panose="020B0503020204020204" pitchFamily="34" charset="-122"/>
              <a:ea typeface="微软雅黑" panose="020B0503020204020204" pitchFamily="34" charset="-122"/>
            </a:endParaRPr>
          </a:p>
          <a:p>
            <a:pPr marL="457200" lvl="1" indent="0">
              <a:buNone/>
            </a:pPr>
            <a:endParaRPr lang="en-US" altLang="zh-CN" dirty="0" smtClean="0">
              <a:latin typeface="微软雅黑" panose="020B0503020204020204" pitchFamily="34" charset="-122"/>
              <a:ea typeface="微软雅黑" panose="020B0503020204020204" pitchFamily="34" charset="-122"/>
            </a:endParaRPr>
          </a:p>
        </p:txBody>
      </p:sp>
      <p:sp>
        <p:nvSpPr>
          <p:cNvPr id="4" name="标题 1"/>
          <p:cNvSpPr>
            <a:spLocks noGrp="1"/>
          </p:cNvSpPr>
          <p:nvPr>
            <p:ph type="title"/>
          </p:nvPr>
        </p:nvSpPr>
        <p:spPr>
          <a:xfrm>
            <a:off x="838200" y="365125"/>
            <a:ext cx="10515600" cy="1325563"/>
          </a:xfrm>
        </p:spPr>
        <p:txBody>
          <a:bodyPr>
            <a:normAutofit/>
          </a:bodyPr>
          <a:lstStyle/>
          <a:p>
            <a:r>
              <a:rPr lang="zh-CN" altLang="en-US" sz="3600" dirty="0">
                <a:latin typeface="微软雅黑" panose="020B0503020204020204" pitchFamily="34" charset="-122"/>
                <a:ea typeface="微软雅黑" panose="020B0503020204020204" pitchFamily="34" charset="-122"/>
              </a:rPr>
              <a:t>静态资源</a:t>
            </a:r>
            <a:r>
              <a:rPr lang="zh-CN" altLang="en-US" sz="3600" dirty="0" smtClean="0">
                <a:latin typeface="微软雅黑" panose="020B0503020204020204" pitchFamily="34" charset="-122"/>
                <a:ea typeface="微软雅黑" panose="020B0503020204020204" pitchFamily="34" charset="-122"/>
              </a:rPr>
              <a:t>合并中的挑战</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779122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4665</TotalTime>
  <Words>3058</Words>
  <Application>Microsoft Office PowerPoint</Application>
  <PresentationFormat>宽屏</PresentationFormat>
  <Paragraphs>682</Paragraphs>
  <Slides>38</Slides>
  <Notes>31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38</vt:i4>
      </vt:variant>
    </vt:vector>
  </HeadingPairs>
  <TitlesOfParts>
    <vt:vector size="45" baseType="lpstr">
      <vt:lpstr>宋体</vt:lpstr>
      <vt:lpstr>微软雅黑</vt:lpstr>
      <vt:lpstr>Arial</vt:lpstr>
      <vt:lpstr>Calibri</vt:lpstr>
      <vt:lpstr>Calibri Light</vt:lpstr>
      <vt:lpstr>Wingdings</vt:lpstr>
      <vt:lpstr>Office 主题</vt:lpstr>
      <vt:lpstr>静态资源自动合并系统</vt:lpstr>
      <vt:lpstr>关于我</vt:lpstr>
      <vt:lpstr>大纲</vt:lpstr>
      <vt:lpstr>PowerPoint 演示文稿</vt:lpstr>
      <vt:lpstr>PowerPoint 演示文稿</vt:lpstr>
      <vt:lpstr>静态资源合并中的挑战</vt:lpstr>
      <vt:lpstr>静态资源合并中的挑战</vt:lpstr>
      <vt:lpstr>静态资源合并中的挑战</vt:lpstr>
      <vt:lpstr>静态资源合并中的挑战</vt:lpstr>
      <vt:lpstr>静态资源合并中的挑战</vt:lpstr>
      <vt:lpstr>静态资源合并中的挑战</vt:lpstr>
      <vt:lpstr>静态资源合并中的挑战</vt:lpstr>
      <vt:lpstr>静态资源合并--目标</vt:lpstr>
      <vt:lpstr>PowerPoint 演示文稿</vt:lpstr>
      <vt:lpstr>静态资源自动合并系统</vt:lpstr>
      <vt:lpstr>静态资源自动合并 — 收益</vt:lpstr>
      <vt:lpstr>静态资源自动合并 — 收益</vt:lpstr>
      <vt:lpstr>目标分析 – 需要做哪些</vt:lpstr>
      <vt:lpstr>需要做哪些</vt:lpstr>
      <vt:lpstr>静态资源自动合并系统</vt:lpstr>
      <vt:lpstr>PowerPoint 演示文稿</vt:lpstr>
      <vt:lpstr>怎么做</vt:lpstr>
      <vt:lpstr>静态资源自动合并 — 统计</vt:lpstr>
      <vt:lpstr>静态资源自动合并 — 统计</vt:lpstr>
      <vt:lpstr>静态资源自动合并 — 统计</vt:lpstr>
      <vt:lpstr>静态资源自动合并 — 合并模型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静态资源合并</vt:lpstr>
      <vt:lpstr>Thanks</vt:lpstr>
    </vt:vector>
  </TitlesOfParts>
  <Company>Lenovo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Wang,Cheng(ST-FE)</dc:creator>
  <cp:lastModifiedBy>Wang,Cheng(ST-FE)</cp:lastModifiedBy>
  <cp:revision>1348</cp:revision>
  <dcterms:created xsi:type="dcterms:W3CDTF">2014-03-09T10:32:19Z</dcterms:created>
  <dcterms:modified xsi:type="dcterms:W3CDTF">2014-03-29T06:13:58Z</dcterms:modified>
</cp:coreProperties>
</file>