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72" r:id="rId2"/>
    <p:sldId id="266" r:id="rId3"/>
    <p:sldId id="274" r:id="rId4"/>
    <p:sldId id="263" r:id="rId5"/>
    <p:sldId id="267" r:id="rId6"/>
    <p:sldId id="269" r:id="rId7"/>
    <p:sldId id="273" r:id="rId8"/>
    <p:sldId id="270" r:id="rId9"/>
    <p:sldId id="271" r:id="rId10"/>
    <p:sldId id="257" r:id="rId11"/>
    <p:sldId id="258" r:id="rId12"/>
    <p:sldId id="260" r:id="rId13"/>
    <p:sldId id="261" r:id="rId14"/>
  </p:sldIdLst>
  <p:sldSz cx="9144000" cy="6858000" type="screen4x3"/>
  <p:notesSz cx="6400800" cy="86868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7" Type="http://schemas.openxmlformats.org/officeDocument/2006/relationships/image" Target="../media/image66.e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Relationship Id="rId5" Type="http://schemas.openxmlformats.org/officeDocument/2006/relationships/image" Target="../media/image71.wmf"/><Relationship Id="rId4" Type="http://schemas.openxmlformats.org/officeDocument/2006/relationships/image" Target="../media/image70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6" Type="http://schemas.openxmlformats.org/officeDocument/2006/relationships/image" Target="../media/image77.emf"/><Relationship Id="rId5" Type="http://schemas.openxmlformats.org/officeDocument/2006/relationships/image" Target="../media/image76.emf"/><Relationship Id="rId4" Type="http://schemas.openxmlformats.org/officeDocument/2006/relationships/image" Target="../media/image7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image" Target="../media/image30.wmf"/><Relationship Id="rId7" Type="http://schemas.openxmlformats.org/officeDocument/2006/relationships/image" Target="../media/image34.e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emf"/><Relationship Id="rId11" Type="http://schemas.openxmlformats.org/officeDocument/2006/relationships/image" Target="../media/image38.wmf"/><Relationship Id="rId5" Type="http://schemas.openxmlformats.org/officeDocument/2006/relationships/image" Target="../media/image32.emf"/><Relationship Id="rId10" Type="http://schemas.openxmlformats.org/officeDocument/2006/relationships/image" Target="../media/image37.emf"/><Relationship Id="rId4" Type="http://schemas.openxmlformats.org/officeDocument/2006/relationships/image" Target="../media/image31.wmf"/><Relationship Id="rId9" Type="http://schemas.openxmlformats.org/officeDocument/2006/relationships/image" Target="../media/image36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emf"/><Relationship Id="rId4" Type="http://schemas.openxmlformats.org/officeDocument/2006/relationships/image" Target="../media/image4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image" Target="../media/image50.emf"/><Relationship Id="rId4" Type="http://schemas.openxmlformats.org/officeDocument/2006/relationships/image" Target="../media/image5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773680" cy="434340"/>
          </a:xfrm>
          <a:prstGeom prst="rect">
            <a:avLst/>
          </a:prstGeom>
        </p:spPr>
        <p:txBody>
          <a:bodyPr vert="horz" lIns="86190" tIns="43095" rIns="86190" bIns="43095" rtlCol="0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625639" y="1"/>
            <a:ext cx="2773680" cy="434340"/>
          </a:xfrm>
          <a:prstGeom prst="rect">
            <a:avLst/>
          </a:prstGeom>
        </p:spPr>
        <p:txBody>
          <a:bodyPr vert="horz" lIns="86190" tIns="43095" rIns="86190" bIns="43095" rtlCol="0"/>
          <a:lstStyle>
            <a:lvl1pPr algn="r">
              <a:defRPr sz="1100"/>
            </a:lvl1pPr>
          </a:lstStyle>
          <a:p>
            <a:fld id="{69380135-4189-4CD9-B0BA-EA8250DEF252}" type="datetimeFigureOut">
              <a:rPr lang="zh-CN" altLang="en-US" smtClean="0"/>
              <a:t>2017/6/23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30288" y="652463"/>
            <a:ext cx="4340225" cy="3255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190" tIns="43095" rIns="86190" bIns="43095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40080" y="4126230"/>
            <a:ext cx="5120640" cy="3909060"/>
          </a:xfrm>
          <a:prstGeom prst="rect">
            <a:avLst/>
          </a:prstGeom>
        </p:spPr>
        <p:txBody>
          <a:bodyPr vert="horz" lIns="86190" tIns="43095" rIns="86190" bIns="43095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250955"/>
            <a:ext cx="2773680" cy="434340"/>
          </a:xfrm>
          <a:prstGeom prst="rect">
            <a:avLst/>
          </a:prstGeom>
        </p:spPr>
        <p:txBody>
          <a:bodyPr vert="horz" lIns="86190" tIns="43095" rIns="86190" bIns="43095" rtlCol="0" anchor="b"/>
          <a:lstStyle>
            <a:lvl1pPr algn="l">
              <a:defRPr sz="11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625639" y="8250955"/>
            <a:ext cx="2773680" cy="434340"/>
          </a:xfrm>
          <a:prstGeom prst="rect">
            <a:avLst/>
          </a:prstGeom>
        </p:spPr>
        <p:txBody>
          <a:bodyPr vert="horz" lIns="86190" tIns="43095" rIns="86190" bIns="43095" rtlCol="0" anchor="b"/>
          <a:lstStyle>
            <a:lvl1pPr algn="r">
              <a:defRPr sz="1100"/>
            </a:lvl1pPr>
          </a:lstStyle>
          <a:p>
            <a:fld id="{8650C50E-4A08-48BF-9D59-D125218191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0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9BE9B5-B569-46E7-93DE-57B8255CBEC8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9BE9B5-B569-46E7-93DE-57B8255CBEC8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6708D7-3D19-4D31-959B-B0C440306B16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上完课回家的时候，骑着车从花神食府门口经过，看到一辆车，上面写着，</a:t>
            </a:r>
            <a:r>
              <a:rPr lang="zh-CN" altLang="en-US">
                <a:latin typeface="华文中宋"/>
              </a:rPr>
              <a:t>“</a:t>
            </a:r>
            <a:r>
              <a:rPr lang="zh-CN" altLang="en-US"/>
              <a:t>家之车爱</a:t>
            </a:r>
            <a:r>
              <a:rPr lang="zh-CN" altLang="en-US">
                <a:latin typeface="华文中宋"/>
              </a:rPr>
              <a:t>”</a:t>
            </a:r>
            <a:r>
              <a:rPr lang="zh-CN" altLang="en-US"/>
              <a:t>（板书），想了半天不知道什么意思，后来突然明白，原来是</a:t>
            </a:r>
            <a:r>
              <a:rPr lang="zh-CN" altLang="en-US">
                <a:latin typeface="华文中宋"/>
              </a:rPr>
              <a:t>“</a:t>
            </a:r>
            <a:r>
              <a:rPr lang="zh-CN" altLang="en-US"/>
              <a:t>爱车之家</a:t>
            </a:r>
            <a:r>
              <a:rPr lang="zh-CN" altLang="en-US">
                <a:latin typeface="华文中宋"/>
              </a:rPr>
              <a:t>”</a:t>
            </a:r>
            <a:r>
              <a:rPr lang="zh-CN" altLang="en-US"/>
              <a:t>，我从车后想车头走，念反了。</a:t>
            </a:r>
          </a:p>
          <a:p>
            <a:endParaRPr lang="zh-CN" altLang="en-US"/>
          </a:p>
          <a:p>
            <a:r>
              <a:rPr lang="zh-CN" altLang="en-US"/>
              <a:t>一正一反，意思差别很大。所以在用洛伦兹变换公式的时候，一定要注意方向，课上给的结论，是</a:t>
            </a:r>
            <a:r>
              <a:rPr lang="en-US" altLang="zh-CN"/>
              <a:t>S</a:t>
            </a:r>
            <a:r>
              <a:rPr lang="en-US" altLang="zh-CN">
                <a:sym typeface="Symbol" pitchFamily="18" charset="2"/>
              </a:rPr>
              <a:t></a:t>
            </a:r>
            <a:r>
              <a:rPr lang="zh-CN" altLang="en-US">
                <a:sym typeface="Symbol" pitchFamily="18" charset="2"/>
              </a:rPr>
              <a:t>系沿着</a:t>
            </a:r>
            <a:r>
              <a:rPr lang="en-US" altLang="zh-CN"/>
              <a:t>S</a:t>
            </a:r>
            <a:r>
              <a:rPr lang="zh-CN" altLang="en-US"/>
              <a:t>系</a:t>
            </a:r>
            <a:r>
              <a:rPr lang="en-US" altLang="zh-CN"/>
              <a:t>x</a:t>
            </a:r>
            <a:r>
              <a:rPr lang="zh-CN" altLang="en-US"/>
              <a:t>正向运动，并且二者的对应的坐标系互相平行，且方向相同，否则上面的结论形式就会发生变化。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F397C3-C9CF-4232-ACAE-7FEDA906F13F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CB7BE9B-43CA-4099-8EA1-48D3AFAEDA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4289067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3A8F5D-7F54-47E2-915D-2160E148DF5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400675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ABFCF-850C-4FBE-9B82-C98288DFAA8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2065494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11560" y="53600"/>
            <a:ext cx="6624091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557379" y="6524625"/>
            <a:ext cx="576064" cy="3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500">
                <a:solidFill>
                  <a:srgbClr val="317277"/>
                </a:solidFill>
                <a:ea typeface="宋体" pitchFamily="2" charset="-122"/>
              </a:defRPr>
            </a:lvl1pPr>
          </a:lstStyle>
          <a:p>
            <a:fld id="{03D54DF5-09C5-462A-A10C-A303C7C51AF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3124" name="Text Box 4"/>
          <p:cNvSpPr txBox="1">
            <a:spLocks noChangeArrowheads="1"/>
          </p:cNvSpPr>
          <p:nvPr/>
        </p:nvSpPr>
        <p:spPr bwMode="auto">
          <a:xfrm>
            <a:off x="7010400" y="44624"/>
            <a:ext cx="2087563" cy="41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>
              <a:defRPr/>
            </a:pPr>
            <a:r>
              <a:rPr lang="en-US" altLang="zh-CN" sz="2100" i="1" dirty="0" smtClean="0">
                <a:solidFill>
                  <a:srgbClr val="879EB7"/>
                </a:solidFill>
                <a:latin typeface="Calibri" pitchFamily="34" charset="0"/>
                <a:ea typeface="Kozuka Gothic Pr6N L" pitchFamily="34" charset="-128"/>
              </a:rPr>
              <a:t>Zhang </a:t>
            </a:r>
            <a:r>
              <a:rPr lang="en-US" altLang="zh-CN" sz="2100" i="1" dirty="0" err="1" smtClean="0">
                <a:solidFill>
                  <a:srgbClr val="879EB7"/>
                </a:solidFill>
                <a:latin typeface="Calibri" pitchFamily="34" charset="0"/>
                <a:ea typeface="Kozuka Gothic Pr6N L" pitchFamily="34" charset="-128"/>
              </a:rPr>
              <a:t>Shihui</a:t>
            </a:r>
            <a:endParaRPr lang="en-US" altLang="zh-CN" sz="2100" i="1" dirty="0" smtClean="0">
              <a:solidFill>
                <a:srgbClr val="879EB7"/>
              </a:solidFill>
              <a:latin typeface="Calibri" pitchFamily="34" charset="0"/>
              <a:ea typeface="Kozuka Gothic Pr6N L" pitchFamily="34" charset="-128"/>
            </a:endParaRPr>
          </a:p>
        </p:txBody>
      </p:sp>
      <p:pic>
        <p:nvPicPr>
          <p:cNvPr id="1029" name="Picture 5" descr="华电校徽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8" y="51872"/>
            <a:ext cx="423384" cy="42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34925" y="6557963"/>
            <a:ext cx="3816995" cy="2945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5715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7145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1300" b="1" dirty="0" smtClean="0">
                <a:solidFill>
                  <a:srgbClr val="3B6E75"/>
                </a:solidFill>
                <a:latin typeface="楷体" pitchFamily="49" charset="-122"/>
                <a:ea typeface="楷体" pitchFamily="49" charset="-122"/>
              </a:rPr>
              <a:t>华北电力大学</a:t>
            </a:r>
            <a:r>
              <a:rPr lang="en-US" altLang="zh-CN" sz="1300" b="1" dirty="0" smtClean="0">
                <a:solidFill>
                  <a:srgbClr val="3B6E75"/>
                </a:solidFill>
                <a:latin typeface="楷体" pitchFamily="49" charset="-122"/>
                <a:ea typeface="楷体" pitchFamily="49" charset="-122"/>
              </a:rPr>
              <a:t>(</a:t>
            </a:r>
            <a:r>
              <a:rPr lang="zh-CN" altLang="en-US" sz="1300" b="1" dirty="0" smtClean="0">
                <a:solidFill>
                  <a:srgbClr val="3B6E75"/>
                </a:solidFill>
                <a:latin typeface="楷体" pitchFamily="49" charset="-122"/>
                <a:ea typeface="楷体" pitchFamily="49" charset="-122"/>
              </a:rPr>
              <a:t>保定</a:t>
            </a:r>
            <a:r>
              <a:rPr lang="en-US" altLang="zh-CN" sz="1300" b="1" dirty="0" smtClean="0">
                <a:solidFill>
                  <a:srgbClr val="3B6E75"/>
                </a:solidFill>
                <a:latin typeface="楷体" pitchFamily="49" charset="-122"/>
                <a:ea typeface="楷体" pitchFamily="49" charset="-122"/>
              </a:rPr>
              <a:t>) </a:t>
            </a:r>
            <a:fld id="{EEAD443D-62A6-45CD-A2F5-2E6AABCCC607}" type="datetime1">
              <a:rPr lang="zh-CN" altLang="en-US" sz="1300" b="1" smtClean="0">
                <a:solidFill>
                  <a:srgbClr val="3B6E75"/>
                </a:solidFill>
                <a:latin typeface="楷体" pitchFamily="49" charset="-122"/>
                <a:ea typeface="楷体" pitchFamily="49" charset="-122"/>
              </a:rPr>
              <a:t>2017/6/23</a:t>
            </a:fld>
            <a:endParaRPr lang="en-US" altLang="zh-CN" sz="1300" b="1" dirty="0" smtClean="0">
              <a:solidFill>
                <a:srgbClr val="3B6E75"/>
              </a:solidFill>
              <a:latin typeface="楷体" pitchFamily="49" charset="-122"/>
              <a:ea typeface="楷体" pitchFamily="49" charset="-122"/>
            </a:endParaRPr>
          </a:p>
        </p:txBody>
      </p:sp>
      <p:cxnSp>
        <p:nvCxnSpPr>
          <p:cNvPr id="3" name="直接连接符 2"/>
          <p:cNvCxnSpPr/>
          <p:nvPr/>
        </p:nvCxnSpPr>
        <p:spPr bwMode="auto">
          <a:xfrm>
            <a:off x="83565" y="515428"/>
            <a:ext cx="900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249CC6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连接符 9"/>
          <p:cNvCxnSpPr/>
          <p:nvPr/>
        </p:nvCxnSpPr>
        <p:spPr bwMode="auto">
          <a:xfrm>
            <a:off x="83565" y="6500405"/>
            <a:ext cx="900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249CC6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ransition spd="med"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Arial" charset="0"/>
          <a:ea typeface="方正姚体" pitchFamily="2" charset="-122"/>
          <a:cs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Arial" charset="0"/>
          <a:ea typeface="方正姚体" pitchFamily="2" charset="-122"/>
          <a:cs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Arial" charset="0"/>
          <a:ea typeface="方正姚体" pitchFamily="2" charset="-122"/>
          <a:cs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Arial" charset="0"/>
          <a:ea typeface="方正姚体" pitchFamily="2" charset="-122"/>
          <a:cs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Arial" charset="0"/>
          <a:ea typeface="方正姚体" pitchFamily="2" charset="-122"/>
          <a:cs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Arial" charset="0"/>
          <a:ea typeface="方正姚体" pitchFamily="2" charset="-122"/>
          <a:cs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Arial" charset="0"/>
          <a:ea typeface="方正姚体" pitchFamily="2" charset="-122"/>
          <a:cs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100">
          <a:solidFill>
            <a:schemeClr val="bg1"/>
          </a:solidFill>
          <a:latin typeface="Arial" charset="0"/>
          <a:ea typeface="方正姚体" pitchFamily="2" charset="-122"/>
          <a:cs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58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5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57.wmf"/><Relationship Id="rId5" Type="http://schemas.openxmlformats.org/officeDocument/2006/relationships/image" Target="../media/image54.wmf"/><Relationship Id="rId15" Type="http://schemas.openxmlformats.org/officeDocument/2006/relationships/image" Target="../media/image59.w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56.wmf"/><Relationship Id="rId14" Type="http://schemas.openxmlformats.org/officeDocument/2006/relationships/oleObject" Target="../embeddings/oleObject5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64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1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66.e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63.bin"/><Relationship Id="rId5" Type="http://schemas.openxmlformats.org/officeDocument/2006/relationships/oleObject" Target="../embeddings/oleObject60.bin"/><Relationship Id="rId15" Type="http://schemas.openxmlformats.org/officeDocument/2006/relationships/oleObject" Target="../embeddings/oleObject65.bin"/><Relationship Id="rId10" Type="http://schemas.openxmlformats.org/officeDocument/2006/relationships/image" Target="../media/image63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2.bin"/><Relationship Id="rId14" Type="http://schemas.openxmlformats.org/officeDocument/2006/relationships/image" Target="../media/image65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8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70.emf"/><Relationship Id="rId4" Type="http://schemas.openxmlformats.org/officeDocument/2006/relationships/image" Target="../media/image67.wmf"/><Relationship Id="rId9" Type="http://schemas.openxmlformats.org/officeDocument/2006/relationships/oleObject" Target="../embeddings/oleObject6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76.bin"/><Relationship Id="rId18" Type="http://schemas.openxmlformats.org/officeDocument/2006/relationships/image" Target="../media/image79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12" Type="http://schemas.openxmlformats.org/officeDocument/2006/relationships/image" Target="../media/image76.emf"/><Relationship Id="rId17" Type="http://schemas.openxmlformats.org/officeDocument/2006/relationships/oleObject" Target="../embeddings/oleObject78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8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75.bin"/><Relationship Id="rId5" Type="http://schemas.openxmlformats.org/officeDocument/2006/relationships/oleObject" Target="../embeddings/oleObject72.bin"/><Relationship Id="rId15" Type="http://schemas.openxmlformats.org/officeDocument/2006/relationships/oleObject" Target="../embeddings/oleObject77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74.bin"/><Relationship Id="rId14" Type="http://schemas.openxmlformats.org/officeDocument/2006/relationships/image" Target="../media/image77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emf"/><Relationship Id="rId14" Type="http://schemas.openxmlformats.org/officeDocument/2006/relationships/oleObject" Target="../embeddings/oleObject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15.bin"/><Relationship Id="rId3" Type="http://schemas.openxmlformats.org/officeDocument/2006/relationships/notesSlide" Target="../notesSlides/notesSlide2.xml"/><Relationship Id="rId21" Type="http://schemas.openxmlformats.org/officeDocument/2006/relationships/image" Target="../media/image17.wmf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2.bin"/><Relationship Id="rId17" Type="http://schemas.openxmlformats.org/officeDocument/2006/relationships/image" Target="../media/image15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6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11.bin"/><Relationship Id="rId19" Type="http://schemas.openxmlformats.org/officeDocument/2006/relationships/image" Target="../media/image16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3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0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35.emf"/><Relationship Id="rId3" Type="http://schemas.openxmlformats.org/officeDocument/2006/relationships/oleObject" Target="../embeddings/oleObject27.bin"/><Relationship Id="rId21" Type="http://schemas.openxmlformats.org/officeDocument/2006/relationships/oleObject" Target="../embeddings/oleObject36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2.e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emf"/><Relationship Id="rId20" Type="http://schemas.openxmlformats.org/officeDocument/2006/relationships/image" Target="../media/image36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31.bin"/><Relationship Id="rId24" Type="http://schemas.openxmlformats.org/officeDocument/2006/relationships/image" Target="../media/image38.wmf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oleObject" Target="../embeddings/oleObject37.bin"/><Relationship Id="rId10" Type="http://schemas.openxmlformats.org/officeDocument/2006/relationships/image" Target="../media/image31.w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3.emf"/><Relationship Id="rId22" Type="http://schemas.openxmlformats.org/officeDocument/2006/relationships/image" Target="../media/image3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3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5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4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41.bin"/><Relationship Id="rId14" Type="http://schemas.openxmlformats.org/officeDocument/2006/relationships/image" Target="../media/image4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49.wmf"/><Relationship Id="rId5" Type="http://schemas.openxmlformats.org/officeDocument/2006/relationships/image" Target="../media/image46.e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4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e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1.emf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53.wmf"/><Relationship Id="rId4" Type="http://schemas.openxmlformats.org/officeDocument/2006/relationships/image" Target="../media/image50.emf"/><Relationship Id="rId9" Type="http://schemas.openxmlformats.org/officeDocument/2006/relationships/oleObject" Target="../embeddings/oleObject5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451763" y="2001034"/>
            <a:ext cx="8121134" cy="707886"/>
          </a:xfrm>
          <a:prstGeom prst="rect">
            <a:avLst/>
          </a:prstGeom>
          <a:noFill/>
          <a:extLst/>
        </p:spPr>
        <p:txBody>
          <a:bodyPr wrap="none" lIns="91440" tIns="45720" rIns="91440" bIns="45720">
            <a:spAutoFit/>
          </a:bodyPr>
          <a:lstStyle>
            <a:defPPr>
              <a:defRPr lang="zh-CN"/>
            </a:defPPr>
            <a:lvl1pPr algn="ctr">
              <a:defRPr sz="5400" b="1" cap="all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defRPr>
            </a:lvl1pPr>
          </a:lstStyle>
          <a:p>
            <a:r>
              <a:rPr lang="zh-CN" altLang="en-US" sz="40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effectLst>
                  <a:reflection blurRad="12700" stA="28000" endPos="45000" dist="1000" dir="5400000" sy="-100000" algn="bl" rotWithShape="0"/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Symbol" pitchFamily="18" charset="2"/>
              </a:rPr>
              <a:t>大学物理</a:t>
            </a:r>
            <a:r>
              <a:rPr lang="en-US" altLang="zh-CN" sz="40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effectLst>
                  <a:reflection blurRad="12700" stA="28000" endPos="45000" dist="1000" dir="5400000" sy="-100000" algn="bl" rotWithShape="0"/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Symbol" pitchFamily="18" charset="2"/>
              </a:rPr>
              <a:t>(1)</a:t>
            </a:r>
            <a:r>
              <a:rPr lang="zh-CN" altLang="en-US" sz="40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effectLst>
                  <a:reflection blurRad="12700" stA="28000" endPos="45000" dist="1000" dir="5400000" sy="-100000" algn="bl" rotWithShape="0"/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Symbol" pitchFamily="18" charset="2"/>
              </a:rPr>
              <a:t>下半个</a:t>
            </a:r>
            <a:r>
              <a:rPr lang="zh-CN" altLang="en-US" sz="400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effectLst>
                  <a:reflection blurRad="12700" stA="28000" endPos="45000" dist="1000" dir="5400000" sy="-100000" algn="bl" rotWithShape="0"/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Symbol" pitchFamily="18" charset="2"/>
              </a:rPr>
              <a:t>学期的主要</a:t>
            </a:r>
            <a:r>
              <a:rPr lang="zh-CN" altLang="en-US" sz="400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rgbClr val="000000"/>
                    </a:gs>
                    <a:gs pos="39999">
                      <a:srgbClr val="0A128C"/>
                    </a:gs>
                    <a:gs pos="70000">
                      <a:srgbClr val="181CC7"/>
                    </a:gs>
                    <a:gs pos="88000">
                      <a:srgbClr val="7005D4"/>
                    </a:gs>
                    <a:gs pos="100000">
                      <a:srgbClr val="8C3D91"/>
                    </a:gs>
                  </a:gsLst>
                  <a:lin ang="5400000" scaled="0"/>
                </a:gradFill>
                <a:effectLst>
                  <a:reflection blurRad="12700" stA="28000" endPos="45000" dist="1000" dir="5400000" sy="-100000" algn="bl" rotWithShape="0"/>
                </a:effectLst>
                <a:latin typeface="华文中宋" panose="02010600040101010101" pitchFamily="2" charset="-122"/>
                <a:ea typeface="华文中宋" panose="02010600040101010101" pitchFamily="2" charset="-122"/>
                <a:sym typeface="Symbol" pitchFamily="18" charset="2"/>
              </a:rPr>
              <a:t>结论</a:t>
            </a:r>
            <a:endParaRPr lang="zh-CN" altLang="en-US" sz="400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rgbClr val="000000"/>
                  </a:gs>
                  <a:gs pos="39999">
                    <a:srgbClr val="0A128C"/>
                  </a:gs>
                  <a:gs pos="70000">
                    <a:srgbClr val="181CC7"/>
                  </a:gs>
                  <a:gs pos="88000">
                    <a:srgbClr val="7005D4"/>
                  </a:gs>
                  <a:gs pos="100000">
                    <a:srgbClr val="8C3D91"/>
                  </a:gs>
                </a:gsLst>
                <a:lin ang="5400000" scaled="0"/>
              </a:gradFill>
              <a:effectLst>
                <a:reflection blurRad="12700" stA="28000" endPos="45000" dist="1000" dir="5400000" sy="-100000" algn="bl" rotWithShape="0"/>
              </a:effectLst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2627784" y="4230465"/>
            <a:ext cx="3996234" cy="998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ctr">
              <a:spcBef>
                <a:spcPct val="20000"/>
              </a:spcBef>
              <a:defRPr sz="3200"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algn="ctr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algn="ctr">
              <a:spcBef>
                <a:spcPct val="20000"/>
              </a:spcBef>
              <a:defRPr sz="2400"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algn="ctr">
              <a:spcBef>
                <a:spcPct val="20000"/>
              </a:spcBef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>
              <a:lnSpc>
                <a:spcPct val="90000"/>
              </a:lnSpc>
              <a:spcBef>
                <a:spcPts val="2100"/>
              </a:spcBef>
            </a:pPr>
            <a:r>
              <a:rPr lang="en-US" altLang="zh-CN" sz="2300" dirty="0" smtClean="0">
                <a:latin typeface="Lingoes Unicode" panose="020B0604020202020204" pitchFamily="34" charset="-122"/>
                <a:ea typeface="Lingoes Unicode" panose="020B0604020202020204" pitchFamily="34" charset="-122"/>
              </a:rPr>
              <a:t>ZHANG SHIHUI</a:t>
            </a:r>
          </a:p>
          <a:p>
            <a:pPr>
              <a:lnSpc>
                <a:spcPct val="90000"/>
              </a:lnSpc>
              <a:spcBef>
                <a:spcPts val="2100"/>
              </a:spcBef>
            </a:pPr>
            <a:r>
              <a:rPr lang="zh-CN" altLang="en-US" sz="23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错误</a:t>
            </a:r>
            <a:r>
              <a:rPr lang="zh-CN" altLang="en-US" sz="2300" b="1" dirty="0">
                <a:latin typeface="楷体" panose="02010609060101010101" pitchFamily="49" charset="-122"/>
                <a:ea typeface="楷体" panose="02010609060101010101" pitchFamily="49" charset="-122"/>
              </a:rPr>
              <a:t>和疏漏之处，敬请谅解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>
          <a:xfrm>
            <a:off x="8557379" y="6525344"/>
            <a:ext cx="576064" cy="324000"/>
          </a:xfrm>
        </p:spPr>
        <p:txBody>
          <a:bodyPr/>
          <a:lstStyle/>
          <a:p>
            <a:fld id="{A50ABFCF-850C-4FBE-9B82-C98288DFAA84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53028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4450"/>
            <a:ext cx="6335712" cy="412750"/>
          </a:xfrm>
        </p:spPr>
        <p:txBody>
          <a:bodyPr/>
          <a:lstStyle/>
          <a:p>
            <a:r>
              <a:rPr lang="zh-CN" altLang="en-US" b="1"/>
              <a:t>理想气体状态方程和状态参量的微观解释</a:t>
            </a:r>
          </a:p>
        </p:txBody>
      </p:sp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35496" y="1556792"/>
            <a:ext cx="3677295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700" b="1" dirty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27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理想气体状态方程</a:t>
            </a:r>
            <a:endParaRPr lang="zh-CN" altLang="en-US" sz="2100" b="1" dirty="0">
              <a:gradFill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100000">
                    <a:srgbClr val="C00000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8295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188531"/>
              </p:ext>
            </p:extLst>
          </p:nvPr>
        </p:nvGraphicFramePr>
        <p:xfrm>
          <a:off x="328415" y="2323654"/>
          <a:ext cx="4741862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" name="Equation" r:id="rId4" imgW="1841400" imgH="177480" progId="Equation.DSMT4">
                  <p:embed/>
                </p:oleObj>
              </mc:Choice>
              <mc:Fallback>
                <p:oleObj name="Equation" r:id="rId4" imgW="18414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415" y="2323654"/>
                        <a:ext cx="4741862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1639704"/>
              </p:ext>
            </p:extLst>
          </p:nvPr>
        </p:nvGraphicFramePr>
        <p:xfrm>
          <a:off x="184399" y="3620938"/>
          <a:ext cx="25400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3" name="Equation" r:id="rId6" imgW="1066680" imgH="342720" progId="Equation.DSMT4">
                  <p:embed/>
                </p:oleObj>
              </mc:Choice>
              <mc:Fallback>
                <p:oleObj name="Equation" r:id="rId6" imgW="10666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99" y="3620938"/>
                        <a:ext cx="254000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793026"/>
              </p:ext>
            </p:extLst>
          </p:nvPr>
        </p:nvGraphicFramePr>
        <p:xfrm>
          <a:off x="2683793" y="3621088"/>
          <a:ext cx="419735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4" name="Equation" r:id="rId8" imgW="1765080" imgH="342720" progId="Equation.DSMT4">
                  <p:embed/>
                </p:oleObj>
              </mc:Choice>
              <mc:Fallback>
                <p:oleObj name="Equation" r:id="rId8" imgW="17650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3793" y="3621088"/>
                        <a:ext cx="419735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905760"/>
              </p:ext>
            </p:extLst>
          </p:nvPr>
        </p:nvGraphicFramePr>
        <p:xfrm>
          <a:off x="4765195" y="4653136"/>
          <a:ext cx="3839253" cy="8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5" name="Equation" r:id="rId10" imgW="1523880" imgH="342720" progId="Equation.DSMT4">
                  <p:embed/>
                </p:oleObj>
              </mc:Choice>
              <mc:Fallback>
                <p:oleObj name="Equation" r:id="rId10" imgW="152388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5195" y="4653136"/>
                        <a:ext cx="3839253" cy="8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573001"/>
              </p:ext>
            </p:extLst>
          </p:nvPr>
        </p:nvGraphicFramePr>
        <p:xfrm>
          <a:off x="179512" y="5516563"/>
          <a:ext cx="3392488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" name="Equation" r:id="rId12" imgW="1346040" imgH="342720" progId="Equation.DSMT4">
                  <p:embed/>
                </p:oleObj>
              </mc:Choice>
              <mc:Fallback>
                <p:oleObj name="Equation" r:id="rId12" imgW="13460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516563"/>
                        <a:ext cx="3392488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57" name="Text Box 13"/>
          <p:cNvSpPr txBox="1">
            <a:spLocks noChangeArrowheads="1"/>
          </p:cNvSpPr>
          <p:nvPr/>
        </p:nvSpPr>
        <p:spPr bwMode="auto">
          <a:xfrm>
            <a:off x="98996" y="2997771"/>
            <a:ext cx="5486003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700" b="1" dirty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2700" b="1" dirty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状态参量的微观方程</a:t>
            </a:r>
          </a:p>
        </p:txBody>
      </p:sp>
      <p:sp>
        <p:nvSpPr>
          <p:cNvPr id="82976" name="Text Box 32"/>
          <p:cNvSpPr txBox="1">
            <a:spLocks noChangeArrowheads="1"/>
          </p:cNvSpPr>
          <p:nvPr/>
        </p:nvSpPr>
        <p:spPr bwMode="auto">
          <a:xfrm>
            <a:off x="107504" y="4816326"/>
            <a:ext cx="576064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700" b="1" dirty="0" smtClean="0"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每个自由度对应的动能为 </a:t>
            </a:r>
            <a:r>
              <a:rPr lang="en-US" altLang="zh-CN" sz="2700" b="1" i="1" dirty="0" err="1" smtClean="0"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kT</a:t>
            </a:r>
            <a:r>
              <a:rPr lang="en-US" altLang="zh-CN" sz="2700" b="1" dirty="0" smtClean="0"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/2</a:t>
            </a:r>
            <a:endParaRPr lang="zh-CN" altLang="en-US" sz="2700" b="1" dirty="0">
              <a:latin typeface="Times New Roman" panose="02020603050405020304" pitchFamily="18" charset="0"/>
              <a:ea typeface="华文中宋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82982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170555"/>
              </p:ext>
            </p:extLst>
          </p:nvPr>
        </p:nvGraphicFramePr>
        <p:xfrm>
          <a:off x="6803454" y="3501008"/>
          <a:ext cx="2093913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7" name="Equation" r:id="rId14" imgW="812520" imgH="419040" progId="Equation.DSMT4">
                  <p:embed/>
                </p:oleObj>
              </mc:Choice>
              <mc:Fallback>
                <p:oleObj name="Equation" r:id="rId14" imgW="81252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3454" y="3501008"/>
                        <a:ext cx="2093913" cy="1077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4"/>
          <p:cNvSpPr txBox="1">
            <a:spLocks noChangeArrowheads="1"/>
          </p:cNvSpPr>
          <p:nvPr/>
        </p:nvSpPr>
        <p:spPr bwMode="auto">
          <a:xfrm>
            <a:off x="0" y="764704"/>
            <a:ext cx="9144000" cy="52322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rgbClr val="CEF8FE"/>
              </a:gs>
              <a:gs pos="0">
                <a:srgbClr val="CEF8FE"/>
              </a:gs>
            </a:gsLst>
            <a:lin ang="0" scaled="1"/>
            <a:tileRect/>
          </a:gradFill>
          <a:ln>
            <a:noFill/>
          </a:ln>
          <a:effectLst/>
          <a:extLst/>
        </p:spPr>
        <p:txBody>
          <a:bodyPr wrap="square">
            <a:sp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800" b="1"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1"/>
                  <a:tileRect/>
                </a:gra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5pPr>
            <a:lvl6pPr>
              <a:defRPr>
                <a:latin typeface="Arial" pitchFamily="34" charset="0"/>
                <a:ea typeface="宋体" pitchFamily="2" charset="-122"/>
              </a:defRPr>
            </a:lvl6pPr>
            <a:lvl7pPr>
              <a:defRPr>
                <a:latin typeface="Arial" pitchFamily="34" charset="0"/>
                <a:ea typeface="宋体" pitchFamily="2" charset="-122"/>
              </a:defRPr>
            </a:lvl7pPr>
            <a:lvl8pPr>
              <a:defRPr>
                <a:latin typeface="Arial" pitchFamily="34" charset="0"/>
                <a:ea typeface="宋体" pitchFamily="2" charset="-122"/>
              </a:defRPr>
            </a:lvl8pPr>
            <a:lvl9pPr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热学：主要结论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7BE9B-43CA-4099-8EA1-48D3AFAEDA3E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14" name="Text Box 32"/>
          <p:cNvSpPr txBox="1">
            <a:spLocks noChangeArrowheads="1"/>
          </p:cNvSpPr>
          <p:nvPr/>
        </p:nvSpPr>
        <p:spPr bwMode="auto">
          <a:xfrm>
            <a:off x="3528392" y="5733256"/>
            <a:ext cx="5615608" cy="44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300" b="1" dirty="0" smtClean="0"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其中</a:t>
            </a:r>
            <a:r>
              <a:rPr lang="en-US" altLang="zh-CN" sz="2300" b="1" i="1" dirty="0" err="1" smtClean="0"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300" b="1" dirty="0" smtClean="0"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=3 (</a:t>
            </a:r>
            <a:r>
              <a:rPr lang="zh-CN" altLang="en-US" sz="2300" b="1" dirty="0" smtClean="0"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单原子</a:t>
            </a:r>
            <a:r>
              <a:rPr lang="en-US" altLang="zh-CN" sz="2300" b="1" dirty="0" smtClean="0"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)，5 (</a:t>
            </a:r>
            <a:r>
              <a:rPr lang="zh-CN" altLang="en-US" sz="2300" b="1" dirty="0"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双原子</a:t>
            </a:r>
            <a:r>
              <a:rPr lang="en-US" altLang="zh-CN" sz="2300" b="1" dirty="0" smtClean="0"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)，6(</a:t>
            </a:r>
            <a:r>
              <a:rPr lang="zh-CN" altLang="en-US" sz="2300" b="1" dirty="0" smtClean="0"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多原子</a:t>
            </a:r>
            <a:r>
              <a:rPr lang="en-US" altLang="zh-CN" sz="2300" b="1" dirty="0" smtClean="0"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)</a:t>
            </a:r>
            <a:endParaRPr lang="zh-CN" altLang="en-US" sz="2300" b="1" dirty="0">
              <a:latin typeface="Times New Roman" panose="02020603050405020304" pitchFamily="18" charset="0"/>
              <a:ea typeface="华文中宋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75879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麦克斯韦速率分布</a:t>
            </a:r>
          </a:p>
        </p:txBody>
      </p:sp>
      <p:sp>
        <p:nvSpPr>
          <p:cNvPr id="88071" name="Text Box 7"/>
          <p:cNvSpPr txBox="1">
            <a:spLocks noChangeArrowheads="1"/>
          </p:cNvSpPr>
          <p:nvPr/>
        </p:nvSpPr>
        <p:spPr bwMode="auto">
          <a:xfrm>
            <a:off x="179512" y="693515"/>
            <a:ext cx="540060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700" b="1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en-US" altLang="zh-CN" dirty="0"/>
              <a:t>2.</a:t>
            </a:r>
            <a:r>
              <a:rPr lang="zh-CN" altLang="en-US" dirty="0"/>
              <a:t>速率分布函数</a:t>
            </a:r>
          </a:p>
        </p:txBody>
      </p:sp>
      <p:sp>
        <p:nvSpPr>
          <p:cNvPr id="88086" name="Text Box 22"/>
          <p:cNvSpPr txBox="1">
            <a:spLocks noChangeArrowheads="1"/>
          </p:cNvSpPr>
          <p:nvPr/>
        </p:nvSpPr>
        <p:spPr bwMode="auto">
          <a:xfrm>
            <a:off x="148729" y="3155524"/>
            <a:ext cx="4537199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700" b="1" dirty="0" smtClean="0">
                <a:latin typeface="Times New Roman" pitchFamily="18" charset="0"/>
                <a:ea typeface="华文中宋" panose="02010600040101010101" pitchFamily="2" charset="-122"/>
              </a:rPr>
              <a:t>②</a:t>
            </a:r>
            <a:r>
              <a:rPr lang="zh-CN" altLang="en-US" sz="2700" b="1" i="1" dirty="0" smtClean="0">
                <a:latin typeface="Times New Roman" pitchFamily="18" charset="0"/>
                <a:ea typeface="华文中宋" panose="02010600040101010101" pitchFamily="2" charset="-122"/>
              </a:rPr>
              <a:t> </a:t>
            </a:r>
            <a:r>
              <a:rPr lang="en-US" altLang="zh-CN" sz="2700" b="1" i="1" dirty="0" smtClean="0">
                <a:latin typeface="Times New Roman" pitchFamily="18" charset="0"/>
                <a:ea typeface="华文中宋" panose="02010600040101010101" pitchFamily="2" charset="-122"/>
              </a:rPr>
              <a:t>v</a:t>
            </a:r>
            <a:r>
              <a:rPr lang="zh-CN" altLang="en-US" sz="27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在</a:t>
            </a:r>
            <a:r>
              <a:rPr lang="en-US" altLang="zh-CN" sz="2700" b="1" dirty="0">
                <a:latin typeface="Times New Roman" pitchFamily="18" charset="0"/>
                <a:ea typeface="华文中宋" pitchFamily="2" charset="-122"/>
              </a:rPr>
              <a:t>(</a:t>
            </a:r>
            <a:r>
              <a:rPr lang="en-US" altLang="zh-CN" sz="2700" b="1" i="1" dirty="0">
                <a:latin typeface="Times New Roman" pitchFamily="18" charset="0"/>
                <a:ea typeface="华文中宋" pitchFamily="2" charset="-122"/>
              </a:rPr>
              <a:t>v</a:t>
            </a:r>
            <a:r>
              <a:rPr lang="en-US" altLang="zh-CN" sz="2700" b="1" baseline="-25000" dirty="0">
                <a:latin typeface="Times New Roman" pitchFamily="18" charset="0"/>
                <a:ea typeface="华文中宋" pitchFamily="2" charset="-122"/>
              </a:rPr>
              <a:t>1</a:t>
            </a:r>
            <a:r>
              <a:rPr lang="en-US" altLang="zh-CN" sz="2700" b="1" dirty="0">
                <a:latin typeface="Times New Roman" pitchFamily="18" charset="0"/>
                <a:ea typeface="华文中宋" pitchFamily="2" charset="-122"/>
              </a:rPr>
              <a:t>, </a:t>
            </a:r>
            <a:r>
              <a:rPr lang="en-US" altLang="zh-CN" sz="2700" b="1" i="1" dirty="0">
                <a:latin typeface="Times New Roman" pitchFamily="18" charset="0"/>
                <a:ea typeface="华文中宋" pitchFamily="2" charset="-122"/>
              </a:rPr>
              <a:t>v</a:t>
            </a:r>
            <a:r>
              <a:rPr lang="en-US" altLang="zh-CN" sz="2700" b="1" baseline="-25000" dirty="0">
                <a:latin typeface="Times New Roman" pitchFamily="18" charset="0"/>
                <a:ea typeface="华文中宋" pitchFamily="2" charset="-122"/>
              </a:rPr>
              <a:t>2</a:t>
            </a:r>
            <a:r>
              <a:rPr lang="en-US" altLang="zh-CN" sz="2700" b="1" dirty="0">
                <a:latin typeface="Times New Roman" pitchFamily="18" charset="0"/>
                <a:ea typeface="华文中宋" pitchFamily="2" charset="-122"/>
              </a:rPr>
              <a:t>)</a:t>
            </a:r>
            <a:r>
              <a:rPr lang="zh-CN" altLang="en-US" sz="2700" b="1" dirty="0">
                <a:latin typeface="Times New Roman" pitchFamily="18" charset="0"/>
                <a:ea typeface="华文中宋" pitchFamily="2" charset="-122"/>
              </a:rPr>
              <a:t>区间的平均值</a:t>
            </a:r>
          </a:p>
        </p:txBody>
      </p:sp>
      <p:graphicFrame>
        <p:nvGraphicFramePr>
          <p:cNvPr id="8809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453964"/>
              </p:ext>
            </p:extLst>
          </p:nvPr>
        </p:nvGraphicFramePr>
        <p:xfrm>
          <a:off x="4253185" y="3068638"/>
          <a:ext cx="35591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4" name="Equation" r:id="rId3" imgW="1447560" imgH="304560" progId="Equation.DSMT4">
                  <p:embed/>
                </p:oleObj>
              </mc:Choice>
              <mc:Fallback>
                <p:oleObj name="Equation" r:id="rId3" imgW="144756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3185" y="3068638"/>
                        <a:ext cx="3559175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200149" y="1422226"/>
            <a:ext cx="2590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700" b="1" i="1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defRPr>
            </a:lvl1pPr>
          </a:lstStyle>
          <a:p>
            <a:r>
              <a:rPr lang="zh-CN" altLang="en-US" i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速率分布函数</a:t>
            </a:r>
          </a:p>
        </p:txBody>
      </p:sp>
      <p:graphicFrame>
        <p:nvGraphicFramePr>
          <p:cNvPr id="34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165717"/>
              </p:ext>
            </p:extLst>
          </p:nvPr>
        </p:nvGraphicFramePr>
        <p:xfrm>
          <a:off x="5508104" y="2211140"/>
          <a:ext cx="146367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5" name="Equation" r:id="rId5" imgW="596880" imgH="304560" progId="Equation.DSMT4">
                  <p:embed/>
                </p:oleObj>
              </mc:Choice>
              <mc:Fallback>
                <p:oleObj name="Equation" r:id="rId5" imgW="5968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104" y="2211140"/>
                        <a:ext cx="1463675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31"/>
          <p:cNvSpPr txBox="1">
            <a:spLocks noChangeArrowheads="1"/>
          </p:cNvSpPr>
          <p:nvPr/>
        </p:nvSpPr>
        <p:spPr bwMode="auto">
          <a:xfrm>
            <a:off x="152400" y="2297956"/>
            <a:ext cx="556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latin typeface="Times New Roman" pitchFamily="18" charset="0"/>
                <a:ea typeface="华文中宋" panose="02010600040101010101" pitchFamily="2" charset="-122"/>
              </a:rPr>
              <a:t>① 分子</a:t>
            </a:r>
            <a:r>
              <a:rPr lang="zh-CN" altLang="en-US" sz="2800" b="1" dirty="0">
                <a:latin typeface="Times New Roman" pitchFamily="18" charset="0"/>
                <a:ea typeface="华文中宋" panose="02010600040101010101" pitchFamily="2" charset="-122"/>
              </a:rPr>
              <a:t>速率</a:t>
            </a:r>
            <a:r>
              <a:rPr lang="zh-CN" altLang="en-US" sz="2800" b="1" dirty="0" smtClean="0">
                <a:latin typeface="Times New Roman" pitchFamily="18" charset="0"/>
                <a:ea typeface="华文中宋" panose="02010600040101010101" pitchFamily="2" charset="-122"/>
              </a:rPr>
              <a:t>处于</a:t>
            </a:r>
            <a:r>
              <a:rPr kumimoji="1" lang="zh-CN" altLang="en-US" sz="2800" b="1" dirty="0" smtClean="0">
                <a:latin typeface="Times New Roman" pitchFamily="18" charset="0"/>
                <a:ea typeface="华文中宋" panose="02010600040101010101" pitchFamily="2" charset="-122"/>
              </a:rPr>
              <a:t>区间</a:t>
            </a:r>
            <a:r>
              <a:rPr kumimoji="1" lang="en-US" altLang="zh-CN" sz="2800" b="1" i="1" dirty="0">
                <a:latin typeface="Times New Roman" pitchFamily="18" charset="0"/>
                <a:ea typeface="华文中宋" panose="02010600040101010101" pitchFamily="2" charset="-122"/>
              </a:rPr>
              <a:t>v</a:t>
            </a:r>
            <a:r>
              <a:rPr kumimoji="1" lang="en-US" altLang="zh-CN" sz="2800" b="1" baseline="-25000" dirty="0">
                <a:latin typeface="Times New Roman" pitchFamily="18" charset="0"/>
                <a:ea typeface="华文中宋" panose="02010600040101010101" pitchFamily="2" charset="-122"/>
              </a:rPr>
              <a:t>1</a:t>
            </a:r>
            <a:r>
              <a:rPr kumimoji="1" lang="en-US" altLang="zh-CN" sz="2800" b="1" i="1" dirty="0">
                <a:latin typeface="Times New Roman" pitchFamily="18" charset="0"/>
                <a:ea typeface="华文中宋" panose="02010600040101010101" pitchFamily="2" charset="-122"/>
              </a:rPr>
              <a:t>~v</a:t>
            </a:r>
            <a:r>
              <a:rPr kumimoji="1" lang="en-US" altLang="zh-CN" sz="2800" b="1" baseline="-25000" dirty="0">
                <a:latin typeface="Times New Roman" pitchFamily="18" charset="0"/>
                <a:ea typeface="华文中宋" panose="02010600040101010101" pitchFamily="2" charset="-122"/>
              </a:rPr>
              <a:t>2</a:t>
            </a:r>
            <a:r>
              <a:rPr kumimoji="1" lang="zh-CN" altLang="en-US" sz="2800" b="1" dirty="0">
                <a:latin typeface="Times New Roman" pitchFamily="18" charset="0"/>
                <a:ea typeface="华文中宋" panose="02010600040101010101" pitchFamily="2" charset="-122"/>
              </a:rPr>
              <a:t>的概率</a:t>
            </a:r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9253318"/>
              </p:ext>
            </p:extLst>
          </p:nvPr>
        </p:nvGraphicFramePr>
        <p:xfrm>
          <a:off x="4499992" y="1320627"/>
          <a:ext cx="206375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6" name="Equation" r:id="rId7" imgW="799920" imgH="291960" progId="Equation.DSMT4">
                  <p:embed/>
                </p:oleObj>
              </mc:Choice>
              <mc:Fallback>
                <p:oleObj name="Equation" r:id="rId7" imgW="7999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9992" y="1320627"/>
                        <a:ext cx="206375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8025714"/>
              </p:ext>
            </p:extLst>
          </p:nvPr>
        </p:nvGraphicFramePr>
        <p:xfrm>
          <a:off x="2574925" y="1248619"/>
          <a:ext cx="199707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7" name="Equation" r:id="rId9" imgW="774360" imgH="342720" progId="Equation.DSMT4">
                  <p:embed/>
                </p:oleObj>
              </mc:Choice>
              <mc:Fallback>
                <p:oleObj name="Equation" r:id="rId9" imgW="774360" imgH="34272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1248619"/>
                        <a:ext cx="1997075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107504" y="4652292"/>
            <a:ext cx="2587625" cy="503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700" b="1" i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平均自由程</a:t>
            </a:r>
            <a:endParaRPr lang="zh-CN" altLang="en-US" dirty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43" name="Text Box 16"/>
          <p:cNvSpPr txBox="1">
            <a:spLocks noChangeArrowheads="1"/>
          </p:cNvSpPr>
          <p:nvPr/>
        </p:nvSpPr>
        <p:spPr bwMode="auto">
          <a:xfrm>
            <a:off x="120848" y="5661248"/>
            <a:ext cx="2663825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700" b="1" i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 dirty="0" smtClean="0">
                <a:solidFill>
                  <a:schemeClr val="tx1"/>
                </a:solidFill>
              </a:rPr>
              <a:t>平均</a:t>
            </a:r>
            <a:r>
              <a:rPr lang="zh-CN" altLang="en-US" dirty="0">
                <a:solidFill>
                  <a:schemeClr val="tx1"/>
                </a:solidFill>
              </a:rPr>
              <a:t>碰撞频率</a:t>
            </a:r>
          </a:p>
        </p:txBody>
      </p:sp>
      <p:graphicFrame>
        <p:nvGraphicFramePr>
          <p:cNvPr id="44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156650"/>
              </p:ext>
            </p:extLst>
          </p:nvPr>
        </p:nvGraphicFramePr>
        <p:xfrm>
          <a:off x="6660232" y="5444703"/>
          <a:ext cx="1195388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" name="Equation" r:id="rId11" imgW="469800" imgH="342720" progId="Equation.DSMT4">
                  <p:embed/>
                </p:oleObj>
              </mc:Choice>
              <mc:Fallback>
                <p:oleObj name="Equation" r:id="rId11" imgW="46980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0232" y="5444703"/>
                        <a:ext cx="1195388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2125939"/>
              </p:ext>
            </p:extLst>
          </p:nvPr>
        </p:nvGraphicFramePr>
        <p:xfrm>
          <a:off x="2411760" y="5378450"/>
          <a:ext cx="43053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9" name="Equation" r:id="rId13" imgW="1549080" imgH="406080" progId="Equation.DSMT4">
                  <p:embed/>
                </p:oleObj>
              </mc:Choice>
              <mc:Fallback>
                <p:oleObj name="Equation" r:id="rId13" imgW="15490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5378450"/>
                        <a:ext cx="4305300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8998264"/>
              </p:ext>
            </p:extLst>
          </p:nvPr>
        </p:nvGraphicFramePr>
        <p:xfrm>
          <a:off x="2119660" y="4508301"/>
          <a:ext cx="338455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" name="Equation" r:id="rId15" imgW="1549080" imgH="444240" progId="Equation.DSMT4">
                  <p:embed/>
                </p:oleObj>
              </mc:Choice>
              <mc:Fallback>
                <p:oleObj name="Equation" r:id="rId15" imgW="154908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660" y="4508301"/>
                        <a:ext cx="338455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Text Box 7"/>
          <p:cNvSpPr txBox="1">
            <a:spLocks noChangeArrowheads="1"/>
          </p:cNvSpPr>
          <p:nvPr/>
        </p:nvSpPr>
        <p:spPr bwMode="auto">
          <a:xfrm>
            <a:off x="162100" y="3933056"/>
            <a:ext cx="419505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700" b="1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en-US" altLang="zh-CN" dirty="0"/>
              <a:t>3.</a:t>
            </a:r>
            <a:r>
              <a:rPr lang="zh-CN" altLang="en-US" dirty="0"/>
              <a:t>分子的碰撞过程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7BE9B-43CA-4099-8EA1-48D3AFAEDA3E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435101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9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2" dur="indefinite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0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1" dur="indefinite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utoUpdateAnimBg="0"/>
      <p:bldP spid="35" grpId="0"/>
      <p:bldP spid="35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Text Box 4"/>
          <p:cNvSpPr txBox="1">
            <a:spLocks noChangeArrowheads="1"/>
          </p:cNvSpPr>
          <p:nvPr/>
        </p:nvSpPr>
        <p:spPr bwMode="auto">
          <a:xfrm>
            <a:off x="205659" y="1349240"/>
            <a:ext cx="42701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700" dirty="0">
                <a:solidFill>
                  <a:srgbClr val="28444E"/>
                </a:solidFill>
                <a:latin typeface="Times New Roman" pitchFamily="18" charset="0"/>
              </a:rPr>
              <a:t>理想气体热一律</a:t>
            </a:r>
          </a:p>
        </p:txBody>
      </p:sp>
      <p:grpSp>
        <p:nvGrpSpPr>
          <p:cNvPr id="1037" name="组合 44"/>
          <p:cNvGrpSpPr>
            <a:grpSpLocks/>
          </p:cNvGrpSpPr>
          <p:nvPr/>
        </p:nvGrpSpPr>
        <p:grpSpPr bwMode="auto">
          <a:xfrm>
            <a:off x="2771799" y="1196751"/>
            <a:ext cx="6156000" cy="828000"/>
            <a:chOff x="2286000" y="709725"/>
            <a:chExt cx="5506276" cy="658948"/>
          </a:xfrm>
        </p:grpSpPr>
        <p:graphicFrame>
          <p:nvGraphicFramePr>
            <p:cNvPr id="1034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3070558"/>
                </p:ext>
              </p:extLst>
            </p:nvPr>
          </p:nvGraphicFramePr>
          <p:xfrm>
            <a:off x="2350615" y="709725"/>
            <a:ext cx="5441661" cy="6589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08" name="Equation" r:id="rId3" imgW="2882880" imgH="406080" progId="Equation.DSMT4">
                    <p:embed/>
                  </p:oleObj>
                </mc:Choice>
                <mc:Fallback>
                  <p:oleObj name="Equation" r:id="rId3" imgW="288288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 t="7092" b="7092"/>
                        <a:stretch>
                          <a:fillRect/>
                        </a:stretch>
                      </p:blipFill>
                      <p:spPr bwMode="auto">
                        <a:xfrm>
                          <a:off x="2350615" y="709725"/>
                          <a:ext cx="5441661" cy="6589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CC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8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18900000" algn="ctr" rotWithShape="0">
                                  <a:schemeClr val="bg2">
                                    <a:alpha val="50000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4" name="Line 7"/>
            <p:cNvSpPr>
              <a:spLocks noChangeAspect="1" noChangeShapeType="1"/>
            </p:cNvSpPr>
            <p:nvPr/>
          </p:nvSpPr>
          <p:spPr bwMode="auto">
            <a:xfrm>
              <a:off x="2286000" y="979488"/>
              <a:ext cx="2508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700"/>
            </a:p>
          </p:txBody>
        </p:sp>
        <p:sp>
          <p:nvSpPr>
            <p:cNvPr id="1065" name="Line 8"/>
            <p:cNvSpPr>
              <a:spLocks noChangeAspect="1" noChangeShapeType="1"/>
            </p:cNvSpPr>
            <p:nvPr/>
          </p:nvSpPr>
          <p:spPr bwMode="auto">
            <a:xfrm>
              <a:off x="3038475" y="963613"/>
              <a:ext cx="250825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700"/>
            </a:p>
          </p:txBody>
        </p:sp>
        <p:sp>
          <p:nvSpPr>
            <p:cNvPr id="1066" name="Line 9"/>
            <p:cNvSpPr>
              <a:spLocks noChangeAspect="1" noChangeShapeType="1"/>
            </p:cNvSpPr>
            <p:nvPr/>
          </p:nvSpPr>
          <p:spPr bwMode="auto">
            <a:xfrm>
              <a:off x="2447926" y="976311"/>
              <a:ext cx="136525" cy="158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700"/>
            </a:p>
          </p:txBody>
        </p:sp>
        <p:sp>
          <p:nvSpPr>
            <p:cNvPr id="1067" name="Line 10"/>
            <p:cNvSpPr>
              <a:spLocks noChangeAspect="1" noChangeShapeType="1"/>
            </p:cNvSpPr>
            <p:nvPr/>
          </p:nvSpPr>
          <p:spPr bwMode="auto">
            <a:xfrm>
              <a:off x="3114674" y="976311"/>
              <a:ext cx="1460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700"/>
            </a:p>
          </p:txBody>
        </p:sp>
      </p:grpSp>
      <p:sp>
        <p:nvSpPr>
          <p:cNvPr id="1038" name="Text Box 11"/>
          <p:cNvSpPr txBox="1">
            <a:spLocks noChangeArrowheads="1"/>
          </p:cNvSpPr>
          <p:nvPr/>
        </p:nvSpPr>
        <p:spPr bwMode="auto">
          <a:xfrm>
            <a:off x="330200" y="2892200"/>
            <a:ext cx="101917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700">
                <a:solidFill>
                  <a:srgbClr val="28444E"/>
                </a:solidFill>
                <a:latin typeface="黑体" pitchFamily="49" charset="-122"/>
                <a:ea typeface="黑体" pitchFamily="49" charset="-122"/>
              </a:rPr>
              <a:t>等容</a:t>
            </a:r>
          </a:p>
        </p:txBody>
      </p:sp>
      <p:graphicFrame>
        <p:nvGraphicFramePr>
          <p:cNvPr id="102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125294"/>
              </p:ext>
            </p:extLst>
          </p:nvPr>
        </p:nvGraphicFramePr>
        <p:xfrm>
          <a:off x="1263811" y="2719162"/>
          <a:ext cx="7412645" cy="92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9" name="Equation" r:id="rId5" imgW="3251160" imgH="406080" progId="Equation.DSMT4">
                  <p:embed/>
                </p:oleObj>
              </mc:Choice>
              <mc:Fallback>
                <p:oleObj name="Equation" r:id="rId5" imgW="32511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811" y="2719162"/>
                        <a:ext cx="7412645" cy="92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" name="Text Box 13"/>
          <p:cNvSpPr txBox="1">
            <a:spLocks noChangeArrowheads="1"/>
          </p:cNvSpPr>
          <p:nvPr/>
        </p:nvSpPr>
        <p:spPr bwMode="auto">
          <a:xfrm>
            <a:off x="275547" y="3846785"/>
            <a:ext cx="109537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700">
                <a:solidFill>
                  <a:srgbClr val="28444E"/>
                </a:solidFill>
                <a:latin typeface="黑体" pitchFamily="49" charset="-122"/>
                <a:ea typeface="黑体" pitchFamily="49" charset="-122"/>
              </a:rPr>
              <a:t>等压</a:t>
            </a:r>
          </a:p>
        </p:txBody>
      </p:sp>
      <p:graphicFrame>
        <p:nvGraphicFramePr>
          <p:cNvPr id="102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796231"/>
              </p:ext>
            </p:extLst>
          </p:nvPr>
        </p:nvGraphicFramePr>
        <p:xfrm>
          <a:off x="1187624" y="3654028"/>
          <a:ext cx="69786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0" name="Equation" r:id="rId7" imgW="3060360" imgH="406080" progId="Equation.DSMT4">
                  <p:embed/>
                </p:oleObj>
              </mc:Choice>
              <mc:Fallback>
                <p:oleObj name="Equation" r:id="rId7" imgW="30603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3654028"/>
                        <a:ext cx="697865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Text Box 15"/>
          <p:cNvSpPr txBox="1">
            <a:spLocks noChangeArrowheads="1"/>
          </p:cNvSpPr>
          <p:nvPr/>
        </p:nvSpPr>
        <p:spPr bwMode="auto">
          <a:xfrm>
            <a:off x="275547" y="4799553"/>
            <a:ext cx="105568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700">
                <a:solidFill>
                  <a:srgbClr val="28444E"/>
                </a:solidFill>
                <a:latin typeface="黑体" pitchFamily="49" charset="-122"/>
                <a:ea typeface="黑体" pitchFamily="49" charset="-122"/>
              </a:rPr>
              <a:t>等温</a:t>
            </a:r>
          </a:p>
        </p:txBody>
      </p:sp>
      <p:graphicFrame>
        <p:nvGraphicFramePr>
          <p:cNvPr id="102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48980"/>
              </p:ext>
            </p:extLst>
          </p:nvPr>
        </p:nvGraphicFramePr>
        <p:xfrm>
          <a:off x="1187624" y="4647152"/>
          <a:ext cx="4777056" cy="1012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1" name="Equation" r:id="rId9" imgW="2095200" imgH="444240" progId="Equation.DSMT4">
                  <p:embed/>
                </p:oleObj>
              </mc:Choice>
              <mc:Fallback>
                <p:oleObj name="Equation" r:id="rId9" imgW="209520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647152"/>
                        <a:ext cx="4777056" cy="10128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" name="Text Box 19"/>
          <p:cNvSpPr txBox="1">
            <a:spLocks noChangeArrowheads="1"/>
          </p:cNvSpPr>
          <p:nvPr/>
        </p:nvSpPr>
        <p:spPr bwMode="auto">
          <a:xfrm>
            <a:off x="286260" y="5801489"/>
            <a:ext cx="105568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700">
                <a:solidFill>
                  <a:srgbClr val="28444E"/>
                </a:solidFill>
                <a:latin typeface="黑体" pitchFamily="49" charset="-122"/>
                <a:ea typeface="黑体" pitchFamily="49" charset="-122"/>
              </a:rPr>
              <a:t>绝热</a:t>
            </a:r>
          </a:p>
        </p:txBody>
      </p:sp>
      <p:graphicFrame>
        <p:nvGraphicFramePr>
          <p:cNvPr id="103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6980851"/>
              </p:ext>
            </p:extLst>
          </p:nvPr>
        </p:nvGraphicFramePr>
        <p:xfrm>
          <a:off x="1187624" y="5832053"/>
          <a:ext cx="77025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" name="Equation" r:id="rId11" imgW="3377880" imgH="241200" progId="Equation.DSMT4">
                  <p:embed/>
                </p:oleObj>
              </mc:Choice>
              <mc:Fallback>
                <p:oleObj name="Equation" r:id="rId11" imgW="33778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832053"/>
                        <a:ext cx="77025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7" name="AutoShape 32"/>
          <p:cNvSpPr>
            <a:spLocks/>
          </p:cNvSpPr>
          <p:nvPr/>
        </p:nvSpPr>
        <p:spPr bwMode="auto">
          <a:xfrm>
            <a:off x="197283" y="3068960"/>
            <a:ext cx="126245" cy="3089968"/>
          </a:xfrm>
          <a:prstGeom prst="leftBrace">
            <a:avLst>
              <a:gd name="adj1" fmla="val 199778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9pPr>
          </a:lstStyle>
          <a:p>
            <a:pPr eaLnBrk="1" hangingPunct="1"/>
            <a:endParaRPr lang="zh-CN" altLang="en-US" sz="27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A8F5D-7F54-47E2-915D-2160E148DF59}" type="slidenum">
              <a:rPr lang="zh-CN" altLang="en-US" smtClean="0"/>
              <a:pPr/>
              <a:t>12</a:t>
            </a:fld>
            <a:endParaRPr lang="en-US" altLang="zh-CN"/>
          </a:p>
        </p:txBody>
      </p:sp>
      <p:sp>
        <p:nvSpPr>
          <p:cNvPr id="27" name="Text Box 7"/>
          <p:cNvSpPr txBox="1">
            <a:spLocks noChangeArrowheads="1"/>
          </p:cNvSpPr>
          <p:nvPr/>
        </p:nvSpPr>
        <p:spPr bwMode="auto">
          <a:xfrm>
            <a:off x="179512" y="2201089"/>
            <a:ext cx="4176464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700" b="1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en-US" altLang="zh-CN" dirty="0"/>
              <a:t>5.</a:t>
            </a:r>
            <a:r>
              <a:rPr lang="zh-CN" altLang="en-US" dirty="0"/>
              <a:t>常见的热力学过程</a:t>
            </a:r>
          </a:p>
        </p:txBody>
      </p:sp>
      <p:sp>
        <p:nvSpPr>
          <p:cNvPr id="28" name="Text Box 7"/>
          <p:cNvSpPr txBox="1">
            <a:spLocks noChangeArrowheads="1"/>
          </p:cNvSpPr>
          <p:nvPr/>
        </p:nvSpPr>
        <p:spPr bwMode="auto">
          <a:xfrm>
            <a:off x="179512" y="692696"/>
            <a:ext cx="540060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700" b="1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en-US" altLang="zh-CN" dirty="0"/>
              <a:t>4.</a:t>
            </a:r>
            <a:r>
              <a:rPr lang="zh-CN" altLang="en-US" dirty="0"/>
              <a:t>热力学第一定律</a:t>
            </a:r>
          </a:p>
        </p:txBody>
      </p:sp>
    </p:spTree>
    <p:extLst>
      <p:ext uri="{BB962C8B-B14F-4D97-AF65-F5344CB8AC3E}">
        <p14:creationId xmlns:p14="http://schemas.microsoft.com/office/powerpoint/2010/main" val="397431986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A8F5D-7F54-47E2-915D-2160E148DF59}" type="slidenum">
              <a:rPr lang="zh-CN" altLang="en-US" smtClean="0"/>
              <a:pPr/>
              <a:t>13</a:t>
            </a:fld>
            <a:endParaRPr lang="en-US" altLang="zh-CN"/>
          </a:p>
        </p:txBody>
      </p:sp>
      <p:sp>
        <p:nvSpPr>
          <p:cNvPr id="13" name="Text Box 7"/>
          <p:cNvSpPr txBox="1">
            <a:spLocks noChangeArrowheads="1"/>
          </p:cNvSpPr>
          <p:nvPr/>
        </p:nvSpPr>
        <p:spPr bwMode="auto">
          <a:xfrm>
            <a:off x="251520" y="688921"/>
            <a:ext cx="180020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700" b="1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en-US" altLang="zh-CN" dirty="0"/>
              <a:t>6</a:t>
            </a:r>
            <a:r>
              <a:rPr lang="en-US" altLang="zh-CN" dirty="0" smtClean="0"/>
              <a:t>.</a:t>
            </a:r>
            <a:r>
              <a:rPr lang="zh-CN" altLang="en-US" dirty="0" smtClean="0"/>
              <a:t>热容量</a:t>
            </a:r>
            <a:endParaRPr lang="zh-CN" altLang="en-US" dirty="0"/>
          </a:p>
        </p:txBody>
      </p:sp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251520" y="4104436"/>
            <a:ext cx="19146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700" dirty="0">
                <a:latin typeface="华文中宋" panose="02010600040101010101" pitchFamily="2" charset="-122"/>
              </a:rPr>
              <a:t>热机效率</a:t>
            </a:r>
          </a:p>
        </p:txBody>
      </p:sp>
      <p:graphicFrame>
        <p:nvGraphicFramePr>
          <p:cNvPr id="1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831"/>
              </p:ext>
            </p:extLst>
          </p:nvPr>
        </p:nvGraphicFramePr>
        <p:xfrm>
          <a:off x="1823442" y="3881392"/>
          <a:ext cx="1649808" cy="1071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" name="Equation" r:id="rId3" imgW="723600" imgH="469800" progId="Equation.DSMT4">
                  <p:embed/>
                </p:oleObj>
              </mc:Choice>
              <mc:Fallback>
                <p:oleObj name="Equation" r:id="rId3" imgW="72360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3442" y="3881392"/>
                        <a:ext cx="1649808" cy="1071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478392"/>
              </p:ext>
            </p:extLst>
          </p:nvPr>
        </p:nvGraphicFramePr>
        <p:xfrm>
          <a:off x="1851745" y="5368461"/>
          <a:ext cx="1476619" cy="1012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" name="Equation" r:id="rId5" imgW="647640" imgH="444240" progId="Equation.DSMT4">
                  <p:embed/>
                </p:oleObj>
              </mc:Choice>
              <mc:Fallback>
                <p:oleObj name="Equation" r:id="rId5" imgW="6476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745" y="5368461"/>
                        <a:ext cx="1476619" cy="10128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28"/>
          <p:cNvSpPr>
            <a:spLocks noChangeArrowheads="1"/>
          </p:cNvSpPr>
          <p:nvPr/>
        </p:nvSpPr>
        <p:spPr bwMode="auto">
          <a:xfrm>
            <a:off x="251520" y="5617497"/>
            <a:ext cx="1629194" cy="44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14400" tIns="14400" rIns="14400" bIns="144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9pPr>
          </a:lstStyle>
          <a:p>
            <a:pPr eaLnBrk="1" hangingPunct="1"/>
            <a:r>
              <a:rPr kumimoji="1" lang="zh-CN" altLang="en-US" sz="2700">
                <a:latin typeface="华文中宋" panose="02010600040101010101" pitchFamily="2" charset="-122"/>
              </a:rPr>
              <a:t>卡诺热机</a:t>
            </a:r>
          </a:p>
        </p:txBody>
      </p:sp>
      <p:graphicFrame>
        <p:nvGraphicFramePr>
          <p:cNvPr id="1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7088990"/>
              </p:ext>
            </p:extLst>
          </p:nvPr>
        </p:nvGraphicFramePr>
        <p:xfrm>
          <a:off x="5687795" y="5354914"/>
          <a:ext cx="1679357" cy="1012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5" name="Equation" r:id="rId7" imgW="736560" imgH="444240" progId="Equation.DSMT4">
                  <p:embed/>
                </p:oleObj>
              </mc:Choice>
              <mc:Fallback>
                <p:oleObj name="Equation" r:id="rId7" imgW="7365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7795" y="5354914"/>
                        <a:ext cx="1679357" cy="10128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3743579" y="5623772"/>
            <a:ext cx="2100907" cy="4445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 lIns="14400" tIns="14400" rIns="14400" bIns="14400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9pPr>
          </a:lstStyle>
          <a:p>
            <a:pPr eaLnBrk="1" hangingPunct="1"/>
            <a:r>
              <a:rPr kumimoji="1" lang="zh-CN" altLang="en-US" sz="2700" dirty="0">
                <a:latin typeface="华文中宋" panose="02010600040101010101" pitchFamily="2" charset="-122"/>
              </a:rPr>
              <a:t>卡</a:t>
            </a:r>
            <a:r>
              <a:rPr kumimoji="1" lang="zh-CN" altLang="en-US" sz="2700" dirty="0" smtClean="0">
                <a:latin typeface="华文中宋" panose="02010600040101010101" pitchFamily="2" charset="-122"/>
              </a:rPr>
              <a:t>诺制冷机</a:t>
            </a:r>
            <a:endParaRPr kumimoji="1" lang="zh-CN" altLang="en-US" sz="2700" dirty="0">
              <a:latin typeface="华文中宋" panose="02010600040101010101" pitchFamily="2" charset="-122"/>
            </a:endParaRPr>
          </a:p>
        </p:txBody>
      </p:sp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3693330" y="4079950"/>
            <a:ext cx="191460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700" dirty="0" smtClean="0">
                <a:latin typeface="华文中宋" panose="02010600040101010101" pitchFamily="2" charset="-122"/>
              </a:rPr>
              <a:t>制冷系数</a:t>
            </a:r>
            <a:endParaRPr kumimoji="1" lang="zh-CN" altLang="en-US" sz="2700" dirty="0">
              <a:latin typeface="华文中宋" panose="02010600040101010101" pitchFamily="2" charset="-122"/>
            </a:endParaRPr>
          </a:p>
        </p:txBody>
      </p:sp>
      <p:graphicFrame>
        <p:nvGraphicFramePr>
          <p:cNvPr id="21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263182"/>
              </p:ext>
            </p:extLst>
          </p:nvPr>
        </p:nvGraphicFramePr>
        <p:xfrm>
          <a:off x="5319898" y="3923730"/>
          <a:ext cx="2924510" cy="1071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6" name="Equation" r:id="rId9" imgW="1282680" imgH="469800" progId="Equation.DSMT4">
                  <p:embed/>
                </p:oleObj>
              </mc:Choice>
              <mc:Fallback>
                <p:oleObj name="Equation" r:id="rId9" imgW="128268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898" y="3923730"/>
                        <a:ext cx="2924510" cy="1071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251520" y="3271437"/>
            <a:ext cx="540060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700" b="1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en-US" altLang="zh-CN" dirty="0" smtClean="0"/>
              <a:t>7.</a:t>
            </a:r>
            <a:r>
              <a:rPr lang="zh-CN" altLang="en-US" dirty="0"/>
              <a:t>热机</a:t>
            </a:r>
          </a:p>
        </p:txBody>
      </p: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322709" y="1521656"/>
            <a:ext cx="2737123" cy="416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1FFE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4400" tIns="14400" rIns="14400" bIns="14400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b="1" dirty="0">
                <a:latin typeface="Times New Roman" pitchFamily="18" charset="0"/>
                <a:ea typeface="华文中宋" pitchFamily="2" charset="-122"/>
              </a:rPr>
              <a:t>摩尔热容</a:t>
            </a:r>
            <a:r>
              <a:rPr lang="zh-CN" altLang="en-US" sz="2800" b="1" dirty="0" smtClean="0">
                <a:latin typeface="Times New Roman" pitchFamily="18" charset="0"/>
                <a:ea typeface="华文中宋" pitchFamily="2" charset="-122"/>
              </a:rPr>
              <a:t>量</a:t>
            </a:r>
            <a:endParaRPr lang="zh-CN" altLang="en-US" sz="2800" b="1" dirty="0">
              <a:latin typeface="Times New Roman" pitchFamily="18" charset="0"/>
              <a:ea typeface="华文中宋" pitchFamily="2" charset="-122"/>
            </a:endParaRPr>
          </a:p>
        </p:txBody>
      </p:sp>
      <p:graphicFrame>
        <p:nvGraphicFramePr>
          <p:cNvPr id="2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1233363"/>
              </p:ext>
            </p:extLst>
          </p:nvPr>
        </p:nvGraphicFramePr>
        <p:xfrm>
          <a:off x="2327368" y="1246623"/>
          <a:ext cx="1485294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" name="Equation" r:id="rId11" imgW="672840" imgH="406080" progId="Equation.DSMT4">
                  <p:embed/>
                </p:oleObj>
              </mc:Choice>
              <mc:Fallback>
                <p:oleObj name="Equation" r:id="rId11" imgW="6728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368" y="1246623"/>
                        <a:ext cx="1485294" cy="90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7"/>
          <p:cNvSpPr>
            <a:spLocks noChangeArrowheads="1"/>
          </p:cNvSpPr>
          <p:nvPr/>
        </p:nvSpPr>
        <p:spPr bwMode="auto">
          <a:xfrm>
            <a:off x="3911544" y="1533960"/>
            <a:ext cx="576262" cy="416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1FFE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400" tIns="14400" rIns="14400" bIns="14400">
            <a:spAutoFit/>
          </a:bodyPr>
          <a:lstStyle/>
          <a:p>
            <a:pPr algn="ctr">
              <a:lnSpc>
                <a:spcPct val="90000"/>
              </a:lnSpc>
            </a:pPr>
            <a:r>
              <a:rPr lang="zh-CN" altLang="en-US" sz="2800" b="1" dirty="0">
                <a:latin typeface="Times New Roman" pitchFamily="18" charset="0"/>
                <a:ea typeface="华文中宋" pitchFamily="2" charset="-122"/>
              </a:rPr>
              <a:t>或</a:t>
            </a:r>
          </a:p>
        </p:txBody>
      </p:sp>
      <p:grpSp>
        <p:nvGrpSpPr>
          <p:cNvPr id="27" name="Group 26"/>
          <p:cNvGrpSpPr>
            <a:grpSpLocks/>
          </p:cNvGrpSpPr>
          <p:nvPr/>
        </p:nvGrpSpPr>
        <p:grpSpPr bwMode="auto">
          <a:xfrm>
            <a:off x="4572168" y="1254560"/>
            <a:ext cx="1512000" cy="900000"/>
            <a:chOff x="2925" y="1229"/>
            <a:chExt cx="990" cy="612"/>
          </a:xfrm>
        </p:grpSpPr>
        <p:graphicFrame>
          <p:nvGraphicFramePr>
            <p:cNvPr id="28" name="Object 16"/>
            <p:cNvGraphicFramePr>
              <a:graphicFrameLocks noChangeAspect="1"/>
            </p:cNvGraphicFramePr>
            <p:nvPr/>
          </p:nvGraphicFramePr>
          <p:xfrm>
            <a:off x="2925" y="1229"/>
            <a:ext cx="990" cy="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8" name="Equation" r:id="rId13" imgW="660240" imgH="406080" progId="Equation.DSMT4">
                    <p:embed/>
                  </p:oleObj>
                </mc:Choice>
                <mc:Fallback>
                  <p:oleObj name="Equation" r:id="rId13" imgW="66024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1229"/>
                          <a:ext cx="990" cy="6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tx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3609" y="1338"/>
              <a:ext cx="11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  <p:sp>
        <p:nvSpPr>
          <p:cNvPr id="31" name="Rectangle 22"/>
          <p:cNvSpPr>
            <a:spLocks noChangeArrowheads="1"/>
          </p:cNvSpPr>
          <p:nvPr/>
        </p:nvSpPr>
        <p:spPr bwMode="auto">
          <a:xfrm>
            <a:off x="251520" y="2419028"/>
            <a:ext cx="26654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1FFE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400" tIns="14400" rIns="14400" bIns="14400">
            <a:spAutoFit/>
          </a:bodyPr>
          <a:lstStyle/>
          <a:p>
            <a:pPr algn="ctr"/>
            <a:r>
              <a:rPr kumimoji="1" lang="zh-CN" altLang="en-US" sz="2800" b="1" dirty="0">
                <a:ea typeface="华文中宋" pitchFamily="2" charset="-122"/>
              </a:rPr>
              <a:t>定容摩尔热容量</a:t>
            </a:r>
          </a:p>
        </p:txBody>
      </p:sp>
      <p:sp>
        <p:nvSpPr>
          <p:cNvPr id="32" name="Rectangle 23"/>
          <p:cNvSpPr>
            <a:spLocks noChangeArrowheads="1"/>
          </p:cNvSpPr>
          <p:nvPr/>
        </p:nvSpPr>
        <p:spPr bwMode="auto">
          <a:xfrm>
            <a:off x="4427984" y="2397323"/>
            <a:ext cx="2809875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1FFE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400" tIns="14400" rIns="14400" bIns="14400">
            <a:spAutoFit/>
          </a:bodyPr>
          <a:lstStyle/>
          <a:p>
            <a:pPr algn="ctr"/>
            <a:r>
              <a:rPr kumimoji="1" lang="zh-CN" altLang="en-US" sz="2800" b="1" dirty="0">
                <a:ea typeface="华文中宋" pitchFamily="2" charset="-122"/>
              </a:rPr>
              <a:t>定压摩尔热容量</a:t>
            </a: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4663634"/>
              </p:ext>
            </p:extLst>
          </p:nvPr>
        </p:nvGraphicFramePr>
        <p:xfrm>
          <a:off x="2987824" y="2226568"/>
          <a:ext cx="13874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9" name="Equation" r:id="rId15" imgW="622080" imgH="406080" progId="Equation.DSMT4">
                  <p:embed/>
                </p:oleObj>
              </mc:Choice>
              <mc:Fallback>
                <p:oleObj name="Equation" r:id="rId15" imgW="622080" imgH="4060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824" y="2226568"/>
                        <a:ext cx="1387475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375089"/>
              </p:ext>
            </p:extLst>
          </p:nvPr>
        </p:nvGraphicFramePr>
        <p:xfrm>
          <a:off x="7180138" y="2204864"/>
          <a:ext cx="17843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0" name="Equation" r:id="rId17" imgW="799920" imgH="406080" progId="Equation.DSMT4">
                  <p:embed/>
                </p:oleObj>
              </mc:Choice>
              <mc:Fallback>
                <p:oleObj name="Equation" r:id="rId17" imgW="799920" imgH="4060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0138" y="2204864"/>
                        <a:ext cx="17843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123105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6060"/>
            <a:ext cx="6624091" cy="507831"/>
          </a:xfrm>
        </p:spPr>
        <p:txBody>
          <a:bodyPr/>
          <a:lstStyle/>
          <a:p>
            <a:r>
              <a:rPr lang="zh-CN" altLang="en-US" sz="2700"/>
              <a:t>双缝干涉</a:t>
            </a:r>
          </a:p>
        </p:txBody>
      </p:sp>
      <p:sp>
        <p:nvSpPr>
          <p:cNvPr id="12301" name="Text Box 13"/>
          <p:cNvSpPr txBox="1">
            <a:spLocks noChangeArrowheads="1"/>
          </p:cNvSpPr>
          <p:nvPr/>
        </p:nvSpPr>
        <p:spPr bwMode="auto">
          <a:xfrm>
            <a:off x="3396233" y="4823206"/>
            <a:ext cx="182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zh-CN" altLang="en-US" sz="2700" b="1" dirty="0">
                <a:latin typeface="方正书宋简体"/>
                <a:ea typeface="华文中宋" pitchFamily="2" charset="-122"/>
              </a:rPr>
              <a:t>波程差</a:t>
            </a:r>
          </a:p>
        </p:txBody>
      </p:sp>
      <p:graphicFrame>
        <p:nvGraphicFramePr>
          <p:cNvPr id="1230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8410570"/>
              </p:ext>
            </p:extLst>
          </p:nvPr>
        </p:nvGraphicFramePr>
        <p:xfrm>
          <a:off x="4619724" y="4622238"/>
          <a:ext cx="2547763" cy="92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6" name="Equation" r:id="rId4" imgW="1117440" imgH="406080" progId="Equation.DSMT4">
                  <p:embed/>
                </p:oleObj>
              </mc:Choice>
              <mc:Fallback>
                <p:oleObj name="Equation" r:id="rId4" imgW="11174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724" y="4622238"/>
                        <a:ext cx="2547763" cy="92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241524" y="4838262"/>
            <a:ext cx="4175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700" b="1" dirty="0">
                <a:latin typeface="方正书宋简体"/>
                <a:ea typeface="华文中宋" pitchFamily="2" charset="-122"/>
              </a:rPr>
              <a:t>若</a:t>
            </a:r>
            <a:r>
              <a:rPr kumimoji="1" lang="en-US" altLang="zh-CN" sz="2700" b="1" dirty="0">
                <a:latin typeface="方正书宋简体"/>
                <a:ea typeface="华文中宋" pitchFamily="2" charset="-122"/>
              </a:rPr>
              <a:t>S</a:t>
            </a:r>
            <a:r>
              <a:rPr kumimoji="1" lang="en-US" altLang="zh-CN" sz="2700" b="1" baseline="-25000" dirty="0">
                <a:latin typeface="方正书宋简体"/>
                <a:ea typeface="华文中宋" pitchFamily="2" charset="-122"/>
              </a:rPr>
              <a:t>1</a:t>
            </a:r>
            <a:r>
              <a:rPr kumimoji="1" lang="zh-CN" altLang="en-US" sz="2700" b="1" dirty="0">
                <a:latin typeface="方正书宋简体"/>
                <a:ea typeface="华文中宋" pitchFamily="2" charset="-122"/>
              </a:rPr>
              <a:t>和</a:t>
            </a:r>
            <a:r>
              <a:rPr kumimoji="1" lang="en-US" altLang="zh-CN" sz="2700" b="1" dirty="0">
                <a:latin typeface="方正书宋简体"/>
                <a:ea typeface="华文中宋" pitchFamily="2" charset="-122"/>
              </a:rPr>
              <a:t>S</a:t>
            </a:r>
            <a:r>
              <a:rPr kumimoji="1" lang="en-US" altLang="zh-CN" sz="2700" b="1" baseline="-25000" dirty="0">
                <a:latin typeface="方正书宋简体"/>
                <a:ea typeface="华文中宋" pitchFamily="2" charset="-122"/>
              </a:rPr>
              <a:t>2</a:t>
            </a:r>
            <a:r>
              <a:rPr kumimoji="1" lang="zh-CN" altLang="en-US" sz="2700" b="1" dirty="0">
                <a:latin typeface="方正书宋简体"/>
                <a:ea typeface="华文中宋" pitchFamily="2" charset="-122"/>
              </a:rPr>
              <a:t>初相差为</a:t>
            </a:r>
            <a:r>
              <a:rPr kumimoji="1" lang="en-US" altLang="zh-CN" sz="2700" b="1" dirty="0" smtClean="0">
                <a:latin typeface="方正书宋简体"/>
                <a:ea typeface="华文中宋" pitchFamily="2" charset="-122"/>
              </a:rPr>
              <a:t>0，</a:t>
            </a:r>
            <a:endParaRPr kumimoji="1" lang="en-US" altLang="zh-CN" sz="2700" b="1" dirty="0">
              <a:latin typeface="方正书宋简体"/>
              <a:ea typeface="华文中宋" pitchFamily="2" charset="-122"/>
            </a:endParaRP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227236" y="5678287"/>
            <a:ext cx="17287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zh-CN" altLang="en-US" sz="2700" b="1">
                <a:latin typeface="方正书宋简体"/>
                <a:ea typeface="华文中宋" pitchFamily="2" charset="-122"/>
              </a:rPr>
              <a:t>明纹</a:t>
            </a:r>
          </a:p>
        </p:txBody>
      </p:sp>
      <p:graphicFrame>
        <p:nvGraphicFramePr>
          <p:cNvPr id="1230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202219"/>
              </p:ext>
            </p:extLst>
          </p:nvPr>
        </p:nvGraphicFramePr>
        <p:xfrm>
          <a:off x="1115616" y="5774107"/>
          <a:ext cx="1099872" cy="404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7" name="Equation" r:id="rId6" imgW="482400" imgH="177480" progId="Equation.DSMT4">
                  <p:embed/>
                </p:oleObj>
              </mc:Choice>
              <mc:Fallback>
                <p:oleObj name="Equation" r:id="rId6" imgW="4824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5774107"/>
                        <a:ext cx="1099872" cy="4046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9" name="Text Box 21"/>
          <p:cNvSpPr txBox="1">
            <a:spLocks noChangeArrowheads="1"/>
          </p:cNvSpPr>
          <p:nvPr/>
        </p:nvSpPr>
        <p:spPr bwMode="auto">
          <a:xfrm>
            <a:off x="2159173" y="5673524"/>
            <a:ext cx="28205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700" b="1" dirty="0" smtClean="0">
                <a:latin typeface="华文中宋" pitchFamily="2" charset="-122"/>
                <a:ea typeface="华文中宋" pitchFamily="2" charset="-122"/>
              </a:rPr>
              <a:t>；眀纹间距</a:t>
            </a:r>
            <a:endParaRPr kumimoji="1" lang="zh-CN" altLang="en-US" sz="27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1231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290585"/>
              </p:ext>
            </p:extLst>
          </p:nvPr>
        </p:nvGraphicFramePr>
        <p:xfrm>
          <a:off x="4115668" y="5527474"/>
          <a:ext cx="1476619" cy="92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8" name="Equation" r:id="rId8" imgW="647640" imgH="406080" progId="Equation.DSMT4">
                  <p:embed/>
                </p:oleObj>
              </mc:Choice>
              <mc:Fallback>
                <p:oleObj name="Equation" r:id="rId8" imgW="6476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5668" y="5527474"/>
                        <a:ext cx="1476619" cy="92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7" name="Text Box 29"/>
          <p:cNvSpPr txBox="1">
            <a:spLocks noChangeArrowheads="1"/>
          </p:cNvSpPr>
          <p:nvPr/>
        </p:nvSpPr>
        <p:spPr bwMode="auto">
          <a:xfrm>
            <a:off x="239936" y="3994755"/>
            <a:ext cx="4895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spcBef>
                <a:spcPct val="50000"/>
              </a:spcBef>
              <a:defRPr kumimoji="1" sz="2700" b="1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对于课堂上分析的干涉装置</a:t>
            </a:r>
          </a:p>
        </p:txBody>
      </p:sp>
      <p:sp>
        <p:nvSpPr>
          <p:cNvPr id="12319" name="Text Box 31"/>
          <p:cNvSpPr txBox="1">
            <a:spLocks noChangeArrowheads="1"/>
          </p:cNvSpPr>
          <p:nvPr/>
        </p:nvSpPr>
        <p:spPr bwMode="auto">
          <a:xfrm>
            <a:off x="4750890" y="3994755"/>
            <a:ext cx="21730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700" b="1" dirty="0" smtClean="0">
                <a:latin typeface="华文中宋" pitchFamily="2" charset="-122"/>
                <a:ea typeface="华文中宋" pitchFamily="2" charset="-122"/>
              </a:rPr>
              <a:t>几何</a:t>
            </a:r>
            <a:r>
              <a:rPr kumimoji="1" lang="zh-CN" altLang="en-US" sz="2700" b="1" dirty="0">
                <a:latin typeface="华文中宋" pitchFamily="2" charset="-122"/>
                <a:ea typeface="华文中宋" pitchFamily="2" charset="-122"/>
              </a:rPr>
              <a:t>关系</a:t>
            </a:r>
          </a:p>
        </p:txBody>
      </p:sp>
      <p:sp>
        <p:nvSpPr>
          <p:cNvPr id="30" name="Text Box 5"/>
          <p:cNvSpPr txBox="1">
            <a:spLocks noChangeArrowheads="1"/>
          </p:cNvSpPr>
          <p:nvPr/>
        </p:nvSpPr>
        <p:spPr bwMode="auto">
          <a:xfrm>
            <a:off x="222349" y="3392160"/>
            <a:ext cx="2813199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7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27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双缝干涉</a:t>
            </a:r>
            <a:endParaRPr lang="zh-CN" altLang="en-US" sz="2100" b="1" dirty="0">
              <a:gradFill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100000">
                    <a:srgbClr val="C00000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32152"/>
              </p:ext>
            </p:extLst>
          </p:nvPr>
        </p:nvGraphicFramePr>
        <p:xfrm>
          <a:off x="6347916" y="3792815"/>
          <a:ext cx="1968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89" name="Equation" r:id="rId10" imgW="863280" imgH="406080" progId="Equation.DSMT4">
                  <p:embed/>
                </p:oleObj>
              </mc:Choice>
              <mc:Fallback>
                <p:oleObj name="Equation" r:id="rId10" imgW="863280" imgH="40608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7916" y="3792815"/>
                        <a:ext cx="1968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0" y="745540"/>
            <a:ext cx="9144000" cy="52322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rgbClr val="CEF8FE"/>
              </a:gs>
              <a:gs pos="0">
                <a:srgbClr val="CEF8FE"/>
              </a:gs>
            </a:gsLst>
            <a:lin ang="0" scaled="1"/>
            <a:tileRect/>
          </a:gradFill>
          <a:ln>
            <a:noFill/>
          </a:ln>
          <a:effectLst/>
          <a:extLst/>
        </p:spPr>
        <p:txBody>
          <a:bodyPr wrap="square">
            <a:sp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800" b="1"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1"/>
                  <a:tileRect/>
                </a:gra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5pPr>
            <a:lvl6pPr>
              <a:defRPr>
                <a:latin typeface="Arial" pitchFamily="34" charset="0"/>
                <a:ea typeface="宋体" pitchFamily="2" charset="-122"/>
              </a:defRPr>
            </a:lvl6pPr>
            <a:lvl7pPr>
              <a:defRPr>
                <a:latin typeface="Arial" pitchFamily="34" charset="0"/>
                <a:ea typeface="宋体" pitchFamily="2" charset="-122"/>
              </a:defRPr>
            </a:lvl7pPr>
            <a:lvl8pPr>
              <a:defRPr>
                <a:latin typeface="Arial" pitchFamily="34" charset="0"/>
                <a:ea typeface="宋体" pitchFamily="2" charset="-122"/>
              </a:defRPr>
            </a:lvl8pPr>
            <a:lvl9pPr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光的干涉：主要结论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7BE9B-43CA-4099-8EA1-48D3AFAEDA3E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179512" y="1486584"/>
            <a:ext cx="468052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7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1.</a:t>
            </a:r>
            <a:r>
              <a:rPr lang="zh-CN" altLang="en-US" sz="27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光程、光程差和相位差</a:t>
            </a:r>
            <a:endParaRPr lang="zh-CN" altLang="en-US" sz="2100" b="1" dirty="0">
              <a:gradFill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100000">
                    <a:srgbClr val="C00000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214386" y="2102988"/>
            <a:ext cx="21730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700" b="1" dirty="0" smtClean="0">
                <a:latin typeface="华文中宋" pitchFamily="2" charset="-122"/>
                <a:ea typeface="华文中宋" pitchFamily="2" charset="-122"/>
              </a:rPr>
              <a:t>光程</a:t>
            </a:r>
            <a:endParaRPr kumimoji="1" lang="zh-CN" altLang="en-US" sz="27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35" name="对象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910053"/>
              </p:ext>
            </p:extLst>
          </p:nvPr>
        </p:nvGraphicFramePr>
        <p:xfrm>
          <a:off x="1053753" y="2189080"/>
          <a:ext cx="106997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0" name="Equation" r:id="rId12" imgW="469800" imgH="177480" progId="Equation.DSMT4">
                  <p:embed/>
                </p:oleObj>
              </mc:Choice>
              <mc:Fallback>
                <p:oleObj name="Equation" r:id="rId12" imgW="4698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3753" y="2189080"/>
                        <a:ext cx="106997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2139071" y="2117072"/>
            <a:ext cx="21730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700" b="1" dirty="0" smtClean="0">
                <a:latin typeface="华文中宋" pitchFamily="2" charset="-122"/>
                <a:ea typeface="华文中宋" pitchFamily="2" charset="-122"/>
              </a:rPr>
              <a:t>光程差</a:t>
            </a:r>
            <a:endParaRPr kumimoji="1" lang="zh-CN" altLang="en-US" sz="27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159798"/>
              </p:ext>
            </p:extLst>
          </p:nvPr>
        </p:nvGraphicFramePr>
        <p:xfrm>
          <a:off x="3410446" y="2172436"/>
          <a:ext cx="20256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1" name="Equation" r:id="rId14" imgW="888840" imgH="228600" progId="Equation.DSMT4">
                  <p:embed/>
                </p:oleObj>
              </mc:Choice>
              <mc:Fallback>
                <p:oleObj name="Equation" r:id="rId14" imgW="888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0446" y="2172436"/>
                        <a:ext cx="20256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31"/>
          <p:cNvSpPr txBox="1">
            <a:spLocks noChangeArrowheads="1"/>
          </p:cNvSpPr>
          <p:nvPr/>
        </p:nvSpPr>
        <p:spPr bwMode="auto">
          <a:xfrm>
            <a:off x="5586884" y="2117072"/>
            <a:ext cx="217309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700" b="1" dirty="0" smtClean="0">
                <a:latin typeface="华文中宋" pitchFamily="2" charset="-122"/>
                <a:ea typeface="华文中宋" pitchFamily="2" charset="-122"/>
              </a:rPr>
              <a:t>相位差</a:t>
            </a:r>
            <a:endParaRPr kumimoji="1" lang="zh-CN" altLang="en-US" sz="2700" b="1" dirty="0">
              <a:latin typeface="华文中宋" pitchFamily="2" charset="-122"/>
              <a:ea typeface="华文中宋" pitchFamily="2" charset="-122"/>
            </a:endParaRPr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80730"/>
              </p:ext>
            </p:extLst>
          </p:nvPr>
        </p:nvGraphicFramePr>
        <p:xfrm>
          <a:off x="6811020" y="1918632"/>
          <a:ext cx="1649412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2" name="Equation" r:id="rId16" imgW="723600" imgH="406080" progId="Equation.DSMT4">
                  <p:embed/>
                </p:oleObj>
              </mc:Choice>
              <mc:Fallback>
                <p:oleObj name="Equation" r:id="rId16" imgW="7236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1020" y="1918632"/>
                        <a:ext cx="1649412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179512" y="2834306"/>
            <a:ext cx="8784976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spcBef>
                <a:spcPct val="50000"/>
              </a:spcBef>
              <a:defRPr kumimoji="1" sz="2700" b="1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sz="2500" dirty="0" smtClean="0"/>
              <a:t>本页以及后面各物理量的相关含义，参见上课用的课件。</a:t>
            </a:r>
            <a:endParaRPr lang="zh-CN" altLang="en-US" sz="2500" dirty="0"/>
          </a:p>
        </p:txBody>
      </p:sp>
    </p:spTree>
    <p:extLst>
      <p:ext uri="{BB962C8B-B14F-4D97-AF65-F5344CB8AC3E}">
        <p14:creationId xmlns:p14="http://schemas.microsoft.com/office/powerpoint/2010/main" val="38368688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6060"/>
            <a:ext cx="6624091" cy="507831"/>
          </a:xfrm>
        </p:spPr>
        <p:txBody>
          <a:bodyPr/>
          <a:lstStyle/>
          <a:p>
            <a:r>
              <a:rPr lang="zh-CN" altLang="en-US" sz="2700"/>
              <a:t>双缝干涉</a:t>
            </a:r>
          </a:p>
        </p:txBody>
      </p:sp>
      <p:graphicFrame>
        <p:nvGraphicFramePr>
          <p:cNvPr id="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6826470"/>
              </p:ext>
            </p:extLst>
          </p:nvPr>
        </p:nvGraphicFramePr>
        <p:xfrm>
          <a:off x="5224959" y="1046844"/>
          <a:ext cx="3677184" cy="92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5" name="Equation" r:id="rId4" imgW="1612800" imgH="406080" progId="Equation.DSMT4">
                  <p:embed/>
                </p:oleObj>
              </mc:Choice>
              <mc:Fallback>
                <p:oleObj name="Equation" r:id="rId4" imgW="16128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959" y="1046844"/>
                        <a:ext cx="3677184" cy="92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4000823" y="1219882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700" b="1" dirty="0">
                <a:latin typeface="华文中宋" pitchFamily="2" charset="-122"/>
                <a:ea typeface="华文中宋" pitchFamily="2" charset="-122"/>
              </a:rPr>
              <a:t>光程差</a:t>
            </a:r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140393" y="1930671"/>
            <a:ext cx="1679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700" b="1" dirty="0">
                <a:latin typeface="华文中宋" pitchFamily="2" charset="-122"/>
                <a:ea typeface="华文中宋" pitchFamily="2" charset="-122"/>
              </a:rPr>
              <a:t>明纹</a:t>
            </a:r>
          </a:p>
        </p:txBody>
      </p:sp>
      <p:graphicFrame>
        <p:nvGraphicFramePr>
          <p:cNvPr id="2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338287"/>
              </p:ext>
            </p:extLst>
          </p:nvPr>
        </p:nvGraphicFramePr>
        <p:xfrm>
          <a:off x="976487" y="2031126"/>
          <a:ext cx="1099872" cy="404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6" name="Equation" r:id="rId6" imgW="482400" imgH="177480" progId="Equation.DSMT4">
                  <p:embed/>
                </p:oleObj>
              </mc:Choice>
              <mc:Fallback>
                <p:oleObj name="Equation" r:id="rId6" imgW="4824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487" y="2031126"/>
                        <a:ext cx="1099872" cy="4046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1984599" y="196562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700" b="1" dirty="0" smtClean="0">
                <a:latin typeface="华文中宋" pitchFamily="2" charset="-122"/>
                <a:ea typeface="华文中宋" pitchFamily="2" charset="-122"/>
              </a:rPr>
              <a:t>；暗</a:t>
            </a:r>
            <a:r>
              <a:rPr kumimoji="1" lang="zh-CN" altLang="en-US" sz="2700" b="1" dirty="0">
                <a:latin typeface="华文中宋" pitchFamily="2" charset="-122"/>
                <a:ea typeface="华文中宋" pitchFamily="2" charset="-122"/>
              </a:rPr>
              <a:t>纹</a:t>
            </a:r>
          </a:p>
        </p:txBody>
      </p:sp>
      <p:graphicFrame>
        <p:nvGraphicFramePr>
          <p:cNvPr id="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6530644"/>
              </p:ext>
            </p:extLst>
          </p:nvPr>
        </p:nvGraphicFramePr>
        <p:xfrm>
          <a:off x="3280743" y="1783058"/>
          <a:ext cx="3995654" cy="92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" name="Equation" r:id="rId8" imgW="1752480" imgH="406080" progId="Equation.DSMT4">
                  <p:embed/>
                </p:oleObj>
              </mc:Choice>
              <mc:Fallback>
                <p:oleObj name="Equation" r:id="rId8" imgW="17524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0743" y="1783058"/>
                        <a:ext cx="3995654" cy="92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112391" y="1237570"/>
            <a:ext cx="43924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7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对课堂</a:t>
            </a:r>
            <a:r>
              <a:rPr kumimoji="1" lang="zh-CN" altLang="en-US" sz="2700" b="1" dirty="0">
                <a:latin typeface="楷体" panose="02010609060101010101" pitchFamily="49" charset="-122"/>
                <a:ea typeface="楷体" panose="02010609060101010101" pitchFamily="49" charset="-122"/>
              </a:rPr>
              <a:t>上分析的干涉装置</a:t>
            </a:r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148249" y="616913"/>
            <a:ext cx="3677295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700" b="1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en-US" altLang="zh-CN" dirty="0" smtClean="0"/>
              <a:t>3.</a:t>
            </a:r>
            <a:r>
              <a:rPr lang="zh-CN" altLang="en-US" dirty="0"/>
              <a:t>等倾干涉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7BE9B-43CA-4099-8EA1-48D3AFAEDA3E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161008" y="2782696"/>
            <a:ext cx="5279975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700" b="1" dirty="0" smtClean="0"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当光垂直薄膜入射时 </a:t>
            </a:r>
            <a:r>
              <a:rPr kumimoji="1" lang="en-US" altLang="zh-CN" sz="2700" b="1" i="1" dirty="0" err="1" smtClean="0"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700" b="1" dirty="0" smtClean="0"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=0 </a:t>
            </a:r>
            <a:r>
              <a:rPr kumimoji="1" lang="zh-CN" altLang="en-US" sz="2700" b="1" dirty="0" smtClean="0">
                <a:latin typeface="Times New Roman" panose="02020603050405020304" pitchFamily="18" charset="0"/>
                <a:ea typeface="华文中宋" pitchFamily="2" charset="-122"/>
                <a:cs typeface="Times New Roman" panose="02020603050405020304" pitchFamily="18" charset="0"/>
              </a:rPr>
              <a:t>则</a:t>
            </a:r>
            <a:endParaRPr kumimoji="1" lang="zh-CN" altLang="en-US" sz="2700" b="1" dirty="0">
              <a:latin typeface="Times New Roman" panose="02020603050405020304" pitchFamily="18" charset="0"/>
              <a:ea typeface="华文中宋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4163824"/>
              </p:ext>
            </p:extLst>
          </p:nvPr>
        </p:nvGraphicFramePr>
        <p:xfrm>
          <a:off x="4409033" y="2607287"/>
          <a:ext cx="1824038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8" name="Equation" r:id="rId10" imgW="799920" imgH="406080" progId="Equation.DSMT4">
                  <p:embed/>
                </p:oleObj>
              </mc:Choice>
              <mc:Fallback>
                <p:oleObj name="Equation" r:id="rId10" imgW="799920" imgH="4060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9033" y="2607287"/>
                        <a:ext cx="1824038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7"/>
          <p:cNvSpPr txBox="1">
            <a:spLocks noChangeArrowheads="1"/>
          </p:cNvSpPr>
          <p:nvPr/>
        </p:nvSpPr>
        <p:spPr bwMode="auto">
          <a:xfrm>
            <a:off x="4427984" y="4044586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700" b="1">
                <a:latin typeface="Times New Roman" pitchFamily="18" charset="0"/>
                <a:ea typeface="华文中宋" pitchFamily="2" charset="-122"/>
              </a:rPr>
              <a:t>光程差</a:t>
            </a:r>
          </a:p>
        </p:txBody>
      </p:sp>
      <p:graphicFrame>
        <p:nvGraphicFramePr>
          <p:cNvPr id="35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9596554"/>
              </p:ext>
            </p:extLst>
          </p:nvPr>
        </p:nvGraphicFramePr>
        <p:xfrm>
          <a:off x="5652120" y="3825658"/>
          <a:ext cx="1823818" cy="92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9" name="Equation" r:id="rId12" imgW="799920" imgH="406080" progId="Equation.DSMT4">
                  <p:embed/>
                </p:oleObj>
              </mc:Choice>
              <mc:Fallback>
                <p:oleObj name="Equation" r:id="rId12" imgW="7999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3825658"/>
                        <a:ext cx="1823818" cy="92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 Box 9"/>
          <p:cNvSpPr txBox="1">
            <a:spLocks noChangeArrowheads="1"/>
          </p:cNvSpPr>
          <p:nvPr/>
        </p:nvSpPr>
        <p:spPr bwMode="auto">
          <a:xfrm>
            <a:off x="107504" y="4881125"/>
            <a:ext cx="1800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700" b="1">
                <a:latin typeface="Times New Roman" pitchFamily="18" charset="0"/>
                <a:ea typeface="华文中宋" pitchFamily="2" charset="-122"/>
              </a:rPr>
              <a:t>明纹</a:t>
            </a:r>
          </a:p>
        </p:txBody>
      </p:sp>
      <p:graphicFrame>
        <p:nvGraphicFramePr>
          <p:cNvPr id="3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9696041"/>
              </p:ext>
            </p:extLst>
          </p:nvPr>
        </p:nvGraphicFramePr>
        <p:xfrm>
          <a:off x="1044303" y="4679512"/>
          <a:ext cx="2044700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0" name="Equation" r:id="rId14" imgW="888840" imgH="406080" progId="Equation.DSMT4">
                  <p:embed/>
                </p:oleObj>
              </mc:Choice>
              <mc:Fallback>
                <p:oleObj name="Equation" r:id="rId14" imgW="8888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303" y="4679512"/>
                        <a:ext cx="2044700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2988519" y="4892788"/>
            <a:ext cx="18716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700" b="1" dirty="0" smtClean="0">
                <a:latin typeface="Times New Roman" pitchFamily="18" charset="0"/>
                <a:ea typeface="华文中宋" pitchFamily="2" charset="-122"/>
              </a:rPr>
              <a:t>；暗</a:t>
            </a:r>
            <a:r>
              <a:rPr kumimoji="1" lang="zh-CN" altLang="en-US" sz="2700" b="1" dirty="0">
                <a:latin typeface="Times New Roman" pitchFamily="18" charset="0"/>
                <a:ea typeface="华文中宋" pitchFamily="2" charset="-122"/>
              </a:rPr>
              <a:t>纹</a:t>
            </a:r>
          </a:p>
        </p:txBody>
      </p:sp>
      <p:graphicFrame>
        <p:nvGraphicFramePr>
          <p:cNvPr id="3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3206252"/>
              </p:ext>
            </p:extLst>
          </p:nvPr>
        </p:nvGraphicFramePr>
        <p:xfrm>
          <a:off x="4168650" y="4707338"/>
          <a:ext cx="4516862" cy="92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1" name="Equation" r:id="rId16" imgW="1981080" imgH="406080" progId="Equation.DSMT4">
                  <p:embed/>
                </p:oleObj>
              </mc:Choice>
              <mc:Fallback>
                <p:oleObj name="Equation" r:id="rId16" imgW="19810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8650" y="4707338"/>
                        <a:ext cx="4516862" cy="92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Text Box 13"/>
          <p:cNvSpPr txBox="1">
            <a:spLocks noChangeArrowheads="1"/>
          </p:cNvSpPr>
          <p:nvPr/>
        </p:nvSpPr>
        <p:spPr bwMode="auto">
          <a:xfrm>
            <a:off x="107504" y="5812062"/>
            <a:ext cx="4032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700" b="1" dirty="0">
                <a:latin typeface="Times New Roman" pitchFamily="18" charset="0"/>
                <a:ea typeface="华文中宋" pitchFamily="2" charset="-122"/>
              </a:rPr>
              <a:t>相邻明</a:t>
            </a:r>
            <a:r>
              <a:rPr kumimoji="1" lang="en-US" altLang="zh-CN" sz="2700" b="1" dirty="0">
                <a:latin typeface="Times New Roman" pitchFamily="18" charset="0"/>
                <a:ea typeface="华文中宋" pitchFamily="2" charset="-122"/>
              </a:rPr>
              <a:t>(</a:t>
            </a:r>
            <a:r>
              <a:rPr kumimoji="1" lang="zh-CN" altLang="en-US" sz="2700" b="1" dirty="0">
                <a:latin typeface="Times New Roman" pitchFamily="18" charset="0"/>
                <a:ea typeface="华文中宋" pitchFamily="2" charset="-122"/>
              </a:rPr>
              <a:t>暗</a:t>
            </a:r>
            <a:r>
              <a:rPr kumimoji="1" lang="en-US" altLang="zh-CN" sz="2700" b="1" dirty="0">
                <a:latin typeface="Times New Roman" pitchFamily="18" charset="0"/>
                <a:ea typeface="华文中宋" pitchFamily="2" charset="-122"/>
              </a:rPr>
              <a:t>)</a:t>
            </a:r>
            <a:r>
              <a:rPr kumimoji="1" lang="zh-CN" altLang="en-US" sz="2700" b="1" dirty="0">
                <a:latin typeface="Times New Roman" pitchFamily="18" charset="0"/>
                <a:ea typeface="华文中宋" pitchFamily="2" charset="-122"/>
              </a:rPr>
              <a:t>纹高度差</a:t>
            </a:r>
          </a:p>
        </p:txBody>
      </p:sp>
      <p:graphicFrame>
        <p:nvGraphicFramePr>
          <p:cNvPr id="4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8860872"/>
              </p:ext>
            </p:extLst>
          </p:nvPr>
        </p:nvGraphicFramePr>
        <p:xfrm>
          <a:off x="3275856" y="5599482"/>
          <a:ext cx="1273882" cy="92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2" name="Equation" r:id="rId18" imgW="558720" imgH="406080" progId="Equation.DSMT4">
                  <p:embed/>
                </p:oleObj>
              </mc:Choice>
              <mc:Fallback>
                <p:oleObj name="Equation" r:id="rId18" imgW="5587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5599482"/>
                        <a:ext cx="1273882" cy="92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 Box 15"/>
          <p:cNvSpPr txBox="1">
            <a:spLocks noChangeArrowheads="1"/>
          </p:cNvSpPr>
          <p:nvPr/>
        </p:nvSpPr>
        <p:spPr bwMode="auto">
          <a:xfrm>
            <a:off x="4427984" y="5773238"/>
            <a:ext cx="4105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700" b="1" dirty="0" smtClean="0">
                <a:latin typeface="Times New Roman" pitchFamily="18" charset="0"/>
                <a:ea typeface="华文中宋" pitchFamily="2" charset="-122"/>
              </a:rPr>
              <a:t>；相邻</a:t>
            </a:r>
            <a:r>
              <a:rPr kumimoji="1" lang="zh-CN" altLang="en-US" sz="2700" b="1" dirty="0">
                <a:latin typeface="Times New Roman" pitchFamily="18" charset="0"/>
                <a:ea typeface="华文中宋" pitchFamily="2" charset="-122"/>
              </a:rPr>
              <a:t>明</a:t>
            </a:r>
            <a:r>
              <a:rPr kumimoji="1" lang="en-US" altLang="zh-CN" sz="2700" b="1" dirty="0">
                <a:latin typeface="Times New Roman" pitchFamily="18" charset="0"/>
                <a:ea typeface="华文中宋" pitchFamily="2" charset="-122"/>
              </a:rPr>
              <a:t>(</a:t>
            </a:r>
            <a:r>
              <a:rPr kumimoji="1" lang="zh-CN" altLang="en-US" sz="2700" b="1" dirty="0">
                <a:latin typeface="Times New Roman" pitchFamily="18" charset="0"/>
                <a:ea typeface="华文中宋" pitchFamily="2" charset="-122"/>
              </a:rPr>
              <a:t>暗</a:t>
            </a:r>
            <a:r>
              <a:rPr kumimoji="1" lang="en-US" altLang="zh-CN" sz="2700" b="1" dirty="0">
                <a:latin typeface="Times New Roman" pitchFamily="18" charset="0"/>
                <a:ea typeface="华文中宋" pitchFamily="2" charset="-122"/>
              </a:rPr>
              <a:t>)</a:t>
            </a:r>
            <a:r>
              <a:rPr kumimoji="1" lang="zh-CN" altLang="en-US" sz="2700" b="1" dirty="0" smtClean="0">
                <a:latin typeface="Times New Roman" pitchFamily="18" charset="0"/>
                <a:ea typeface="华文中宋" pitchFamily="2" charset="-122"/>
              </a:rPr>
              <a:t>纹间距</a:t>
            </a:r>
            <a:endParaRPr kumimoji="1" lang="zh-CN" altLang="en-US" sz="2700" b="1" i="1" dirty="0">
              <a:latin typeface="Times New Roman" pitchFamily="18" charset="0"/>
              <a:ea typeface="华文中宋" pitchFamily="2" charset="-122"/>
            </a:endParaRPr>
          </a:p>
        </p:txBody>
      </p:sp>
      <p:graphicFrame>
        <p:nvGraphicFramePr>
          <p:cNvPr id="43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6425451"/>
              </p:ext>
            </p:extLst>
          </p:nvPr>
        </p:nvGraphicFramePr>
        <p:xfrm>
          <a:off x="7596336" y="5562864"/>
          <a:ext cx="1418342" cy="92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3" name="Equation" r:id="rId20" imgW="622080" imgH="406080" progId="Equation.DSMT4">
                  <p:embed/>
                </p:oleObj>
              </mc:Choice>
              <mc:Fallback>
                <p:oleObj name="Equation" r:id="rId20" imgW="6220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336" y="5562864"/>
                        <a:ext cx="1418342" cy="92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ext Box 48"/>
          <p:cNvSpPr txBox="1">
            <a:spLocks noChangeArrowheads="1"/>
          </p:cNvSpPr>
          <p:nvPr/>
        </p:nvSpPr>
        <p:spPr bwMode="auto">
          <a:xfrm>
            <a:off x="113086" y="4029604"/>
            <a:ext cx="4895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spcBef>
                <a:spcPct val="50000"/>
              </a:spcBef>
              <a:defRPr kumimoji="1" sz="2700" b="1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对于课堂上分析的干涉装置</a:t>
            </a:r>
          </a:p>
        </p:txBody>
      </p:sp>
      <p:sp>
        <p:nvSpPr>
          <p:cNvPr id="45" name="Text Box 5"/>
          <p:cNvSpPr txBox="1">
            <a:spLocks noChangeArrowheads="1"/>
          </p:cNvSpPr>
          <p:nvPr/>
        </p:nvSpPr>
        <p:spPr bwMode="auto">
          <a:xfrm>
            <a:off x="107504" y="3429000"/>
            <a:ext cx="3677295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700" b="1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en-US" altLang="zh-CN" dirty="0" smtClean="0"/>
              <a:t>4.</a:t>
            </a:r>
            <a:r>
              <a:rPr lang="zh-CN" altLang="en-US" dirty="0"/>
              <a:t>劈尖干涉</a:t>
            </a:r>
          </a:p>
        </p:txBody>
      </p:sp>
    </p:spTree>
    <p:extLst>
      <p:ext uri="{BB962C8B-B14F-4D97-AF65-F5344CB8AC3E}">
        <p14:creationId xmlns:p14="http://schemas.microsoft.com/office/powerpoint/2010/main" val="227211584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6060"/>
            <a:ext cx="6624091" cy="507831"/>
          </a:xfrm>
        </p:spPr>
        <p:txBody>
          <a:bodyPr/>
          <a:lstStyle/>
          <a:p>
            <a:r>
              <a:rPr lang="zh-CN" altLang="en-US" sz="2700" dirty="0"/>
              <a:t>劈尖干涉</a:t>
            </a:r>
          </a:p>
        </p:txBody>
      </p: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107504" y="2319859"/>
            <a:ext cx="1905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700" b="1">
                <a:latin typeface="Times New Roman" pitchFamily="18" charset="0"/>
                <a:ea typeface="华文中宋" pitchFamily="2" charset="-122"/>
              </a:rPr>
              <a:t>光程差</a:t>
            </a:r>
          </a:p>
        </p:txBody>
      </p:sp>
      <p:graphicFrame>
        <p:nvGraphicFramePr>
          <p:cNvPr id="4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2754688"/>
              </p:ext>
            </p:extLst>
          </p:nvPr>
        </p:nvGraphicFramePr>
        <p:xfrm>
          <a:off x="1299053" y="2151584"/>
          <a:ext cx="1779587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1" name="Equation" r:id="rId3" imgW="799920" imgH="406080" progId="Equation.DSMT4">
                  <p:embed/>
                </p:oleObj>
              </mc:Choice>
              <mc:Fallback>
                <p:oleObj name="Equation" r:id="rId3" imgW="7999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9053" y="2151584"/>
                        <a:ext cx="1779587" cy="903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338549"/>
              </p:ext>
            </p:extLst>
          </p:nvPr>
        </p:nvGraphicFramePr>
        <p:xfrm>
          <a:off x="5634720" y="2036964"/>
          <a:ext cx="1681162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2" name="Equation" r:id="rId5" imgW="736560" imgH="444240" progId="Equation.DSMT4">
                  <p:embed/>
                </p:oleObj>
              </mc:Choice>
              <mc:Fallback>
                <p:oleObj name="Equation" r:id="rId5" imgW="7365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4720" y="2036964"/>
                        <a:ext cx="1681162" cy="1014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3171261" y="2302077"/>
            <a:ext cx="3313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700" b="1" dirty="0">
                <a:latin typeface="Times New Roman" pitchFamily="18" charset="0"/>
                <a:ea typeface="华文中宋" pitchFamily="2" charset="-122"/>
              </a:rPr>
              <a:t>第</a:t>
            </a:r>
            <a:r>
              <a:rPr kumimoji="1" lang="en-US" altLang="zh-CN" sz="2700" b="1" i="1" dirty="0">
                <a:latin typeface="Times New Roman" pitchFamily="18" charset="0"/>
                <a:ea typeface="华文中宋" pitchFamily="2" charset="-122"/>
              </a:rPr>
              <a:t>k</a:t>
            </a:r>
            <a:r>
              <a:rPr kumimoji="1" lang="zh-CN" altLang="en-US" sz="2700" b="1" dirty="0">
                <a:latin typeface="Times New Roman" pitchFamily="18" charset="0"/>
                <a:ea typeface="华文中宋" pitchFamily="2" charset="-122"/>
              </a:rPr>
              <a:t>级暗环半径</a:t>
            </a:r>
          </a:p>
        </p:txBody>
      </p:sp>
      <p:sp>
        <p:nvSpPr>
          <p:cNvPr id="51" name="Text Box 20"/>
          <p:cNvSpPr txBox="1">
            <a:spLocks noChangeArrowheads="1"/>
          </p:cNvSpPr>
          <p:nvPr/>
        </p:nvSpPr>
        <p:spPr bwMode="auto">
          <a:xfrm>
            <a:off x="107504" y="1377557"/>
            <a:ext cx="4895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just">
              <a:spcBef>
                <a:spcPct val="50000"/>
              </a:spcBef>
              <a:defRPr kumimoji="1" sz="2700" b="1">
                <a:latin typeface="楷体" panose="02010609060101010101" pitchFamily="49" charset="-122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对于课堂上分析的干涉装置</a:t>
            </a:r>
          </a:p>
        </p:txBody>
      </p:sp>
      <p:sp>
        <p:nvSpPr>
          <p:cNvPr id="52" name="Text Box 21"/>
          <p:cNvSpPr txBox="1">
            <a:spLocks noChangeArrowheads="1"/>
          </p:cNvSpPr>
          <p:nvPr/>
        </p:nvSpPr>
        <p:spPr bwMode="auto">
          <a:xfrm>
            <a:off x="4467405" y="1369479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700" b="1">
                <a:latin typeface="Times New Roman" pitchFamily="18" charset="0"/>
                <a:ea typeface="华文中宋" pitchFamily="2" charset="-122"/>
              </a:rPr>
              <a:t>几何关系</a:t>
            </a:r>
          </a:p>
        </p:txBody>
      </p:sp>
      <p:graphicFrame>
        <p:nvGraphicFramePr>
          <p:cNvPr id="5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4211879"/>
              </p:ext>
            </p:extLst>
          </p:nvPr>
        </p:nvGraphicFramePr>
        <p:xfrm>
          <a:off x="6013387" y="1368169"/>
          <a:ext cx="1735138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3" name="Equation" r:id="rId7" imgW="761760" imgH="228600" progId="Equation.DSMT4">
                  <p:embed/>
                </p:oleObj>
              </mc:Choice>
              <mc:Fallback>
                <p:oleObj name="Equation" r:id="rId7" imgW="761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387" y="1368169"/>
                        <a:ext cx="1735138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 Box 5"/>
          <p:cNvSpPr txBox="1">
            <a:spLocks noChangeArrowheads="1"/>
          </p:cNvSpPr>
          <p:nvPr/>
        </p:nvSpPr>
        <p:spPr bwMode="auto">
          <a:xfrm>
            <a:off x="107504" y="755912"/>
            <a:ext cx="3677295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700" b="1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en-US" altLang="zh-CN" dirty="0" smtClean="0"/>
              <a:t>5.</a:t>
            </a:r>
            <a:r>
              <a:rPr lang="zh-CN" altLang="en-US" dirty="0"/>
              <a:t>牛顿环</a:t>
            </a:r>
          </a:p>
        </p:txBody>
      </p:sp>
      <p:graphicFrame>
        <p:nvGraphicFramePr>
          <p:cNvPr id="56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0675686"/>
              </p:ext>
            </p:extLst>
          </p:nvPr>
        </p:nvGraphicFramePr>
        <p:xfrm>
          <a:off x="5940152" y="3893864"/>
          <a:ext cx="1497013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" name="Equation" r:id="rId9" imgW="672840" imgH="406080" progId="Equation.DSMT4">
                  <p:embed/>
                </p:oleObj>
              </mc:Choice>
              <mc:Fallback>
                <p:oleObj name="Equation" r:id="rId9" imgW="6728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3893864"/>
                        <a:ext cx="1497013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ext Box 48"/>
          <p:cNvSpPr txBox="1">
            <a:spLocks noChangeArrowheads="1"/>
          </p:cNvSpPr>
          <p:nvPr/>
        </p:nvSpPr>
        <p:spPr bwMode="auto">
          <a:xfrm>
            <a:off x="107503" y="4077072"/>
            <a:ext cx="6120681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600" b="1" dirty="0" smtClean="0">
                <a:latin typeface="Times New Roman" pitchFamily="18" charset="0"/>
                <a:ea typeface="华文中宋" pitchFamily="2" charset="-122"/>
              </a:rPr>
              <a:t>反光镜</a:t>
            </a:r>
            <a:r>
              <a:rPr kumimoji="1" lang="en-US" altLang="zh-CN" sz="2600" b="1" i="1" dirty="0" smtClean="0">
                <a:latin typeface="Times New Roman" pitchFamily="18" charset="0"/>
                <a:ea typeface="华文中宋" pitchFamily="2" charset="-122"/>
              </a:rPr>
              <a:t>M</a:t>
            </a:r>
            <a:r>
              <a:rPr kumimoji="1" lang="en-US" altLang="zh-CN" sz="2600" b="1" baseline="-25000" dirty="0" smtClean="0">
                <a:latin typeface="Times New Roman" pitchFamily="18" charset="0"/>
                <a:ea typeface="华文中宋" pitchFamily="2" charset="-122"/>
              </a:rPr>
              <a:t>2</a:t>
            </a:r>
            <a:r>
              <a:rPr kumimoji="1" lang="zh-CN" altLang="en-US" sz="2600" b="1" dirty="0" smtClean="0">
                <a:latin typeface="Times New Roman" pitchFamily="18" charset="0"/>
                <a:ea typeface="华文中宋" pitchFamily="2" charset="-122"/>
              </a:rPr>
              <a:t>移动</a:t>
            </a:r>
            <a:r>
              <a:rPr kumimoji="1" lang="en-US" altLang="zh-CN" sz="2600" b="1" dirty="0" err="1" smtClean="0">
                <a:latin typeface="Symbol" panose="05050102010706020507" pitchFamily="18" charset="2"/>
                <a:ea typeface="华文中宋" pitchFamily="2" charset="-122"/>
              </a:rPr>
              <a:t>D</a:t>
            </a:r>
            <a:r>
              <a:rPr kumimoji="1" lang="en-US" altLang="zh-CN" sz="2600" b="1" i="1" dirty="0" err="1" smtClean="0">
                <a:latin typeface="Times New Roman" pitchFamily="18" charset="0"/>
                <a:ea typeface="华文中宋" pitchFamily="2" charset="-122"/>
              </a:rPr>
              <a:t>d</a:t>
            </a:r>
            <a:r>
              <a:rPr kumimoji="1" lang="zh-CN" altLang="en-US" sz="2600" b="1" dirty="0">
                <a:latin typeface="Times New Roman" pitchFamily="18" charset="0"/>
                <a:ea typeface="华文中宋" pitchFamily="2" charset="-122"/>
              </a:rPr>
              <a:t>，</a:t>
            </a:r>
            <a:r>
              <a:rPr kumimoji="1" lang="zh-CN" altLang="en-US" sz="2600" b="1" dirty="0" smtClean="0">
                <a:latin typeface="Times New Roman" pitchFamily="18" charset="0"/>
                <a:ea typeface="华文中宋" pitchFamily="2" charset="-122"/>
              </a:rPr>
              <a:t>条纹级次改变</a:t>
            </a:r>
            <a:r>
              <a:rPr kumimoji="1" lang="en-US" altLang="zh-CN" sz="2600" b="1" i="1" dirty="0" smtClean="0">
                <a:latin typeface="Times New Roman" pitchFamily="18" charset="0"/>
                <a:ea typeface="华文中宋" pitchFamily="2" charset="-122"/>
              </a:rPr>
              <a:t>N</a:t>
            </a:r>
            <a:r>
              <a:rPr kumimoji="1" lang="en-US" altLang="zh-CN" sz="2600" b="1" dirty="0" smtClean="0">
                <a:latin typeface="Times New Roman" pitchFamily="18" charset="0"/>
                <a:ea typeface="华文中宋" pitchFamily="2" charset="-122"/>
              </a:rPr>
              <a:t>，</a:t>
            </a:r>
            <a:r>
              <a:rPr kumimoji="1" lang="zh-CN" altLang="en-US" sz="2600" b="1" dirty="0" smtClean="0">
                <a:latin typeface="Times New Roman" pitchFamily="18" charset="0"/>
                <a:ea typeface="华文中宋" pitchFamily="2" charset="-122"/>
              </a:rPr>
              <a:t>则</a:t>
            </a:r>
            <a:endParaRPr kumimoji="1" lang="en-US" altLang="zh-CN" sz="2600" b="1" dirty="0">
              <a:latin typeface="Times New Roman" pitchFamily="18" charset="0"/>
              <a:ea typeface="华文中宋" pitchFamily="2" charset="-122"/>
            </a:endParaRPr>
          </a:p>
        </p:txBody>
      </p:sp>
      <p:sp>
        <p:nvSpPr>
          <p:cNvPr id="58" name="Text Box 5"/>
          <p:cNvSpPr txBox="1">
            <a:spLocks noChangeArrowheads="1"/>
          </p:cNvSpPr>
          <p:nvPr/>
        </p:nvSpPr>
        <p:spPr bwMode="auto">
          <a:xfrm>
            <a:off x="107504" y="3356992"/>
            <a:ext cx="3677295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700" b="1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en-US" altLang="zh-CN" dirty="0" smtClean="0"/>
              <a:t>6.</a:t>
            </a:r>
            <a:r>
              <a:rPr lang="zh-CN" altLang="en-US" dirty="0"/>
              <a:t>迈克尔逊干涉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B7BE9B-43CA-4099-8EA1-48D3AFAEDA3E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27" name="Text Box 48"/>
          <p:cNvSpPr txBox="1">
            <a:spLocks noChangeArrowheads="1"/>
          </p:cNvSpPr>
          <p:nvPr/>
        </p:nvSpPr>
        <p:spPr bwMode="auto">
          <a:xfrm>
            <a:off x="107502" y="4664749"/>
            <a:ext cx="472031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sz="2600" b="1" dirty="0">
                <a:latin typeface="Times New Roman" pitchFamily="18" charset="0"/>
                <a:ea typeface="华文中宋" pitchFamily="2" charset="-122"/>
              </a:rPr>
              <a:t>其中</a:t>
            </a:r>
            <a:r>
              <a:rPr kumimoji="1" lang="zh-CN" altLang="en-US" sz="2600" b="1" dirty="0" smtClean="0">
                <a:latin typeface="Times New Roman" pitchFamily="18" charset="0"/>
                <a:ea typeface="华文中宋" pitchFamily="2" charset="-122"/>
              </a:rPr>
              <a:t>，</a:t>
            </a:r>
            <a:r>
              <a:rPr kumimoji="1" lang="en-US" altLang="zh-CN" sz="2600" b="1" i="1" dirty="0">
                <a:latin typeface="Symbol" panose="05050102010706020507" pitchFamily="18" charset="2"/>
                <a:ea typeface="华文中宋" pitchFamily="2" charset="-122"/>
              </a:rPr>
              <a:t> </a:t>
            </a:r>
            <a:r>
              <a:rPr kumimoji="1" lang="en-US" altLang="zh-CN" sz="2600" b="1" i="1" dirty="0" smtClean="0">
                <a:latin typeface="Symbol" panose="05050102010706020507" pitchFamily="18" charset="2"/>
                <a:ea typeface="华文中宋" pitchFamily="2" charset="-122"/>
              </a:rPr>
              <a:t>l</a:t>
            </a:r>
            <a:r>
              <a:rPr kumimoji="1" lang="zh-CN" altLang="en-US" sz="2600" b="1" dirty="0" smtClean="0">
                <a:latin typeface="Symbol" panose="05050102010706020507" pitchFamily="18" charset="2"/>
                <a:ea typeface="华文中宋" pitchFamily="2" charset="-122"/>
              </a:rPr>
              <a:t>为</a:t>
            </a:r>
            <a:r>
              <a:rPr kumimoji="1" lang="zh-CN" altLang="en-US" sz="2600" b="1" dirty="0" smtClean="0">
                <a:latin typeface="Times New Roman" pitchFamily="18" charset="0"/>
                <a:ea typeface="华文中宋" pitchFamily="2" charset="-122"/>
              </a:rPr>
              <a:t>入射光的波长。</a:t>
            </a:r>
            <a:endParaRPr kumimoji="1" lang="en-US" altLang="zh-CN" sz="2600" b="1" dirty="0">
              <a:latin typeface="Times New Roman" pitchFamily="18" charset="0"/>
              <a:ea typeface="华文中宋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54388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7381077"/>
              </p:ext>
            </p:extLst>
          </p:nvPr>
        </p:nvGraphicFramePr>
        <p:xfrm>
          <a:off x="3397965" y="2290091"/>
          <a:ext cx="1534075" cy="404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0" name="Equation" r:id="rId3" imgW="672840" imgH="177480" progId="Equation.DSMT4">
                  <p:embed/>
                </p:oleObj>
              </mc:Choice>
              <mc:Fallback>
                <p:oleObj name="Equation" r:id="rId3" imgW="67284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965" y="2290091"/>
                        <a:ext cx="1534075" cy="4046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61913"/>
            <a:ext cx="8229600" cy="412750"/>
          </a:xfrm>
        </p:spPr>
        <p:txBody>
          <a:bodyPr/>
          <a:lstStyle/>
          <a:p>
            <a:r>
              <a:rPr lang="zh-CN" altLang="en-US"/>
              <a:t>单缝衍射</a:t>
            </a:r>
          </a:p>
        </p:txBody>
      </p:sp>
      <p:sp>
        <p:nvSpPr>
          <p:cNvPr id="1038" name="AutoShape 27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812088" y="6524625"/>
            <a:ext cx="1331912" cy="333375"/>
          </a:xfrm>
          <a:prstGeom prst="actionButtonBlank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1pPr>
            <a:lvl2pPr marL="742950" indent="-285750"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2pPr>
            <a:lvl3pPr marL="1143000" indent="-228600"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3pPr>
            <a:lvl4pPr marL="1600200" indent="-228600"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4pPr>
            <a:lvl5pPr marL="2057400" indent="-228600"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9pPr>
          </a:lstStyle>
          <a:p>
            <a:pPr algn="ctr" eaLnBrk="1" hangingPunct="1"/>
            <a:endParaRPr lang="zh-CN" altLang="en-US" sz="120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1039" name="Text Box 29"/>
          <p:cNvSpPr txBox="1">
            <a:spLocks noChangeArrowheads="1"/>
          </p:cNvSpPr>
          <p:nvPr/>
        </p:nvSpPr>
        <p:spPr bwMode="auto">
          <a:xfrm>
            <a:off x="5364088" y="2215978"/>
            <a:ext cx="1255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1pPr>
            <a:lvl2pPr marL="742950" indent="-285750"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2pPr>
            <a:lvl3pPr marL="1143000" indent="-228600"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3pPr>
            <a:lvl4pPr marL="1600200" indent="-228600"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4pPr>
            <a:lvl5pPr marL="2057400" indent="-228600"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9pPr>
          </a:lstStyle>
          <a:p>
            <a:pPr algn="just" eaLnBrk="1" hangingPunct="1"/>
            <a:r>
              <a:rPr kumimoji="1" lang="zh-CN" altLang="en-US" sz="2800" dirty="0">
                <a:latin typeface="Times New Roman" pitchFamily="18" charset="0"/>
              </a:rPr>
              <a:t>暗纹</a:t>
            </a:r>
            <a:endParaRPr kumimoji="1" lang="zh-CN" altLang="en-US" sz="2800" b="0" dirty="0">
              <a:latin typeface="Times New Roman" pitchFamily="18" charset="0"/>
            </a:endParaRPr>
          </a:p>
        </p:txBody>
      </p:sp>
      <p:sp>
        <p:nvSpPr>
          <p:cNvPr id="1040" name="Text Box 31"/>
          <p:cNvSpPr txBox="1">
            <a:spLocks noChangeArrowheads="1"/>
          </p:cNvSpPr>
          <p:nvPr/>
        </p:nvSpPr>
        <p:spPr bwMode="auto">
          <a:xfrm>
            <a:off x="110579" y="3064444"/>
            <a:ext cx="30453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1pPr>
            <a:lvl2pPr marL="742950" indent="-285750"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2pPr>
            <a:lvl3pPr marL="1143000" indent="-228600"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3pPr>
            <a:lvl4pPr marL="1600200" indent="-228600"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4pPr>
            <a:lvl5pPr marL="2057400" indent="-228600"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itchFamily="18" charset="0"/>
              </a:rPr>
              <a:t>其他明</a:t>
            </a:r>
            <a:r>
              <a:rPr kumimoji="1" lang="zh-CN" altLang="en-US" sz="2800" dirty="0">
                <a:latin typeface="Times New Roman" pitchFamily="18" charset="0"/>
              </a:rPr>
              <a:t>纹</a:t>
            </a:r>
            <a:r>
              <a:rPr kumimoji="1" lang="en-US" altLang="zh-CN" sz="2800" dirty="0">
                <a:latin typeface="Times New Roman" pitchFamily="18" charset="0"/>
              </a:rPr>
              <a:t>(</a:t>
            </a:r>
            <a:r>
              <a:rPr kumimoji="1" lang="zh-CN" altLang="en-US" sz="2800" dirty="0">
                <a:latin typeface="Times New Roman" pitchFamily="18" charset="0"/>
              </a:rPr>
              <a:t>中心</a:t>
            </a:r>
            <a:r>
              <a:rPr kumimoji="1" lang="en-US" altLang="zh-CN" sz="2800" dirty="0">
                <a:latin typeface="Times New Roman" pitchFamily="18" charset="0"/>
              </a:rPr>
              <a:t>)</a:t>
            </a:r>
          </a:p>
        </p:txBody>
      </p:sp>
      <p:sp>
        <p:nvSpPr>
          <p:cNvPr id="1041" name="Text Box 32"/>
          <p:cNvSpPr txBox="1">
            <a:spLocks noChangeArrowheads="1"/>
          </p:cNvSpPr>
          <p:nvPr/>
        </p:nvSpPr>
        <p:spPr bwMode="auto">
          <a:xfrm>
            <a:off x="107901" y="2247080"/>
            <a:ext cx="36768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1pPr>
            <a:lvl2pPr marL="742950" indent="-285750"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2pPr>
            <a:lvl3pPr marL="1143000" indent="-228600"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3pPr>
            <a:lvl4pPr marL="1600200" indent="-228600"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4pPr>
            <a:lvl5pPr marL="2057400" indent="-228600"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 smtClean="0">
                <a:latin typeface="Times New Roman" pitchFamily="18" charset="0"/>
              </a:rPr>
              <a:t>中央零级明</a:t>
            </a:r>
            <a:r>
              <a:rPr kumimoji="1" lang="zh-CN" altLang="en-US" sz="2800" dirty="0">
                <a:latin typeface="Times New Roman" pitchFamily="18" charset="0"/>
              </a:rPr>
              <a:t>纹</a:t>
            </a:r>
            <a:r>
              <a:rPr kumimoji="1" lang="en-US" altLang="zh-CN" sz="2800" dirty="0">
                <a:latin typeface="Times New Roman" pitchFamily="18" charset="0"/>
              </a:rPr>
              <a:t>(</a:t>
            </a:r>
            <a:r>
              <a:rPr kumimoji="1" lang="zh-CN" altLang="en-US" sz="2800" dirty="0">
                <a:latin typeface="Times New Roman" pitchFamily="18" charset="0"/>
              </a:rPr>
              <a:t>中心</a:t>
            </a:r>
            <a:r>
              <a:rPr kumimoji="1" lang="en-US" altLang="zh-CN" sz="2800" dirty="0">
                <a:latin typeface="Times New Roman" pitchFamily="18" charset="0"/>
              </a:rPr>
              <a:t>)</a:t>
            </a:r>
          </a:p>
        </p:txBody>
      </p:sp>
      <p:sp>
        <p:nvSpPr>
          <p:cNvPr id="1042" name="Text Box 34"/>
          <p:cNvSpPr txBox="1">
            <a:spLocks noChangeArrowheads="1"/>
          </p:cNvSpPr>
          <p:nvPr/>
        </p:nvSpPr>
        <p:spPr bwMode="auto">
          <a:xfrm>
            <a:off x="126817" y="3902742"/>
            <a:ext cx="30241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1pPr>
            <a:lvl2pPr marL="742950" indent="-285750"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2pPr>
            <a:lvl3pPr marL="1143000" indent="-228600"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3pPr>
            <a:lvl4pPr marL="1600200" indent="-228600"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4pPr>
            <a:lvl5pPr marL="2057400" indent="-228600"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</a:rPr>
              <a:t>条纹</a:t>
            </a:r>
            <a:r>
              <a:rPr kumimoji="1" lang="zh-CN" altLang="en-US" sz="2800" dirty="0" smtClean="0">
                <a:latin typeface="Times New Roman" pitchFamily="18" charset="0"/>
              </a:rPr>
              <a:t>中心坐标</a:t>
            </a:r>
            <a:endParaRPr kumimoji="1" lang="en-US" altLang="zh-CN" sz="2800" dirty="0">
              <a:latin typeface="Times New Roman" pitchFamily="18" charset="0"/>
            </a:endParaRPr>
          </a:p>
        </p:txBody>
      </p:sp>
      <p:graphicFrame>
        <p:nvGraphicFramePr>
          <p:cNvPr id="1027" name="Object 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6046281"/>
              </p:ext>
            </p:extLst>
          </p:nvPr>
        </p:nvGraphicFramePr>
        <p:xfrm>
          <a:off x="2627784" y="3974181"/>
          <a:ext cx="1708085" cy="46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1" name="Equation" r:id="rId5" imgW="749160" imgH="203040" progId="Equation.DSMT4">
                  <p:embed/>
                </p:oleObj>
              </mc:Choice>
              <mc:Fallback>
                <p:oleObj name="Equation" r:id="rId5" imgW="749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974181"/>
                        <a:ext cx="1708085" cy="4629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9" name="Text Box 34"/>
          <p:cNvSpPr txBox="1">
            <a:spLocks noChangeArrowheads="1"/>
          </p:cNvSpPr>
          <p:nvPr/>
        </p:nvSpPr>
        <p:spPr bwMode="auto">
          <a:xfrm>
            <a:off x="107504" y="4725144"/>
            <a:ext cx="478802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1pPr>
            <a:lvl2pPr marL="742950" indent="-285750"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2pPr>
            <a:lvl3pPr marL="1143000" indent="-228600"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3pPr>
            <a:lvl4pPr marL="1600200" indent="-228600"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4pPr>
            <a:lvl5pPr marL="2057400" indent="-228600"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</a:rPr>
              <a:t>中央明纹</a:t>
            </a:r>
            <a:r>
              <a:rPr kumimoji="1" lang="zh-CN" altLang="en-US" sz="2800" dirty="0" smtClean="0">
                <a:latin typeface="Times New Roman" pitchFamily="18" charset="0"/>
              </a:rPr>
              <a:t>半角宽度和线宽度</a:t>
            </a:r>
            <a:endParaRPr kumimoji="1" lang="en-US" altLang="zh-CN" sz="2800" dirty="0">
              <a:latin typeface="Times New Roman" pitchFamily="18" charset="0"/>
            </a:endParaRPr>
          </a:p>
        </p:txBody>
      </p:sp>
      <p:graphicFrame>
        <p:nvGraphicFramePr>
          <p:cNvPr id="1050" name="Object 3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892846"/>
              </p:ext>
            </p:extLst>
          </p:nvPr>
        </p:nvGraphicFramePr>
        <p:xfrm>
          <a:off x="4627140" y="4519712"/>
          <a:ext cx="2897188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2" name="Equation" r:id="rId7" imgW="1269720" imgH="406080" progId="Equation.DSMT4">
                  <p:embed/>
                </p:oleObj>
              </mc:Choice>
              <mc:Fallback>
                <p:oleObj name="Equation" r:id="rId7" imgW="12697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7140" y="4519712"/>
                        <a:ext cx="2897188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2895968"/>
              </p:ext>
            </p:extLst>
          </p:nvPr>
        </p:nvGraphicFramePr>
        <p:xfrm>
          <a:off x="2656867" y="2863178"/>
          <a:ext cx="2779229" cy="92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3" name="Equation" r:id="rId9" imgW="1218960" imgH="406080" progId="Equation.DSMT4">
                  <p:embed/>
                </p:oleObj>
              </mc:Choice>
              <mc:Fallback>
                <p:oleObj name="Equation" r:id="rId9" imgW="12189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6867" y="2863178"/>
                        <a:ext cx="2779229" cy="92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0292211"/>
              </p:ext>
            </p:extLst>
          </p:nvPr>
        </p:nvGraphicFramePr>
        <p:xfrm>
          <a:off x="6295529" y="2279478"/>
          <a:ext cx="1765541" cy="404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4" name="Equation" r:id="rId11" imgW="774360" imgH="177480" progId="Equation.DSMT4">
                  <p:embed/>
                </p:oleObj>
              </mc:Choice>
              <mc:Fallback>
                <p:oleObj name="Equation" r:id="rId11" imgW="77436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5529" y="2279478"/>
                        <a:ext cx="1765541" cy="4046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5"/>
          <p:cNvSpPr txBox="1">
            <a:spLocks noChangeArrowheads="1"/>
          </p:cNvSpPr>
          <p:nvPr/>
        </p:nvSpPr>
        <p:spPr bwMode="auto">
          <a:xfrm>
            <a:off x="107504" y="1481009"/>
            <a:ext cx="3677295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700" b="1" dirty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1</a:t>
            </a:r>
            <a:r>
              <a:rPr lang="en-US" altLang="zh-CN" sz="27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.</a:t>
            </a:r>
            <a:r>
              <a:rPr lang="zh-CN" altLang="en-US" sz="27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夫朗和费单缝衍射</a:t>
            </a:r>
            <a:endParaRPr lang="zh-CN" altLang="en-US" sz="2100" b="1" dirty="0">
              <a:gradFill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100000">
                    <a:srgbClr val="C00000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0" y="764704"/>
            <a:ext cx="9144000" cy="52322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rgbClr val="CEF8FE"/>
              </a:gs>
              <a:gs pos="0">
                <a:srgbClr val="CEF8FE"/>
              </a:gs>
            </a:gsLst>
            <a:lin ang="0" scaled="1"/>
            <a:tileRect/>
          </a:gradFill>
          <a:ln>
            <a:noFill/>
          </a:ln>
          <a:effectLst/>
          <a:extLst/>
        </p:spPr>
        <p:txBody>
          <a:bodyPr wrap="square">
            <a:sp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800" b="1"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1"/>
                  <a:tileRect/>
                </a:gra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5pPr>
            <a:lvl6pPr>
              <a:defRPr>
                <a:latin typeface="Arial" pitchFamily="34" charset="0"/>
                <a:ea typeface="宋体" pitchFamily="2" charset="-122"/>
              </a:defRPr>
            </a:lvl6pPr>
            <a:lvl7pPr>
              <a:defRPr>
                <a:latin typeface="Arial" pitchFamily="34" charset="0"/>
                <a:ea typeface="宋体" pitchFamily="2" charset="-122"/>
              </a:defRPr>
            </a:lvl7pPr>
            <a:lvl8pPr>
              <a:defRPr>
                <a:latin typeface="Arial" pitchFamily="34" charset="0"/>
                <a:ea typeface="宋体" pitchFamily="2" charset="-122"/>
              </a:defRPr>
            </a:lvl8pPr>
            <a:lvl9pPr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光的衍射：主要结论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A8F5D-7F54-47E2-915D-2160E148DF59}" type="slidenum">
              <a:rPr lang="zh-CN" altLang="en-US" smtClean="0"/>
              <a:pPr/>
              <a:t>5</a:t>
            </a:fld>
            <a:endParaRPr lang="en-US" altLang="zh-CN"/>
          </a:p>
        </p:txBody>
      </p:sp>
      <p:sp>
        <p:nvSpPr>
          <p:cNvPr id="30" name="Text Box 34"/>
          <p:cNvSpPr txBox="1">
            <a:spLocks noChangeArrowheads="1"/>
          </p:cNvSpPr>
          <p:nvPr/>
        </p:nvSpPr>
        <p:spPr bwMode="auto">
          <a:xfrm>
            <a:off x="107504" y="5596393"/>
            <a:ext cx="78488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1pPr>
            <a:lvl2pPr marL="742950" indent="-285750"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2pPr>
            <a:lvl3pPr marL="1143000" indent="-228600"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3pPr>
            <a:lvl4pPr marL="1600200" indent="-228600"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4pPr>
            <a:lvl5pPr marL="2057400" indent="-228600"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latin typeface="Times New Roman" pitchFamily="18" charset="0"/>
                <a:ea typeface="楷体" panose="02010609060101010101" pitchFamily="49" charset="-122"/>
              </a:rPr>
              <a:t>半波带</a:t>
            </a:r>
            <a:r>
              <a:rPr kumimoji="1" lang="zh-CN" altLang="en-US" sz="2800" dirty="0" smtClean="0">
                <a:latin typeface="Times New Roman" pitchFamily="18" charset="0"/>
                <a:ea typeface="楷体" panose="02010609060101010101" pitchFamily="49" charset="-122"/>
              </a:rPr>
              <a:t>法：衍射角为</a:t>
            </a:r>
            <a:r>
              <a:rPr kumimoji="1" lang="en-US" altLang="zh-CN" sz="2800" dirty="0" smtClean="0">
                <a:ea typeface="楷体" panose="02010609060101010101" pitchFamily="49" charset="-122"/>
              </a:rPr>
              <a:t>q</a:t>
            </a:r>
            <a:r>
              <a:rPr kumimoji="1" lang="zh-CN" altLang="en-US" sz="2800" dirty="0" smtClean="0">
                <a:latin typeface="Times New Roman" pitchFamily="18" charset="0"/>
                <a:ea typeface="楷体" panose="02010609060101010101" pitchFamily="49" charset="-122"/>
              </a:rPr>
              <a:t>时，狭缝处半波带的数量</a:t>
            </a:r>
            <a:endParaRPr kumimoji="1" lang="en-US" altLang="zh-CN" sz="2800" dirty="0">
              <a:latin typeface="Times New Roman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316377"/>
              </p:ext>
            </p:extLst>
          </p:nvPr>
        </p:nvGraphicFramePr>
        <p:xfrm>
          <a:off x="7668344" y="5398665"/>
          <a:ext cx="1069975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5" name="Equation" r:id="rId13" imgW="469800" imgH="431640" progId="Equation.DSMT4">
                  <p:embed/>
                </p:oleObj>
              </mc:Choice>
              <mc:Fallback>
                <p:oleObj name="Equation" r:id="rId13" imgW="469800" imgH="431640" progId="Equation.DSMT4">
                  <p:embed/>
                  <p:pic>
                    <p:nvPicPr>
                      <p:cNvPr id="0" name="Object 33"/>
                      <p:cNvPicPr>
                        <a:picLocks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8344" y="5398665"/>
                        <a:ext cx="1069975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41725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61913"/>
            <a:ext cx="8229600" cy="412750"/>
          </a:xfrm>
        </p:spPr>
        <p:txBody>
          <a:bodyPr/>
          <a:lstStyle/>
          <a:p>
            <a:r>
              <a:rPr lang="zh-CN" altLang="en-US"/>
              <a:t>圆孔衍射</a:t>
            </a:r>
          </a:p>
        </p:txBody>
      </p:sp>
      <p:graphicFrame>
        <p:nvGraphicFramePr>
          <p:cNvPr id="3074" name="Object 8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4803120"/>
              </p:ext>
            </p:extLst>
          </p:nvPr>
        </p:nvGraphicFramePr>
        <p:xfrm>
          <a:off x="1026024" y="4396767"/>
          <a:ext cx="246221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1" name="Equation" r:id="rId3" imgW="1079280" imgH="177480" progId="Equation.DSMT4">
                  <p:embed/>
                </p:oleObj>
              </mc:Choice>
              <mc:Fallback>
                <p:oleObj name="Equation" r:id="rId3" imgW="107928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6024" y="4396767"/>
                        <a:ext cx="2462212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7" name="Text Box 90"/>
          <p:cNvSpPr txBox="1">
            <a:spLocks noChangeArrowheads="1"/>
          </p:cNvSpPr>
          <p:nvPr/>
        </p:nvSpPr>
        <p:spPr bwMode="auto">
          <a:xfrm>
            <a:off x="162250" y="4280879"/>
            <a:ext cx="15128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1pPr>
            <a:lvl2pPr marL="742950" indent="-285750"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2pPr>
            <a:lvl3pPr marL="1143000" indent="-228600"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3pPr>
            <a:lvl4pPr marL="1600200" indent="-228600"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4pPr>
            <a:lvl5pPr marL="2057400" indent="-228600"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9pPr>
          </a:lstStyle>
          <a:p>
            <a:pPr eaLnBrk="1" hangingPunct="1"/>
            <a:r>
              <a:rPr kumimoji="1" lang="zh-CN" altLang="en-US" sz="2700" dirty="0">
                <a:latin typeface="Times New Roman" pitchFamily="18" charset="0"/>
              </a:rPr>
              <a:t>暗纹</a:t>
            </a:r>
          </a:p>
        </p:txBody>
      </p:sp>
      <p:graphicFrame>
        <p:nvGraphicFramePr>
          <p:cNvPr id="3075" name="Object 9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15960"/>
              </p:ext>
            </p:extLst>
          </p:nvPr>
        </p:nvGraphicFramePr>
        <p:xfrm>
          <a:off x="3728618" y="4077072"/>
          <a:ext cx="399415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2" name="Equation" r:id="rId5" imgW="1752480" imgH="406080" progId="Equation.DSMT4">
                  <p:embed/>
                </p:oleObj>
              </mc:Choice>
              <mc:Fallback>
                <p:oleObj name="Equation" r:id="rId5" imgW="17524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8618" y="4077072"/>
                        <a:ext cx="3994150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8" name="Text Box 92"/>
          <p:cNvSpPr txBox="1">
            <a:spLocks noChangeArrowheads="1"/>
          </p:cNvSpPr>
          <p:nvPr/>
        </p:nvSpPr>
        <p:spPr bwMode="auto">
          <a:xfrm>
            <a:off x="163093" y="5044851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1pPr>
            <a:lvl2pPr marL="742950" indent="-285750"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2pPr>
            <a:lvl3pPr marL="1143000" indent="-228600"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3pPr>
            <a:lvl4pPr marL="1600200" indent="-228600"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4pPr>
            <a:lvl5pPr marL="2057400" indent="-228600"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9pPr>
          </a:lstStyle>
          <a:p>
            <a:pPr algn="just" eaLnBrk="1" hangingPunct="1"/>
            <a:r>
              <a:rPr kumimoji="1" lang="zh-CN" altLang="en-US" sz="2700" dirty="0">
                <a:solidFill>
                  <a:srgbClr val="990000"/>
                </a:solidFill>
                <a:latin typeface="方正书宋简体"/>
              </a:rPr>
              <a:t>最小分辨角</a:t>
            </a:r>
            <a:endParaRPr kumimoji="1" lang="zh-CN" altLang="en-US" sz="2700" b="0" dirty="0">
              <a:solidFill>
                <a:srgbClr val="990000"/>
              </a:solidFill>
              <a:latin typeface="Times New Roman" pitchFamily="18" charset="0"/>
            </a:endParaRPr>
          </a:p>
        </p:txBody>
      </p:sp>
      <p:graphicFrame>
        <p:nvGraphicFramePr>
          <p:cNvPr id="3076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2295214"/>
              </p:ext>
            </p:extLst>
          </p:nvPr>
        </p:nvGraphicFramePr>
        <p:xfrm>
          <a:off x="2106169" y="4879751"/>
          <a:ext cx="1793875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3" name="Equation" r:id="rId7" imgW="787320" imgH="406080" progId="Equation.DSMT4">
                  <p:embed/>
                </p:oleObj>
              </mc:Choice>
              <mc:Fallback>
                <p:oleObj name="Equation" r:id="rId7" imgW="7873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6169" y="4879751"/>
                        <a:ext cx="1793875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35" name="Text Box 92"/>
          <p:cNvSpPr txBox="1">
            <a:spLocks noChangeArrowheads="1"/>
          </p:cNvSpPr>
          <p:nvPr/>
        </p:nvSpPr>
        <p:spPr bwMode="auto">
          <a:xfrm>
            <a:off x="4121921" y="5044851"/>
            <a:ext cx="243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1pPr>
            <a:lvl2pPr marL="742950" indent="-285750"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2pPr>
            <a:lvl3pPr marL="1143000" indent="-228600"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3pPr>
            <a:lvl4pPr marL="1600200" indent="-228600"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4pPr>
            <a:lvl5pPr marL="2057400" indent="-228600"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9pPr>
          </a:lstStyle>
          <a:p>
            <a:pPr algn="just" eaLnBrk="1" hangingPunct="1"/>
            <a:r>
              <a:rPr kumimoji="1" lang="zh-CN" altLang="en-US" sz="2700" dirty="0">
                <a:solidFill>
                  <a:srgbClr val="990000"/>
                </a:solidFill>
                <a:latin typeface="方正书宋简体"/>
              </a:rPr>
              <a:t>最小分辨距</a:t>
            </a:r>
            <a:endParaRPr kumimoji="1" lang="zh-CN" altLang="en-US" sz="2700" b="0" dirty="0">
              <a:solidFill>
                <a:srgbClr val="990000"/>
              </a:solidFill>
              <a:latin typeface="Times New Roman" pitchFamily="18" charset="0"/>
            </a:endParaRPr>
          </a:p>
        </p:txBody>
      </p:sp>
      <p:graphicFrame>
        <p:nvGraphicFramePr>
          <p:cNvPr id="3136" name="Object 9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8299461"/>
              </p:ext>
            </p:extLst>
          </p:nvPr>
        </p:nvGraphicFramePr>
        <p:xfrm>
          <a:off x="6068196" y="4879751"/>
          <a:ext cx="2806700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4" name="Equation" r:id="rId9" imgW="1231560" imgH="406080" progId="Equation.DSMT4">
                  <p:embed/>
                </p:oleObj>
              </mc:Choice>
              <mc:Fallback>
                <p:oleObj name="Equation" r:id="rId9" imgW="12315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8196" y="4879751"/>
                        <a:ext cx="2806700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3757441" y="5855927"/>
            <a:ext cx="2448272" cy="52540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zh-CN" altLang="en-US" sz="2800" b="1" dirty="0">
                <a:solidFill>
                  <a:srgbClr val="990000"/>
                </a:solidFill>
                <a:latin typeface="华文中宋" pitchFamily="2" charset="-122"/>
                <a:ea typeface="华文中宋" panose="02010600040101010101" pitchFamily="2" charset="-122"/>
              </a:rPr>
              <a:t>布喇格</a:t>
            </a:r>
            <a:r>
              <a:rPr kumimoji="1" lang="zh-CN" altLang="en-US" sz="2800" b="1" dirty="0" smtClean="0">
                <a:solidFill>
                  <a:srgbClr val="990000"/>
                </a:solidFill>
                <a:latin typeface="华文中宋" pitchFamily="2" charset="-122"/>
                <a:ea typeface="华文中宋" panose="02010600040101010101" pitchFamily="2" charset="-122"/>
              </a:rPr>
              <a:t>公式</a:t>
            </a:r>
            <a:endParaRPr kumimoji="1" lang="en-US" altLang="zh-CN" sz="2800" b="1" dirty="0">
              <a:solidFill>
                <a:srgbClr val="990000"/>
              </a:solidFill>
              <a:latin typeface="华文中宋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8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0253343"/>
              </p:ext>
            </p:extLst>
          </p:nvPr>
        </p:nvGraphicFramePr>
        <p:xfrm>
          <a:off x="5773664" y="5918895"/>
          <a:ext cx="2156688" cy="41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5" name="Equation" r:id="rId11" imgW="927000" imgH="177480" progId="Equation.DSMT4">
                  <p:embed/>
                </p:oleObj>
              </mc:Choice>
              <mc:Fallback>
                <p:oleObj name="Equation" r:id="rId11" imgW="92700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3664" y="5918895"/>
                        <a:ext cx="2156688" cy="41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57041" y="3645024"/>
            <a:ext cx="3677295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7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3.</a:t>
            </a:r>
            <a:r>
              <a:rPr lang="zh-CN" altLang="en-US" sz="27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夫朗和费圆孔衍射</a:t>
            </a:r>
            <a:endParaRPr lang="zh-CN" altLang="en-US" sz="2100" b="1" dirty="0">
              <a:gradFill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100000">
                    <a:srgbClr val="C00000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157041" y="5859702"/>
            <a:ext cx="3677295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7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4.X</a:t>
            </a:r>
            <a:r>
              <a:rPr lang="zh-CN" altLang="en-US" sz="27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射线</a:t>
            </a:r>
            <a:r>
              <a:rPr lang="en-US" altLang="zh-CN" sz="27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(</a:t>
            </a:r>
            <a:r>
              <a:rPr lang="zh-CN" altLang="en-US" sz="27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布喇格</a:t>
            </a:r>
            <a:r>
              <a:rPr lang="en-US" altLang="zh-CN" sz="27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sz="27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衍射</a:t>
            </a:r>
            <a:endParaRPr lang="zh-CN" altLang="en-US" sz="2100" b="1" dirty="0">
              <a:gradFill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100000">
                    <a:srgbClr val="C00000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A8F5D-7F54-47E2-915D-2160E148DF59}" type="slidenum">
              <a:rPr lang="zh-CN" altLang="en-US" smtClean="0"/>
              <a:pPr/>
              <a:t>6</a:t>
            </a:fld>
            <a:endParaRPr lang="en-US" altLang="zh-CN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107429" y="1197174"/>
            <a:ext cx="2516535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kumimoji="1" lang="zh-CN" altLang="en-US" sz="27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主极大明纹</a:t>
            </a:r>
          </a:p>
        </p:txBody>
      </p:sp>
      <p:graphicFrame>
        <p:nvGraphicFramePr>
          <p:cNvPr id="23" name="Objec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7701207"/>
              </p:ext>
            </p:extLst>
          </p:nvPr>
        </p:nvGraphicFramePr>
        <p:xfrm>
          <a:off x="2051720" y="1268611"/>
          <a:ext cx="1795090" cy="4046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6" name="Equation" r:id="rId13" imgW="787320" imgH="177480" progId="Equation.DSMT4">
                  <p:embed/>
                </p:oleObj>
              </mc:Choice>
              <mc:Fallback>
                <p:oleObj name="Equation" r:id="rId13" imgW="7873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1268611"/>
                        <a:ext cx="1795090" cy="4046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29"/>
          <p:cNvSpPr txBox="1">
            <a:spLocks noChangeArrowheads="1"/>
          </p:cNvSpPr>
          <p:nvPr/>
        </p:nvSpPr>
        <p:spPr bwMode="auto">
          <a:xfrm>
            <a:off x="4826350" y="1905433"/>
            <a:ext cx="333602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1pPr>
            <a:lvl2pPr marL="742950" indent="-285750"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2pPr>
            <a:lvl3pPr marL="1143000" indent="-228600"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3pPr>
            <a:lvl4pPr marL="1600200" indent="-228600"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4pPr>
            <a:lvl5pPr marL="2057400" indent="-228600"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700" dirty="0">
                <a:latin typeface="华文中宋" panose="02010600040101010101" pitchFamily="2" charset="-122"/>
              </a:rPr>
              <a:t>干涉明纹缺级级次</a:t>
            </a:r>
          </a:p>
        </p:txBody>
      </p:sp>
      <p:graphicFrame>
        <p:nvGraphicFramePr>
          <p:cNvPr id="25" name="Objec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3179508"/>
              </p:ext>
            </p:extLst>
          </p:nvPr>
        </p:nvGraphicFramePr>
        <p:xfrm>
          <a:off x="7740401" y="1716521"/>
          <a:ext cx="1331338" cy="92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7" name="Equation" r:id="rId15" imgW="583920" imgH="406080" progId="Equation.DSMT4">
                  <p:embed/>
                </p:oleObj>
              </mc:Choice>
              <mc:Fallback>
                <p:oleObj name="Equation" r:id="rId15" imgW="5839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401" y="1716521"/>
                        <a:ext cx="1331338" cy="92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 Box 36"/>
          <p:cNvSpPr txBox="1">
            <a:spLocks noChangeArrowheads="1"/>
          </p:cNvSpPr>
          <p:nvPr/>
        </p:nvSpPr>
        <p:spPr bwMode="auto">
          <a:xfrm>
            <a:off x="3995985" y="1196752"/>
            <a:ext cx="12255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Wingdings" pitchFamily="2" charset="2"/>
              <a:buNone/>
              <a:defRPr/>
            </a:pPr>
            <a:r>
              <a:rPr kumimoji="1" lang="zh-CN" altLang="en-US" sz="27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位置</a:t>
            </a:r>
          </a:p>
        </p:txBody>
      </p:sp>
      <p:graphicFrame>
        <p:nvGraphicFramePr>
          <p:cNvPr id="27" name="Object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2681733"/>
              </p:ext>
            </p:extLst>
          </p:nvPr>
        </p:nvGraphicFramePr>
        <p:xfrm>
          <a:off x="4861172" y="1268191"/>
          <a:ext cx="1708085" cy="46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8" name="Equation" r:id="rId17" imgW="749160" imgH="203040" progId="Equation.DSMT4">
                  <p:embed/>
                </p:oleObj>
              </mc:Choice>
              <mc:Fallback>
                <p:oleObj name="Equation" r:id="rId17" imgW="749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61172" y="1268191"/>
                        <a:ext cx="1708085" cy="4629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40"/>
          <p:cNvSpPr>
            <a:spLocks noChangeArrowheads="1"/>
          </p:cNvSpPr>
          <p:nvPr/>
        </p:nvSpPr>
        <p:spPr bwMode="auto">
          <a:xfrm>
            <a:off x="148704" y="1904719"/>
            <a:ext cx="8953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1pPr>
            <a:lvl2pPr marL="742950" indent="-285750"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2pPr>
            <a:lvl3pPr marL="1143000" indent="-228600"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3pPr>
            <a:lvl4pPr marL="1600200" indent="-228600"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4pPr>
            <a:lvl5pPr marL="2057400" indent="-228600" algn="l" eaLnBrk="0" hangingPunct="0"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Symbol" pitchFamily="18" charset="2"/>
                <a:ea typeface="华文中宋" pitchFamily="2" charset="-122"/>
              </a:defRPr>
            </a:lvl9pPr>
          </a:lstStyle>
          <a:p>
            <a:pPr eaLnBrk="1" hangingPunct="1"/>
            <a:r>
              <a:rPr kumimoji="1" lang="zh-CN" altLang="en-US" sz="2700" dirty="0">
                <a:latin typeface="华文中宋" panose="02010600040101010101" pitchFamily="2" charset="-122"/>
              </a:rPr>
              <a:t>缺级</a:t>
            </a:r>
          </a:p>
        </p:txBody>
      </p:sp>
      <p:graphicFrame>
        <p:nvGraphicFramePr>
          <p:cNvPr id="36" name="Objec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09039871"/>
              </p:ext>
            </p:extLst>
          </p:nvPr>
        </p:nvGraphicFramePr>
        <p:xfrm>
          <a:off x="971649" y="1990445"/>
          <a:ext cx="3879922" cy="462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9" name="Equation" r:id="rId19" imgW="1701720" imgH="203040" progId="Equation.DSMT4">
                  <p:embed/>
                </p:oleObj>
              </mc:Choice>
              <mc:Fallback>
                <p:oleObj name="Equation" r:id="rId19" imgW="1701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49" y="1990445"/>
                        <a:ext cx="3879922" cy="4629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 Box 45"/>
          <p:cNvSpPr txBox="1">
            <a:spLocks noChangeArrowheads="1"/>
          </p:cNvSpPr>
          <p:nvPr/>
        </p:nvSpPr>
        <p:spPr bwMode="auto">
          <a:xfrm>
            <a:off x="6712197" y="1226496"/>
            <a:ext cx="2900363" cy="507831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lg" len="lg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endParaRPr lang="zh-CN" altLang="zh-CN" sz="2700" b="1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38" name="Object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9902428"/>
              </p:ext>
            </p:extLst>
          </p:nvPr>
        </p:nvGraphicFramePr>
        <p:xfrm>
          <a:off x="6610821" y="1335114"/>
          <a:ext cx="2281708" cy="3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0" name="Equation" r:id="rId21" imgW="1676160" imgH="215640" progId="Equation.DSMT4">
                  <p:embed/>
                </p:oleObj>
              </mc:Choice>
              <mc:Fallback>
                <p:oleObj name="Equation" r:id="rId21" imgW="1676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0821" y="1335114"/>
                        <a:ext cx="2281708" cy="3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Text Box 5"/>
          <p:cNvSpPr txBox="1">
            <a:spLocks noChangeArrowheads="1"/>
          </p:cNvSpPr>
          <p:nvPr/>
        </p:nvSpPr>
        <p:spPr bwMode="auto">
          <a:xfrm>
            <a:off x="126817" y="617483"/>
            <a:ext cx="3677295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7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2.</a:t>
            </a:r>
            <a:r>
              <a:rPr lang="zh-CN" altLang="en-US" sz="2700" b="1" dirty="0" smtClean="0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rPr>
              <a:t>光栅衍射</a:t>
            </a:r>
            <a:endParaRPr lang="zh-CN" altLang="en-US" sz="2100" b="1" dirty="0">
              <a:gradFill>
                <a:gsLst>
                  <a:gs pos="0">
                    <a:srgbClr val="000000"/>
                  </a:gs>
                  <a:gs pos="20000">
                    <a:srgbClr val="000040"/>
                  </a:gs>
                  <a:gs pos="50000">
                    <a:srgbClr val="400040"/>
                  </a:gs>
                  <a:gs pos="75000">
                    <a:srgbClr val="8F0040"/>
                  </a:gs>
                  <a:gs pos="100000">
                    <a:srgbClr val="C00000"/>
                  </a:gs>
                </a:gsLst>
                <a:lin ang="5400000" scaled="0"/>
              </a:gradFill>
              <a:effectLst>
                <a:outerShdw blurRad="38100" dist="38100" dir="2700000" algn="tl">
                  <a:srgbClr val="C0C0C0"/>
                </a:outerShdw>
              </a:effectLst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159304" y="2637041"/>
            <a:ext cx="6984775" cy="925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FF99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r>
              <a:rPr kumimoji="1" lang="zh-CN" altLang="en-US" sz="2700" b="1" dirty="0" smtClean="0">
                <a:latin typeface="Times New Roman" pitchFamily="18" charset="0"/>
                <a:ea typeface="楷体" panose="02010609060101010101" pitchFamily="49" charset="-122"/>
              </a:rPr>
              <a:t>光栅有</a:t>
            </a:r>
            <a:r>
              <a:rPr kumimoji="1" lang="en-US" altLang="zh-CN" sz="2700" b="1" i="1" dirty="0">
                <a:latin typeface="Times New Roman" pitchFamily="18" charset="0"/>
                <a:ea typeface="楷体" panose="02010609060101010101" pitchFamily="49" charset="-122"/>
              </a:rPr>
              <a:t>N</a:t>
            </a:r>
            <a:r>
              <a:rPr kumimoji="1" lang="zh-CN" altLang="en-US" sz="2700" b="1" dirty="0">
                <a:latin typeface="Times New Roman" pitchFamily="18" charset="0"/>
                <a:ea typeface="楷体" panose="02010609060101010101" pitchFamily="49" charset="-122"/>
              </a:rPr>
              <a:t>条狭缝</a:t>
            </a:r>
            <a:r>
              <a:rPr kumimoji="1" lang="zh-CN" altLang="en-US" sz="2700" b="1" dirty="0" smtClean="0">
                <a:latin typeface="Times New Roman" pitchFamily="18" charset="0"/>
                <a:ea typeface="楷体" panose="02010609060101010101" pitchFamily="49" charset="-122"/>
              </a:rPr>
              <a:t>，入射光为</a:t>
            </a:r>
            <a:r>
              <a:rPr kumimoji="1" lang="zh-CN" altLang="en-US" sz="2700" b="1" dirty="0" smtClean="0">
                <a:latin typeface="Symbol" pitchFamily="18" charset="2"/>
                <a:ea typeface="楷体" panose="02010609060101010101" pitchFamily="49" charset="-122"/>
              </a:rPr>
              <a:t>波长分别等于</a:t>
            </a:r>
            <a:r>
              <a:rPr kumimoji="1" lang="zh-CN" altLang="en-US" sz="2700" b="1" i="1" dirty="0" smtClean="0">
                <a:latin typeface="Symbol" pitchFamily="18" charset="2"/>
                <a:ea typeface="楷体" panose="02010609060101010101" pitchFamily="49" charset="-122"/>
              </a:rPr>
              <a:t> </a:t>
            </a:r>
            <a:r>
              <a:rPr kumimoji="1" lang="zh-CN" altLang="en-US" sz="2700" b="1" dirty="0" smtClean="0">
                <a:latin typeface="Symbol" pitchFamily="18" charset="2"/>
                <a:ea typeface="楷体" panose="02010609060101010101" pitchFamily="49" charset="-122"/>
              </a:rPr>
              <a:t>和</a:t>
            </a:r>
            <a:r>
              <a:rPr kumimoji="1" lang="zh-CN" altLang="en-US" sz="2700" b="1" i="1" dirty="0">
                <a:latin typeface="Symbol" pitchFamily="18" charset="2"/>
                <a:ea typeface="楷体" panose="02010609060101010101" pitchFamily="49" charset="-122"/>
              </a:rPr>
              <a:t></a:t>
            </a:r>
            <a:r>
              <a:rPr kumimoji="1" lang="en-US" altLang="zh-CN" sz="2700" b="1" dirty="0">
                <a:latin typeface="Symbol" pitchFamily="18" charset="2"/>
                <a:ea typeface="楷体" panose="02010609060101010101" pitchFamily="49" charset="-122"/>
              </a:rPr>
              <a:t>+</a:t>
            </a:r>
            <a:r>
              <a:rPr kumimoji="1" lang="en-US" altLang="zh-CN" sz="2700" b="1" i="1" dirty="0" smtClean="0">
                <a:latin typeface="Symbol" pitchFamily="18" charset="2"/>
                <a:ea typeface="楷体" panose="02010609060101010101" pitchFamily="49" charset="-122"/>
              </a:rPr>
              <a:t></a:t>
            </a:r>
            <a:r>
              <a:rPr kumimoji="1" lang="zh-CN" altLang="en-US" sz="2700" b="1" dirty="0" smtClean="0">
                <a:latin typeface="Symbol" pitchFamily="18" charset="2"/>
                <a:ea typeface="楷体" panose="02010609060101010101" pitchFamily="49" charset="-122"/>
              </a:rPr>
              <a:t>的</a:t>
            </a:r>
            <a:r>
              <a:rPr kumimoji="1" lang="zh-CN" altLang="en-US" sz="2700" b="1" dirty="0">
                <a:latin typeface="Symbol" pitchFamily="18" charset="2"/>
                <a:ea typeface="楷体" panose="02010609060101010101" pitchFamily="49" charset="-122"/>
              </a:rPr>
              <a:t>复色光</a:t>
            </a:r>
            <a:r>
              <a:rPr kumimoji="1" lang="zh-CN" altLang="en-US" sz="2700" b="1" dirty="0" smtClean="0">
                <a:latin typeface="Symbol" pitchFamily="18" charset="2"/>
                <a:ea typeface="楷体" panose="02010609060101010101" pitchFamily="49" charset="-122"/>
              </a:rPr>
              <a:t>，</a:t>
            </a:r>
            <a:r>
              <a:rPr kumimoji="1" lang="zh-CN" altLang="en-US" sz="2700" b="1" dirty="0" smtClean="0">
                <a:latin typeface="Times New Roman" pitchFamily="18" charset="0"/>
                <a:ea typeface="楷体" panose="02010609060101010101" pitchFamily="49" charset="-122"/>
              </a:rPr>
              <a:t>第</a:t>
            </a:r>
            <a:r>
              <a:rPr kumimoji="1" lang="en-US" altLang="zh-CN" sz="2700" b="1" i="1" dirty="0">
                <a:latin typeface="Times New Roman" pitchFamily="18" charset="0"/>
                <a:ea typeface="楷体" panose="02010609060101010101" pitchFamily="49" charset="-122"/>
              </a:rPr>
              <a:t>k</a:t>
            </a:r>
            <a:r>
              <a:rPr kumimoji="1" lang="zh-CN" altLang="en-US" sz="2700" b="1" dirty="0">
                <a:latin typeface="Times New Roman" pitchFamily="18" charset="0"/>
                <a:ea typeface="楷体" panose="02010609060101010101" pitchFamily="49" charset="-122"/>
              </a:rPr>
              <a:t>条主极大恰能</a:t>
            </a:r>
            <a:r>
              <a:rPr kumimoji="1" lang="zh-CN" altLang="en-US" sz="2700" b="1" dirty="0" smtClean="0">
                <a:latin typeface="Times New Roman" pitchFamily="18" charset="0"/>
                <a:ea typeface="楷体" panose="02010609060101010101" pitchFamily="49" charset="-122"/>
              </a:rPr>
              <a:t>分辨需满足</a:t>
            </a:r>
            <a:endParaRPr kumimoji="1" lang="zh-CN" altLang="en-US" sz="2700" b="1" dirty="0">
              <a:latin typeface="Times New Roman" pitchFamily="18" charset="0"/>
              <a:ea typeface="楷体" panose="02010609060101010101" pitchFamily="49" charset="-122"/>
            </a:endParaRPr>
          </a:p>
        </p:txBody>
      </p:sp>
      <p:graphicFrame>
        <p:nvGraphicFramePr>
          <p:cNvPr id="41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105176"/>
              </p:ext>
            </p:extLst>
          </p:nvPr>
        </p:nvGraphicFramePr>
        <p:xfrm>
          <a:off x="7072071" y="2602969"/>
          <a:ext cx="1388361" cy="9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1" name="Equation" r:id="rId23" imgW="622080" imgH="406080" progId="Equation.DSMT4">
                  <p:embed/>
                </p:oleObj>
              </mc:Choice>
              <mc:Fallback>
                <p:oleObj name="Equation" r:id="rId23" imgW="6220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2071" y="2602969"/>
                        <a:ext cx="1388361" cy="90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967664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utoUpdateAnimBg="0"/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14400" y="61913"/>
            <a:ext cx="8229600" cy="412750"/>
          </a:xfrm>
        </p:spPr>
        <p:txBody>
          <a:bodyPr/>
          <a:lstStyle/>
          <a:p>
            <a:r>
              <a:rPr lang="zh-CN" altLang="en-US"/>
              <a:t>圆孔衍射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A8F5D-7F54-47E2-915D-2160E148DF59}" type="slidenum">
              <a:rPr lang="zh-CN" altLang="en-US" smtClean="0"/>
              <a:pPr/>
              <a:t>7</a:t>
            </a:fld>
            <a:endParaRPr lang="en-US" altLang="zh-CN"/>
          </a:p>
        </p:txBody>
      </p:sp>
      <p:sp>
        <p:nvSpPr>
          <p:cNvPr id="29" name="Rectangle 30"/>
          <p:cNvSpPr>
            <a:spLocks noChangeArrowheads="1"/>
          </p:cNvSpPr>
          <p:nvPr/>
        </p:nvSpPr>
        <p:spPr bwMode="auto">
          <a:xfrm>
            <a:off x="4373984" y="4415464"/>
            <a:ext cx="1977121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DFFE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4C85A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马吕斯定律</a:t>
            </a:r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107504" y="5566941"/>
            <a:ext cx="2336194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DFFE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4C85A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r>
              <a:rPr kumimoji="1" lang="zh-CN" altLang="en-US" sz="2800" b="1" dirty="0" smtClean="0">
                <a:latin typeface="华文中宋" panose="02010600040101010101" pitchFamily="2" charset="-122"/>
                <a:ea typeface="华文中宋" panose="02010600040101010101" pitchFamily="2" charset="-122"/>
              </a:rPr>
              <a:t>布儒斯特定律</a:t>
            </a:r>
            <a:endParaRPr kumimoji="1" lang="zh-CN" altLang="zh-CN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33" name="Rectangle 35"/>
          <p:cNvSpPr>
            <a:spLocks noChangeArrowheads="1"/>
          </p:cNvSpPr>
          <p:nvPr/>
        </p:nvSpPr>
        <p:spPr bwMode="auto">
          <a:xfrm>
            <a:off x="107504" y="4409675"/>
            <a:ext cx="3167062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DFFE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4C85A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r>
              <a:rPr kumimoji="1" lang="zh-CN" altLang="en-US" sz="2800" b="1">
                <a:latin typeface="华文中宋" panose="02010600040101010101" pitchFamily="2" charset="-122"/>
                <a:ea typeface="华文中宋" panose="02010600040101010101" pitchFamily="2" charset="-122"/>
              </a:rPr>
              <a:t>自然光经过偏振片</a:t>
            </a:r>
          </a:p>
        </p:txBody>
      </p: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-10136" y="764704"/>
            <a:ext cx="9144000" cy="52322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rgbClr val="CEF8FE"/>
              </a:gs>
              <a:gs pos="0">
                <a:srgbClr val="CEF8FE"/>
              </a:gs>
            </a:gsLst>
            <a:lin ang="0" scaled="1"/>
            <a:tileRect/>
          </a:gradFill>
          <a:ln>
            <a:noFill/>
          </a:ln>
          <a:effectLst/>
          <a:extLst/>
        </p:spPr>
        <p:txBody>
          <a:bodyPr wrap="square">
            <a:sp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800" b="1"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1"/>
                  <a:tileRect/>
                </a:gra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5pPr>
            <a:lvl6pPr>
              <a:defRPr>
                <a:latin typeface="Arial" pitchFamily="34" charset="0"/>
                <a:ea typeface="宋体" pitchFamily="2" charset="-122"/>
              </a:defRPr>
            </a:lvl6pPr>
            <a:lvl7pPr>
              <a:defRPr>
                <a:latin typeface="Arial" pitchFamily="34" charset="0"/>
                <a:ea typeface="宋体" pitchFamily="2" charset="-122"/>
              </a:defRPr>
            </a:lvl7pPr>
            <a:lvl8pPr>
              <a:defRPr>
                <a:latin typeface="Arial" pitchFamily="34" charset="0"/>
                <a:ea typeface="宋体" pitchFamily="2" charset="-122"/>
              </a:defRPr>
            </a:lvl8pPr>
            <a:lvl9pPr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光的偏振：主要结论</a:t>
            </a: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0422797"/>
              </p:ext>
            </p:extLst>
          </p:nvPr>
        </p:nvGraphicFramePr>
        <p:xfrm>
          <a:off x="3119140" y="4257079"/>
          <a:ext cx="1190625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5" name="Equation" r:id="rId3" imgW="533160" imgH="406080" progId="Equation.DSMT4">
                  <p:embed/>
                </p:oleObj>
              </mc:Choice>
              <mc:Fallback>
                <p:oleObj name="Equation" r:id="rId3" imgW="533160" imgH="40608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140" y="4257079"/>
                        <a:ext cx="1190625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9639564"/>
              </p:ext>
            </p:extLst>
          </p:nvPr>
        </p:nvGraphicFramePr>
        <p:xfrm>
          <a:off x="6390208" y="4435048"/>
          <a:ext cx="18415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6" name="Equation" r:id="rId5" imgW="825480" imgH="241200" progId="Equation.DSMT4">
                  <p:embed/>
                </p:oleObj>
              </mc:Choice>
              <mc:Fallback>
                <p:oleObj name="Equation" r:id="rId5" imgW="825480" imgH="241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0208" y="4435048"/>
                        <a:ext cx="18415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996555"/>
              </p:ext>
            </p:extLst>
          </p:nvPr>
        </p:nvGraphicFramePr>
        <p:xfrm>
          <a:off x="2480444" y="5398666"/>
          <a:ext cx="1587500" cy="982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7" name="Equation" r:id="rId7" imgW="711000" imgH="444240" progId="Equation.DSMT4">
                  <p:embed/>
                </p:oleObj>
              </mc:Choice>
              <mc:Fallback>
                <p:oleObj name="Equation" r:id="rId7" imgW="711000" imgH="44424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0444" y="5398666"/>
                        <a:ext cx="1587500" cy="982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82"/>
          <p:cNvSpPr txBox="1">
            <a:spLocks noChangeArrowheads="1"/>
          </p:cNvSpPr>
          <p:nvPr/>
        </p:nvSpPr>
        <p:spPr bwMode="auto">
          <a:xfrm>
            <a:off x="107504" y="2329716"/>
            <a:ext cx="34918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线偏振</a:t>
            </a:r>
            <a:r>
              <a:rPr kumimoji="1"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光几何表示</a:t>
            </a:r>
            <a:endParaRPr kumimoji="1"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7" name="Group 155"/>
          <p:cNvGrpSpPr>
            <a:grpSpLocks/>
          </p:cNvGrpSpPr>
          <p:nvPr/>
        </p:nvGrpSpPr>
        <p:grpSpPr bwMode="auto">
          <a:xfrm>
            <a:off x="5724128" y="2636912"/>
            <a:ext cx="2159000" cy="376238"/>
            <a:chOff x="1791" y="1888"/>
            <a:chExt cx="1360" cy="237"/>
          </a:xfrm>
        </p:grpSpPr>
        <p:sp>
          <p:nvSpPr>
            <p:cNvPr id="28" name="Line 92"/>
            <p:cNvSpPr>
              <a:spLocks noChangeShapeType="1"/>
            </p:cNvSpPr>
            <p:nvPr/>
          </p:nvSpPr>
          <p:spPr bwMode="auto">
            <a:xfrm>
              <a:off x="1791" y="1993"/>
              <a:ext cx="1360" cy="1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  <a:headEnd type="none" w="med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93"/>
            <p:cNvSpPr>
              <a:spLocks noChangeShapeType="1"/>
            </p:cNvSpPr>
            <p:nvPr/>
          </p:nvSpPr>
          <p:spPr bwMode="auto">
            <a:xfrm flipH="1">
              <a:off x="2268" y="1891"/>
              <a:ext cx="0" cy="227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94"/>
            <p:cNvSpPr>
              <a:spLocks noChangeShapeType="1"/>
            </p:cNvSpPr>
            <p:nvPr/>
          </p:nvSpPr>
          <p:spPr bwMode="auto">
            <a:xfrm>
              <a:off x="2586" y="1888"/>
              <a:ext cx="1" cy="227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95"/>
            <p:cNvSpPr>
              <a:spLocks noChangeShapeType="1"/>
            </p:cNvSpPr>
            <p:nvPr/>
          </p:nvSpPr>
          <p:spPr bwMode="auto">
            <a:xfrm flipH="1">
              <a:off x="2916" y="1898"/>
              <a:ext cx="1" cy="227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107"/>
            <p:cNvSpPr>
              <a:spLocks noChangeShapeType="1"/>
            </p:cNvSpPr>
            <p:nvPr/>
          </p:nvSpPr>
          <p:spPr bwMode="auto">
            <a:xfrm flipH="1">
              <a:off x="1939" y="1888"/>
              <a:ext cx="4" cy="227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" name="Group 125"/>
          <p:cNvGrpSpPr>
            <a:grpSpLocks noChangeAspect="1"/>
          </p:cNvGrpSpPr>
          <p:nvPr/>
        </p:nvGrpSpPr>
        <p:grpSpPr bwMode="auto">
          <a:xfrm>
            <a:off x="5725368" y="2286968"/>
            <a:ext cx="2159000" cy="86169"/>
            <a:chOff x="657" y="2183"/>
            <a:chExt cx="1734" cy="69"/>
          </a:xfrm>
        </p:grpSpPr>
        <p:sp>
          <p:nvSpPr>
            <p:cNvPr id="41" name="Line 84"/>
            <p:cNvSpPr>
              <a:spLocks noChangeAspect="1" noChangeShapeType="1"/>
            </p:cNvSpPr>
            <p:nvPr/>
          </p:nvSpPr>
          <p:spPr bwMode="auto">
            <a:xfrm>
              <a:off x="657" y="2217"/>
              <a:ext cx="1734" cy="1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  <a:headEnd type="none" w="med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Oval 88"/>
            <p:cNvSpPr>
              <a:spLocks noChangeAspect="1" noChangeArrowheads="1"/>
            </p:cNvSpPr>
            <p:nvPr/>
          </p:nvSpPr>
          <p:spPr bwMode="auto">
            <a:xfrm>
              <a:off x="816" y="2183"/>
              <a:ext cx="68" cy="68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387DB6"/>
                  </a:solidFill>
                  <a:round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Oval 89"/>
            <p:cNvSpPr>
              <a:spLocks noChangeAspect="1" noChangeArrowheads="1"/>
            </p:cNvSpPr>
            <p:nvPr/>
          </p:nvSpPr>
          <p:spPr bwMode="auto">
            <a:xfrm>
              <a:off x="1224" y="2183"/>
              <a:ext cx="68" cy="68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387DB6"/>
                  </a:solidFill>
                  <a:round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Oval 90"/>
            <p:cNvSpPr>
              <a:spLocks noChangeAspect="1" noChangeArrowheads="1"/>
            </p:cNvSpPr>
            <p:nvPr/>
          </p:nvSpPr>
          <p:spPr bwMode="auto">
            <a:xfrm>
              <a:off x="1610" y="2184"/>
              <a:ext cx="68" cy="68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387DB6"/>
                  </a:solidFill>
                  <a:round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Oval 109"/>
            <p:cNvSpPr>
              <a:spLocks noChangeAspect="1" noChangeArrowheads="1"/>
            </p:cNvSpPr>
            <p:nvPr/>
          </p:nvSpPr>
          <p:spPr bwMode="auto">
            <a:xfrm>
              <a:off x="2041" y="2184"/>
              <a:ext cx="68" cy="68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387DB6"/>
                  </a:solidFill>
                  <a:round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6" name="WordArt 112"/>
          <p:cNvSpPr>
            <a:spLocks noChangeAspect="1" noChangeArrowheads="1" noChangeShapeType="1" noTextEdit="1"/>
          </p:cNvSpPr>
          <p:nvPr/>
        </p:nvSpPr>
        <p:spPr bwMode="auto">
          <a:xfrm>
            <a:off x="3353841" y="2204864"/>
            <a:ext cx="2222767" cy="27272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光振动垂直于纸面</a:t>
            </a:r>
          </a:p>
        </p:txBody>
      </p:sp>
      <p:sp>
        <p:nvSpPr>
          <p:cNvPr id="47" name="WordArt 113"/>
          <p:cNvSpPr>
            <a:spLocks noChangeAspect="1" noChangeArrowheads="1" noChangeShapeType="1" noTextEdit="1"/>
          </p:cNvSpPr>
          <p:nvPr/>
        </p:nvSpPr>
        <p:spPr bwMode="auto">
          <a:xfrm>
            <a:off x="3357345" y="2708920"/>
            <a:ext cx="2222767" cy="27272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光振动平行于纸面</a:t>
            </a:r>
          </a:p>
        </p:txBody>
      </p:sp>
      <p:sp>
        <p:nvSpPr>
          <p:cNvPr id="57" name="Text Box 181"/>
          <p:cNvSpPr txBox="1">
            <a:spLocks noChangeArrowheads="1"/>
          </p:cNvSpPr>
          <p:nvPr/>
        </p:nvSpPr>
        <p:spPr bwMode="auto">
          <a:xfrm>
            <a:off x="107504" y="3428354"/>
            <a:ext cx="38164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99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部分偏振光几何表示</a:t>
            </a:r>
            <a:endParaRPr kumimoji="1" lang="zh-CN" altLang="en-US" sz="2800" b="1" dirty="0">
              <a:solidFill>
                <a:srgbClr val="99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8" name="Group 182"/>
          <p:cNvGrpSpPr>
            <a:grpSpLocks/>
          </p:cNvGrpSpPr>
          <p:nvPr/>
        </p:nvGrpSpPr>
        <p:grpSpPr bwMode="auto">
          <a:xfrm>
            <a:off x="6661472" y="3212330"/>
            <a:ext cx="2159000" cy="360362"/>
            <a:chOff x="1638" y="3115"/>
            <a:chExt cx="1360" cy="227"/>
          </a:xfrm>
        </p:grpSpPr>
        <p:sp>
          <p:nvSpPr>
            <p:cNvPr id="59" name="Line 183"/>
            <p:cNvSpPr>
              <a:spLocks noChangeShapeType="1"/>
            </p:cNvSpPr>
            <p:nvPr/>
          </p:nvSpPr>
          <p:spPr bwMode="auto">
            <a:xfrm>
              <a:off x="1638" y="3226"/>
              <a:ext cx="1360" cy="1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  <a:headEnd type="none" w="med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184"/>
            <p:cNvSpPr>
              <a:spLocks noChangeShapeType="1"/>
            </p:cNvSpPr>
            <p:nvPr/>
          </p:nvSpPr>
          <p:spPr bwMode="auto">
            <a:xfrm flipH="1">
              <a:off x="2224" y="3115"/>
              <a:ext cx="4" cy="227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185"/>
            <p:cNvSpPr>
              <a:spLocks noChangeShapeType="1"/>
            </p:cNvSpPr>
            <p:nvPr/>
          </p:nvSpPr>
          <p:spPr bwMode="auto">
            <a:xfrm>
              <a:off x="2542" y="3115"/>
              <a:ext cx="1" cy="227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186"/>
            <p:cNvSpPr>
              <a:spLocks noChangeShapeType="1"/>
            </p:cNvSpPr>
            <p:nvPr/>
          </p:nvSpPr>
          <p:spPr bwMode="auto">
            <a:xfrm flipH="1">
              <a:off x="2859" y="3115"/>
              <a:ext cx="4" cy="227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87"/>
            <p:cNvSpPr>
              <a:spLocks noChangeShapeType="1"/>
            </p:cNvSpPr>
            <p:nvPr/>
          </p:nvSpPr>
          <p:spPr bwMode="auto">
            <a:xfrm flipH="1">
              <a:off x="1903" y="3115"/>
              <a:ext cx="4" cy="227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Oval 188"/>
            <p:cNvSpPr>
              <a:spLocks noChangeAspect="1" noChangeArrowheads="1"/>
            </p:cNvSpPr>
            <p:nvPr/>
          </p:nvSpPr>
          <p:spPr bwMode="auto">
            <a:xfrm>
              <a:off x="1964" y="3192"/>
              <a:ext cx="68" cy="68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387DB6"/>
                  </a:solidFill>
                  <a:round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" name="Oval 189"/>
            <p:cNvSpPr>
              <a:spLocks noChangeAspect="1" noChangeArrowheads="1"/>
            </p:cNvSpPr>
            <p:nvPr/>
          </p:nvSpPr>
          <p:spPr bwMode="auto">
            <a:xfrm>
              <a:off x="2100" y="3192"/>
              <a:ext cx="68" cy="68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387DB6"/>
                  </a:solidFill>
                  <a:round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" name="Oval 190"/>
            <p:cNvSpPr>
              <a:spLocks noChangeAspect="1" noChangeArrowheads="1"/>
            </p:cNvSpPr>
            <p:nvPr/>
          </p:nvSpPr>
          <p:spPr bwMode="auto">
            <a:xfrm>
              <a:off x="2282" y="3195"/>
              <a:ext cx="68" cy="68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387DB6"/>
                  </a:solidFill>
                  <a:round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" name="Oval 191"/>
            <p:cNvSpPr>
              <a:spLocks noChangeAspect="1" noChangeArrowheads="1"/>
            </p:cNvSpPr>
            <p:nvPr/>
          </p:nvSpPr>
          <p:spPr bwMode="auto">
            <a:xfrm>
              <a:off x="2418" y="3195"/>
              <a:ext cx="68" cy="68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387DB6"/>
                  </a:solidFill>
                  <a:round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" name="Oval 192"/>
            <p:cNvSpPr>
              <a:spLocks noChangeAspect="1" noChangeArrowheads="1"/>
            </p:cNvSpPr>
            <p:nvPr/>
          </p:nvSpPr>
          <p:spPr bwMode="auto">
            <a:xfrm>
              <a:off x="2599" y="3195"/>
              <a:ext cx="68" cy="68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387DB6"/>
                  </a:solidFill>
                  <a:round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" name="Oval 193"/>
            <p:cNvSpPr>
              <a:spLocks noChangeAspect="1" noChangeArrowheads="1"/>
            </p:cNvSpPr>
            <p:nvPr/>
          </p:nvSpPr>
          <p:spPr bwMode="auto">
            <a:xfrm>
              <a:off x="2735" y="3195"/>
              <a:ext cx="68" cy="68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387DB6"/>
                  </a:solidFill>
                  <a:round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" name="Oval 194"/>
            <p:cNvSpPr>
              <a:spLocks noChangeAspect="1" noChangeArrowheads="1"/>
            </p:cNvSpPr>
            <p:nvPr/>
          </p:nvSpPr>
          <p:spPr bwMode="auto">
            <a:xfrm>
              <a:off x="1657" y="3192"/>
              <a:ext cx="68" cy="68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387DB6"/>
                  </a:solidFill>
                  <a:round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" name="Oval 195"/>
            <p:cNvSpPr>
              <a:spLocks noChangeAspect="1" noChangeArrowheads="1"/>
            </p:cNvSpPr>
            <p:nvPr/>
          </p:nvSpPr>
          <p:spPr bwMode="auto">
            <a:xfrm>
              <a:off x="1793" y="3192"/>
              <a:ext cx="68" cy="68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387DB6"/>
                  </a:solidFill>
                  <a:round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2" name="Group 196"/>
          <p:cNvGrpSpPr>
            <a:grpSpLocks/>
          </p:cNvGrpSpPr>
          <p:nvPr/>
        </p:nvGrpSpPr>
        <p:grpSpPr bwMode="auto">
          <a:xfrm>
            <a:off x="6660481" y="3716709"/>
            <a:ext cx="2159000" cy="360363"/>
            <a:chOff x="1744" y="3658"/>
            <a:chExt cx="1360" cy="227"/>
          </a:xfrm>
        </p:grpSpPr>
        <p:sp>
          <p:nvSpPr>
            <p:cNvPr id="73" name="Line 197"/>
            <p:cNvSpPr>
              <a:spLocks noChangeShapeType="1"/>
            </p:cNvSpPr>
            <p:nvPr/>
          </p:nvSpPr>
          <p:spPr bwMode="auto">
            <a:xfrm>
              <a:off x="1744" y="3776"/>
              <a:ext cx="1360" cy="1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  <a:headEnd type="none" w="med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198"/>
            <p:cNvSpPr>
              <a:spLocks noChangeShapeType="1"/>
            </p:cNvSpPr>
            <p:nvPr/>
          </p:nvSpPr>
          <p:spPr bwMode="auto">
            <a:xfrm flipH="1">
              <a:off x="2315" y="3658"/>
              <a:ext cx="4" cy="227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199"/>
            <p:cNvSpPr>
              <a:spLocks noChangeShapeType="1"/>
            </p:cNvSpPr>
            <p:nvPr/>
          </p:nvSpPr>
          <p:spPr bwMode="auto">
            <a:xfrm>
              <a:off x="2645" y="3658"/>
              <a:ext cx="1" cy="227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200"/>
            <p:cNvSpPr>
              <a:spLocks noChangeShapeType="1"/>
            </p:cNvSpPr>
            <p:nvPr/>
          </p:nvSpPr>
          <p:spPr bwMode="auto">
            <a:xfrm flipH="1">
              <a:off x="2962" y="3658"/>
              <a:ext cx="4" cy="227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201"/>
            <p:cNvSpPr>
              <a:spLocks noChangeShapeType="1"/>
            </p:cNvSpPr>
            <p:nvPr/>
          </p:nvSpPr>
          <p:spPr bwMode="auto">
            <a:xfrm flipH="1">
              <a:off x="1979" y="3658"/>
              <a:ext cx="4" cy="227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Oval 202"/>
            <p:cNvSpPr>
              <a:spLocks noChangeAspect="1" noChangeArrowheads="1"/>
            </p:cNvSpPr>
            <p:nvPr/>
          </p:nvSpPr>
          <p:spPr bwMode="auto">
            <a:xfrm>
              <a:off x="2070" y="3742"/>
              <a:ext cx="68" cy="68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387DB6"/>
                  </a:solidFill>
                  <a:round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" name="Oval 203"/>
            <p:cNvSpPr>
              <a:spLocks noChangeAspect="1" noChangeArrowheads="1"/>
            </p:cNvSpPr>
            <p:nvPr/>
          </p:nvSpPr>
          <p:spPr bwMode="auto">
            <a:xfrm>
              <a:off x="2388" y="3745"/>
              <a:ext cx="68" cy="68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387DB6"/>
                  </a:solidFill>
                  <a:round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Oval 204"/>
            <p:cNvSpPr>
              <a:spLocks noChangeAspect="1" noChangeArrowheads="1"/>
            </p:cNvSpPr>
            <p:nvPr/>
          </p:nvSpPr>
          <p:spPr bwMode="auto">
            <a:xfrm>
              <a:off x="2714" y="3745"/>
              <a:ext cx="68" cy="68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387DB6"/>
                  </a:solidFill>
                  <a:round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205"/>
            <p:cNvSpPr>
              <a:spLocks noChangeShapeType="1"/>
            </p:cNvSpPr>
            <p:nvPr/>
          </p:nvSpPr>
          <p:spPr bwMode="auto">
            <a:xfrm flipH="1">
              <a:off x="2854" y="3658"/>
              <a:ext cx="4" cy="227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206"/>
            <p:cNvSpPr>
              <a:spLocks noChangeShapeType="1"/>
            </p:cNvSpPr>
            <p:nvPr/>
          </p:nvSpPr>
          <p:spPr bwMode="auto">
            <a:xfrm>
              <a:off x="2533" y="3658"/>
              <a:ext cx="1" cy="227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207"/>
            <p:cNvSpPr>
              <a:spLocks noChangeShapeType="1"/>
            </p:cNvSpPr>
            <p:nvPr/>
          </p:nvSpPr>
          <p:spPr bwMode="auto">
            <a:xfrm flipH="1">
              <a:off x="2219" y="3658"/>
              <a:ext cx="4" cy="227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Line 208"/>
            <p:cNvSpPr>
              <a:spLocks noChangeShapeType="1"/>
            </p:cNvSpPr>
            <p:nvPr/>
          </p:nvSpPr>
          <p:spPr bwMode="auto">
            <a:xfrm flipH="1">
              <a:off x="1889" y="3658"/>
              <a:ext cx="4" cy="227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 type="none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85" name="WordArt 209"/>
          <p:cNvSpPr>
            <a:spLocks noChangeArrowheads="1" noChangeShapeType="1" noTextEdit="1"/>
          </p:cNvSpPr>
          <p:nvPr/>
        </p:nvSpPr>
        <p:spPr bwMode="auto">
          <a:xfrm>
            <a:off x="3685462" y="3263924"/>
            <a:ext cx="2758746" cy="257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000" b="1" kern="1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垂直纸面的光振动较强</a:t>
            </a:r>
          </a:p>
        </p:txBody>
      </p:sp>
      <p:sp>
        <p:nvSpPr>
          <p:cNvPr id="86" name="AutoShape 210"/>
          <p:cNvSpPr>
            <a:spLocks/>
          </p:cNvSpPr>
          <p:nvPr/>
        </p:nvSpPr>
        <p:spPr bwMode="auto">
          <a:xfrm>
            <a:off x="3491880" y="3339555"/>
            <a:ext cx="81409" cy="657002"/>
          </a:xfrm>
          <a:prstGeom prst="leftBrace">
            <a:avLst>
              <a:gd name="adj1" fmla="val 9092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DFFE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7" name="WordArt 211"/>
          <p:cNvSpPr>
            <a:spLocks noChangeArrowheads="1" noChangeShapeType="1" noTextEdit="1"/>
          </p:cNvSpPr>
          <p:nvPr/>
        </p:nvSpPr>
        <p:spPr bwMode="auto">
          <a:xfrm>
            <a:off x="3707904" y="3795961"/>
            <a:ext cx="2787317" cy="25717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2000" b="1" kern="10" dirty="0">
                <a:solidFill>
                  <a:srgbClr val="000000"/>
                </a:solidFill>
                <a:latin typeface="楷体" pitchFamily="49" charset="-122"/>
                <a:ea typeface="楷体" pitchFamily="49" charset="-122"/>
              </a:rPr>
              <a:t>平行纸面的光振动较强</a:t>
            </a:r>
          </a:p>
        </p:txBody>
      </p:sp>
      <p:sp>
        <p:nvSpPr>
          <p:cNvPr id="88" name="Text Box 96"/>
          <p:cNvSpPr txBox="1">
            <a:spLocks noChangeArrowheads="1"/>
          </p:cNvSpPr>
          <p:nvPr/>
        </p:nvSpPr>
        <p:spPr bwMode="auto">
          <a:xfrm>
            <a:off x="107504" y="1484784"/>
            <a:ext cx="33477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自然光的几何表示</a:t>
            </a:r>
            <a:endParaRPr kumimoji="1"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89" name="Group 98"/>
          <p:cNvGrpSpPr>
            <a:grpSpLocks/>
          </p:cNvGrpSpPr>
          <p:nvPr/>
        </p:nvGrpSpPr>
        <p:grpSpPr bwMode="auto">
          <a:xfrm>
            <a:off x="3308275" y="1595737"/>
            <a:ext cx="2055813" cy="388937"/>
            <a:chOff x="637" y="3086"/>
            <a:chExt cx="1608" cy="304"/>
          </a:xfrm>
        </p:grpSpPr>
        <p:sp>
          <p:nvSpPr>
            <p:cNvPr id="90" name="Line 99"/>
            <p:cNvSpPr>
              <a:spLocks noChangeShapeType="1"/>
            </p:cNvSpPr>
            <p:nvPr/>
          </p:nvSpPr>
          <p:spPr bwMode="auto">
            <a:xfrm>
              <a:off x="637" y="3217"/>
              <a:ext cx="1608" cy="1"/>
            </a:xfrm>
            <a:prstGeom prst="line">
              <a:avLst/>
            </a:prstGeom>
            <a:noFill/>
            <a:ln w="19050">
              <a:solidFill>
                <a:srgbClr val="003366"/>
              </a:solidFill>
              <a:round/>
              <a:headEnd type="none" w="med" len="sm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1" name="Line 100"/>
            <p:cNvSpPr>
              <a:spLocks noChangeShapeType="1"/>
            </p:cNvSpPr>
            <p:nvPr/>
          </p:nvSpPr>
          <p:spPr bwMode="auto">
            <a:xfrm flipH="1">
              <a:off x="1120" y="3086"/>
              <a:ext cx="5" cy="29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" name="Line 101"/>
            <p:cNvSpPr>
              <a:spLocks noChangeShapeType="1"/>
            </p:cNvSpPr>
            <p:nvPr/>
          </p:nvSpPr>
          <p:spPr bwMode="auto">
            <a:xfrm>
              <a:off x="1549" y="3086"/>
              <a:ext cx="1" cy="292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102"/>
            <p:cNvSpPr>
              <a:spLocks noChangeShapeType="1"/>
            </p:cNvSpPr>
            <p:nvPr/>
          </p:nvSpPr>
          <p:spPr bwMode="auto">
            <a:xfrm flipH="1">
              <a:off x="1927" y="3092"/>
              <a:ext cx="5" cy="298"/>
            </a:xfrm>
            <a:prstGeom prst="line">
              <a:avLst/>
            </a:prstGeom>
            <a:noFill/>
            <a:ln w="19050">
              <a:solidFill>
                <a:srgbClr val="800000"/>
              </a:solidFill>
              <a:round/>
              <a:headEnd type="none" w="med" len="sm"/>
              <a:tailEnd type="none" w="med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Oval 103"/>
            <p:cNvSpPr>
              <a:spLocks noChangeArrowheads="1"/>
            </p:cNvSpPr>
            <p:nvPr/>
          </p:nvSpPr>
          <p:spPr bwMode="auto">
            <a:xfrm>
              <a:off x="907" y="3183"/>
              <a:ext cx="68" cy="68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387DB6"/>
                  </a:solidFill>
                  <a:round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" name="Oval 104"/>
            <p:cNvSpPr>
              <a:spLocks noChangeArrowheads="1"/>
            </p:cNvSpPr>
            <p:nvPr/>
          </p:nvSpPr>
          <p:spPr bwMode="auto">
            <a:xfrm>
              <a:off x="1292" y="3183"/>
              <a:ext cx="68" cy="68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387DB6"/>
                  </a:solidFill>
                  <a:round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" name="Oval 105"/>
            <p:cNvSpPr>
              <a:spLocks noChangeArrowheads="1"/>
            </p:cNvSpPr>
            <p:nvPr/>
          </p:nvSpPr>
          <p:spPr bwMode="auto">
            <a:xfrm>
              <a:off x="1701" y="3184"/>
              <a:ext cx="68" cy="68"/>
            </a:xfrm>
            <a:prstGeom prst="ellipse">
              <a:avLst/>
            </a:prstGeom>
            <a:solidFill>
              <a:srgbClr val="8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rgbClr val="387DB6"/>
                  </a:solidFill>
                  <a:round/>
                  <a:headEnd type="none" w="sm" len="sm"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7" name="AutoShape 210"/>
          <p:cNvSpPr>
            <a:spLocks/>
          </p:cNvSpPr>
          <p:nvPr/>
        </p:nvSpPr>
        <p:spPr bwMode="auto">
          <a:xfrm>
            <a:off x="3210631" y="2276872"/>
            <a:ext cx="81409" cy="657002"/>
          </a:xfrm>
          <a:prstGeom prst="leftBrace">
            <a:avLst>
              <a:gd name="adj1" fmla="val 9092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 type="none" w="sm" len="sm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DFFE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8" name="Rectangle 41"/>
          <p:cNvSpPr>
            <a:spLocks noChangeArrowheads="1"/>
          </p:cNvSpPr>
          <p:nvPr/>
        </p:nvSpPr>
        <p:spPr bwMode="auto">
          <a:xfrm>
            <a:off x="4387765" y="5756198"/>
            <a:ext cx="1552387" cy="645744"/>
          </a:xfrm>
          <a:prstGeom prst="rect">
            <a:avLst/>
          </a:prstGeom>
          <a:solidFill>
            <a:srgbClr val="CCFFCC"/>
          </a:solidFill>
          <a:ln w="12700" algn="ctr">
            <a:solidFill>
              <a:srgbClr val="5EA2B2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99" name="Line 42"/>
          <p:cNvSpPr>
            <a:spLocks noChangeShapeType="1"/>
          </p:cNvSpPr>
          <p:nvPr/>
        </p:nvSpPr>
        <p:spPr bwMode="auto">
          <a:xfrm>
            <a:off x="4438905" y="5756197"/>
            <a:ext cx="1415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Line 43"/>
          <p:cNvSpPr>
            <a:spLocks noChangeShapeType="1"/>
          </p:cNvSpPr>
          <p:nvPr/>
        </p:nvSpPr>
        <p:spPr bwMode="auto">
          <a:xfrm>
            <a:off x="5120187" y="5229200"/>
            <a:ext cx="0" cy="117014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1" name="Freeform 47"/>
          <p:cNvSpPr>
            <a:spLocks/>
          </p:cNvSpPr>
          <p:nvPr/>
        </p:nvSpPr>
        <p:spPr bwMode="auto">
          <a:xfrm>
            <a:off x="4982370" y="5575909"/>
            <a:ext cx="132616" cy="95345"/>
          </a:xfrm>
          <a:custGeom>
            <a:avLst/>
            <a:gdLst>
              <a:gd name="T0" fmla="*/ 0 w 87"/>
              <a:gd name="T1" fmla="*/ 44 h 44"/>
              <a:gd name="T2" fmla="*/ 37 w 87"/>
              <a:gd name="T3" fmla="*/ 12 h 44"/>
              <a:gd name="T4" fmla="*/ 87 w 87"/>
              <a:gd name="T5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7" h="44">
                <a:moveTo>
                  <a:pt x="0" y="44"/>
                </a:moveTo>
                <a:cubicBezTo>
                  <a:pt x="6" y="39"/>
                  <a:pt x="9" y="24"/>
                  <a:pt x="37" y="12"/>
                </a:cubicBezTo>
                <a:cubicBezTo>
                  <a:pt x="65" y="0"/>
                  <a:pt x="77" y="3"/>
                  <a:pt x="87" y="0"/>
                </a:cubicBezTo>
              </a:path>
            </a:pathLst>
          </a:custGeom>
          <a:noFill/>
          <a:ln w="254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" name="Freeform 48"/>
          <p:cNvSpPr>
            <a:spLocks/>
          </p:cNvSpPr>
          <p:nvPr/>
        </p:nvSpPr>
        <p:spPr bwMode="auto">
          <a:xfrm>
            <a:off x="5120187" y="5970290"/>
            <a:ext cx="134349" cy="39004"/>
          </a:xfrm>
          <a:custGeom>
            <a:avLst/>
            <a:gdLst>
              <a:gd name="T0" fmla="*/ 0 w 90"/>
              <a:gd name="T1" fmla="*/ 45 h 45"/>
              <a:gd name="T2" fmla="*/ 54 w 90"/>
              <a:gd name="T3" fmla="*/ 30 h 45"/>
              <a:gd name="T4" fmla="*/ 90 w 90"/>
              <a:gd name="T5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0" h="45">
                <a:moveTo>
                  <a:pt x="0" y="45"/>
                </a:moveTo>
                <a:cubicBezTo>
                  <a:pt x="9" y="43"/>
                  <a:pt x="26" y="45"/>
                  <a:pt x="54" y="30"/>
                </a:cubicBezTo>
                <a:cubicBezTo>
                  <a:pt x="82" y="15"/>
                  <a:pt x="82" y="6"/>
                  <a:pt x="90" y="0"/>
                </a:cubicBezTo>
              </a:path>
            </a:pathLst>
          </a:custGeom>
          <a:noFill/>
          <a:ln w="25400">
            <a:solidFill>
              <a:srgbClr val="8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4" name="Line 44"/>
          <p:cNvSpPr>
            <a:spLocks noChangeShapeType="1"/>
          </p:cNvSpPr>
          <p:nvPr/>
        </p:nvSpPr>
        <p:spPr bwMode="auto">
          <a:xfrm rot="21129095">
            <a:off x="4492645" y="5272539"/>
            <a:ext cx="602406" cy="526997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5" name="Line 49"/>
          <p:cNvSpPr>
            <a:spLocks noChangeShapeType="1"/>
          </p:cNvSpPr>
          <p:nvPr/>
        </p:nvSpPr>
        <p:spPr bwMode="auto">
          <a:xfrm rot="21129095" flipH="1">
            <a:off x="4548315" y="5357491"/>
            <a:ext cx="113547" cy="1126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6" name="Line 50"/>
          <p:cNvSpPr>
            <a:spLocks noChangeShapeType="1"/>
          </p:cNvSpPr>
          <p:nvPr/>
        </p:nvSpPr>
        <p:spPr bwMode="auto">
          <a:xfrm rot="21129095" flipH="1">
            <a:off x="4633319" y="5421956"/>
            <a:ext cx="112680" cy="1126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7" name="Line 51"/>
          <p:cNvSpPr>
            <a:spLocks noChangeShapeType="1"/>
          </p:cNvSpPr>
          <p:nvPr/>
        </p:nvSpPr>
        <p:spPr bwMode="auto">
          <a:xfrm rot="21129095" flipH="1">
            <a:off x="4726462" y="5475614"/>
            <a:ext cx="112680" cy="1126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8" name="Line 52"/>
          <p:cNvSpPr>
            <a:spLocks noChangeShapeType="1"/>
          </p:cNvSpPr>
          <p:nvPr/>
        </p:nvSpPr>
        <p:spPr bwMode="auto">
          <a:xfrm rot="21129095" flipH="1">
            <a:off x="4811462" y="5540020"/>
            <a:ext cx="112680" cy="1126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9" name="Line 53"/>
          <p:cNvSpPr>
            <a:spLocks noChangeShapeType="1"/>
          </p:cNvSpPr>
          <p:nvPr/>
        </p:nvSpPr>
        <p:spPr bwMode="auto">
          <a:xfrm rot="21129095" flipH="1">
            <a:off x="4903747" y="5593796"/>
            <a:ext cx="112680" cy="1126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0" name="Oval 54"/>
          <p:cNvSpPr>
            <a:spLocks noChangeArrowheads="1"/>
          </p:cNvSpPr>
          <p:nvPr/>
        </p:nvSpPr>
        <p:spPr bwMode="auto">
          <a:xfrm rot="21129095" flipV="1">
            <a:off x="4629311" y="5423334"/>
            <a:ext cx="37271" cy="38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" name="Oval 55"/>
          <p:cNvSpPr>
            <a:spLocks noChangeArrowheads="1"/>
          </p:cNvSpPr>
          <p:nvPr/>
        </p:nvSpPr>
        <p:spPr bwMode="auto">
          <a:xfrm rot="21129095" flipV="1">
            <a:off x="4717953" y="5482859"/>
            <a:ext cx="37271" cy="3727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" name="Oval 56"/>
          <p:cNvSpPr>
            <a:spLocks noChangeArrowheads="1"/>
          </p:cNvSpPr>
          <p:nvPr/>
        </p:nvSpPr>
        <p:spPr bwMode="auto">
          <a:xfrm rot="21129095" flipV="1">
            <a:off x="4805940" y="5537168"/>
            <a:ext cx="38138" cy="3727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3" name="Oval 57"/>
          <p:cNvSpPr>
            <a:spLocks noChangeArrowheads="1"/>
          </p:cNvSpPr>
          <p:nvPr/>
        </p:nvSpPr>
        <p:spPr bwMode="auto">
          <a:xfrm rot="21129095" flipV="1">
            <a:off x="4895884" y="5605271"/>
            <a:ext cx="38138" cy="38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4" name="Oval 58"/>
          <p:cNvSpPr>
            <a:spLocks noChangeArrowheads="1"/>
          </p:cNvSpPr>
          <p:nvPr/>
        </p:nvSpPr>
        <p:spPr bwMode="auto">
          <a:xfrm rot="21129095" flipV="1">
            <a:off x="4984738" y="5659580"/>
            <a:ext cx="37271" cy="381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5" name="Oval 63"/>
          <p:cNvSpPr>
            <a:spLocks noChangeArrowheads="1"/>
          </p:cNvSpPr>
          <p:nvPr/>
        </p:nvSpPr>
        <p:spPr bwMode="auto">
          <a:xfrm rot="21129095" flipV="1">
            <a:off x="4539366" y="5355232"/>
            <a:ext cx="37271" cy="37271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6" name="Line 64"/>
          <p:cNvSpPr>
            <a:spLocks noChangeShapeType="1"/>
          </p:cNvSpPr>
          <p:nvPr/>
        </p:nvSpPr>
        <p:spPr bwMode="auto">
          <a:xfrm rot="21129095" flipH="1">
            <a:off x="4454732" y="5279802"/>
            <a:ext cx="112680" cy="11268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17" name="Group 84"/>
          <p:cNvGrpSpPr>
            <a:grpSpLocks/>
          </p:cNvGrpSpPr>
          <p:nvPr/>
        </p:nvGrpSpPr>
        <p:grpSpPr bwMode="auto">
          <a:xfrm>
            <a:off x="5154858" y="5276006"/>
            <a:ext cx="601539" cy="526997"/>
            <a:chOff x="4763" y="1858"/>
            <a:chExt cx="694" cy="608"/>
          </a:xfrm>
        </p:grpSpPr>
        <p:sp>
          <p:nvSpPr>
            <p:cNvPr id="118" name="Line 46"/>
            <p:cNvSpPr>
              <a:spLocks noChangeShapeType="1"/>
            </p:cNvSpPr>
            <p:nvPr/>
          </p:nvSpPr>
          <p:spPr bwMode="auto">
            <a:xfrm rot="523696" flipV="1">
              <a:off x="4763" y="1858"/>
              <a:ext cx="694" cy="6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9" name="Oval 59"/>
            <p:cNvSpPr>
              <a:spLocks noChangeArrowheads="1"/>
            </p:cNvSpPr>
            <p:nvPr/>
          </p:nvSpPr>
          <p:spPr bwMode="auto">
            <a:xfrm rot="523696">
              <a:off x="5112" y="2122"/>
              <a:ext cx="43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0" name="Oval 60"/>
            <p:cNvSpPr>
              <a:spLocks noChangeArrowheads="1"/>
            </p:cNvSpPr>
            <p:nvPr/>
          </p:nvSpPr>
          <p:spPr bwMode="auto">
            <a:xfrm rot="523696">
              <a:off x="5234" y="2042"/>
              <a:ext cx="43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1" name="Oval 61"/>
            <p:cNvSpPr>
              <a:spLocks noChangeArrowheads="1"/>
            </p:cNvSpPr>
            <p:nvPr/>
          </p:nvSpPr>
          <p:spPr bwMode="auto">
            <a:xfrm rot="523696">
              <a:off x="5002" y="2193"/>
              <a:ext cx="43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2" name="Oval 62"/>
            <p:cNvSpPr>
              <a:spLocks noChangeArrowheads="1"/>
            </p:cNvSpPr>
            <p:nvPr/>
          </p:nvSpPr>
          <p:spPr bwMode="auto">
            <a:xfrm rot="523696">
              <a:off x="4892" y="2264"/>
              <a:ext cx="44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23" name="Group 78"/>
          <p:cNvGrpSpPr>
            <a:grpSpLocks/>
          </p:cNvGrpSpPr>
          <p:nvPr/>
        </p:nvGrpSpPr>
        <p:grpSpPr bwMode="auto">
          <a:xfrm>
            <a:off x="5134937" y="5758798"/>
            <a:ext cx="332841" cy="643144"/>
            <a:chOff x="4629" y="2730"/>
            <a:chExt cx="384" cy="742"/>
          </a:xfrm>
        </p:grpSpPr>
        <p:sp>
          <p:nvSpPr>
            <p:cNvPr id="124" name="Line 45"/>
            <p:cNvSpPr>
              <a:spLocks noChangeShapeType="1"/>
            </p:cNvSpPr>
            <p:nvPr/>
          </p:nvSpPr>
          <p:spPr bwMode="auto">
            <a:xfrm>
              <a:off x="4629" y="2730"/>
              <a:ext cx="384" cy="74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Line 67"/>
            <p:cNvSpPr>
              <a:spLocks noChangeShapeType="1"/>
            </p:cNvSpPr>
            <p:nvPr/>
          </p:nvSpPr>
          <p:spPr bwMode="auto">
            <a:xfrm flipV="1">
              <a:off x="4697" y="2955"/>
              <a:ext cx="130" cy="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6" name="Line 68"/>
            <p:cNvSpPr>
              <a:spLocks noChangeShapeType="1"/>
            </p:cNvSpPr>
            <p:nvPr/>
          </p:nvSpPr>
          <p:spPr bwMode="auto">
            <a:xfrm flipV="1">
              <a:off x="4752" y="3040"/>
              <a:ext cx="130" cy="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7" name="Line 69"/>
            <p:cNvSpPr>
              <a:spLocks noChangeShapeType="1"/>
            </p:cNvSpPr>
            <p:nvPr/>
          </p:nvSpPr>
          <p:spPr bwMode="auto">
            <a:xfrm flipV="1">
              <a:off x="4818" y="3175"/>
              <a:ext cx="131" cy="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8" name="Line 70"/>
            <p:cNvSpPr>
              <a:spLocks noChangeShapeType="1"/>
            </p:cNvSpPr>
            <p:nvPr/>
          </p:nvSpPr>
          <p:spPr bwMode="auto">
            <a:xfrm flipV="1">
              <a:off x="4861" y="3257"/>
              <a:ext cx="130" cy="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9" name="Oval 71"/>
            <p:cNvSpPr>
              <a:spLocks noChangeArrowheads="1"/>
            </p:cNvSpPr>
            <p:nvPr/>
          </p:nvSpPr>
          <p:spPr bwMode="auto">
            <a:xfrm>
              <a:off x="4829" y="3127"/>
              <a:ext cx="44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0" name="Oval 72"/>
            <p:cNvSpPr>
              <a:spLocks noChangeArrowheads="1"/>
            </p:cNvSpPr>
            <p:nvPr/>
          </p:nvSpPr>
          <p:spPr bwMode="auto">
            <a:xfrm>
              <a:off x="4943" y="3344"/>
              <a:ext cx="43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131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595497"/>
              </p:ext>
            </p:extLst>
          </p:nvPr>
        </p:nvGraphicFramePr>
        <p:xfrm>
          <a:off x="5571774" y="5483164"/>
          <a:ext cx="205425" cy="285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8" name="Equation" r:id="rId9" imgW="164880" imgH="228600" progId="Equation.DSMT4">
                  <p:embed/>
                </p:oleObj>
              </mc:Choice>
              <mc:Fallback>
                <p:oleObj name="Equation" r:id="rId9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1774" y="5483164"/>
                        <a:ext cx="205425" cy="285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845667"/>
              </p:ext>
            </p:extLst>
          </p:nvPr>
        </p:nvGraphicFramePr>
        <p:xfrm>
          <a:off x="5570041" y="5724993"/>
          <a:ext cx="221027" cy="285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9" name="Equation" r:id="rId11" imgW="177480" imgH="228600" progId="Equation.DSMT4">
                  <p:embed/>
                </p:oleObj>
              </mc:Choice>
              <mc:Fallback>
                <p:oleObj name="Equation" r:id="rId11" imgW="177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0041" y="5724993"/>
                        <a:ext cx="221027" cy="285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783255"/>
              </p:ext>
            </p:extLst>
          </p:nvPr>
        </p:nvGraphicFramePr>
        <p:xfrm>
          <a:off x="4880958" y="5263871"/>
          <a:ext cx="195023" cy="322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0" name="Equation" r:id="rId13" imgW="139680" imgH="228600" progId="Equation.DSMT4">
                  <p:embed/>
                </p:oleObj>
              </mc:Choice>
              <mc:Fallback>
                <p:oleObj name="Equation" r:id="rId13" imgW="139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0958" y="5263871"/>
                        <a:ext cx="195023" cy="3224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396594"/>
              </p:ext>
            </p:extLst>
          </p:nvPr>
        </p:nvGraphicFramePr>
        <p:xfrm>
          <a:off x="5117735" y="6016297"/>
          <a:ext cx="195024" cy="323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1" name="Equation" r:id="rId15" imgW="139680" imgH="228600" progId="Equation.DSMT4">
                  <p:embed/>
                </p:oleObj>
              </mc:Choice>
              <mc:Fallback>
                <p:oleObj name="Equation" r:id="rId15" imgW="1396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7735" y="6016297"/>
                        <a:ext cx="195024" cy="3233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983856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3" grpId="0"/>
      <p:bldP spid="25" grpId="0" autoUpdateAnimBg="0"/>
      <p:bldP spid="46" grpId="0" animBg="1"/>
      <p:bldP spid="47" grpId="0" animBg="1"/>
      <p:bldP spid="57" grpId="0"/>
      <p:bldP spid="85" grpId="0" animBg="1"/>
      <p:bldP spid="86" grpId="0" animBg="1"/>
      <p:bldP spid="87" grpId="0" animBg="1"/>
      <p:bldP spid="88" grpId="0"/>
      <p:bldP spid="9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4624"/>
            <a:ext cx="5903912" cy="44291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 sz="2300" b="1" dirty="0"/>
              <a:t>第一类题型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179512" y="1484784"/>
            <a:ext cx="504190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700" b="1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en-US" altLang="zh-CN" dirty="0" smtClean="0"/>
              <a:t>1.</a:t>
            </a:r>
            <a:r>
              <a:rPr lang="zh-CN" altLang="en-US" dirty="0" smtClean="0"/>
              <a:t>时空</a:t>
            </a:r>
            <a:r>
              <a:rPr lang="zh-CN" altLang="en-US" dirty="0"/>
              <a:t>间隔和速度变换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A15F7-ECEA-4D1B-A798-00664DD9F4AE}" type="slidenum">
              <a:rPr lang="zh-CN" altLang="en-US" smtClean="0"/>
              <a:pPr/>
              <a:t>8</a:t>
            </a:fld>
            <a:endParaRPr lang="en-US" altLang="zh-CN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0" y="817548"/>
            <a:ext cx="9144000" cy="523220"/>
          </a:xfrm>
          <a:prstGeom prst="rect">
            <a:avLst/>
          </a:prstGeom>
          <a:gradFill flip="none" rotWithShape="1">
            <a:gsLst>
              <a:gs pos="49000">
                <a:schemeClr val="bg1"/>
              </a:gs>
              <a:gs pos="100000">
                <a:srgbClr val="CEF8FE"/>
              </a:gs>
              <a:gs pos="0">
                <a:srgbClr val="CEF8FE"/>
              </a:gs>
            </a:gsLst>
            <a:lin ang="0" scaled="1"/>
            <a:tileRect/>
          </a:gradFill>
          <a:ln>
            <a:noFill/>
          </a:ln>
          <a:effectLst/>
          <a:extLst/>
        </p:spPr>
        <p:txBody>
          <a:bodyPr wrap="square">
            <a:sp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defRPr sz="2800" b="1">
                <a:gradFill flip="none" rotWithShape="1"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89999">
                      <a:srgbClr val="F27300"/>
                    </a:gs>
                    <a:gs pos="100000">
                      <a:srgbClr val="FFBF00"/>
                    </a:gs>
                  </a:gsLst>
                  <a:lin ang="16200000" scaled="1"/>
                  <a:tileRect/>
                </a:gra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latin typeface="Arial" pitchFamily="34" charset="0"/>
                <a:ea typeface="宋体" pitchFamily="2" charset="-122"/>
              </a:defRPr>
            </a:lvl5pPr>
            <a:lvl6pPr>
              <a:defRPr>
                <a:latin typeface="Arial" pitchFamily="34" charset="0"/>
                <a:ea typeface="宋体" pitchFamily="2" charset="-122"/>
              </a:defRPr>
            </a:lvl6pPr>
            <a:lvl7pPr>
              <a:defRPr>
                <a:latin typeface="Arial" pitchFamily="34" charset="0"/>
                <a:ea typeface="宋体" pitchFamily="2" charset="-122"/>
              </a:defRPr>
            </a:lvl7pPr>
            <a:lvl8pPr>
              <a:defRPr>
                <a:latin typeface="Arial" pitchFamily="34" charset="0"/>
                <a:ea typeface="宋体" pitchFamily="2" charset="-122"/>
              </a:defRPr>
            </a:lvl8pPr>
            <a:lvl9pPr>
              <a:defRPr>
                <a:latin typeface="Arial" pitchFamily="34" charset="0"/>
                <a:ea typeface="宋体" pitchFamily="2" charset="-122"/>
              </a:defRPr>
            </a:lvl9pPr>
          </a:lstStyle>
          <a:p>
            <a:r>
              <a:rPr lang="zh-CN" altLang="en-US" dirty="0"/>
              <a:t>狭义相对论：主要结论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80157" y="2568609"/>
            <a:ext cx="2089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2800" b="1">
                <a:ea typeface="华文中宋" pitchFamily="2" charset="-122"/>
              </a:rPr>
              <a:t>时空变换</a:t>
            </a:r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0557155"/>
              </p:ext>
            </p:extLst>
          </p:nvPr>
        </p:nvGraphicFramePr>
        <p:xfrm>
          <a:off x="1909044" y="1988840"/>
          <a:ext cx="3983132" cy="16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6" name="Equation" r:id="rId4" imgW="1955520" imgH="812520" progId="Equation.DSMT4">
                  <p:embed/>
                </p:oleObj>
              </mc:Choice>
              <mc:Fallback>
                <p:oleObj name="Equation" r:id="rId4" imgW="1955520" imgH="812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9044" y="1988840"/>
                        <a:ext cx="3983132" cy="165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181745" y="5363921"/>
            <a:ext cx="2016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  <a:ea typeface="华文中宋" pitchFamily="2" charset="-122"/>
              </a:rPr>
              <a:t>速度变换</a:t>
            </a:r>
          </a:p>
        </p:txBody>
      </p:sp>
      <p:graphicFrame>
        <p:nvGraphicFramePr>
          <p:cNvPr id="1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898914"/>
              </p:ext>
            </p:extLst>
          </p:nvPr>
        </p:nvGraphicFramePr>
        <p:xfrm>
          <a:off x="1810569" y="5193937"/>
          <a:ext cx="3698875" cy="122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7" name="Equation" r:id="rId6" imgW="1803240" imgH="596880" progId="Equation.DSMT4">
                  <p:embed/>
                </p:oleObj>
              </mc:Choice>
              <mc:Fallback>
                <p:oleObj name="Equation" r:id="rId6" imgW="1803240" imgH="596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0569" y="5193937"/>
                        <a:ext cx="3698875" cy="1222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38"/>
          <p:cNvSpPr>
            <a:spLocks/>
          </p:cNvSpPr>
          <p:nvPr/>
        </p:nvSpPr>
        <p:spPr bwMode="auto">
          <a:xfrm>
            <a:off x="1766070" y="2366997"/>
            <a:ext cx="71437" cy="936625"/>
          </a:xfrm>
          <a:prstGeom prst="leftBrace">
            <a:avLst>
              <a:gd name="adj1" fmla="val 10926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DFFE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1" name="Text Box 39"/>
          <p:cNvSpPr txBox="1">
            <a:spLocks noChangeArrowheads="1"/>
          </p:cNvSpPr>
          <p:nvPr/>
        </p:nvSpPr>
        <p:spPr bwMode="auto">
          <a:xfrm>
            <a:off x="180157" y="3895897"/>
            <a:ext cx="1873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sz="2800" b="1" dirty="0">
                <a:ea typeface="华文中宋" pitchFamily="2" charset="-122"/>
              </a:rPr>
              <a:t>尺缩钟慢</a:t>
            </a:r>
          </a:p>
        </p:txBody>
      </p:sp>
      <p:graphicFrame>
        <p:nvGraphicFramePr>
          <p:cNvPr id="22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278882"/>
              </p:ext>
            </p:extLst>
          </p:nvPr>
        </p:nvGraphicFramePr>
        <p:xfrm>
          <a:off x="1837037" y="3645024"/>
          <a:ext cx="3661123" cy="151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8" name="Equation" r:id="rId8" imgW="1726920" imgH="711000" progId="Equation.DSMT4">
                  <p:embed/>
                </p:oleObj>
              </mc:Choice>
              <mc:Fallback>
                <p:oleObj name="Equation" r:id="rId8" imgW="1726920" imgH="711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7037" y="3645024"/>
                        <a:ext cx="3661123" cy="151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 Box 42"/>
          <p:cNvSpPr txBox="1">
            <a:spLocks noChangeArrowheads="1"/>
          </p:cNvSpPr>
          <p:nvPr/>
        </p:nvSpPr>
        <p:spPr bwMode="auto">
          <a:xfrm>
            <a:off x="6013500" y="2466091"/>
            <a:ext cx="19034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  <a:ea typeface="华文中宋" pitchFamily="2" charset="-122"/>
              </a:rPr>
              <a:t>其中</a:t>
            </a:r>
          </a:p>
        </p:txBody>
      </p:sp>
      <p:graphicFrame>
        <p:nvGraphicFramePr>
          <p:cNvPr id="2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2606001"/>
              </p:ext>
            </p:extLst>
          </p:nvPr>
        </p:nvGraphicFramePr>
        <p:xfrm>
          <a:off x="6949604" y="2255450"/>
          <a:ext cx="1639888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9" name="Equation" r:id="rId10" imgW="799920" imgH="660240" progId="Equation.DSMT4">
                  <p:embed/>
                </p:oleObj>
              </mc:Choice>
              <mc:Fallback>
                <p:oleObj name="Equation" r:id="rId10" imgW="79992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9604" y="2255450"/>
                        <a:ext cx="1639888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 Box 39"/>
          <p:cNvSpPr txBox="1">
            <a:spLocks noChangeArrowheads="1"/>
          </p:cNvSpPr>
          <p:nvPr/>
        </p:nvSpPr>
        <p:spPr bwMode="auto">
          <a:xfrm>
            <a:off x="5473948" y="3933056"/>
            <a:ext cx="34918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zh-CN" altLang="en-US" b="1" dirty="0" smtClean="0">
                <a:ea typeface="楷体" panose="02010609060101010101" pitchFamily="49" charset="-122"/>
              </a:rPr>
              <a:t>其中</a:t>
            </a:r>
            <a:r>
              <a:rPr lang="en-US" altLang="zh-CN" b="1" i="1" dirty="0" smtClean="0">
                <a:ea typeface="楷体" panose="02010609060101010101" pitchFamily="49" charset="-122"/>
              </a:rPr>
              <a:t>L</a:t>
            </a:r>
            <a:r>
              <a:rPr lang="en-US" altLang="zh-CN" b="1" baseline="-25000" dirty="0" smtClean="0">
                <a:ea typeface="楷体" panose="02010609060101010101" pitchFamily="49" charset="-122"/>
              </a:rPr>
              <a:t>0</a:t>
            </a:r>
            <a:r>
              <a:rPr lang="zh-CN" altLang="en-US" b="1" dirty="0" smtClean="0">
                <a:ea typeface="楷体" panose="02010609060101010101" pitchFamily="49" charset="-122"/>
              </a:rPr>
              <a:t>为原长，</a:t>
            </a:r>
            <a:r>
              <a:rPr lang="en-US" altLang="zh-CN" b="1" i="1" dirty="0" smtClean="0">
                <a:latin typeface="Symbol" panose="05050102010706020507" pitchFamily="18" charset="2"/>
                <a:ea typeface="楷体" panose="02010609060101010101" pitchFamily="49" charset="-122"/>
              </a:rPr>
              <a:t>t</a:t>
            </a:r>
            <a:r>
              <a:rPr lang="en-US" altLang="zh-CN" b="1" baseline="-25000" dirty="0" smtClean="0">
                <a:ea typeface="楷体" panose="02010609060101010101" pitchFamily="49" charset="-122"/>
              </a:rPr>
              <a:t>0</a:t>
            </a:r>
            <a:r>
              <a:rPr lang="zh-CN" altLang="en-US" b="1" dirty="0" smtClean="0">
                <a:ea typeface="楷体" panose="02010609060101010101" pitchFamily="49" charset="-122"/>
              </a:rPr>
              <a:t>为原时</a:t>
            </a:r>
            <a:endParaRPr lang="zh-CN" altLang="en-US" b="1" dirty="0"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77916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4"/>
          <p:cNvSpPr>
            <a:spLocks noGrp="1" noChangeArrowheads="1"/>
          </p:cNvSpPr>
          <p:nvPr>
            <p:ph type="title"/>
          </p:nvPr>
        </p:nvSpPr>
        <p:spPr>
          <a:xfrm>
            <a:off x="684213" y="28575"/>
            <a:ext cx="5903912" cy="44291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zh-CN" altLang="en-US" sz="2300" b="1" dirty="0"/>
              <a:t>第二类题型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250825" y="797009"/>
            <a:ext cx="4897438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700" b="1">
                <a:gradFill>
                  <a:gsLst>
                    <a:gs pos="0">
                      <a:srgbClr val="000000"/>
                    </a:gs>
                    <a:gs pos="20000">
                      <a:srgbClr val="000040"/>
                    </a:gs>
                    <a:gs pos="50000">
                      <a:srgbClr val="400040"/>
                    </a:gs>
                    <a:gs pos="75000">
                      <a:srgbClr val="8F0040"/>
                    </a:gs>
                    <a:gs pos="100000">
                      <a:srgbClr val="C00000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en-US" altLang="zh-CN" dirty="0" smtClean="0"/>
              <a:t>2.</a:t>
            </a:r>
            <a:r>
              <a:rPr lang="zh-CN" altLang="en-US" dirty="0" smtClean="0"/>
              <a:t>质量</a:t>
            </a:r>
            <a:r>
              <a:rPr lang="zh-CN" altLang="en-US" dirty="0"/>
              <a:t>、能量和动量</a:t>
            </a:r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251520" y="3164830"/>
            <a:ext cx="342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华文中宋" pitchFamily="2" charset="-122"/>
                <a:ea typeface="华文中宋" pitchFamily="2" charset="-122"/>
              </a:rPr>
              <a:t>相对论</a:t>
            </a:r>
            <a:r>
              <a:rPr kumimoji="1" lang="zh-CN" altLang="en-US" sz="2800" b="1" dirty="0">
                <a:latin typeface="华文中宋" pitchFamily="2" charset="-122"/>
                <a:ea typeface="华文中宋" pitchFamily="2" charset="-122"/>
              </a:rPr>
              <a:t>能量</a:t>
            </a:r>
          </a:p>
        </p:txBody>
      </p:sp>
      <p:graphicFrame>
        <p:nvGraphicFramePr>
          <p:cNvPr id="4200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025414"/>
              </p:ext>
            </p:extLst>
          </p:nvPr>
        </p:nvGraphicFramePr>
        <p:xfrm>
          <a:off x="2263676" y="3164830"/>
          <a:ext cx="3879922" cy="549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0" name="Equation" r:id="rId3" imgW="1701720" imgH="241200" progId="Equation.DSMT4">
                  <p:embed/>
                </p:oleObj>
              </mc:Choice>
              <mc:Fallback>
                <p:oleObj name="Equation" r:id="rId3" imgW="1701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3676" y="3164830"/>
                        <a:ext cx="3879922" cy="5499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006" name="Object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5140854"/>
              </p:ext>
            </p:extLst>
          </p:nvPr>
        </p:nvGraphicFramePr>
        <p:xfrm>
          <a:off x="2294120" y="1491605"/>
          <a:ext cx="1910822" cy="1505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" name="Equation" r:id="rId5" imgW="838080" imgH="660240" progId="Equation.DSMT4">
                  <p:embed/>
                </p:oleObj>
              </mc:Choice>
              <mc:Fallback>
                <p:oleObj name="Equation" r:id="rId5" imgW="838080" imgH="660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4120" y="1491605"/>
                        <a:ext cx="1910822" cy="15053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7" name="Text Box 23"/>
          <p:cNvSpPr txBox="1">
            <a:spLocks noChangeArrowheads="1"/>
          </p:cNvSpPr>
          <p:nvPr/>
        </p:nvSpPr>
        <p:spPr bwMode="auto">
          <a:xfrm>
            <a:off x="232751" y="1710679"/>
            <a:ext cx="3429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华文中宋" pitchFamily="2" charset="-122"/>
                <a:ea typeface="华文中宋" pitchFamily="2" charset="-122"/>
              </a:rPr>
              <a:t>相对论</a:t>
            </a:r>
            <a:r>
              <a:rPr kumimoji="1" lang="zh-CN" altLang="en-US" sz="2800" b="1" dirty="0">
                <a:latin typeface="华文中宋" pitchFamily="2" charset="-122"/>
                <a:ea typeface="华文中宋" pitchFamily="2" charset="-122"/>
              </a:rPr>
              <a:t>质量</a:t>
            </a:r>
          </a:p>
        </p:txBody>
      </p:sp>
      <p:graphicFrame>
        <p:nvGraphicFramePr>
          <p:cNvPr id="42008" name="Object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5815806"/>
              </p:ext>
            </p:extLst>
          </p:nvPr>
        </p:nvGraphicFramePr>
        <p:xfrm>
          <a:off x="2267744" y="4028926"/>
          <a:ext cx="2576491" cy="549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2" name="Equation" r:id="rId7" imgW="1130040" imgH="241200" progId="Equation.DSMT4">
                  <p:embed/>
                </p:oleObj>
              </mc:Choice>
              <mc:Fallback>
                <p:oleObj name="Equation" r:id="rId7" imgW="113004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4028926"/>
                        <a:ext cx="2576491" cy="5499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10" name="Text Box 26"/>
          <p:cNvSpPr txBox="1">
            <a:spLocks noChangeArrowheads="1"/>
          </p:cNvSpPr>
          <p:nvPr/>
        </p:nvSpPr>
        <p:spPr bwMode="auto">
          <a:xfrm>
            <a:off x="1366664" y="4808761"/>
            <a:ext cx="133312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光子</a:t>
            </a:r>
            <a:endParaRPr kumimoji="1"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4201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552020"/>
              </p:ext>
            </p:extLst>
          </p:nvPr>
        </p:nvGraphicFramePr>
        <p:xfrm>
          <a:off x="2267744" y="4604990"/>
          <a:ext cx="32893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3" name="Equation" r:id="rId9" imgW="1346040" imgH="406080" progId="Equation.DSMT4">
                  <p:embed/>
                </p:oleObj>
              </mc:Choice>
              <mc:Fallback>
                <p:oleObj name="Equation" r:id="rId9" imgW="134604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4604990"/>
                        <a:ext cx="32893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24" name="Rectangle 40"/>
          <p:cNvSpPr>
            <a:spLocks noChangeArrowheads="1"/>
          </p:cNvSpPr>
          <p:nvPr/>
        </p:nvSpPr>
        <p:spPr bwMode="auto">
          <a:xfrm>
            <a:off x="323528" y="4047678"/>
            <a:ext cx="306546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1FFE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8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4400" tIns="14400" rIns="14400" bIns="14400">
            <a:spAutoFit/>
          </a:bodyPr>
          <a:lstStyle/>
          <a:p>
            <a:r>
              <a:rPr lang="zh-CN" altLang="en-US" sz="2800" b="1" dirty="0" smtClean="0">
                <a:latin typeface="华文中宋" pitchFamily="2" charset="-122"/>
                <a:ea typeface="华文中宋" pitchFamily="2" charset="-122"/>
              </a:rPr>
              <a:t>相对论</a:t>
            </a:r>
            <a:r>
              <a:rPr lang="zh-CN" altLang="en-US" sz="2800" b="1" dirty="0">
                <a:latin typeface="华文中宋" pitchFamily="2" charset="-122"/>
                <a:ea typeface="华文中宋" pitchFamily="2" charset="-122"/>
              </a:rPr>
              <a:t>动量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A15F7-ECEA-4D1B-A798-00664DD9F4AE}" type="slidenum">
              <a:rPr lang="zh-CN" altLang="en-US" smtClean="0"/>
              <a:pPr/>
              <a:t>9</a:t>
            </a:fld>
            <a:endParaRPr lang="en-US" altLang="zh-CN"/>
          </a:p>
        </p:txBody>
      </p:sp>
      <p:sp>
        <p:nvSpPr>
          <p:cNvPr id="13" name="Text Box 47"/>
          <p:cNvSpPr txBox="1">
            <a:spLocks noChangeArrowheads="1"/>
          </p:cNvSpPr>
          <p:nvPr/>
        </p:nvSpPr>
        <p:spPr bwMode="auto">
          <a:xfrm>
            <a:off x="179512" y="5633352"/>
            <a:ext cx="8856984" cy="80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r>
              <a:rPr lang="zh-CN" altLang="en-US" sz="23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相关的题目中，有些需要借助动量守恒和能量守恒</a:t>
            </a:r>
            <a:r>
              <a:rPr lang="en-US" altLang="zh-CN" sz="23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sz="23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后者与质量守恒等价</a:t>
            </a:r>
            <a:r>
              <a:rPr lang="en-US" altLang="zh-CN" sz="23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)，</a:t>
            </a:r>
            <a:r>
              <a:rPr lang="zh-CN" altLang="en-US" sz="23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比如作业册本章的第</a:t>
            </a:r>
            <a:r>
              <a:rPr lang="en-US" altLang="zh-CN" sz="23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8、9</a:t>
            </a:r>
            <a:r>
              <a:rPr lang="zh-CN" altLang="en-US" sz="23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题。</a:t>
            </a:r>
            <a:endParaRPr lang="zh-CN" altLang="en-US" sz="23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3646359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theme1.xml><?xml version="1.0" encoding="utf-8"?>
<a:theme xmlns:a="http://schemas.openxmlformats.org/drawingml/2006/main" name="2017">
  <a:themeElements>
    <a:clrScheme name="2012年下半年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012年下半年">
      <a:majorFont>
        <a:latin typeface="Arial"/>
        <a:ea typeface="方正姚体"/>
        <a:cs typeface="宋体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2012年下半年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年下半年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年下半年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年下半年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年下半年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012年下半年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2年下半年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2年下半年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2年下半年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2年下半年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2年下半年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012年下半年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2017</Template>
  <TotalTime>162</TotalTime>
  <Words>707</Words>
  <Application>Microsoft Office PowerPoint</Application>
  <PresentationFormat>全屏显示(4:3)</PresentationFormat>
  <Paragraphs>140</Paragraphs>
  <Slides>13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5" baseType="lpstr">
      <vt:lpstr>2017</vt:lpstr>
      <vt:lpstr>Equation</vt:lpstr>
      <vt:lpstr>PowerPoint 演示文稿</vt:lpstr>
      <vt:lpstr>双缝干涉</vt:lpstr>
      <vt:lpstr>双缝干涉</vt:lpstr>
      <vt:lpstr>劈尖干涉</vt:lpstr>
      <vt:lpstr>单缝衍射</vt:lpstr>
      <vt:lpstr>圆孔衍射</vt:lpstr>
      <vt:lpstr>圆孔衍射</vt:lpstr>
      <vt:lpstr>第一类题型</vt:lpstr>
      <vt:lpstr>第二类题型</vt:lpstr>
      <vt:lpstr>理想气体状态方程和状态参量的微观解释</vt:lpstr>
      <vt:lpstr>麦克斯韦速率分布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理想气体状态方程和状态参量的微观解释</dc:title>
  <dc:creator>Administrator</dc:creator>
  <cp:lastModifiedBy>Administrator</cp:lastModifiedBy>
  <cp:revision>25</cp:revision>
  <cp:lastPrinted>2017-06-23T02:31:31Z</cp:lastPrinted>
  <dcterms:created xsi:type="dcterms:W3CDTF">2017-06-19T06:30:48Z</dcterms:created>
  <dcterms:modified xsi:type="dcterms:W3CDTF">2017-06-23T02:31:43Z</dcterms:modified>
</cp:coreProperties>
</file>