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3.png" ContentType="image/png"/>
  <Override PartName="/ppt/media/image4.png" ContentType="image/png"/>
  <Override PartName="/ppt/media/image2.jpeg" ContentType="image/jpeg"/>
  <Override PartName="/ppt/media/image14.png" ContentType="image/png"/>
  <Override PartName="/ppt/media/image5.png" ContentType="image/png"/>
  <Override PartName="/ppt/media/image15.png" ContentType="image/png"/>
  <Override PartName="/ppt/media/image6.png" ContentType="image/png"/>
  <Override PartName="/ppt/media/image10.png" ContentType="image/png"/>
  <Override PartName="/ppt/media/image1.png" ContentType="image/png"/>
  <Override PartName="/ppt/media/image7.png" ContentType="image/png"/>
  <Override PartName="/ppt/media/image11.png" ContentType="image/png"/>
  <Override PartName="/ppt/media/image8.png" ContentType="image/png"/>
  <Override PartName="/ppt/media/image12.png" ContentType="image/png"/>
  <Override PartName="/ppt/media/image3.png" ContentType="image/png"/>
  <Override PartName="/ppt/media/image9.png" ContentType="image/png"/>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4.xml.rels" ContentType="application/vnd.openxmlformats-package.relationships+xml"/>
  <Override PartName="/ppt/slides/_rels/slide26.xml.rels" ContentType="application/vnd.openxmlformats-package.relationships+xml"/>
  <Override PartName="/ppt/slides/_rels/slide15.xml.rels" ContentType="application/vnd.openxmlformats-package.relationships+xml"/>
  <Override PartName="/ppt/slides/_rels/slide27.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28.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5.xml.rels" ContentType="application/vnd.openxmlformats-package.relationships+xml"/>
  <Override PartName="/ppt/slides/_rels/slide1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25.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24.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notesSlides/_rels/notesSlide1.xml.rels" ContentType="application/vnd.openxmlformats-package.relationships+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Lst>
  <p:sldSz cx="12192000" cy="6858000"/>
  <p:notesSz cx="7315200" cy="96012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33" Type="http://schemas.openxmlformats.org/officeDocument/2006/relationships/slide" Target="slides/slide20.xml"/><Relationship Id="rId34" Type="http://schemas.openxmlformats.org/officeDocument/2006/relationships/slide" Target="slides/slide21.xml"/><Relationship Id="rId35" Type="http://schemas.openxmlformats.org/officeDocument/2006/relationships/slide" Target="slides/slide22.xml"/><Relationship Id="rId36" Type="http://schemas.openxmlformats.org/officeDocument/2006/relationships/slide" Target="slides/slide23.xml"/><Relationship Id="rId37" Type="http://schemas.openxmlformats.org/officeDocument/2006/relationships/slide" Target="slides/slide24.xml"/><Relationship Id="rId38" Type="http://schemas.openxmlformats.org/officeDocument/2006/relationships/slide" Target="slides/slide25.xml"/><Relationship Id="rId39" Type="http://schemas.openxmlformats.org/officeDocument/2006/relationships/slide" Target="slides/slide26.xml"/><Relationship Id="rId40" Type="http://schemas.openxmlformats.org/officeDocument/2006/relationships/slide" Target="slides/slide27.xml"/><Relationship Id="rId41" Type="http://schemas.openxmlformats.org/officeDocument/2006/relationships/slide" Target="slides/slide28.xml"/><Relationship Id="rId4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pt-BR" sz="4400" spc="-1" strike="noStrike">
                <a:solidFill>
                  <a:srgbClr val="000000"/>
                </a:solidFill>
                <a:latin typeface="Arial"/>
              </a:rPr>
              <a:t>Click to move the slide</a:t>
            </a:r>
            <a:endParaRPr b="0" lang="pt-BR" sz="4400" spc="-1" strike="noStrike">
              <a:solidFill>
                <a:srgbClr val="000000"/>
              </a:solidFill>
              <a:latin typeface="Arial"/>
            </a:endParaRPr>
          </a:p>
        </p:txBody>
      </p:sp>
      <p:sp>
        <p:nvSpPr>
          <p:cNvPr id="5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pt-BR" sz="2000" spc="-1" strike="noStrike">
                <a:solidFill>
                  <a:srgbClr val="000000"/>
                </a:solidFill>
                <a:latin typeface="Arial"/>
              </a:rPr>
              <a:t>Click to edit the notes format</a:t>
            </a:r>
            <a:endParaRPr b="0" lang="pt-BR" sz="2000" spc="-1" strike="noStrike">
              <a:solidFill>
                <a:srgbClr val="000000"/>
              </a:solidFill>
              <a:latin typeface="Arial"/>
            </a:endParaRPr>
          </a:p>
        </p:txBody>
      </p:sp>
      <p:sp>
        <p:nvSpPr>
          <p:cNvPr id="51"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pt-BR" sz="1400" spc="-1" strike="noStrike">
                <a:solidFill>
                  <a:srgbClr val="000000"/>
                </a:solidFill>
                <a:latin typeface="Times New Roman"/>
              </a:rPr>
              <a:t>&lt;header&gt;</a:t>
            </a:r>
            <a:endParaRPr b="0" lang="pt-BR" sz="1400" spc="-1" strike="noStrike">
              <a:solidFill>
                <a:srgbClr val="000000"/>
              </a:solidFill>
              <a:latin typeface="Times New Roman"/>
            </a:endParaRPr>
          </a:p>
        </p:txBody>
      </p:sp>
      <p:sp>
        <p:nvSpPr>
          <p:cNvPr id="52" name="PlaceHolder 4"/>
          <p:cNvSpPr>
            <a:spLocks noGrp="1"/>
          </p:cNvSpPr>
          <p:nvPr>
            <p:ph type="dt" idx="34"/>
          </p:nvPr>
        </p:nvSpPr>
        <p:spPr>
          <a:xfrm>
            <a:off x="4278960" y="0"/>
            <a:ext cx="3280680" cy="534240"/>
          </a:xfrm>
          <a:prstGeom prst="rect">
            <a:avLst/>
          </a:prstGeom>
          <a:noFill/>
          <a:ln w="0">
            <a:noFill/>
          </a:ln>
        </p:spPr>
        <p:txBody>
          <a:bodyPr lIns="0" rIns="0" tIns="0" bIns="0" anchor="t">
            <a:noAutofit/>
          </a:bodyPr>
          <a:lstStyle>
            <a:lvl1pPr indent="0" algn="r">
              <a:buNone/>
              <a:defRPr b="0" lang="pt-BR" sz="1400" spc="-1" strike="noStrike">
                <a:solidFill>
                  <a:srgbClr val="000000"/>
                </a:solidFill>
                <a:latin typeface="Times New Roman"/>
              </a:defRPr>
            </a:lvl1pPr>
          </a:lstStyle>
          <a:p>
            <a:pPr indent="0" algn="r">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
        <p:nvSpPr>
          <p:cNvPr id="53" name="PlaceHolder 5"/>
          <p:cNvSpPr>
            <a:spLocks noGrp="1"/>
          </p:cNvSpPr>
          <p:nvPr>
            <p:ph type="ftr" idx="35"/>
          </p:nvPr>
        </p:nvSpPr>
        <p:spPr>
          <a:xfrm>
            <a:off x="0" y="10157400"/>
            <a:ext cx="3280680" cy="534240"/>
          </a:xfrm>
          <a:prstGeom prst="rect">
            <a:avLst/>
          </a:prstGeom>
          <a:noFill/>
          <a:ln w="0">
            <a:noFill/>
          </a:ln>
        </p:spPr>
        <p:txBody>
          <a:bodyPr lIns="0" rIns="0" tIns="0" bIns="0" anchor="b">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54" name="PlaceHolder 6"/>
          <p:cNvSpPr>
            <a:spLocks noGrp="1"/>
          </p:cNvSpPr>
          <p:nvPr>
            <p:ph type="sldNum" idx="36"/>
          </p:nvPr>
        </p:nvSpPr>
        <p:spPr>
          <a:xfrm>
            <a:off x="4278960" y="10157400"/>
            <a:ext cx="3280680" cy="534240"/>
          </a:xfrm>
          <a:prstGeom prst="rect">
            <a:avLst/>
          </a:prstGeom>
          <a:noFill/>
          <a:ln w="0">
            <a:noFill/>
          </a:ln>
        </p:spPr>
        <p:txBody>
          <a:bodyPr lIns="0" rIns="0" tIns="0" bIns="0" anchor="b">
            <a:noAutofit/>
          </a:bodyPr>
          <a:lstStyle>
            <a:lvl1pPr indent="0" algn="r">
              <a:buNone/>
              <a:defRPr b="0" lang="pt-BR" sz="1400" spc="-1" strike="noStrike">
                <a:solidFill>
                  <a:srgbClr val="000000"/>
                </a:solidFill>
                <a:latin typeface="Times New Roman"/>
              </a:defRPr>
            </a:lvl1pPr>
          </a:lstStyle>
          <a:p>
            <a:pPr indent="0" algn="r">
              <a:buNone/>
            </a:pPr>
            <a:fld id="{4E5567B2-F375-4FF4-9EA2-A175156B4752}" type="slidenum">
              <a:rPr b="0" lang="pt-BR" sz="1400" spc="-1" strike="noStrike">
                <a:solidFill>
                  <a:srgbClr val="000000"/>
                </a:solidFill>
                <a:latin typeface="Times New Roman"/>
              </a:rPr>
              <a:t>&lt;number&gt;</a:t>
            </a:fld>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sldImg"/>
          </p:nvPr>
        </p:nvSpPr>
        <p:spPr>
          <a:xfrm>
            <a:off x="-7721640" y="4740120"/>
            <a:ext cx="22756320" cy="12799440"/>
          </a:xfrm>
          <a:prstGeom prst="rect">
            <a:avLst/>
          </a:prstGeom>
          <a:ln w="0">
            <a:noFill/>
          </a:ln>
        </p:spPr>
      </p:sp>
      <p:sp>
        <p:nvSpPr>
          <p:cNvPr id="164" name="PlaceHolder 2"/>
          <p:cNvSpPr>
            <a:spLocks noGrp="1"/>
          </p:cNvSpPr>
          <p:nvPr>
            <p:ph type="body"/>
          </p:nvPr>
        </p:nvSpPr>
        <p:spPr>
          <a:xfrm>
            <a:off x="731520" y="18254160"/>
            <a:ext cx="5850000" cy="14933160"/>
          </a:xfrm>
          <a:prstGeom prst="rect">
            <a:avLst/>
          </a:prstGeom>
          <a:noFill/>
          <a:ln w="0">
            <a:noFill/>
          </a:ln>
        </p:spPr>
        <p:txBody>
          <a:bodyPr lIns="168480" rIns="168480" tIns="84240" bIns="84240" anchor="t">
            <a:noAutofit/>
          </a:bodyPr>
          <a:p>
            <a:pPr marL="216000" indent="-216000">
              <a:buNone/>
            </a:pPr>
            <a:endParaRPr b="0" lang="pt-BR" sz="1800" spc="-1" strike="noStrike">
              <a:solidFill>
                <a:srgbClr val="000000"/>
              </a:solidFill>
              <a:latin typeface="Arial"/>
            </a:endParaRPr>
          </a:p>
        </p:txBody>
      </p:sp>
      <p:sp>
        <p:nvSpPr>
          <p:cNvPr id="165" name="PlaceHolder 3"/>
          <p:cNvSpPr>
            <a:spLocks noGrp="1"/>
          </p:cNvSpPr>
          <p:nvPr>
            <p:ph type="sldNum" idx="37"/>
          </p:nvPr>
        </p:nvSpPr>
        <p:spPr>
          <a:xfrm>
            <a:off x="4143600" y="36027720"/>
            <a:ext cx="3167640" cy="1900800"/>
          </a:xfrm>
          <a:prstGeom prst="rect">
            <a:avLst/>
          </a:prstGeom>
          <a:noFill/>
          <a:ln w="0">
            <a:noFill/>
          </a:ln>
        </p:spPr>
        <p:txBody>
          <a:bodyPr lIns="168480" rIns="168480" tIns="84240" bIns="84240" anchor="b">
            <a:noAutofit/>
          </a:bodyPr>
          <a:lstStyle>
            <a:lvl1pPr indent="0" algn="r">
              <a:lnSpc>
                <a:spcPct val="100000"/>
              </a:lnSpc>
              <a:buNone/>
              <a:tabLst>
                <a:tab algn="l" pos="0"/>
              </a:tabLst>
              <a:defRPr b="0" lang="pt-BR" sz="2200" spc="-1" strike="noStrike">
                <a:solidFill>
                  <a:srgbClr val="000000"/>
                </a:solidFill>
                <a:latin typeface="Times New Roman"/>
              </a:defRPr>
            </a:lvl1pPr>
          </a:lstStyle>
          <a:p>
            <a:pPr indent="0" algn="r">
              <a:lnSpc>
                <a:spcPct val="100000"/>
              </a:lnSpc>
              <a:buNone/>
              <a:tabLst>
                <a:tab algn="l" pos="0"/>
              </a:tabLst>
            </a:pPr>
            <a:fld id="{9E5BA66E-6039-4B8D-B141-ADA1D9306029}" type="slidenum">
              <a:rPr b="0" lang="pt-BR" sz="2200" spc="-1" strike="noStrike">
                <a:solidFill>
                  <a:srgbClr val="000000"/>
                </a:solidFill>
                <a:latin typeface="Times New Roman"/>
              </a:rPr>
              <a:t>&lt;number&gt;</a:t>
            </a:fld>
            <a:endParaRPr b="0" lang="pt-BR" sz="2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Slide de Título">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6" name="PlaceHolder 2"/>
          <p:cNvSpPr>
            <a:spLocks noGrp="1"/>
          </p:cNvSpPr>
          <p:nvPr>
            <p:ph type="subTitle"/>
          </p:nvPr>
        </p:nvSpPr>
        <p:spPr>
          <a:xfrm>
            <a:off x="838080" y="1825560"/>
            <a:ext cx="10513440" cy="4349160"/>
          </a:xfrm>
          <a:prstGeom prst="rect">
            <a:avLst/>
          </a:prstGeom>
          <a:noFill/>
          <a:ln w="0">
            <a:noFill/>
          </a:ln>
        </p:spPr>
        <p:txBody>
          <a:bodyPr lIns="0" rIns="0" tIns="0" bIns="0" anchor="ctr">
            <a:noAutofit/>
          </a:bodyPr>
          <a:p>
            <a:pPr indent="0" algn="ctr">
              <a:buNone/>
            </a:pPr>
            <a:endParaRPr b="0" lang="pt-BR"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6ED32B3-DAD3-490A-96CA-3C1C50C8F1E1}" type="slidenum">
              <a:t>&lt;#&gt;</a:t>
            </a:fld>
          </a:p>
        </p:txBody>
      </p:sp>
      <p:sp>
        <p:nvSpPr>
          <p:cNvPr id="6" name="PlaceHolder 5"/>
          <p:cNvSpPr>
            <a:spLocks noGrp="1"/>
          </p:cNvSpPr>
          <p:nvPr>
            <p:ph type="dt" idx="3"/>
          </p:nvPr>
        </p:nvSpPr>
        <p:spPr/>
        <p:txBody>
          <a:bodyPr/>
          <a:p>
            <a:r>
              <a:rPr lang="pt-B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údo com Legenda">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26E1B48C-1135-408D-95AB-C42009885336}" type="slidenum">
              <a:t>&lt;#&gt;</a:t>
            </a:fld>
          </a:p>
        </p:txBody>
      </p:sp>
      <p:sp>
        <p:nvSpPr>
          <p:cNvPr id="4" name="PlaceHolder 3"/>
          <p:cNvSpPr>
            <a:spLocks noGrp="1"/>
          </p:cNvSpPr>
          <p:nvPr>
            <p:ph type="dt" idx="30"/>
          </p:nvPr>
        </p:nvSpPr>
        <p:spPr/>
        <p:txBody>
          <a:bodyPr/>
          <a:p>
            <a:r>
              <a:rPr lang="pt-B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magem com Legenda">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F590FCCB-0CFB-46EA-867F-447470B286DE}" type="slidenum">
              <a:t>&lt;#&gt;</a:t>
            </a:fld>
          </a:p>
        </p:txBody>
      </p:sp>
      <p:sp>
        <p:nvSpPr>
          <p:cNvPr id="4" name="PlaceHolder 3"/>
          <p:cNvSpPr>
            <a:spLocks noGrp="1"/>
          </p:cNvSpPr>
          <p:nvPr>
            <p:ph type="dt" idx="33"/>
          </p:nvPr>
        </p:nvSpPr>
        <p:spPr/>
        <p:txBody>
          <a:bodyPr/>
          <a:p>
            <a:r>
              <a:rPr lang="pt-B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ítulo e Texto Vertical">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4158B6BF-3CC1-4996-87EF-4BC8074409B0}" type="slidenum">
              <a:t>&lt;#&gt;</a:t>
            </a:fld>
          </a:p>
        </p:txBody>
      </p:sp>
      <p:sp>
        <p:nvSpPr>
          <p:cNvPr id="4" name="PlaceHolder 3"/>
          <p:cNvSpPr>
            <a:spLocks noGrp="1"/>
          </p:cNvSpPr>
          <p:nvPr>
            <p:ph type="dt" idx="6"/>
          </p:nvPr>
        </p:nvSpPr>
        <p:spPr/>
        <p:txBody>
          <a:bodyPr/>
          <a:p>
            <a:r>
              <a:rPr lang="pt-B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Texto e Título Vertical">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E95D171F-CE87-4965-AF7E-8DE11B0712E3}" type="slidenum">
              <a:t>&lt;#&gt;</a:t>
            </a:fld>
          </a:p>
        </p:txBody>
      </p:sp>
      <p:sp>
        <p:nvSpPr>
          <p:cNvPr id="4" name="PlaceHolder 3"/>
          <p:cNvSpPr>
            <a:spLocks noGrp="1"/>
          </p:cNvSpPr>
          <p:nvPr>
            <p:ph type="dt" idx="9"/>
          </p:nvPr>
        </p:nvSpPr>
        <p:spPr/>
        <p:txBody>
          <a:bodyPr/>
          <a:p>
            <a:r>
              <a:rPr lang="pt-B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ítulo e Conteúdo">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9" name="PlaceHolder 2"/>
          <p:cNvSpPr>
            <a:spLocks noGrp="1"/>
          </p:cNvSpPr>
          <p:nvPr>
            <p:ph/>
          </p:nvPr>
        </p:nvSpPr>
        <p:spPr>
          <a:xfrm>
            <a:off x="838080" y="1825560"/>
            <a:ext cx="10513440" cy="434916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DFDEF5B4-4932-4AB3-AF0A-8389368D2C87}" type="slidenum">
              <a:t>&lt;#&gt;</a:t>
            </a:fld>
          </a:p>
        </p:txBody>
      </p:sp>
      <p:sp>
        <p:nvSpPr>
          <p:cNvPr id="6" name="PlaceHolder 5"/>
          <p:cNvSpPr>
            <a:spLocks noGrp="1"/>
          </p:cNvSpPr>
          <p:nvPr>
            <p:ph type="dt" idx="12"/>
          </p:nvPr>
        </p:nvSpPr>
        <p:spPr/>
        <p:txBody>
          <a:bodyPr/>
          <a:p>
            <a:r>
              <a:rPr lang="pt-B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beçalho da Seção">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E704D04A-6850-45E2-BC59-FEF5C7E93F4B}" type="slidenum">
              <a:t>&lt;#&gt;</a:t>
            </a:fld>
          </a:p>
        </p:txBody>
      </p:sp>
      <p:sp>
        <p:nvSpPr>
          <p:cNvPr id="4" name="PlaceHolder 3"/>
          <p:cNvSpPr>
            <a:spLocks noGrp="1"/>
          </p:cNvSpPr>
          <p:nvPr>
            <p:ph type="dt" idx="15"/>
          </p:nvPr>
        </p:nvSpPr>
        <p:spPr/>
        <p:txBody>
          <a:bodyPr/>
          <a:p>
            <a:r>
              <a:rPr lang="pt-B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uas Partes de Conteúdo">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30" name="PlaceHolder 2"/>
          <p:cNvSpPr>
            <a:spLocks noGrp="1"/>
          </p:cNvSpPr>
          <p:nvPr>
            <p:ph/>
          </p:nvPr>
        </p:nvSpPr>
        <p:spPr>
          <a:xfrm>
            <a:off x="838080" y="1825560"/>
            <a:ext cx="5130360" cy="434916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31" name="PlaceHolder 3"/>
          <p:cNvSpPr>
            <a:spLocks noGrp="1"/>
          </p:cNvSpPr>
          <p:nvPr>
            <p:ph/>
          </p:nvPr>
        </p:nvSpPr>
        <p:spPr>
          <a:xfrm>
            <a:off x="6225480" y="1825560"/>
            <a:ext cx="5130360" cy="434916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0EEF998E-2AD2-4464-AB90-6551E5F7C286}" type="slidenum">
              <a:t>&lt;#&gt;</a:t>
            </a:fld>
          </a:p>
        </p:txBody>
      </p:sp>
      <p:sp>
        <p:nvSpPr>
          <p:cNvPr id="7" name="PlaceHolder 6"/>
          <p:cNvSpPr>
            <a:spLocks noGrp="1"/>
          </p:cNvSpPr>
          <p:nvPr>
            <p:ph type="dt" idx="18"/>
          </p:nvPr>
        </p:nvSpPr>
        <p:spPr/>
        <p:txBody>
          <a:bodyPr/>
          <a:p>
            <a:r>
              <a:rPr lang="pt-B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ação">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20276BB3-6DA8-4729-8046-66AF5089D117}" type="slidenum">
              <a:t>&lt;#&gt;</a:t>
            </a:fld>
          </a:p>
        </p:txBody>
      </p:sp>
      <p:sp>
        <p:nvSpPr>
          <p:cNvPr id="4" name="PlaceHolder 3"/>
          <p:cNvSpPr>
            <a:spLocks noGrp="1"/>
          </p:cNvSpPr>
          <p:nvPr>
            <p:ph type="dt" idx="21"/>
          </p:nvPr>
        </p:nvSpPr>
        <p:spPr/>
        <p:txBody>
          <a:bodyPr/>
          <a:p>
            <a:r>
              <a:rPr lang="pt-B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Somente Título">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AA2696A6-6BFB-4730-9003-E1D81E4C80C4}" type="slidenum">
              <a:t>&lt;#&gt;</a:t>
            </a:fld>
          </a:p>
        </p:txBody>
      </p:sp>
      <p:sp>
        <p:nvSpPr>
          <p:cNvPr id="5" name="PlaceHolder 4"/>
          <p:cNvSpPr>
            <a:spLocks noGrp="1"/>
          </p:cNvSpPr>
          <p:nvPr>
            <p:ph type="dt" idx="24"/>
          </p:nvPr>
        </p:nvSpPr>
        <p:spPr/>
        <p:txBody>
          <a:bodyPr/>
          <a:p>
            <a:r>
              <a:rPr lang="pt-B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Em Branco">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47FB1286-E390-4469-9EDA-93D740DB57B0}" type="slidenum">
              <a:t>&lt;#&gt;</a:t>
            </a:fld>
          </a:p>
        </p:txBody>
      </p:sp>
      <p:sp>
        <p:nvSpPr>
          <p:cNvPr id="4" name="PlaceHolder 3"/>
          <p:cNvSpPr>
            <a:spLocks noGrp="1"/>
          </p:cNvSpPr>
          <p:nvPr>
            <p:ph type="dt" idx="27"/>
          </p:nvPr>
        </p:nvSpPr>
        <p:spPr/>
        <p:txBody>
          <a:bodyPr/>
          <a:p>
            <a:r>
              <a:rPr lang="pt-B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buNone/>
            </a:pPr>
            <a:r>
              <a:rPr b="0" lang="pt-BR" sz="1800" spc="-1" strike="noStrike">
                <a:solidFill>
                  <a:srgbClr val="000000"/>
                </a:solidFill>
                <a:latin typeface="Arial"/>
              </a:rPr>
              <a:t>Click to edit the title text format</a:t>
            </a:r>
            <a:endParaRPr b="0" lang="pt-BR" sz="1800" spc="-1" strike="noStrike">
              <a:solidFill>
                <a:srgbClr val="000000"/>
              </a:solidFill>
              <a:latin typeface="Arial"/>
            </a:endParaRPr>
          </a:p>
        </p:txBody>
      </p:sp>
      <p:sp>
        <p:nvSpPr>
          <p:cNvPr id="1" name="PlaceHolder 2"/>
          <p:cNvSpPr>
            <a:spLocks noGrp="1"/>
          </p:cNvSpPr>
          <p:nvPr>
            <p:ph type="ftr" idx="1"/>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 </a:t>
            </a:r>
            <a:endParaRPr b="0" lang="pt-BR" sz="1400" spc="-1" strike="noStrike">
              <a:solidFill>
                <a:srgbClr val="000000"/>
              </a:solidFill>
              <a:latin typeface="Times New Roman"/>
            </a:endParaRPr>
          </a:p>
        </p:txBody>
      </p:sp>
      <p:sp>
        <p:nvSpPr>
          <p:cNvPr id="2" name="PlaceHolder 3"/>
          <p:cNvSpPr>
            <a:spLocks noGrp="1"/>
          </p:cNvSpPr>
          <p:nvPr>
            <p:ph type="sldNum" idx="2"/>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1200" spc="-1" strike="noStrike">
                <a:solidFill>
                  <a:schemeClr val="dk1">
                    <a:tint val="75000"/>
                  </a:schemeClr>
                </a:solidFill>
                <a:latin typeface="Calibri"/>
              </a:defRPr>
            </a:lvl1pPr>
          </a:lstStyle>
          <a:p>
            <a:pPr indent="0" algn="r" defTabSz="914400">
              <a:lnSpc>
                <a:spcPct val="100000"/>
              </a:lnSpc>
              <a:buNone/>
              <a:tabLst>
                <a:tab algn="l" pos="0"/>
              </a:tabLst>
            </a:pPr>
            <a:fld id="{2FDED34B-82C9-4522-8161-A26857AB0D5C}" type="slidenum">
              <a:rPr b="0" lang="pt-BR" sz="1200" spc="-1" strike="noStrike">
                <a:solidFill>
                  <a:schemeClr val="dk1">
                    <a:tint val="75000"/>
                  </a:schemeClr>
                </a:solidFill>
                <a:latin typeface="Calibri"/>
              </a:rPr>
              <a:t>25</a:t>
            </a:fld>
            <a:endParaRPr b="0" lang="pt-BR" sz="1200" spc="-1" strike="noStrike">
              <a:solidFill>
                <a:srgbClr val="000000"/>
              </a:solidFill>
              <a:latin typeface="Times New Roman"/>
            </a:endParaRPr>
          </a:p>
        </p:txBody>
      </p:sp>
      <p:sp>
        <p:nvSpPr>
          <p:cNvPr id="3" name="PlaceHolder 4"/>
          <p:cNvSpPr>
            <a:spLocks noGrp="1"/>
          </p:cNvSpPr>
          <p:nvPr>
            <p:ph type="dt" idx="3"/>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 </a:t>
            </a:r>
            <a:endParaRPr b="0" lang="pt-BR" sz="14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solidFill>
                  <a:srgbClr val="000000"/>
                </a:solidFill>
                <a:latin typeface="Arial"/>
              </a:rPr>
              <a:t>Click to edit the outline text format</a:t>
            </a:r>
            <a:endParaRPr b="0" lang="pt-B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BR" sz="2800" spc="-1" strike="noStrike">
                <a:solidFill>
                  <a:srgbClr val="000000"/>
                </a:solidFill>
                <a:latin typeface="Arial"/>
              </a:rPr>
              <a:t>Second Outline Level</a:t>
            </a:r>
            <a:endParaRPr b="0" lang="pt-B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BR" sz="2400" spc="-1" strike="noStrike">
                <a:solidFill>
                  <a:srgbClr val="000000"/>
                </a:solidFill>
                <a:latin typeface="Arial"/>
              </a:rPr>
              <a:t>Third Outline Level</a:t>
            </a:r>
            <a:endParaRPr b="0" lang="pt-B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BR" sz="2000" spc="-1" strike="noStrike">
                <a:solidFill>
                  <a:srgbClr val="000000"/>
                </a:solidFill>
                <a:latin typeface="Arial"/>
              </a:rPr>
              <a:t>Fourth Outline Level</a:t>
            </a:r>
            <a:endParaRPr b="0" lang="pt-B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BR" sz="2000" spc="-1" strike="noStrike">
                <a:solidFill>
                  <a:srgbClr val="000000"/>
                </a:solidFill>
                <a:latin typeface="Arial"/>
              </a:rPr>
              <a:t>Fifth Outline Level</a:t>
            </a:r>
            <a:endParaRPr b="0" lang="pt-B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BR" sz="2000" spc="-1" strike="noStrike">
                <a:solidFill>
                  <a:srgbClr val="000000"/>
                </a:solidFill>
                <a:latin typeface="Arial"/>
              </a:rPr>
              <a:t>Sixth Outline Level</a:t>
            </a:r>
            <a:endParaRPr b="0" lang="pt-B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BR" sz="2000" spc="-1" strike="noStrike">
                <a:solidFill>
                  <a:srgbClr val="000000"/>
                </a:solidFill>
                <a:latin typeface="Arial"/>
              </a:rPr>
              <a:t>Seventh Outline Level</a:t>
            </a:r>
            <a:endParaRPr b="0" lang="pt-B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PlaceHolder 1"/>
          <p:cNvSpPr>
            <a:spLocks noGrp="1"/>
          </p:cNvSpPr>
          <p:nvPr>
            <p:ph type="ftr" idx="28"/>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44" name="PlaceHolder 2"/>
          <p:cNvSpPr>
            <a:spLocks noGrp="1"/>
          </p:cNvSpPr>
          <p:nvPr>
            <p:ph type="sldNum" idx="29"/>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1200" spc="-1" strike="noStrike">
                <a:solidFill>
                  <a:schemeClr val="dk1">
                    <a:tint val="75000"/>
                  </a:schemeClr>
                </a:solidFill>
                <a:latin typeface="Calibri"/>
              </a:defRPr>
            </a:lvl1pPr>
          </a:lstStyle>
          <a:p>
            <a:pPr indent="0" algn="r" defTabSz="914400">
              <a:lnSpc>
                <a:spcPct val="100000"/>
              </a:lnSpc>
              <a:buNone/>
              <a:tabLst>
                <a:tab algn="l" pos="0"/>
              </a:tabLst>
            </a:pPr>
            <a:fld id="{211BEF62-067C-4CB5-A742-BE8FF261037C}" type="slidenum">
              <a:rPr b="0" lang="pt-BR" sz="1200" spc="-1" strike="noStrike">
                <a:solidFill>
                  <a:schemeClr val="dk1">
                    <a:tint val="75000"/>
                  </a:schemeClr>
                </a:solidFill>
                <a:latin typeface="Calibri"/>
              </a:rPr>
              <a:t>&lt;number&gt;</a:t>
            </a:fld>
            <a:endParaRPr b="0" lang="pt-BR" sz="1200" spc="-1" strike="noStrike">
              <a:solidFill>
                <a:srgbClr val="000000"/>
              </a:solidFill>
              <a:latin typeface="Times New Roman"/>
            </a:endParaRPr>
          </a:p>
        </p:txBody>
      </p:sp>
      <p:sp>
        <p:nvSpPr>
          <p:cNvPr id="45" name="PlaceHolder 3"/>
          <p:cNvSpPr>
            <a:spLocks noGrp="1"/>
          </p:cNvSpPr>
          <p:nvPr>
            <p:ph type="dt" idx="30"/>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ftr" idx="31"/>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47" name="PlaceHolder 2"/>
          <p:cNvSpPr>
            <a:spLocks noGrp="1"/>
          </p:cNvSpPr>
          <p:nvPr>
            <p:ph type="sldNum" idx="32"/>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1200" spc="-1" strike="noStrike">
                <a:solidFill>
                  <a:schemeClr val="dk1">
                    <a:tint val="75000"/>
                  </a:schemeClr>
                </a:solidFill>
                <a:latin typeface="Calibri"/>
              </a:defRPr>
            </a:lvl1pPr>
          </a:lstStyle>
          <a:p>
            <a:pPr indent="0" algn="r" defTabSz="914400">
              <a:lnSpc>
                <a:spcPct val="100000"/>
              </a:lnSpc>
              <a:buNone/>
              <a:tabLst>
                <a:tab algn="l" pos="0"/>
              </a:tabLst>
            </a:pPr>
            <a:fld id="{9907D93C-3082-4EDA-A0AC-9E546D0C0183}" type="slidenum">
              <a:rPr b="0" lang="pt-BR" sz="1200" spc="-1" strike="noStrike">
                <a:solidFill>
                  <a:schemeClr val="dk1">
                    <a:tint val="75000"/>
                  </a:schemeClr>
                </a:solidFill>
                <a:latin typeface="Calibri"/>
              </a:rPr>
              <a:t>&lt;number&gt;</a:t>
            </a:fld>
            <a:endParaRPr b="0" lang="pt-BR" sz="1200" spc="-1" strike="noStrike">
              <a:solidFill>
                <a:srgbClr val="000000"/>
              </a:solidFill>
              <a:latin typeface="Times New Roman"/>
            </a:endParaRPr>
          </a:p>
        </p:txBody>
      </p:sp>
      <p:sp>
        <p:nvSpPr>
          <p:cNvPr id="48" name="PlaceHolder 3"/>
          <p:cNvSpPr>
            <a:spLocks noGrp="1"/>
          </p:cNvSpPr>
          <p:nvPr>
            <p:ph type="dt" idx="33"/>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8" name="PlaceHolder 2"/>
          <p:cNvSpPr>
            <a:spLocks noGrp="1"/>
          </p:cNvSpPr>
          <p:nvPr>
            <p:ph type="sldNum" idx="5"/>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1200" spc="-1" strike="noStrike">
                <a:solidFill>
                  <a:schemeClr val="dk1">
                    <a:tint val="75000"/>
                  </a:schemeClr>
                </a:solidFill>
                <a:latin typeface="Calibri"/>
              </a:defRPr>
            </a:lvl1pPr>
          </a:lstStyle>
          <a:p>
            <a:pPr indent="0" algn="r" defTabSz="914400">
              <a:lnSpc>
                <a:spcPct val="100000"/>
              </a:lnSpc>
              <a:buNone/>
              <a:tabLst>
                <a:tab algn="l" pos="0"/>
              </a:tabLst>
            </a:pPr>
            <a:fld id="{ED613740-77F7-4B06-B3FC-D77B3E0C1578}" type="slidenum">
              <a:rPr b="0" lang="pt-BR" sz="1200" spc="-1" strike="noStrike">
                <a:solidFill>
                  <a:schemeClr val="dk1">
                    <a:tint val="75000"/>
                  </a:schemeClr>
                </a:solidFill>
                <a:latin typeface="Calibri"/>
              </a:rPr>
              <a:t>&lt;number&gt;</a:t>
            </a:fld>
            <a:endParaRPr b="0" lang="pt-BR" sz="1200" spc="-1" strike="noStrike">
              <a:solidFill>
                <a:srgbClr val="000000"/>
              </a:solidFill>
              <a:latin typeface="Times New Roman"/>
            </a:endParaRPr>
          </a:p>
        </p:txBody>
      </p:sp>
      <p:sp>
        <p:nvSpPr>
          <p:cNvPr id="9" name="PlaceHolder 3"/>
          <p:cNvSpPr>
            <a:spLocks noGrp="1"/>
          </p:cNvSpPr>
          <p:nvPr>
            <p:ph type="dt" idx="6"/>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11" name="PlaceHolder 2"/>
          <p:cNvSpPr>
            <a:spLocks noGrp="1"/>
          </p:cNvSpPr>
          <p:nvPr>
            <p:ph type="sldNum" idx="8"/>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1200" spc="-1" strike="noStrike">
                <a:solidFill>
                  <a:schemeClr val="dk1">
                    <a:tint val="75000"/>
                  </a:schemeClr>
                </a:solidFill>
                <a:latin typeface="Calibri"/>
              </a:defRPr>
            </a:lvl1pPr>
          </a:lstStyle>
          <a:p>
            <a:pPr indent="0" algn="r" defTabSz="914400">
              <a:lnSpc>
                <a:spcPct val="100000"/>
              </a:lnSpc>
              <a:buNone/>
              <a:tabLst>
                <a:tab algn="l" pos="0"/>
              </a:tabLst>
            </a:pPr>
            <a:fld id="{8938E65F-4854-43AC-9422-9B6777F61DF2}" type="slidenum">
              <a:rPr b="0" lang="pt-BR" sz="1200" spc="-1" strike="noStrike">
                <a:solidFill>
                  <a:schemeClr val="dk1">
                    <a:tint val="75000"/>
                  </a:schemeClr>
                </a:solidFill>
                <a:latin typeface="Calibri"/>
              </a:rPr>
              <a:t>&lt;number&gt;</a:t>
            </a:fld>
            <a:endParaRPr b="0" lang="pt-BR" sz="1200" spc="-1" strike="noStrike">
              <a:solidFill>
                <a:srgbClr val="000000"/>
              </a:solidFill>
              <a:latin typeface="Times New Roman"/>
            </a:endParaRPr>
          </a:p>
        </p:txBody>
      </p:sp>
      <p:sp>
        <p:nvSpPr>
          <p:cNvPr id="12" name="PlaceHolder 3"/>
          <p:cNvSpPr>
            <a:spLocks noGrp="1"/>
          </p:cNvSpPr>
          <p:nvPr>
            <p:ph type="dt" idx="9"/>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buNone/>
            </a:pPr>
            <a:r>
              <a:rPr b="0" lang="pt-BR" sz="1800" spc="-1" strike="noStrike">
                <a:solidFill>
                  <a:srgbClr val="000000"/>
                </a:solidFill>
                <a:latin typeface="Arial"/>
              </a:rPr>
              <a:t>Click to edit the title text format</a:t>
            </a:r>
            <a:endParaRPr b="0" lang="pt-BR" sz="1800" spc="-1" strike="noStrike">
              <a:solidFill>
                <a:srgbClr val="000000"/>
              </a:solidFill>
              <a:latin typeface="Arial"/>
            </a:endParaRPr>
          </a:p>
        </p:txBody>
      </p:sp>
      <p:sp>
        <p:nvSpPr>
          <p:cNvPr id="14" name="PlaceHolder 2"/>
          <p:cNvSpPr>
            <a:spLocks noGrp="1"/>
          </p:cNvSpPr>
          <p:nvPr>
            <p:ph type="body"/>
          </p:nvPr>
        </p:nvSpPr>
        <p:spPr>
          <a:xfrm>
            <a:off x="838080" y="1825560"/>
            <a:ext cx="10513440" cy="4349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1800" spc="-1" strike="noStrike">
                <a:solidFill>
                  <a:srgbClr val="000000"/>
                </a:solidFill>
                <a:latin typeface="Arial"/>
              </a:rPr>
              <a:t>Click to edit the outline text format</a:t>
            </a:r>
            <a:endParaRPr b="0" lang="pt-B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BR" sz="1800" spc="-1" strike="noStrike">
                <a:solidFill>
                  <a:srgbClr val="000000"/>
                </a:solidFill>
                <a:latin typeface="Arial"/>
              </a:rPr>
              <a:t>Second Outline Level</a:t>
            </a:r>
            <a:endParaRPr b="0" lang="pt-B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BR" sz="1800" spc="-1" strike="noStrike">
                <a:solidFill>
                  <a:srgbClr val="000000"/>
                </a:solidFill>
                <a:latin typeface="Arial"/>
              </a:rPr>
              <a:t>Third Outline Level</a:t>
            </a:r>
            <a:endParaRPr b="0" lang="pt-B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BR" sz="1800" spc="-1" strike="noStrike">
                <a:solidFill>
                  <a:srgbClr val="000000"/>
                </a:solidFill>
                <a:latin typeface="Arial"/>
              </a:rPr>
              <a:t>Fourth Outline Level</a:t>
            </a:r>
            <a:endParaRPr b="0" lang="pt-B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BR" sz="1800" spc="-1" strike="noStrike">
                <a:solidFill>
                  <a:srgbClr val="000000"/>
                </a:solidFill>
                <a:latin typeface="Arial"/>
              </a:rPr>
              <a:t>Fifth Outline Level</a:t>
            </a:r>
            <a:endParaRPr b="0" lang="pt-B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BR" sz="1800" spc="-1" strike="noStrike">
                <a:solidFill>
                  <a:srgbClr val="000000"/>
                </a:solidFill>
                <a:latin typeface="Arial"/>
              </a:rPr>
              <a:t>Sixth Outline Level</a:t>
            </a:r>
            <a:endParaRPr b="0" lang="pt-B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BR" sz="1800" spc="-1" strike="noStrike">
                <a:solidFill>
                  <a:srgbClr val="000000"/>
                </a:solidFill>
                <a:latin typeface="Arial"/>
              </a:rPr>
              <a:t>Seventh Outline Level</a:t>
            </a:r>
            <a:endParaRPr b="0" lang="pt-BR" sz="1800" spc="-1" strike="noStrike">
              <a:solidFill>
                <a:srgbClr val="000000"/>
              </a:solidFill>
              <a:latin typeface="Arial"/>
            </a:endParaRPr>
          </a:p>
        </p:txBody>
      </p:sp>
      <p:sp>
        <p:nvSpPr>
          <p:cNvPr id="15" name="PlaceHolder 3"/>
          <p:cNvSpPr>
            <a:spLocks noGrp="1"/>
          </p:cNvSpPr>
          <p:nvPr>
            <p:ph type="ftr" idx="10"/>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16" name="PlaceHolder 4"/>
          <p:cNvSpPr>
            <a:spLocks noGrp="1"/>
          </p:cNvSpPr>
          <p:nvPr>
            <p:ph type="sldNum" idx="11"/>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1200" spc="-1" strike="noStrike">
                <a:solidFill>
                  <a:schemeClr val="dk1">
                    <a:tint val="75000"/>
                  </a:schemeClr>
                </a:solidFill>
                <a:latin typeface="Calibri"/>
              </a:defRPr>
            </a:lvl1pPr>
          </a:lstStyle>
          <a:p>
            <a:pPr indent="0" algn="r" defTabSz="914400">
              <a:lnSpc>
                <a:spcPct val="100000"/>
              </a:lnSpc>
              <a:buNone/>
              <a:tabLst>
                <a:tab algn="l" pos="0"/>
              </a:tabLst>
            </a:pPr>
            <a:fld id="{8B5F0180-FA3B-487A-8FCA-799065B076A9}" type="slidenum">
              <a:rPr b="0" lang="pt-BR" sz="1200" spc="-1" strike="noStrike">
                <a:solidFill>
                  <a:schemeClr val="dk1">
                    <a:tint val="75000"/>
                  </a:schemeClr>
                </a:solidFill>
                <a:latin typeface="Calibri"/>
              </a:rPr>
              <a:t>&lt;number&gt;</a:t>
            </a:fld>
            <a:endParaRPr b="0" lang="pt-BR" sz="1200" spc="-1" strike="noStrike">
              <a:solidFill>
                <a:srgbClr val="000000"/>
              </a:solidFill>
              <a:latin typeface="Times New Roman"/>
            </a:endParaRPr>
          </a:p>
        </p:txBody>
      </p:sp>
      <p:sp>
        <p:nvSpPr>
          <p:cNvPr id="17" name="PlaceHolder 5"/>
          <p:cNvSpPr>
            <a:spLocks noGrp="1"/>
          </p:cNvSpPr>
          <p:nvPr>
            <p:ph type="dt" idx="12"/>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ftr" idx="13"/>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21" name="PlaceHolder 2"/>
          <p:cNvSpPr>
            <a:spLocks noGrp="1"/>
          </p:cNvSpPr>
          <p:nvPr>
            <p:ph type="sldNum" idx="14"/>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1200" spc="-1" strike="noStrike">
                <a:solidFill>
                  <a:schemeClr val="dk1">
                    <a:tint val="75000"/>
                  </a:schemeClr>
                </a:solidFill>
                <a:latin typeface="Calibri"/>
              </a:defRPr>
            </a:lvl1pPr>
          </a:lstStyle>
          <a:p>
            <a:pPr indent="0" algn="r" defTabSz="914400">
              <a:lnSpc>
                <a:spcPct val="100000"/>
              </a:lnSpc>
              <a:buNone/>
              <a:tabLst>
                <a:tab algn="l" pos="0"/>
              </a:tabLst>
            </a:pPr>
            <a:fld id="{A02B56FA-1E4B-4CDA-9785-6D3401B40270}" type="slidenum">
              <a:rPr b="0" lang="pt-BR" sz="1200" spc="-1" strike="noStrike">
                <a:solidFill>
                  <a:schemeClr val="dk1">
                    <a:tint val="75000"/>
                  </a:schemeClr>
                </a:solidFill>
                <a:latin typeface="Calibri"/>
              </a:rPr>
              <a:t>&lt;number&gt;</a:t>
            </a:fld>
            <a:endParaRPr b="0" lang="pt-BR" sz="1200" spc="-1" strike="noStrike">
              <a:solidFill>
                <a:srgbClr val="000000"/>
              </a:solidFill>
              <a:latin typeface="Times New Roman"/>
            </a:endParaRPr>
          </a:p>
        </p:txBody>
      </p:sp>
      <p:sp>
        <p:nvSpPr>
          <p:cNvPr id="22" name="PlaceHolder 3"/>
          <p:cNvSpPr>
            <a:spLocks noGrp="1"/>
          </p:cNvSpPr>
          <p:nvPr>
            <p:ph type="dt" idx="15"/>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buNone/>
            </a:pPr>
            <a:r>
              <a:rPr b="0" lang="pt-BR" sz="1800" spc="-1" strike="noStrike">
                <a:solidFill>
                  <a:srgbClr val="000000"/>
                </a:solidFill>
                <a:latin typeface="Arial"/>
              </a:rPr>
              <a:t>Click to edit the title text format</a:t>
            </a:r>
            <a:endParaRPr b="0" lang="pt-BR" sz="1800" spc="-1" strike="noStrike">
              <a:solidFill>
                <a:srgbClr val="000000"/>
              </a:solidFill>
              <a:latin typeface="Arial"/>
            </a:endParaRPr>
          </a:p>
        </p:txBody>
      </p:sp>
      <p:sp>
        <p:nvSpPr>
          <p:cNvPr id="24" name="PlaceHolder 2"/>
          <p:cNvSpPr>
            <a:spLocks noGrp="1"/>
          </p:cNvSpPr>
          <p:nvPr>
            <p:ph type="body"/>
          </p:nvPr>
        </p:nvSpPr>
        <p:spPr>
          <a:xfrm>
            <a:off x="838080" y="1825560"/>
            <a:ext cx="5130360" cy="4349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1800" spc="-1" strike="noStrike">
                <a:solidFill>
                  <a:srgbClr val="000000"/>
                </a:solidFill>
                <a:latin typeface="Arial"/>
              </a:rPr>
              <a:t>Click to edit the outline text format</a:t>
            </a:r>
            <a:endParaRPr b="0" lang="pt-B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BR" sz="1800" spc="-1" strike="noStrike">
                <a:solidFill>
                  <a:srgbClr val="000000"/>
                </a:solidFill>
                <a:latin typeface="Arial"/>
              </a:rPr>
              <a:t>Second Outline Level</a:t>
            </a:r>
            <a:endParaRPr b="0" lang="pt-B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BR" sz="1800" spc="-1" strike="noStrike">
                <a:solidFill>
                  <a:srgbClr val="000000"/>
                </a:solidFill>
                <a:latin typeface="Arial"/>
              </a:rPr>
              <a:t>Third Outline Level</a:t>
            </a:r>
            <a:endParaRPr b="0" lang="pt-B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BR" sz="1800" spc="-1" strike="noStrike">
                <a:solidFill>
                  <a:srgbClr val="000000"/>
                </a:solidFill>
                <a:latin typeface="Arial"/>
              </a:rPr>
              <a:t>Fourth Outline Level</a:t>
            </a:r>
            <a:endParaRPr b="0" lang="pt-B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BR" sz="1800" spc="-1" strike="noStrike">
                <a:solidFill>
                  <a:srgbClr val="000000"/>
                </a:solidFill>
                <a:latin typeface="Arial"/>
              </a:rPr>
              <a:t>Fifth Outline Level</a:t>
            </a:r>
            <a:endParaRPr b="0" lang="pt-B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BR" sz="1800" spc="-1" strike="noStrike">
                <a:solidFill>
                  <a:srgbClr val="000000"/>
                </a:solidFill>
                <a:latin typeface="Arial"/>
              </a:rPr>
              <a:t>Sixth Outline Level</a:t>
            </a:r>
            <a:endParaRPr b="0" lang="pt-B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BR" sz="1800" spc="-1" strike="noStrike">
                <a:solidFill>
                  <a:srgbClr val="000000"/>
                </a:solidFill>
                <a:latin typeface="Arial"/>
              </a:rPr>
              <a:t>Seventh Outline Level</a:t>
            </a:r>
            <a:endParaRPr b="0" lang="pt-BR" sz="1800" spc="-1" strike="noStrike">
              <a:solidFill>
                <a:srgbClr val="000000"/>
              </a:solidFill>
              <a:latin typeface="Arial"/>
            </a:endParaRPr>
          </a:p>
        </p:txBody>
      </p:sp>
      <p:sp>
        <p:nvSpPr>
          <p:cNvPr id="25" name="PlaceHolder 3"/>
          <p:cNvSpPr>
            <a:spLocks noGrp="1"/>
          </p:cNvSpPr>
          <p:nvPr>
            <p:ph type="body"/>
          </p:nvPr>
        </p:nvSpPr>
        <p:spPr>
          <a:xfrm>
            <a:off x="6225840" y="1825560"/>
            <a:ext cx="5130360" cy="4349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1800" spc="-1" strike="noStrike">
                <a:solidFill>
                  <a:srgbClr val="000000"/>
                </a:solidFill>
                <a:latin typeface="Arial"/>
              </a:rPr>
              <a:t>Click to edit the outline text format</a:t>
            </a:r>
            <a:endParaRPr b="0" lang="pt-B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BR" sz="1800" spc="-1" strike="noStrike">
                <a:solidFill>
                  <a:srgbClr val="000000"/>
                </a:solidFill>
                <a:latin typeface="Arial"/>
              </a:rPr>
              <a:t>Second Outline Level</a:t>
            </a:r>
            <a:endParaRPr b="0" lang="pt-B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BR" sz="1800" spc="-1" strike="noStrike">
                <a:solidFill>
                  <a:srgbClr val="000000"/>
                </a:solidFill>
                <a:latin typeface="Arial"/>
              </a:rPr>
              <a:t>Third Outline Level</a:t>
            </a:r>
            <a:endParaRPr b="0" lang="pt-B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BR" sz="1800" spc="-1" strike="noStrike">
                <a:solidFill>
                  <a:srgbClr val="000000"/>
                </a:solidFill>
                <a:latin typeface="Arial"/>
              </a:rPr>
              <a:t>Fourth Outline Level</a:t>
            </a:r>
            <a:endParaRPr b="0" lang="pt-B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BR" sz="1800" spc="-1" strike="noStrike">
                <a:solidFill>
                  <a:srgbClr val="000000"/>
                </a:solidFill>
                <a:latin typeface="Arial"/>
              </a:rPr>
              <a:t>Fifth Outline Level</a:t>
            </a:r>
            <a:endParaRPr b="0" lang="pt-B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BR" sz="1800" spc="-1" strike="noStrike">
                <a:solidFill>
                  <a:srgbClr val="000000"/>
                </a:solidFill>
                <a:latin typeface="Arial"/>
              </a:rPr>
              <a:t>Sixth Outline Level</a:t>
            </a:r>
            <a:endParaRPr b="0" lang="pt-B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BR" sz="1800" spc="-1" strike="noStrike">
                <a:solidFill>
                  <a:srgbClr val="000000"/>
                </a:solidFill>
                <a:latin typeface="Arial"/>
              </a:rPr>
              <a:t>Seventh Outline Level</a:t>
            </a:r>
            <a:endParaRPr b="0" lang="pt-BR" sz="1800" spc="-1" strike="noStrike">
              <a:solidFill>
                <a:srgbClr val="000000"/>
              </a:solidFill>
              <a:latin typeface="Arial"/>
            </a:endParaRPr>
          </a:p>
        </p:txBody>
      </p:sp>
      <p:sp>
        <p:nvSpPr>
          <p:cNvPr id="26" name="PlaceHolder 4"/>
          <p:cNvSpPr>
            <a:spLocks noGrp="1"/>
          </p:cNvSpPr>
          <p:nvPr>
            <p:ph type="ftr" idx="16"/>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27" name="PlaceHolder 5"/>
          <p:cNvSpPr>
            <a:spLocks noGrp="1"/>
          </p:cNvSpPr>
          <p:nvPr>
            <p:ph type="sldNum" idx="17"/>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1200" spc="-1" strike="noStrike">
                <a:solidFill>
                  <a:schemeClr val="dk1">
                    <a:tint val="75000"/>
                  </a:schemeClr>
                </a:solidFill>
                <a:latin typeface="Calibri"/>
              </a:defRPr>
            </a:lvl1pPr>
          </a:lstStyle>
          <a:p>
            <a:pPr indent="0" algn="r" defTabSz="914400">
              <a:lnSpc>
                <a:spcPct val="100000"/>
              </a:lnSpc>
              <a:buNone/>
              <a:tabLst>
                <a:tab algn="l" pos="0"/>
              </a:tabLst>
            </a:pPr>
            <a:fld id="{0496D03C-9ED4-474F-99C9-53C75FA4D468}" type="slidenum">
              <a:rPr b="0" lang="pt-BR" sz="1200" spc="-1" strike="noStrike">
                <a:solidFill>
                  <a:schemeClr val="dk1">
                    <a:tint val="75000"/>
                  </a:schemeClr>
                </a:solidFill>
                <a:latin typeface="Calibri"/>
              </a:rPr>
              <a:t>&lt;number&gt;</a:t>
            </a:fld>
            <a:endParaRPr b="0" lang="pt-BR" sz="1200" spc="-1" strike="noStrike">
              <a:solidFill>
                <a:srgbClr val="000000"/>
              </a:solidFill>
              <a:latin typeface="Times New Roman"/>
            </a:endParaRPr>
          </a:p>
        </p:txBody>
      </p:sp>
      <p:sp>
        <p:nvSpPr>
          <p:cNvPr id="28" name="PlaceHolder 6"/>
          <p:cNvSpPr>
            <a:spLocks noGrp="1"/>
          </p:cNvSpPr>
          <p:nvPr>
            <p:ph type="dt" idx="18"/>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ftr" idx="19"/>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33" name="PlaceHolder 2"/>
          <p:cNvSpPr>
            <a:spLocks noGrp="1"/>
          </p:cNvSpPr>
          <p:nvPr>
            <p:ph type="sldNum" idx="20"/>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1200" spc="-1" strike="noStrike">
                <a:solidFill>
                  <a:schemeClr val="dk1">
                    <a:tint val="75000"/>
                  </a:schemeClr>
                </a:solidFill>
                <a:latin typeface="Calibri"/>
              </a:defRPr>
            </a:lvl1pPr>
          </a:lstStyle>
          <a:p>
            <a:pPr indent="0" algn="r" defTabSz="914400">
              <a:lnSpc>
                <a:spcPct val="100000"/>
              </a:lnSpc>
              <a:buNone/>
              <a:tabLst>
                <a:tab algn="l" pos="0"/>
              </a:tabLst>
            </a:pPr>
            <a:fld id="{7D4124E1-7D28-47A7-8E62-44D7A6B12927}" type="slidenum">
              <a:rPr b="0" lang="pt-BR" sz="1200" spc="-1" strike="noStrike">
                <a:solidFill>
                  <a:schemeClr val="dk1">
                    <a:tint val="75000"/>
                  </a:schemeClr>
                </a:solidFill>
                <a:latin typeface="Calibri"/>
              </a:rPr>
              <a:t>&lt;number&gt;</a:t>
            </a:fld>
            <a:endParaRPr b="0" lang="pt-BR" sz="1200" spc="-1" strike="noStrike">
              <a:solidFill>
                <a:srgbClr val="000000"/>
              </a:solidFill>
              <a:latin typeface="Times New Roman"/>
            </a:endParaRPr>
          </a:p>
        </p:txBody>
      </p:sp>
      <p:sp>
        <p:nvSpPr>
          <p:cNvPr id="34" name="PlaceHolder 3"/>
          <p:cNvSpPr>
            <a:spLocks noGrp="1"/>
          </p:cNvSpPr>
          <p:nvPr>
            <p:ph type="dt" idx="21"/>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buNone/>
            </a:pPr>
            <a:r>
              <a:rPr b="0" lang="pt-BR" sz="1800" spc="-1" strike="noStrike">
                <a:solidFill>
                  <a:srgbClr val="000000"/>
                </a:solidFill>
                <a:latin typeface="Arial"/>
              </a:rPr>
              <a:t>Click to edit the title text format</a:t>
            </a:r>
            <a:endParaRPr b="0" lang="pt-BR" sz="1800" spc="-1" strike="noStrike">
              <a:solidFill>
                <a:srgbClr val="000000"/>
              </a:solidFill>
              <a:latin typeface="Arial"/>
            </a:endParaRPr>
          </a:p>
        </p:txBody>
      </p:sp>
      <p:sp>
        <p:nvSpPr>
          <p:cNvPr id="36" name="PlaceHolder 2"/>
          <p:cNvSpPr>
            <a:spLocks noGrp="1"/>
          </p:cNvSpPr>
          <p:nvPr>
            <p:ph type="ftr" idx="22"/>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37" name="PlaceHolder 3"/>
          <p:cNvSpPr>
            <a:spLocks noGrp="1"/>
          </p:cNvSpPr>
          <p:nvPr>
            <p:ph type="sldNum" idx="23"/>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1200" spc="-1" strike="noStrike">
                <a:solidFill>
                  <a:schemeClr val="dk1">
                    <a:tint val="75000"/>
                  </a:schemeClr>
                </a:solidFill>
                <a:latin typeface="Calibri"/>
              </a:defRPr>
            </a:lvl1pPr>
          </a:lstStyle>
          <a:p>
            <a:pPr indent="0" algn="r" defTabSz="914400">
              <a:lnSpc>
                <a:spcPct val="100000"/>
              </a:lnSpc>
              <a:buNone/>
              <a:tabLst>
                <a:tab algn="l" pos="0"/>
              </a:tabLst>
            </a:pPr>
            <a:fld id="{CCD9BF87-E67E-42E7-A364-E808C7BF4EB0}" type="slidenum">
              <a:rPr b="0" lang="pt-BR" sz="1200" spc="-1" strike="noStrike">
                <a:solidFill>
                  <a:schemeClr val="dk1">
                    <a:tint val="75000"/>
                  </a:schemeClr>
                </a:solidFill>
                <a:latin typeface="Calibri"/>
              </a:rPr>
              <a:t>&lt;number&gt;</a:t>
            </a:fld>
            <a:endParaRPr b="0" lang="pt-BR" sz="1200" spc="-1" strike="noStrike">
              <a:solidFill>
                <a:srgbClr val="000000"/>
              </a:solidFill>
              <a:latin typeface="Times New Roman"/>
            </a:endParaRPr>
          </a:p>
        </p:txBody>
      </p:sp>
      <p:sp>
        <p:nvSpPr>
          <p:cNvPr id="38" name="PlaceHolder 4"/>
          <p:cNvSpPr>
            <a:spLocks noGrp="1"/>
          </p:cNvSpPr>
          <p:nvPr>
            <p:ph type="dt" idx="24"/>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ftr" idx="25"/>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41" name="PlaceHolder 2"/>
          <p:cNvSpPr>
            <a:spLocks noGrp="1"/>
          </p:cNvSpPr>
          <p:nvPr>
            <p:ph type="sldNum" idx="26"/>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1200" spc="-1" strike="noStrike">
                <a:solidFill>
                  <a:schemeClr val="dk1">
                    <a:tint val="75000"/>
                  </a:schemeClr>
                </a:solidFill>
                <a:latin typeface="Calibri"/>
              </a:defRPr>
            </a:lvl1pPr>
          </a:lstStyle>
          <a:p>
            <a:pPr indent="0" algn="r" defTabSz="914400">
              <a:lnSpc>
                <a:spcPct val="100000"/>
              </a:lnSpc>
              <a:buNone/>
              <a:tabLst>
                <a:tab algn="l" pos="0"/>
              </a:tabLst>
            </a:pPr>
            <a:fld id="{3B1B80FA-5DEA-4683-ADFD-E0551CFBFE18}" type="slidenum">
              <a:rPr b="0" lang="pt-BR" sz="1200" spc="-1" strike="noStrike">
                <a:solidFill>
                  <a:schemeClr val="dk1">
                    <a:tint val="75000"/>
                  </a:schemeClr>
                </a:solidFill>
                <a:latin typeface="Calibri"/>
              </a:rPr>
              <a:t>&lt;number&gt;</a:t>
            </a:fld>
            <a:endParaRPr b="0" lang="pt-BR" sz="1200" spc="-1" strike="noStrike">
              <a:solidFill>
                <a:srgbClr val="000000"/>
              </a:solidFill>
              <a:latin typeface="Times New Roman"/>
            </a:endParaRPr>
          </a:p>
        </p:txBody>
      </p:sp>
      <p:sp>
        <p:nvSpPr>
          <p:cNvPr id="42" name="PlaceHolder 3"/>
          <p:cNvSpPr>
            <a:spLocks noGrp="1"/>
          </p:cNvSpPr>
          <p:nvPr>
            <p:ph type="dt" idx="27"/>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2.jpeg"/><Relationship Id="rId4" Type="http://schemas.openxmlformats.org/officeDocument/2006/relationships/image" Target="../media/image1.png"/><Relationship Id="rId5" Type="http://schemas.openxmlformats.org/officeDocument/2006/relationships/slideLayout" Target="../slideLayouts/slideLayout1.xml"/><Relationship Id="rId6"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5.xml.rels><?xml version="1.0" encoding="UTF-8"?>
<Relationships xmlns="http://schemas.openxmlformats.org/package/2006/relationships"><Relationship Id="rId1" Type="http://schemas.openxmlformats.org/officeDocument/2006/relationships/hyperlink" Target="https://colab.research.google.com/drive/1AoN9JHLaQAJk4IyZFwupqiB2EU20_lgH?usp=sharing" TargetMode="External"/><Relationship Id="rId2" Type="http://schemas.openxmlformats.org/officeDocument/2006/relationships/hyperlink" Target="https://colab.research.google.com/drive/1RLuyEg171euYikvAUvX5cz135qdVGPfI?usp=sharing" TargetMode="Externa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slideLayout" Target="../slideLayouts/slideLayout4.xml"/>
</Relationships>
</file>

<file path=ppt/slides/_rels/slide26.xml.rels><?xml version="1.0" encoding="UTF-8"?>
<Relationships xmlns="http://schemas.openxmlformats.org/package/2006/relationships"><Relationship Id="rId1" Type="http://schemas.openxmlformats.org/officeDocument/2006/relationships/hyperlink" Target="https://forms.gle/AfHUtBLqoNs8btmu5" TargetMode="Externa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4.xml"/>
</Relationships>
</file>

<file path=ppt/slides/_rels/slide27.xml.rels><?xml version="1.0" encoding="UTF-8"?>
<Relationships xmlns="http://schemas.openxmlformats.org/package/2006/relationships"><Relationship Id="rId1" Type="http://schemas.openxmlformats.org/officeDocument/2006/relationships/hyperlink" Target="https://medium.com/@thechrisyoon/deriving-policy-gradients-and-implementing-reinforce-f887949bd63" TargetMode="External"/><Relationship Id="rId2" Type="http://schemas.openxmlformats.org/officeDocument/2006/relationships/hyperlink" Target="https://spinningup.openai.com/en/latest/spinningup/rl_intro3.html#id16" TargetMode="External"/><Relationship Id="rId3" Type="http://schemas.openxmlformats.org/officeDocument/2006/relationships/hyperlink" Target="https://medium.com/intro-to-artificial-intelligence/the-actor-critic-reinforcement-learning-algorithm-c8095a655c14" TargetMode="External"/><Relationship Id="rId4" Type="http://schemas.openxmlformats.org/officeDocument/2006/relationships/hyperlink" Target="https://lilianweng.github.io/posts/2018-04-08-policy-gradient/" TargetMode="External"/><Relationship Id="rId5" Type="http://schemas.openxmlformats.org/officeDocument/2006/relationships/hyperlink" Target="https://dilithjay.com/blog/actor-critic-methods" TargetMode="External"/><Relationship Id="rId6" Type="http://schemas.openxmlformats.org/officeDocument/2006/relationships/hyperlink" Target="https://medium.com/geekculture/a-deep-dive-into-the-ddpg-algorithm-for-continuous-control-2718222c333e" TargetMode="External"/><Relationship Id="rId7" Type="http://schemas.openxmlformats.org/officeDocument/2006/relationships/slideLayout" Target="../slideLayouts/slideLayout4.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5.png"/><Relationship Id="rId3"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1523880" y="819720"/>
            <a:ext cx="9141840" cy="2688120"/>
          </a:xfrm>
          <a:prstGeom prst="rect">
            <a:avLst/>
          </a:prstGeom>
          <a:noFill/>
          <a:ln w="0">
            <a:noFill/>
          </a:ln>
        </p:spPr>
        <p:txBody>
          <a:bodyPr lIns="91440" rIns="91440" tIns="45720" bIns="45720" anchor="b">
            <a:normAutofit fontScale="98333" lnSpcReduction="20000"/>
          </a:bodyPr>
          <a:p>
            <a:pPr indent="0" algn="ctr" defTabSz="914400">
              <a:lnSpc>
                <a:spcPct val="90000"/>
              </a:lnSpc>
              <a:buNone/>
              <a:tabLst>
                <a:tab algn="l" pos="0"/>
              </a:tabLst>
            </a:pPr>
            <a:r>
              <a:rPr b="0" lang="pt-BR" sz="5400" spc="-1" strike="noStrike">
                <a:solidFill>
                  <a:schemeClr val="dk1"/>
                </a:solidFill>
                <a:latin typeface="Calibri Light"/>
              </a:rPr>
              <a:t>TP558 - Tópicos avançados em Machine Learning:</a:t>
            </a:r>
            <a:br>
              <a:rPr sz="6000"/>
            </a:br>
            <a:r>
              <a:rPr b="1" i="1" lang="pt-BR" sz="6000" spc="-1" strike="noStrike">
                <a:solidFill>
                  <a:schemeClr val="dk1"/>
                </a:solidFill>
                <a:latin typeface="Calibri Light"/>
              </a:rPr>
              <a:t>Ator-Crítico</a:t>
            </a:r>
            <a:endParaRPr b="0" lang="pt-BR" sz="6000" spc="-1" strike="noStrike">
              <a:solidFill>
                <a:srgbClr val="000000"/>
              </a:solidFill>
              <a:latin typeface="Arial"/>
            </a:endParaRPr>
          </a:p>
        </p:txBody>
      </p:sp>
      <p:sp>
        <p:nvSpPr>
          <p:cNvPr id="56" name="CaixaDeTexto 3"/>
          <p:cNvSpPr/>
          <p:nvPr/>
        </p:nvSpPr>
        <p:spPr>
          <a:xfrm>
            <a:off x="7915680" y="5780520"/>
            <a:ext cx="4002120" cy="6688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pt-BR" sz="2000" spc="-1" strike="noStrike">
                <a:solidFill>
                  <a:schemeClr val="dk1"/>
                </a:solidFill>
                <a:latin typeface="Calibri"/>
              </a:rPr>
              <a:t>Pedro Marcio Raposo Pereira</a:t>
            </a:r>
            <a:endParaRPr b="0" lang="pt-BR" sz="2000" spc="-1" strike="noStrike">
              <a:solidFill>
                <a:srgbClr val="000000"/>
              </a:solidFill>
              <a:latin typeface="Arial"/>
            </a:endParaRPr>
          </a:p>
          <a:p>
            <a:pPr defTabSz="914400">
              <a:lnSpc>
                <a:spcPct val="100000"/>
              </a:lnSpc>
            </a:pPr>
            <a:r>
              <a:rPr b="0" lang="pt-BR" sz="1800" spc="-1" strike="noStrike">
                <a:solidFill>
                  <a:schemeClr val="dk1"/>
                </a:solidFill>
                <a:latin typeface="Calibri"/>
              </a:rPr>
              <a:t>pedro.marcio@inatel.br</a:t>
            </a:r>
            <a:endParaRPr b="0" lang="pt-BR" sz="1800" spc="-1" strike="noStrike">
              <a:solidFill>
                <a:srgbClr val="000000"/>
              </a:solidFill>
              <a:latin typeface="Arial"/>
            </a:endParaRPr>
          </a:p>
        </p:txBody>
      </p:sp>
      <p:pic>
        <p:nvPicPr>
          <p:cNvPr id="57" name="Picture 2" descr="Logo"/>
          <p:cNvPicPr/>
          <p:nvPr/>
        </p:nvPicPr>
        <p:blipFill>
          <a:blip r:embed="rId1">
            <a:alphaModFix amt="0"/>
          </a:blip>
          <a:srcRect l="0" t="28751" r="0" b="28864"/>
          <a:stretch/>
        </p:blipFill>
        <p:spPr>
          <a:xfrm>
            <a:off x="393480" y="5780520"/>
            <a:ext cx="2259360" cy="675000"/>
          </a:xfrm>
          <a:prstGeom prst="rect">
            <a:avLst/>
          </a:prstGeom>
          <a:ln w="0">
            <a:noFill/>
          </a:ln>
        </p:spPr>
      </p:pic>
      <p:pic>
        <p:nvPicPr>
          <p:cNvPr id="58" name="Picture 2" descr="Image result for machine learning"/>
          <p:cNvPicPr/>
          <p:nvPr/>
        </p:nvPicPr>
        <p:blipFill>
          <a:blip r:embed="rId2">
            <a:alphaModFix amt="0"/>
          </a:blip>
          <a:srcRect l="20196" t="8108" r="14533" b="5798"/>
          <a:stretch/>
        </p:blipFill>
        <p:spPr>
          <a:xfrm>
            <a:off x="4965480" y="3439800"/>
            <a:ext cx="2259360" cy="2234880"/>
          </a:xfrm>
          <a:prstGeom prst="rect">
            <a:avLst/>
          </a:prstGeom>
          <a:ln w="0">
            <a:noFill/>
          </a:ln>
        </p:spPr>
      </p:pic>
      <p:pic>
        <p:nvPicPr>
          <p:cNvPr id="59" name="Picture 1" descr="Image result for machine learning"/>
          <p:cNvPicPr/>
          <p:nvPr/>
        </p:nvPicPr>
        <p:blipFill>
          <a:blip r:embed="rId3"/>
          <a:srcRect l="20196" t="8108" r="14533" b="5798"/>
          <a:stretch/>
        </p:blipFill>
        <p:spPr>
          <a:xfrm>
            <a:off x="4965480" y="3440160"/>
            <a:ext cx="2260080" cy="2235600"/>
          </a:xfrm>
          <a:prstGeom prst="rect">
            <a:avLst/>
          </a:prstGeom>
          <a:ln w="0">
            <a:noFill/>
          </a:ln>
        </p:spPr>
      </p:pic>
      <p:pic>
        <p:nvPicPr>
          <p:cNvPr id="60" name="Picture 3" descr="Logo"/>
          <p:cNvPicPr/>
          <p:nvPr/>
        </p:nvPicPr>
        <p:blipFill>
          <a:blip r:embed="rId4"/>
          <a:srcRect l="0" t="28751" r="0" b="28864"/>
          <a:stretch/>
        </p:blipFill>
        <p:spPr>
          <a:xfrm>
            <a:off x="393840" y="5780520"/>
            <a:ext cx="2260080" cy="67572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3440" cy="1323360"/>
          </a:xfrm>
          <a:prstGeom prst="rect">
            <a:avLst/>
          </a:prstGeom>
          <a:noFill/>
          <a:ln w="0">
            <a:noFill/>
          </a:ln>
        </p:spPr>
        <p:txBody>
          <a:bodyPr lIns="91440" rIns="91440" tIns="45720" bIns="45720" anchor="ctr">
            <a:noAutofit/>
          </a:bodyPr>
          <a:p>
            <a:pPr indent="0" defTabSz="914400">
              <a:lnSpc>
                <a:spcPct val="90000"/>
              </a:lnSpc>
              <a:spcBef>
                <a:spcPts val="1417"/>
              </a:spcBef>
              <a:buNone/>
              <a:tabLst>
                <a:tab algn="l" pos="0"/>
              </a:tabLst>
            </a:pPr>
            <a:r>
              <a:rPr b="0" lang="pt-BR" sz="4400" spc="-1" strike="noStrike">
                <a:solidFill>
                  <a:schemeClr val="dk1"/>
                </a:solidFill>
                <a:latin typeface="Calibri Light"/>
              </a:rPr>
              <a:t>Algoritmo </a:t>
            </a:r>
            <a:r>
              <a:rPr b="0" i="1" lang="pt-BR" sz="4400" spc="-1" strike="noStrike">
                <a:solidFill>
                  <a:schemeClr val="dk1"/>
                </a:solidFill>
                <a:latin typeface="Calibri Light"/>
              </a:rPr>
              <a:t>Reinforce</a:t>
            </a:r>
            <a:endParaRPr b="0" lang="pt-BR" sz="4400" spc="-1" strike="noStrike">
              <a:solidFill>
                <a:srgbClr val="000000"/>
              </a:solidFill>
              <a:latin typeface="Arial"/>
            </a:endParaRPr>
          </a:p>
        </p:txBody>
      </p:sp>
      <p:sp>
        <p:nvSpPr>
          <p:cNvPr id="95" name="PlaceHolder 2"/>
          <p:cNvSpPr>
            <a:spLocks noGrp="1"/>
          </p:cNvSpPr>
          <p:nvPr>
            <p:ph/>
          </p:nvPr>
        </p:nvSpPr>
        <p:spPr>
          <a:xfrm>
            <a:off x="838080" y="1825560"/>
            <a:ext cx="10513440" cy="4349160"/>
          </a:xfrm>
          <a:prstGeom prst="rect">
            <a:avLst/>
          </a:prstGeom>
          <a:noFill/>
          <a:ln w="0">
            <a:noFill/>
          </a:ln>
        </p:spPr>
        <p:txBody>
          <a:bodyPr lIns="91440" rIns="91440" tIns="45720" bIns="45720" anchor="t">
            <a:noAutofit/>
          </a:bodyPr>
          <a:p>
            <a:pPr marL="432000" indent="0">
              <a:lnSpc>
                <a:spcPct val="90000"/>
              </a:lnSpc>
              <a:spcBef>
                <a:spcPts val="1417"/>
              </a:spcBef>
              <a:buNone/>
              <a:tabLst>
                <a:tab algn="l" pos="0"/>
              </a:tabLst>
            </a:pPr>
            <a:r>
              <a:rPr b="0" lang="pt-BR" sz="2200" spc="-1" strike="noStrike">
                <a:solidFill>
                  <a:schemeClr val="dk1"/>
                </a:solidFill>
                <a:latin typeface="Calibri"/>
              </a:rPr>
              <a:t>No algoritmo Reinforce, usamos amostras aleatórias (Monte Carlo) para atualizar como nosso agente toma decisões. Isso significa que, durante o treinamento, o agente experimenta diferentes caminhos e toma decisões com base neles.</a:t>
            </a:r>
            <a:endParaRPr b="0" lang="pt-BR" sz="2200" spc="-1" strike="noStrike">
              <a:solidFill>
                <a:srgbClr val="000000"/>
              </a:solidFill>
              <a:latin typeface="Arial"/>
            </a:endParaRPr>
          </a:p>
          <a:p>
            <a:pPr marL="432000" indent="0">
              <a:lnSpc>
                <a:spcPct val="90000"/>
              </a:lnSpc>
              <a:spcBef>
                <a:spcPts val="1417"/>
              </a:spcBef>
              <a:buNone/>
              <a:tabLst>
                <a:tab algn="l" pos="0"/>
              </a:tabLst>
            </a:pPr>
            <a:r>
              <a:rPr b="0" lang="pt-BR" sz="2200" spc="-1" strike="noStrike">
                <a:solidFill>
                  <a:schemeClr val="dk1"/>
                </a:solidFill>
                <a:latin typeface="Calibri"/>
              </a:rPr>
              <a:t>Aqui está a questão: como esses caminhos variam aleatoriamente, nossas estimativas sobre quão boas são as ações podem variar muito. Essa variabilidade faz com que nossos cálculos sobre quão boas ou ruins são as ações fiquem um pouco ruidosos (ou seja, imprecisos), o que pode tornar o aprendizado instável.</a:t>
            </a:r>
            <a:endParaRPr b="0" lang="pt-BR" sz="2200" spc="-1" strike="noStrike">
              <a:solidFill>
                <a:srgbClr val="000000"/>
              </a:solidFill>
              <a:latin typeface="Arial"/>
            </a:endParaRPr>
          </a:p>
          <a:p>
            <a:pPr marL="432000" indent="0">
              <a:lnSpc>
                <a:spcPct val="90000"/>
              </a:lnSpc>
              <a:spcBef>
                <a:spcPts val="1417"/>
              </a:spcBef>
              <a:buNone/>
              <a:tabLst>
                <a:tab algn="l" pos="0"/>
              </a:tabLst>
            </a:pPr>
            <a:r>
              <a:rPr b="0" lang="pt-BR" sz="2200" spc="-1" strike="noStrike">
                <a:solidFill>
                  <a:schemeClr val="dk1"/>
                </a:solidFill>
                <a:latin typeface="Calibri"/>
              </a:rPr>
              <a:t>Outro problema surge quando o agente não recebe recompensas significativas. Se ele não está ganhando nada com suas ações, como pode saber se está agindo de forma correta ou não? Ele precisa de algum tipo de feedback para aprender, mas se suas ações não resultarem em recompensas, ele fica “perdido”.</a:t>
            </a:r>
            <a:endParaRPr b="0" lang="pt-BR" sz="2200" spc="-1" strike="noStrike">
              <a:solidFill>
                <a:srgbClr val="000000"/>
              </a:solidFill>
              <a:latin typeface="Arial"/>
            </a:endParaRPr>
          </a:p>
          <a:p>
            <a:pPr marL="432000" indent="0">
              <a:lnSpc>
                <a:spcPct val="90000"/>
              </a:lnSpc>
              <a:spcBef>
                <a:spcPts val="1417"/>
              </a:spcBef>
              <a:buNone/>
              <a:tabLst>
                <a:tab algn="l" pos="0"/>
              </a:tabLst>
            </a:pPr>
            <a:endParaRPr b="0" lang="pt-BR"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3440" cy="1323360"/>
          </a:xfrm>
          <a:prstGeom prst="rect">
            <a:avLst/>
          </a:prstGeom>
          <a:noFill/>
          <a:ln w="0">
            <a:noFill/>
          </a:ln>
        </p:spPr>
        <p:txBody>
          <a:bodyPr lIns="91440" rIns="91440" tIns="45720" bIns="45720" anchor="ctr">
            <a:noAutofit/>
          </a:bodyPr>
          <a:p>
            <a:pPr indent="0" defTabSz="914400">
              <a:lnSpc>
                <a:spcPct val="90000"/>
              </a:lnSpc>
              <a:spcBef>
                <a:spcPts val="1417"/>
              </a:spcBef>
              <a:buNone/>
              <a:tabLst>
                <a:tab algn="l" pos="0"/>
              </a:tabLst>
            </a:pPr>
            <a:r>
              <a:rPr b="0" lang="pt-BR" sz="4400" spc="-1" strike="noStrike">
                <a:solidFill>
                  <a:schemeClr val="dk1"/>
                </a:solidFill>
                <a:latin typeface="Calibri Light"/>
              </a:rPr>
              <a:t>Reduzindo a Variância</a:t>
            </a:r>
            <a:endParaRPr b="0" lang="pt-BR" sz="4400" spc="-1" strike="noStrike">
              <a:solidFill>
                <a:srgbClr val="000000"/>
              </a:solidFill>
              <a:latin typeface="Arial"/>
            </a:endParaRPr>
          </a:p>
        </p:txBody>
      </p:sp>
      <p:sp>
        <p:nvSpPr>
          <p:cNvPr id="97" name="PlaceHolder 2"/>
          <p:cNvSpPr>
            <a:spLocks noGrp="1"/>
          </p:cNvSpPr>
          <p:nvPr>
            <p:ph/>
          </p:nvPr>
        </p:nvSpPr>
        <p:spPr>
          <a:xfrm>
            <a:off x="838080" y="1825560"/>
            <a:ext cx="10513440" cy="4349160"/>
          </a:xfrm>
          <a:prstGeom prst="rect">
            <a:avLst/>
          </a:prstGeom>
          <a:noFill/>
          <a:ln w="0">
            <a:noFill/>
          </a:ln>
        </p:spPr>
        <p:txBody>
          <a:bodyPr lIns="91440" rIns="91440" tIns="45720" bIns="45720" anchor="t">
            <a:noAutofit/>
          </a:bodyPr>
          <a:p>
            <a:pPr marL="432000" indent="0">
              <a:lnSpc>
                <a:spcPct val="90000"/>
              </a:lnSpc>
              <a:spcBef>
                <a:spcPts val="1417"/>
              </a:spcBef>
              <a:buNone/>
              <a:tabLst>
                <a:tab algn="l" pos="0"/>
              </a:tabLst>
            </a:pPr>
            <a:r>
              <a:rPr b="0" lang="pt-BR" sz="2800" spc="-1" strike="noStrike">
                <a:solidFill>
                  <a:schemeClr val="dk1"/>
                </a:solidFill>
                <a:latin typeface="Calibri"/>
              </a:rPr>
              <a:t>Uma maneira de reduzir a variância da estimação do gradiente é a introdução de uma função patamar (</a:t>
            </a:r>
            <a:r>
              <a:rPr b="0" i="1" lang="pt-BR" sz="2800" spc="-1" strike="noStrike">
                <a:solidFill>
                  <a:schemeClr val="dk1"/>
                </a:solidFill>
                <a:latin typeface="Calibri"/>
              </a:rPr>
              <a:t>baseline function</a:t>
            </a:r>
            <a:r>
              <a:rPr b="0" lang="pt-BR" sz="2800" spc="-1" strike="noStrike">
                <a:solidFill>
                  <a:schemeClr val="dk1"/>
                </a:solidFill>
                <a:latin typeface="Calibri"/>
              </a:rPr>
              <a:t>)         que deve ser subtraída do retorno acumulado, e portanto resultam em</a:t>
            </a:r>
            <a:endParaRPr b="0" lang="pt-BR" sz="2800" spc="-1" strike="noStrike">
              <a:solidFill>
                <a:srgbClr val="000000"/>
              </a:solidFill>
              <a:latin typeface="Arial"/>
            </a:endParaRPr>
          </a:p>
          <a:p>
            <a:pPr marL="432000" indent="0">
              <a:lnSpc>
                <a:spcPct val="90000"/>
              </a:lnSpc>
              <a:spcBef>
                <a:spcPts val="1417"/>
              </a:spcBef>
              <a:buNone/>
              <a:tabLst>
                <a:tab algn="l" pos="0"/>
              </a:tabLst>
            </a:pPr>
            <a:endParaRPr b="0" lang="pt-BR" sz="2800" spc="-1" strike="noStrike">
              <a:solidFill>
                <a:srgbClr val="000000"/>
              </a:solidFill>
              <a:latin typeface="Arial"/>
            </a:endParaRPr>
          </a:p>
          <a:p>
            <a:pPr marL="432000" indent="0">
              <a:lnSpc>
                <a:spcPct val="90000"/>
              </a:lnSpc>
              <a:spcBef>
                <a:spcPts val="1417"/>
              </a:spcBef>
              <a:buNone/>
              <a:tabLst>
                <a:tab algn="l" pos="0"/>
              </a:tabLst>
            </a:pPr>
            <a:endParaRPr b="0" lang="pt-BR" sz="2800" spc="-1" strike="noStrike">
              <a:solidFill>
                <a:srgbClr val="000000"/>
              </a:solidFill>
              <a:latin typeface="Arial"/>
            </a:endParaRPr>
          </a:p>
          <a:p>
            <a:pPr marL="432000" indent="0">
              <a:lnSpc>
                <a:spcPct val="90000"/>
              </a:lnSpc>
              <a:spcBef>
                <a:spcPts val="1417"/>
              </a:spcBef>
              <a:buNone/>
              <a:tabLst>
                <a:tab algn="l" pos="0"/>
              </a:tabLst>
            </a:pPr>
            <a:r>
              <a:rPr b="0" lang="pt-BR" sz="2800" spc="-1" strike="noStrike">
                <a:solidFill>
                  <a:schemeClr val="dk1"/>
                </a:solidFill>
                <a:latin typeface="Calibri"/>
              </a:rPr>
              <a:t>Intuitivamente, estamos fazendo os gradientes menores. Matematicamente, a inclusão da função patamar resulta em um estimador de menor variância e sem viés [3].</a:t>
            </a:r>
            <a:endParaRPr b="0" lang="pt-BR" sz="2800" spc="-1" strike="noStrike">
              <a:solidFill>
                <a:srgbClr val="000000"/>
              </a:solidFill>
              <a:latin typeface="Arial"/>
            </a:endParaRPr>
          </a:p>
        </p:txBody>
      </p:sp>
      <mc:AlternateContent>
        <mc:Choice xmlns:a14="http://schemas.microsoft.com/office/drawing/2010/main" Requires="a14">
          <p:sp>
            <p:nvSpPr>
              <p:cNvPr id="98" name=""/>
              <p:cNvSpPr txBox="1"/>
              <p:nvPr/>
            </p:nvSpPr>
            <p:spPr>
              <a:xfrm>
                <a:off x="9355320" y="2304000"/>
                <a:ext cx="542880" cy="339840"/>
              </a:xfrm>
              <a:prstGeom prst="rect">
                <a:avLst/>
              </a:prstGeom>
            </p:spPr>
            <p:txBody>
              <a:bodyPr/>
              <a:p>
                <a14:m>
                  <m:oMath xmlns:m="http://schemas.openxmlformats.org/officeDocument/2006/math">
                    <m:r>
                      <m:t xml:space="preserve">b</m:t>
                    </m:r>
                    <m:d>
                      <m:dPr>
                        <m:begChr m:val="("/>
                        <m:endChr m:val=")"/>
                      </m:dPr>
                      <m:e>
                        <m:sSub>
                          <m:e>
                            <m:r>
                              <m:t xml:space="preserve">s</m:t>
                            </m:r>
                          </m:e>
                          <m:sub>
                            <m:r>
                              <m:t xml:space="preserve">t</m:t>
                            </m:r>
                          </m:sub>
                        </m:sSub>
                      </m:e>
                    </m:d>
                  </m:oMath>
                </a14:m>
              </a:p>
            </p:txBody>
          </p:sp>
        </mc:Choice>
        <mc:Fallback/>
      </mc:AlternateContent>
      <mc:AlternateContent>
        <mc:Choice xmlns:a14="http://schemas.microsoft.com/office/drawing/2010/main" Requires="a14">
          <p:sp>
            <p:nvSpPr>
              <p:cNvPr id="99" name=""/>
              <p:cNvSpPr txBox="1"/>
              <p:nvPr/>
            </p:nvSpPr>
            <p:spPr>
              <a:xfrm>
                <a:off x="3692880" y="3122280"/>
                <a:ext cx="4804560" cy="796320"/>
              </a:xfrm>
              <a:prstGeom prst="rect">
                <a:avLst/>
              </a:prstGeom>
            </p:spPr>
            <p:txBody>
              <a:bodyPr/>
              <a:p>
                <a14:m>
                  <m:oMath xmlns:m="http://schemas.openxmlformats.org/officeDocument/2006/math">
                    <m:sSub>
                      <m:e>
                        <m:r>
                          <m:t xml:space="preserve">∇</m:t>
                        </m:r>
                      </m:e>
                      <m:sub>
                        <m:r>
                          <m:t xml:space="preserve">θ</m:t>
                        </m:r>
                      </m:sub>
                    </m:sSub>
                    <m:r>
                      <m:t xml:space="preserve">J</m:t>
                    </m:r>
                    <m:d>
                      <m:dPr>
                        <m:begChr m:val="("/>
                        <m:endChr m:val=")"/>
                      </m:dPr>
                      <m:e>
                        <m:r>
                          <m:t xml:space="preserve">θ</m:t>
                        </m:r>
                      </m:e>
                    </m:d>
                    <m:r>
                      <m:t xml:space="preserve">=</m:t>
                    </m:r>
                    <m:limLow>
                      <m:e>
                        <m:r>
                          <m:t xml:space="preserve">E</m:t>
                        </m:r>
                      </m:e>
                      <m:lim>
                        <m:r>
                          <m:t xml:space="preserve">τ</m:t>
                        </m:r>
                      </m:lim>
                    </m:limLow>
                    <m:d>
                      <m:dPr>
                        <m:begChr m:val="["/>
                        <m:endChr m:val="]"/>
                      </m:dPr>
                      <m:e>
                        <m:nary>
                          <m:naryPr>
                            <m:chr m:val="∑"/>
                          </m:naryPr>
                          <m:sub>
                            <m:r>
                              <m:t xml:space="preserve">t</m:t>
                            </m:r>
                            <m:r>
                              <m:t xml:space="preserve">=</m:t>
                            </m:r>
                            <m:r>
                              <m:t xml:space="preserve">0</m:t>
                            </m:r>
                          </m:sub>
                          <m:sup>
                            <m:r>
                              <m:t xml:space="preserve">T</m:t>
                            </m:r>
                            <m:r>
                              <m:t xml:space="preserve">−</m:t>
                            </m:r>
                            <m:r>
                              <m:t xml:space="preserve">1</m:t>
                            </m:r>
                          </m:sup>
                          <m:e>
                            <m:sSub>
                              <m:e>
                                <m:r>
                                  <m:t xml:space="preserve">∇</m:t>
                                </m:r>
                              </m:e>
                              <m:sub>
                                <m:r>
                                  <m:t xml:space="preserve">θ</m:t>
                                </m:r>
                              </m:sub>
                            </m:sSub>
                          </m:e>
                        </m:nary>
                        <m:r>
                          <m:t xml:space="preserve">log</m:t>
                        </m:r>
                        <m:sSub>
                          <m:e>
                            <m:r>
                              <m:t xml:space="preserve">π</m:t>
                            </m:r>
                          </m:e>
                          <m:sub>
                            <m:r>
                              <m:t xml:space="preserve">θ</m:t>
                            </m:r>
                          </m:sub>
                        </m:sSub>
                        <m:d>
                          <m:dPr>
                            <m:begChr m:val="("/>
                            <m:endChr m:val=")"/>
                          </m:dPr>
                          <m:e>
                            <m:d>
                              <m:dPr>
                                <m:begChr m:val=""/>
                                <m:endChr m:val="|"/>
                              </m:dPr>
                              <m:e>
                                <m:sSub>
                                  <m:e>
                                    <m:r>
                                      <m:t xml:space="preserve">a</m:t>
                                    </m:r>
                                  </m:e>
                                  <m:sub>
                                    <m:r>
                                      <m:t xml:space="preserve">t</m:t>
                                    </m:r>
                                  </m:sub>
                                </m:sSub>
                              </m:e>
                            </m:d>
                            <m:sSub>
                              <m:e>
                                <m:r>
                                  <m:t xml:space="preserve">s</m:t>
                                </m:r>
                              </m:e>
                              <m:sub>
                                <m:r>
                                  <m:t xml:space="preserve">t</m:t>
                                </m:r>
                              </m:sub>
                            </m:sSub>
                          </m:e>
                        </m:d>
                        <m:d>
                          <m:dPr>
                            <m:begChr m:val="("/>
                            <m:endChr m:val=")"/>
                          </m:dPr>
                          <m:e>
                            <m:sSub>
                              <m:e>
                                <m:r>
                                  <m:t xml:space="preserve">G</m:t>
                                </m:r>
                              </m:e>
                              <m:sub>
                                <m:r>
                                  <m:t xml:space="preserve">t</m:t>
                                </m:r>
                              </m:sub>
                            </m:sSub>
                            <m:r>
                              <m:t xml:space="preserve">−</m:t>
                            </m:r>
                            <m:r>
                              <m:t xml:space="preserve">b</m:t>
                            </m:r>
                            <m:d>
                              <m:dPr>
                                <m:begChr m:val="("/>
                                <m:endChr m:val=")"/>
                              </m:dPr>
                              <m:e>
                                <m:sSub>
                                  <m:e>
                                    <m:r>
                                      <m:t xml:space="preserve">s</m:t>
                                    </m:r>
                                  </m:e>
                                  <m:sub>
                                    <m:r>
                                      <m:t xml:space="preserve">t</m:t>
                                    </m:r>
                                  </m:sub>
                                </m:sSub>
                              </m:e>
                            </m:d>
                          </m:e>
                        </m:d>
                      </m:e>
                    </m:d>
                  </m:oMath>
                </a14:m>
              </a:p>
            </p:txBody>
          </p:sp>
        </mc:Choice>
        <mc:Fallback/>
      </mc:AlternateContent>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3440" cy="1323360"/>
          </a:xfrm>
          <a:prstGeom prst="rect">
            <a:avLst/>
          </a:prstGeom>
          <a:noFill/>
          <a:ln w="0">
            <a:noFill/>
          </a:ln>
        </p:spPr>
        <p:txBody>
          <a:bodyPr lIns="91440" rIns="91440" tIns="45720" bIns="45720" anchor="ctr">
            <a:noAutofit/>
          </a:bodyPr>
          <a:p>
            <a:pPr indent="0" defTabSz="914400">
              <a:lnSpc>
                <a:spcPct val="90000"/>
              </a:lnSpc>
              <a:spcBef>
                <a:spcPts val="1417"/>
              </a:spcBef>
              <a:buNone/>
              <a:tabLst>
                <a:tab algn="l" pos="0"/>
              </a:tabLst>
            </a:pPr>
            <a:r>
              <a:rPr b="0" lang="pt-BR" sz="4400" spc="-1" strike="noStrike">
                <a:solidFill>
                  <a:schemeClr val="dk1"/>
                </a:solidFill>
                <a:latin typeface="Calibri Light"/>
              </a:rPr>
              <a:t>Método Ator-Crítico</a:t>
            </a:r>
            <a:endParaRPr b="0" lang="pt-BR" sz="4400" spc="-1" strike="noStrike">
              <a:solidFill>
                <a:srgbClr val="000000"/>
              </a:solidFill>
              <a:latin typeface="Arial"/>
            </a:endParaRPr>
          </a:p>
        </p:txBody>
      </p:sp>
      <p:sp>
        <p:nvSpPr>
          <p:cNvPr id="101" name="PlaceHolder 2"/>
          <p:cNvSpPr>
            <a:spLocks noGrp="1"/>
          </p:cNvSpPr>
          <p:nvPr>
            <p:ph/>
          </p:nvPr>
        </p:nvSpPr>
        <p:spPr>
          <a:xfrm>
            <a:off x="838080" y="1825560"/>
            <a:ext cx="10513440" cy="4349160"/>
          </a:xfrm>
          <a:prstGeom prst="rect">
            <a:avLst/>
          </a:prstGeom>
          <a:noFill/>
          <a:ln w="0">
            <a:noFill/>
          </a:ln>
        </p:spPr>
        <p:txBody>
          <a:bodyPr lIns="91440" rIns="91440" tIns="45720" bIns="45720" anchor="t">
            <a:noAutofit/>
          </a:bodyPr>
          <a:p>
            <a:pPr marL="432000" indent="0">
              <a:lnSpc>
                <a:spcPct val="90000"/>
              </a:lnSpc>
              <a:spcBef>
                <a:spcPts val="1417"/>
              </a:spcBef>
              <a:buNone/>
              <a:tabLst>
                <a:tab algn="l" pos="0"/>
              </a:tabLst>
            </a:pPr>
            <a:r>
              <a:rPr b="0" lang="pt-BR" sz="2800" spc="-1" strike="noStrike">
                <a:solidFill>
                  <a:schemeClr val="dk1"/>
                </a:solidFill>
                <a:latin typeface="Calibri"/>
              </a:rPr>
              <a:t>Para entender como o método do ator-crítico funciona, vamos lembrar, que o gradiente é expresso por</a:t>
            </a:r>
            <a:endParaRPr b="0" lang="pt-BR" sz="2800" spc="-1" strike="noStrike">
              <a:solidFill>
                <a:srgbClr val="000000"/>
              </a:solidFill>
              <a:latin typeface="Arial"/>
            </a:endParaRPr>
          </a:p>
          <a:p>
            <a:pPr marL="432000" indent="0">
              <a:lnSpc>
                <a:spcPct val="90000"/>
              </a:lnSpc>
              <a:spcBef>
                <a:spcPts val="1417"/>
              </a:spcBef>
              <a:buNone/>
              <a:tabLst>
                <a:tab algn="l" pos="0"/>
              </a:tabLst>
            </a:pPr>
            <a:endParaRPr b="0" lang="pt-BR" sz="2800" spc="-1" strike="noStrike">
              <a:solidFill>
                <a:srgbClr val="000000"/>
              </a:solidFill>
              <a:latin typeface="Arial"/>
            </a:endParaRPr>
          </a:p>
          <a:p>
            <a:pPr marL="432000" indent="0">
              <a:lnSpc>
                <a:spcPct val="90000"/>
              </a:lnSpc>
              <a:spcBef>
                <a:spcPts val="1417"/>
              </a:spcBef>
              <a:buNone/>
              <a:tabLst>
                <a:tab algn="l" pos="0"/>
              </a:tabLst>
            </a:pPr>
            <a:endParaRPr b="0" lang="pt-BR" sz="2800" spc="-1" strike="noStrike">
              <a:solidFill>
                <a:srgbClr val="000000"/>
              </a:solidFill>
              <a:latin typeface="Arial"/>
            </a:endParaRPr>
          </a:p>
          <a:p>
            <a:pPr marL="432000" indent="0">
              <a:lnSpc>
                <a:spcPct val="90000"/>
              </a:lnSpc>
              <a:spcBef>
                <a:spcPts val="1417"/>
              </a:spcBef>
              <a:buNone/>
              <a:tabLst>
                <a:tab algn="l" pos="0"/>
              </a:tabLst>
            </a:pPr>
            <a:r>
              <a:rPr b="0" lang="pt-BR" sz="2800" spc="-1" strike="noStrike">
                <a:solidFill>
                  <a:schemeClr val="dk1"/>
                </a:solidFill>
                <a:latin typeface="Calibri"/>
              </a:rPr>
              <a:t>Após, algumas manipulações matemáticas [1, 2] é possível escrever que</a:t>
            </a:r>
            <a:endParaRPr b="0" lang="pt-BR" sz="2800" spc="-1" strike="noStrike">
              <a:solidFill>
                <a:srgbClr val="000000"/>
              </a:solidFill>
              <a:latin typeface="Arial"/>
            </a:endParaRPr>
          </a:p>
          <a:p>
            <a:pPr marL="432000" indent="0">
              <a:lnSpc>
                <a:spcPct val="90000"/>
              </a:lnSpc>
              <a:spcBef>
                <a:spcPts val="1417"/>
              </a:spcBef>
              <a:buNone/>
              <a:tabLst>
                <a:tab algn="l" pos="0"/>
              </a:tabLst>
            </a:pPr>
            <a:endParaRPr b="0" lang="pt-BR" sz="2800" spc="-1" strike="noStrike">
              <a:solidFill>
                <a:srgbClr val="000000"/>
              </a:solidFill>
              <a:latin typeface="Arial"/>
            </a:endParaRPr>
          </a:p>
          <a:p>
            <a:pPr marL="432000" indent="0">
              <a:lnSpc>
                <a:spcPct val="90000"/>
              </a:lnSpc>
              <a:spcBef>
                <a:spcPts val="1417"/>
              </a:spcBef>
              <a:buNone/>
              <a:tabLst>
                <a:tab algn="l" pos="0"/>
              </a:tabLst>
            </a:pPr>
            <a:r>
              <a:rPr b="0" lang="pt-BR" sz="2800" spc="-1" strike="noStrike">
                <a:solidFill>
                  <a:schemeClr val="dk1"/>
                </a:solidFill>
                <a:latin typeface="Calibri"/>
              </a:rPr>
              <a:t>em que             é a função Q (Função de estado-ação).</a:t>
            </a:r>
            <a:endParaRPr b="0" lang="pt-BR" sz="2800" spc="-1" strike="noStrike">
              <a:solidFill>
                <a:srgbClr val="000000"/>
              </a:solidFill>
              <a:latin typeface="Arial"/>
            </a:endParaRPr>
          </a:p>
        </p:txBody>
      </p:sp>
      <mc:AlternateContent>
        <mc:Choice xmlns:a14="http://schemas.microsoft.com/office/drawing/2010/main" Requires="a14">
          <p:sp>
            <p:nvSpPr>
              <p:cNvPr id="102" name=""/>
              <p:cNvSpPr txBox="1"/>
              <p:nvPr/>
            </p:nvSpPr>
            <p:spPr>
              <a:xfrm>
                <a:off x="3692880" y="2802240"/>
                <a:ext cx="4647600" cy="796320"/>
              </a:xfrm>
              <a:prstGeom prst="rect">
                <a:avLst/>
              </a:prstGeom>
            </p:spPr>
            <p:txBody>
              <a:bodyPr/>
              <a:p>
                <a14:m>
                  <m:oMath xmlns:m="http://schemas.openxmlformats.org/officeDocument/2006/math">
                    <m:sSub>
                      <m:e>
                        <m:r>
                          <m:t xml:space="preserve">∇</m:t>
                        </m:r>
                      </m:e>
                      <m:sub>
                        <m:r>
                          <m:t xml:space="preserve">θ</m:t>
                        </m:r>
                      </m:sub>
                    </m:sSub>
                    <m:r>
                      <m:t xml:space="preserve">J</m:t>
                    </m:r>
                    <m:d>
                      <m:dPr>
                        <m:begChr m:val="("/>
                        <m:endChr m:val=")"/>
                      </m:dPr>
                      <m:e>
                        <m:r>
                          <m:t xml:space="preserve">θ</m:t>
                        </m:r>
                      </m:e>
                    </m:d>
                    <m:r>
                      <m:t xml:space="preserve">=</m:t>
                    </m:r>
                    <m:limLow>
                      <m:e>
                        <m:r>
                          <m:t xml:space="preserve">E</m:t>
                        </m:r>
                      </m:e>
                      <m:lim>
                        <m:r>
                          <m:t xml:space="preserve">τ</m:t>
                        </m:r>
                      </m:lim>
                    </m:limLow>
                    <m:d>
                      <m:dPr>
                        <m:begChr m:val="["/>
                        <m:endChr m:val="]"/>
                      </m:dPr>
                      <m:e>
                        <m:nary>
                          <m:naryPr>
                            <m:chr m:val="∑"/>
                          </m:naryPr>
                          <m:sub>
                            <m:r>
                              <m:t xml:space="preserve">t</m:t>
                            </m:r>
                            <m:r>
                              <m:t xml:space="preserve">=</m:t>
                            </m:r>
                            <m:r>
                              <m:t xml:space="preserve">0</m:t>
                            </m:r>
                          </m:sub>
                          <m:sup>
                            <m:r>
                              <m:t xml:space="preserve">T</m:t>
                            </m:r>
                            <m:r>
                              <m:t xml:space="preserve">−</m:t>
                            </m:r>
                            <m:r>
                              <m:t xml:space="preserve">1</m:t>
                            </m:r>
                          </m:sup>
                          <m:e>
                            <m:sSub>
                              <m:e>
                                <m:r>
                                  <m:t xml:space="preserve">∇</m:t>
                                </m:r>
                              </m:e>
                              <m:sub>
                                <m:r>
                                  <m:t xml:space="preserve">θ</m:t>
                                </m:r>
                              </m:sub>
                            </m:sSub>
                          </m:e>
                        </m:nary>
                        <m:r>
                          <m:t xml:space="preserve">log</m:t>
                        </m:r>
                        <m:sSub>
                          <m:e>
                            <m:r>
                              <m:t xml:space="preserve">π</m:t>
                            </m:r>
                          </m:e>
                          <m:sub>
                            <m:r>
                              <m:t xml:space="preserve">θ</m:t>
                            </m:r>
                          </m:sub>
                        </m:sSub>
                        <m:d>
                          <m:dPr>
                            <m:begChr m:val="("/>
                            <m:endChr m:val=")"/>
                          </m:dPr>
                          <m:e>
                            <m:d>
                              <m:dPr>
                                <m:begChr m:val=""/>
                                <m:endChr m:val="|"/>
                              </m:dPr>
                              <m:e>
                                <m:sSub>
                                  <m:e>
                                    <m:r>
                                      <m:t xml:space="preserve">a</m:t>
                                    </m:r>
                                  </m:e>
                                  <m:sub>
                                    <m:r>
                                      <m:t xml:space="preserve">t</m:t>
                                    </m:r>
                                  </m:sub>
                                </m:sSub>
                              </m:e>
                            </m:d>
                            <m:sSub>
                              <m:e>
                                <m:r>
                                  <m:t xml:space="preserve">s</m:t>
                                </m:r>
                              </m:e>
                              <m:sub>
                                <m:r>
                                  <m:t xml:space="preserve">t</m:t>
                                </m:r>
                              </m:sub>
                            </m:sSub>
                          </m:e>
                        </m:d>
                        <m:sSub>
                          <m:e>
                            <m:r>
                              <m:t xml:space="preserve">G</m:t>
                            </m:r>
                          </m:e>
                          <m:sub>
                            <m:r>
                              <m:t xml:space="preserve">t</m:t>
                            </m:r>
                          </m:sub>
                        </m:sSub>
                        <m:d>
                          <m:dPr>
                            <m:begChr m:val="("/>
                            <m:endChr m:val=")"/>
                          </m:dPr>
                          <m:e>
                            <m:sSub>
                              <m:e>
                                <m:r>
                                  <m:t xml:space="preserve">a</m:t>
                                </m:r>
                              </m:e>
                              <m:sub>
                                <m:r>
                                  <m:t xml:space="preserve">t</m:t>
                                </m:r>
                              </m:sub>
                            </m:sSub>
                            <m:r>
                              <m:t xml:space="preserve">,</m:t>
                            </m:r>
                            <m:sSub>
                              <m:e>
                                <m:r>
                                  <m:t xml:space="preserve">s</m:t>
                                </m:r>
                              </m:e>
                              <m:sub>
                                <m:r>
                                  <m:t xml:space="preserve">t</m:t>
                                </m:r>
                              </m:sub>
                            </m:sSub>
                          </m:e>
                        </m:d>
                      </m:e>
                    </m:d>
                  </m:oMath>
                </a14:m>
              </a:p>
            </p:txBody>
          </p:sp>
        </mc:Choice>
        <mc:Fallback/>
      </mc:AlternateContent>
      <mc:AlternateContent>
        <mc:Choice xmlns:a14="http://schemas.microsoft.com/office/drawing/2010/main" Requires="a14">
          <p:sp>
            <p:nvSpPr>
              <p:cNvPr id="103" name=""/>
              <p:cNvSpPr txBox="1"/>
              <p:nvPr/>
            </p:nvSpPr>
            <p:spPr>
              <a:xfrm>
                <a:off x="3706560" y="4422240"/>
                <a:ext cx="4585320" cy="796320"/>
              </a:xfrm>
              <a:prstGeom prst="rect">
                <a:avLst/>
              </a:prstGeom>
            </p:spPr>
            <p:txBody>
              <a:bodyPr/>
              <a:p>
                <a14:m>
                  <m:oMath xmlns:m="http://schemas.openxmlformats.org/officeDocument/2006/math">
                    <m:sSub>
                      <m:e>
                        <m:r>
                          <m:t xml:space="preserve">∇</m:t>
                        </m:r>
                      </m:e>
                      <m:sub>
                        <m:r>
                          <m:t xml:space="preserve">θ</m:t>
                        </m:r>
                      </m:sub>
                    </m:sSub>
                    <m:r>
                      <m:t xml:space="preserve">J</m:t>
                    </m:r>
                    <m:d>
                      <m:dPr>
                        <m:begChr m:val="("/>
                        <m:endChr m:val=")"/>
                      </m:dPr>
                      <m:e>
                        <m:r>
                          <m:t xml:space="preserve">θ</m:t>
                        </m:r>
                      </m:e>
                    </m:d>
                    <m:r>
                      <m:t xml:space="preserve">=</m:t>
                    </m:r>
                    <m:limLow>
                      <m:e>
                        <m:r>
                          <m:t xml:space="preserve">E</m:t>
                        </m:r>
                      </m:e>
                      <m:lim>
                        <m:r>
                          <m:t xml:space="preserve">τ</m:t>
                        </m:r>
                      </m:lim>
                    </m:limLow>
                    <m:d>
                      <m:dPr>
                        <m:begChr m:val="["/>
                        <m:endChr m:val="]"/>
                      </m:dPr>
                      <m:e>
                        <m:nary>
                          <m:naryPr>
                            <m:chr m:val="∑"/>
                          </m:naryPr>
                          <m:sub>
                            <m:r>
                              <m:t xml:space="preserve">t</m:t>
                            </m:r>
                            <m:r>
                              <m:t xml:space="preserve">=</m:t>
                            </m:r>
                            <m:r>
                              <m:t xml:space="preserve">0</m:t>
                            </m:r>
                          </m:sub>
                          <m:sup>
                            <m:r>
                              <m:t xml:space="preserve">T</m:t>
                            </m:r>
                            <m:r>
                              <m:t xml:space="preserve">−</m:t>
                            </m:r>
                            <m:r>
                              <m:t xml:space="preserve">1</m:t>
                            </m:r>
                          </m:sup>
                          <m:e>
                            <m:sSub>
                              <m:e>
                                <m:r>
                                  <m:t xml:space="preserve">∇</m:t>
                                </m:r>
                              </m:e>
                              <m:sub>
                                <m:r>
                                  <m:t xml:space="preserve">θ</m:t>
                                </m:r>
                              </m:sub>
                            </m:sSub>
                          </m:e>
                        </m:nary>
                        <m:r>
                          <m:t xml:space="preserve">log</m:t>
                        </m:r>
                        <m:sSub>
                          <m:e>
                            <m:r>
                              <m:t xml:space="preserve">π</m:t>
                            </m:r>
                          </m:e>
                          <m:sub>
                            <m:r>
                              <m:t xml:space="preserve">θ</m:t>
                            </m:r>
                          </m:sub>
                        </m:sSub>
                        <m:d>
                          <m:dPr>
                            <m:begChr m:val="("/>
                            <m:endChr m:val=")"/>
                          </m:dPr>
                          <m:e>
                            <m:d>
                              <m:dPr>
                                <m:begChr m:val=""/>
                                <m:endChr m:val="|"/>
                              </m:dPr>
                              <m:e>
                                <m:sSub>
                                  <m:e>
                                    <m:r>
                                      <m:t xml:space="preserve">a</m:t>
                                    </m:r>
                                  </m:e>
                                  <m:sub>
                                    <m:r>
                                      <m:t xml:space="preserve">t</m:t>
                                    </m:r>
                                  </m:sub>
                                </m:sSub>
                              </m:e>
                            </m:d>
                            <m:sSub>
                              <m:e>
                                <m:r>
                                  <m:t xml:space="preserve">s</m:t>
                                </m:r>
                              </m:e>
                              <m:sub>
                                <m:r>
                                  <m:t xml:space="preserve">t</m:t>
                                </m:r>
                              </m:sub>
                            </m:sSub>
                          </m:e>
                        </m:d>
                        <m:r>
                          <m:t xml:space="preserve">Q</m:t>
                        </m:r>
                        <m:d>
                          <m:dPr>
                            <m:begChr m:val="("/>
                            <m:endChr m:val=")"/>
                          </m:dPr>
                          <m:e>
                            <m:sSub>
                              <m:e>
                                <m:r>
                                  <m:t xml:space="preserve">a</m:t>
                                </m:r>
                              </m:e>
                              <m:sub>
                                <m:r>
                                  <m:t xml:space="preserve">t</m:t>
                                </m:r>
                              </m:sub>
                            </m:sSub>
                            <m:r>
                              <m:t xml:space="preserve">,</m:t>
                            </m:r>
                            <m:sSub>
                              <m:e>
                                <m:r>
                                  <m:t xml:space="preserve">s</m:t>
                                </m:r>
                              </m:e>
                              <m:sub>
                                <m:r>
                                  <m:t xml:space="preserve">t</m:t>
                                </m:r>
                              </m:sub>
                            </m:sSub>
                          </m:e>
                        </m:d>
                      </m:e>
                    </m:d>
                  </m:oMath>
                </a14:m>
              </a:p>
            </p:txBody>
          </p:sp>
        </mc:Choice>
        <mc:Fallback/>
      </mc:AlternateContent>
      <mc:AlternateContent>
        <mc:Choice xmlns:a14="http://schemas.microsoft.com/office/drawing/2010/main" Requires="a14">
          <p:sp>
            <p:nvSpPr>
              <p:cNvPr id="104" name=""/>
              <p:cNvSpPr txBox="1"/>
              <p:nvPr/>
            </p:nvSpPr>
            <p:spPr>
              <a:xfrm>
                <a:off x="2526120" y="5508000"/>
                <a:ext cx="883800" cy="325440"/>
              </a:xfrm>
              <a:prstGeom prst="rect">
                <a:avLst/>
              </a:prstGeom>
            </p:spPr>
            <p:txBody>
              <a:bodyPr/>
              <a:p>
                <a14:m>
                  <m:oMath xmlns:m="http://schemas.openxmlformats.org/officeDocument/2006/math">
                    <m:r>
                      <m:t xml:space="preserve">Q</m:t>
                    </m:r>
                    <m:d>
                      <m:dPr>
                        <m:begChr m:val="("/>
                        <m:endChr m:val=")"/>
                      </m:dPr>
                      <m:e>
                        <m:sSub>
                          <m:e>
                            <m:r>
                              <m:t xml:space="preserve">a</m:t>
                            </m:r>
                          </m:e>
                          <m:sub>
                            <m:r>
                              <m:t xml:space="preserve">t</m:t>
                            </m:r>
                          </m:sub>
                        </m:sSub>
                        <m:r>
                          <m:t xml:space="preserve">,</m:t>
                        </m:r>
                        <m:sSub>
                          <m:e>
                            <m:r>
                              <m:t xml:space="preserve">s</m:t>
                            </m:r>
                          </m:e>
                          <m:sub>
                            <m:r>
                              <m:t xml:space="preserve">t</m:t>
                            </m:r>
                          </m:sub>
                        </m:sSub>
                      </m:e>
                    </m:d>
                  </m:oMath>
                </a14:m>
              </a:p>
            </p:txBody>
          </p:sp>
        </mc:Choice>
        <mc:Fallback/>
      </mc:AlternateContent>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3440" cy="1323360"/>
          </a:xfrm>
          <a:prstGeom prst="rect">
            <a:avLst/>
          </a:prstGeom>
          <a:noFill/>
          <a:ln w="0">
            <a:noFill/>
          </a:ln>
        </p:spPr>
        <p:txBody>
          <a:bodyPr lIns="91440" rIns="91440" tIns="45720" bIns="45720" anchor="ctr">
            <a:noAutofit/>
          </a:bodyPr>
          <a:p>
            <a:pPr indent="0" defTabSz="914400">
              <a:lnSpc>
                <a:spcPct val="90000"/>
              </a:lnSpc>
              <a:spcBef>
                <a:spcPts val="1417"/>
              </a:spcBef>
              <a:buNone/>
              <a:tabLst>
                <a:tab algn="l" pos="0"/>
              </a:tabLst>
            </a:pPr>
            <a:r>
              <a:rPr b="0" lang="pt-BR" sz="4400" spc="-1" strike="noStrike">
                <a:solidFill>
                  <a:schemeClr val="dk1"/>
                </a:solidFill>
                <a:latin typeface="Calibri Light"/>
              </a:rPr>
              <a:t>Método Ator-Crítico</a:t>
            </a:r>
            <a:endParaRPr b="0" lang="pt-BR" sz="4400" spc="-1" strike="noStrike">
              <a:solidFill>
                <a:srgbClr val="000000"/>
              </a:solidFill>
              <a:latin typeface="Arial"/>
            </a:endParaRPr>
          </a:p>
        </p:txBody>
      </p:sp>
      <p:sp>
        <p:nvSpPr>
          <p:cNvPr id="106" name="PlaceHolder 2"/>
          <p:cNvSpPr>
            <a:spLocks noGrp="1"/>
          </p:cNvSpPr>
          <p:nvPr>
            <p:ph/>
          </p:nvPr>
        </p:nvSpPr>
        <p:spPr>
          <a:xfrm>
            <a:off x="838080" y="1825560"/>
            <a:ext cx="10513440" cy="4349160"/>
          </a:xfrm>
          <a:prstGeom prst="rect">
            <a:avLst/>
          </a:prstGeom>
          <a:noFill/>
          <a:ln w="0">
            <a:noFill/>
          </a:ln>
        </p:spPr>
        <p:txBody>
          <a:bodyPr lIns="91440" rIns="91440" tIns="45720" bIns="45720" anchor="t">
            <a:noAutofit/>
          </a:bodyPr>
          <a:p>
            <a:pPr marL="432000" indent="0">
              <a:lnSpc>
                <a:spcPct val="90000"/>
              </a:lnSpc>
              <a:spcBef>
                <a:spcPts val="1417"/>
              </a:spcBef>
              <a:buNone/>
              <a:tabLst>
                <a:tab algn="l" pos="0"/>
              </a:tabLst>
            </a:pPr>
            <a:r>
              <a:rPr b="0" lang="pt-BR" sz="2800" spc="-1" strike="noStrike">
                <a:solidFill>
                  <a:schemeClr val="dk1"/>
                </a:solidFill>
                <a:latin typeface="Calibri"/>
                <a:ea typeface="Noto Sans CJK SC"/>
              </a:rPr>
              <a:t>Sabemos que é matematicamente impossível encontrar uma expressão para determinar o valor de            , mas sabemos que as redes neurais são aproximadores universais de funções. Podemos parametrizar uma rede neural para estimar a função               e portanto teremos que</a:t>
            </a:r>
            <a:endParaRPr b="0" lang="pt-BR" sz="2800" spc="-1" strike="noStrike">
              <a:solidFill>
                <a:srgbClr val="000000"/>
              </a:solidFill>
              <a:latin typeface="Arial"/>
            </a:endParaRPr>
          </a:p>
        </p:txBody>
      </p:sp>
      <mc:AlternateContent>
        <mc:Choice xmlns:a14="http://schemas.microsoft.com/office/drawing/2010/main" Requires="a14">
          <p:sp>
            <p:nvSpPr>
              <p:cNvPr id="107" name=""/>
              <p:cNvSpPr txBox="1"/>
              <p:nvPr/>
            </p:nvSpPr>
            <p:spPr>
              <a:xfrm>
                <a:off x="3780000" y="3882240"/>
                <a:ext cx="4683960" cy="796320"/>
              </a:xfrm>
              <a:prstGeom prst="rect">
                <a:avLst/>
              </a:prstGeom>
            </p:spPr>
            <p:txBody>
              <a:bodyPr/>
              <a:p>
                <a14:m>
                  <m:oMath xmlns:m="http://schemas.openxmlformats.org/officeDocument/2006/math">
                    <m:sSub>
                      <m:e>
                        <m:r>
                          <m:t xml:space="preserve">∇</m:t>
                        </m:r>
                      </m:e>
                      <m:sub>
                        <m:r>
                          <m:t xml:space="preserve">θ</m:t>
                        </m:r>
                      </m:sub>
                    </m:sSub>
                    <m:r>
                      <m:t xml:space="preserve">J</m:t>
                    </m:r>
                    <m:d>
                      <m:dPr>
                        <m:begChr m:val="("/>
                        <m:endChr m:val=")"/>
                      </m:dPr>
                      <m:e>
                        <m:r>
                          <m:t xml:space="preserve">θ</m:t>
                        </m:r>
                      </m:e>
                    </m:d>
                    <m:r>
                      <m:t xml:space="preserve">=</m:t>
                    </m:r>
                    <m:limLow>
                      <m:e>
                        <m:r>
                          <m:t xml:space="preserve">E</m:t>
                        </m:r>
                      </m:e>
                      <m:lim>
                        <m:r>
                          <m:t xml:space="preserve">τ</m:t>
                        </m:r>
                      </m:lim>
                    </m:limLow>
                    <m:d>
                      <m:dPr>
                        <m:begChr m:val="["/>
                        <m:endChr m:val="]"/>
                      </m:dPr>
                      <m:e>
                        <m:nary>
                          <m:naryPr>
                            <m:chr m:val="∑"/>
                          </m:naryPr>
                          <m:sub>
                            <m:r>
                              <m:t xml:space="preserve">t</m:t>
                            </m:r>
                            <m:r>
                              <m:t xml:space="preserve">=</m:t>
                            </m:r>
                            <m:r>
                              <m:t xml:space="preserve">0</m:t>
                            </m:r>
                          </m:sub>
                          <m:sup>
                            <m:r>
                              <m:t xml:space="preserve">T</m:t>
                            </m:r>
                            <m:r>
                              <m:t xml:space="preserve">−</m:t>
                            </m:r>
                            <m:r>
                              <m:t xml:space="preserve">1</m:t>
                            </m:r>
                          </m:sup>
                          <m:e>
                            <m:sSub>
                              <m:e>
                                <m:r>
                                  <m:t xml:space="preserve">∇</m:t>
                                </m:r>
                              </m:e>
                              <m:sub>
                                <m:r>
                                  <m:t xml:space="preserve">θ</m:t>
                                </m:r>
                              </m:sub>
                            </m:sSub>
                          </m:e>
                        </m:nary>
                        <m:r>
                          <m:t xml:space="preserve">log</m:t>
                        </m:r>
                        <m:sSub>
                          <m:e>
                            <m:r>
                              <m:t xml:space="preserve">π</m:t>
                            </m:r>
                          </m:e>
                          <m:sub>
                            <m:r>
                              <m:t xml:space="preserve">θ</m:t>
                            </m:r>
                          </m:sub>
                        </m:sSub>
                        <m:d>
                          <m:dPr>
                            <m:begChr m:val="("/>
                            <m:endChr m:val=")"/>
                          </m:dPr>
                          <m:e>
                            <m:d>
                              <m:dPr>
                                <m:begChr m:val=""/>
                                <m:endChr m:val="|"/>
                              </m:dPr>
                              <m:e>
                                <m:sSub>
                                  <m:e>
                                    <m:r>
                                      <m:t xml:space="preserve">a</m:t>
                                    </m:r>
                                  </m:e>
                                  <m:sub>
                                    <m:r>
                                      <m:t xml:space="preserve">t</m:t>
                                    </m:r>
                                  </m:sub>
                                </m:sSub>
                              </m:e>
                            </m:d>
                            <m:sSub>
                              <m:e>
                                <m:r>
                                  <m:t xml:space="preserve">s</m:t>
                                </m:r>
                              </m:e>
                              <m:sub>
                                <m:r>
                                  <m:t xml:space="preserve">t</m:t>
                                </m:r>
                              </m:sub>
                            </m:sSub>
                          </m:e>
                        </m:d>
                        <m:sSub>
                          <m:e>
                            <m:r>
                              <m:t xml:space="preserve">Q</m:t>
                            </m:r>
                          </m:e>
                          <m:sub>
                            <m:r>
                              <m:t xml:space="preserve">ϕ</m:t>
                            </m:r>
                          </m:sub>
                        </m:sSub>
                        <m:d>
                          <m:dPr>
                            <m:begChr m:val="("/>
                            <m:endChr m:val=")"/>
                          </m:dPr>
                          <m:e>
                            <m:sSub>
                              <m:e>
                                <m:r>
                                  <m:t xml:space="preserve">a</m:t>
                                </m:r>
                              </m:e>
                              <m:sub>
                                <m:r>
                                  <m:t xml:space="preserve">t</m:t>
                                </m:r>
                              </m:sub>
                            </m:sSub>
                            <m:r>
                              <m:t xml:space="preserve">,</m:t>
                            </m:r>
                            <m:sSub>
                              <m:e>
                                <m:r>
                                  <m:t xml:space="preserve">s</m:t>
                                </m:r>
                              </m:e>
                              <m:sub>
                                <m:r>
                                  <m:t xml:space="preserve">t</m:t>
                                </m:r>
                              </m:sub>
                            </m:sSub>
                          </m:e>
                        </m:d>
                      </m:e>
                    </m:d>
                  </m:oMath>
                </a14:m>
              </a:p>
            </p:txBody>
          </p:sp>
        </mc:Choice>
        <mc:Fallback/>
      </mc:AlternateContent>
      <mc:AlternateContent>
        <mc:Choice xmlns:a14="http://schemas.microsoft.com/office/drawing/2010/main" Requires="a14">
          <p:sp>
            <p:nvSpPr>
              <p:cNvPr id="108" name=""/>
              <p:cNvSpPr txBox="1"/>
              <p:nvPr/>
            </p:nvSpPr>
            <p:spPr>
              <a:xfrm>
                <a:off x="9014760" y="3060000"/>
                <a:ext cx="972720" cy="325440"/>
              </a:xfrm>
              <a:prstGeom prst="rect">
                <a:avLst/>
              </a:prstGeom>
            </p:spPr>
            <p:txBody>
              <a:bodyPr/>
              <a:p>
                <a14:m>
                  <m:oMath xmlns:m="http://schemas.openxmlformats.org/officeDocument/2006/math">
                    <m:sSub>
                      <m:e>
                        <m:r>
                          <m:t xml:space="preserve">Q</m:t>
                        </m:r>
                      </m:e>
                      <m:sub>
                        <m:r>
                          <m:t xml:space="preserve">ϕ</m:t>
                        </m:r>
                      </m:sub>
                    </m:sSub>
                    <m:d>
                      <m:dPr>
                        <m:begChr m:val="("/>
                        <m:endChr m:val=")"/>
                      </m:dPr>
                      <m:e>
                        <m:sSub>
                          <m:e>
                            <m:r>
                              <m:t xml:space="preserve">a</m:t>
                            </m:r>
                          </m:e>
                          <m:sub>
                            <m:r>
                              <m:t xml:space="preserve">t</m:t>
                            </m:r>
                          </m:sub>
                        </m:sSub>
                        <m:r>
                          <m:t xml:space="preserve">,</m:t>
                        </m:r>
                        <m:sSub>
                          <m:e>
                            <m:r>
                              <m:t xml:space="preserve">s</m:t>
                            </m:r>
                          </m:e>
                          <m:sub>
                            <m:r>
                              <m:t xml:space="preserve">t</m:t>
                            </m:r>
                          </m:sub>
                        </m:sSub>
                      </m:e>
                    </m:d>
                  </m:oMath>
                </a14:m>
              </a:p>
            </p:txBody>
          </p:sp>
        </mc:Choice>
        <mc:Fallback/>
      </mc:AlternateContent>
      <mc:AlternateContent>
        <mc:Choice xmlns:a14="http://schemas.microsoft.com/office/drawing/2010/main" Requires="a14">
          <p:sp>
            <p:nvSpPr>
              <p:cNvPr id="109" name=""/>
              <p:cNvSpPr txBox="1"/>
              <p:nvPr/>
            </p:nvSpPr>
            <p:spPr>
              <a:xfrm>
                <a:off x="6840000" y="2304000"/>
                <a:ext cx="883800" cy="325440"/>
              </a:xfrm>
              <a:prstGeom prst="rect">
                <a:avLst/>
              </a:prstGeom>
            </p:spPr>
            <p:txBody>
              <a:bodyPr/>
              <a:p>
                <a14:m>
                  <m:oMath xmlns:m="http://schemas.openxmlformats.org/officeDocument/2006/math">
                    <m:r>
                      <m:t xml:space="preserve">Q</m:t>
                    </m:r>
                    <m:d>
                      <m:dPr>
                        <m:begChr m:val="("/>
                        <m:endChr m:val=")"/>
                      </m:dPr>
                      <m:e>
                        <m:sSub>
                          <m:e>
                            <m:r>
                              <m:t xml:space="preserve">a</m:t>
                            </m:r>
                          </m:e>
                          <m:sub>
                            <m:r>
                              <m:t xml:space="preserve">t</m:t>
                            </m:r>
                          </m:sub>
                        </m:sSub>
                        <m:r>
                          <m:t xml:space="preserve">,</m:t>
                        </m:r>
                        <m:sSub>
                          <m:e>
                            <m:r>
                              <m:t xml:space="preserve">s</m:t>
                            </m:r>
                          </m:e>
                          <m:sub>
                            <m:r>
                              <m:t xml:space="preserve">t</m:t>
                            </m:r>
                          </m:sub>
                        </m:sSub>
                      </m:e>
                    </m:d>
                  </m:oMath>
                </a14:m>
              </a:p>
            </p:txBody>
          </p:sp>
        </mc:Choice>
        <mc:Fallback/>
      </mc:AlternateContent>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3440" cy="1323360"/>
          </a:xfrm>
          <a:prstGeom prst="rect">
            <a:avLst/>
          </a:prstGeom>
          <a:noFill/>
          <a:ln w="0">
            <a:noFill/>
          </a:ln>
        </p:spPr>
        <p:txBody>
          <a:bodyPr lIns="91440" rIns="91440" tIns="45720" bIns="45720" anchor="ctr">
            <a:noAutofit/>
          </a:bodyPr>
          <a:p>
            <a:pPr indent="0" defTabSz="914400">
              <a:lnSpc>
                <a:spcPct val="90000"/>
              </a:lnSpc>
              <a:spcBef>
                <a:spcPts val="1417"/>
              </a:spcBef>
              <a:buNone/>
              <a:tabLst>
                <a:tab algn="l" pos="0"/>
              </a:tabLst>
            </a:pPr>
            <a:r>
              <a:rPr b="0" lang="pt-BR" sz="4400" spc="-1" strike="noStrike">
                <a:solidFill>
                  <a:schemeClr val="dk1"/>
                </a:solidFill>
                <a:latin typeface="Calibri Light"/>
              </a:rPr>
              <a:t>Método Ator-Crítico</a:t>
            </a:r>
            <a:endParaRPr b="0" lang="pt-BR" sz="4400" spc="-1" strike="noStrike">
              <a:solidFill>
                <a:srgbClr val="000000"/>
              </a:solidFill>
              <a:latin typeface="Arial"/>
            </a:endParaRPr>
          </a:p>
        </p:txBody>
      </p:sp>
      <p:sp>
        <p:nvSpPr>
          <p:cNvPr id="111" name="PlaceHolder 2"/>
          <p:cNvSpPr>
            <a:spLocks noGrp="1"/>
          </p:cNvSpPr>
          <p:nvPr>
            <p:ph/>
          </p:nvPr>
        </p:nvSpPr>
        <p:spPr>
          <a:xfrm>
            <a:off x="838080" y="1825560"/>
            <a:ext cx="10513440" cy="4349160"/>
          </a:xfrm>
          <a:prstGeom prst="rect">
            <a:avLst/>
          </a:prstGeom>
          <a:noFill/>
          <a:ln w="0">
            <a:noFill/>
          </a:ln>
        </p:spPr>
        <p:txBody>
          <a:bodyPr lIns="91440" rIns="91440" tIns="45720" bIns="45720" anchor="t">
            <a:noAutofit/>
          </a:bodyPr>
          <a:p>
            <a:pPr marL="432000" indent="0">
              <a:lnSpc>
                <a:spcPct val="90000"/>
              </a:lnSpc>
              <a:spcBef>
                <a:spcPts val="1417"/>
              </a:spcBef>
              <a:buNone/>
              <a:tabLst>
                <a:tab algn="l" pos="0"/>
              </a:tabLst>
            </a:pPr>
            <a:r>
              <a:rPr b="0" lang="pt-BR" sz="2800" spc="-1" strike="noStrike">
                <a:solidFill>
                  <a:schemeClr val="dk1"/>
                </a:solidFill>
                <a:latin typeface="Calibri"/>
              </a:rPr>
              <a:t>Nos Métodos Ator-Crítico, temos dois papéis principais:</a:t>
            </a:r>
            <a:endParaRPr b="0" lang="pt-BR" sz="2800" spc="-1" strike="noStrike">
              <a:solidFill>
                <a:srgbClr val="000000"/>
              </a:solidFill>
              <a:latin typeface="Arial"/>
            </a:endParaRPr>
          </a:p>
          <a:p>
            <a:pPr marL="432000" indent="0">
              <a:lnSpc>
                <a:spcPct val="90000"/>
              </a:lnSpc>
              <a:spcBef>
                <a:spcPts val="1417"/>
              </a:spcBef>
              <a:buNone/>
              <a:tabLst>
                <a:tab algn="l" pos="0"/>
              </a:tabLst>
            </a:pPr>
            <a:r>
              <a:rPr b="0" lang="pt-BR" sz="2800" spc="-1" strike="noStrike">
                <a:solidFill>
                  <a:schemeClr val="dk1"/>
                </a:solidFill>
                <a:latin typeface="Calibri"/>
              </a:rPr>
              <a:t>O "Crítico": Este é o responsável por avaliar as ações tomadas pelo agente. Ele estima o valor de diferentes ações ou estados.</a:t>
            </a:r>
            <a:endParaRPr b="0" lang="pt-BR" sz="2800" spc="-1" strike="noStrike">
              <a:solidFill>
                <a:srgbClr val="000000"/>
              </a:solidFill>
              <a:latin typeface="Arial"/>
            </a:endParaRPr>
          </a:p>
          <a:p>
            <a:pPr marL="432000" indent="0">
              <a:lnSpc>
                <a:spcPct val="90000"/>
              </a:lnSpc>
              <a:spcBef>
                <a:spcPts val="1417"/>
              </a:spcBef>
              <a:buNone/>
              <a:tabLst>
                <a:tab algn="l" pos="0"/>
              </a:tabLst>
            </a:pPr>
            <a:r>
              <a:rPr b="0" lang="pt-BR" sz="2800" spc="-1" strike="noStrike">
                <a:solidFill>
                  <a:schemeClr val="dk1"/>
                </a:solidFill>
                <a:latin typeface="Calibri"/>
              </a:rPr>
              <a:t>O "Ator": Este é o responsável por decidir quais ações o agente deve tomar. Ele ajusta a política com base no feedback do Crítico.</a:t>
            </a:r>
            <a:endParaRPr b="0" lang="pt-BR" sz="2800" spc="-1" strike="noStrike">
              <a:solidFill>
                <a:srgbClr val="000000"/>
              </a:solidFill>
              <a:latin typeface="Arial"/>
            </a:endParaRPr>
          </a:p>
          <a:p>
            <a:pPr marL="432000" indent="0">
              <a:lnSpc>
                <a:spcPct val="90000"/>
              </a:lnSpc>
              <a:spcBef>
                <a:spcPts val="1417"/>
              </a:spcBef>
              <a:buNone/>
              <a:tabLst>
                <a:tab algn="l" pos="0"/>
              </a:tabLst>
            </a:pPr>
            <a:r>
              <a:rPr b="0" lang="pt-BR" sz="2800" spc="-1" strike="noStrike">
                <a:solidFill>
                  <a:schemeClr val="dk1"/>
                </a:solidFill>
                <a:latin typeface="Calibri"/>
              </a:rPr>
              <a:t>Ambos o Crítico e o Ator usam redes neurais para fazer essas estimativas e decisões. Quando dizemos que é um "Ator-Crítico Q", significa que estamos usando uma rede neural para estimar os valores Q.</a:t>
            </a:r>
            <a:endParaRPr b="0" lang="pt-BR" sz="2800" spc="-1" strike="noStrike">
              <a:solidFill>
                <a:srgbClr val="000000"/>
              </a:solidFill>
              <a:latin typeface="Arial"/>
            </a:endParaRPr>
          </a:p>
          <a:p>
            <a:pPr marL="432000" indent="0">
              <a:lnSpc>
                <a:spcPct val="90000"/>
              </a:lnSpc>
              <a:spcBef>
                <a:spcPts val="1417"/>
              </a:spcBef>
              <a:buNone/>
              <a:tabLst>
                <a:tab algn="l" pos="0"/>
              </a:tabLst>
            </a:pPr>
            <a:endParaRPr b="0" lang="pt-BR" sz="2800" spc="-1" strike="noStrike">
              <a:solidFill>
                <a:srgbClr val="000000"/>
              </a:solidFill>
              <a:latin typeface="Arial"/>
            </a:endParaRPr>
          </a:p>
          <a:p>
            <a:pPr marL="432000" indent="0">
              <a:lnSpc>
                <a:spcPct val="90000"/>
              </a:lnSpc>
              <a:spcBef>
                <a:spcPts val="1417"/>
              </a:spcBef>
              <a:buNone/>
              <a:tabLst>
                <a:tab algn="l" pos="0"/>
              </a:tabLst>
            </a:pPr>
            <a:endParaRPr b="0" lang="pt-BR"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3440" cy="1323360"/>
          </a:xfrm>
          <a:prstGeom prst="rect">
            <a:avLst/>
          </a:prstGeom>
          <a:noFill/>
          <a:ln w="0">
            <a:noFill/>
          </a:ln>
        </p:spPr>
        <p:txBody>
          <a:bodyPr lIns="91440" rIns="91440" tIns="45720" bIns="45720" anchor="ctr">
            <a:noAutofit/>
          </a:bodyPr>
          <a:p>
            <a:pPr indent="0" defTabSz="914400">
              <a:lnSpc>
                <a:spcPct val="90000"/>
              </a:lnSpc>
              <a:spcBef>
                <a:spcPts val="1417"/>
              </a:spcBef>
              <a:buNone/>
              <a:tabLst>
                <a:tab algn="l" pos="0"/>
              </a:tabLst>
            </a:pPr>
            <a:r>
              <a:rPr b="0" lang="pt-BR" sz="4400" spc="-1" strike="noStrike">
                <a:solidFill>
                  <a:schemeClr val="dk1"/>
                </a:solidFill>
                <a:latin typeface="Calibri Light"/>
              </a:rPr>
              <a:t>Método Ator-Crítico</a:t>
            </a:r>
            <a:endParaRPr b="0" lang="pt-BR" sz="4400" spc="-1" strike="noStrike">
              <a:solidFill>
                <a:srgbClr val="000000"/>
              </a:solidFill>
              <a:latin typeface="Arial"/>
            </a:endParaRPr>
          </a:p>
        </p:txBody>
      </p:sp>
      <p:sp>
        <p:nvSpPr>
          <p:cNvPr id="113" name="PlaceHolder 2"/>
          <p:cNvSpPr>
            <a:spLocks noGrp="1"/>
          </p:cNvSpPr>
          <p:nvPr>
            <p:ph/>
          </p:nvPr>
        </p:nvSpPr>
        <p:spPr>
          <a:xfrm>
            <a:off x="838080" y="1825560"/>
            <a:ext cx="10513440" cy="4349160"/>
          </a:xfrm>
          <a:prstGeom prst="rect">
            <a:avLst/>
          </a:prstGeom>
          <a:noFill/>
          <a:ln w="0">
            <a:noFill/>
          </a:ln>
        </p:spPr>
        <p:txBody>
          <a:bodyPr lIns="91440" rIns="91440" tIns="45720" bIns="45720" anchor="t">
            <a:noAutofit/>
          </a:bodyPr>
          <a:p>
            <a:pPr marL="432000" indent="0">
              <a:lnSpc>
                <a:spcPct val="90000"/>
              </a:lnSpc>
              <a:spcBef>
                <a:spcPts val="1417"/>
              </a:spcBef>
              <a:buNone/>
              <a:tabLst>
                <a:tab algn="l" pos="0"/>
              </a:tabLst>
            </a:pPr>
            <a:r>
              <a:rPr b="0" lang="pt-BR" sz="2800" spc="-1" strike="noStrike">
                <a:solidFill>
                  <a:schemeClr val="dk1"/>
                </a:solidFill>
                <a:latin typeface="Calibri"/>
              </a:rPr>
              <a:t>Como vimos anteriormente, podemos utilizar de funções de patamar para reduzir a variância do estimador.</a:t>
            </a:r>
            <a:endParaRPr b="0" lang="pt-BR" sz="2800" spc="-1" strike="noStrike">
              <a:solidFill>
                <a:srgbClr val="000000"/>
              </a:solidFill>
              <a:latin typeface="Arial"/>
            </a:endParaRPr>
          </a:p>
          <a:p>
            <a:pPr marL="432000" indent="0">
              <a:lnSpc>
                <a:spcPct val="90000"/>
              </a:lnSpc>
              <a:spcBef>
                <a:spcPts val="1417"/>
              </a:spcBef>
              <a:buNone/>
              <a:tabLst>
                <a:tab algn="l" pos="0"/>
              </a:tabLst>
            </a:pPr>
            <a:r>
              <a:rPr b="0" lang="pt-BR" sz="2800" spc="-1" strike="noStrike">
                <a:solidFill>
                  <a:schemeClr val="dk1"/>
                </a:solidFill>
                <a:latin typeface="Calibri"/>
              </a:rPr>
              <a:t>Se utilizarmos a função de valor V como patamar, teremos</a:t>
            </a:r>
            <a:endParaRPr b="0" lang="pt-BR" sz="2800" spc="-1" strike="noStrike">
              <a:solidFill>
                <a:srgbClr val="000000"/>
              </a:solidFill>
              <a:latin typeface="Arial"/>
            </a:endParaRPr>
          </a:p>
          <a:p>
            <a:pPr marL="432000" indent="0">
              <a:lnSpc>
                <a:spcPct val="90000"/>
              </a:lnSpc>
              <a:spcBef>
                <a:spcPts val="1417"/>
              </a:spcBef>
              <a:buNone/>
              <a:tabLst>
                <a:tab algn="l" pos="0"/>
              </a:tabLst>
            </a:pPr>
            <a:endParaRPr b="0" lang="pt-BR" sz="2800" spc="-1" strike="noStrike">
              <a:solidFill>
                <a:srgbClr val="000000"/>
              </a:solidFill>
              <a:latin typeface="Arial"/>
            </a:endParaRPr>
          </a:p>
          <a:p>
            <a:pPr marL="432000" indent="0">
              <a:lnSpc>
                <a:spcPct val="90000"/>
              </a:lnSpc>
              <a:spcBef>
                <a:spcPts val="1417"/>
              </a:spcBef>
              <a:buNone/>
              <a:tabLst>
                <a:tab algn="l" pos="0"/>
              </a:tabLst>
            </a:pPr>
            <a:endParaRPr b="0" lang="pt-BR" sz="2800" spc="-1" strike="noStrike">
              <a:solidFill>
                <a:srgbClr val="000000"/>
              </a:solidFill>
              <a:latin typeface="Arial"/>
            </a:endParaRPr>
          </a:p>
        </p:txBody>
      </p:sp>
      <mc:AlternateContent>
        <mc:Choice xmlns:a14="http://schemas.microsoft.com/office/drawing/2010/main" Requires="a14">
          <p:sp>
            <p:nvSpPr>
              <p:cNvPr id="114" name=""/>
              <p:cNvSpPr txBox="1"/>
              <p:nvPr/>
            </p:nvSpPr>
            <p:spPr>
              <a:xfrm>
                <a:off x="3216240" y="3882240"/>
                <a:ext cx="5752440" cy="796320"/>
              </a:xfrm>
              <a:prstGeom prst="rect">
                <a:avLst/>
              </a:prstGeom>
            </p:spPr>
            <p:txBody>
              <a:bodyPr/>
              <a:p>
                <a14:m>
                  <m:oMath xmlns:m="http://schemas.openxmlformats.org/officeDocument/2006/math">
                    <m:sSub>
                      <m:e>
                        <m:r>
                          <m:t xml:space="preserve">∇</m:t>
                        </m:r>
                      </m:e>
                      <m:sub>
                        <m:r>
                          <m:t xml:space="preserve">θ</m:t>
                        </m:r>
                      </m:sub>
                    </m:sSub>
                    <m:r>
                      <m:t xml:space="preserve">J</m:t>
                    </m:r>
                    <m:d>
                      <m:dPr>
                        <m:begChr m:val="("/>
                        <m:endChr m:val=")"/>
                      </m:dPr>
                      <m:e>
                        <m:r>
                          <m:t xml:space="preserve">θ</m:t>
                        </m:r>
                      </m:e>
                    </m:d>
                    <m:r>
                      <m:t xml:space="preserve">=</m:t>
                    </m:r>
                    <m:limLow>
                      <m:e>
                        <m:r>
                          <m:t xml:space="preserve">E</m:t>
                        </m:r>
                      </m:e>
                      <m:lim>
                        <m:r>
                          <m:t xml:space="preserve">τ</m:t>
                        </m:r>
                      </m:lim>
                    </m:limLow>
                    <m:d>
                      <m:dPr>
                        <m:begChr m:val="["/>
                        <m:endChr m:val="]"/>
                      </m:dPr>
                      <m:e>
                        <m:nary>
                          <m:naryPr>
                            <m:chr m:val="∑"/>
                          </m:naryPr>
                          <m:sub>
                            <m:r>
                              <m:t xml:space="preserve">t</m:t>
                            </m:r>
                            <m:r>
                              <m:t xml:space="preserve">=</m:t>
                            </m:r>
                            <m:r>
                              <m:t xml:space="preserve">0</m:t>
                            </m:r>
                          </m:sub>
                          <m:sup>
                            <m:r>
                              <m:t xml:space="preserve">T</m:t>
                            </m:r>
                            <m:r>
                              <m:t xml:space="preserve">−</m:t>
                            </m:r>
                            <m:r>
                              <m:t xml:space="preserve">1</m:t>
                            </m:r>
                          </m:sup>
                          <m:e>
                            <m:sSub>
                              <m:e>
                                <m:r>
                                  <m:t xml:space="preserve">∇</m:t>
                                </m:r>
                              </m:e>
                              <m:sub>
                                <m:r>
                                  <m:t xml:space="preserve">θ</m:t>
                                </m:r>
                              </m:sub>
                            </m:sSub>
                          </m:e>
                        </m:nary>
                        <m:r>
                          <m:t xml:space="preserve">log</m:t>
                        </m:r>
                        <m:sSub>
                          <m:e>
                            <m:r>
                              <m:t xml:space="preserve">π</m:t>
                            </m:r>
                          </m:e>
                          <m:sub>
                            <m:r>
                              <m:t xml:space="preserve">θ</m:t>
                            </m:r>
                          </m:sub>
                        </m:sSub>
                        <m:d>
                          <m:dPr>
                            <m:begChr m:val="("/>
                            <m:endChr m:val=")"/>
                          </m:dPr>
                          <m:e>
                            <m:d>
                              <m:dPr>
                                <m:begChr m:val=""/>
                                <m:endChr m:val="|"/>
                              </m:dPr>
                              <m:e>
                                <m:sSub>
                                  <m:e>
                                    <m:r>
                                      <m:t xml:space="preserve">a</m:t>
                                    </m:r>
                                  </m:e>
                                  <m:sub>
                                    <m:r>
                                      <m:t xml:space="preserve">t</m:t>
                                    </m:r>
                                  </m:sub>
                                </m:sSub>
                              </m:e>
                            </m:d>
                            <m:sSub>
                              <m:e>
                                <m:r>
                                  <m:t xml:space="preserve">s</m:t>
                                </m:r>
                              </m:e>
                              <m:sub>
                                <m:r>
                                  <m:t xml:space="preserve">t</m:t>
                                </m:r>
                              </m:sub>
                            </m:sSub>
                          </m:e>
                        </m:d>
                        <m:d>
                          <m:dPr>
                            <m:begChr m:val="("/>
                            <m:endChr m:val=")"/>
                          </m:dPr>
                          <m:e>
                            <m:sSub>
                              <m:e>
                                <m:r>
                                  <m:t xml:space="preserve">Q</m:t>
                                </m:r>
                              </m:e>
                              <m:sub>
                                <m:r>
                                  <m:t xml:space="preserve">ϕ</m:t>
                                </m:r>
                              </m:sub>
                            </m:sSub>
                            <m:d>
                              <m:dPr>
                                <m:begChr m:val="("/>
                                <m:endChr m:val=")"/>
                              </m:dPr>
                              <m:e>
                                <m:sSub>
                                  <m:e>
                                    <m:r>
                                      <m:t xml:space="preserve">a</m:t>
                                    </m:r>
                                  </m:e>
                                  <m:sub>
                                    <m:r>
                                      <m:t xml:space="preserve">t</m:t>
                                    </m:r>
                                  </m:sub>
                                </m:sSub>
                                <m:r>
                                  <m:t xml:space="preserve">,</m:t>
                                </m:r>
                                <m:sSub>
                                  <m:e>
                                    <m:r>
                                      <m:t xml:space="preserve">s</m:t>
                                    </m:r>
                                  </m:e>
                                  <m:sub>
                                    <m:r>
                                      <m:t xml:space="preserve">t</m:t>
                                    </m:r>
                                  </m:sub>
                                </m:sSub>
                              </m:e>
                            </m:d>
                            <m:r>
                              <m:t xml:space="preserve">−</m:t>
                            </m:r>
                            <m:r>
                              <m:t xml:space="preserve">V</m:t>
                            </m:r>
                            <m:d>
                              <m:dPr>
                                <m:begChr m:val="("/>
                                <m:endChr m:val=")"/>
                              </m:dPr>
                              <m:e>
                                <m:sSub>
                                  <m:e>
                                    <m:r>
                                      <m:t xml:space="preserve">s</m:t>
                                    </m:r>
                                  </m:e>
                                  <m:sub>
                                    <m:r>
                                      <m:t xml:space="preserve">t</m:t>
                                    </m:r>
                                  </m:sub>
                                </m:sSub>
                              </m:e>
                            </m:d>
                          </m:e>
                        </m:d>
                      </m:e>
                    </m:d>
                  </m:oMath>
                </a14:m>
              </a:p>
            </p:txBody>
          </p:sp>
        </mc:Choice>
        <mc:Fallback/>
      </mc:AlternateContent>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838080" y="365040"/>
            <a:ext cx="10513440" cy="1323360"/>
          </a:xfrm>
          <a:prstGeom prst="rect">
            <a:avLst/>
          </a:prstGeom>
          <a:noFill/>
          <a:ln w="0">
            <a:noFill/>
          </a:ln>
        </p:spPr>
        <p:txBody>
          <a:bodyPr lIns="91440" rIns="91440" tIns="45720" bIns="45720" anchor="ctr">
            <a:noAutofit/>
          </a:bodyPr>
          <a:p>
            <a:pPr indent="0" defTabSz="914400">
              <a:lnSpc>
                <a:spcPct val="90000"/>
              </a:lnSpc>
              <a:spcBef>
                <a:spcPts val="1417"/>
              </a:spcBef>
              <a:buNone/>
              <a:tabLst>
                <a:tab algn="l" pos="0"/>
              </a:tabLst>
            </a:pPr>
            <a:r>
              <a:rPr b="0" lang="pt-BR" sz="4400" spc="-1" strike="noStrike">
                <a:solidFill>
                  <a:schemeClr val="dk1"/>
                </a:solidFill>
                <a:latin typeface="Calibri Light"/>
              </a:rPr>
              <a:t>Método Ator-Crítico</a:t>
            </a:r>
            <a:endParaRPr b="0" lang="pt-BR" sz="4400" spc="-1" strike="noStrike">
              <a:solidFill>
                <a:srgbClr val="000000"/>
              </a:solidFill>
              <a:latin typeface="Arial"/>
            </a:endParaRPr>
          </a:p>
        </p:txBody>
      </p:sp>
      <p:sp>
        <p:nvSpPr>
          <p:cNvPr id="116" name="PlaceHolder 2"/>
          <p:cNvSpPr>
            <a:spLocks noGrp="1"/>
          </p:cNvSpPr>
          <p:nvPr>
            <p:ph/>
          </p:nvPr>
        </p:nvSpPr>
        <p:spPr>
          <a:xfrm>
            <a:off x="838080" y="1825560"/>
            <a:ext cx="10513440" cy="4349160"/>
          </a:xfrm>
          <a:prstGeom prst="rect">
            <a:avLst/>
          </a:prstGeom>
          <a:noFill/>
          <a:ln w="0">
            <a:noFill/>
          </a:ln>
        </p:spPr>
        <p:txBody>
          <a:bodyPr lIns="91440" rIns="91440" tIns="45720" bIns="45720" anchor="t">
            <a:noAutofit/>
          </a:bodyPr>
          <a:p>
            <a:pPr indent="0">
              <a:lnSpc>
                <a:spcPct val="90000"/>
              </a:lnSpc>
              <a:spcBef>
                <a:spcPts val="884"/>
              </a:spcBef>
              <a:buNone/>
              <a:tabLst>
                <a:tab algn="l" pos="0"/>
              </a:tabLst>
            </a:pPr>
            <a:r>
              <a:rPr b="0" lang="pt-BR" sz="2800" spc="-1" strike="noStrike">
                <a:solidFill>
                  <a:schemeClr val="dk1"/>
                </a:solidFill>
                <a:latin typeface="Calibri"/>
              </a:rPr>
              <a:t>A função de vantagem            correspondente à politica    descreve quão melhor é tomar uma ação específica  em um estado, sobre uma ação selecionada aleatoriamente, assumindo que a política seja mantida para sempre. Matematicamente:</a:t>
            </a:r>
            <a:endParaRPr b="0" lang="pt-BR" sz="2800" spc="-1" strike="noStrike">
              <a:solidFill>
                <a:srgbClr val="000000"/>
              </a:solidFill>
              <a:latin typeface="Arial"/>
            </a:endParaRPr>
          </a:p>
          <a:p>
            <a:pPr indent="0">
              <a:lnSpc>
                <a:spcPct val="90000"/>
              </a:lnSpc>
              <a:spcBef>
                <a:spcPts val="884"/>
              </a:spcBef>
              <a:buNone/>
              <a:tabLst>
                <a:tab algn="l" pos="0"/>
              </a:tabLst>
            </a:pPr>
            <a:endParaRPr b="0" lang="pt-BR" sz="2800" spc="-1" strike="noStrike">
              <a:solidFill>
                <a:srgbClr val="000000"/>
              </a:solidFill>
              <a:latin typeface="Arial"/>
            </a:endParaRPr>
          </a:p>
          <a:p>
            <a:pPr indent="0">
              <a:lnSpc>
                <a:spcPct val="90000"/>
              </a:lnSpc>
              <a:spcBef>
                <a:spcPts val="884"/>
              </a:spcBef>
              <a:buNone/>
              <a:tabLst>
                <a:tab algn="l" pos="0"/>
              </a:tabLst>
            </a:pPr>
            <a:r>
              <a:rPr b="0" lang="pt-BR" sz="2800" spc="-1" strike="noStrike">
                <a:solidFill>
                  <a:schemeClr val="dk1"/>
                </a:solidFill>
                <a:latin typeface="Calibri"/>
                <a:ea typeface="Noto Sans CJK SC"/>
              </a:rPr>
              <a:t>Por meio das equações de Bellman, ainda é possível escrever que</a:t>
            </a:r>
            <a:endParaRPr b="0" lang="pt-BR" sz="2800" spc="-1" strike="noStrike">
              <a:solidFill>
                <a:srgbClr val="000000"/>
              </a:solidFill>
              <a:latin typeface="Arial"/>
            </a:endParaRPr>
          </a:p>
          <a:p>
            <a:pPr indent="0">
              <a:lnSpc>
                <a:spcPct val="90000"/>
              </a:lnSpc>
              <a:spcBef>
                <a:spcPts val="884"/>
              </a:spcBef>
              <a:buNone/>
              <a:tabLst>
                <a:tab algn="l" pos="0"/>
              </a:tabLst>
            </a:pPr>
            <a:endParaRPr b="0" lang="pt-BR" sz="2800" spc="-1" strike="noStrike">
              <a:solidFill>
                <a:srgbClr val="000000"/>
              </a:solidFill>
              <a:latin typeface="Arial"/>
            </a:endParaRPr>
          </a:p>
          <a:p>
            <a:pPr indent="0">
              <a:lnSpc>
                <a:spcPct val="90000"/>
              </a:lnSpc>
              <a:spcBef>
                <a:spcPts val="884"/>
              </a:spcBef>
              <a:buNone/>
              <a:tabLst>
                <a:tab algn="l" pos="0"/>
              </a:tabLst>
            </a:pPr>
            <a:r>
              <a:rPr b="0" lang="pt-BR" sz="2800" spc="-1" strike="noStrike">
                <a:solidFill>
                  <a:schemeClr val="dk1"/>
                </a:solidFill>
                <a:latin typeface="Calibri"/>
                <a:ea typeface="Noto Sans CJK SC"/>
              </a:rPr>
              <a:t>Note que é necessário apenas uma rede neural para estivar a vantagem. </a:t>
            </a:r>
            <a:endParaRPr b="0" lang="pt-BR" sz="2800" spc="-1" strike="noStrike">
              <a:solidFill>
                <a:srgbClr val="000000"/>
              </a:solidFill>
              <a:latin typeface="Arial"/>
            </a:endParaRPr>
          </a:p>
          <a:p>
            <a:pPr indent="0">
              <a:lnSpc>
                <a:spcPct val="90000"/>
              </a:lnSpc>
              <a:spcBef>
                <a:spcPts val="884"/>
              </a:spcBef>
              <a:buNone/>
              <a:tabLst>
                <a:tab algn="l" pos="0"/>
              </a:tabLst>
            </a:pPr>
            <a:endParaRPr b="0" lang="pt-BR" sz="2800" spc="-1" strike="noStrike">
              <a:solidFill>
                <a:srgbClr val="000000"/>
              </a:solidFill>
              <a:latin typeface="Arial"/>
            </a:endParaRPr>
          </a:p>
          <a:p>
            <a:pPr marL="432000" indent="0">
              <a:lnSpc>
                <a:spcPct val="90000"/>
              </a:lnSpc>
              <a:spcBef>
                <a:spcPts val="1417"/>
              </a:spcBef>
              <a:buNone/>
              <a:tabLst>
                <a:tab algn="l" pos="0"/>
              </a:tabLst>
            </a:pPr>
            <a:endParaRPr b="0" lang="pt-BR" sz="2800" spc="-1" strike="noStrike">
              <a:solidFill>
                <a:srgbClr val="000000"/>
              </a:solidFill>
              <a:latin typeface="Arial"/>
            </a:endParaRPr>
          </a:p>
          <a:p>
            <a:pPr marL="432000" indent="0">
              <a:lnSpc>
                <a:spcPct val="90000"/>
              </a:lnSpc>
              <a:spcBef>
                <a:spcPts val="1417"/>
              </a:spcBef>
              <a:buNone/>
              <a:tabLst>
                <a:tab algn="l" pos="0"/>
              </a:tabLst>
            </a:pPr>
            <a:endParaRPr b="0" lang="pt-BR" sz="2800" spc="-1" strike="noStrike">
              <a:solidFill>
                <a:srgbClr val="000000"/>
              </a:solidFill>
              <a:latin typeface="Arial"/>
            </a:endParaRPr>
          </a:p>
        </p:txBody>
      </p:sp>
      <mc:AlternateContent>
        <mc:Choice xmlns:a14="http://schemas.microsoft.com/office/drawing/2010/main" Requires="a14">
          <p:sp>
            <p:nvSpPr>
              <p:cNvPr id="117" name=""/>
              <p:cNvSpPr txBox="1"/>
              <p:nvPr/>
            </p:nvSpPr>
            <p:spPr>
              <a:xfrm>
                <a:off x="4550400" y="3558240"/>
                <a:ext cx="3089880" cy="324000"/>
              </a:xfrm>
              <a:prstGeom prst="rect">
                <a:avLst/>
              </a:prstGeom>
            </p:spPr>
            <p:txBody>
              <a:bodyPr/>
              <a:p>
                <a14:m>
                  <m:oMath xmlns:m="http://schemas.openxmlformats.org/officeDocument/2006/math">
                    <m:sSup>
                      <m:e>
                        <m:r>
                          <m:t xml:space="preserve">A</m:t>
                        </m:r>
                      </m:e>
                      <m:sup>
                        <m:r>
                          <m:t xml:space="preserve">π</m:t>
                        </m:r>
                      </m:sup>
                    </m:sSup>
                    <m:d>
                      <m:dPr>
                        <m:begChr m:val="("/>
                        <m:endChr m:val=")"/>
                      </m:dPr>
                      <m:e>
                        <m:r>
                          <m:t xml:space="preserve">s</m:t>
                        </m:r>
                        <m:r>
                          <m:t xml:space="preserve">,</m:t>
                        </m:r>
                        <m:r>
                          <m:t xml:space="preserve">a</m:t>
                        </m:r>
                      </m:e>
                    </m:d>
                    <m:r>
                      <m:t xml:space="preserve">=</m:t>
                    </m:r>
                    <m:sSup>
                      <m:e>
                        <m:r>
                          <m:t xml:space="preserve">Q</m:t>
                        </m:r>
                      </m:e>
                      <m:sup>
                        <m:r>
                          <m:t xml:space="preserve">π</m:t>
                        </m:r>
                      </m:sup>
                    </m:sSup>
                    <m:d>
                      <m:dPr>
                        <m:begChr m:val="("/>
                        <m:endChr m:val=")"/>
                      </m:dPr>
                      <m:e>
                        <m:r>
                          <m:t xml:space="preserve">s</m:t>
                        </m:r>
                        <m:r>
                          <m:t xml:space="preserve">,</m:t>
                        </m:r>
                        <m:r>
                          <m:t xml:space="preserve">a</m:t>
                        </m:r>
                      </m:e>
                    </m:d>
                    <m:r>
                      <m:t xml:space="preserve">−</m:t>
                    </m:r>
                    <m:sSup>
                      <m:e>
                        <m:r>
                          <m:t xml:space="preserve">V</m:t>
                        </m:r>
                      </m:e>
                      <m:sup>
                        <m:r>
                          <m:t xml:space="preserve">π</m:t>
                        </m:r>
                      </m:sup>
                    </m:sSup>
                    <m:d>
                      <m:dPr>
                        <m:begChr m:val="("/>
                        <m:endChr m:val=")"/>
                      </m:dPr>
                      <m:e>
                        <m:r>
                          <m:t xml:space="preserve">s</m:t>
                        </m:r>
                      </m:e>
                    </m:d>
                  </m:oMath>
                </a14:m>
              </a:p>
            </p:txBody>
          </p:sp>
        </mc:Choice>
        <mc:Fallback/>
      </mc:AlternateContent>
      <mc:AlternateContent>
        <mc:Choice xmlns:a14="http://schemas.microsoft.com/office/drawing/2010/main" Requires="a14">
          <p:sp>
            <p:nvSpPr>
              <p:cNvPr id="118" name=""/>
              <p:cNvSpPr txBox="1"/>
              <p:nvPr/>
            </p:nvSpPr>
            <p:spPr>
              <a:xfrm>
                <a:off x="4201560" y="1944000"/>
                <a:ext cx="873000" cy="306000"/>
              </a:xfrm>
              <a:prstGeom prst="rect">
                <a:avLst/>
              </a:prstGeom>
            </p:spPr>
            <p:txBody>
              <a:bodyPr/>
              <a:p>
                <a14:m>
                  <m:oMath xmlns:m="http://schemas.openxmlformats.org/officeDocument/2006/math">
                    <m:sSup>
                      <m:e>
                        <m:r>
                          <m:t xml:space="preserve">A</m:t>
                        </m:r>
                      </m:e>
                      <m:sup>
                        <m:r>
                          <m:t xml:space="preserve">π</m:t>
                        </m:r>
                      </m:sup>
                    </m:sSup>
                    <m:d>
                      <m:dPr>
                        <m:begChr m:val="("/>
                        <m:endChr m:val=")"/>
                      </m:dPr>
                      <m:e>
                        <m:r>
                          <m:t xml:space="preserve">s</m:t>
                        </m:r>
                        <m:r>
                          <m:t xml:space="preserve">,</m:t>
                        </m:r>
                        <m:r>
                          <m:t xml:space="preserve">a</m:t>
                        </m:r>
                      </m:e>
                    </m:d>
                  </m:oMath>
                </a14:m>
              </a:p>
            </p:txBody>
          </p:sp>
        </mc:Choice>
        <mc:Fallback/>
      </mc:AlternateContent>
      <mc:AlternateContent>
        <mc:Choice xmlns:a14="http://schemas.microsoft.com/office/drawing/2010/main" Requires="a14">
          <p:sp>
            <p:nvSpPr>
              <p:cNvPr id="119" name=""/>
              <p:cNvSpPr txBox="1"/>
              <p:nvPr/>
            </p:nvSpPr>
            <p:spPr>
              <a:xfrm>
                <a:off x="8874360" y="2027160"/>
                <a:ext cx="153360" cy="145800"/>
              </a:xfrm>
              <a:prstGeom prst="rect">
                <a:avLst/>
              </a:prstGeom>
            </p:spPr>
            <p:txBody>
              <a:bodyPr/>
              <a:p>
                <a14:m>
                  <m:oMath xmlns:m="http://schemas.openxmlformats.org/officeDocument/2006/math">
                    <m:r>
                      <m:t xml:space="preserve">π</m:t>
                    </m:r>
                  </m:oMath>
                </a14:m>
              </a:p>
            </p:txBody>
          </p:sp>
        </mc:Choice>
        <mc:Fallback/>
      </mc:AlternateContent>
      <mc:AlternateContent>
        <mc:Choice xmlns:a14="http://schemas.microsoft.com/office/drawing/2010/main" Requires="a14">
          <p:sp>
            <p:nvSpPr>
              <p:cNvPr id="120" name=""/>
              <p:cNvSpPr txBox="1"/>
              <p:nvPr/>
            </p:nvSpPr>
            <p:spPr>
              <a:xfrm>
                <a:off x="4128120" y="4602600"/>
                <a:ext cx="3923640" cy="342360"/>
              </a:xfrm>
              <a:prstGeom prst="rect">
                <a:avLst/>
              </a:prstGeom>
            </p:spPr>
            <p:txBody>
              <a:bodyPr/>
              <a:p>
                <a14:m>
                  <m:oMath xmlns:m="http://schemas.openxmlformats.org/officeDocument/2006/math">
                    <m:sSup>
                      <m:e>
                        <m:r>
                          <m:t xml:space="preserve">A</m:t>
                        </m:r>
                      </m:e>
                      <m:sup>
                        <m:r>
                          <m:t xml:space="preserve">π</m:t>
                        </m:r>
                      </m:sup>
                    </m:sSup>
                    <m:d>
                      <m:dPr>
                        <m:begChr m:val="("/>
                        <m:endChr m:val=")"/>
                      </m:dPr>
                      <m:e>
                        <m:r>
                          <m:t xml:space="preserve">s</m:t>
                        </m:r>
                        <m:r>
                          <m:t xml:space="preserve">,</m:t>
                        </m:r>
                        <m:r>
                          <m:t xml:space="preserve">a</m:t>
                        </m:r>
                      </m:e>
                    </m:d>
                    <m:r>
                      <m:t xml:space="preserve">=</m:t>
                    </m:r>
                    <m:sSub>
                      <m:e>
                        <m:r>
                          <m:t xml:space="preserve">r</m:t>
                        </m:r>
                      </m:e>
                      <m:sub>
                        <m:r>
                          <m:t xml:space="preserve">t</m:t>
                        </m:r>
                        <m:r>
                          <m:t xml:space="preserve">+</m:t>
                        </m:r>
                        <m:r>
                          <m:t xml:space="preserve">1</m:t>
                        </m:r>
                      </m:sub>
                    </m:sSub>
                    <m:r>
                      <m:t xml:space="preserve">+</m:t>
                    </m:r>
                    <m:r>
                      <m:t xml:space="preserve">γ</m:t>
                    </m:r>
                    <m:sSub>
                      <m:e>
                        <m:r>
                          <m:t xml:space="preserve">V</m:t>
                        </m:r>
                      </m:e>
                      <m:sub>
                        <m:r>
                          <m:t xml:space="preserve">ϕ</m:t>
                        </m:r>
                      </m:sub>
                    </m:sSub>
                    <m:d>
                      <m:dPr>
                        <m:begChr m:val="("/>
                        <m:endChr m:val=")"/>
                      </m:dPr>
                      <m:e>
                        <m:sSub>
                          <m:e>
                            <m:r>
                              <m:t xml:space="preserve">s</m:t>
                            </m:r>
                          </m:e>
                          <m:sub>
                            <m:r>
                              <m:t xml:space="preserve">t</m:t>
                            </m:r>
                            <m:r>
                              <m:t xml:space="preserve">+</m:t>
                            </m:r>
                            <m:r>
                              <m:t xml:space="preserve">1</m:t>
                            </m:r>
                          </m:sub>
                        </m:sSub>
                      </m:e>
                    </m:d>
                    <m:r>
                      <m:t xml:space="preserve">−</m:t>
                    </m:r>
                    <m:sSub>
                      <m:e>
                        <m:r>
                          <m:t xml:space="preserve">V</m:t>
                        </m:r>
                      </m:e>
                      <m:sub>
                        <m:r>
                          <m:t xml:space="preserve">ϕ</m:t>
                        </m:r>
                      </m:sub>
                    </m:sSub>
                    <m:d>
                      <m:dPr>
                        <m:begChr m:val="("/>
                        <m:endChr m:val=")"/>
                      </m:dPr>
                      <m:e>
                        <m:sSub>
                          <m:e>
                            <m:r>
                              <m:t xml:space="preserve">s</m:t>
                            </m:r>
                          </m:e>
                          <m:sub>
                            <m:r>
                              <m:t xml:space="preserve">t</m:t>
                            </m:r>
                          </m:sub>
                        </m:sSub>
                      </m:e>
                    </m:d>
                  </m:oMath>
                </a14:m>
              </a:p>
            </p:txBody>
          </p:sp>
        </mc:Choice>
        <mc:Fallback/>
      </mc:AlternateContent>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838080" y="365040"/>
            <a:ext cx="10513440" cy="1323360"/>
          </a:xfrm>
          <a:prstGeom prst="rect">
            <a:avLst/>
          </a:prstGeom>
          <a:noFill/>
          <a:ln w="0">
            <a:noFill/>
          </a:ln>
        </p:spPr>
        <p:txBody>
          <a:bodyPr lIns="91440" rIns="91440" tIns="45720" bIns="45720" anchor="ctr">
            <a:noAutofit/>
          </a:bodyPr>
          <a:p>
            <a:pPr indent="0" defTabSz="914400">
              <a:lnSpc>
                <a:spcPct val="90000"/>
              </a:lnSpc>
              <a:spcBef>
                <a:spcPts val="1417"/>
              </a:spcBef>
              <a:buNone/>
              <a:tabLst>
                <a:tab algn="l" pos="0"/>
              </a:tabLst>
            </a:pPr>
            <a:r>
              <a:rPr b="0" lang="pt-BR" sz="4400" spc="-1" strike="noStrike">
                <a:solidFill>
                  <a:schemeClr val="dk1"/>
                </a:solidFill>
                <a:latin typeface="Calibri Light"/>
              </a:rPr>
              <a:t>Método Ator-Crítico</a:t>
            </a:r>
            <a:endParaRPr b="0" lang="pt-BR" sz="4400" spc="-1" strike="noStrike">
              <a:solidFill>
                <a:srgbClr val="000000"/>
              </a:solidFill>
              <a:latin typeface="Arial"/>
            </a:endParaRPr>
          </a:p>
        </p:txBody>
      </p:sp>
      <p:sp>
        <p:nvSpPr>
          <p:cNvPr id="122" name="PlaceHolder 2"/>
          <p:cNvSpPr>
            <a:spLocks noGrp="1"/>
          </p:cNvSpPr>
          <p:nvPr>
            <p:ph/>
          </p:nvPr>
        </p:nvSpPr>
        <p:spPr>
          <a:xfrm>
            <a:off x="838080" y="1825560"/>
            <a:ext cx="10513440" cy="4349160"/>
          </a:xfrm>
          <a:prstGeom prst="rect">
            <a:avLst/>
          </a:prstGeom>
          <a:noFill/>
          <a:ln w="0">
            <a:noFill/>
          </a:ln>
        </p:spPr>
        <p:txBody>
          <a:bodyPr lIns="91440" rIns="91440" tIns="45720" bIns="45720" anchor="t">
            <a:noAutofit/>
          </a:bodyPr>
          <a:p>
            <a:pPr indent="0">
              <a:lnSpc>
                <a:spcPct val="90000"/>
              </a:lnSpc>
              <a:spcBef>
                <a:spcPts val="884"/>
              </a:spcBef>
              <a:buNone/>
              <a:tabLst>
                <a:tab algn="l" pos="0"/>
              </a:tabLst>
            </a:pPr>
            <a:r>
              <a:rPr b="0" lang="pt-BR" sz="2800" spc="-1" strike="noStrike">
                <a:solidFill>
                  <a:schemeClr val="dk1"/>
                </a:solidFill>
                <a:latin typeface="Calibri"/>
                <a:ea typeface="Noto Sans CJK SC"/>
              </a:rPr>
              <a:t>Dessa forma, podemos expressar a estimação dos gradientes como:</a:t>
            </a:r>
            <a:endParaRPr b="0" lang="pt-BR" sz="2800" spc="-1" strike="noStrike">
              <a:solidFill>
                <a:srgbClr val="000000"/>
              </a:solidFill>
              <a:latin typeface="Arial"/>
            </a:endParaRPr>
          </a:p>
          <a:p>
            <a:pPr indent="0">
              <a:lnSpc>
                <a:spcPct val="90000"/>
              </a:lnSpc>
              <a:spcBef>
                <a:spcPts val="884"/>
              </a:spcBef>
              <a:buNone/>
              <a:tabLst>
                <a:tab algn="l" pos="0"/>
              </a:tabLst>
            </a:pPr>
            <a:endParaRPr b="0" lang="pt-BR" sz="2800" spc="-1" strike="noStrike">
              <a:solidFill>
                <a:srgbClr val="000000"/>
              </a:solidFill>
              <a:latin typeface="Arial"/>
            </a:endParaRPr>
          </a:p>
          <a:p>
            <a:pPr indent="0">
              <a:lnSpc>
                <a:spcPct val="90000"/>
              </a:lnSpc>
              <a:spcBef>
                <a:spcPts val="884"/>
              </a:spcBef>
              <a:buNone/>
              <a:tabLst>
                <a:tab algn="l" pos="0"/>
              </a:tabLst>
            </a:pPr>
            <a:endParaRPr b="0" lang="pt-BR" sz="2800" spc="-1" strike="noStrike">
              <a:solidFill>
                <a:srgbClr val="000000"/>
              </a:solidFill>
              <a:latin typeface="Arial"/>
            </a:endParaRPr>
          </a:p>
          <a:p>
            <a:pPr indent="0">
              <a:lnSpc>
                <a:spcPct val="90000"/>
              </a:lnSpc>
              <a:spcBef>
                <a:spcPts val="884"/>
              </a:spcBef>
              <a:buNone/>
              <a:tabLst>
                <a:tab algn="l" pos="0"/>
              </a:tabLst>
            </a:pPr>
            <a:endParaRPr b="0" lang="pt-BR" sz="2800" spc="-1" strike="noStrike">
              <a:solidFill>
                <a:srgbClr val="000000"/>
              </a:solidFill>
              <a:latin typeface="Arial"/>
            </a:endParaRPr>
          </a:p>
          <a:p>
            <a:pPr indent="0">
              <a:lnSpc>
                <a:spcPct val="90000"/>
              </a:lnSpc>
              <a:spcBef>
                <a:spcPts val="884"/>
              </a:spcBef>
              <a:buNone/>
              <a:tabLst>
                <a:tab algn="l" pos="0"/>
              </a:tabLst>
            </a:pPr>
            <a:endParaRPr b="0" lang="pt-BR" sz="2800" spc="-1" strike="noStrike">
              <a:solidFill>
                <a:srgbClr val="000000"/>
              </a:solidFill>
              <a:latin typeface="Arial"/>
            </a:endParaRPr>
          </a:p>
          <a:p>
            <a:pPr indent="0">
              <a:lnSpc>
                <a:spcPct val="90000"/>
              </a:lnSpc>
              <a:spcBef>
                <a:spcPts val="884"/>
              </a:spcBef>
              <a:buNone/>
              <a:tabLst>
                <a:tab algn="l" pos="0"/>
              </a:tabLst>
            </a:pPr>
            <a:r>
              <a:rPr b="0" lang="pt-BR" sz="2800" spc="-1" strike="noStrike">
                <a:solidFill>
                  <a:schemeClr val="dk1"/>
                </a:solidFill>
                <a:latin typeface="Calibri"/>
                <a:ea typeface="Noto Sans CJK SC"/>
              </a:rPr>
              <a:t>Como estamos estimando os valores da função vantagem, podemos dizer que esse é um </a:t>
            </a:r>
            <a:r>
              <a:rPr b="0" i="1" lang="pt-BR" sz="2800" spc="-1" strike="noStrike">
                <a:solidFill>
                  <a:schemeClr val="dk1"/>
                </a:solidFill>
                <a:latin typeface="Calibri"/>
                <a:ea typeface="Noto Sans CJK SC"/>
              </a:rPr>
              <a:t>Advantage Actor-Critic (A2C).</a:t>
            </a:r>
            <a:endParaRPr b="0" lang="pt-BR" sz="2800" spc="-1" strike="noStrike">
              <a:solidFill>
                <a:srgbClr val="000000"/>
              </a:solidFill>
              <a:latin typeface="Arial"/>
            </a:endParaRPr>
          </a:p>
        </p:txBody>
      </p:sp>
      <mc:AlternateContent>
        <mc:Choice xmlns:a14="http://schemas.microsoft.com/office/drawing/2010/main" Requires="a14">
          <p:sp>
            <p:nvSpPr>
              <p:cNvPr id="123" name=""/>
              <p:cNvSpPr txBox="1"/>
              <p:nvPr/>
            </p:nvSpPr>
            <p:spPr>
              <a:xfrm>
                <a:off x="3050640" y="2586240"/>
                <a:ext cx="6089040" cy="1458000"/>
              </a:xfrm>
              <a:prstGeom prst="rect">
                <a:avLst/>
              </a:prstGeom>
            </p:spPr>
            <p:txBody>
              <a:bodyPr/>
              <a:p>
                <a14:m>
                  <m:oMath xmlns:m="http://schemas.openxmlformats.org/officeDocument/2006/math">
                    <m:eqArr>
                      <m:e>
                        <m:sSub>
                          <m:e>
                            <m:r>
                              <m:t xml:space="preserve">∇</m:t>
                            </m:r>
                          </m:e>
                          <m:sub>
                            <m:r>
                              <m:t xml:space="preserve">θ</m:t>
                            </m:r>
                          </m:sub>
                        </m:sSub>
                        <m:r>
                          <m:t xml:space="preserve">J</m:t>
                        </m:r>
                        <m:d>
                          <m:dPr>
                            <m:begChr m:val="("/>
                            <m:endChr m:val=")"/>
                          </m:dPr>
                          <m:e>
                            <m:r>
                              <m:t xml:space="preserve">θ</m:t>
                            </m:r>
                          </m:e>
                        </m:d>
                        <m:r>
                          <m:t xml:space="preserve">∼</m:t>
                        </m:r>
                        <m:nary>
                          <m:naryPr>
                            <m:chr m:val="∑"/>
                          </m:naryPr>
                          <m:sub>
                            <m:r>
                              <m:t xml:space="preserve">t</m:t>
                            </m:r>
                            <m:r>
                              <m:t xml:space="preserve">=</m:t>
                            </m:r>
                            <m:r>
                              <m:t xml:space="preserve">0</m:t>
                            </m:r>
                          </m:sub>
                          <m:sup>
                            <m:r>
                              <m:t xml:space="preserve">T</m:t>
                            </m:r>
                            <m:r>
                              <m:t xml:space="preserve">−</m:t>
                            </m:r>
                            <m:r>
                              <m:t xml:space="preserve">1</m:t>
                            </m:r>
                          </m:sup>
                          <m:e>
                            <m:sSub>
                              <m:e>
                                <m:r>
                                  <m:t xml:space="preserve">∇</m:t>
                                </m:r>
                              </m:e>
                              <m:sub>
                                <m:r>
                                  <m:t xml:space="preserve">θ</m:t>
                                </m:r>
                              </m:sub>
                            </m:sSub>
                          </m:e>
                        </m:nary>
                        <m:r>
                          <m:t xml:space="preserve">log</m:t>
                        </m:r>
                        <m:sSub>
                          <m:e>
                            <m:r>
                              <m:t xml:space="preserve">π</m:t>
                            </m:r>
                          </m:e>
                          <m:sub>
                            <m:r>
                              <m:t xml:space="preserve">θ</m:t>
                            </m:r>
                          </m:sub>
                        </m:sSub>
                        <m:d>
                          <m:dPr>
                            <m:begChr m:val="("/>
                            <m:endChr m:val=")"/>
                          </m:dPr>
                          <m:e>
                            <m:d>
                              <m:dPr>
                                <m:begChr m:val=""/>
                                <m:endChr m:val="|"/>
                              </m:dPr>
                              <m:e>
                                <m:sSub>
                                  <m:e>
                                    <m:r>
                                      <m:t xml:space="preserve">a</m:t>
                                    </m:r>
                                  </m:e>
                                  <m:sub>
                                    <m:r>
                                      <m:t xml:space="preserve">t</m:t>
                                    </m:r>
                                  </m:sub>
                                </m:sSub>
                              </m:e>
                            </m:d>
                            <m:sSub>
                              <m:e>
                                <m:r>
                                  <m:t xml:space="preserve">s</m:t>
                                </m:r>
                              </m:e>
                              <m:sub>
                                <m:r>
                                  <m:t xml:space="preserve">t</m:t>
                                </m:r>
                              </m:sub>
                            </m:sSub>
                          </m:e>
                        </m:d>
                        <m:d>
                          <m:dPr>
                            <m:begChr m:val="("/>
                            <m:endChr m:val=")"/>
                          </m:dPr>
                          <m:e>
                            <m:sSub>
                              <m:e>
                                <m:r>
                                  <m:t xml:space="preserve">r</m:t>
                                </m:r>
                              </m:e>
                              <m:sub>
                                <m:r>
                                  <m:t xml:space="preserve">t</m:t>
                                </m:r>
                                <m:r>
                                  <m:t xml:space="preserve">+</m:t>
                                </m:r>
                                <m:r>
                                  <m:t xml:space="preserve">1</m:t>
                                </m:r>
                              </m:sub>
                            </m:sSub>
                            <m:r>
                              <m:t xml:space="preserve">+</m:t>
                            </m:r>
                            <m:r>
                              <m:t xml:space="preserve">γ</m:t>
                            </m:r>
                            <m:sSub>
                              <m:e>
                                <m:r>
                                  <m:t xml:space="preserve">V</m:t>
                                </m:r>
                              </m:e>
                              <m:sub>
                                <m:r>
                                  <m:t xml:space="preserve">ϕ</m:t>
                                </m:r>
                              </m:sub>
                            </m:sSub>
                            <m:d>
                              <m:dPr>
                                <m:begChr m:val="("/>
                                <m:endChr m:val=")"/>
                              </m:dPr>
                              <m:e>
                                <m:sSub>
                                  <m:e>
                                    <m:r>
                                      <m:t xml:space="preserve">s</m:t>
                                    </m:r>
                                  </m:e>
                                  <m:sub>
                                    <m:r>
                                      <m:t xml:space="preserve">t</m:t>
                                    </m:r>
                                    <m:r>
                                      <m:t xml:space="preserve">+</m:t>
                                    </m:r>
                                    <m:r>
                                      <m:t xml:space="preserve">1</m:t>
                                    </m:r>
                                  </m:sub>
                                </m:sSub>
                              </m:e>
                            </m:d>
                            <m:r>
                              <m:t xml:space="preserve">−</m:t>
                            </m:r>
                            <m:sSub>
                              <m:e>
                                <m:r>
                                  <m:t xml:space="preserve">V</m:t>
                                </m:r>
                              </m:e>
                              <m:sub>
                                <m:r>
                                  <m:t xml:space="preserve">ϕ</m:t>
                                </m:r>
                              </m:sub>
                            </m:sSub>
                            <m:d>
                              <m:dPr>
                                <m:begChr m:val="("/>
                                <m:endChr m:val=")"/>
                              </m:dPr>
                              <m:e>
                                <m:sSub>
                                  <m:e>
                                    <m:r>
                                      <m:t xml:space="preserve">s</m:t>
                                    </m:r>
                                  </m:e>
                                  <m:sub>
                                    <m:r>
                                      <m:t xml:space="preserve">t</m:t>
                                    </m:r>
                                  </m:sub>
                                </m:sSub>
                              </m:e>
                            </m:d>
                          </m:e>
                        </m:d>
                      </m:e>
                      <m:e>
                        <m:r>
                          <m:rPr>
                            <m:lit/>
                            <m:nor/>
                          </m:rPr>
                          <m:t xml:space="preserve">           </m:t>
                        </m:r>
                        <m:r>
                          <m:t xml:space="preserve">=</m:t>
                        </m:r>
                        <m:nary>
                          <m:naryPr>
                            <m:chr m:val="∑"/>
                          </m:naryPr>
                          <m:sub>
                            <m:r>
                              <m:t xml:space="preserve">t</m:t>
                            </m:r>
                            <m:r>
                              <m:t xml:space="preserve">=</m:t>
                            </m:r>
                            <m:r>
                              <m:t xml:space="preserve">0</m:t>
                            </m:r>
                          </m:sub>
                          <m:sup>
                            <m:r>
                              <m:t xml:space="preserve">T</m:t>
                            </m:r>
                            <m:r>
                              <m:t xml:space="preserve">−</m:t>
                            </m:r>
                            <m:r>
                              <m:t xml:space="preserve">1</m:t>
                            </m:r>
                          </m:sup>
                          <m:e>
                            <m:sSub>
                              <m:e>
                                <m:r>
                                  <m:t xml:space="preserve">∇</m:t>
                                </m:r>
                              </m:e>
                              <m:sub>
                                <m:r>
                                  <m:t xml:space="preserve">θ</m:t>
                                </m:r>
                              </m:sub>
                            </m:sSub>
                          </m:e>
                        </m:nary>
                        <m:r>
                          <m:t xml:space="preserve">log</m:t>
                        </m:r>
                        <m:sSub>
                          <m:e>
                            <m:r>
                              <m:t xml:space="preserve">π</m:t>
                            </m:r>
                          </m:e>
                          <m:sub>
                            <m:r>
                              <m:t xml:space="preserve">θ</m:t>
                            </m:r>
                          </m:sub>
                        </m:sSub>
                        <m:d>
                          <m:dPr>
                            <m:begChr m:val="("/>
                            <m:endChr m:val=")"/>
                          </m:dPr>
                          <m:e>
                            <m:d>
                              <m:dPr>
                                <m:begChr m:val=""/>
                                <m:endChr m:val="|"/>
                              </m:dPr>
                              <m:e>
                                <m:sSub>
                                  <m:e>
                                    <m:r>
                                      <m:t xml:space="preserve">a</m:t>
                                    </m:r>
                                  </m:e>
                                  <m:sub>
                                    <m:r>
                                      <m:t xml:space="preserve">t</m:t>
                                    </m:r>
                                  </m:sub>
                                </m:sSub>
                              </m:e>
                            </m:d>
                            <m:sSub>
                              <m:e>
                                <m:r>
                                  <m:t xml:space="preserve">s</m:t>
                                </m:r>
                              </m:e>
                              <m:sub>
                                <m:r>
                                  <m:t xml:space="preserve">t</m:t>
                                </m:r>
                              </m:sub>
                            </m:sSub>
                          </m:e>
                        </m:d>
                        <m:r>
                          <m:t xml:space="preserve">A</m:t>
                        </m:r>
                        <m:d>
                          <m:dPr>
                            <m:begChr m:val="("/>
                            <m:endChr m:val=")"/>
                          </m:dPr>
                          <m:e>
                            <m:sSub>
                              <m:e>
                                <m:r>
                                  <m:t xml:space="preserve">s</m:t>
                                </m:r>
                              </m:e>
                              <m:sub>
                                <m:r>
                                  <m:t xml:space="preserve">t</m:t>
                                </m:r>
                              </m:sub>
                            </m:sSub>
                            <m:r>
                              <m:t xml:space="preserve">,</m:t>
                            </m:r>
                            <m:sSub>
                              <m:e>
                                <m:r>
                                  <m:t xml:space="preserve">a</m:t>
                                </m:r>
                              </m:e>
                              <m:sub>
                                <m:r>
                                  <m:t xml:space="preserve">t</m:t>
                                </m:r>
                              </m:sub>
                            </m:sSub>
                          </m:e>
                        </m:d>
                      </m:e>
                    </m:eqArr>
                  </m:oMath>
                </a14:m>
              </a:p>
            </p:txBody>
          </p:sp>
        </mc:Choice>
        <mc:Fallback/>
      </mc:AlternateContent>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838080" y="365040"/>
            <a:ext cx="10513440" cy="1323360"/>
          </a:xfrm>
          <a:prstGeom prst="rect">
            <a:avLst/>
          </a:prstGeom>
          <a:noFill/>
          <a:ln w="0">
            <a:noFill/>
          </a:ln>
        </p:spPr>
        <p:txBody>
          <a:bodyPr lIns="91440" rIns="91440" tIns="45720" bIns="45720" anchor="ctr">
            <a:noAutofit/>
          </a:bodyPr>
          <a:p>
            <a:pPr indent="0" defTabSz="914400">
              <a:lnSpc>
                <a:spcPct val="90000"/>
              </a:lnSpc>
              <a:spcBef>
                <a:spcPts val="1417"/>
              </a:spcBef>
              <a:buNone/>
              <a:tabLst>
                <a:tab algn="l" pos="0"/>
              </a:tabLst>
            </a:pPr>
            <a:r>
              <a:rPr b="0" lang="pt-BR" sz="4400" spc="-1" strike="noStrike">
                <a:solidFill>
                  <a:schemeClr val="dk1"/>
                </a:solidFill>
                <a:latin typeface="Calibri Light"/>
              </a:rPr>
              <a:t>Método Ator-Crítico</a:t>
            </a:r>
            <a:endParaRPr b="0" lang="pt-BR" sz="4400" spc="-1" strike="noStrike">
              <a:solidFill>
                <a:srgbClr val="000000"/>
              </a:solidFill>
              <a:latin typeface="Arial"/>
            </a:endParaRPr>
          </a:p>
        </p:txBody>
      </p:sp>
      <p:sp>
        <p:nvSpPr>
          <p:cNvPr id="125" name="PlaceHolder 2"/>
          <p:cNvSpPr>
            <a:spLocks noGrp="1"/>
          </p:cNvSpPr>
          <p:nvPr>
            <p:ph/>
          </p:nvPr>
        </p:nvSpPr>
        <p:spPr>
          <a:xfrm>
            <a:off x="838080" y="1825560"/>
            <a:ext cx="10513440" cy="4349160"/>
          </a:xfrm>
          <a:prstGeom prst="rect">
            <a:avLst/>
          </a:prstGeom>
          <a:noFill/>
          <a:ln w="0">
            <a:noFill/>
          </a:ln>
        </p:spPr>
        <p:txBody>
          <a:bodyPr lIns="91440" rIns="91440" tIns="45720" bIns="45720" anchor="t">
            <a:noAutofit/>
          </a:bodyPr>
          <a:p>
            <a:pPr marL="432000" indent="0">
              <a:lnSpc>
                <a:spcPct val="100000"/>
              </a:lnSpc>
              <a:spcBef>
                <a:spcPts val="884"/>
              </a:spcBef>
              <a:buNone/>
              <a:tabLst>
                <a:tab algn="l" pos="0"/>
              </a:tabLst>
            </a:pPr>
            <a:r>
              <a:rPr b="0" lang="pt-BR" sz="2000" spc="-1" strike="noStrike">
                <a:solidFill>
                  <a:srgbClr val="000000"/>
                </a:solidFill>
                <a:latin typeface="Arial"/>
              </a:rPr>
              <a:t>O Erro TD (</a:t>
            </a:r>
            <a:r>
              <a:rPr b="0" i="1" lang="pt-BR" sz="2000" spc="-1" strike="noStrike">
                <a:solidFill>
                  <a:srgbClr val="000000"/>
                </a:solidFill>
                <a:latin typeface="Arial"/>
              </a:rPr>
              <a:t>Temporal Difference</a:t>
            </a:r>
            <a:r>
              <a:rPr b="0" lang="pt-BR" sz="2000" spc="-1" strike="noStrike">
                <a:solidFill>
                  <a:srgbClr val="000000"/>
                </a:solidFill>
                <a:latin typeface="Arial"/>
              </a:rPr>
              <a:t>) é expressado como </a:t>
            </a:r>
            <a:endParaRPr b="0" lang="pt-BR" sz="2000" spc="-1" strike="noStrike">
              <a:solidFill>
                <a:srgbClr val="000000"/>
              </a:solidFill>
              <a:latin typeface="Arial"/>
            </a:endParaRPr>
          </a:p>
          <a:p>
            <a:pPr marL="432000" indent="0">
              <a:lnSpc>
                <a:spcPct val="100000"/>
              </a:lnSpc>
              <a:spcBef>
                <a:spcPts val="884"/>
              </a:spcBef>
              <a:buNone/>
              <a:tabLst>
                <a:tab algn="l" pos="0"/>
              </a:tabLst>
            </a:pPr>
            <a:endParaRPr b="0" lang="pt-BR" sz="2000" spc="-1" strike="noStrike">
              <a:solidFill>
                <a:srgbClr val="000000"/>
              </a:solidFill>
              <a:latin typeface="Arial"/>
            </a:endParaRPr>
          </a:p>
          <a:p>
            <a:pPr marL="432000" indent="0">
              <a:lnSpc>
                <a:spcPct val="100000"/>
              </a:lnSpc>
              <a:spcBef>
                <a:spcPts val="884"/>
              </a:spcBef>
              <a:buNone/>
              <a:tabLst>
                <a:tab algn="l" pos="0"/>
              </a:tabLst>
            </a:pPr>
            <a:r>
              <a:rPr b="0" lang="pt-BR" sz="2000" spc="-1" strike="noStrike">
                <a:solidFill>
                  <a:srgbClr val="000000"/>
                </a:solidFill>
                <a:latin typeface="Arial"/>
              </a:rPr>
              <a:t>Essa é a mesma expressão que utilizamos para computar a vantagem anteriormente.</a:t>
            </a:r>
            <a:endParaRPr b="0" lang="pt-BR" sz="2000" spc="-1" strike="noStrike">
              <a:solidFill>
                <a:srgbClr val="000000"/>
              </a:solidFill>
              <a:latin typeface="Arial"/>
            </a:endParaRPr>
          </a:p>
          <a:p>
            <a:pPr marL="432000" indent="0">
              <a:lnSpc>
                <a:spcPct val="100000"/>
              </a:lnSpc>
              <a:spcBef>
                <a:spcPts val="884"/>
              </a:spcBef>
              <a:buNone/>
              <a:tabLst>
                <a:tab algn="l" pos="0"/>
              </a:tabLst>
            </a:pPr>
            <a:r>
              <a:rPr b="0" lang="pt-BR" sz="2000" spc="-1" strike="noStrike">
                <a:solidFill>
                  <a:srgbClr val="000000"/>
                </a:solidFill>
                <a:latin typeface="Arial"/>
              </a:rPr>
              <a:t>Como utilizamos o crítico para prever o valor do estado, podemos usar o próprio erro TD como função de custo. Como o objetivo é reduzir o erro, podemos fazer                    e assim obter</a:t>
            </a:r>
            <a:endParaRPr b="0" lang="pt-BR" sz="2000" spc="-1" strike="noStrike">
              <a:solidFill>
                <a:srgbClr val="000000"/>
              </a:solidFill>
              <a:latin typeface="Arial"/>
            </a:endParaRPr>
          </a:p>
          <a:p>
            <a:pPr marL="432000" indent="0">
              <a:lnSpc>
                <a:spcPct val="100000"/>
              </a:lnSpc>
              <a:spcBef>
                <a:spcPts val="884"/>
              </a:spcBef>
              <a:buNone/>
              <a:tabLst>
                <a:tab algn="l" pos="0"/>
              </a:tabLst>
            </a:pPr>
            <a:endParaRPr b="0" lang="pt-BR" sz="2000" spc="-1" strike="noStrike">
              <a:solidFill>
                <a:srgbClr val="000000"/>
              </a:solidFill>
              <a:latin typeface="Arial"/>
            </a:endParaRPr>
          </a:p>
          <a:p>
            <a:pPr marL="432000" indent="0">
              <a:lnSpc>
                <a:spcPct val="100000"/>
              </a:lnSpc>
              <a:spcBef>
                <a:spcPts val="884"/>
              </a:spcBef>
              <a:buNone/>
              <a:tabLst>
                <a:tab algn="l" pos="0"/>
              </a:tabLst>
            </a:pPr>
            <a:r>
              <a:rPr b="0" lang="pt-BR" sz="2000" spc="-1" strike="noStrike">
                <a:solidFill>
                  <a:srgbClr val="000000"/>
                </a:solidFill>
                <a:latin typeface="Arial"/>
              </a:rPr>
              <a:t>Alternativamente, pode-se usar a perda de Huber ao invés do erro quadrático, já que ela é menos sensitiva.</a:t>
            </a:r>
            <a:endParaRPr b="0" lang="pt-BR" sz="2000" spc="-1" strike="noStrike">
              <a:solidFill>
                <a:srgbClr val="000000"/>
              </a:solidFill>
              <a:latin typeface="Arial"/>
            </a:endParaRPr>
          </a:p>
          <a:p>
            <a:pPr marL="432000" indent="0">
              <a:lnSpc>
                <a:spcPct val="100000"/>
              </a:lnSpc>
              <a:spcBef>
                <a:spcPts val="884"/>
              </a:spcBef>
              <a:buNone/>
              <a:tabLst>
                <a:tab algn="l" pos="0"/>
              </a:tabLst>
            </a:pPr>
            <a:endParaRPr b="0" lang="pt-BR" sz="2000" spc="-1" strike="noStrike">
              <a:solidFill>
                <a:srgbClr val="000000"/>
              </a:solidFill>
              <a:latin typeface="Arial"/>
            </a:endParaRPr>
          </a:p>
          <a:p>
            <a:pPr marL="432000" indent="0">
              <a:lnSpc>
                <a:spcPct val="100000"/>
              </a:lnSpc>
              <a:spcBef>
                <a:spcPts val="884"/>
              </a:spcBef>
              <a:buNone/>
              <a:tabLst>
                <a:tab algn="l" pos="0"/>
              </a:tabLst>
            </a:pPr>
            <a:endParaRPr b="0" lang="pt-BR" sz="2000" spc="-1" strike="noStrike">
              <a:solidFill>
                <a:srgbClr val="000000"/>
              </a:solidFill>
              <a:latin typeface="Arial"/>
            </a:endParaRPr>
          </a:p>
        </p:txBody>
      </p:sp>
      <mc:AlternateContent>
        <mc:Choice xmlns:a14="http://schemas.microsoft.com/office/drawing/2010/main" Requires="a14">
          <p:sp>
            <p:nvSpPr>
              <p:cNvPr id="126" name=""/>
              <p:cNvSpPr txBox="1"/>
              <p:nvPr/>
            </p:nvSpPr>
            <p:spPr>
              <a:xfrm>
                <a:off x="4510800" y="2356200"/>
                <a:ext cx="3169080" cy="342360"/>
              </a:xfrm>
              <a:prstGeom prst="rect">
                <a:avLst/>
              </a:prstGeom>
            </p:spPr>
            <p:txBody>
              <a:bodyPr/>
              <a:p>
                <a14:m>
                  <m:oMath xmlns:m="http://schemas.openxmlformats.org/officeDocument/2006/math">
                    <m:sSub>
                      <m:e>
                        <m:r>
                          <m:t xml:space="preserve">δ</m:t>
                        </m:r>
                      </m:e>
                      <m:sub>
                        <m:r>
                          <m:t xml:space="preserve">t</m:t>
                        </m:r>
                      </m:sub>
                    </m:sSub>
                    <m:r>
                      <m:t xml:space="preserve">=</m:t>
                    </m:r>
                    <m:sSub>
                      <m:e>
                        <m:r>
                          <m:t xml:space="preserve">r</m:t>
                        </m:r>
                      </m:e>
                      <m:sub>
                        <m:r>
                          <m:t xml:space="preserve">t</m:t>
                        </m:r>
                        <m:r>
                          <m:t xml:space="preserve">+</m:t>
                        </m:r>
                        <m:r>
                          <m:t xml:space="preserve">1</m:t>
                        </m:r>
                      </m:sub>
                    </m:sSub>
                    <m:r>
                      <m:t xml:space="preserve">+</m:t>
                    </m:r>
                    <m:r>
                      <m:t xml:space="preserve">γ</m:t>
                    </m:r>
                    <m:sSub>
                      <m:e>
                        <m:r>
                          <m:t xml:space="preserve">V</m:t>
                        </m:r>
                      </m:e>
                      <m:sub>
                        <m:r>
                          <m:t xml:space="preserve">ϕ</m:t>
                        </m:r>
                      </m:sub>
                    </m:sSub>
                    <m:d>
                      <m:dPr>
                        <m:begChr m:val="("/>
                        <m:endChr m:val=")"/>
                      </m:dPr>
                      <m:e>
                        <m:sSub>
                          <m:e>
                            <m:r>
                              <m:t xml:space="preserve">s</m:t>
                            </m:r>
                          </m:e>
                          <m:sub>
                            <m:r>
                              <m:t xml:space="preserve">t</m:t>
                            </m:r>
                            <m:r>
                              <m:t xml:space="preserve">+</m:t>
                            </m:r>
                            <m:r>
                              <m:t xml:space="preserve">1</m:t>
                            </m:r>
                          </m:sub>
                        </m:sSub>
                      </m:e>
                    </m:d>
                    <m:r>
                      <m:t xml:space="preserve">−</m:t>
                    </m:r>
                    <m:sSub>
                      <m:e>
                        <m:r>
                          <m:t xml:space="preserve">V</m:t>
                        </m:r>
                      </m:e>
                      <m:sub>
                        <m:r>
                          <m:t xml:space="preserve">ϕ</m:t>
                        </m:r>
                      </m:sub>
                    </m:sSub>
                    <m:d>
                      <m:dPr>
                        <m:begChr m:val="("/>
                        <m:endChr m:val=")"/>
                      </m:dPr>
                      <m:e>
                        <m:sSub>
                          <m:e>
                            <m:r>
                              <m:t xml:space="preserve">s</m:t>
                            </m:r>
                          </m:e>
                          <m:sub>
                            <m:r>
                              <m:t xml:space="preserve">t</m:t>
                            </m:r>
                          </m:sub>
                        </m:sSub>
                      </m:e>
                    </m:d>
                  </m:oMath>
                </a14:m>
              </a:p>
            </p:txBody>
          </p:sp>
        </mc:Choice>
        <mc:Fallback/>
      </mc:AlternateContent>
      <mc:AlternateContent>
        <mc:Choice xmlns:a14="http://schemas.microsoft.com/office/drawing/2010/main" Requires="a14">
          <p:sp>
            <p:nvSpPr>
              <p:cNvPr id="127" name=""/>
              <p:cNvSpPr txBox="1"/>
              <p:nvPr/>
            </p:nvSpPr>
            <p:spPr>
              <a:xfrm>
                <a:off x="9952200" y="3407400"/>
                <a:ext cx="918360" cy="335160"/>
              </a:xfrm>
              <a:prstGeom prst="rect">
                <a:avLst/>
              </a:prstGeom>
            </p:spPr>
            <p:txBody>
              <a:bodyPr/>
              <a:p>
                <a14:m>
                  <m:oMath xmlns:m="http://schemas.openxmlformats.org/officeDocument/2006/math">
                    <m:r>
                      <m:t xml:space="preserve">J</m:t>
                    </m:r>
                    <m:d>
                      <m:dPr>
                        <m:begChr m:val="("/>
                        <m:endChr m:val=")"/>
                      </m:dPr>
                      <m:e>
                        <m:r>
                          <m:t xml:space="preserve">ϕ</m:t>
                        </m:r>
                      </m:e>
                    </m:d>
                    <m:r>
                      <m:t xml:space="preserve">=</m:t>
                    </m:r>
                    <m:sSup>
                      <m:e>
                        <m:r>
                          <m:t xml:space="preserve">δ</m:t>
                        </m:r>
                      </m:e>
                      <m:sup>
                        <m:r>
                          <m:t xml:space="preserve">2</m:t>
                        </m:r>
                      </m:sup>
                    </m:sSup>
                  </m:oMath>
                </a14:m>
              </a:p>
            </p:txBody>
          </p:sp>
        </mc:Choice>
        <mc:Fallback/>
      </mc:AlternateContent>
      <mc:AlternateContent>
        <mc:Choice xmlns:a14="http://schemas.microsoft.com/office/drawing/2010/main" Requires="a14">
          <p:sp>
            <p:nvSpPr>
              <p:cNvPr id="128" name=""/>
              <p:cNvSpPr txBox="1"/>
              <p:nvPr/>
            </p:nvSpPr>
            <p:spPr>
              <a:xfrm>
                <a:off x="4511160" y="4084560"/>
                <a:ext cx="2198520" cy="339120"/>
              </a:xfrm>
              <a:prstGeom prst="rect">
                <a:avLst/>
              </a:prstGeom>
            </p:spPr>
            <p:txBody>
              <a:bodyPr/>
              <a:p>
                <a14:m>
                  <m:oMath xmlns:m="http://schemas.openxmlformats.org/officeDocument/2006/math">
                    <m:r>
                      <m:t xml:space="preserve">ϕ</m:t>
                    </m:r>
                    <m:r>
                      <m:t xml:space="preserve">=</m:t>
                    </m:r>
                    <m:r>
                      <m:t xml:space="preserve">ϕ</m:t>
                    </m:r>
                    <m:r>
                      <m:t xml:space="preserve">+</m:t>
                    </m:r>
                    <m:r>
                      <m:t xml:space="preserve">β</m:t>
                    </m:r>
                    <m:r>
                      <m:t xml:space="preserve">δ</m:t>
                    </m:r>
                    <m:sSub>
                      <m:e>
                        <m:r>
                          <m:t xml:space="preserve">∇</m:t>
                        </m:r>
                      </m:e>
                      <m:sub>
                        <m:r>
                          <m:t xml:space="preserve">ϕ</m:t>
                        </m:r>
                      </m:sub>
                    </m:sSub>
                    <m:sSub>
                      <m:e>
                        <m:r>
                          <m:t xml:space="preserve">V</m:t>
                        </m:r>
                      </m:e>
                      <m:sub>
                        <m:r>
                          <m:t xml:space="preserve">ϕ</m:t>
                        </m:r>
                      </m:sub>
                    </m:sSub>
                    <m:d>
                      <m:dPr>
                        <m:begChr m:val="("/>
                        <m:endChr m:val=")"/>
                      </m:dPr>
                      <m:e>
                        <m:r>
                          <m:t xml:space="preserve">s</m:t>
                        </m:r>
                      </m:e>
                    </m:d>
                  </m:oMath>
                </a14:m>
              </a:p>
            </p:txBody>
          </p:sp>
        </mc:Choice>
        <mc:Fallback/>
      </mc:AlternateContent>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838080" y="365040"/>
            <a:ext cx="10513440" cy="1323360"/>
          </a:xfrm>
          <a:prstGeom prst="rect">
            <a:avLst/>
          </a:prstGeom>
          <a:noFill/>
          <a:ln w="0">
            <a:noFill/>
          </a:ln>
        </p:spPr>
        <p:txBody>
          <a:bodyPr lIns="91440" rIns="91440" tIns="45720" bIns="45720" anchor="ctr">
            <a:noAutofit/>
          </a:bodyPr>
          <a:p>
            <a:pPr indent="0" defTabSz="914400">
              <a:lnSpc>
                <a:spcPct val="90000"/>
              </a:lnSpc>
              <a:spcBef>
                <a:spcPts val="1417"/>
              </a:spcBef>
              <a:buNone/>
              <a:tabLst>
                <a:tab algn="l" pos="0"/>
              </a:tabLst>
            </a:pPr>
            <a:r>
              <a:rPr b="0" lang="pt-BR" sz="4400" spc="-1" strike="noStrike">
                <a:solidFill>
                  <a:schemeClr val="dk1"/>
                </a:solidFill>
                <a:latin typeface="Calibri Light"/>
              </a:rPr>
              <a:t>Método Ator-Crítico</a:t>
            </a:r>
            <a:endParaRPr b="0" lang="pt-BR" sz="4400" spc="-1" strike="noStrike">
              <a:solidFill>
                <a:srgbClr val="000000"/>
              </a:solidFill>
              <a:latin typeface="Arial"/>
            </a:endParaRPr>
          </a:p>
        </p:txBody>
      </p:sp>
      <p:sp>
        <p:nvSpPr>
          <p:cNvPr id="130" name="PlaceHolder 2"/>
          <p:cNvSpPr>
            <a:spLocks noGrp="1"/>
          </p:cNvSpPr>
          <p:nvPr>
            <p:ph/>
          </p:nvPr>
        </p:nvSpPr>
        <p:spPr>
          <a:xfrm>
            <a:off x="838080" y="1825560"/>
            <a:ext cx="10513440" cy="4349160"/>
          </a:xfrm>
          <a:prstGeom prst="rect">
            <a:avLst/>
          </a:prstGeom>
          <a:noFill/>
          <a:ln w="0">
            <a:noFill/>
          </a:ln>
        </p:spPr>
        <p:txBody>
          <a:bodyPr lIns="91440" rIns="91440" tIns="45720" bIns="45720" anchor="t">
            <a:noAutofit/>
          </a:bodyPr>
          <a:p>
            <a:pPr marL="432000" indent="0">
              <a:lnSpc>
                <a:spcPct val="100000"/>
              </a:lnSpc>
              <a:spcBef>
                <a:spcPts val="884"/>
              </a:spcBef>
              <a:buNone/>
              <a:tabLst>
                <a:tab algn="l" pos="0"/>
              </a:tabLst>
            </a:pPr>
            <a:endParaRPr b="0" lang="pt-BR" sz="2000" spc="-1" strike="noStrike">
              <a:solidFill>
                <a:srgbClr val="000000"/>
              </a:solidFill>
              <a:latin typeface="Arial"/>
            </a:endParaRPr>
          </a:p>
          <a:p>
            <a:pPr marL="432000" indent="0">
              <a:lnSpc>
                <a:spcPct val="100000"/>
              </a:lnSpc>
              <a:spcBef>
                <a:spcPts val="884"/>
              </a:spcBef>
              <a:buNone/>
              <a:tabLst>
                <a:tab algn="l" pos="0"/>
              </a:tabLst>
            </a:pPr>
            <a:endParaRPr b="0" lang="pt-BR" sz="2000" spc="-1" strike="noStrike">
              <a:solidFill>
                <a:srgbClr val="000000"/>
              </a:solidFill>
              <a:latin typeface="Arial"/>
            </a:endParaRPr>
          </a:p>
          <a:p>
            <a:pPr marL="432000" indent="0">
              <a:lnSpc>
                <a:spcPct val="100000"/>
              </a:lnSpc>
              <a:spcBef>
                <a:spcPts val="884"/>
              </a:spcBef>
              <a:buNone/>
              <a:tabLst>
                <a:tab algn="l" pos="0"/>
              </a:tabLst>
            </a:pPr>
            <a:endParaRPr b="0" lang="pt-BR" sz="2000" spc="-1" strike="noStrike">
              <a:solidFill>
                <a:srgbClr val="000000"/>
              </a:solidFill>
              <a:latin typeface="Arial"/>
            </a:endParaRPr>
          </a:p>
        </p:txBody>
      </p:sp>
      <p:pic>
        <p:nvPicPr>
          <p:cNvPr id="131" name="" descr=""/>
          <p:cNvPicPr/>
          <p:nvPr/>
        </p:nvPicPr>
        <p:blipFill>
          <a:blip r:embed="rId1">
            <a:alphaModFix amt="0"/>
          </a:blip>
          <a:stretch/>
        </p:blipFill>
        <p:spPr>
          <a:xfrm>
            <a:off x="2045880" y="1980000"/>
            <a:ext cx="8098560" cy="3885840"/>
          </a:xfrm>
          <a:prstGeom prst="rect">
            <a:avLst/>
          </a:prstGeom>
          <a:ln w="36000">
            <a:noFill/>
          </a:ln>
        </p:spPr>
      </p:pic>
      <p:pic>
        <p:nvPicPr>
          <p:cNvPr id="132" name="" descr=""/>
          <p:cNvPicPr/>
          <p:nvPr/>
        </p:nvPicPr>
        <p:blipFill>
          <a:blip r:embed="rId2"/>
          <a:stretch/>
        </p:blipFill>
        <p:spPr>
          <a:xfrm>
            <a:off x="1336320" y="1801800"/>
            <a:ext cx="9518040" cy="48841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3440" cy="1323360"/>
          </a:xfrm>
          <a:prstGeom prst="rect">
            <a:avLst/>
          </a:prstGeom>
          <a:noFill/>
          <a:ln w="0">
            <a:noFill/>
          </a:ln>
        </p:spPr>
        <p:txBody>
          <a:bodyPr lIns="91440" rIns="91440" tIns="45720" bIns="45720" anchor="ctr">
            <a:noAutofit/>
          </a:bodyPr>
          <a:p>
            <a:pPr indent="0" defTabSz="914400">
              <a:lnSpc>
                <a:spcPct val="90000"/>
              </a:lnSpc>
              <a:spcBef>
                <a:spcPts val="1417"/>
              </a:spcBef>
              <a:buNone/>
              <a:tabLst>
                <a:tab algn="l" pos="0"/>
              </a:tabLst>
            </a:pPr>
            <a:r>
              <a:rPr b="0" lang="pt-BR" sz="4400" spc="-1" strike="noStrike">
                <a:solidFill>
                  <a:schemeClr val="dk1"/>
                </a:solidFill>
                <a:latin typeface="Calibri Light"/>
              </a:rPr>
              <a:t>O que é aprendizado por reforço?</a:t>
            </a:r>
            <a:endParaRPr b="0" lang="pt-BR" sz="4400" spc="-1" strike="noStrike">
              <a:solidFill>
                <a:srgbClr val="000000"/>
              </a:solidFill>
              <a:latin typeface="Arial"/>
            </a:endParaRPr>
          </a:p>
        </p:txBody>
      </p:sp>
      <p:sp>
        <p:nvSpPr>
          <p:cNvPr id="62" name="PlaceHolder 2"/>
          <p:cNvSpPr>
            <a:spLocks noGrp="1"/>
          </p:cNvSpPr>
          <p:nvPr>
            <p:ph/>
          </p:nvPr>
        </p:nvSpPr>
        <p:spPr>
          <a:xfrm>
            <a:off x="4500000" y="1689120"/>
            <a:ext cx="6851520" cy="4485600"/>
          </a:xfrm>
          <a:prstGeom prst="rect">
            <a:avLst/>
          </a:prstGeom>
          <a:noFill/>
          <a:ln w="0">
            <a:noFill/>
          </a:ln>
        </p:spPr>
        <p:txBody>
          <a:bodyPr lIns="91440" rIns="91440" tIns="45720" bIns="45720" anchor="t">
            <a:noAutofit/>
          </a:bodyPr>
          <a:p>
            <a:pPr marL="432000" indent="0">
              <a:lnSpc>
                <a:spcPct val="90000"/>
              </a:lnSpc>
              <a:spcBef>
                <a:spcPts val="1417"/>
              </a:spcBef>
              <a:buNone/>
              <a:tabLst>
                <a:tab algn="l" pos="0"/>
              </a:tabLst>
            </a:pPr>
            <a:r>
              <a:rPr b="0" lang="pt-BR" sz="2600" spc="-1" strike="noStrike">
                <a:solidFill>
                  <a:schemeClr val="dk1"/>
                </a:solidFill>
                <a:latin typeface="Calibri"/>
              </a:rPr>
              <a:t>Aprendizado por reforço (</a:t>
            </a:r>
            <a:r>
              <a:rPr b="0" i="1" lang="pt-BR" sz="2600" spc="-1" strike="noStrike">
                <a:solidFill>
                  <a:schemeClr val="dk1"/>
                </a:solidFill>
                <a:latin typeface="Calibri"/>
              </a:rPr>
              <a:t>Reinforcement learning</a:t>
            </a:r>
            <a:r>
              <a:rPr b="0" lang="pt-BR" sz="2600" spc="-1" strike="noStrike">
                <a:solidFill>
                  <a:schemeClr val="dk1"/>
                </a:solidFill>
                <a:latin typeface="Calibri"/>
              </a:rPr>
              <a:t> - RL) é o estudo dos agentes e como eles aprendem por tentativa e erro. </a:t>
            </a:r>
            <a:endParaRPr b="0" lang="pt-BR" sz="2600" spc="-1" strike="noStrike">
              <a:solidFill>
                <a:srgbClr val="000000"/>
              </a:solidFill>
              <a:latin typeface="Arial"/>
            </a:endParaRPr>
          </a:p>
          <a:p>
            <a:pPr marL="432000" indent="0">
              <a:lnSpc>
                <a:spcPct val="90000"/>
              </a:lnSpc>
              <a:spcBef>
                <a:spcPts val="1417"/>
              </a:spcBef>
              <a:buNone/>
              <a:tabLst>
                <a:tab algn="l" pos="0"/>
              </a:tabLst>
            </a:pPr>
            <a:r>
              <a:rPr b="0" lang="pt-BR" sz="2600" spc="-1" strike="noStrike">
                <a:solidFill>
                  <a:schemeClr val="dk1"/>
                </a:solidFill>
                <a:latin typeface="Calibri"/>
              </a:rPr>
              <a:t>Premiar ou punir um agente pelos seu comportamento faz com que seja mais provável que ele repita ou evite o mesmo comportamento no futuro.</a:t>
            </a:r>
            <a:endParaRPr b="0" lang="pt-BR" sz="2600" spc="-1" strike="noStrike">
              <a:solidFill>
                <a:srgbClr val="000000"/>
              </a:solidFill>
              <a:latin typeface="Arial"/>
            </a:endParaRPr>
          </a:p>
          <a:p>
            <a:pPr marL="432000" indent="0">
              <a:lnSpc>
                <a:spcPct val="90000"/>
              </a:lnSpc>
              <a:spcBef>
                <a:spcPts val="1417"/>
              </a:spcBef>
              <a:buNone/>
              <a:tabLst>
                <a:tab algn="l" pos="0"/>
              </a:tabLst>
            </a:pPr>
            <a:r>
              <a:rPr b="0" lang="pt-BR" sz="2600" spc="-1" strike="noStrike">
                <a:solidFill>
                  <a:schemeClr val="dk1"/>
                </a:solidFill>
                <a:latin typeface="Calibri"/>
              </a:rPr>
              <a:t>Nos algoritmos tradicionais de aprendizado de máquina, é necessário que os dados sejam rotulados para guiar o algoritmo. No aprendizado por reforço, isso não é necessário, pois ele aprende de forma autônoma.</a:t>
            </a:r>
            <a:endParaRPr b="0" lang="pt-BR" sz="2600" spc="-1" strike="noStrike">
              <a:solidFill>
                <a:srgbClr val="000000"/>
              </a:solidFill>
              <a:latin typeface="Arial"/>
            </a:endParaRPr>
          </a:p>
        </p:txBody>
      </p:sp>
      <p:pic>
        <p:nvPicPr>
          <p:cNvPr id="63" name="" descr="https://en.wikipedia.org/wiki/Reinforcement_learning"/>
          <p:cNvPicPr/>
          <p:nvPr/>
        </p:nvPicPr>
        <p:blipFill>
          <a:blip r:embed="rId1">
            <a:alphaModFix amt="0"/>
          </a:blip>
          <a:stretch/>
        </p:blipFill>
        <p:spPr>
          <a:xfrm>
            <a:off x="764640" y="1620000"/>
            <a:ext cx="4093920" cy="3958200"/>
          </a:xfrm>
          <a:prstGeom prst="rect">
            <a:avLst/>
          </a:prstGeom>
          <a:ln w="36000">
            <a:noFill/>
          </a:ln>
        </p:spPr>
      </p:pic>
      <p:sp>
        <p:nvSpPr>
          <p:cNvPr id="64" name=""/>
          <p:cNvSpPr/>
          <p:nvPr/>
        </p:nvSpPr>
        <p:spPr>
          <a:xfrm>
            <a:off x="1800000" y="5579640"/>
            <a:ext cx="2698560" cy="236880"/>
          </a:xfrm>
          <a:prstGeom prst="rect">
            <a:avLst/>
          </a:prstGeom>
          <a:noFill/>
          <a:ln w="36000">
            <a:noFill/>
          </a:ln>
        </p:spPr>
        <p:style>
          <a:lnRef idx="0"/>
          <a:fillRef idx="0"/>
          <a:effectRef idx="0"/>
          <a:fontRef idx="minor"/>
        </p:style>
        <p:txBody>
          <a:bodyPr lIns="90000" rIns="90000" tIns="45000" bIns="45000" anchor="t">
            <a:noAutofit/>
          </a:bodyPr>
          <a:p>
            <a:pPr>
              <a:lnSpc>
                <a:spcPct val="100000"/>
              </a:lnSpc>
            </a:pPr>
            <a:r>
              <a:rPr b="0" lang="pt-BR" sz="800" spc="-1" strike="noStrike">
                <a:solidFill>
                  <a:srgbClr val="000000"/>
                </a:solidFill>
                <a:latin typeface="Arial"/>
              </a:rPr>
              <a:t>https://en.wikipedia.org/wiki/Reinforcement_learning</a:t>
            </a:r>
            <a:endParaRPr b="0" lang="pt-BR" sz="800" spc="-1" strike="noStrike">
              <a:solidFill>
                <a:srgbClr val="000000"/>
              </a:solidFill>
              <a:latin typeface="Arial"/>
            </a:endParaRPr>
          </a:p>
        </p:txBody>
      </p:sp>
      <p:pic>
        <p:nvPicPr>
          <p:cNvPr id="65" name="" descr=""/>
          <p:cNvPicPr/>
          <p:nvPr/>
        </p:nvPicPr>
        <p:blipFill>
          <a:blip r:embed="rId2"/>
          <a:stretch/>
        </p:blipFill>
        <p:spPr>
          <a:xfrm>
            <a:off x="1260000" y="2049480"/>
            <a:ext cx="3274560" cy="316944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838080" y="365040"/>
            <a:ext cx="10513440" cy="132336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pt-BR" sz="4400" spc="-1" strike="noStrike">
                <a:solidFill>
                  <a:schemeClr val="dk1"/>
                </a:solidFill>
                <a:latin typeface="Calibri Light"/>
              </a:rPr>
              <a:t>Arquitetura</a:t>
            </a:r>
            <a:endParaRPr b="0" lang="pt-BR" sz="4400" spc="-1" strike="noStrike">
              <a:solidFill>
                <a:srgbClr val="000000"/>
              </a:solidFill>
              <a:latin typeface="Arial"/>
            </a:endParaRPr>
          </a:p>
        </p:txBody>
      </p:sp>
      <p:sp>
        <p:nvSpPr>
          <p:cNvPr id="134" name="PlaceHolder 2"/>
          <p:cNvSpPr>
            <a:spLocks noGrp="1"/>
          </p:cNvSpPr>
          <p:nvPr>
            <p:ph/>
          </p:nvPr>
        </p:nvSpPr>
        <p:spPr>
          <a:xfrm>
            <a:off x="838080" y="1825560"/>
            <a:ext cx="10513440" cy="4349160"/>
          </a:xfrm>
          <a:prstGeom prst="rect">
            <a:avLst/>
          </a:prstGeom>
          <a:noFill/>
          <a:ln w="0">
            <a:noFill/>
          </a:ln>
        </p:spPr>
        <p:txBody>
          <a:bodyPr lIns="91440" rIns="91440" tIns="45720" bIns="45720" anchor="t">
            <a:noAutofit/>
          </a:bodyPr>
          <a:p>
            <a:pPr indent="0">
              <a:lnSpc>
                <a:spcPct val="100000"/>
              </a:lnSpc>
              <a:buNone/>
              <a:tabLst>
                <a:tab algn="l" pos="0"/>
              </a:tabLst>
            </a:pPr>
            <a:r>
              <a:rPr b="0" lang="pt-BR" sz="1800" spc="-1" strike="noStrike">
                <a:solidFill>
                  <a:srgbClr val="000000"/>
                </a:solidFill>
                <a:latin typeface="Arial"/>
              </a:rPr>
              <a:t>Existem diversos algoritmos que se utilizam da técnica do ator-crítico, entre eles: A2C, A3C, DDPG e SAC [4, 5, 6].</a:t>
            </a:r>
            <a:endParaRPr b="0" lang="pt-BR" sz="1800" spc="-1" strike="noStrike">
              <a:solidFill>
                <a:srgbClr val="000000"/>
              </a:solidFill>
              <a:latin typeface="Arial"/>
            </a:endParaRPr>
          </a:p>
          <a:p>
            <a:pPr indent="0">
              <a:lnSpc>
                <a:spcPct val="100000"/>
              </a:lnSpc>
              <a:buNone/>
              <a:tabLst>
                <a:tab algn="l" pos="0"/>
              </a:tabLst>
            </a:pPr>
            <a:endParaRPr b="0" lang="pt-BR" sz="1800" spc="-1" strike="noStrike">
              <a:solidFill>
                <a:srgbClr val="000000"/>
              </a:solidFill>
              <a:latin typeface="Arial"/>
            </a:endParaRPr>
          </a:p>
          <a:p>
            <a:pPr indent="0">
              <a:lnSpc>
                <a:spcPct val="100000"/>
              </a:lnSpc>
              <a:buNone/>
              <a:tabLst>
                <a:tab algn="l" pos="0"/>
              </a:tabLst>
            </a:pPr>
            <a:r>
              <a:rPr b="0" lang="pt-BR" sz="1800" spc="-1" strike="noStrike">
                <a:solidFill>
                  <a:srgbClr val="000000"/>
                </a:solidFill>
                <a:latin typeface="Arial"/>
              </a:rPr>
              <a:t>A escolha do tipo de rede ainda depende do problema, podendo ser uma rede densa, convolucional, atenção, entre outras.</a:t>
            </a:r>
            <a:endParaRPr b="0" lang="pt-BR" sz="1800" spc="-1" strike="noStrike">
              <a:solidFill>
                <a:srgbClr val="000000"/>
              </a:solidFill>
              <a:latin typeface="Arial"/>
            </a:endParaRPr>
          </a:p>
          <a:p>
            <a:pPr indent="0">
              <a:lnSpc>
                <a:spcPct val="100000"/>
              </a:lnSpc>
              <a:buNone/>
              <a:tabLst>
                <a:tab algn="l" pos="0"/>
              </a:tabLst>
            </a:pPr>
            <a:endParaRPr b="0" lang="pt-BR" sz="1800" spc="-1" strike="noStrike">
              <a:solidFill>
                <a:srgbClr val="000000"/>
              </a:solidFill>
              <a:latin typeface="Arial"/>
            </a:endParaRPr>
          </a:p>
          <a:p>
            <a:pPr indent="0">
              <a:lnSpc>
                <a:spcPct val="100000"/>
              </a:lnSpc>
              <a:buNone/>
              <a:tabLst>
                <a:tab algn="l" pos="0"/>
              </a:tabLst>
            </a:pPr>
            <a:r>
              <a:rPr b="0" lang="pt-BR" sz="1800" spc="-1" strike="noStrike">
                <a:solidFill>
                  <a:srgbClr val="000000"/>
                </a:solidFill>
                <a:latin typeface="Arial"/>
              </a:rPr>
              <a:t>Ainda, as redes do crítico e do ator, podem ou não compartilhar camadas.</a:t>
            </a:r>
            <a:endParaRPr b="0" lang="pt-B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838080" y="365040"/>
            <a:ext cx="10513440" cy="132336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pt-BR" sz="4400" spc="-1" strike="noStrike">
                <a:solidFill>
                  <a:schemeClr val="dk1"/>
                </a:solidFill>
                <a:latin typeface="Calibri Light"/>
              </a:rPr>
              <a:t>Limitações dos Métodos Ator-Crítico:</a:t>
            </a:r>
            <a:endParaRPr b="0" lang="pt-BR" sz="4400" spc="-1" strike="noStrike">
              <a:solidFill>
                <a:srgbClr val="000000"/>
              </a:solidFill>
              <a:latin typeface="Arial"/>
            </a:endParaRPr>
          </a:p>
        </p:txBody>
      </p:sp>
      <p:sp>
        <p:nvSpPr>
          <p:cNvPr id="136" name="PlaceHolder 2"/>
          <p:cNvSpPr>
            <a:spLocks noGrp="1"/>
          </p:cNvSpPr>
          <p:nvPr>
            <p:ph/>
          </p:nvPr>
        </p:nvSpPr>
        <p:spPr>
          <a:xfrm>
            <a:off x="838080" y="1825560"/>
            <a:ext cx="10513440" cy="4349160"/>
          </a:xfrm>
          <a:prstGeom prst="rect">
            <a:avLst/>
          </a:prstGeom>
          <a:noFill/>
          <a:ln w="0">
            <a:noFill/>
          </a:ln>
        </p:spPr>
        <p:txBody>
          <a:bodyPr lIns="91440" rIns="91440" tIns="45720" bIns="45720" anchor="t">
            <a:noAutofit/>
          </a:bodyPr>
          <a:p>
            <a:pPr indent="0">
              <a:lnSpc>
                <a:spcPct val="100000"/>
              </a:lnSpc>
              <a:buNone/>
              <a:tabLst>
                <a:tab algn="l" pos="0"/>
              </a:tabLst>
            </a:pPr>
            <a:endParaRPr b="0" lang="pt-BR" sz="1800" spc="-1" strike="noStrike">
              <a:solidFill>
                <a:srgbClr val="000000"/>
              </a:solidFill>
              <a:latin typeface="Arial"/>
            </a:endParaRPr>
          </a:p>
          <a:p>
            <a:pPr marL="432000" indent="-324000">
              <a:lnSpc>
                <a:spcPct val="100000"/>
              </a:lnSpc>
              <a:buClr>
                <a:srgbClr val="000000"/>
              </a:buClr>
              <a:buFont typeface="OpenSymbol"/>
              <a:buAutoNum type="arabicParenR"/>
              <a:tabLst>
                <a:tab algn="l" pos="0"/>
              </a:tabLst>
            </a:pPr>
            <a:r>
              <a:rPr b="0" lang="pt-BR" sz="1800" spc="-1" strike="noStrike">
                <a:solidFill>
                  <a:srgbClr val="000000"/>
                </a:solidFill>
                <a:latin typeface="Arial"/>
              </a:rPr>
              <a:t>Alta Variância: Pode ocorrer devido a recompensas escassas ou ruidosas.</a:t>
            </a:r>
            <a:endParaRPr b="0" lang="pt-BR" sz="1800" spc="-1" strike="noStrike">
              <a:solidFill>
                <a:srgbClr val="000000"/>
              </a:solidFill>
              <a:latin typeface="Arial"/>
            </a:endParaRPr>
          </a:p>
          <a:p>
            <a:pPr indent="0">
              <a:lnSpc>
                <a:spcPct val="100000"/>
              </a:lnSpc>
              <a:buNone/>
              <a:tabLst>
                <a:tab algn="l" pos="0"/>
              </a:tabLst>
            </a:pPr>
            <a:endParaRPr b="0" lang="pt-BR" sz="1800" spc="-1" strike="noStrike">
              <a:solidFill>
                <a:srgbClr val="000000"/>
              </a:solidFill>
              <a:latin typeface="Arial"/>
            </a:endParaRPr>
          </a:p>
          <a:p>
            <a:pPr marL="432000" indent="-324000">
              <a:lnSpc>
                <a:spcPct val="100000"/>
              </a:lnSpc>
              <a:buClr>
                <a:srgbClr val="000000"/>
              </a:buClr>
              <a:buFont typeface="OpenSymbol"/>
              <a:buAutoNum type="arabicParenR"/>
              <a:tabLst>
                <a:tab algn="l" pos="0"/>
              </a:tabLst>
            </a:pPr>
            <a:r>
              <a:rPr b="0" lang="pt-BR" sz="1800" spc="-1" strike="noStrike">
                <a:solidFill>
                  <a:srgbClr val="000000"/>
                </a:solidFill>
                <a:latin typeface="Arial"/>
              </a:rPr>
              <a:t>Convergência Lenta: Não utiliza um modelo do ambiente, tornando a convergência mais lenta.</a:t>
            </a:r>
            <a:endParaRPr b="0" lang="pt-BR" sz="1800" spc="-1" strike="noStrike">
              <a:solidFill>
                <a:srgbClr val="000000"/>
              </a:solidFill>
              <a:latin typeface="Arial"/>
            </a:endParaRPr>
          </a:p>
          <a:p>
            <a:pPr indent="0">
              <a:lnSpc>
                <a:spcPct val="100000"/>
              </a:lnSpc>
              <a:buNone/>
              <a:tabLst>
                <a:tab algn="l" pos="0"/>
              </a:tabLst>
            </a:pPr>
            <a:endParaRPr b="0" lang="pt-BR" sz="1800" spc="-1" strike="noStrike">
              <a:solidFill>
                <a:srgbClr val="000000"/>
              </a:solidFill>
              <a:latin typeface="Arial"/>
            </a:endParaRPr>
          </a:p>
          <a:p>
            <a:pPr marL="432000" indent="-324000">
              <a:lnSpc>
                <a:spcPct val="100000"/>
              </a:lnSpc>
              <a:buClr>
                <a:srgbClr val="000000"/>
              </a:buClr>
              <a:buFont typeface="OpenSymbol"/>
              <a:buAutoNum type="arabicParenR"/>
              <a:tabLst>
                <a:tab algn="l" pos="0"/>
              </a:tabLst>
            </a:pPr>
            <a:r>
              <a:rPr b="0" lang="pt-BR" sz="1800" spc="-1" strike="noStrike">
                <a:solidFill>
                  <a:srgbClr val="000000"/>
                </a:solidFill>
                <a:latin typeface="Arial"/>
              </a:rPr>
              <a:t>Erro de Aproximação de Função: Redes neurais aproximam a política e a função de valor, sujeitas a erros.</a:t>
            </a:r>
            <a:endParaRPr b="0" lang="pt-BR" sz="1800" spc="-1" strike="noStrike">
              <a:solidFill>
                <a:srgbClr val="000000"/>
              </a:solidFill>
              <a:latin typeface="Arial"/>
            </a:endParaRPr>
          </a:p>
          <a:p>
            <a:pPr indent="0">
              <a:lnSpc>
                <a:spcPct val="100000"/>
              </a:lnSpc>
              <a:buNone/>
              <a:tabLst>
                <a:tab algn="l" pos="0"/>
              </a:tabLst>
            </a:pPr>
            <a:endParaRPr b="0" lang="pt-BR" sz="1800" spc="-1" strike="noStrike">
              <a:solidFill>
                <a:srgbClr val="000000"/>
              </a:solidFill>
              <a:latin typeface="Arial"/>
            </a:endParaRPr>
          </a:p>
          <a:p>
            <a:pPr marL="432000" indent="-324000">
              <a:lnSpc>
                <a:spcPct val="100000"/>
              </a:lnSpc>
              <a:buClr>
                <a:srgbClr val="000000"/>
              </a:buClr>
              <a:buFont typeface="OpenSymbol"/>
              <a:buAutoNum type="arabicParenR"/>
              <a:tabLst>
                <a:tab algn="l" pos="0"/>
              </a:tabLst>
            </a:pPr>
            <a:r>
              <a:rPr b="0" lang="pt-BR" sz="1800" spc="-1" strike="noStrike">
                <a:solidFill>
                  <a:srgbClr val="000000"/>
                </a:solidFill>
                <a:latin typeface="Arial"/>
              </a:rPr>
              <a:t>Sensibilidade aos Hiperparâmetros: Escolha dos hiperparâmetros é crucial e difícil.</a:t>
            </a:r>
            <a:endParaRPr b="0" lang="pt-BR" sz="1800" spc="-1" strike="noStrike">
              <a:solidFill>
                <a:srgbClr val="000000"/>
              </a:solidFill>
              <a:latin typeface="Arial"/>
            </a:endParaRPr>
          </a:p>
          <a:p>
            <a:pPr indent="0">
              <a:lnSpc>
                <a:spcPct val="100000"/>
              </a:lnSpc>
              <a:buNone/>
              <a:tabLst>
                <a:tab algn="l" pos="0"/>
              </a:tabLst>
            </a:pPr>
            <a:endParaRPr b="0" lang="pt-BR" sz="1800" spc="-1" strike="noStrike">
              <a:solidFill>
                <a:srgbClr val="000000"/>
              </a:solidFill>
              <a:latin typeface="Arial"/>
            </a:endParaRPr>
          </a:p>
          <a:p>
            <a:pPr marL="432000" indent="-324000">
              <a:lnSpc>
                <a:spcPct val="100000"/>
              </a:lnSpc>
              <a:buClr>
                <a:srgbClr val="000000"/>
              </a:buClr>
              <a:buFont typeface="OpenSymbol"/>
              <a:buAutoNum type="arabicParenR"/>
              <a:tabLst>
                <a:tab algn="l" pos="0"/>
              </a:tabLst>
            </a:pPr>
            <a:r>
              <a:rPr b="0" lang="pt-BR" sz="1800" spc="-1" strike="noStrike">
                <a:solidFill>
                  <a:srgbClr val="000000"/>
                </a:solidFill>
                <a:latin typeface="Arial"/>
              </a:rPr>
              <a:t>Não Estacionariedade: Mudanças nas probabilidades de transição e recompensas dificultam a aprendizagem.</a:t>
            </a:r>
            <a:endParaRPr b="0" lang="pt-B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38440" y="365040"/>
            <a:ext cx="10513440" cy="1323360"/>
          </a:xfrm>
          <a:prstGeom prst="rect">
            <a:avLst/>
          </a:prstGeom>
          <a:noFill/>
          <a:ln w="0">
            <a:noFill/>
          </a:ln>
        </p:spPr>
        <p:txBody>
          <a:bodyPr lIns="91440" rIns="91440" tIns="45720" bIns="45720" anchor="ctr">
            <a:noAutofit/>
          </a:bodyPr>
          <a:p>
            <a:pPr indent="0" algn="ctr" defTabSz="914400">
              <a:lnSpc>
                <a:spcPct val="90000"/>
              </a:lnSpc>
              <a:buNone/>
              <a:tabLst>
                <a:tab algn="l" pos="0"/>
              </a:tabLst>
            </a:pPr>
            <a:r>
              <a:rPr b="0" lang="pt-BR" sz="4400" spc="-1" strike="noStrike">
                <a:solidFill>
                  <a:schemeClr val="dk1"/>
                </a:solidFill>
                <a:latin typeface="Calibri Light"/>
              </a:rPr>
              <a:t>Métodos ator-crítico na negociação de ações</a:t>
            </a:r>
            <a:endParaRPr b="0" lang="pt-BR" sz="4400" spc="-1" strike="noStrike">
              <a:solidFill>
                <a:srgbClr val="000000"/>
              </a:solidFill>
              <a:latin typeface="Arial"/>
            </a:endParaRPr>
          </a:p>
        </p:txBody>
      </p:sp>
      <p:sp>
        <p:nvSpPr>
          <p:cNvPr id="138" name="PlaceHolder 2"/>
          <p:cNvSpPr>
            <a:spLocks noGrp="1"/>
          </p:cNvSpPr>
          <p:nvPr>
            <p:ph/>
          </p:nvPr>
        </p:nvSpPr>
        <p:spPr>
          <a:xfrm>
            <a:off x="838080" y="1825560"/>
            <a:ext cx="10513440" cy="4349160"/>
          </a:xfrm>
          <a:prstGeom prst="rect">
            <a:avLst/>
          </a:prstGeom>
          <a:noFill/>
          <a:ln w="0">
            <a:noFill/>
          </a:ln>
        </p:spPr>
        <p:txBody>
          <a:bodyPr lIns="91440" rIns="91440" tIns="45720" bIns="45720" anchor="t">
            <a:noAutofit/>
          </a:bodyPr>
          <a:p>
            <a:pPr marL="432000" indent="0">
              <a:lnSpc>
                <a:spcPct val="100000"/>
              </a:lnSpc>
              <a:spcBef>
                <a:spcPts val="884"/>
              </a:spcBef>
              <a:buNone/>
              <a:tabLst>
                <a:tab algn="l" pos="0"/>
              </a:tabLst>
            </a:pPr>
            <a:r>
              <a:rPr b="0" lang="pt-BR" sz="2000" spc="-1" strike="noStrike">
                <a:solidFill>
                  <a:srgbClr val="000000"/>
                </a:solidFill>
                <a:latin typeface="Arial"/>
              </a:rPr>
              <a:t>Métricas de Desempenho:</a:t>
            </a:r>
            <a:endParaRPr b="0" lang="pt-BR" sz="2000" spc="-1" strike="noStrike">
              <a:solidFill>
                <a:srgbClr val="000000"/>
              </a:solidFill>
              <a:latin typeface="Arial"/>
            </a:endParaRPr>
          </a:p>
          <a:p>
            <a:pPr marL="432000" indent="-324000">
              <a:lnSpc>
                <a:spcPct val="100000"/>
              </a:lnSpc>
              <a:spcBef>
                <a:spcPts val="884"/>
              </a:spcBef>
              <a:buClr>
                <a:srgbClr val="000000"/>
              </a:buClr>
              <a:buSzPct val="45000"/>
              <a:buFont typeface="Wingdings" charset="2"/>
              <a:buChar char=""/>
              <a:tabLst>
                <a:tab algn="l" pos="0"/>
              </a:tabLst>
            </a:pPr>
            <a:r>
              <a:rPr b="0" lang="pt-BR" sz="2000" spc="-1" strike="noStrike">
                <a:solidFill>
                  <a:srgbClr val="000000"/>
                </a:solidFill>
                <a:latin typeface="Arial"/>
              </a:rPr>
              <a:t>Retorno Cumulativo: Indica os retornos totais do investimento.</a:t>
            </a:r>
            <a:endParaRPr b="0" lang="pt-BR" sz="2000" spc="-1" strike="noStrike">
              <a:solidFill>
                <a:srgbClr val="000000"/>
              </a:solidFill>
              <a:latin typeface="Arial"/>
            </a:endParaRPr>
          </a:p>
          <a:p>
            <a:pPr marL="432000" indent="-324000">
              <a:lnSpc>
                <a:spcPct val="100000"/>
              </a:lnSpc>
              <a:spcBef>
                <a:spcPts val="884"/>
              </a:spcBef>
              <a:buClr>
                <a:srgbClr val="000000"/>
              </a:buClr>
              <a:buSzPct val="45000"/>
              <a:buFont typeface="Wingdings" charset="2"/>
              <a:buChar char=""/>
              <a:tabLst>
                <a:tab algn="l" pos="0"/>
              </a:tabLst>
            </a:pPr>
            <a:r>
              <a:rPr b="0" lang="pt-BR" sz="2000" spc="-1" strike="noStrike">
                <a:solidFill>
                  <a:srgbClr val="000000"/>
                </a:solidFill>
                <a:latin typeface="Arial"/>
              </a:rPr>
              <a:t>Volatilidade Anualizada: Mede a variação nos retornos de um investimento ao longo do tempo, sendo uma métrica de risco.</a:t>
            </a:r>
            <a:endParaRPr b="0" lang="pt-BR" sz="2000" spc="-1" strike="noStrike">
              <a:solidFill>
                <a:srgbClr val="000000"/>
              </a:solidFill>
              <a:latin typeface="Arial"/>
            </a:endParaRPr>
          </a:p>
          <a:p>
            <a:pPr marL="432000" indent="-324000">
              <a:lnSpc>
                <a:spcPct val="100000"/>
              </a:lnSpc>
              <a:spcBef>
                <a:spcPts val="884"/>
              </a:spcBef>
              <a:buClr>
                <a:srgbClr val="000000"/>
              </a:buClr>
              <a:buSzPct val="45000"/>
              <a:buFont typeface="Wingdings" charset="2"/>
              <a:buChar char=""/>
              <a:tabLst>
                <a:tab algn="l" pos="0"/>
              </a:tabLst>
            </a:pPr>
            <a:r>
              <a:rPr b="0" lang="pt-BR" sz="2000" spc="-1" strike="noStrike">
                <a:solidFill>
                  <a:srgbClr val="000000"/>
                </a:solidFill>
                <a:latin typeface="Arial"/>
              </a:rPr>
              <a:t>Índice de Sharpe: Avalia o desempenho de uma carteira, representando os retornos excedentes por unidade de risco total.</a:t>
            </a:r>
            <a:endParaRPr b="0" lang="pt-BR" sz="2000" spc="-1" strike="noStrike">
              <a:solidFill>
                <a:srgbClr val="000000"/>
              </a:solidFill>
              <a:latin typeface="Arial"/>
            </a:endParaRPr>
          </a:p>
          <a:p>
            <a:pPr marL="432000" indent="-324000">
              <a:lnSpc>
                <a:spcPct val="100000"/>
              </a:lnSpc>
              <a:spcBef>
                <a:spcPts val="884"/>
              </a:spcBef>
              <a:buClr>
                <a:srgbClr val="000000"/>
              </a:buClr>
              <a:buSzPct val="45000"/>
              <a:buFont typeface="Wingdings" charset="2"/>
              <a:buChar char=""/>
              <a:tabLst>
                <a:tab algn="l" pos="0"/>
              </a:tabLst>
            </a:pPr>
            <a:r>
              <a:rPr b="0" lang="pt-BR" sz="2000" spc="-1" strike="noStrike">
                <a:solidFill>
                  <a:srgbClr val="000000"/>
                </a:solidFill>
                <a:latin typeface="Arial"/>
              </a:rPr>
              <a:t>Máximo Drawdown: Indica a maior perda histórica em um balanço, sendo um indicador de risco.</a:t>
            </a:r>
            <a:endParaRPr b="0" lang="pt-BR" sz="2000" spc="-1" strike="noStrike">
              <a:solidFill>
                <a:srgbClr val="000000"/>
              </a:solidFill>
              <a:latin typeface="Arial"/>
            </a:endParaRPr>
          </a:p>
          <a:p>
            <a:pPr marL="432000" indent="-324000">
              <a:lnSpc>
                <a:spcPct val="100000"/>
              </a:lnSpc>
              <a:spcBef>
                <a:spcPts val="884"/>
              </a:spcBef>
              <a:buClr>
                <a:srgbClr val="000000"/>
              </a:buClr>
              <a:buSzPct val="45000"/>
              <a:buFont typeface="Wingdings" charset="2"/>
              <a:buChar char=""/>
              <a:tabLst>
                <a:tab algn="l" pos="0"/>
              </a:tabLst>
            </a:pPr>
            <a:r>
              <a:rPr b="0" lang="pt-BR" sz="2000" spc="-1" strike="noStrike">
                <a:solidFill>
                  <a:srgbClr val="000000"/>
                </a:solidFill>
                <a:latin typeface="Arial"/>
              </a:rPr>
              <a:t>Razão Ômega: Métrica de risco-retorno para superar deficiências do Índice de Sharpe.</a:t>
            </a:r>
            <a:endParaRPr b="0" lang="pt-BR" sz="2000" spc="-1" strike="noStrike">
              <a:solidFill>
                <a:srgbClr val="000000"/>
              </a:solidFill>
              <a:latin typeface="Arial"/>
            </a:endParaRPr>
          </a:p>
          <a:p>
            <a:pPr marL="432000" indent="-324000">
              <a:lnSpc>
                <a:spcPct val="100000"/>
              </a:lnSpc>
              <a:spcBef>
                <a:spcPts val="884"/>
              </a:spcBef>
              <a:buClr>
                <a:srgbClr val="000000"/>
              </a:buClr>
              <a:buSzPct val="45000"/>
              <a:buFont typeface="Wingdings" charset="2"/>
              <a:buChar char=""/>
              <a:tabLst>
                <a:tab algn="l" pos="0"/>
              </a:tabLst>
            </a:pPr>
            <a:r>
              <a:rPr b="0" lang="pt-BR" sz="2000" spc="-1" strike="noStrike">
                <a:solidFill>
                  <a:srgbClr val="000000"/>
                </a:solidFill>
                <a:latin typeface="Arial"/>
              </a:rPr>
              <a:t>Razão Sortino: Calcula o retorno ajustado ao risco, penalizando retornos abaixo de um objetivo específico.</a:t>
            </a:r>
            <a:endParaRPr b="0" lang="pt-B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9" name="" descr=""/>
          <p:cNvPicPr/>
          <p:nvPr/>
        </p:nvPicPr>
        <p:blipFill>
          <a:blip r:embed="rId1"/>
          <a:stretch/>
        </p:blipFill>
        <p:spPr>
          <a:xfrm>
            <a:off x="774000" y="1636920"/>
            <a:ext cx="10618920" cy="3612960"/>
          </a:xfrm>
          <a:prstGeom prst="rect">
            <a:avLst/>
          </a:prstGeom>
          <a:ln w="0">
            <a:noFill/>
          </a:ln>
        </p:spPr>
      </p:pic>
      <p:sp>
        <p:nvSpPr>
          <p:cNvPr id="140" name="PlaceHolder 1"/>
          <p:cNvSpPr>
            <a:spLocks noGrp="1"/>
          </p:cNvSpPr>
          <p:nvPr>
            <p:ph type="title"/>
          </p:nvPr>
        </p:nvSpPr>
        <p:spPr>
          <a:xfrm>
            <a:off x="838440" y="365040"/>
            <a:ext cx="10513440" cy="1323360"/>
          </a:xfrm>
          <a:prstGeom prst="rect">
            <a:avLst/>
          </a:prstGeom>
          <a:noFill/>
          <a:ln w="0">
            <a:noFill/>
          </a:ln>
        </p:spPr>
        <p:txBody>
          <a:bodyPr lIns="91440" rIns="91440" tIns="45720" bIns="45720" anchor="ctr">
            <a:noAutofit/>
          </a:bodyPr>
          <a:p>
            <a:pPr indent="0" algn="ctr" defTabSz="914400">
              <a:lnSpc>
                <a:spcPct val="90000"/>
              </a:lnSpc>
              <a:buNone/>
              <a:tabLst>
                <a:tab algn="l" pos="0"/>
              </a:tabLst>
            </a:pPr>
            <a:r>
              <a:rPr b="0" lang="pt-BR" sz="4400" spc="-1" strike="noStrike">
                <a:solidFill>
                  <a:schemeClr val="dk1"/>
                </a:solidFill>
                <a:latin typeface="Calibri Light"/>
              </a:rPr>
              <a:t>Métodos ator-crítico na negociação de ações</a:t>
            </a:r>
            <a:endParaRPr b="0" lang="pt-BR" sz="4400" spc="-1" strike="noStrike">
              <a:solidFill>
                <a:srgbClr val="000000"/>
              </a:solidFill>
              <a:latin typeface="Arial"/>
            </a:endParaRPr>
          </a:p>
        </p:txBody>
      </p:sp>
      <p:grpSp>
        <p:nvGrpSpPr>
          <p:cNvPr id="141" name=""/>
          <p:cNvGrpSpPr/>
          <p:nvPr/>
        </p:nvGrpSpPr>
        <p:grpSpPr>
          <a:xfrm>
            <a:off x="810000" y="1570680"/>
            <a:ext cx="10570320" cy="3715200"/>
            <a:chOff x="810000" y="1570680"/>
            <a:chExt cx="10570320" cy="3715200"/>
          </a:xfrm>
        </p:grpSpPr>
        <p:pic>
          <p:nvPicPr>
            <p:cNvPr id="142" name="" descr=""/>
            <p:cNvPicPr/>
            <p:nvPr/>
          </p:nvPicPr>
          <p:blipFill>
            <a:blip r:embed="rId2">
              <a:alphaModFix amt="0"/>
            </a:blip>
            <a:stretch/>
          </p:blipFill>
          <p:spPr>
            <a:xfrm>
              <a:off x="810000" y="1570680"/>
              <a:ext cx="10570320" cy="3715200"/>
            </a:xfrm>
            <a:prstGeom prst="rect">
              <a:avLst/>
            </a:prstGeom>
            <a:ln w="36000">
              <a:noFill/>
            </a:ln>
          </p:spPr>
        </p:pic>
        <p:sp>
          <p:nvSpPr>
            <p:cNvPr id="143" name=""/>
            <p:cNvSpPr/>
            <p:nvPr/>
          </p:nvSpPr>
          <p:spPr>
            <a:xfrm>
              <a:off x="5760000" y="2412000"/>
              <a:ext cx="898560" cy="358560"/>
            </a:xfrm>
            <a:prstGeom prst="rect">
              <a:avLst/>
            </a:prstGeom>
            <a:noFill/>
            <a:ln w="36000">
              <a:solidFill>
                <a:srgbClr val="00a933"/>
              </a:solidFill>
              <a:round/>
            </a:ln>
          </p:spPr>
          <p:style>
            <a:lnRef idx="0"/>
            <a:fillRef idx="0"/>
            <a:effectRef idx="0"/>
            <a:fontRef idx="minor"/>
          </p:style>
          <p:txBody>
            <a:bodyPr lIns="90000" rIns="90000" tIns="45000" bIns="45000" anchor="ctr">
              <a:noAutofit/>
            </a:bodyPr>
            <a:p>
              <a:pPr>
                <a:lnSpc>
                  <a:spcPct val="100000"/>
                </a:lnSpc>
              </a:pPr>
              <a:endParaRPr b="0" lang="pt-BR" sz="1800" spc="-1" strike="noStrike">
                <a:solidFill>
                  <a:srgbClr val="000000"/>
                </a:solidFill>
                <a:latin typeface="Arial"/>
              </a:endParaRPr>
            </a:p>
          </p:txBody>
        </p:sp>
        <p:sp>
          <p:nvSpPr>
            <p:cNvPr id="144" name=""/>
            <p:cNvSpPr/>
            <p:nvPr/>
          </p:nvSpPr>
          <p:spPr>
            <a:xfrm>
              <a:off x="8640000" y="2808000"/>
              <a:ext cx="898560" cy="358560"/>
            </a:xfrm>
            <a:prstGeom prst="rect">
              <a:avLst/>
            </a:prstGeom>
            <a:noFill/>
            <a:ln w="36000">
              <a:solidFill>
                <a:srgbClr val="00a933"/>
              </a:solidFill>
              <a:round/>
            </a:ln>
          </p:spPr>
          <p:style>
            <a:lnRef idx="0"/>
            <a:fillRef idx="0"/>
            <a:effectRef idx="0"/>
            <a:fontRef idx="minor"/>
          </p:style>
          <p:txBody>
            <a:bodyPr lIns="90000" rIns="90000" tIns="45000" bIns="45000" anchor="ctr">
              <a:noAutofit/>
            </a:bodyPr>
            <a:p>
              <a:pPr>
                <a:lnSpc>
                  <a:spcPct val="100000"/>
                </a:lnSpc>
              </a:pPr>
              <a:endParaRPr b="0" lang="pt-BR" sz="1800" spc="-1" strike="noStrike">
                <a:solidFill>
                  <a:srgbClr val="000000"/>
                </a:solidFill>
                <a:latin typeface="Arial"/>
              </a:endParaRPr>
            </a:p>
          </p:txBody>
        </p:sp>
        <p:sp>
          <p:nvSpPr>
            <p:cNvPr id="145" name=""/>
            <p:cNvSpPr/>
            <p:nvPr/>
          </p:nvSpPr>
          <p:spPr>
            <a:xfrm>
              <a:off x="5760000" y="3168000"/>
              <a:ext cx="898560" cy="358560"/>
            </a:xfrm>
            <a:prstGeom prst="rect">
              <a:avLst/>
            </a:prstGeom>
            <a:noFill/>
            <a:ln w="36000">
              <a:solidFill>
                <a:srgbClr val="00a933"/>
              </a:solidFill>
              <a:round/>
            </a:ln>
          </p:spPr>
          <p:style>
            <a:lnRef idx="0"/>
            <a:fillRef idx="0"/>
            <a:effectRef idx="0"/>
            <a:fontRef idx="minor"/>
          </p:style>
          <p:txBody>
            <a:bodyPr lIns="90000" rIns="90000" tIns="45000" bIns="45000" anchor="ctr">
              <a:noAutofit/>
            </a:bodyPr>
            <a:p>
              <a:pPr>
                <a:lnSpc>
                  <a:spcPct val="100000"/>
                </a:lnSpc>
              </a:pPr>
              <a:endParaRPr b="0" lang="pt-BR" sz="1800" spc="-1" strike="noStrike">
                <a:solidFill>
                  <a:srgbClr val="000000"/>
                </a:solidFill>
                <a:latin typeface="Arial"/>
              </a:endParaRPr>
            </a:p>
          </p:txBody>
        </p:sp>
        <p:sp>
          <p:nvSpPr>
            <p:cNvPr id="146" name=""/>
            <p:cNvSpPr/>
            <p:nvPr/>
          </p:nvSpPr>
          <p:spPr>
            <a:xfrm>
              <a:off x="3276000" y="3564000"/>
              <a:ext cx="898560" cy="358560"/>
            </a:xfrm>
            <a:prstGeom prst="rect">
              <a:avLst/>
            </a:prstGeom>
            <a:noFill/>
            <a:ln w="36000">
              <a:solidFill>
                <a:srgbClr val="00a933"/>
              </a:solidFill>
              <a:round/>
            </a:ln>
          </p:spPr>
          <p:style>
            <a:lnRef idx="0"/>
            <a:fillRef idx="0"/>
            <a:effectRef idx="0"/>
            <a:fontRef idx="minor"/>
          </p:style>
          <p:txBody>
            <a:bodyPr lIns="90000" rIns="90000" tIns="45000" bIns="45000" anchor="ctr">
              <a:noAutofit/>
            </a:bodyPr>
            <a:p>
              <a:pPr>
                <a:lnSpc>
                  <a:spcPct val="100000"/>
                </a:lnSpc>
              </a:pPr>
              <a:endParaRPr b="0" lang="pt-BR" sz="1800" spc="-1" strike="noStrike">
                <a:solidFill>
                  <a:srgbClr val="000000"/>
                </a:solidFill>
                <a:latin typeface="Arial"/>
              </a:endParaRPr>
            </a:p>
          </p:txBody>
        </p:sp>
        <p:sp>
          <p:nvSpPr>
            <p:cNvPr id="147" name=""/>
            <p:cNvSpPr/>
            <p:nvPr/>
          </p:nvSpPr>
          <p:spPr>
            <a:xfrm>
              <a:off x="4464000" y="3960000"/>
              <a:ext cx="898560" cy="358560"/>
            </a:xfrm>
            <a:prstGeom prst="rect">
              <a:avLst/>
            </a:prstGeom>
            <a:noFill/>
            <a:ln w="36000">
              <a:solidFill>
                <a:srgbClr val="00a933"/>
              </a:solidFill>
              <a:round/>
            </a:ln>
          </p:spPr>
          <p:style>
            <a:lnRef idx="0"/>
            <a:fillRef idx="0"/>
            <a:effectRef idx="0"/>
            <a:fontRef idx="minor"/>
          </p:style>
          <p:txBody>
            <a:bodyPr lIns="90000" rIns="90000" tIns="45000" bIns="45000" anchor="ctr">
              <a:noAutofit/>
            </a:bodyPr>
            <a:p>
              <a:pPr>
                <a:lnSpc>
                  <a:spcPct val="100000"/>
                </a:lnSpc>
              </a:pPr>
              <a:endParaRPr b="0" lang="pt-BR" sz="1800" spc="-1" strike="noStrike">
                <a:solidFill>
                  <a:srgbClr val="000000"/>
                </a:solidFill>
                <a:latin typeface="Arial"/>
              </a:endParaRPr>
            </a:p>
          </p:txBody>
        </p:sp>
        <p:sp>
          <p:nvSpPr>
            <p:cNvPr id="148" name=""/>
            <p:cNvSpPr/>
            <p:nvPr/>
          </p:nvSpPr>
          <p:spPr>
            <a:xfrm>
              <a:off x="5760000" y="3960000"/>
              <a:ext cx="898560" cy="358560"/>
            </a:xfrm>
            <a:prstGeom prst="rect">
              <a:avLst/>
            </a:prstGeom>
            <a:noFill/>
            <a:ln w="36000">
              <a:solidFill>
                <a:srgbClr val="00a933"/>
              </a:solidFill>
              <a:round/>
            </a:ln>
          </p:spPr>
          <p:style>
            <a:lnRef idx="0"/>
            <a:fillRef idx="0"/>
            <a:effectRef idx="0"/>
            <a:fontRef idx="minor"/>
          </p:style>
          <p:txBody>
            <a:bodyPr lIns="90000" rIns="90000" tIns="45000" bIns="45000" anchor="ctr">
              <a:noAutofit/>
            </a:bodyPr>
            <a:p>
              <a:pPr>
                <a:lnSpc>
                  <a:spcPct val="100000"/>
                </a:lnSpc>
              </a:pPr>
              <a:endParaRPr b="0" lang="pt-BR" sz="1800" spc="-1" strike="noStrike">
                <a:solidFill>
                  <a:srgbClr val="000000"/>
                </a:solidFill>
                <a:latin typeface="Arial"/>
              </a:endParaRPr>
            </a:p>
          </p:txBody>
        </p:sp>
        <p:sp>
          <p:nvSpPr>
            <p:cNvPr id="149" name=""/>
            <p:cNvSpPr/>
            <p:nvPr/>
          </p:nvSpPr>
          <p:spPr>
            <a:xfrm>
              <a:off x="5760000" y="4356000"/>
              <a:ext cx="898560" cy="358560"/>
            </a:xfrm>
            <a:prstGeom prst="rect">
              <a:avLst/>
            </a:prstGeom>
            <a:noFill/>
            <a:ln w="36000">
              <a:solidFill>
                <a:srgbClr val="00a933"/>
              </a:solidFill>
              <a:round/>
            </a:ln>
          </p:spPr>
          <p:style>
            <a:lnRef idx="0"/>
            <a:fillRef idx="0"/>
            <a:effectRef idx="0"/>
            <a:fontRef idx="minor"/>
          </p:style>
          <p:txBody>
            <a:bodyPr lIns="90000" rIns="90000" tIns="45000" bIns="45000" anchor="ctr">
              <a:noAutofit/>
            </a:bodyPr>
            <a:p>
              <a:pPr>
                <a:lnSpc>
                  <a:spcPct val="100000"/>
                </a:lnSpc>
              </a:pPr>
              <a:endParaRPr b="0" lang="pt-BR" sz="1800" spc="-1" strike="noStrike">
                <a:solidFill>
                  <a:srgbClr val="000000"/>
                </a:solidFill>
                <a:latin typeface="Arial"/>
              </a:endParaRPr>
            </a:p>
          </p:txBody>
        </p:sp>
      </p:grpSp>
      <p:sp>
        <p:nvSpPr>
          <p:cNvPr id="150" name=""/>
          <p:cNvSpPr/>
          <p:nvPr/>
        </p:nvSpPr>
        <p:spPr>
          <a:xfrm>
            <a:off x="900000" y="5400000"/>
            <a:ext cx="10438560" cy="1258560"/>
          </a:xfrm>
          <a:prstGeom prst="rect">
            <a:avLst/>
          </a:prstGeom>
          <a:noFill/>
          <a:ln w="36000">
            <a:noFill/>
          </a:ln>
        </p:spPr>
        <p:style>
          <a:lnRef idx="0"/>
          <a:fillRef idx="0"/>
          <a:effectRef idx="0"/>
          <a:fontRef idx="minor"/>
        </p:style>
        <p:txBody>
          <a:bodyPr lIns="90000" rIns="90000" tIns="45000" bIns="45000" anchor="t">
            <a:noAutofit/>
          </a:bodyPr>
          <a:p>
            <a:pPr>
              <a:lnSpc>
                <a:spcPct val="100000"/>
              </a:lnSpc>
            </a:pPr>
            <a:r>
              <a:rPr b="0" lang="pt-BR" sz="1800" spc="-1" strike="noStrike">
                <a:solidFill>
                  <a:srgbClr val="000000"/>
                </a:solidFill>
                <a:latin typeface="Arial"/>
              </a:rPr>
              <a:t>Advantage Actor Critic (A2C), Deep Deterministic Policy Gradient (DDPG), Twin Delayed DDPG (TD3), Proximal Policy Optimization (PPO) e Soft Actor Critic (SAC) [7].</a:t>
            </a:r>
            <a:endParaRPr b="0" lang="pt-BR" sz="1800" spc="-1" strike="noStrike">
              <a:solidFill>
                <a:srgbClr val="000000"/>
              </a:solidFill>
              <a:latin typeface="Arial"/>
            </a:endParaRPr>
          </a:p>
          <a:p>
            <a:pPr>
              <a:lnSpc>
                <a:spcPct val="100000"/>
              </a:lnSpc>
            </a:pPr>
            <a:r>
              <a:rPr b="0" lang="pt-BR" sz="1800" spc="-1" strike="noStrike">
                <a:solidFill>
                  <a:srgbClr val="000000"/>
                </a:solidFill>
                <a:latin typeface="Arial"/>
              </a:rPr>
              <a:t>Dow Jones Industrial Average (DJIA) é o Benchmark.</a:t>
            </a:r>
            <a:endParaRPr b="0" lang="pt-BR"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1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1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1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1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1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ítulo 1"/>
          <p:cNvSpPr/>
          <p:nvPr/>
        </p:nvSpPr>
        <p:spPr>
          <a:xfrm>
            <a:off x="1431360" y="2720520"/>
            <a:ext cx="9141840" cy="1027440"/>
          </a:xfrm>
          <a:prstGeom prst="rect">
            <a:avLst/>
          </a:prstGeom>
          <a:noFill/>
          <a:ln w="0">
            <a:noFill/>
          </a:ln>
        </p:spPr>
        <p:style>
          <a:lnRef idx="0"/>
          <a:fillRef idx="0"/>
          <a:effectRef idx="0"/>
          <a:fontRef idx="minor"/>
        </p:style>
        <p:txBody>
          <a:bodyPr lIns="90000" rIns="90000" tIns="45000" bIns="45000" anchor="ctr">
            <a:normAutofit/>
          </a:bodyPr>
          <a:p>
            <a:pPr algn="ctr" defTabSz="914400">
              <a:lnSpc>
                <a:spcPct val="90000"/>
              </a:lnSpc>
            </a:pPr>
            <a:r>
              <a:rPr b="0" lang="pt-BR" sz="6600" spc="-1" strike="noStrike">
                <a:solidFill>
                  <a:schemeClr val="dk1"/>
                </a:solidFill>
                <a:latin typeface="Calibri Light"/>
              </a:rPr>
              <a:t>Perguntas?</a:t>
            </a:r>
            <a:endParaRPr b="0" lang="pt-BR" sz="6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838080" y="365040"/>
            <a:ext cx="10513440" cy="132336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pt-BR" sz="4400" spc="-1" strike="noStrike">
                <a:solidFill>
                  <a:schemeClr val="dk1"/>
                </a:solidFill>
                <a:latin typeface="Calibri Light"/>
              </a:rPr>
              <a:t>Exemplo: Cart-Pole</a:t>
            </a:r>
            <a:endParaRPr b="0" lang="pt-BR" sz="4400" spc="-1" strike="noStrike">
              <a:solidFill>
                <a:srgbClr val="000000"/>
              </a:solidFill>
              <a:latin typeface="Arial"/>
            </a:endParaRPr>
          </a:p>
        </p:txBody>
      </p:sp>
      <p:sp>
        <p:nvSpPr>
          <p:cNvPr id="153" name="PlaceHolder 2"/>
          <p:cNvSpPr>
            <a:spLocks noGrp="1"/>
          </p:cNvSpPr>
          <p:nvPr>
            <p:ph/>
          </p:nvPr>
        </p:nvSpPr>
        <p:spPr>
          <a:xfrm>
            <a:off x="838080" y="1825560"/>
            <a:ext cx="10513440" cy="4349160"/>
          </a:xfrm>
          <a:prstGeom prst="rect">
            <a:avLst/>
          </a:prstGeom>
          <a:noFill/>
          <a:ln w="0">
            <a:noFill/>
          </a:ln>
        </p:spPr>
        <p:txBody>
          <a:bodyPr lIns="91440" rIns="91440" tIns="45720" bIns="45720" anchor="t">
            <a:noAutofit/>
          </a:bodyPr>
          <a:p>
            <a:pPr indent="0">
              <a:lnSpc>
                <a:spcPct val="100000"/>
              </a:lnSpc>
              <a:buNone/>
              <a:tabLst>
                <a:tab algn="l" pos="0"/>
              </a:tabLst>
            </a:pPr>
            <a:r>
              <a:rPr b="0" lang="pt-BR" sz="1800" spc="-1" strike="noStrike" u="sng">
                <a:solidFill>
                  <a:srgbClr val="0563c1"/>
                </a:solidFill>
                <a:uFillTx/>
                <a:latin typeface="Arial"/>
                <a:hlinkClick r:id="rId1"/>
              </a:rPr>
              <a:t>Exemplo TensorFlow </a:t>
            </a:r>
            <a:endParaRPr b="0" lang="pt-BR" sz="1800" spc="-1" strike="noStrike">
              <a:solidFill>
                <a:srgbClr val="000000"/>
              </a:solidFill>
              <a:latin typeface="Arial"/>
            </a:endParaRPr>
          </a:p>
          <a:p>
            <a:pPr indent="0">
              <a:lnSpc>
                <a:spcPct val="100000"/>
              </a:lnSpc>
              <a:buNone/>
              <a:tabLst>
                <a:tab algn="l" pos="0"/>
              </a:tabLst>
            </a:pPr>
            <a:endParaRPr b="0" lang="pt-BR" sz="1800" spc="-1" strike="noStrike">
              <a:solidFill>
                <a:srgbClr val="000000"/>
              </a:solidFill>
              <a:latin typeface="Arial"/>
            </a:endParaRPr>
          </a:p>
          <a:p>
            <a:pPr indent="0">
              <a:lnSpc>
                <a:spcPct val="100000"/>
              </a:lnSpc>
              <a:buNone/>
              <a:tabLst>
                <a:tab algn="l" pos="0"/>
              </a:tabLst>
            </a:pPr>
            <a:r>
              <a:rPr b="0" lang="pt-BR" sz="1800" spc="-1" strike="noStrike" u="sng">
                <a:solidFill>
                  <a:srgbClr val="0563c1"/>
                </a:solidFill>
                <a:uFillTx/>
                <a:latin typeface="Arial"/>
                <a:hlinkClick r:id="rId2"/>
              </a:rPr>
              <a:t>Implementação</a:t>
            </a:r>
            <a:endParaRPr b="0" lang="pt-BR" sz="1800" spc="-1" strike="noStrike">
              <a:solidFill>
                <a:srgbClr val="000000"/>
              </a:solidFill>
              <a:latin typeface="Arial"/>
            </a:endParaRPr>
          </a:p>
        </p:txBody>
      </p:sp>
      <p:pic>
        <p:nvPicPr>
          <p:cNvPr id="154" name="" descr=""/>
          <p:cNvPicPr/>
          <p:nvPr/>
        </p:nvPicPr>
        <p:blipFill>
          <a:blip r:embed="rId3">
            <a:alphaModFix amt="0"/>
          </a:blip>
          <a:stretch/>
        </p:blipFill>
        <p:spPr>
          <a:xfrm>
            <a:off x="3245040" y="2490480"/>
            <a:ext cx="5713200" cy="3808080"/>
          </a:xfrm>
          <a:prstGeom prst="rect">
            <a:avLst/>
          </a:prstGeom>
          <a:ln w="36000">
            <a:noFill/>
          </a:ln>
        </p:spPr>
      </p:pic>
      <p:pic>
        <p:nvPicPr>
          <p:cNvPr id="155" name="" descr=""/>
          <p:cNvPicPr/>
          <p:nvPr/>
        </p:nvPicPr>
        <p:blipFill>
          <a:blip r:embed="rId4"/>
          <a:stretch/>
        </p:blipFill>
        <p:spPr>
          <a:xfrm>
            <a:off x="3245040" y="2244240"/>
            <a:ext cx="5713560" cy="380844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838080" y="365040"/>
            <a:ext cx="10513440" cy="132336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pt-BR" sz="4400" spc="-1" strike="noStrike">
                <a:solidFill>
                  <a:schemeClr val="dk1"/>
                </a:solidFill>
                <a:latin typeface="Calibri Light"/>
              </a:rPr>
              <a:t>Exercícios</a:t>
            </a:r>
            <a:endParaRPr b="0" lang="pt-BR" sz="4400" spc="-1" strike="noStrike">
              <a:solidFill>
                <a:srgbClr val="000000"/>
              </a:solidFill>
              <a:latin typeface="Arial"/>
            </a:endParaRPr>
          </a:p>
        </p:txBody>
      </p:sp>
      <p:sp>
        <p:nvSpPr>
          <p:cNvPr id="157" name="PlaceHolder 2"/>
          <p:cNvSpPr>
            <a:spLocks noGrp="1"/>
          </p:cNvSpPr>
          <p:nvPr>
            <p:ph/>
          </p:nvPr>
        </p:nvSpPr>
        <p:spPr>
          <a:xfrm>
            <a:off x="838080" y="1825560"/>
            <a:ext cx="10513440" cy="4349160"/>
          </a:xfrm>
          <a:prstGeom prst="rect">
            <a:avLst/>
          </a:prstGeom>
          <a:noFill/>
          <a:ln w="0">
            <a:noFill/>
          </a:ln>
        </p:spPr>
        <p:txBody>
          <a:bodyPr lIns="91440" rIns="91440" tIns="45720" bIns="45720" anchor="t">
            <a:noAutofit/>
          </a:bodyPr>
          <a:p>
            <a:pPr indent="0">
              <a:lnSpc>
                <a:spcPct val="100000"/>
              </a:lnSpc>
              <a:buNone/>
              <a:tabLst>
                <a:tab algn="l" pos="0"/>
              </a:tabLst>
            </a:pPr>
            <a:r>
              <a:rPr b="0" lang="pt-BR" sz="1800" spc="-1" strike="noStrike" u="sng">
                <a:solidFill>
                  <a:srgbClr val="0563c1"/>
                </a:solidFill>
                <a:uFillTx/>
                <a:latin typeface="Arial"/>
                <a:hlinkClick r:id="rId1"/>
              </a:rPr>
              <a:t>Exercícios Ator-Crítico</a:t>
            </a:r>
            <a:endParaRPr b="0" lang="pt-BR" sz="1800" spc="-1" strike="noStrike">
              <a:solidFill>
                <a:srgbClr val="000000"/>
              </a:solidFill>
              <a:latin typeface="Arial"/>
            </a:endParaRPr>
          </a:p>
        </p:txBody>
      </p:sp>
      <p:pic>
        <p:nvPicPr>
          <p:cNvPr id="158" name="" descr=""/>
          <p:cNvPicPr/>
          <p:nvPr/>
        </p:nvPicPr>
        <p:blipFill>
          <a:blip r:embed="rId2">
            <a:alphaModFix amt="0"/>
          </a:blip>
          <a:stretch/>
        </p:blipFill>
        <p:spPr>
          <a:xfrm>
            <a:off x="2386080" y="2676960"/>
            <a:ext cx="7418160" cy="1503000"/>
          </a:xfrm>
          <a:prstGeom prst="rect">
            <a:avLst/>
          </a:prstGeom>
          <a:ln w="36000">
            <a:noFill/>
          </a:ln>
        </p:spPr>
      </p:pic>
      <p:pic>
        <p:nvPicPr>
          <p:cNvPr id="159" name="" descr=""/>
          <p:cNvPicPr/>
          <p:nvPr/>
        </p:nvPicPr>
        <p:blipFill>
          <a:blip r:embed="rId3"/>
          <a:stretch/>
        </p:blipFill>
        <p:spPr>
          <a:xfrm>
            <a:off x="3301920" y="2730960"/>
            <a:ext cx="5599440" cy="139860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838080" y="365040"/>
            <a:ext cx="10513440" cy="132336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pt-BR" sz="4400" spc="-1" strike="noStrike">
                <a:solidFill>
                  <a:schemeClr val="dk1"/>
                </a:solidFill>
                <a:latin typeface="Calibri Light"/>
              </a:rPr>
              <a:t>Referências</a:t>
            </a:r>
            <a:endParaRPr b="0" lang="pt-BR" sz="4400" spc="-1" strike="noStrike">
              <a:solidFill>
                <a:srgbClr val="000000"/>
              </a:solidFill>
              <a:latin typeface="Arial"/>
            </a:endParaRPr>
          </a:p>
        </p:txBody>
      </p:sp>
      <p:sp>
        <p:nvSpPr>
          <p:cNvPr id="161" name="PlaceHolder 2"/>
          <p:cNvSpPr>
            <a:spLocks noGrp="1"/>
          </p:cNvSpPr>
          <p:nvPr>
            <p:ph/>
          </p:nvPr>
        </p:nvSpPr>
        <p:spPr>
          <a:xfrm>
            <a:off x="838080" y="1825560"/>
            <a:ext cx="10513440" cy="4349160"/>
          </a:xfrm>
          <a:prstGeom prst="rect">
            <a:avLst/>
          </a:prstGeom>
          <a:noFill/>
          <a:ln w="0">
            <a:noFill/>
          </a:ln>
        </p:spPr>
        <p:txBody>
          <a:bodyPr lIns="91440" rIns="91440" tIns="45720" bIns="45720" anchor="t">
            <a:noAutofit/>
          </a:bodyPr>
          <a:p>
            <a:pPr marL="864000" indent="0" defTabSz="914400">
              <a:lnSpc>
                <a:spcPct val="90000"/>
              </a:lnSpc>
              <a:spcBef>
                <a:spcPts val="1134"/>
              </a:spcBef>
              <a:buNone/>
              <a:tabLst>
                <a:tab algn="l" pos="0"/>
              </a:tabLst>
            </a:pPr>
            <a:r>
              <a:rPr b="0" lang="pt-BR" sz="1500" spc="-1" strike="noStrike">
                <a:solidFill>
                  <a:schemeClr val="dk1"/>
                </a:solidFill>
                <a:latin typeface="Calibri"/>
              </a:rPr>
              <a:t>[1]</a:t>
            </a:r>
            <a:r>
              <a:rPr b="0" lang="pt-BR" sz="1500" spc="-1" strike="noStrike" u="sng">
                <a:solidFill>
                  <a:schemeClr val="dk1"/>
                </a:solidFill>
                <a:uFillTx/>
                <a:latin typeface="Calibri"/>
                <a:hlinkClick r:id="rId1"/>
              </a:rPr>
              <a:t>https://medium.com/@thechrisyoon/deriving-policy-gradients-and-implementing-reinforce-f887949bd63</a:t>
            </a:r>
            <a:endParaRPr b="0" lang="pt-BR" sz="1500" spc="-1" strike="noStrike">
              <a:solidFill>
                <a:srgbClr val="000000"/>
              </a:solidFill>
              <a:latin typeface="Arial"/>
            </a:endParaRPr>
          </a:p>
          <a:p>
            <a:pPr marL="864000" indent="0" defTabSz="914400">
              <a:lnSpc>
                <a:spcPct val="90000"/>
              </a:lnSpc>
              <a:spcBef>
                <a:spcPts val="1134"/>
              </a:spcBef>
              <a:buNone/>
              <a:tabLst>
                <a:tab algn="l" pos="0"/>
              </a:tabLst>
            </a:pPr>
            <a:r>
              <a:rPr b="0" lang="pt-BR" sz="1500" spc="-1" strike="noStrike">
                <a:solidFill>
                  <a:schemeClr val="dk1"/>
                </a:solidFill>
                <a:latin typeface="Calibri"/>
              </a:rPr>
              <a:t>[2]</a:t>
            </a:r>
            <a:r>
              <a:rPr b="0" lang="pt-BR" sz="1500" spc="-1" strike="noStrike" u="sng">
                <a:solidFill>
                  <a:schemeClr val="dk1"/>
                </a:solidFill>
                <a:uFillTx/>
                <a:latin typeface="Calibri"/>
                <a:hlinkClick r:id="rId2"/>
              </a:rPr>
              <a:t>https://spinningup.openai.com/en/latest/spinningup/rl_intro3.html#id16</a:t>
            </a:r>
            <a:endParaRPr b="0" lang="pt-BR" sz="1500" spc="-1" strike="noStrike">
              <a:solidFill>
                <a:srgbClr val="000000"/>
              </a:solidFill>
              <a:latin typeface="Arial"/>
            </a:endParaRPr>
          </a:p>
          <a:p>
            <a:pPr marL="864000" indent="0" defTabSz="914400">
              <a:lnSpc>
                <a:spcPct val="90000"/>
              </a:lnSpc>
              <a:spcBef>
                <a:spcPts val="1134"/>
              </a:spcBef>
              <a:buNone/>
              <a:tabLst>
                <a:tab algn="l" pos="0"/>
              </a:tabLst>
            </a:pPr>
            <a:r>
              <a:rPr b="0" lang="pt-BR" sz="1500" spc="-1" strike="noStrike">
                <a:solidFill>
                  <a:schemeClr val="dk1"/>
                </a:solidFill>
                <a:latin typeface="Calibri"/>
              </a:rPr>
              <a:t>[3]</a:t>
            </a:r>
            <a:r>
              <a:rPr b="0" lang="pt-BR" sz="1500" spc="-1" strike="noStrike" u="sng">
                <a:solidFill>
                  <a:schemeClr val="dk1"/>
                </a:solidFill>
                <a:uFillTx/>
                <a:latin typeface="Calibri"/>
                <a:hlinkClick r:id="rId3"/>
              </a:rPr>
              <a:t>https://medium.com/intro-to-artificial-intelligence/the-actor-critic-reinforcement-learning-algorithm-c8095a655c14</a:t>
            </a:r>
            <a:endParaRPr b="0" lang="pt-BR" sz="1500" spc="-1" strike="noStrike">
              <a:solidFill>
                <a:srgbClr val="000000"/>
              </a:solidFill>
              <a:latin typeface="Arial"/>
            </a:endParaRPr>
          </a:p>
          <a:p>
            <a:pPr marL="864000" indent="0" defTabSz="914400">
              <a:lnSpc>
                <a:spcPct val="90000"/>
              </a:lnSpc>
              <a:spcBef>
                <a:spcPts val="1134"/>
              </a:spcBef>
              <a:buNone/>
              <a:tabLst>
                <a:tab algn="l" pos="0"/>
              </a:tabLst>
            </a:pPr>
            <a:r>
              <a:rPr b="0" lang="pt-BR" sz="1500" spc="-1" strike="noStrike">
                <a:solidFill>
                  <a:schemeClr val="dk1"/>
                </a:solidFill>
                <a:latin typeface="Calibri"/>
              </a:rPr>
              <a:t>[4] </a:t>
            </a:r>
            <a:r>
              <a:rPr b="0" lang="pt-BR" sz="1500" spc="-1" strike="noStrike" u="sng">
                <a:solidFill>
                  <a:schemeClr val="dk1"/>
                </a:solidFill>
                <a:uFillTx/>
                <a:latin typeface="Calibri"/>
                <a:hlinkClick r:id="rId4"/>
              </a:rPr>
              <a:t>https://lilianweng.github.io/posts/2018-04-08-policy-gradient/</a:t>
            </a:r>
            <a:endParaRPr b="0" lang="pt-BR" sz="1500" spc="-1" strike="noStrike">
              <a:solidFill>
                <a:srgbClr val="000000"/>
              </a:solidFill>
              <a:latin typeface="Arial"/>
            </a:endParaRPr>
          </a:p>
          <a:p>
            <a:pPr marL="864000" indent="0" defTabSz="914400">
              <a:lnSpc>
                <a:spcPct val="90000"/>
              </a:lnSpc>
              <a:spcBef>
                <a:spcPts val="1134"/>
              </a:spcBef>
              <a:buNone/>
              <a:tabLst>
                <a:tab algn="l" pos="0"/>
              </a:tabLst>
            </a:pPr>
            <a:r>
              <a:rPr b="0" lang="pt-BR" sz="1500" spc="-1" strike="noStrike">
                <a:solidFill>
                  <a:schemeClr val="dk1"/>
                </a:solidFill>
                <a:latin typeface="Calibri"/>
              </a:rPr>
              <a:t>[5]</a:t>
            </a:r>
            <a:r>
              <a:rPr b="0" lang="pt-BR" sz="1500" spc="-1" strike="noStrike" u="sng">
                <a:solidFill>
                  <a:schemeClr val="dk1"/>
                </a:solidFill>
                <a:uFillTx/>
                <a:latin typeface="Calibri"/>
                <a:hlinkClick r:id="rId5"/>
              </a:rPr>
              <a:t>https://dilithjay.com/blog/actor-critic-methods</a:t>
            </a:r>
            <a:endParaRPr b="0" lang="pt-BR" sz="1500" spc="-1" strike="noStrike">
              <a:solidFill>
                <a:srgbClr val="000000"/>
              </a:solidFill>
              <a:latin typeface="Arial"/>
            </a:endParaRPr>
          </a:p>
          <a:p>
            <a:pPr marL="864000" indent="0" defTabSz="914400">
              <a:lnSpc>
                <a:spcPct val="90000"/>
              </a:lnSpc>
              <a:spcBef>
                <a:spcPts val="1134"/>
              </a:spcBef>
              <a:buNone/>
              <a:tabLst>
                <a:tab algn="l" pos="0"/>
              </a:tabLst>
            </a:pPr>
            <a:r>
              <a:rPr b="0" lang="pt-BR" sz="1500" spc="-1" strike="noStrike">
                <a:solidFill>
                  <a:schemeClr val="dk1"/>
                </a:solidFill>
                <a:latin typeface="Calibri"/>
              </a:rPr>
              <a:t>[6]</a:t>
            </a:r>
            <a:r>
              <a:rPr b="0" lang="pt-BR" sz="1500" spc="-1" strike="noStrike" u="sng">
                <a:solidFill>
                  <a:schemeClr val="dk1"/>
                </a:solidFill>
                <a:uFillTx/>
                <a:latin typeface="Calibri"/>
                <a:hlinkClick r:id="rId6"/>
              </a:rPr>
              <a:t>https://medium.com/geekculture/a-deep-dive-into-the-ddpg-algorithm-for-continuous-control-2718222c333e</a:t>
            </a:r>
            <a:endParaRPr b="0" lang="pt-BR" sz="1500" spc="-1" strike="noStrike">
              <a:solidFill>
                <a:srgbClr val="000000"/>
              </a:solidFill>
              <a:latin typeface="Arial"/>
            </a:endParaRPr>
          </a:p>
          <a:p>
            <a:pPr marL="864000" indent="0" defTabSz="914400">
              <a:lnSpc>
                <a:spcPct val="90000"/>
              </a:lnSpc>
              <a:spcBef>
                <a:spcPts val="1134"/>
              </a:spcBef>
              <a:buNone/>
              <a:tabLst>
                <a:tab algn="l" pos="0"/>
              </a:tabLst>
            </a:pPr>
            <a:r>
              <a:rPr b="0" lang="pt-BR" sz="1500" spc="-1" strike="noStrike">
                <a:solidFill>
                  <a:schemeClr val="dk1"/>
                </a:solidFill>
                <a:latin typeface="Calibri"/>
              </a:rPr>
              <a:t>[7] F. Khemlichi, H. E. Elfilali, H. Chougrad, S. E. Ben Ali and Y. Idrissi Khamlichi, "Actor-Critic Methods in Stock Trading : A Comparative Study," 2023 3rd International Conference on Electrical, Computer, Communications and Mechatronics Engineering (ICECCME), Tenerife, Canary Islands, Spain, 2023, pp. 1-5, doi: 10.1109/ICECCME57830.2023.10253277.</a:t>
            </a:r>
            <a:endParaRPr b="0" lang="pt-BR" sz="1500" spc="-1" strike="noStrike">
              <a:solidFill>
                <a:srgbClr val="000000"/>
              </a:solidFill>
              <a:latin typeface="Arial"/>
            </a:endParaRPr>
          </a:p>
          <a:p>
            <a:pPr marL="864000" indent="0" defTabSz="914400">
              <a:lnSpc>
                <a:spcPct val="90000"/>
              </a:lnSpc>
              <a:spcBef>
                <a:spcPts val="1134"/>
              </a:spcBef>
              <a:buNone/>
              <a:tabLst>
                <a:tab algn="l" pos="0"/>
              </a:tabLst>
            </a:pPr>
            <a:endParaRPr b="0" lang="pt-BR" sz="1500" spc="-1" strike="noStrike">
              <a:solidFill>
                <a:srgbClr val="000000"/>
              </a:solidFill>
              <a:latin typeface="Arial"/>
            </a:endParaRPr>
          </a:p>
          <a:p>
            <a:pPr marL="864000" indent="0" defTabSz="914400">
              <a:lnSpc>
                <a:spcPct val="90000"/>
              </a:lnSpc>
              <a:spcBef>
                <a:spcPts val="1134"/>
              </a:spcBef>
              <a:buNone/>
              <a:tabLst>
                <a:tab algn="l" pos="0"/>
              </a:tabLst>
            </a:pPr>
            <a:endParaRPr b="0" lang="pt-BR"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ítulo 1"/>
          <p:cNvSpPr/>
          <p:nvPr/>
        </p:nvSpPr>
        <p:spPr>
          <a:xfrm>
            <a:off x="1431360" y="2720520"/>
            <a:ext cx="9141840" cy="1027440"/>
          </a:xfrm>
          <a:prstGeom prst="rect">
            <a:avLst/>
          </a:prstGeom>
          <a:noFill/>
          <a:ln w="0">
            <a:noFill/>
          </a:ln>
        </p:spPr>
        <p:style>
          <a:lnRef idx="0"/>
          <a:fillRef idx="0"/>
          <a:effectRef idx="0"/>
          <a:fontRef idx="minor"/>
        </p:style>
        <p:txBody>
          <a:bodyPr lIns="90000" rIns="90000" tIns="45000" bIns="45000" anchor="ctr">
            <a:normAutofit/>
          </a:bodyPr>
          <a:p>
            <a:pPr algn="ctr" defTabSz="914400">
              <a:lnSpc>
                <a:spcPct val="90000"/>
              </a:lnSpc>
            </a:pPr>
            <a:r>
              <a:rPr b="0" lang="pt-BR" sz="6600" spc="-1" strike="noStrike">
                <a:solidFill>
                  <a:schemeClr val="dk1"/>
                </a:solidFill>
                <a:latin typeface="Calibri Light"/>
              </a:rPr>
              <a:t>Obrigado!</a:t>
            </a:r>
            <a:endParaRPr b="0" lang="pt-BR" sz="6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838080" y="365040"/>
            <a:ext cx="10513440" cy="1323360"/>
          </a:xfrm>
          <a:prstGeom prst="rect">
            <a:avLst/>
          </a:prstGeom>
          <a:noFill/>
          <a:ln w="0">
            <a:noFill/>
          </a:ln>
        </p:spPr>
        <p:txBody>
          <a:bodyPr lIns="91440" rIns="91440" tIns="45720" bIns="45720" anchor="ctr">
            <a:noAutofit/>
          </a:bodyPr>
          <a:p>
            <a:pPr indent="0" defTabSz="914400">
              <a:lnSpc>
                <a:spcPct val="90000"/>
              </a:lnSpc>
              <a:spcBef>
                <a:spcPts val="1417"/>
              </a:spcBef>
              <a:buNone/>
              <a:tabLst>
                <a:tab algn="l" pos="0"/>
              </a:tabLst>
            </a:pPr>
            <a:r>
              <a:rPr b="0" lang="pt-BR" sz="4400" spc="-1" strike="noStrike">
                <a:solidFill>
                  <a:schemeClr val="dk1"/>
                </a:solidFill>
                <a:latin typeface="Calibri Light"/>
              </a:rPr>
              <a:t>Principais conceitos e terminologias</a:t>
            </a:r>
            <a:endParaRPr b="0" lang="pt-BR" sz="4400" spc="-1" strike="noStrike">
              <a:solidFill>
                <a:srgbClr val="000000"/>
              </a:solidFill>
              <a:latin typeface="Arial"/>
            </a:endParaRPr>
          </a:p>
        </p:txBody>
      </p:sp>
      <p:sp>
        <p:nvSpPr>
          <p:cNvPr id="67" name="PlaceHolder 2"/>
          <p:cNvSpPr>
            <a:spLocks noGrp="1"/>
          </p:cNvSpPr>
          <p:nvPr>
            <p:ph/>
          </p:nvPr>
        </p:nvSpPr>
        <p:spPr>
          <a:xfrm>
            <a:off x="838080" y="1825560"/>
            <a:ext cx="10513440" cy="4349160"/>
          </a:xfrm>
          <a:prstGeom prst="rect">
            <a:avLst/>
          </a:prstGeom>
          <a:noFill/>
          <a:ln w="0">
            <a:noFill/>
          </a:ln>
        </p:spPr>
        <p:txBody>
          <a:bodyPr lIns="91440" rIns="91440" tIns="45720" bIns="45720" anchor="t">
            <a:noAutofit/>
          </a:bodyPr>
          <a:p>
            <a:pPr marL="432000" indent="-324000">
              <a:lnSpc>
                <a:spcPct val="90000"/>
              </a:lnSpc>
              <a:spcBef>
                <a:spcPts val="1417"/>
              </a:spcBef>
              <a:buClr>
                <a:srgbClr val="000000"/>
              </a:buClr>
              <a:buSzPct val="45000"/>
              <a:buFont typeface="Wingdings" charset="2"/>
              <a:buChar char=""/>
            </a:pPr>
            <a:r>
              <a:rPr b="0" lang="pt-BR" sz="2800" spc="-1" strike="noStrike">
                <a:solidFill>
                  <a:schemeClr val="dk1"/>
                </a:solidFill>
                <a:latin typeface="Calibri"/>
              </a:rPr>
              <a:t>Os personagens principais do RL são o agente (</a:t>
            </a:r>
            <a:r>
              <a:rPr b="0" i="1" lang="pt-BR" sz="2800" spc="-1" strike="noStrike">
                <a:solidFill>
                  <a:schemeClr val="dk1"/>
                </a:solidFill>
                <a:latin typeface="Calibri"/>
              </a:rPr>
              <a:t>agent</a:t>
            </a:r>
            <a:r>
              <a:rPr b="0" lang="pt-BR" sz="2800" spc="-1" strike="noStrike">
                <a:solidFill>
                  <a:schemeClr val="dk1"/>
                </a:solidFill>
                <a:latin typeface="Calibri"/>
              </a:rPr>
              <a:t>) e o ambiente (</a:t>
            </a:r>
            <a:r>
              <a:rPr b="0" i="1" lang="pt-BR" sz="2800" spc="-1" strike="noStrike">
                <a:solidFill>
                  <a:schemeClr val="dk1"/>
                </a:solidFill>
                <a:latin typeface="Calibri"/>
              </a:rPr>
              <a:t>environment</a:t>
            </a:r>
            <a:r>
              <a:rPr b="0" lang="pt-BR" sz="2800" spc="-1" strike="noStrike">
                <a:solidFill>
                  <a:schemeClr val="dk1"/>
                </a:solidFill>
                <a:latin typeface="Calibri"/>
              </a:rPr>
              <a:t>). O ambiente é o mundo no qual o agente vive e interage. A cada passo de interação, o agente vê uma observação de um estado (</a:t>
            </a:r>
            <a:r>
              <a:rPr b="0" i="1" lang="pt-BR" sz="2800" spc="-1" strike="noStrike">
                <a:solidFill>
                  <a:schemeClr val="dk1"/>
                </a:solidFill>
                <a:latin typeface="Calibri"/>
              </a:rPr>
              <a:t>state</a:t>
            </a:r>
            <a:r>
              <a:rPr b="0" lang="pt-BR" sz="2800" spc="-1" strike="noStrike">
                <a:solidFill>
                  <a:schemeClr val="dk1"/>
                </a:solidFill>
                <a:latin typeface="Calibri"/>
              </a:rPr>
              <a:t>)  e então decide qual ação (</a:t>
            </a:r>
            <a:r>
              <a:rPr b="0" i="1" lang="pt-BR" sz="2800" spc="-1" strike="noStrike">
                <a:solidFill>
                  <a:schemeClr val="dk1"/>
                </a:solidFill>
                <a:latin typeface="Calibri"/>
              </a:rPr>
              <a:t>action</a:t>
            </a:r>
            <a:r>
              <a:rPr b="0" lang="pt-BR" sz="2800" spc="-1" strike="noStrike">
                <a:solidFill>
                  <a:schemeClr val="dk1"/>
                </a:solidFill>
                <a:latin typeface="Calibri"/>
              </a:rPr>
              <a:t>) tomar. O ambiente pode mudar por conta própria ou reagir a uma ação do agente.</a:t>
            </a:r>
            <a:endParaRPr b="0" lang="pt-BR" sz="2800" spc="-1" strike="noStrike">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b="0" lang="pt-BR" sz="2800" spc="-1" strike="noStrike">
                <a:solidFill>
                  <a:schemeClr val="dk1"/>
                </a:solidFill>
                <a:latin typeface="Calibri"/>
              </a:rPr>
              <a:t>O agente também recebe uma recompensa (</a:t>
            </a:r>
            <a:r>
              <a:rPr b="0" i="1" lang="pt-BR" sz="2800" spc="-1" strike="noStrike">
                <a:solidFill>
                  <a:schemeClr val="dk1"/>
                </a:solidFill>
                <a:latin typeface="Calibri"/>
              </a:rPr>
              <a:t>reward</a:t>
            </a:r>
            <a:r>
              <a:rPr b="0" lang="pt-BR" sz="2800" spc="-1" strike="noStrike">
                <a:solidFill>
                  <a:schemeClr val="dk1"/>
                </a:solidFill>
                <a:latin typeface="Calibri"/>
              </a:rPr>
              <a:t>) do ambiente, um número que quantifica quão boa ou ruim o estado atual é. O objetivo do agente é maximizar a premiação cumulativa, também chamada de retorno (</a:t>
            </a:r>
            <a:r>
              <a:rPr b="0" i="1" lang="pt-BR" sz="2800" spc="-1" strike="noStrike">
                <a:solidFill>
                  <a:schemeClr val="dk1"/>
                </a:solidFill>
                <a:latin typeface="Calibri"/>
              </a:rPr>
              <a:t>return</a:t>
            </a:r>
            <a:r>
              <a:rPr b="0" lang="pt-BR" sz="2800" spc="-1" strike="noStrike">
                <a:solidFill>
                  <a:schemeClr val="dk1"/>
                </a:solidFill>
                <a:latin typeface="Calibri"/>
              </a:rPr>
              <a:t>). </a:t>
            </a:r>
            <a:endParaRPr b="0" lang="pt-BR"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825120" y="360000"/>
            <a:ext cx="10513440" cy="1323360"/>
          </a:xfrm>
          <a:prstGeom prst="rect">
            <a:avLst/>
          </a:prstGeom>
          <a:noFill/>
          <a:ln w="0">
            <a:noFill/>
          </a:ln>
        </p:spPr>
        <p:txBody>
          <a:bodyPr lIns="91440" rIns="91440" tIns="45720" bIns="45720" anchor="ctr">
            <a:noAutofit/>
          </a:bodyPr>
          <a:p>
            <a:pPr indent="0" defTabSz="914400">
              <a:lnSpc>
                <a:spcPct val="90000"/>
              </a:lnSpc>
              <a:spcBef>
                <a:spcPts val="1417"/>
              </a:spcBef>
              <a:buNone/>
              <a:tabLst>
                <a:tab algn="l" pos="0"/>
              </a:tabLst>
            </a:pPr>
            <a:r>
              <a:rPr b="0" lang="pt-BR" sz="4400" spc="-1" strike="noStrike">
                <a:solidFill>
                  <a:schemeClr val="dk1"/>
                </a:solidFill>
                <a:latin typeface="Calibri Light"/>
              </a:rPr>
              <a:t>Principais conceitos e terminologias</a:t>
            </a:r>
            <a:endParaRPr b="0" lang="pt-BR" sz="4400" spc="-1" strike="noStrike">
              <a:solidFill>
                <a:srgbClr val="000000"/>
              </a:solidFill>
              <a:latin typeface="Arial"/>
            </a:endParaRPr>
          </a:p>
        </p:txBody>
      </p:sp>
      <p:sp>
        <p:nvSpPr>
          <p:cNvPr id="69" name="PlaceHolder 2"/>
          <p:cNvSpPr>
            <a:spLocks noGrp="1"/>
          </p:cNvSpPr>
          <p:nvPr>
            <p:ph/>
          </p:nvPr>
        </p:nvSpPr>
        <p:spPr>
          <a:xfrm>
            <a:off x="838440" y="1825560"/>
            <a:ext cx="10513440" cy="4349160"/>
          </a:xfrm>
          <a:prstGeom prst="rect">
            <a:avLst/>
          </a:prstGeom>
          <a:noFill/>
          <a:ln w="0">
            <a:noFill/>
          </a:ln>
        </p:spPr>
        <p:txBody>
          <a:bodyPr lIns="91440" rIns="91440" tIns="45720" bIns="45720" anchor="t">
            <a:noAutofit/>
          </a:bodyPr>
          <a:p>
            <a:pPr marL="432000" indent="-324000">
              <a:lnSpc>
                <a:spcPct val="90000"/>
              </a:lnSpc>
              <a:spcBef>
                <a:spcPts val="1417"/>
              </a:spcBef>
              <a:buClr>
                <a:srgbClr val="000000"/>
              </a:buClr>
              <a:buSzPct val="45000"/>
              <a:buFont typeface="Wingdings" charset="2"/>
              <a:buChar char=""/>
            </a:pPr>
            <a:r>
              <a:rPr b="0" lang="pt-BR" sz="2800" spc="-1" strike="noStrike">
                <a:solidFill>
                  <a:schemeClr val="dk1"/>
                </a:solidFill>
                <a:latin typeface="Calibri"/>
              </a:rPr>
              <a:t>Métodos de RL são as maneiras que o agente pode aprender os comportamentos que o levam a esse objetivo.</a:t>
            </a:r>
            <a:endParaRPr b="0" lang="pt-BR" sz="2800" spc="-1" strike="noStrike">
              <a:solidFill>
                <a:srgbClr val="000000"/>
              </a:solidFill>
              <a:latin typeface="Arial"/>
            </a:endParaRPr>
          </a:p>
        </p:txBody>
      </p:sp>
      <p:pic>
        <p:nvPicPr>
          <p:cNvPr id="70" name="" descr=""/>
          <p:cNvPicPr/>
          <p:nvPr/>
        </p:nvPicPr>
        <p:blipFill>
          <a:blip r:embed="rId1">
            <a:alphaModFix amt="0"/>
          </a:blip>
          <a:stretch/>
        </p:blipFill>
        <p:spPr>
          <a:xfrm>
            <a:off x="2350080" y="2606400"/>
            <a:ext cx="7490160" cy="3875760"/>
          </a:xfrm>
          <a:prstGeom prst="rect">
            <a:avLst/>
          </a:prstGeom>
          <a:ln w="36000">
            <a:noFill/>
          </a:ln>
        </p:spPr>
      </p:pic>
      <p:sp>
        <p:nvSpPr>
          <p:cNvPr id="71" name=""/>
          <p:cNvSpPr/>
          <p:nvPr/>
        </p:nvSpPr>
        <p:spPr>
          <a:xfrm>
            <a:off x="2700000" y="6483600"/>
            <a:ext cx="7198560" cy="244440"/>
          </a:xfrm>
          <a:prstGeom prst="rect">
            <a:avLst/>
          </a:prstGeom>
          <a:noFill/>
          <a:ln w="36000">
            <a:noFill/>
          </a:ln>
        </p:spPr>
        <p:style>
          <a:lnRef idx="0"/>
          <a:fillRef idx="0"/>
          <a:effectRef idx="0"/>
          <a:fontRef idx="minor"/>
        </p:style>
        <p:txBody>
          <a:bodyPr lIns="90000" rIns="90000" tIns="45000" bIns="45000" anchor="t">
            <a:noAutofit/>
          </a:bodyPr>
          <a:p>
            <a:pPr>
              <a:lnSpc>
                <a:spcPct val="100000"/>
              </a:lnSpc>
            </a:pPr>
            <a:r>
              <a:rPr b="0" lang="pt-BR" sz="1100" spc="-1" strike="noStrike">
                <a:solidFill>
                  <a:srgbClr val="000000"/>
                </a:solidFill>
                <a:latin typeface="Arial"/>
              </a:rPr>
              <a:t>TAXONOMIA DOS MODELOS DE RL: https://spinningup.openai.com/en/latest/spinningup/rl_intro2.html</a:t>
            </a:r>
            <a:endParaRPr b="0" lang="pt-BR" sz="1100" spc="-1" strike="noStrike">
              <a:solidFill>
                <a:srgbClr val="000000"/>
              </a:solidFill>
              <a:latin typeface="Arial"/>
            </a:endParaRPr>
          </a:p>
        </p:txBody>
      </p:sp>
      <p:pic>
        <p:nvPicPr>
          <p:cNvPr id="72" name="" descr=""/>
          <p:cNvPicPr/>
          <p:nvPr/>
        </p:nvPicPr>
        <p:blipFill>
          <a:blip r:embed="rId2"/>
          <a:stretch/>
        </p:blipFill>
        <p:spPr>
          <a:xfrm>
            <a:off x="2854800" y="2867040"/>
            <a:ext cx="6481440" cy="33548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3440" cy="1323360"/>
          </a:xfrm>
          <a:prstGeom prst="rect">
            <a:avLst/>
          </a:prstGeom>
          <a:noFill/>
          <a:ln w="0">
            <a:noFill/>
          </a:ln>
        </p:spPr>
        <p:txBody>
          <a:bodyPr lIns="91440" rIns="91440" tIns="45720" bIns="45720" anchor="ctr">
            <a:noAutofit/>
          </a:bodyPr>
          <a:p>
            <a:pPr indent="0" defTabSz="914400">
              <a:lnSpc>
                <a:spcPct val="90000"/>
              </a:lnSpc>
              <a:spcBef>
                <a:spcPts val="1417"/>
              </a:spcBef>
              <a:buNone/>
              <a:tabLst>
                <a:tab algn="l" pos="0"/>
              </a:tabLst>
            </a:pPr>
            <a:r>
              <a:rPr b="0" lang="pt-BR" sz="4400" spc="-1" strike="noStrike">
                <a:solidFill>
                  <a:schemeClr val="dk1"/>
                </a:solidFill>
                <a:latin typeface="Calibri Light"/>
              </a:rPr>
              <a:t>Métodos de Gradiente de Política</a:t>
            </a:r>
            <a:endParaRPr b="0" lang="pt-BR" sz="4400" spc="-1" strike="noStrike">
              <a:solidFill>
                <a:srgbClr val="000000"/>
              </a:solidFill>
              <a:latin typeface="Arial"/>
            </a:endParaRPr>
          </a:p>
        </p:txBody>
      </p:sp>
      <p:sp>
        <p:nvSpPr>
          <p:cNvPr id="74" name="PlaceHolder 2"/>
          <p:cNvSpPr>
            <a:spLocks noGrp="1"/>
          </p:cNvSpPr>
          <p:nvPr>
            <p:ph/>
          </p:nvPr>
        </p:nvSpPr>
        <p:spPr>
          <a:xfrm>
            <a:off x="838080" y="1825560"/>
            <a:ext cx="10513440" cy="4349160"/>
          </a:xfrm>
          <a:prstGeom prst="rect">
            <a:avLst/>
          </a:prstGeom>
          <a:noFill/>
          <a:ln w="0">
            <a:noFill/>
          </a:ln>
        </p:spPr>
        <p:txBody>
          <a:bodyPr lIns="91440" rIns="91440" tIns="45720" bIns="45720" anchor="t">
            <a:noAutofit/>
          </a:bodyPr>
          <a:p>
            <a:pPr marL="432000" indent="-324000">
              <a:lnSpc>
                <a:spcPct val="90000"/>
              </a:lnSpc>
              <a:spcBef>
                <a:spcPts val="1417"/>
              </a:spcBef>
              <a:buClr>
                <a:srgbClr val="000000"/>
              </a:buClr>
              <a:buSzPct val="45000"/>
              <a:buFont typeface="Wingdings" charset="2"/>
              <a:buChar char=""/>
            </a:pPr>
            <a:r>
              <a:rPr b="0" lang="pt-BR" sz="2800" spc="-1" strike="noStrike">
                <a:solidFill>
                  <a:schemeClr val="dk1"/>
                </a:solidFill>
                <a:latin typeface="Calibri"/>
              </a:rPr>
              <a:t>Os métodos de gradiente de política são muito comuns em algoritmos de aprendizado por reforço onde o modelo do ambiente não é conhecido. </a:t>
            </a:r>
            <a:endParaRPr b="0" lang="pt-BR" sz="2800" spc="-1" strike="noStrike">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b="0" lang="pt-BR" sz="2800" spc="-1" strike="noStrike">
                <a:solidFill>
                  <a:schemeClr val="dk1"/>
                </a:solidFill>
                <a:latin typeface="Calibri"/>
              </a:rPr>
              <a:t>Eles ajudam o agente a aprender qual a melhor ação tomar em uma determinada situação.</a:t>
            </a:r>
            <a:endParaRPr b="0" lang="pt-BR" sz="2800" spc="-1" strike="noStrike">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b="0" lang="pt-BR" sz="2800" spc="-1" strike="noStrike">
                <a:solidFill>
                  <a:schemeClr val="dk1"/>
                </a:solidFill>
                <a:latin typeface="Calibri"/>
              </a:rPr>
              <a:t>Além disso, o método de gradiente de política desempenha o papel do "ator" em métodos chamados Ator-Crítico, onde o "crítico" avalia as ações tomadas pelo "ator".</a:t>
            </a:r>
            <a:endParaRPr b="0" lang="pt-BR"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3440" cy="1323360"/>
          </a:xfrm>
          <a:prstGeom prst="rect">
            <a:avLst/>
          </a:prstGeom>
          <a:noFill/>
          <a:ln w="0">
            <a:noFill/>
          </a:ln>
        </p:spPr>
        <p:txBody>
          <a:bodyPr lIns="91440" rIns="91440" tIns="45720" bIns="45720" anchor="ctr">
            <a:noAutofit/>
          </a:bodyPr>
          <a:p>
            <a:pPr indent="0" defTabSz="914400">
              <a:lnSpc>
                <a:spcPct val="90000"/>
              </a:lnSpc>
              <a:spcBef>
                <a:spcPts val="1417"/>
              </a:spcBef>
              <a:buNone/>
              <a:tabLst>
                <a:tab algn="l" pos="0"/>
              </a:tabLst>
            </a:pPr>
            <a:r>
              <a:rPr b="0" lang="pt-BR" sz="4400" spc="-1" strike="noStrike">
                <a:solidFill>
                  <a:schemeClr val="dk1"/>
                </a:solidFill>
                <a:latin typeface="Calibri Light"/>
              </a:rPr>
              <a:t>Métodos de Gradiente de Política</a:t>
            </a:r>
            <a:endParaRPr b="0" lang="pt-BR" sz="4400" spc="-1" strike="noStrike">
              <a:solidFill>
                <a:srgbClr val="000000"/>
              </a:solidFill>
              <a:latin typeface="Arial"/>
            </a:endParaRPr>
          </a:p>
        </p:txBody>
      </p:sp>
      <p:sp>
        <p:nvSpPr>
          <p:cNvPr id="76" name="PlaceHolder 2"/>
          <p:cNvSpPr>
            <a:spLocks noGrp="1"/>
          </p:cNvSpPr>
          <p:nvPr>
            <p:ph/>
          </p:nvPr>
        </p:nvSpPr>
        <p:spPr>
          <a:xfrm>
            <a:off x="838080" y="1825560"/>
            <a:ext cx="10513440" cy="4349160"/>
          </a:xfrm>
          <a:prstGeom prst="rect">
            <a:avLst/>
          </a:prstGeom>
          <a:noFill/>
          <a:ln w="0">
            <a:noFill/>
          </a:ln>
        </p:spPr>
        <p:txBody>
          <a:bodyPr lIns="91440" rIns="91440" tIns="45720" bIns="45720" anchor="t">
            <a:noAutofit/>
          </a:bodyPr>
          <a:p>
            <a:pPr marL="432000" indent="-324000">
              <a:lnSpc>
                <a:spcPct val="90000"/>
              </a:lnSpc>
              <a:spcBef>
                <a:spcPts val="1417"/>
              </a:spcBef>
              <a:buClr>
                <a:srgbClr val="000000"/>
              </a:buClr>
              <a:buSzPct val="45000"/>
              <a:buFont typeface="Wingdings" charset="2"/>
              <a:buChar char=""/>
            </a:pPr>
            <a:r>
              <a:rPr b="0" lang="pt-BR" sz="2800" spc="-1" strike="noStrike">
                <a:solidFill>
                  <a:schemeClr val="dk1"/>
                </a:solidFill>
                <a:latin typeface="Calibri"/>
              </a:rPr>
              <a:t>Basicamente, os métodos de gradiente de política atualizam a distribuição de probabilidade das ações para que as ações com maior recompensa esperada tenham um valor de probabilidade maior para um estado observado. </a:t>
            </a:r>
            <a:endParaRPr b="0" lang="pt-BR" sz="2800" spc="-1" strike="noStrike">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b="0" lang="pt-BR" sz="2800" spc="-1" strike="noStrike">
                <a:solidFill>
                  <a:schemeClr val="dk1"/>
                </a:solidFill>
                <a:latin typeface="Calibri"/>
              </a:rPr>
              <a:t>Em outras palavras, eles ajustam as chances de tomar diferentes ações em uma situação específica, de modo que as ações mais promissoras sejam mais prováveis de serem escolhidas.</a:t>
            </a:r>
            <a:endParaRPr b="0" lang="pt-BR"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838080" y="365040"/>
            <a:ext cx="10513440" cy="1323360"/>
          </a:xfrm>
          <a:prstGeom prst="rect">
            <a:avLst/>
          </a:prstGeom>
          <a:noFill/>
          <a:ln w="0">
            <a:noFill/>
          </a:ln>
        </p:spPr>
        <p:txBody>
          <a:bodyPr lIns="91440" rIns="91440" tIns="45720" bIns="45720" anchor="ctr">
            <a:noAutofit/>
          </a:bodyPr>
          <a:p>
            <a:pPr indent="0" defTabSz="914400">
              <a:lnSpc>
                <a:spcPct val="90000"/>
              </a:lnSpc>
              <a:spcBef>
                <a:spcPts val="1417"/>
              </a:spcBef>
              <a:buNone/>
              <a:tabLst>
                <a:tab algn="l" pos="0"/>
              </a:tabLst>
            </a:pPr>
            <a:r>
              <a:rPr b="0" lang="pt-BR" sz="4400" spc="-1" strike="noStrike">
                <a:solidFill>
                  <a:schemeClr val="dk1"/>
                </a:solidFill>
                <a:latin typeface="Calibri Light"/>
              </a:rPr>
              <a:t>Métodos de Gradiente de Política</a:t>
            </a:r>
            <a:endParaRPr b="0" lang="pt-BR" sz="4400" spc="-1" strike="noStrike">
              <a:solidFill>
                <a:srgbClr val="000000"/>
              </a:solidFill>
              <a:latin typeface="Arial"/>
            </a:endParaRPr>
          </a:p>
        </p:txBody>
      </p:sp>
      <p:sp>
        <p:nvSpPr>
          <p:cNvPr id="78" name="PlaceHolder 2"/>
          <p:cNvSpPr>
            <a:spLocks noGrp="1"/>
          </p:cNvSpPr>
          <p:nvPr>
            <p:ph/>
          </p:nvPr>
        </p:nvSpPr>
        <p:spPr>
          <a:xfrm>
            <a:off x="824760" y="1825560"/>
            <a:ext cx="10513440" cy="4349160"/>
          </a:xfrm>
          <a:prstGeom prst="rect">
            <a:avLst/>
          </a:prstGeom>
          <a:noFill/>
          <a:ln w="0">
            <a:noFill/>
          </a:ln>
        </p:spPr>
        <p:txBody>
          <a:bodyPr lIns="91440" rIns="91440" tIns="45720" bIns="45720" anchor="t">
            <a:noAutofit/>
          </a:bodyPr>
          <a:p>
            <a:pPr marL="432000" indent="-324000">
              <a:lnSpc>
                <a:spcPct val="90000"/>
              </a:lnSpc>
              <a:spcBef>
                <a:spcPts val="1417"/>
              </a:spcBef>
              <a:buClr>
                <a:srgbClr val="000000"/>
              </a:buClr>
              <a:buSzPct val="45000"/>
              <a:buFont typeface="Wingdings" charset="2"/>
              <a:buChar char=""/>
            </a:pPr>
            <a:r>
              <a:rPr b="0" lang="pt-BR" sz="2800" spc="-1" strike="noStrike">
                <a:solidFill>
                  <a:schemeClr val="dk1"/>
                </a:solidFill>
                <a:latin typeface="Calibri"/>
              </a:rPr>
              <a:t>A função objetivo para os gradientes de política é definida como:</a:t>
            </a:r>
            <a:endParaRPr b="0" lang="pt-BR" sz="2800" spc="-1" strike="noStrike">
              <a:solidFill>
                <a:srgbClr val="000000"/>
              </a:solidFill>
              <a:latin typeface="Arial"/>
            </a:endParaRPr>
          </a:p>
          <a:p>
            <a:pPr marL="432000" indent="0">
              <a:lnSpc>
                <a:spcPct val="90000"/>
              </a:lnSpc>
              <a:spcBef>
                <a:spcPts val="1417"/>
              </a:spcBef>
              <a:buNone/>
              <a:tabLst>
                <a:tab algn="l" pos="0"/>
              </a:tabLst>
            </a:pPr>
            <a:endParaRPr b="0" lang="pt-BR" sz="2800" spc="-1" strike="noStrike">
              <a:solidFill>
                <a:srgbClr val="000000"/>
              </a:solidFill>
              <a:latin typeface="Arial"/>
            </a:endParaRPr>
          </a:p>
          <a:p>
            <a:pPr marL="432000" indent="0">
              <a:lnSpc>
                <a:spcPct val="90000"/>
              </a:lnSpc>
              <a:spcBef>
                <a:spcPts val="1417"/>
              </a:spcBef>
              <a:buNone/>
              <a:tabLst>
                <a:tab algn="l" pos="0"/>
              </a:tabLst>
            </a:pPr>
            <a:endParaRPr b="0" lang="pt-BR" sz="2800" spc="-1" strike="noStrike">
              <a:solidFill>
                <a:srgbClr val="000000"/>
              </a:solidFill>
              <a:latin typeface="Arial"/>
            </a:endParaRPr>
          </a:p>
          <a:p>
            <a:pPr marL="432000" indent="0">
              <a:lnSpc>
                <a:spcPct val="90000"/>
              </a:lnSpc>
              <a:spcBef>
                <a:spcPts val="1417"/>
              </a:spcBef>
              <a:buNone/>
              <a:tabLst>
                <a:tab algn="l" pos="0"/>
              </a:tabLst>
            </a:pPr>
            <a:r>
              <a:rPr b="0" lang="pt-BR" sz="2800" spc="-1" strike="noStrike">
                <a:solidFill>
                  <a:schemeClr val="dk1"/>
                </a:solidFill>
                <a:latin typeface="Calibri"/>
              </a:rPr>
              <a:t>Em que      é a política,    é a ação,    é o estado e      é o ganho acumulado, definido como</a:t>
            </a:r>
            <a:endParaRPr b="0" lang="pt-BR" sz="2800" spc="-1" strike="noStrike">
              <a:solidFill>
                <a:srgbClr val="000000"/>
              </a:solidFill>
              <a:latin typeface="Arial"/>
            </a:endParaRPr>
          </a:p>
          <a:p>
            <a:pPr marL="432000" indent="0">
              <a:lnSpc>
                <a:spcPct val="90000"/>
              </a:lnSpc>
              <a:spcBef>
                <a:spcPts val="1417"/>
              </a:spcBef>
              <a:buNone/>
              <a:tabLst>
                <a:tab algn="l" pos="0"/>
              </a:tabLst>
            </a:pPr>
            <a:endParaRPr b="0" lang="pt-BR" sz="2800" spc="-1" strike="noStrike">
              <a:solidFill>
                <a:srgbClr val="000000"/>
              </a:solidFill>
              <a:latin typeface="Arial"/>
            </a:endParaRPr>
          </a:p>
          <a:p>
            <a:pPr marL="432000" indent="0">
              <a:lnSpc>
                <a:spcPct val="90000"/>
              </a:lnSpc>
              <a:spcBef>
                <a:spcPts val="1417"/>
              </a:spcBef>
              <a:buNone/>
              <a:tabLst>
                <a:tab algn="l" pos="0"/>
              </a:tabLst>
            </a:pPr>
            <a:r>
              <a:rPr b="0" lang="pt-BR" sz="2800" spc="-1" strike="noStrike">
                <a:solidFill>
                  <a:schemeClr val="dk1"/>
                </a:solidFill>
                <a:latin typeface="Calibri"/>
              </a:rPr>
              <a:t>    </a:t>
            </a:r>
            <a:r>
              <a:rPr b="0" lang="pt-BR" sz="2800" spc="-1" strike="noStrike">
                <a:solidFill>
                  <a:schemeClr val="dk1"/>
                </a:solidFill>
                <a:latin typeface="Calibri"/>
              </a:rPr>
              <a:t>é o fator de desconto e    a recompensa [1][2].</a:t>
            </a:r>
            <a:endParaRPr b="0" lang="pt-BR" sz="2800" spc="-1" strike="noStrike">
              <a:solidFill>
                <a:srgbClr val="000000"/>
              </a:solidFill>
              <a:latin typeface="Arial"/>
            </a:endParaRPr>
          </a:p>
        </p:txBody>
      </p:sp>
      <mc:AlternateContent>
        <mc:Choice xmlns:a14="http://schemas.microsoft.com/office/drawing/2010/main" Requires="a14">
          <p:sp>
            <p:nvSpPr>
              <p:cNvPr id="79" name=""/>
              <p:cNvSpPr txBox="1"/>
              <p:nvPr/>
            </p:nvSpPr>
            <p:spPr>
              <a:xfrm>
                <a:off x="4168080" y="2438280"/>
                <a:ext cx="3853800" cy="796320"/>
              </a:xfrm>
              <a:prstGeom prst="rect">
                <a:avLst/>
              </a:prstGeom>
            </p:spPr>
            <p:txBody>
              <a:bodyPr/>
              <a:p>
                <a14:m>
                  <m:oMath xmlns:m="http://schemas.openxmlformats.org/officeDocument/2006/math">
                    <m:sSub>
                      <m:e>
                        <m:r>
                          <m:t xml:space="preserve">∇</m:t>
                        </m:r>
                      </m:e>
                      <m:sub>
                        <m:r>
                          <m:t xml:space="preserve">θ</m:t>
                        </m:r>
                      </m:sub>
                    </m:sSub>
                    <m:r>
                      <m:t xml:space="preserve">J</m:t>
                    </m:r>
                    <m:d>
                      <m:dPr>
                        <m:begChr m:val="("/>
                        <m:endChr m:val=")"/>
                      </m:dPr>
                      <m:e>
                        <m:r>
                          <m:t xml:space="preserve">θ</m:t>
                        </m:r>
                      </m:e>
                    </m:d>
                    <m:r>
                      <m:t xml:space="preserve">=</m:t>
                    </m:r>
                    <m:limLow>
                      <m:e>
                        <m:r>
                          <m:t xml:space="preserve">E</m:t>
                        </m:r>
                      </m:e>
                      <m:lim>
                        <m:r>
                          <m:t xml:space="preserve">τ</m:t>
                        </m:r>
                      </m:lim>
                    </m:limLow>
                    <m:d>
                      <m:dPr>
                        <m:begChr m:val="["/>
                        <m:endChr m:val="]"/>
                      </m:dPr>
                      <m:e>
                        <m:nary>
                          <m:naryPr>
                            <m:chr m:val="∑"/>
                          </m:naryPr>
                          <m:sub>
                            <m:r>
                              <m:t xml:space="preserve">t</m:t>
                            </m:r>
                            <m:r>
                              <m:t xml:space="preserve">=</m:t>
                            </m:r>
                            <m:r>
                              <m:t xml:space="preserve">0</m:t>
                            </m:r>
                          </m:sub>
                          <m:sup>
                            <m:r>
                              <m:t xml:space="preserve">T</m:t>
                            </m:r>
                            <m:r>
                              <m:t xml:space="preserve">−</m:t>
                            </m:r>
                            <m:r>
                              <m:t xml:space="preserve">1</m:t>
                            </m:r>
                          </m:sup>
                          <m:e>
                            <m:sSub>
                              <m:e>
                                <m:r>
                                  <m:t xml:space="preserve">∇</m:t>
                                </m:r>
                              </m:e>
                              <m:sub>
                                <m:r>
                                  <m:t xml:space="preserve">θ</m:t>
                                </m:r>
                              </m:sub>
                            </m:sSub>
                          </m:e>
                        </m:nary>
                        <m:r>
                          <m:t xml:space="preserve">log</m:t>
                        </m:r>
                        <m:sSub>
                          <m:e>
                            <m:r>
                              <m:t xml:space="preserve">π</m:t>
                            </m:r>
                          </m:e>
                          <m:sub>
                            <m:r>
                              <m:t xml:space="preserve">θ</m:t>
                            </m:r>
                          </m:sub>
                        </m:sSub>
                        <m:d>
                          <m:dPr>
                            <m:begChr m:val="("/>
                            <m:endChr m:val=")"/>
                          </m:dPr>
                          <m:e>
                            <m:d>
                              <m:dPr>
                                <m:begChr m:val=""/>
                                <m:endChr m:val="|"/>
                              </m:dPr>
                              <m:e>
                                <m:sSub>
                                  <m:e>
                                    <m:r>
                                      <m:t xml:space="preserve">a</m:t>
                                    </m:r>
                                  </m:e>
                                  <m:sub>
                                    <m:r>
                                      <m:t xml:space="preserve">t</m:t>
                                    </m:r>
                                  </m:sub>
                                </m:sSub>
                              </m:e>
                            </m:d>
                            <m:sSub>
                              <m:e>
                                <m:r>
                                  <m:t xml:space="preserve">s</m:t>
                                </m:r>
                              </m:e>
                              <m:sub>
                                <m:r>
                                  <m:t xml:space="preserve">t</m:t>
                                </m:r>
                              </m:sub>
                            </m:sSub>
                          </m:e>
                        </m:d>
                        <m:sSub>
                          <m:e>
                            <m:r>
                              <m:t xml:space="preserve">G</m:t>
                            </m:r>
                          </m:e>
                          <m:sub>
                            <m:r>
                              <m:t xml:space="preserve">t</m:t>
                            </m:r>
                          </m:sub>
                        </m:sSub>
                      </m:e>
                    </m:d>
                  </m:oMath>
                </a14:m>
              </a:p>
            </p:txBody>
          </p:sp>
        </mc:Choice>
        <mc:Fallback/>
      </mc:AlternateContent>
      <mc:AlternateContent>
        <mc:Choice xmlns:a14="http://schemas.microsoft.com/office/drawing/2010/main" Requires="a14">
          <p:sp>
            <p:nvSpPr>
              <p:cNvPr id="80" name=""/>
              <p:cNvSpPr txBox="1"/>
              <p:nvPr/>
            </p:nvSpPr>
            <p:spPr>
              <a:xfrm>
                <a:off x="2555280" y="3699000"/>
                <a:ext cx="235440" cy="191160"/>
              </a:xfrm>
              <a:prstGeom prst="rect">
                <a:avLst/>
              </a:prstGeom>
            </p:spPr>
            <p:txBody>
              <a:bodyPr/>
              <a:p>
                <a14:m>
                  <m:oMath xmlns:m="http://schemas.openxmlformats.org/officeDocument/2006/math">
                    <m:sSub>
                      <m:e>
                        <m:r>
                          <m:t xml:space="preserve">π</m:t>
                        </m:r>
                      </m:e>
                      <m:sub>
                        <m:r>
                          <m:t xml:space="preserve">θ</m:t>
                        </m:r>
                      </m:sub>
                    </m:sSub>
                  </m:oMath>
                </a14:m>
              </a:p>
            </p:txBody>
          </p:sp>
        </mc:Choice>
        <mc:Fallback/>
      </mc:AlternateContent>
      <mc:AlternateContent>
        <mc:Choice xmlns:a14="http://schemas.microsoft.com/office/drawing/2010/main" Requires="a14">
          <p:sp>
            <p:nvSpPr>
              <p:cNvPr id="81" name=""/>
              <p:cNvSpPr txBox="1"/>
              <p:nvPr/>
            </p:nvSpPr>
            <p:spPr>
              <a:xfrm>
                <a:off x="4610160" y="3638160"/>
                <a:ext cx="191160" cy="318600"/>
              </a:xfrm>
              <a:prstGeom prst="rect">
                <a:avLst/>
              </a:prstGeom>
            </p:spPr>
            <p:txBody>
              <a:bodyPr/>
              <a:p>
                <a14:m>
                  <m:oMath xmlns:m="http://schemas.openxmlformats.org/officeDocument/2006/math">
                    <m:sSub>
                      <m:e>
                        <m:r>
                          <m:t xml:space="preserve">a</m:t>
                        </m:r>
                      </m:e>
                      <m:sub>
                        <m:r>
                          <m:t xml:space="preserve">t</m:t>
                        </m:r>
                      </m:sub>
                    </m:sSub>
                  </m:oMath>
                </a14:m>
              </a:p>
            </p:txBody>
          </p:sp>
        </mc:Choice>
        <mc:Fallback/>
      </mc:AlternateContent>
      <mc:AlternateContent>
        <mc:Choice xmlns:a14="http://schemas.microsoft.com/office/drawing/2010/main" Requires="a14">
          <p:sp>
            <p:nvSpPr>
              <p:cNvPr id="82" name=""/>
              <p:cNvSpPr txBox="1"/>
              <p:nvPr/>
            </p:nvSpPr>
            <p:spPr>
              <a:xfrm>
                <a:off x="6230160" y="3638160"/>
                <a:ext cx="167040" cy="318600"/>
              </a:xfrm>
              <a:prstGeom prst="rect">
                <a:avLst/>
              </a:prstGeom>
            </p:spPr>
            <p:txBody>
              <a:bodyPr/>
              <a:p>
                <a14:m>
                  <m:oMath xmlns:m="http://schemas.openxmlformats.org/officeDocument/2006/math">
                    <m:sSub>
                      <m:e>
                        <m:r>
                          <m:t xml:space="preserve">s</m:t>
                        </m:r>
                      </m:e>
                      <m:sub>
                        <m:r>
                          <m:t xml:space="preserve">t</m:t>
                        </m:r>
                      </m:sub>
                    </m:sSub>
                  </m:oMath>
                </a14:m>
              </a:p>
            </p:txBody>
          </p:sp>
        </mc:Choice>
        <mc:Fallback/>
      </mc:AlternateContent>
      <mc:AlternateContent>
        <mc:Choice xmlns:a14="http://schemas.microsoft.com/office/drawing/2010/main" Requires="a14">
          <p:sp>
            <p:nvSpPr>
              <p:cNvPr id="83" name=""/>
              <p:cNvSpPr txBox="1"/>
              <p:nvPr/>
            </p:nvSpPr>
            <p:spPr>
              <a:xfrm>
                <a:off x="8354160" y="3638160"/>
                <a:ext cx="245880" cy="318600"/>
              </a:xfrm>
              <a:prstGeom prst="rect">
                <a:avLst/>
              </a:prstGeom>
            </p:spPr>
            <p:txBody>
              <a:bodyPr/>
              <a:p>
                <a14:m>
                  <m:oMath xmlns:m="http://schemas.openxmlformats.org/officeDocument/2006/math">
                    <m:sSub>
                      <m:e>
                        <m:r>
                          <m:t xml:space="preserve">G</m:t>
                        </m:r>
                      </m:e>
                      <m:sub>
                        <m:r>
                          <m:t xml:space="preserve">t</m:t>
                        </m:r>
                      </m:sub>
                    </m:sSub>
                  </m:oMath>
                </a14:m>
              </a:p>
            </p:txBody>
          </p:sp>
        </mc:Choice>
        <mc:Fallback/>
      </mc:AlternateContent>
      <mc:AlternateContent>
        <mc:Choice xmlns:a14="http://schemas.microsoft.com/office/drawing/2010/main" Requires="a14">
          <p:sp>
            <p:nvSpPr>
              <p:cNvPr id="84" name=""/>
              <p:cNvSpPr txBox="1"/>
              <p:nvPr/>
            </p:nvSpPr>
            <p:spPr>
              <a:xfrm>
                <a:off x="5087160" y="4280040"/>
                <a:ext cx="2015640" cy="723240"/>
              </a:xfrm>
              <a:prstGeom prst="rect">
                <a:avLst/>
              </a:prstGeom>
            </p:spPr>
            <p:txBody>
              <a:bodyPr/>
              <a:p>
                <a14:m>
                  <m:oMath xmlns:m="http://schemas.openxmlformats.org/officeDocument/2006/math">
                    <m:sSub>
                      <m:e>
                        <m:r>
                          <m:t xml:space="preserve">G</m:t>
                        </m:r>
                      </m:e>
                      <m:sub>
                        <m:r>
                          <m:t xml:space="preserve">t</m:t>
                        </m:r>
                      </m:sub>
                    </m:sSub>
                    <m:r>
                      <m:t xml:space="preserve">=</m:t>
                    </m:r>
                    <m:nary>
                      <m:naryPr>
                        <m:chr m:val="∑"/>
                      </m:naryPr>
                      <m:sub>
                        <m:r>
                          <m:t xml:space="preserve">t</m:t>
                        </m:r>
                        <m:r>
                          <m:t xml:space="preserve">'</m:t>
                        </m:r>
                        <m:r>
                          <m:t xml:space="preserve">=</m:t>
                        </m:r>
                        <m:r>
                          <m:t xml:space="preserve">t</m:t>
                        </m:r>
                        <m:r>
                          <m:t xml:space="preserve">+</m:t>
                        </m:r>
                        <m:r>
                          <m:t xml:space="preserve">1</m:t>
                        </m:r>
                      </m:sub>
                      <m:sup>
                        <m:r>
                          <m:t xml:space="preserve">T</m:t>
                        </m:r>
                      </m:sup>
                      <m:e>
                        <m:sSup>
                          <m:e>
                            <m:r>
                              <m:t xml:space="preserve">γ</m:t>
                            </m:r>
                          </m:e>
                          <m:sup>
                            <m:r>
                              <m:t xml:space="preserve">t</m:t>
                            </m:r>
                            <m:r>
                              <m:t xml:space="preserve">'</m:t>
                            </m:r>
                            <m:r>
                              <m:t xml:space="preserve">−</m:t>
                            </m:r>
                            <m:r>
                              <m:t xml:space="preserve">t</m:t>
                            </m:r>
                            <m:r>
                              <m:t xml:space="preserve">−</m:t>
                            </m:r>
                            <m:r>
                              <m:t xml:space="preserve">1</m:t>
                            </m:r>
                          </m:sup>
                        </m:sSup>
                      </m:e>
                    </m:nary>
                    <m:sSub>
                      <m:e>
                        <m:r>
                          <m:t xml:space="preserve">r</m:t>
                        </m:r>
                      </m:e>
                      <m:sub>
                        <m:r>
                          <m:t xml:space="preserve">t</m:t>
                        </m:r>
                        <m:r>
                          <m:t xml:space="preserve">'</m:t>
                        </m:r>
                      </m:sub>
                    </m:sSub>
                  </m:oMath>
                </a14:m>
              </a:p>
            </p:txBody>
          </p:sp>
        </mc:Choice>
        <mc:Fallback/>
      </mc:AlternateContent>
      <mc:AlternateContent>
        <mc:Choice xmlns:a14="http://schemas.microsoft.com/office/drawing/2010/main" Requires="a14">
          <p:sp>
            <p:nvSpPr>
              <p:cNvPr id="85" name=""/>
              <p:cNvSpPr txBox="1"/>
              <p:nvPr/>
            </p:nvSpPr>
            <p:spPr>
              <a:xfrm>
                <a:off x="1368000" y="5172840"/>
                <a:ext cx="164880" cy="195840"/>
              </a:xfrm>
              <a:prstGeom prst="rect">
                <a:avLst/>
              </a:prstGeom>
            </p:spPr>
            <p:txBody>
              <a:bodyPr/>
              <a:p>
                <a14:m>
                  <m:oMath xmlns:m="http://schemas.openxmlformats.org/officeDocument/2006/math">
                    <m:r>
                      <m:t xml:space="preserve">γ</m:t>
                    </m:r>
                  </m:oMath>
                </a14:m>
              </a:p>
            </p:txBody>
          </p:sp>
        </mc:Choice>
        <mc:Fallback/>
      </mc:AlternateContent>
      <mc:AlternateContent>
        <mc:Choice xmlns:a14="http://schemas.microsoft.com/office/drawing/2010/main" Requires="a14">
          <p:sp>
            <p:nvSpPr>
              <p:cNvPr id="86" name=""/>
              <p:cNvSpPr txBox="1"/>
              <p:nvPr/>
            </p:nvSpPr>
            <p:spPr>
              <a:xfrm>
                <a:off x="5076000" y="5148000"/>
                <a:ext cx="169920" cy="318600"/>
              </a:xfrm>
              <a:prstGeom prst="rect">
                <a:avLst/>
              </a:prstGeom>
            </p:spPr>
            <p:txBody>
              <a:bodyPr/>
              <a:p>
                <a14:m>
                  <m:oMath xmlns:m="http://schemas.openxmlformats.org/officeDocument/2006/math">
                    <m:sSub>
                      <m:e>
                        <m:r>
                          <m:t xml:space="preserve">r</m:t>
                        </m:r>
                      </m:e>
                      <m:sub>
                        <m:r>
                          <m:t xml:space="preserve">t</m:t>
                        </m:r>
                      </m:sub>
                    </m:sSub>
                  </m:oMath>
                </a14:m>
              </a:p>
            </p:txBody>
          </p:sp>
        </mc:Choice>
        <mc:Fallback/>
      </mc:AlternateContent>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3440" cy="1323360"/>
          </a:xfrm>
          <a:prstGeom prst="rect">
            <a:avLst/>
          </a:prstGeom>
          <a:noFill/>
          <a:ln w="0">
            <a:noFill/>
          </a:ln>
        </p:spPr>
        <p:txBody>
          <a:bodyPr lIns="91440" rIns="91440" tIns="45720" bIns="45720" anchor="ctr">
            <a:noAutofit/>
          </a:bodyPr>
          <a:p>
            <a:pPr indent="0" defTabSz="914400">
              <a:lnSpc>
                <a:spcPct val="90000"/>
              </a:lnSpc>
              <a:spcBef>
                <a:spcPts val="1417"/>
              </a:spcBef>
              <a:buNone/>
              <a:tabLst>
                <a:tab algn="l" pos="0"/>
              </a:tabLst>
            </a:pPr>
            <a:r>
              <a:rPr b="0" lang="pt-BR" sz="4400" spc="-1" strike="noStrike">
                <a:solidFill>
                  <a:schemeClr val="dk1"/>
                </a:solidFill>
                <a:latin typeface="Calibri Light"/>
              </a:rPr>
              <a:t>Algoritmo </a:t>
            </a:r>
            <a:r>
              <a:rPr b="0" i="1" lang="pt-BR" sz="4400" spc="-1" strike="noStrike">
                <a:solidFill>
                  <a:schemeClr val="dk1"/>
                </a:solidFill>
                <a:latin typeface="Calibri Light"/>
              </a:rPr>
              <a:t>Reinforce</a:t>
            </a:r>
            <a:endParaRPr b="0" lang="pt-BR" sz="4400" spc="-1" strike="noStrike">
              <a:solidFill>
                <a:srgbClr val="000000"/>
              </a:solidFill>
              <a:latin typeface="Arial"/>
            </a:endParaRPr>
          </a:p>
        </p:txBody>
      </p:sp>
      <p:sp>
        <p:nvSpPr>
          <p:cNvPr id="88" name="PlaceHolder 2"/>
          <p:cNvSpPr>
            <a:spLocks noGrp="1"/>
          </p:cNvSpPr>
          <p:nvPr>
            <p:ph/>
          </p:nvPr>
        </p:nvSpPr>
        <p:spPr>
          <a:xfrm>
            <a:off x="838080" y="1825560"/>
            <a:ext cx="10513440" cy="4349160"/>
          </a:xfrm>
          <a:prstGeom prst="rect">
            <a:avLst/>
          </a:prstGeom>
          <a:noFill/>
          <a:ln w="0">
            <a:noFill/>
          </a:ln>
        </p:spPr>
        <p:txBody>
          <a:bodyPr lIns="91440" rIns="91440" tIns="45720" bIns="45720" anchor="t">
            <a:noAutofit/>
          </a:bodyPr>
          <a:p>
            <a:pPr marL="432000" indent="-324000">
              <a:lnSpc>
                <a:spcPct val="90000"/>
              </a:lnSpc>
              <a:spcBef>
                <a:spcPts val="1417"/>
              </a:spcBef>
              <a:buClr>
                <a:srgbClr val="000000"/>
              </a:buClr>
              <a:buSzPct val="45000"/>
              <a:buFont typeface="Wingdings" charset="2"/>
              <a:buChar char=""/>
            </a:pPr>
            <a:r>
              <a:rPr b="0" lang="pt-BR" sz="2800" spc="-1" strike="noStrike">
                <a:solidFill>
                  <a:schemeClr val="dk1"/>
                </a:solidFill>
                <a:latin typeface="Calibri"/>
              </a:rPr>
              <a:t>O algoritmo Reinforce é uma técnica usada para ensinar um agente a realizar ações em um ambiente para maximizar recompensas futuras.</a:t>
            </a:r>
            <a:endParaRPr b="0" lang="pt-BR" sz="2800" spc="-1" strike="noStrike">
              <a:solidFill>
                <a:srgbClr val="000000"/>
              </a:solidFill>
              <a:latin typeface="Arial"/>
            </a:endParaRPr>
          </a:p>
          <a:p>
            <a:pPr marL="432000" indent="0">
              <a:lnSpc>
                <a:spcPct val="90000"/>
              </a:lnSpc>
              <a:spcBef>
                <a:spcPts val="1417"/>
              </a:spcBef>
              <a:buNone/>
              <a:tabLst>
                <a:tab algn="l" pos="0"/>
              </a:tabLst>
            </a:pPr>
            <a:endParaRPr b="0" lang="pt-BR" sz="2800" spc="-1" strike="noStrike">
              <a:solidFill>
                <a:srgbClr val="000000"/>
              </a:solidFill>
              <a:latin typeface="Arial"/>
            </a:endParaRPr>
          </a:p>
        </p:txBody>
      </p:sp>
      <mc:AlternateContent>
        <mc:Choice xmlns:a14="http://schemas.microsoft.com/office/drawing/2010/main" Requires="a14">
          <p:sp>
            <p:nvSpPr>
              <p:cNvPr id="89" name=""/>
              <p:cNvSpPr txBox="1"/>
              <p:nvPr/>
            </p:nvSpPr>
            <p:spPr>
              <a:xfrm>
                <a:off x="5726160" y="3385440"/>
                <a:ext cx="717840" cy="357840"/>
              </a:xfrm>
              <a:prstGeom prst="rect">
                <a:avLst/>
              </a:prstGeom>
            </p:spPr>
            <p:txBody>
              <a:bodyPr/>
              <a:p>
                <a14:m>
                  <m:oMath xmlns:m="http://schemas.openxmlformats.org/officeDocument/2006/math"/>
                </a14:m>
              </a:p>
            </p:txBody>
          </p:sp>
        </mc:Choice>
        <mc:Fallback/>
      </mc:AlternateContent>
      <p:pic>
        <p:nvPicPr>
          <p:cNvPr id="90" name="" descr=""/>
          <p:cNvPicPr/>
          <p:nvPr/>
        </p:nvPicPr>
        <p:blipFill>
          <a:blip r:embed="rId1">
            <a:alphaModFix amt="0"/>
          </a:blip>
          <a:stretch/>
        </p:blipFill>
        <p:spPr>
          <a:xfrm>
            <a:off x="2208240" y="3060000"/>
            <a:ext cx="7690320" cy="3689640"/>
          </a:xfrm>
          <a:prstGeom prst="rect">
            <a:avLst/>
          </a:prstGeom>
          <a:ln w="36000">
            <a:noFill/>
          </a:ln>
        </p:spPr>
      </p:pic>
      <p:pic>
        <p:nvPicPr>
          <p:cNvPr id="91" name="" descr=""/>
          <p:cNvPicPr/>
          <p:nvPr/>
        </p:nvPicPr>
        <p:blipFill>
          <a:blip r:embed="rId2"/>
          <a:stretch/>
        </p:blipFill>
        <p:spPr>
          <a:xfrm>
            <a:off x="2338560" y="3211920"/>
            <a:ext cx="7513920" cy="358848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3440" cy="1323360"/>
          </a:xfrm>
          <a:prstGeom prst="rect">
            <a:avLst/>
          </a:prstGeom>
          <a:noFill/>
          <a:ln w="0">
            <a:noFill/>
          </a:ln>
        </p:spPr>
        <p:txBody>
          <a:bodyPr lIns="91440" rIns="91440" tIns="45720" bIns="45720" anchor="ctr">
            <a:noAutofit/>
          </a:bodyPr>
          <a:p>
            <a:pPr indent="0" defTabSz="914400">
              <a:lnSpc>
                <a:spcPct val="90000"/>
              </a:lnSpc>
              <a:spcBef>
                <a:spcPts val="1417"/>
              </a:spcBef>
              <a:buNone/>
              <a:tabLst>
                <a:tab algn="l" pos="0"/>
              </a:tabLst>
            </a:pPr>
            <a:r>
              <a:rPr b="0" lang="pt-BR" sz="4400" spc="-1" strike="noStrike">
                <a:solidFill>
                  <a:schemeClr val="dk1"/>
                </a:solidFill>
                <a:latin typeface="Calibri Light"/>
              </a:rPr>
              <a:t>Algoritmo </a:t>
            </a:r>
            <a:r>
              <a:rPr b="0" i="1" lang="pt-BR" sz="4400" spc="-1" strike="noStrike">
                <a:solidFill>
                  <a:schemeClr val="dk1"/>
                </a:solidFill>
                <a:latin typeface="Calibri Light"/>
              </a:rPr>
              <a:t>Reinforce</a:t>
            </a:r>
            <a:endParaRPr b="0" lang="pt-BR" sz="4400" spc="-1" strike="noStrike">
              <a:solidFill>
                <a:srgbClr val="000000"/>
              </a:solidFill>
              <a:latin typeface="Arial"/>
            </a:endParaRPr>
          </a:p>
        </p:txBody>
      </p:sp>
      <p:sp>
        <p:nvSpPr>
          <p:cNvPr id="93" name="PlaceHolder 2"/>
          <p:cNvSpPr>
            <a:spLocks noGrp="1"/>
          </p:cNvSpPr>
          <p:nvPr>
            <p:ph/>
          </p:nvPr>
        </p:nvSpPr>
        <p:spPr>
          <a:xfrm>
            <a:off x="838080" y="1825560"/>
            <a:ext cx="10513440" cy="4349160"/>
          </a:xfrm>
          <a:prstGeom prst="rect">
            <a:avLst/>
          </a:prstGeom>
          <a:noFill/>
          <a:ln w="0">
            <a:noFill/>
          </a:ln>
        </p:spPr>
        <p:txBody>
          <a:bodyPr lIns="91440" rIns="91440" tIns="45720" bIns="45720" anchor="t">
            <a:noAutofit/>
          </a:bodyPr>
          <a:p>
            <a:pPr marL="432000" indent="0">
              <a:lnSpc>
                <a:spcPct val="90000"/>
              </a:lnSpc>
              <a:spcBef>
                <a:spcPts val="1417"/>
              </a:spcBef>
              <a:buNone/>
              <a:tabLst>
                <a:tab algn="l" pos="0"/>
              </a:tabLst>
            </a:pPr>
            <a:r>
              <a:rPr b="0" lang="pt-BR" sz="2200" spc="-1" strike="noStrike">
                <a:solidFill>
                  <a:schemeClr val="dk1"/>
                </a:solidFill>
                <a:latin typeface="Calibri"/>
              </a:rPr>
              <a:t>1 - Realize uma trajetória: O agente executa ações com base na sua política atual (ou seja, nas regras que ele segue) e observa o que acontece em cada etapa</a:t>
            </a:r>
            <a:endParaRPr b="0" lang="pt-BR" sz="2200" spc="-1" strike="noStrike">
              <a:solidFill>
                <a:srgbClr val="000000"/>
              </a:solidFill>
              <a:latin typeface="Arial"/>
            </a:endParaRPr>
          </a:p>
          <a:p>
            <a:pPr marL="432000" indent="0">
              <a:lnSpc>
                <a:spcPct val="90000"/>
              </a:lnSpc>
              <a:spcBef>
                <a:spcPts val="1417"/>
              </a:spcBef>
              <a:buNone/>
              <a:tabLst>
                <a:tab algn="l" pos="0"/>
              </a:tabLst>
            </a:pPr>
            <a:r>
              <a:rPr b="0" lang="pt-BR" sz="2200" spc="-1" strike="noStrike">
                <a:solidFill>
                  <a:schemeClr val="dk1"/>
                </a:solidFill>
                <a:latin typeface="Calibri"/>
              </a:rPr>
              <a:t>2 - Guarde informações importantes: Em cada etapa da trajetória, o agente registra duas coisas: a probabilidade das ações que ele tomou e as recompensas que recebeu.</a:t>
            </a:r>
            <a:endParaRPr b="0" lang="pt-BR" sz="2200" spc="-1" strike="noStrike">
              <a:solidFill>
                <a:srgbClr val="000000"/>
              </a:solidFill>
              <a:latin typeface="Arial"/>
            </a:endParaRPr>
          </a:p>
          <a:p>
            <a:pPr marL="432000" indent="0">
              <a:lnSpc>
                <a:spcPct val="90000"/>
              </a:lnSpc>
              <a:spcBef>
                <a:spcPts val="1417"/>
              </a:spcBef>
              <a:buNone/>
              <a:tabLst>
                <a:tab algn="l" pos="0"/>
              </a:tabLst>
            </a:pPr>
            <a:r>
              <a:rPr b="0" lang="pt-BR" sz="2200" spc="-1" strike="noStrike">
                <a:solidFill>
                  <a:schemeClr val="dk1"/>
                </a:solidFill>
                <a:latin typeface="Calibri"/>
              </a:rPr>
              <a:t>3 - Calcule as recompensas futuras: Agora, o agente olha para frente e calcula quanta recompensa ele espera receber no futuro. Isso inclui recompensas imediatas e também recompensas que virão depois.</a:t>
            </a:r>
            <a:endParaRPr b="0" lang="pt-BR" sz="2200" spc="-1" strike="noStrike">
              <a:solidFill>
                <a:srgbClr val="000000"/>
              </a:solidFill>
              <a:latin typeface="Arial"/>
            </a:endParaRPr>
          </a:p>
          <a:p>
            <a:pPr marL="432000" indent="0">
              <a:lnSpc>
                <a:spcPct val="90000"/>
              </a:lnSpc>
              <a:spcBef>
                <a:spcPts val="1417"/>
              </a:spcBef>
              <a:buNone/>
              <a:tabLst>
                <a:tab algn="l" pos="0"/>
              </a:tabLst>
            </a:pPr>
            <a:r>
              <a:rPr b="0" lang="pt-BR" sz="2200" spc="-1" strike="noStrike">
                <a:solidFill>
                  <a:schemeClr val="dk1"/>
                </a:solidFill>
                <a:latin typeface="Calibri"/>
              </a:rPr>
              <a:t>4 - Atualize a política: Com base nas informações coletadas, o agente ajusta suas regras (ou política) para tornar mais provável que ele tome ações que levem a recompensas maiores.</a:t>
            </a:r>
            <a:endParaRPr b="0" lang="pt-BR" sz="2200" spc="-1" strike="noStrike">
              <a:solidFill>
                <a:srgbClr val="000000"/>
              </a:solidFill>
              <a:latin typeface="Arial"/>
            </a:endParaRPr>
          </a:p>
          <a:p>
            <a:pPr marL="432000" indent="0">
              <a:lnSpc>
                <a:spcPct val="90000"/>
              </a:lnSpc>
              <a:spcBef>
                <a:spcPts val="1417"/>
              </a:spcBef>
              <a:buNone/>
              <a:tabLst>
                <a:tab algn="l" pos="0"/>
              </a:tabLst>
            </a:pPr>
            <a:r>
              <a:rPr b="0" lang="pt-BR" sz="2200" spc="-1" strike="noStrike">
                <a:solidFill>
                  <a:schemeClr val="dk1"/>
                </a:solidFill>
                <a:latin typeface="Calibri"/>
              </a:rPr>
              <a:t>5 - Repita o processo: O agente continua repetindo esses passos, atualizando sua política à medida que aprende mais sobre o ambiente e busca maximizar suas recompensas.</a:t>
            </a:r>
            <a:endParaRPr b="0" lang="pt-BR"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10916</TotalTime>
  <Application>LibreOffice/7.6.6.3$Linux_X86_64 LibreOffice_project/d97b2716a9a4a2ce1391dee1765565ea469b0ae7</Application>
  <AppVersion>15.0000</AppVersion>
  <Words>49</Words>
  <Paragraphs>14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2020-01-20T13:50:05Z</dcterms:created>
  <dc:creator>Felipe Augusto Pereira de Figueiredo</dc:creator>
  <dc:description/>
  <dc:language>pt-BR</dc:language>
  <cp:lastModifiedBy/>
  <cp:lastPrinted>2024-05-17T15:00:24Z</cp:lastPrinted>
  <dcterms:modified xsi:type="dcterms:W3CDTF">2024-05-17T15:03:31Z</dcterms:modified>
  <cp:revision>1742</cp:revision>
  <dc:subject/>
  <dc:title>TP555 - Inteligência Artificial e Machine Learning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Widescreen</vt:lpwstr>
  </property>
  <property fmtid="{D5CDD505-2E9C-101B-9397-08002B2CF9AE}" pid="4" name="Slides">
    <vt:i4>11</vt:i4>
  </property>
</Properties>
</file>