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jpeg" ContentType="image/jpeg"/>
  <Override PartName="/ppt/media/image4.png" ContentType="image/png"/>
  <Override PartName="/ppt/media/image3.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Lst>
  <p:sldSz cx="12192000" cy="6858000"/>
  <p:notesSz cx="7315200" cy="96012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pt-BR" sz="4400" spc="-1" strike="noStrike">
                <a:solidFill>
                  <a:srgbClr val="000000"/>
                </a:solidFill>
                <a:latin typeface="Arial"/>
              </a:rPr>
              <a:t>Click to move the slide</a:t>
            </a:r>
            <a:endParaRPr b="0" lang="pt-BR" sz="4400" spc="-1" strike="noStrike">
              <a:solidFill>
                <a:srgbClr val="000000"/>
              </a:solidFill>
              <a:latin typeface="Arial"/>
            </a:endParaRPr>
          </a:p>
        </p:txBody>
      </p:sp>
      <p:sp>
        <p:nvSpPr>
          <p:cNvPr id="5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pt-BR" sz="2000" spc="-1" strike="noStrike">
                <a:solidFill>
                  <a:srgbClr val="000000"/>
                </a:solidFill>
                <a:latin typeface="Arial"/>
              </a:rPr>
              <a:t>Click to edit the notes format</a:t>
            </a:r>
            <a:endParaRPr b="0" lang="pt-BR" sz="2000" spc="-1" strike="noStrike">
              <a:solidFill>
                <a:srgbClr val="000000"/>
              </a:solidFill>
              <a:latin typeface="Arial"/>
            </a:endParaRPr>
          </a:p>
        </p:txBody>
      </p:sp>
      <p:sp>
        <p:nvSpPr>
          <p:cNvPr id="5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pt-BR" sz="1400" spc="-1" strike="noStrike">
                <a:solidFill>
                  <a:srgbClr val="000000"/>
                </a:solidFill>
                <a:latin typeface="Times New Roman"/>
              </a:rPr>
              <a:t>&lt;header&gt;</a:t>
            </a:r>
            <a:endParaRPr b="0" lang="pt-BR" sz="1400" spc="-1" strike="noStrike">
              <a:solidFill>
                <a:srgbClr val="000000"/>
              </a:solidFill>
              <a:latin typeface="Times New Roman"/>
            </a:endParaRPr>
          </a:p>
        </p:txBody>
      </p:sp>
      <p:sp>
        <p:nvSpPr>
          <p:cNvPr id="52"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pt-BR" sz="1400" spc="-1" strike="noStrike">
                <a:solidFill>
                  <a:srgbClr val="000000"/>
                </a:solidFill>
                <a:latin typeface="Times New Roman"/>
              </a:defRPr>
            </a:lvl1pPr>
          </a:lstStyle>
          <a:p>
            <a:pPr indent="0" algn="r">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53"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54"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pt-BR" sz="1400" spc="-1" strike="noStrike">
                <a:solidFill>
                  <a:srgbClr val="000000"/>
                </a:solidFill>
                <a:latin typeface="Times New Roman"/>
              </a:defRPr>
            </a:lvl1pPr>
          </a:lstStyle>
          <a:p>
            <a:pPr indent="0" algn="r">
              <a:buNone/>
            </a:pPr>
            <a:fld id="{5A97F0DC-9C7A-49E3-98BD-4E99ACFCD068}" type="slidenum">
              <a:rPr b="0" lang="pt-BR" sz="1400" spc="-1" strike="noStrike">
                <a:solidFill>
                  <a:srgbClr val="000000"/>
                </a:solidFill>
                <a:latin typeface="Times New Roman"/>
              </a:rPr>
              <a:t>&lt;number&gt;</a:t>
            </a:fld>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7721640" y="4740120"/>
            <a:ext cx="22757760" cy="12800880"/>
          </a:xfrm>
          <a:prstGeom prst="rect">
            <a:avLst/>
          </a:prstGeom>
          <a:ln w="0">
            <a:noFill/>
          </a:ln>
        </p:spPr>
      </p:sp>
      <p:sp>
        <p:nvSpPr>
          <p:cNvPr id="155" name="PlaceHolder 2"/>
          <p:cNvSpPr>
            <a:spLocks noGrp="1"/>
          </p:cNvSpPr>
          <p:nvPr>
            <p:ph type="body"/>
          </p:nvPr>
        </p:nvSpPr>
        <p:spPr>
          <a:xfrm>
            <a:off x="731520" y="18254160"/>
            <a:ext cx="5851440" cy="14934600"/>
          </a:xfrm>
          <a:prstGeom prst="rect">
            <a:avLst/>
          </a:prstGeom>
          <a:noFill/>
          <a:ln w="0">
            <a:noFill/>
          </a:ln>
        </p:spPr>
        <p:txBody>
          <a:bodyPr lIns="168480" rIns="168480" tIns="84240" bIns="84240" anchor="t">
            <a:noAutofit/>
          </a:bodyPr>
          <a:p>
            <a:pPr marL="216000" indent="-216000">
              <a:buNone/>
            </a:pPr>
            <a:endParaRPr b="0" lang="pt-BR" sz="1800" spc="-1" strike="noStrike">
              <a:solidFill>
                <a:srgbClr val="000000"/>
              </a:solidFill>
              <a:latin typeface="Arial"/>
            </a:endParaRPr>
          </a:p>
        </p:txBody>
      </p:sp>
      <p:sp>
        <p:nvSpPr>
          <p:cNvPr id="156" name="PlaceHolder 3"/>
          <p:cNvSpPr>
            <a:spLocks noGrp="1"/>
          </p:cNvSpPr>
          <p:nvPr>
            <p:ph type="sldNum" idx="37"/>
          </p:nvPr>
        </p:nvSpPr>
        <p:spPr>
          <a:xfrm>
            <a:off x="4143600" y="36027720"/>
            <a:ext cx="3169080" cy="1902240"/>
          </a:xfrm>
          <a:prstGeom prst="rect">
            <a:avLst/>
          </a:prstGeom>
          <a:noFill/>
          <a:ln w="0">
            <a:noFill/>
          </a:ln>
        </p:spPr>
        <p:txBody>
          <a:bodyPr lIns="168480" rIns="168480" tIns="84240" bIns="84240" anchor="b">
            <a:noAutofit/>
          </a:bodyPr>
          <a:lstStyle>
            <a:lvl1pPr indent="0" algn="r">
              <a:lnSpc>
                <a:spcPct val="100000"/>
              </a:lnSpc>
              <a:buNone/>
              <a:tabLst>
                <a:tab algn="l" pos="0"/>
              </a:tabLst>
              <a:defRPr b="0" lang="pt-BR" sz="2200" spc="-1" strike="noStrike">
                <a:solidFill>
                  <a:srgbClr val="000000"/>
                </a:solidFill>
                <a:latin typeface="Times New Roman"/>
              </a:defRPr>
            </a:lvl1pPr>
          </a:lstStyle>
          <a:p>
            <a:pPr indent="0" algn="r">
              <a:lnSpc>
                <a:spcPct val="100000"/>
              </a:lnSpc>
              <a:buNone/>
              <a:tabLst>
                <a:tab algn="l" pos="0"/>
              </a:tabLst>
            </a:pPr>
            <a:fld id="{717E0E39-A387-45EB-A12E-1724D89EA8D5}" type="slidenum">
              <a:rPr b="0" lang="pt-BR" sz="2200" spc="-1" strike="noStrike">
                <a:solidFill>
                  <a:srgbClr val="000000"/>
                </a:solidFill>
                <a:latin typeface="Times New Roman"/>
              </a:rPr>
              <a:t>&lt;number&gt;</a:t>
            </a:fld>
            <a:endParaRPr b="0" lang="pt-BR" sz="2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lide de Título">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CA4DBA1-EAFB-4352-8A4C-D8BAB532E1E9}"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údo com Legenda">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49056E5D-4DB2-4750-9183-97B0237CA107}" type="slidenum">
              <a:t>&lt;#&gt;</a:t>
            </a:fld>
          </a:p>
        </p:txBody>
      </p:sp>
      <p:sp>
        <p:nvSpPr>
          <p:cNvPr id="4" name="PlaceHolder 3"/>
          <p:cNvSpPr>
            <a:spLocks noGrp="1"/>
          </p:cNvSpPr>
          <p:nvPr>
            <p:ph type="dt" idx="30"/>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agem com Legenda">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2491AB6F-B833-4D90-A53D-739C700A690E}" type="slidenum">
              <a:t>&lt;#&gt;</a:t>
            </a:fld>
          </a:p>
        </p:txBody>
      </p:sp>
      <p:sp>
        <p:nvSpPr>
          <p:cNvPr id="4" name="PlaceHolder 3"/>
          <p:cNvSpPr>
            <a:spLocks noGrp="1"/>
          </p:cNvSpPr>
          <p:nvPr>
            <p:ph type="dt" idx="33"/>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ítulo e Texto Vertical">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C010D80-8736-4CC9-99F3-0AFF6088F52D}" type="slidenum">
              <a:t>&lt;#&gt;</a:t>
            </a:fld>
          </a:p>
        </p:txBody>
      </p:sp>
      <p:sp>
        <p:nvSpPr>
          <p:cNvPr id="4" name="PlaceHolder 3"/>
          <p:cNvSpPr>
            <a:spLocks noGrp="1"/>
          </p:cNvSpPr>
          <p:nvPr>
            <p:ph type="dt" idx="6"/>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exto e Título Vertical">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6EC249A-1E01-4F3A-81C1-05CF31287669}" type="slidenum">
              <a:t>&lt;#&gt;</a:t>
            </a:fld>
          </a:p>
        </p:txBody>
      </p:sp>
      <p:sp>
        <p:nvSpPr>
          <p:cNvPr id="4" name="PlaceHolder 3"/>
          <p:cNvSpPr>
            <a:spLocks noGrp="1"/>
          </p:cNvSpPr>
          <p:nvPr>
            <p:ph type="dt" idx="9"/>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ítulo e Conteúdo">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19"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884"/>
              </a:spcBef>
              <a:buNone/>
            </a:pPr>
            <a:endParaRPr b="0" lang="pt-BR" sz="20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E70C33F-B47A-40F2-A418-0260830A62BB}" type="slidenum">
              <a:t>&lt;#&gt;</a:t>
            </a:fld>
          </a:p>
        </p:txBody>
      </p:sp>
      <p:sp>
        <p:nvSpPr>
          <p:cNvPr id="6" name="PlaceHolder 5"/>
          <p:cNvSpPr>
            <a:spLocks noGrp="1"/>
          </p:cNvSpPr>
          <p:nvPr>
            <p:ph type="dt" idx="12"/>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beçalho da Seção">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82892036-1681-49B2-807B-C0B8D56E3EBE}" type="slidenum">
              <a:t>&lt;#&gt;</a:t>
            </a:fld>
          </a:p>
        </p:txBody>
      </p:sp>
      <p:sp>
        <p:nvSpPr>
          <p:cNvPr id="4" name="PlaceHolder 3"/>
          <p:cNvSpPr>
            <a:spLocks noGrp="1"/>
          </p:cNvSpPr>
          <p:nvPr>
            <p:ph type="dt" idx="15"/>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uas Partes de Conteúdo">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0"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884"/>
              </a:spcBef>
              <a:buNone/>
            </a:pPr>
            <a:endParaRPr b="0" lang="pt-BR" sz="2000" spc="-1" strike="noStrike">
              <a:solidFill>
                <a:srgbClr val="000000"/>
              </a:solidFill>
              <a:latin typeface="Arial"/>
            </a:endParaRPr>
          </a:p>
        </p:txBody>
      </p:sp>
      <p:sp>
        <p:nvSpPr>
          <p:cNvPr id="31"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884"/>
              </a:spcBef>
              <a:buNone/>
            </a:pPr>
            <a:endParaRPr b="0" lang="pt-BR" sz="20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C10A8A15-F688-4040-9D8B-8C15096B457A}" type="slidenum">
              <a:t>&lt;#&gt;</a:t>
            </a:fld>
          </a:p>
        </p:txBody>
      </p:sp>
      <p:sp>
        <p:nvSpPr>
          <p:cNvPr id="7" name="PlaceHolder 6"/>
          <p:cNvSpPr>
            <a:spLocks noGrp="1"/>
          </p:cNvSpPr>
          <p:nvPr>
            <p:ph type="dt" idx="18"/>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ação">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E3F754E4-1D6F-4E23-8FEB-8BE72850F6C6}" type="slidenum">
              <a:t>&lt;#&gt;</a:t>
            </a:fld>
          </a:p>
        </p:txBody>
      </p:sp>
      <p:sp>
        <p:nvSpPr>
          <p:cNvPr id="4" name="PlaceHolder 3"/>
          <p:cNvSpPr>
            <a:spLocks noGrp="1"/>
          </p:cNvSpPr>
          <p:nvPr>
            <p:ph type="dt" idx="21"/>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mente Título">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pt-BR"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275F7685-BDE9-4FB0-92FC-143794CDE02C}" type="slidenum">
              <a:t>&lt;#&gt;</a:t>
            </a:fld>
          </a:p>
        </p:txBody>
      </p:sp>
      <p:sp>
        <p:nvSpPr>
          <p:cNvPr id="5" name="PlaceHolder 4"/>
          <p:cNvSpPr>
            <a:spLocks noGrp="1"/>
          </p:cNvSpPr>
          <p:nvPr>
            <p:ph type="dt" idx="24"/>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Em Branco">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6BD9DA4D-6B92-40CF-835A-A633C7732C2E}" type="slidenum">
              <a:t>&lt;#&gt;</a:t>
            </a:fld>
          </a:p>
        </p:txBody>
      </p:sp>
      <p:sp>
        <p:nvSpPr>
          <p:cNvPr id="4" name="PlaceHolder 3"/>
          <p:cNvSpPr>
            <a:spLocks noGrp="1"/>
          </p:cNvSpPr>
          <p:nvPr>
            <p:ph type="dt" idx="27"/>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7DEA5E12-3F1D-4B86-AA31-0949505F202D}"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Click to edit the outline text format</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Second Outline Level</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Third Outline Level</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Fourth Outline Level</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Fifth Outline Level</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Sixth Outline Level</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Seventh Outline Level</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4DA7F4F0-C3D2-4A12-935C-A37D22F6844C}"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4C913C7F-D413-4060-95B0-1A315B6C0B2F}"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7F8795E6-46FF-43BC-9960-F4DC80EE6B2C}"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CA3B385D-C9D4-4413-8F10-6A0646037B74}"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1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884"/>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15"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4421FEE6-6EAB-4BBE-83BC-DCA266E450D3}"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2F13A6BB-488F-4329-B41B-A81A3F5580D6}"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800" spc="-1" strike="noStrike">
                <a:solidFill>
                  <a:srgbClr val="000000"/>
                </a:solidFill>
                <a:latin typeface="Arial"/>
              </a:rPr>
              <a:t>Click to edit the outline text format</a:t>
            </a:r>
            <a:endParaRPr b="0" lang="pt-B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1800" spc="-1" strike="noStrike">
                <a:solidFill>
                  <a:srgbClr val="000000"/>
                </a:solidFill>
                <a:latin typeface="Arial"/>
              </a:rPr>
              <a:t>Second Outline Level</a:t>
            </a:r>
            <a:endParaRPr b="0" lang="pt-B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1800" spc="-1" strike="noStrike">
                <a:solidFill>
                  <a:srgbClr val="000000"/>
                </a:solidFill>
                <a:latin typeface="Arial"/>
              </a:rPr>
              <a:t>Third Outline Level</a:t>
            </a:r>
            <a:endParaRPr b="0" lang="pt-B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1800" spc="-1" strike="noStrike">
                <a:solidFill>
                  <a:srgbClr val="000000"/>
                </a:solidFill>
                <a:latin typeface="Arial"/>
              </a:rPr>
              <a:t>Fourth Outline Level</a:t>
            </a:r>
            <a:endParaRPr b="0" lang="pt-B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1800" spc="-1" strike="noStrike">
                <a:solidFill>
                  <a:srgbClr val="000000"/>
                </a:solidFill>
                <a:latin typeface="Arial"/>
              </a:rPr>
              <a:t>Fifth Outline Level</a:t>
            </a:r>
            <a:endParaRPr b="0" lang="pt-B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1800" spc="-1" strike="noStrike">
                <a:solidFill>
                  <a:srgbClr val="000000"/>
                </a:solidFill>
                <a:latin typeface="Arial"/>
              </a:rPr>
              <a:t>Sixth Outline Level</a:t>
            </a:r>
            <a:endParaRPr b="0" lang="pt-B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1800" spc="-1" strike="noStrike">
                <a:solidFill>
                  <a:srgbClr val="000000"/>
                </a:solidFill>
                <a:latin typeface="Arial"/>
              </a:rPr>
              <a:t>Seventh Outline Level</a:t>
            </a:r>
            <a:endParaRPr b="0" lang="pt-BR" sz="1800" spc="-1" strike="noStrike">
              <a:solidFill>
                <a:srgbClr val="000000"/>
              </a:solidFill>
              <a:latin typeface="Arial"/>
            </a:endParaRPr>
          </a:p>
        </p:txBody>
      </p:sp>
      <p:sp>
        <p:nvSpPr>
          <p:cNvPr id="26" name="PlaceHolder 4"/>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C616B591-90D3-4CCE-9B1F-DEAA26A5EDEE}"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4A9AD0F5-59E7-4EDF-89A0-CC3638390DDC}"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pt-BR" sz="1800" spc="-1" strike="noStrike">
                <a:solidFill>
                  <a:srgbClr val="000000"/>
                </a:solidFill>
                <a:latin typeface="Arial"/>
              </a:rPr>
              <a:t>Click to edit the title text format</a:t>
            </a:r>
            <a:endParaRPr b="0" lang="pt-BR" sz="1800" spc="-1" strike="noStrike">
              <a:solidFill>
                <a:srgbClr val="000000"/>
              </a:solidFill>
              <a:latin typeface="Arial"/>
            </a:endParaRPr>
          </a:p>
        </p:txBody>
      </p:sp>
      <p:sp>
        <p:nvSpPr>
          <p:cNvPr id="36" name="PlaceHolder 2"/>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511DB8AB-70F1-493F-8733-A081D6458E73}"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pc="-1" strike="noStrike">
                <a:solidFill>
                  <a:srgbClr val="000000"/>
                </a:solidFill>
                <a:latin typeface="Times New Roman"/>
              </a:defRPr>
            </a:lvl1pPr>
          </a:lstStyle>
          <a:p>
            <a:pPr indent="0" algn="ctr">
              <a:lnSpc>
                <a:spcPct val="100000"/>
              </a:lnSpc>
              <a:buNone/>
              <a:tabLst>
                <a:tab algn="l" pos="0"/>
              </a:tabLst>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pt-BR" sz="1200" spc="-1" strike="noStrike">
                <a:solidFill>
                  <a:schemeClr val="dk1">
                    <a:tint val="75000"/>
                  </a:schemeClr>
                </a:solidFill>
                <a:latin typeface="Calibri"/>
              </a:defRPr>
            </a:lvl1pPr>
          </a:lstStyle>
          <a:p>
            <a:pPr indent="0" algn="r" defTabSz="914400">
              <a:lnSpc>
                <a:spcPct val="100000"/>
              </a:lnSpc>
              <a:buNone/>
              <a:tabLst>
                <a:tab algn="l" pos="0"/>
              </a:tabLst>
            </a:pPr>
            <a:fld id="{434F7B52-6CBF-4D68-85A4-1748CA968F4D}" type="slidenum">
              <a:rPr b="0" lang="pt-BR" sz="1200" spc="-1" strike="noStrike">
                <a:solidFill>
                  <a:schemeClr val="dk1">
                    <a:tint val="75000"/>
                  </a:schemeClr>
                </a:solidFill>
                <a:latin typeface="Calibri"/>
              </a:rPr>
              <a:t>&lt;number&gt;</a:t>
            </a:fld>
            <a:endParaRPr b="0" lang="pt-BR"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hyperlink" Target="https://colab.research.google.com/drive/1AoN9JHLaQAJk4IyZFwupqiB2EU20_lgH" TargetMode="External"/><Relationship Id="rId2" Type="http://schemas.openxmlformats.org/officeDocument/2006/relationships/hyperlink" Target="https://colab.research.google.com/drive/1RLuyEg171euYikvAUvX5cz135qdVGPfI" TargetMode="External"/><Relationship Id="rId3" Type="http://schemas.openxmlformats.org/officeDocument/2006/relationships/image" Target="../media/image8.png"/><Relationship Id="rId4"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hyperlink" Target="https://forms.gle/AfHUtBLqoNs8btmu5" TargetMode="External"/><Relationship Id="rId2" Type="http://schemas.openxmlformats.org/officeDocument/2006/relationships/image" Target="../media/image9.png"/><Relationship Id="rId3"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hyperlink" Target="https://medium.com/@thechrisyoon/deriving-policy-gradients-and-implementing-reinforce-f887949bd63" TargetMode="External"/><Relationship Id="rId2" Type="http://schemas.openxmlformats.org/officeDocument/2006/relationships/hyperlink" Target="https://spinningup.openai.com/en/latest/spinningup/rl_intro3.html#id16" TargetMode="External"/><Relationship Id="rId3" Type="http://schemas.openxmlformats.org/officeDocument/2006/relationships/hyperlink" Target="https://medium.com/intro-to-artificial-intelligence/the-actor-critic-reinforcement-learning-algorithm-c8095a655c14" TargetMode="External"/><Relationship Id="rId4" Type="http://schemas.openxmlformats.org/officeDocument/2006/relationships/hyperlink" Target="https://lilianweng.github.io/posts/2018-04-08-policy-gradient/" TargetMode="External"/><Relationship Id="rId5" Type="http://schemas.openxmlformats.org/officeDocument/2006/relationships/hyperlink" Target="https://dilithjay.com/blog/actor-critic-methods" TargetMode="External"/><Relationship Id="rId6" Type="http://schemas.openxmlformats.org/officeDocument/2006/relationships/hyperlink" Target="https://medium.com/geekculture/a-deep-dive-into-the-ddpg-algorithm-for-continuous-control-2718222c333e" TargetMode="External"/><Relationship Id="rId7"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819720"/>
            <a:ext cx="9143280" cy="2689560"/>
          </a:xfrm>
          <a:prstGeom prst="rect">
            <a:avLst/>
          </a:prstGeom>
          <a:noFill/>
          <a:ln w="0">
            <a:noFill/>
          </a:ln>
        </p:spPr>
        <p:txBody>
          <a:bodyPr lIns="91440" rIns="91440" tIns="45720" bIns="45720" anchor="b">
            <a:normAutofit fontScale="98333" lnSpcReduction="20000"/>
          </a:bodyPr>
          <a:p>
            <a:pPr indent="0" algn="ctr" defTabSz="914400">
              <a:lnSpc>
                <a:spcPct val="90000"/>
              </a:lnSpc>
              <a:buNone/>
              <a:tabLst>
                <a:tab algn="l" pos="0"/>
              </a:tabLst>
            </a:pPr>
            <a:r>
              <a:rPr b="0" lang="pt-BR" sz="5400" spc="-1" strike="noStrike">
                <a:solidFill>
                  <a:schemeClr val="dk1"/>
                </a:solidFill>
                <a:latin typeface="Calibri Light"/>
              </a:rPr>
              <a:t>TP558 - Tópicos avançados em Machine Learning:</a:t>
            </a:r>
            <a:br>
              <a:rPr sz="6000"/>
            </a:br>
            <a:r>
              <a:rPr b="1" i="1" lang="pt-BR" sz="6000" spc="-1" strike="noStrike">
                <a:solidFill>
                  <a:schemeClr val="dk1"/>
                </a:solidFill>
                <a:latin typeface="Calibri Light"/>
              </a:rPr>
              <a:t>Ator-Crítico</a:t>
            </a:r>
            <a:endParaRPr b="0" lang="pt-BR" sz="6000" spc="-1" strike="noStrike">
              <a:solidFill>
                <a:srgbClr val="000000"/>
              </a:solidFill>
              <a:latin typeface="Arial"/>
            </a:endParaRPr>
          </a:p>
        </p:txBody>
      </p:sp>
      <p:sp>
        <p:nvSpPr>
          <p:cNvPr id="56" name="CaixaDeTexto 3"/>
          <p:cNvSpPr/>
          <p:nvPr/>
        </p:nvSpPr>
        <p:spPr>
          <a:xfrm>
            <a:off x="7915680" y="5780520"/>
            <a:ext cx="4003560" cy="668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pt-BR" sz="2000" spc="-1" strike="noStrike">
                <a:solidFill>
                  <a:schemeClr val="dk1"/>
                </a:solidFill>
                <a:latin typeface="Calibri"/>
              </a:rPr>
              <a:t>Pedro Marcio Raposo Pereira</a:t>
            </a:r>
            <a:endParaRPr b="0" lang="pt-BR" sz="2000" spc="-1" strike="noStrike">
              <a:solidFill>
                <a:srgbClr val="000000"/>
              </a:solidFill>
              <a:latin typeface="Arial"/>
            </a:endParaRPr>
          </a:p>
          <a:p>
            <a:pPr defTabSz="914400">
              <a:lnSpc>
                <a:spcPct val="100000"/>
              </a:lnSpc>
            </a:pPr>
            <a:r>
              <a:rPr b="0" lang="pt-BR" sz="1800" spc="-1" strike="noStrike">
                <a:solidFill>
                  <a:schemeClr val="dk1"/>
                </a:solidFill>
                <a:latin typeface="Calibri"/>
              </a:rPr>
              <a:t>pedro.marcio@inatel.br</a:t>
            </a:r>
            <a:endParaRPr b="0" lang="pt-BR" sz="1800" spc="-1" strike="noStrike">
              <a:solidFill>
                <a:srgbClr val="000000"/>
              </a:solidFill>
              <a:latin typeface="Arial"/>
            </a:endParaRPr>
          </a:p>
        </p:txBody>
      </p:sp>
      <p:pic>
        <p:nvPicPr>
          <p:cNvPr id="57" name="Picture 2" descr="Logo"/>
          <p:cNvPicPr/>
          <p:nvPr/>
        </p:nvPicPr>
        <p:blipFill>
          <a:blip r:embed="rId1">
            <a:alphaModFix amt="0"/>
          </a:blip>
          <a:srcRect l="0" t="28751" r="0" b="28864"/>
          <a:stretch/>
        </p:blipFill>
        <p:spPr>
          <a:xfrm>
            <a:off x="393480" y="5780520"/>
            <a:ext cx="2260800" cy="676440"/>
          </a:xfrm>
          <a:prstGeom prst="rect">
            <a:avLst/>
          </a:prstGeom>
          <a:ln w="0">
            <a:noFill/>
          </a:ln>
        </p:spPr>
      </p:pic>
      <p:pic>
        <p:nvPicPr>
          <p:cNvPr id="58" name="Picture 2" descr="Image result for machine learning"/>
          <p:cNvPicPr/>
          <p:nvPr/>
        </p:nvPicPr>
        <p:blipFill>
          <a:blip r:embed="rId2">
            <a:alphaModFix amt="0"/>
          </a:blip>
          <a:srcRect l="20196" t="8108" r="14533" b="5798"/>
          <a:stretch/>
        </p:blipFill>
        <p:spPr>
          <a:xfrm>
            <a:off x="4965480" y="3439800"/>
            <a:ext cx="2260800" cy="22363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Algoritmo </a:t>
            </a:r>
            <a:r>
              <a:rPr b="0" i="1" lang="pt-BR" sz="4400" spc="-1" strike="noStrike">
                <a:solidFill>
                  <a:schemeClr val="dk1"/>
                </a:solidFill>
                <a:latin typeface="Calibri Light"/>
              </a:rPr>
              <a:t>Reinforce</a:t>
            </a:r>
            <a:endParaRPr b="0" lang="pt-BR" sz="4400" spc="-1" strike="noStrike">
              <a:solidFill>
                <a:srgbClr val="000000"/>
              </a:solidFill>
              <a:latin typeface="Arial"/>
            </a:endParaRPr>
          </a:p>
        </p:txBody>
      </p:sp>
      <p:sp>
        <p:nvSpPr>
          <p:cNvPr id="90"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200" spc="-1" strike="noStrike">
                <a:solidFill>
                  <a:schemeClr val="dk1"/>
                </a:solidFill>
                <a:latin typeface="Calibri"/>
              </a:rPr>
              <a:t>No algoritmo Reinforce, usamos amostras aleatórias (Monte Carlo) para atualizar como nosso agente toma decisões. Isso significa que, durante o treinamento, o agente experimenta diferentes caminhos e toma decisões com base neles.</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Aqui está a questão: como esses caminhos variam aleatoriamente, nossas estimativas sobre quão boas são as ações podem variar muito. Essa variabilidade faz com que nossos cálculos sobre quão boas ou ruins são as ações fiquem um pouco ruidosos (ou seja, imprecisos), o que pode tornar o aprendizado instável.</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Outro problema surge quando o agente não recebe recompensas significativas. Se ele não está ganhando nada com suas ações, como pode saber se está agindo de forma correta ou não? Ele precisa de algum tipo de feedback para aprender, mas se suas ações não resultarem em recompensas, ele fica “perdido”.</a:t>
            </a:r>
            <a:endParaRPr b="0" lang="pt-BR" sz="2200" spc="-1" strike="noStrike">
              <a:solidFill>
                <a:srgbClr val="000000"/>
              </a:solidFill>
              <a:latin typeface="Arial"/>
            </a:endParaRPr>
          </a:p>
          <a:p>
            <a:pPr marL="432000" indent="0">
              <a:lnSpc>
                <a:spcPct val="90000"/>
              </a:lnSpc>
              <a:spcBef>
                <a:spcPts val="1417"/>
              </a:spcBef>
              <a:buNone/>
              <a:tabLst>
                <a:tab algn="l" pos="0"/>
              </a:tabLst>
            </a:pP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Reduzindo a Variância</a:t>
            </a:r>
            <a:endParaRPr b="0" lang="pt-BR" sz="4400" spc="-1" strike="noStrike">
              <a:solidFill>
                <a:srgbClr val="000000"/>
              </a:solidFill>
              <a:latin typeface="Arial"/>
            </a:endParaRPr>
          </a:p>
        </p:txBody>
      </p:sp>
      <p:sp>
        <p:nvSpPr>
          <p:cNvPr id="92"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800" spc="-1" strike="noStrike">
                <a:solidFill>
                  <a:schemeClr val="dk1"/>
                </a:solidFill>
                <a:latin typeface="Calibri"/>
              </a:rPr>
              <a:t>Uma maneira de reduzir a variância da estimação do gradiente é a introdução de uma função patamar (</a:t>
            </a:r>
            <a:r>
              <a:rPr b="0" i="1" lang="pt-BR" sz="2800" spc="-1" strike="noStrike">
                <a:solidFill>
                  <a:schemeClr val="dk1"/>
                </a:solidFill>
                <a:latin typeface="Calibri"/>
              </a:rPr>
              <a:t>baseline function</a:t>
            </a:r>
            <a:r>
              <a:rPr b="0" lang="pt-BR" sz="2800" spc="-1" strike="noStrike">
                <a:solidFill>
                  <a:schemeClr val="dk1"/>
                </a:solidFill>
                <a:latin typeface="Calibri"/>
              </a:rPr>
              <a:t>)         que deve ser subtraída do retorno acumulado, e portanto resultam em</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Intuitivamente, estamos fazendo os gradientes menores. Matematicamente, a inclusão da função patamar resulta em um estimador de menor variância e sem viés [3].</a:t>
            </a:r>
            <a:endParaRPr b="0" lang="pt-BR" sz="2800" spc="-1" strike="noStrike">
              <a:solidFill>
                <a:srgbClr val="000000"/>
              </a:solidFill>
              <a:latin typeface="Arial"/>
            </a:endParaRPr>
          </a:p>
        </p:txBody>
      </p:sp>
      <mc:AlternateContent>
        <mc:Choice xmlns:a14="http://schemas.microsoft.com/office/drawing/2010/main" Requires="a14">
          <p:sp>
            <p:nvSpPr>
              <p:cNvPr id="93" name=""/>
              <p:cNvSpPr txBox="1"/>
              <p:nvPr/>
            </p:nvSpPr>
            <p:spPr>
              <a:xfrm>
                <a:off x="9355320" y="2304000"/>
                <a:ext cx="544320" cy="341280"/>
              </a:xfrm>
              <a:prstGeom prst="rect">
                <a:avLst/>
              </a:prstGeom>
            </p:spPr>
            <p:txBody>
              <a:bodyPr/>
              <a:p>
                <a14:m>
                  <m:oMath xmlns:m="http://schemas.openxmlformats.org/officeDocument/2006/math">
                    <m:r>
                      <m:t xml:space="preserve">b</m:t>
                    </m:r>
                    <m:d>
                      <m:dPr>
                        <m:begChr m:val="("/>
                        <m:endChr m:val=")"/>
                      </m:dPr>
                      <m:e>
                        <m:sSub>
                          <m:e>
                            <m:r>
                              <m:t xml:space="preserve">s</m:t>
                            </m:r>
                          </m:e>
                          <m:sub>
                            <m:r>
                              <m:t xml:space="preserve">t</m:t>
                            </m:r>
                          </m:sub>
                        </m:sSub>
                      </m:e>
                    </m:d>
                  </m:oMath>
                </a14:m>
              </a:p>
            </p:txBody>
          </p:sp>
        </mc:Choice>
        <mc:Fallback/>
      </mc:AlternateContent>
      <mc:AlternateContent>
        <mc:Choice xmlns:a14="http://schemas.microsoft.com/office/drawing/2010/main" Requires="a14">
          <p:sp>
            <p:nvSpPr>
              <p:cNvPr id="94" name=""/>
              <p:cNvSpPr txBox="1"/>
              <p:nvPr/>
            </p:nvSpPr>
            <p:spPr>
              <a:xfrm>
                <a:off x="3692880" y="3122280"/>
                <a:ext cx="4806000" cy="79776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d>
                          <m:dPr>
                            <m:begChr m:val="("/>
                            <m:endChr m:val=")"/>
                          </m:dPr>
                          <m:e>
                            <m:sSub>
                              <m:e>
                                <m:r>
                                  <m:t xml:space="preserve">G</m:t>
                                </m:r>
                              </m:e>
                              <m:sub>
                                <m:r>
                                  <m:t xml:space="preserve">t</m:t>
                                </m:r>
                              </m:sub>
                            </m:sSub>
                            <m:r>
                              <m:t xml:space="preserve">−</m:t>
                            </m:r>
                            <m:r>
                              <m:t xml:space="preserve">b</m:t>
                            </m:r>
                            <m:d>
                              <m:dPr>
                                <m:begChr m:val="("/>
                                <m:endChr m:val=")"/>
                              </m:dPr>
                              <m:e>
                                <m:sSub>
                                  <m:e>
                                    <m:r>
                                      <m:t xml:space="preserve">s</m:t>
                                    </m:r>
                                  </m:e>
                                  <m:sub>
                                    <m:r>
                                      <m:t xml:space="preserve">t</m:t>
                                    </m:r>
                                  </m:sub>
                                </m:sSub>
                              </m:e>
                            </m:d>
                          </m:e>
                        </m:d>
                      </m:e>
                    </m:d>
                  </m:oMath>
                </a14:m>
              </a:p>
            </p:txBody>
          </p:sp>
        </mc:Choice>
        <mc:Fallback/>
      </mc:AlternateContent>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9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800" spc="-1" strike="noStrike">
                <a:solidFill>
                  <a:schemeClr val="dk1"/>
                </a:solidFill>
                <a:latin typeface="Calibri"/>
              </a:rPr>
              <a:t>Para entender como o método do ator-crítico funciona, vamos lembrar, que o gradiente é expresso por</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Após, algumas manipulações matemáticas [1, 2] é possível escrever que</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em que             é a função Q (Função de estado-ação).</a:t>
            </a:r>
            <a:endParaRPr b="0" lang="pt-BR" sz="2800" spc="-1" strike="noStrike">
              <a:solidFill>
                <a:srgbClr val="000000"/>
              </a:solidFill>
              <a:latin typeface="Arial"/>
            </a:endParaRPr>
          </a:p>
        </p:txBody>
      </p:sp>
      <mc:AlternateContent>
        <mc:Choice xmlns:a14="http://schemas.microsoft.com/office/drawing/2010/main" Requires="a14">
          <p:sp>
            <p:nvSpPr>
              <p:cNvPr id="97" name=""/>
              <p:cNvSpPr txBox="1"/>
              <p:nvPr/>
            </p:nvSpPr>
            <p:spPr>
              <a:xfrm>
                <a:off x="3692880" y="2802240"/>
                <a:ext cx="4649040" cy="79776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sSub>
                          <m:e>
                            <m:r>
                              <m:t xml:space="preserve">G</m:t>
                            </m:r>
                          </m:e>
                          <m:sub>
                            <m:r>
                              <m:t xml:space="preserve">t</m:t>
                            </m:r>
                          </m:sub>
                        </m:sSub>
                        <m:d>
                          <m:dPr>
                            <m:begChr m:val="("/>
                            <m:endChr m:val=")"/>
                          </m:dPr>
                          <m:e>
                            <m:sSub>
                              <m:e>
                                <m:r>
                                  <m:t xml:space="preserve">a</m:t>
                                </m:r>
                              </m:e>
                              <m:sub>
                                <m:r>
                                  <m:t xml:space="preserve">t</m:t>
                                </m:r>
                              </m:sub>
                            </m:sSub>
                            <m:r>
                              <m:t xml:space="preserve">,</m:t>
                            </m:r>
                            <m:sSub>
                              <m:e>
                                <m:r>
                                  <m:t xml:space="preserve">s</m:t>
                                </m:r>
                              </m:e>
                              <m:sub>
                                <m:r>
                                  <m:t xml:space="preserve">t</m:t>
                                </m:r>
                              </m:sub>
                            </m:sSub>
                          </m:e>
                        </m:d>
                      </m:e>
                    </m:d>
                  </m:oMath>
                </a14:m>
              </a:p>
            </p:txBody>
          </p:sp>
        </mc:Choice>
        <mc:Fallback/>
      </mc:AlternateContent>
      <mc:AlternateContent>
        <mc:Choice xmlns:a14="http://schemas.microsoft.com/office/drawing/2010/main" Requires="a14">
          <p:sp>
            <p:nvSpPr>
              <p:cNvPr id="98" name=""/>
              <p:cNvSpPr txBox="1"/>
              <p:nvPr/>
            </p:nvSpPr>
            <p:spPr>
              <a:xfrm>
                <a:off x="3706560" y="4422240"/>
                <a:ext cx="4586760" cy="79776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r>
                          <m:t xml:space="preserve">Q</m:t>
                        </m:r>
                        <m:d>
                          <m:dPr>
                            <m:begChr m:val="("/>
                            <m:endChr m:val=")"/>
                          </m:dPr>
                          <m:e>
                            <m:sSub>
                              <m:e>
                                <m:r>
                                  <m:t xml:space="preserve">a</m:t>
                                </m:r>
                              </m:e>
                              <m:sub>
                                <m:r>
                                  <m:t xml:space="preserve">t</m:t>
                                </m:r>
                              </m:sub>
                            </m:sSub>
                            <m:r>
                              <m:t xml:space="preserve">,</m:t>
                            </m:r>
                            <m:sSub>
                              <m:e>
                                <m:r>
                                  <m:t xml:space="preserve">s</m:t>
                                </m:r>
                              </m:e>
                              <m:sub>
                                <m:r>
                                  <m:t xml:space="preserve">t</m:t>
                                </m:r>
                              </m:sub>
                            </m:sSub>
                          </m:e>
                        </m:d>
                      </m:e>
                    </m:d>
                  </m:oMath>
                </a14:m>
              </a:p>
            </p:txBody>
          </p:sp>
        </mc:Choice>
        <mc:Fallback/>
      </mc:AlternateContent>
      <mc:AlternateContent>
        <mc:Choice xmlns:a14="http://schemas.microsoft.com/office/drawing/2010/main" Requires="a14">
          <p:sp>
            <p:nvSpPr>
              <p:cNvPr id="99" name=""/>
              <p:cNvSpPr txBox="1"/>
              <p:nvPr/>
            </p:nvSpPr>
            <p:spPr>
              <a:xfrm>
                <a:off x="2526120" y="5508000"/>
                <a:ext cx="885240" cy="326880"/>
              </a:xfrm>
              <a:prstGeom prst="rect">
                <a:avLst/>
              </a:prstGeom>
            </p:spPr>
            <p:txBody>
              <a:bodyPr/>
              <a:p>
                <a14:m>
                  <m:oMath xmlns:m="http://schemas.openxmlformats.org/officeDocument/2006/math">
                    <m:r>
                      <m:t xml:space="preserve">Q</m:t>
                    </m:r>
                    <m:d>
                      <m:dPr>
                        <m:begChr m:val="("/>
                        <m:endChr m:val=")"/>
                      </m:dPr>
                      <m:e>
                        <m:sSub>
                          <m:e>
                            <m:r>
                              <m:t xml:space="preserve">a</m:t>
                            </m:r>
                          </m:e>
                          <m:sub>
                            <m:r>
                              <m:t xml:space="preserve">t</m:t>
                            </m:r>
                          </m:sub>
                        </m:sSub>
                        <m:r>
                          <m:t xml:space="preserve">,</m:t>
                        </m:r>
                        <m:sSub>
                          <m:e>
                            <m:r>
                              <m:t xml:space="preserve">s</m:t>
                            </m:r>
                          </m:e>
                          <m:sub>
                            <m:r>
                              <m:t xml:space="preserve">t</m:t>
                            </m:r>
                          </m:sub>
                        </m:sSub>
                      </m:e>
                    </m:d>
                  </m:oMath>
                </a14:m>
              </a:p>
            </p:txBody>
          </p:sp>
        </mc:Choice>
        <mc:Fallback/>
      </mc:AlternateContent>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01"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800" spc="-1" strike="noStrike">
                <a:solidFill>
                  <a:schemeClr val="dk1"/>
                </a:solidFill>
                <a:latin typeface="Calibri"/>
                <a:ea typeface="Noto Sans CJK SC"/>
              </a:rPr>
              <a:t>Sabemos que é matematicamente impossível encontrar uma expressão para determinar o valor de            , mas sabemos que as redes neurais são aproximadores universais de funções. Podemos parametrizar uma rede neural para estimar a função </a:t>
            </a:r>
            <a:r>
              <a:rPr b="0" lang="pt-BR" sz="2800" spc="-1" strike="noStrike">
                <a:solidFill>
                  <a:schemeClr val="dk1"/>
                </a:solidFill>
                <a:latin typeface="Calibri"/>
              </a:rPr>
              <a:t>              e portanto teremos que</a:t>
            </a:r>
            <a:endParaRPr b="0" lang="pt-BR" sz="2800" spc="-1" strike="noStrike">
              <a:solidFill>
                <a:srgbClr val="000000"/>
              </a:solidFill>
              <a:latin typeface="Arial"/>
            </a:endParaRPr>
          </a:p>
        </p:txBody>
      </p:sp>
      <mc:AlternateContent>
        <mc:Choice xmlns:a14="http://schemas.microsoft.com/office/drawing/2010/main" Requires="a14">
          <p:sp>
            <p:nvSpPr>
              <p:cNvPr id="102" name=""/>
              <p:cNvSpPr txBox="1"/>
              <p:nvPr/>
            </p:nvSpPr>
            <p:spPr>
              <a:xfrm>
                <a:off x="3780000" y="3882240"/>
                <a:ext cx="4685400" cy="79776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sSub>
                          <m:e>
                            <m:r>
                              <m:t xml:space="preserve">Q</m:t>
                            </m:r>
                          </m:e>
                          <m:sub>
                            <m:r>
                              <m:t xml:space="preserve">ϕ</m:t>
                            </m:r>
                          </m:sub>
                        </m:sSub>
                        <m:d>
                          <m:dPr>
                            <m:begChr m:val="("/>
                            <m:endChr m:val=")"/>
                          </m:dPr>
                          <m:e>
                            <m:sSub>
                              <m:e>
                                <m:r>
                                  <m:t xml:space="preserve">a</m:t>
                                </m:r>
                              </m:e>
                              <m:sub>
                                <m:r>
                                  <m:t xml:space="preserve">t</m:t>
                                </m:r>
                              </m:sub>
                            </m:sSub>
                            <m:r>
                              <m:t xml:space="preserve">,</m:t>
                            </m:r>
                            <m:sSub>
                              <m:e>
                                <m:r>
                                  <m:t xml:space="preserve">s</m:t>
                                </m:r>
                              </m:e>
                              <m:sub>
                                <m:r>
                                  <m:t xml:space="preserve">t</m:t>
                                </m:r>
                              </m:sub>
                            </m:sSub>
                          </m:e>
                        </m:d>
                      </m:e>
                    </m:d>
                  </m:oMath>
                </a14:m>
              </a:p>
            </p:txBody>
          </p:sp>
        </mc:Choice>
        <mc:Fallback/>
      </mc:AlternateContent>
      <mc:AlternateContent>
        <mc:Choice xmlns:a14="http://schemas.microsoft.com/office/drawing/2010/main" Requires="a14">
          <p:sp>
            <p:nvSpPr>
              <p:cNvPr id="103" name=""/>
              <p:cNvSpPr txBox="1"/>
              <p:nvPr/>
            </p:nvSpPr>
            <p:spPr>
              <a:xfrm>
                <a:off x="9014760" y="3060000"/>
                <a:ext cx="974160" cy="326880"/>
              </a:xfrm>
              <a:prstGeom prst="rect">
                <a:avLst/>
              </a:prstGeom>
            </p:spPr>
            <p:txBody>
              <a:bodyPr/>
              <a:p>
                <a14:m>
                  <m:oMath xmlns:m="http://schemas.openxmlformats.org/officeDocument/2006/math">
                    <m:sSub>
                      <m:e>
                        <m:r>
                          <m:t xml:space="preserve">Q</m:t>
                        </m:r>
                      </m:e>
                      <m:sub>
                        <m:r>
                          <m:t xml:space="preserve">ϕ</m:t>
                        </m:r>
                      </m:sub>
                    </m:sSub>
                    <m:d>
                      <m:dPr>
                        <m:begChr m:val="("/>
                        <m:endChr m:val=")"/>
                      </m:dPr>
                      <m:e>
                        <m:sSub>
                          <m:e>
                            <m:r>
                              <m:t xml:space="preserve">a</m:t>
                            </m:r>
                          </m:e>
                          <m:sub>
                            <m:r>
                              <m:t xml:space="preserve">t</m:t>
                            </m:r>
                          </m:sub>
                        </m:sSub>
                        <m:r>
                          <m:t xml:space="preserve">,</m:t>
                        </m:r>
                        <m:sSub>
                          <m:e>
                            <m:r>
                              <m:t xml:space="preserve">s</m:t>
                            </m:r>
                          </m:e>
                          <m:sub>
                            <m:r>
                              <m:t xml:space="preserve">t</m:t>
                            </m:r>
                          </m:sub>
                        </m:sSub>
                      </m:e>
                    </m:d>
                  </m:oMath>
                </a14:m>
              </a:p>
            </p:txBody>
          </p:sp>
        </mc:Choice>
        <mc:Fallback/>
      </mc:AlternateContent>
      <mc:AlternateContent>
        <mc:Choice xmlns:a14="http://schemas.microsoft.com/office/drawing/2010/main" Requires="a14">
          <p:sp>
            <p:nvSpPr>
              <p:cNvPr id="104" name=""/>
              <p:cNvSpPr txBox="1"/>
              <p:nvPr/>
            </p:nvSpPr>
            <p:spPr>
              <a:xfrm>
                <a:off x="6840000" y="2304000"/>
                <a:ext cx="885240" cy="326880"/>
              </a:xfrm>
              <a:prstGeom prst="rect">
                <a:avLst/>
              </a:prstGeom>
            </p:spPr>
            <p:txBody>
              <a:bodyPr/>
              <a:p>
                <a14:m>
                  <m:oMath xmlns:m="http://schemas.openxmlformats.org/officeDocument/2006/math">
                    <m:r>
                      <m:t xml:space="preserve">Q</m:t>
                    </m:r>
                    <m:d>
                      <m:dPr>
                        <m:begChr m:val="("/>
                        <m:endChr m:val=")"/>
                      </m:dPr>
                      <m:e>
                        <m:sSub>
                          <m:e>
                            <m:r>
                              <m:t xml:space="preserve">a</m:t>
                            </m:r>
                          </m:e>
                          <m:sub>
                            <m:r>
                              <m:t xml:space="preserve">t</m:t>
                            </m:r>
                          </m:sub>
                        </m:sSub>
                        <m:r>
                          <m:t xml:space="preserve">,</m:t>
                        </m:r>
                        <m:sSub>
                          <m:e>
                            <m:r>
                              <m:t xml:space="preserve">s</m:t>
                            </m:r>
                          </m:e>
                          <m:sub>
                            <m:r>
                              <m:t xml:space="preserve">t</m:t>
                            </m:r>
                          </m:sub>
                        </m:sSub>
                      </m:e>
                    </m:d>
                  </m:oMath>
                </a14:m>
              </a:p>
            </p:txBody>
          </p:sp>
        </mc:Choice>
        <mc:Fallback/>
      </mc:AlternateContent>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0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800" spc="-1" strike="noStrike">
                <a:solidFill>
                  <a:schemeClr val="dk1"/>
                </a:solidFill>
                <a:latin typeface="Calibri"/>
              </a:rPr>
              <a:t>Nos Métodos Ator-Crítico, temos dois papéis principais:</a:t>
            </a: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O "Crítico": Este é o responsável por avaliar as ações tomadas pelo agente. Ele estima o valor de diferentes ações ou estados.</a:t>
            </a: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O "Ator": Este é o responsável por decidir quais ações o agente deve tomar. Ele ajusta a política com base no feedback do Crítico.</a:t>
            </a: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Ambos o Crítico e o Ator usam redes neurais para fazer essas estimativas e decisões. Quando dizemos que é um "Ator-Crítico Q", significa que estamos usando uma rede neural para estimar os valores Q.</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0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800" spc="-1" strike="noStrike">
                <a:solidFill>
                  <a:schemeClr val="dk1"/>
                </a:solidFill>
                <a:latin typeface="Calibri"/>
              </a:rPr>
              <a:t>Como vimos anteriormente, podemos utilizar de funções de patamar </a:t>
            </a:r>
            <a:r>
              <a:rPr b="0" lang="pt-BR" sz="2800" spc="-1" strike="noStrike">
                <a:solidFill>
                  <a:schemeClr val="dk1"/>
                </a:solidFill>
                <a:latin typeface="Calibri"/>
              </a:rPr>
              <a:t>para reduzir a variância do estimador.</a:t>
            </a: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Se utilizarmos a função de valor V como patamar, teremos</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p:txBody>
      </p:sp>
      <mc:AlternateContent>
        <mc:Choice xmlns:a14="http://schemas.microsoft.com/office/drawing/2010/main" Requires="a14">
          <p:sp>
            <p:nvSpPr>
              <p:cNvPr id="109" name=""/>
              <p:cNvSpPr txBox="1"/>
              <p:nvPr/>
            </p:nvSpPr>
            <p:spPr>
              <a:xfrm>
                <a:off x="3216240" y="3882240"/>
                <a:ext cx="5753880" cy="79776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d>
                          <m:dPr>
                            <m:begChr m:val="("/>
                            <m:endChr m:val=")"/>
                          </m:dPr>
                          <m:e>
                            <m:sSub>
                              <m:e>
                                <m:r>
                                  <m:t xml:space="preserve">Q</m:t>
                                </m:r>
                              </m:e>
                              <m:sub>
                                <m:r>
                                  <m:t xml:space="preserve">ϕ</m:t>
                                </m:r>
                              </m:sub>
                            </m:sSub>
                            <m:d>
                              <m:dPr>
                                <m:begChr m:val="("/>
                                <m:endChr m:val=")"/>
                              </m:dPr>
                              <m:e>
                                <m:sSub>
                                  <m:e>
                                    <m:r>
                                      <m:t xml:space="preserve">a</m:t>
                                    </m:r>
                                  </m:e>
                                  <m:sub>
                                    <m:r>
                                      <m:t xml:space="preserve">t</m:t>
                                    </m:r>
                                  </m:sub>
                                </m:sSub>
                                <m:r>
                                  <m:t xml:space="preserve">,</m:t>
                                </m:r>
                                <m:sSub>
                                  <m:e>
                                    <m:r>
                                      <m:t xml:space="preserve">s</m:t>
                                    </m:r>
                                  </m:e>
                                  <m:sub>
                                    <m:r>
                                      <m:t xml:space="preserve">t</m:t>
                                    </m:r>
                                  </m:sub>
                                </m:sSub>
                              </m:e>
                            </m:d>
                            <m:r>
                              <m:t xml:space="preserve">−</m:t>
                            </m:r>
                            <m:r>
                              <m:t xml:space="preserve">V</m:t>
                            </m:r>
                            <m:d>
                              <m:dPr>
                                <m:begChr m:val="("/>
                                <m:endChr m:val=")"/>
                              </m:dPr>
                              <m:e>
                                <m:sSub>
                                  <m:e>
                                    <m:r>
                                      <m:t xml:space="preserve">s</m:t>
                                    </m:r>
                                  </m:e>
                                  <m:sub>
                                    <m:r>
                                      <m:t xml:space="preserve">t</m:t>
                                    </m:r>
                                  </m:sub>
                                </m:sSub>
                              </m:e>
                            </m:d>
                          </m:e>
                        </m:d>
                      </m:e>
                    </m:d>
                  </m:oMath>
                </a14:m>
              </a:p>
            </p:txBody>
          </p:sp>
        </mc:Choice>
        <mc:Fallback/>
      </mc:AlternateContent>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11"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a:lnSpc>
                <a:spcPct val="90000"/>
              </a:lnSpc>
              <a:spcBef>
                <a:spcPts val="884"/>
              </a:spcBef>
              <a:buNone/>
              <a:tabLst>
                <a:tab algn="l" pos="0"/>
              </a:tabLst>
            </a:pPr>
            <a:r>
              <a:rPr b="0" lang="pt-BR" sz="2800" spc="-1" strike="noStrike">
                <a:solidFill>
                  <a:schemeClr val="dk1"/>
                </a:solidFill>
                <a:latin typeface="Calibri"/>
              </a:rPr>
              <a:t>A função de vantagem            correspondente à politica    descreve quão melhor é tomar uma ação específica  em um estado, sobre uma ação selecionada aleatoriamente, assumindo que a política seja mantida para sempre. Matematicamente:</a:t>
            </a: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r>
              <a:rPr b="0" lang="pt-BR" sz="2800" spc="-1" strike="noStrike">
                <a:solidFill>
                  <a:schemeClr val="dk1"/>
                </a:solidFill>
                <a:latin typeface="Calibri"/>
                <a:ea typeface="Noto Sans CJK SC"/>
              </a:rPr>
              <a:t>Por meio das equações de Bellman, ainda é possível escrever que</a:t>
            </a: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r>
              <a:rPr b="0" lang="pt-BR" sz="2800" spc="-1" strike="noStrike">
                <a:solidFill>
                  <a:schemeClr val="dk1"/>
                </a:solidFill>
                <a:latin typeface="Calibri"/>
                <a:ea typeface="Noto Sans CJK SC"/>
              </a:rPr>
              <a:t>Note que é necessário apenas uma rede neural para estivar a vantagem. </a:t>
            </a: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p:txBody>
      </p:sp>
      <mc:AlternateContent>
        <mc:Choice xmlns:a14="http://schemas.microsoft.com/office/drawing/2010/main" Requires="a14">
          <p:sp>
            <p:nvSpPr>
              <p:cNvPr id="112" name=""/>
              <p:cNvSpPr txBox="1"/>
              <p:nvPr/>
            </p:nvSpPr>
            <p:spPr>
              <a:xfrm>
                <a:off x="4550400" y="3558240"/>
                <a:ext cx="3091320" cy="325440"/>
              </a:xfrm>
              <a:prstGeom prst="rect">
                <a:avLst/>
              </a:prstGeom>
            </p:spPr>
            <p:txBody>
              <a:bodyPr/>
              <a:p>
                <a14:m>
                  <m:oMath xmlns:m="http://schemas.openxmlformats.org/officeDocument/2006/math">
                    <m:sSup>
                      <m:e>
                        <m:r>
                          <m:t xml:space="preserve">A</m:t>
                        </m:r>
                      </m:e>
                      <m:sup>
                        <m:r>
                          <m:t xml:space="preserve">π</m:t>
                        </m:r>
                      </m:sup>
                    </m:sSup>
                    <m:d>
                      <m:dPr>
                        <m:begChr m:val="("/>
                        <m:endChr m:val=")"/>
                      </m:dPr>
                      <m:e>
                        <m:r>
                          <m:t xml:space="preserve">s</m:t>
                        </m:r>
                        <m:r>
                          <m:t xml:space="preserve">,</m:t>
                        </m:r>
                        <m:r>
                          <m:t xml:space="preserve">a</m:t>
                        </m:r>
                      </m:e>
                    </m:d>
                    <m:r>
                      <m:t xml:space="preserve">=</m:t>
                    </m:r>
                    <m:sSup>
                      <m:e>
                        <m:r>
                          <m:t xml:space="preserve">Q</m:t>
                        </m:r>
                      </m:e>
                      <m:sup>
                        <m:r>
                          <m:t xml:space="preserve">π</m:t>
                        </m:r>
                      </m:sup>
                    </m:sSup>
                    <m:d>
                      <m:dPr>
                        <m:begChr m:val="("/>
                        <m:endChr m:val=")"/>
                      </m:dPr>
                      <m:e>
                        <m:r>
                          <m:t xml:space="preserve">s</m:t>
                        </m:r>
                        <m:r>
                          <m:t xml:space="preserve">,</m:t>
                        </m:r>
                        <m:r>
                          <m:t xml:space="preserve">a</m:t>
                        </m:r>
                      </m:e>
                    </m:d>
                    <m:r>
                      <m:t xml:space="preserve">−</m:t>
                    </m:r>
                    <m:sSup>
                      <m:e>
                        <m:r>
                          <m:t xml:space="preserve">V</m:t>
                        </m:r>
                      </m:e>
                      <m:sup>
                        <m:r>
                          <m:t xml:space="preserve">π</m:t>
                        </m:r>
                      </m:sup>
                    </m:sSup>
                    <m:d>
                      <m:dPr>
                        <m:begChr m:val="("/>
                        <m:endChr m:val=")"/>
                      </m:dPr>
                      <m:e>
                        <m:r>
                          <m:t xml:space="preserve">s</m:t>
                        </m:r>
                      </m:e>
                    </m:d>
                  </m:oMath>
                </a14:m>
              </a:p>
            </p:txBody>
          </p:sp>
        </mc:Choice>
        <mc:Fallback/>
      </mc:AlternateContent>
      <mc:AlternateContent>
        <mc:Choice xmlns:a14="http://schemas.microsoft.com/office/drawing/2010/main" Requires="a14">
          <p:sp>
            <p:nvSpPr>
              <p:cNvPr id="113" name=""/>
              <p:cNvSpPr txBox="1"/>
              <p:nvPr/>
            </p:nvSpPr>
            <p:spPr>
              <a:xfrm>
                <a:off x="4201560" y="1944000"/>
                <a:ext cx="874440" cy="307440"/>
              </a:xfrm>
              <a:prstGeom prst="rect">
                <a:avLst/>
              </a:prstGeom>
            </p:spPr>
            <p:txBody>
              <a:bodyPr/>
              <a:p>
                <a14:m>
                  <m:oMath xmlns:m="http://schemas.openxmlformats.org/officeDocument/2006/math">
                    <m:sSup>
                      <m:e>
                        <m:r>
                          <m:t xml:space="preserve">A</m:t>
                        </m:r>
                      </m:e>
                      <m:sup>
                        <m:r>
                          <m:t xml:space="preserve">π</m:t>
                        </m:r>
                      </m:sup>
                    </m:sSup>
                    <m:d>
                      <m:dPr>
                        <m:begChr m:val="("/>
                        <m:endChr m:val=")"/>
                      </m:dPr>
                      <m:e>
                        <m:r>
                          <m:t xml:space="preserve">s</m:t>
                        </m:r>
                        <m:r>
                          <m:t xml:space="preserve">,</m:t>
                        </m:r>
                        <m:r>
                          <m:t xml:space="preserve">a</m:t>
                        </m:r>
                      </m:e>
                    </m:d>
                  </m:oMath>
                </a14:m>
              </a:p>
            </p:txBody>
          </p:sp>
        </mc:Choice>
        <mc:Fallback/>
      </mc:AlternateContent>
      <mc:AlternateContent>
        <mc:Choice xmlns:a14="http://schemas.microsoft.com/office/drawing/2010/main" Requires="a14">
          <p:sp>
            <p:nvSpPr>
              <p:cNvPr id="114" name=""/>
              <p:cNvSpPr txBox="1"/>
              <p:nvPr/>
            </p:nvSpPr>
            <p:spPr>
              <a:xfrm>
                <a:off x="8874360" y="2027160"/>
                <a:ext cx="154800" cy="147240"/>
              </a:xfrm>
              <a:prstGeom prst="rect">
                <a:avLst/>
              </a:prstGeom>
            </p:spPr>
            <p:txBody>
              <a:bodyPr/>
              <a:p>
                <a14:m>
                  <m:oMath xmlns:m="http://schemas.openxmlformats.org/officeDocument/2006/math">
                    <m:r>
                      <m:t xml:space="preserve">π</m:t>
                    </m:r>
                  </m:oMath>
                </a14:m>
              </a:p>
            </p:txBody>
          </p:sp>
        </mc:Choice>
        <mc:Fallback/>
      </mc:AlternateContent>
      <mc:AlternateContent>
        <mc:Choice xmlns:a14="http://schemas.microsoft.com/office/drawing/2010/main" Requires="a14">
          <p:sp>
            <p:nvSpPr>
              <p:cNvPr id="115" name=""/>
              <p:cNvSpPr txBox="1"/>
              <p:nvPr/>
            </p:nvSpPr>
            <p:spPr>
              <a:xfrm>
                <a:off x="4128120" y="4602600"/>
                <a:ext cx="3925080" cy="343800"/>
              </a:xfrm>
              <a:prstGeom prst="rect">
                <a:avLst/>
              </a:prstGeom>
            </p:spPr>
            <p:txBody>
              <a:bodyPr/>
              <a:p>
                <a14:m>
                  <m:oMath xmlns:m="http://schemas.openxmlformats.org/officeDocument/2006/math">
                    <m:sSup>
                      <m:e>
                        <m:r>
                          <m:t xml:space="preserve">A</m:t>
                        </m:r>
                      </m:e>
                      <m:sup>
                        <m:r>
                          <m:t xml:space="preserve">π</m:t>
                        </m:r>
                      </m:sup>
                    </m:sSup>
                    <m:d>
                      <m:dPr>
                        <m:begChr m:val="("/>
                        <m:endChr m:val=")"/>
                      </m:dPr>
                      <m:e>
                        <m:r>
                          <m:t xml:space="preserve">s</m:t>
                        </m:r>
                        <m:r>
                          <m:t xml:space="preserve">,</m:t>
                        </m:r>
                        <m:r>
                          <m:t xml:space="preserve">a</m:t>
                        </m:r>
                      </m:e>
                    </m:d>
                    <m:r>
                      <m:t xml:space="preserve">=</m:t>
                    </m:r>
                    <m:sSub>
                      <m:e>
                        <m:r>
                          <m:t xml:space="preserve">r</m:t>
                        </m:r>
                      </m:e>
                      <m:sub>
                        <m:r>
                          <m:t xml:space="preserve">t</m:t>
                        </m:r>
                        <m:r>
                          <m:t xml:space="preserve">+</m:t>
                        </m:r>
                        <m:r>
                          <m:t xml:space="preserve">1</m:t>
                        </m:r>
                      </m:sub>
                    </m:sSub>
                    <m:r>
                      <m:t xml:space="preserve">+</m:t>
                    </m:r>
                    <m:r>
                      <m:t xml:space="preserve">γ</m:t>
                    </m:r>
                    <m:sSub>
                      <m:e>
                        <m:r>
                          <m:t xml:space="preserve">V</m:t>
                        </m:r>
                      </m:e>
                      <m:sub>
                        <m:r>
                          <m:t xml:space="preserve">ϕ</m:t>
                        </m:r>
                      </m:sub>
                    </m:sSub>
                    <m:d>
                      <m:dPr>
                        <m:begChr m:val="("/>
                        <m:endChr m:val=")"/>
                      </m:dPr>
                      <m:e>
                        <m:sSub>
                          <m:e>
                            <m:r>
                              <m:t xml:space="preserve">s</m:t>
                            </m:r>
                          </m:e>
                          <m:sub>
                            <m:r>
                              <m:t xml:space="preserve">t</m:t>
                            </m:r>
                            <m:r>
                              <m:t xml:space="preserve">+</m:t>
                            </m:r>
                            <m:r>
                              <m:t xml:space="preserve">1</m:t>
                            </m:r>
                          </m:sub>
                        </m:sSub>
                      </m:e>
                    </m:d>
                    <m:r>
                      <m:t xml:space="preserve">−</m:t>
                    </m:r>
                    <m:sSub>
                      <m:e>
                        <m:r>
                          <m:t xml:space="preserve">V</m:t>
                        </m:r>
                      </m:e>
                      <m:sub>
                        <m:r>
                          <m:t xml:space="preserve">ϕ</m:t>
                        </m:r>
                      </m:sub>
                    </m:sSub>
                    <m:d>
                      <m:dPr>
                        <m:begChr m:val="("/>
                        <m:endChr m:val=")"/>
                      </m:dPr>
                      <m:e>
                        <m:sSub>
                          <m:e>
                            <m:r>
                              <m:t xml:space="preserve">s</m:t>
                            </m:r>
                          </m:e>
                          <m:sub>
                            <m:r>
                              <m:t xml:space="preserve">t</m:t>
                            </m:r>
                          </m:sub>
                        </m:sSub>
                      </m:e>
                    </m:d>
                  </m:oMath>
                </a14:m>
              </a:p>
            </p:txBody>
          </p:sp>
        </mc:Choice>
        <mc:Fallback/>
      </mc:AlternateContent>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17"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a:lnSpc>
                <a:spcPct val="90000"/>
              </a:lnSpc>
              <a:spcBef>
                <a:spcPts val="884"/>
              </a:spcBef>
              <a:buNone/>
              <a:tabLst>
                <a:tab algn="l" pos="0"/>
              </a:tabLst>
            </a:pPr>
            <a:r>
              <a:rPr b="0" lang="pt-BR" sz="2800" spc="-1" strike="noStrike">
                <a:solidFill>
                  <a:schemeClr val="dk1"/>
                </a:solidFill>
                <a:latin typeface="Calibri"/>
                <a:ea typeface="Noto Sans CJK SC"/>
              </a:rPr>
              <a:t>Dessa forma, podemos expressar a estimação dos gradientes como:</a:t>
            </a: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endParaRPr b="0" lang="pt-BR" sz="2800" spc="-1" strike="noStrike">
              <a:solidFill>
                <a:srgbClr val="000000"/>
              </a:solidFill>
              <a:latin typeface="Arial"/>
            </a:endParaRPr>
          </a:p>
          <a:p>
            <a:pPr indent="0">
              <a:lnSpc>
                <a:spcPct val="90000"/>
              </a:lnSpc>
              <a:spcBef>
                <a:spcPts val="884"/>
              </a:spcBef>
              <a:buNone/>
              <a:tabLst>
                <a:tab algn="l" pos="0"/>
              </a:tabLst>
            </a:pPr>
            <a:r>
              <a:rPr b="0" lang="pt-BR" sz="2800" spc="-1" strike="noStrike">
                <a:solidFill>
                  <a:schemeClr val="dk1"/>
                </a:solidFill>
                <a:latin typeface="Calibri"/>
                <a:ea typeface="Noto Sans CJK SC"/>
              </a:rPr>
              <a:t>Como estamos estimando os valores da função vantagem, podemos </a:t>
            </a:r>
            <a:r>
              <a:rPr b="0" lang="pt-BR" sz="2800" spc="-1" strike="noStrike">
                <a:solidFill>
                  <a:schemeClr val="dk1"/>
                </a:solidFill>
                <a:latin typeface="Calibri"/>
                <a:ea typeface="Noto Sans CJK SC"/>
              </a:rPr>
              <a:t>dizer que esse é um </a:t>
            </a:r>
            <a:r>
              <a:rPr b="0" i="1" lang="pt-BR" sz="2800" spc="-1" strike="noStrike">
                <a:solidFill>
                  <a:schemeClr val="dk1"/>
                </a:solidFill>
                <a:latin typeface="Calibri"/>
                <a:ea typeface="Noto Sans CJK SC"/>
              </a:rPr>
              <a:t>Advantage Actor-Critic (A2C).</a:t>
            </a:r>
            <a:endParaRPr b="0" lang="pt-BR" sz="2800" spc="-1" strike="noStrike">
              <a:solidFill>
                <a:srgbClr val="000000"/>
              </a:solidFill>
              <a:latin typeface="Arial"/>
            </a:endParaRPr>
          </a:p>
        </p:txBody>
      </p:sp>
      <mc:AlternateContent>
        <mc:Choice xmlns:a14="http://schemas.microsoft.com/office/drawing/2010/main" Requires="a14">
          <p:sp>
            <p:nvSpPr>
              <p:cNvPr id="118" name=""/>
              <p:cNvSpPr txBox="1"/>
              <p:nvPr/>
            </p:nvSpPr>
            <p:spPr>
              <a:xfrm>
                <a:off x="3050640" y="2586240"/>
                <a:ext cx="6090480" cy="1459440"/>
              </a:xfrm>
              <a:prstGeom prst="rect">
                <a:avLst/>
              </a:prstGeom>
            </p:spPr>
            <p:txBody>
              <a:bodyPr/>
              <a:p>
                <a14:m>
                  <m:oMath xmlns:m="http://schemas.openxmlformats.org/officeDocument/2006/math">
                    <m:eqArr>
                      <m:e>
                        <m:sSub>
                          <m:e>
                            <m:r>
                              <m:t xml:space="preserve">∇</m:t>
                            </m:r>
                          </m:e>
                          <m:sub>
                            <m:r>
                              <m:t xml:space="preserve">θ</m:t>
                            </m:r>
                          </m:sub>
                        </m:sSub>
                        <m:r>
                          <m:t xml:space="preserve">J</m:t>
                        </m:r>
                        <m:d>
                          <m:dPr>
                            <m:begChr m:val="("/>
                            <m:endChr m:val=")"/>
                          </m:dPr>
                          <m:e>
                            <m:r>
                              <m:t xml:space="preserve">θ</m:t>
                            </m:r>
                          </m:e>
                        </m:d>
                        <m:r>
                          <m:t xml:space="preserve">∼</m:t>
                        </m:r>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d>
                          <m:dPr>
                            <m:begChr m:val="("/>
                            <m:endChr m:val=")"/>
                          </m:dPr>
                          <m:e>
                            <m:sSub>
                              <m:e>
                                <m:r>
                                  <m:t xml:space="preserve">r</m:t>
                                </m:r>
                              </m:e>
                              <m:sub>
                                <m:r>
                                  <m:t xml:space="preserve">t</m:t>
                                </m:r>
                                <m:r>
                                  <m:t xml:space="preserve">+</m:t>
                                </m:r>
                                <m:r>
                                  <m:t xml:space="preserve">1</m:t>
                                </m:r>
                              </m:sub>
                            </m:sSub>
                            <m:r>
                              <m:t xml:space="preserve">+</m:t>
                            </m:r>
                            <m:r>
                              <m:t xml:space="preserve">γ</m:t>
                            </m:r>
                            <m:sSub>
                              <m:e>
                                <m:r>
                                  <m:t xml:space="preserve">V</m:t>
                                </m:r>
                              </m:e>
                              <m:sub>
                                <m:r>
                                  <m:t xml:space="preserve">ϕ</m:t>
                                </m:r>
                              </m:sub>
                            </m:sSub>
                            <m:d>
                              <m:dPr>
                                <m:begChr m:val="("/>
                                <m:endChr m:val=")"/>
                              </m:dPr>
                              <m:e>
                                <m:sSub>
                                  <m:e>
                                    <m:r>
                                      <m:t xml:space="preserve">s</m:t>
                                    </m:r>
                                  </m:e>
                                  <m:sub>
                                    <m:r>
                                      <m:t xml:space="preserve">t</m:t>
                                    </m:r>
                                    <m:r>
                                      <m:t xml:space="preserve">+</m:t>
                                    </m:r>
                                    <m:r>
                                      <m:t xml:space="preserve">1</m:t>
                                    </m:r>
                                  </m:sub>
                                </m:sSub>
                              </m:e>
                            </m:d>
                            <m:r>
                              <m:t xml:space="preserve">−</m:t>
                            </m:r>
                            <m:sSub>
                              <m:e>
                                <m:r>
                                  <m:t xml:space="preserve">V</m:t>
                                </m:r>
                              </m:e>
                              <m:sub>
                                <m:r>
                                  <m:t xml:space="preserve">ϕ</m:t>
                                </m:r>
                              </m:sub>
                            </m:sSub>
                            <m:d>
                              <m:dPr>
                                <m:begChr m:val="("/>
                                <m:endChr m:val=")"/>
                              </m:dPr>
                              <m:e>
                                <m:sSub>
                                  <m:e>
                                    <m:r>
                                      <m:t xml:space="preserve">s</m:t>
                                    </m:r>
                                  </m:e>
                                  <m:sub>
                                    <m:r>
                                      <m:t xml:space="preserve">t</m:t>
                                    </m:r>
                                  </m:sub>
                                </m:sSub>
                              </m:e>
                            </m:d>
                          </m:e>
                        </m:d>
                      </m:e>
                      <m:e>
                        <m:r>
                          <m:rPr>
                            <m:lit/>
                            <m:nor/>
                          </m:rPr>
                          <m:t xml:space="preserve">           </m:t>
                        </m:r>
                        <m:r>
                          <m:t xml:space="preserve">=</m:t>
                        </m:r>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r>
                          <m:t xml:space="preserve">A</m:t>
                        </m:r>
                        <m:d>
                          <m:dPr>
                            <m:begChr m:val="("/>
                            <m:endChr m:val=")"/>
                          </m:dPr>
                          <m:e>
                            <m:sSub>
                              <m:e>
                                <m:r>
                                  <m:t xml:space="preserve">s</m:t>
                                </m:r>
                              </m:e>
                              <m:sub>
                                <m:r>
                                  <m:t xml:space="preserve">t</m:t>
                                </m:r>
                              </m:sub>
                            </m:sSub>
                            <m:r>
                              <m:t xml:space="preserve">,</m:t>
                            </m:r>
                            <m:sSub>
                              <m:e>
                                <m:r>
                                  <m:t xml:space="preserve">a</m:t>
                                </m:r>
                              </m:e>
                              <m:sub>
                                <m:r>
                                  <m:t xml:space="preserve">t</m:t>
                                </m:r>
                              </m:sub>
                            </m:sSub>
                          </m:e>
                        </m:d>
                      </m:e>
                    </m:eqArr>
                  </m:oMath>
                </a14:m>
              </a:p>
            </p:txBody>
          </p:sp>
        </mc:Choice>
        <mc:Fallback/>
      </mc:AlternateContent>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20"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0">
              <a:spcBef>
                <a:spcPts val="884"/>
              </a:spcBef>
              <a:buNone/>
            </a:pPr>
            <a:r>
              <a:rPr b="0" lang="pt-BR" sz="2000" spc="-1" strike="noStrike">
                <a:solidFill>
                  <a:srgbClr val="000000"/>
                </a:solidFill>
                <a:latin typeface="Arial"/>
              </a:rPr>
              <a:t>O Erro TD (</a:t>
            </a:r>
            <a:r>
              <a:rPr b="0" i="1" lang="pt-BR" sz="2000" spc="-1" strike="noStrike">
                <a:solidFill>
                  <a:srgbClr val="000000"/>
                </a:solidFill>
                <a:latin typeface="Arial"/>
              </a:rPr>
              <a:t>Temporal Difference</a:t>
            </a:r>
            <a:r>
              <a:rPr b="0" lang="pt-BR" sz="2000" spc="-1" strike="noStrike">
                <a:solidFill>
                  <a:srgbClr val="000000"/>
                </a:solidFill>
                <a:latin typeface="Arial"/>
              </a:rPr>
              <a:t>) é expressado como </a:t>
            </a:r>
            <a:endParaRPr b="0" lang="pt-BR" sz="2000" spc="-1" strike="noStrike">
              <a:solidFill>
                <a:srgbClr val="000000"/>
              </a:solidFill>
              <a:latin typeface="Arial"/>
            </a:endParaRPr>
          </a:p>
          <a:p>
            <a:pPr marL="432000" indent="0">
              <a:spcBef>
                <a:spcPts val="884"/>
              </a:spcBef>
              <a:buNone/>
            </a:pPr>
            <a:endParaRPr b="0" lang="pt-BR" sz="2000" spc="-1" strike="noStrike">
              <a:solidFill>
                <a:srgbClr val="000000"/>
              </a:solidFill>
              <a:latin typeface="Arial"/>
            </a:endParaRPr>
          </a:p>
          <a:p>
            <a:pPr marL="432000" indent="0">
              <a:spcBef>
                <a:spcPts val="884"/>
              </a:spcBef>
              <a:buNone/>
            </a:pPr>
            <a:r>
              <a:rPr b="0" lang="pt-BR" sz="2000" spc="-1" strike="noStrike">
                <a:solidFill>
                  <a:srgbClr val="000000"/>
                </a:solidFill>
                <a:latin typeface="Arial"/>
              </a:rPr>
              <a:t>Essa é a mesma expressão que utilizamos para computar a vantagem anteriormente.</a:t>
            </a:r>
            <a:endParaRPr b="0" lang="pt-BR" sz="2000" spc="-1" strike="noStrike">
              <a:solidFill>
                <a:srgbClr val="000000"/>
              </a:solidFill>
              <a:latin typeface="Arial"/>
            </a:endParaRPr>
          </a:p>
          <a:p>
            <a:pPr marL="432000" indent="0">
              <a:spcBef>
                <a:spcPts val="884"/>
              </a:spcBef>
              <a:buNone/>
            </a:pPr>
            <a:r>
              <a:rPr b="0" lang="pt-BR" sz="2000" spc="-1" strike="noStrike">
                <a:solidFill>
                  <a:srgbClr val="000000"/>
                </a:solidFill>
                <a:latin typeface="Arial"/>
              </a:rPr>
              <a:t>Como utilizamos o crítico para prever o valor do estado, podemos usar o próprio erro TD como função de custo. Como o objetivo é reduzir o erro, podemos fazer                    e assim obter</a:t>
            </a:r>
            <a:endParaRPr b="0" lang="pt-BR" sz="2000" spc="-1" strike="noStrike">
              <a:solidFill>
                <a:srgbClr val="000000"/>
              </a:solidFill>
              <a:latin typeface="Arial"/>
            </a:endParaRPr>
          </a:p>
          <a:p>
            <a:pPr marL="432000" indent="0">
              <a:spcBef>
                <a:spcPts val="884"/>
              </a:spcBef>
              <a:buNone/>
            </a:pPr>
            <a:endParaRPr b="0" lang="pt-BR" sz="2000" spc="-1" strike="noStrike">
              <a:solidFill>
                <a:srgbClr val="000000"/>
              </a:solidFill>
              <a:latin typeface="Arial"/>
            </a:endParaRPr>
          </a:p>
          <a:p>
            <a:pPr marL="432000" indent="0">
              <a:spcBef>
                <a:spcPts val="884"/>
              </a:spcBef>
              <a:buNone/>
            </a:pPr>
            <a:r>
              <a:rPr b="0" lang="pt-BR" sz="2000" spc="-1" strike="noStrike">
                <a:solidFill>
                  <a:srgbClr val="000000"/>
                </a:solidFill>
                <a:latin typeface="Arial"/>
              </a:rPr>
              <a:t>Alternativamente, pode-se usar a perda de Huber ao invés do erro quadrático, já que ela é menos sensitiva.</a:t>
            </a:r>
            <a:endParaRPr b="0" lang="pt-BR" sz="2000" spc="-1" strike="noStrike">
              <a:solidFill>
                <a:srgbClr val="000000"/>
              </a:solidFill>
              <a:latin typeface="Arial"/>
            </a:endParaRPr>
          </a:p>
          <a:p>
            <a:pPr marL="432000" indent="0">
              <a:spcBef>
                <a:spcPts val="884"/>
              </a:spcBef>
              <a:buNone/>
            </a:pPr>
            <a:endParaRPr b="0" lang="pt-BR" sz="2000" spc="-1" strike="noStrike">
              <a:solidFill>
                <a:srgbClr val="000000"/>
              </a:solidFill>
              <a:latin typeface="Arial"/>
            </a:endParaRPr>
          </a:p>
          <a:p>
            <a:pPr marL="432000" indent="0">
              <a:spcBef>
                <a:spcPts val="884"/>
              </a:spcBef>
              <a:buNone/>
            </a:pPr>
            <a:endParaRPr b="0" lang="pt-BR" sz="2000" spc="-1" strike="noStrike">
              <a:solidFill>
                <a:srgbClr val="000000"/>
              </a:solidFill>
              <a:latin typeface="Arial"/>
            </a:endParaRPr>
          </a:p>
        </p:txBody>
      </p:sp>
      <mc:AlternateContent>
        <mc:Choice xmlns:a14="http://schemas.microsoft.com/office/drawing/2010/main" Requires="a14">
          <p:sp>
            <p:nvSpPr>
              <p:cNvPr id="121" name=""/>
              <p:cNvSpPr txBox="1"/>
              <p:nvPr/>
            </p:nvSpPr>
            <p:spPr>
              <a:xfrm>
                <a:off x="4510800" y="2356200"/>
                <a:ext cx="3170520" cy="343800"/>
              </a:xfrm>
              <a:prstGeom prst="rect">
                <a:avLst/>
              </a:prstGeom>
            </p:spPr>
            <p:txBody>
              <a:bodyPr/>
              <a:p>
                <a14:m>
                  <m:oMath xmlns:m="http://schemas.openxmlformats.org/officeDocument/2006/math">
                    <m:sSub>
                      <m:e>
                        <m:r>
                          <m:t xml:space="preserve">δ</m:t>
                        </m:r>
                      </m:e>
                      <m:sub>
                        <m:r>
                          <m:t xml:space="preserve">t</m:t>
                        </m:r>
                      </m:sub>
                    </m:sSub>
                    <m:r>
                      <m:t xml:space="preserve">=</m:t>
                    </m:r>
                    <m:sSub>
                      <m:e>
                        <m:r>
                          <m:t xml:space="preserve">r</m:t>
                        </m:r>
                      </m:e>
                      <m:sub>
                        <m:r>
                          <m:t xml:space="preserve">t</m:t>
                        </m:r>
                        <m:r>
                          <m:t xml:space="preserve">+</m:t>
                        </m:r>
                        <m:r>
                          <m:t xml:space="preserve">1</m:t>
                        </m:r>
                      </m:sub>
                    </m:sSub>
                    <m:r>
                      <m:t xml:space="preserve">+</m:t>
                    </m:r>
                    <m:r>
                      <m:t xml:space="preserve">γ</m:t>
                    </m:r>
                    <m:sSub>
                      <m:e>
                        <m:r>
                          <m:t xml:space="preserve">V</m:t>
                        </m:r>
                      </m:e>
                      <m:sub>
                        <m:r>
                          <m:t xml:space="preserve">ϕ</m:t>
                        </m:r>
                      </m:sub>
                    </m:sSub>
                    <m:d>
                      <m:dPr>
                        <m:begChr m:val="("/>
                        <m:endChr m:val=")"/>
                      </m:dPr>
                      <m:e>
                        <m:sSub>
                          <m:e>
                            <m:r>
                              <m:t xml:space="preserve">s</m:t>
                            </m:r>
                          </m:e>
                          <m:sub>
                            <m:r>
                              <m:t xml:space="preserve">t</m:t>
                            </m:r>
                            <m:r>
                              <m:t xml:space="preserve">+</m:t>
                            </m:r>
                            <m:r>
                              <m:t xml:space="preserve">1</m:t>
                            </m:r>
                          </m:sub>
                        </m:sSub>
                      </m:e>
                    </m:d>
                    <m:r>
                      <m:t xml:space="preserve">−</m:t>
                    </m:r>
                    <m:sSub>
                      <m:e>
                        <m:r>
                          <m:t xml:space="preserve">V</m:t>
                        </m:r>
                      </m:e>
                      <m:sub>
                        <m:r>
                          <m:t xml:space="preserve">ϕ</m:t>
                        </m:r>
                      </m:sub>
                    </m:sSub>
                    <m:d>
                      <m:dPr>
                        <m:begChr m:val="("/>
                        <m:endChr m:val=")"/>
                      </m:dPr>
                      <m:e>
                        <m:sSub>
                          <m:e>
                            <m:r>
                              <m:t xml:space="preserve">s</m:t>
                            </m:r>
                          </m:e>
                          <m:sub>
                            <m:r>
                              <m:t xml:space="preserve">t</m:t>
                            </m:r>
                          </m:sub>
                        </m:sSub>
                      </m:e>
                    </m:d>
                  </m:oMath>
                </a14:m>
              </a:p>
            </p:txBody>
          </p:sp>
        </mc:Choice>
        <mc:Fallback/>
      </mc:AlternateContent>
      <mc:AlternateContent>
        <mc:Choice xmlns:a14="http://schemas.microsoft.com/office/drawing/2010/main" Requires="a14">
          <p:sp>
            <p:nvSpPr>
              <p:cNvPr id="122" name=""/>
              <p:cNvSpPr txBox="1"/>
              <p:nvPr/>
            </p:nvSpPr>
            <p:spPr>
              <a:xfrm>
                <a:off x="9952200" y="3407400"/>
                <a:ext cx="919800" cy="336600"/>
              </a:xfrm>
              <a:prstGeom prst="rect">
                <a:avLst/>
              </a:prstGeom>
            </p:spPr>
            <p:txBody>
              <a:bodyPr/>
              <a:p>
                <a14:m>
                  <m:oMath xmlns:m="http://schemas.openxmlformats.org/officeDocument/2006/math">
                    <m:r>
                      <m:t xml:space="preserve">J</m:t>
                    </m:r>
                    <m:d>
                      <m:dPr>
                        <m:begChr m:val="("/>
                        <m:endChr m:val=")"/>
                      </m:dPr>
                      <m:e>
                        <m:r>
                          <m:t xml:space="preserve">ϕ</m:t>
                        </m:r>
                      </m:e>
                    </m:d>
                    <m:r>
                      <m:t xml:space="preserve">=</m:t>
                    </m:r>
                    <m:sSup>
                      <m:e>
                        <m:r>
                          <m:t xml:space="preserve">δ</m:t>
                        </m:r>
                      </m:e>
                      <m:sup>
                        <m:r>
                          <m:t xml:space="preserve">2</m:t>
                        </m:r>
                      </m:sup>
                    </m:sSup>
                  </m:oMath>
                </a14:m>
              </a:p>
            </p:txBody>
          </p:sp>
        </mc:Choice>
        <mc:Fallback/>
      </mc:AlternateContent>
      <mc:AlternateContent>
        <mc:Choice xmlns:a14="http://schemas.microsoft.com/office/drawing/2010/main" Requires="a14">
          <p:sp>
            <p:nvSpPr>
              <p:cNvPr id="123" name=""/>
              <p:cNvSpPr txBox="1"/>
              <p:nvPr/>
            </p:nvSpPr>
            <p:spPr>
              <a:xfrm>
                <a:off x="4511160" y="4084560"/>
                <a:ext cx="2199960" cy="340560"/>
              </a:xfrm>
              <a:prstGeom prst="rect">
                <a:avLst/>
              </a:prstGeom>
            </p:spPr>
            <p:txBody>
              <a:bodyPr/>
              <a:p>
                <a14:m>
                  <m:oMath xmlns:m="http://schemas.openxmlformats.org/officeDocument/2006/math">
                    <m:r>
                      <m:t xml:space="preserve">ϕ</m:t>
                    </m:r>
                    <m:r>
                      <m:t xml:space="preserve">=</m:t>
                    </m:r>
                    <m:r>
                      <m:t xml:space="preserve">ϕ</m:t>
                    </m:r>
                    <m:r>
                      <m:t xml:space="preserve">+</m:t>
                    </m:r>
                    <m:r>
                      <m:t xml:space="preserve">β</m:t>
                    </m:r>
                    <m:r>
                      <m:t xml:space="preserve">δ</m:t>
                    </m:r>
                    <m:sSub>
                      <m:e>
                        <m:r>
                          <m:t xml:space="preserve">∇</m:t>
                        </m:r>
                      </m:e>
                      <m:sub>
                        <m:r>
                          <m:t xml:space="preserve">ϕ</m:t>
                        </m:r>
                      </m:sub>
                    </m:sSub>
                    <m:sSub>
                      <m:e>
                        <m:r>
                          <m:t xml:space="preserve">V</m:t>
                        </m:r>
                      </m:e>
                      <m:sub>
                        <m:r>
                          <m:t xml:space="preserve">ϕ</m:t>
                        </m:r>
                      </m:sub>
                    </m:sSub>
                    <m:d>
                      <m:dPr>
                        <m:begChr m:val="("/>
                        <m:endChr m:val=")"/>
                      </m:dPr>
                      <m:e>
                        <m:r>
                          <m:t xml:space="preserve">s</m:t>
                        </m:r>
                      </m:e>
                    </m:d>
                  </m:oMath>
                </a14:m>
              </a:p>
            </p:txBody>
          </p:sp>
        </mc:Choice>
        <mc:Fallback/>
      </mc:AlternateContent>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 Ator-Crítico</a:t>
            </a:r>
            <a:endParaRPr b="0" lang="pt-BR" sz="4400" spc="-1" strike="noStrike">
              <a:solidFill>
                <a:srgbClr val="000000"/>
              </a:solidFill>
              <a:latin typeface="Arial"/>
            </a:endParaRPr>
          </a:p>
        </p:txBody>
      </p:sp>
      <p:sp>
        <p:nvSpPr>
          <p:cNvPr id="125"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0">
              <a:spcBef>
                <a:spcPts val="884"/>
              </a:spcBef>
              <a:buNone/>
            </a:pPr>
            <a:endParaRPr b="0" lang="pt-BR" sz="2000" spc="-1" strike="noStrike">
              <a:solidFill>
                <a:srgbClr val="000000"/>
              </a:solidFill>
              <a:latin typeface="Arial"/>
            </a:endParaRPr>
          </a:p>
          <a:p>
            <a:pPr marL="432000" indent="0">
              <a:spcBef>
                <a:spcPts val="884"/>
              </a:spcBef>
              <a:buNone/>
            </a:pPr>
            <a:endParaRPr b="0" lang="pt-BR" sz="2000" spc="-1" strike="noStrike">
              <a:solidFill>
                <a:srgbClr val="000000"/>
              </a:solidFill>
              <a:latin typeface="Arial"/>
            </a:endParaRPr>
          </a:p>
          <a:p>
            <a:pPr marL="432000" indent="0">
              <a:spcBef>
                <a:spcPts val="884"/>
              </a:spcBef>
              <a:buNone/>
            </a:pPr>
            <a:endParaRPr b="0" lang="pt-BR" sz="2000" spc="-1" strike="noStrike">
              <a:solidFill>
                <a:srgbClr val="000000"/>
              </a:solidFill>
              <a:latin typeface="Arial"/>
            </a:endParaRPr>
          </a:p>
        </p:txBody>
      </p:sp>
      <p:pic>
        <p:nvPicPr>
          <p:cNvPr id="126" name="" descr=""/>
          <p:cNvPicPr/>
          <p:nvPr/>
        </p:nvPicPr>
        <p:blipFill>
          <a:blip r:embed="rId1">
            <a:alphaModFix amt="0"/>
          </a:blip>
          <a:stretch/>
        </p:blipFill>
        <p:spPr>
          <a:xfrm>
            <a:off x="2045880" y="1980000"/>
            <a:ext cx="8100000" cy="3887280"/>
          </a:xfrm>
          <a:prstGeom prst="rect">
            <a:avLst/>
          </a:prstGeom>
          <a:ln w="3600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O que é aprendizado por reforço?</a:t>
            </a:r>
            <a:endParaRPr b="0" lang="pt-BR" sz="4400" spc="-1" strike="noStrike">
              <a:solidFill>
                <a:srgbClr val="000000"/>
              </a:solidFill>
              <a:latin typeface="Arial"/>
            </a:endParaRPr>
          </a:p>
        </p:txBody>
      </p:sp>
      <p:sp>
        <p:nvSpPr>
          <p:cNvPr id="60" name="PlaceHolder 2"/>
          <p:cNvSpPr>
            <a:spLocks noGrp="1"/>
          </p:cNvSpPr>
          <p:nvPr>
            <p:ph/>
          </p:nvPr>
        </p:nvSpPr>
        <p:spPr>
          <a:xfrm>
            <a:off x="4860000" y="1825560"/>
            <a:ext cx="6492960" cy="4350600"/>
          </a:xfrm>
          <a:prstGeom prst="rect">
            <a:avLst/>
          </a:prstGeom>
          <a:noFill/>
          <a:ln w="0">
            <a:noFill/>
          </a:ln>
        </p:spPr>
        <p:txBody>
          <a:bodyPr lIns="91440" rIns="91440" tIns="45720" bIns="45720" anchor="t">
            <a:noAutofit/>
          </a:bodyPr>
          <a:p>
            <a:pPr marL="432000" indent="0">
              <a:lnSpc>
                <a:spcPct val="90000"/>
              </a:lnSpc>
              <a:spcBef>
                <a:spcPts val="1417"/>
              </a:spcBef>
              <a:buNone/>
            </a:pPr>
            <a:r>
              <a:rPr b="0" lang="pt-BR" sz="2800" spc="-1" strike="noStrike">
                <a:solidFill>
                  <a:schemeClr val="dk1"/>
                </a:solidFill>
                <a:latin typeface="Calibri"/>
              </a:rPr>
              <a:t>Aprendizado por reforço (</a:t>
            </a:r>
            <a:r>
              <a:rPr b="0" i="1" lang="pt-BR" sz="2800" spc="-1" strike="noStrike">
                <a:solidFill>
                  <a:schemeClr val="dk1"/>
                </a:solidFill>
                <a:latin typeface="Calibri"/>
              </a:rPr>
              <a:t>Reinforcement learning</a:t>
            </a:r>
            <a:r>
              <a:rPr b="0" lang="pt-BR" sz="2800" spc="-1" strike="noStrike">
                <a:solidFill>
                  <a:schemeClr val="dk1"/>
                </a:solidFill>
                <a:latin typeface="Calibri"/>
              </a:rPr>
              <a:t> - RL) é o estudo dos agentes e como eles aprendem por tentativa e erro. </a:t>
            </a:r>
            <a:endParaRPr b="0" lang="pt-BR" sz="2800" spc="-1" strike="noStrike">
              <a:solidFill>
                <a:srgbClr val="000000"/>
              </a:solidFill>
              <a:latin typeface="Arial"/>
            </a:endParaRPr>
          </a:p>
          <a:p>
            <a:pPr marL="432000" indent="0">
              <a:lnSpc>
                <a:spcPct val="90000"/>
              </a:lnSpc>
              <a:spcBef>
                <a:spcPts val="1417"/>
              </a:spcBef>
              <a:buNone/>
            </a:pPr>
            <a:r>
              <a:rPr b="0" lang="pt-BR" sz="2800" spc="-1" strike="noStrike">
                <a:solidFill>
                  <a:schemeClr val="dk1"/>
                </a:solidFill>
                <a:latin typeface="Calibri"/>
              </a:rPr>
              <a:t>Premiar ou punir um agente pelos seu comportamento faz com que seja mais provável que ele repita ou evite o mesmo comportamento no futuro.</a:t>
            </a:r>
            <a:endParaRPr b="0" lang="pt-BR" sz="2800" spc="-1" strike="noStrike">
              <a:solidFill>
                <a:srgbClr val="000000"/>
              </a:solidFill>
              <a:latin typeface="Arial"/>
            </a:endParaRPr>
          </a:p>
        </p:txBody>
      </p:sp>
      <p:pic>
        <p:nvPicPr>
          <p:cNvPr id="61" name="" descr="https://en.wikipedia.org/wiki/Reinforcement_learning"/>
          <p:cNvPicPr/>
          <p:nvPr/>
        </p:nvPicPr>
        <p:blipFill>
          <a:blip r:embed="rId1">
            <a:alphaModFix amt="0"/>
          </a:blip>
          <a:stretch/>
        </p:blipFill>
        <p:spPr>
          <a:xfrm>
            <a:off x="764640" y="1620000"/>
            <a:ext cx="4095360" cy="3959640"/>
          </a:xfrm>
          <a:prstGeom prst="rect">
            <a:avLst/>
          </a:prstGeom>
          <a:ln w="36000">
            <a:noFill/>
          </a:ln>
        </p:spPr>
      </p:pic>
      <p:sp>
        <p:nvSpPr>
          <p:cNvPr id="62" name=""/>
          <p:cNvSpPr txBox="1"/>
          <p:nvPr/>
        </p:nvSpPr>
        <p:spPr>
          <a:xfrm>
            <a:off x="1800000" y="5579640"/>
            <a:ext cx="2700000" cy="238320"/>
          </a:xfrm>
          <a:prstGeom prst="rect">
            <a:avLst/>
          </a:prstGeom>
          <a:noFill/>
          <a:ln w="36000">
            <a:noFill/>
          </a:ln>
        </p:spPr>
        <p:txBody>
          <a:bodyPr lIns="90000" rIns="90000" tIns="45000" bIns="45000" anchor="t">
            <a:noAutofit/>
          </a:bodyPr>
          <a:p>
            <a:r>
              <a:rPr b="0" lang="pt-BR" sz="800" spc="-1" strike="noStrike">
                <a:solidFill>
                  <a:srgbClr val="000000"/>
                </a:solidFill>
                <a:latin typeface="Arial"/>
              </a:rPr>
              <a:t>https://en.wikipedia.org/wiki/Reinforcement_learning</a:t>
            </a:r>
            <a:endParaRPr b="0" lang="pt-BR" sz="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pt-BR" sz="4400" spc="-1" strike="noStrike">
                <a:solidFill>
                  <a:schemeClr val="dk1"/>
                </a:solidFill>
                <a:latin typeface="Calibri Light"/>
              </a:rPr>
              <a:t>Arquitetura</a:t>
            </a:r>
            <a:endParaRPr b="0" lang="pt-BR" sz="4400" spc="-1" strike="noStrike">
              <a:solidFill>
                <a:srgbClr val="000000"/>
              </a:solidFill>
              <a:latin typeface="Arial"/>
            </a:endParaRPr>
          </a:p>
        </p:txBody>
      </p:sp>
      <p:sp>
        <p:nvSpPr>
          <p:cNvPr id="12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a:lnSpc>
                <a:spcPct val="100000"/>
              </a:lnSpc>
              <a:buNone/>
            </a:pPr>
            <a:r>
              <a:rPr b="0" lang="pt-BR" sz="1800" spc="-1" strike="noStrike">
                <a:solidFill>
                  <a:srgbClr val="000000"/>
                </a:solidFill>
                <a:latin typeface="Arial"/>
              </a:rPr>
              <a:t>Existem diversos algoritmos que se utilizam da técnica do ator-crítico, entre eles: A2C, A3C, DDPG e SAC [4, 5, 6].</a:t>
            </a:r>
            <a:endParaRPr b="0" lang="pt-BR" sz="1800" spc="-1" strike="noStrike">
              <a:solidFill>
                <a:srgbClr val="000000"/>
              </a:solidFill>
              <a:latin typeface="Arial"/>
            </a:endParaRPr>
          </a:p>
          <a:p>
            <a:pPr indent="0">
              <a:lnSpc>
                <a:spcPct val="100000"/>
              </a:lnSpc>
              <a:buNone/>
            </a:pPr>
            <a:endParaRPr b="0" lang="pt-BR" sz="1800" spc="-1" strike="noStrike">
              <a:solidFill>
                <a:srgbClr val="000000"/>
              </a:solidFill>
              <a:latin typeface="Arial"/>
            </a:endParaRPr>
          </a:p>
          <a:p>
            <a:pPr indent="0">
              <a:lnSpc>
                <a:spcPct val="100000"/>
              </a:lnSpc>
              <a:buNone/>
            </a:pPr>
            <a:r>
              <a:rPr b="0" lang="pt-BR" sz="1800" spc="-1" strike="noStrike">
                <a:solidFill>
                  <a:srgbClr val="000000"/>
                </a:solidFill>
                <a:latin typeface="Arial"/>
              </a:rPr>
              <a:t>A escolha do tipo de rede ainda depende do problema, podendo ser uma rede densa, convolucional, atenção, entre outras.</a:t>
            </a:r>
            <a:endParaRPr b="0" lang="pt-BR" sz="1800" spc="-1" strike="noStrike">
              <a:solidFill>
                <a:srgbClr val="000000"/>
              </a:solidFill>
              <a:latin typeface="Arial"/>
            </a:endParaRPr>
          </a:p>
          <a:p>
            <a:pPr indent="0">
              <a:lnSpc>
                <a:spcPct val="100000"/>
              </a:lnSpc>
              <a:buNone/>
            </a:pPr>
            <a:endParaRPr b="0" lang="pt-BR" sz="1800" spc="-1" strike="noStrike">
              <a:solidFill>
                <a:srgbClr val="000000"/>
              </a:solidFill>
              <a:latin typeface="Arial"/>
            </a:endParaRPr>
          </a:p>
          <a:p>
            <a:pPr indent="0">
              <a:lnSpc>
                <a:spcPct val="100000"/>
              </a:lnSpc>
              <a:buNone/>
            </a:pPr>
            <a:r>
              <a:rPr b="0" lang="pt-BR" sz="1800" spc="-1" strike="noStrike">
                <a:solidFill>
                  <a:srgbClr val="000000"/>
                </a:solidFill>
                <a:latin typeface="Arial"/>
              </a:rPr>
              <a:t>Ainda, as redes do crítico e do ator, podem ou não compartilhar camadas.</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pt-BR" sz="4400" spc="-1" strike="noStrike">
                <a:solidFill>
                  <a:schemeClr val="dk1"/>
                </a:solidFill>
                <a:latin typeface="Calibri Light"/>
              </a:rPr>
              <a:t>Limitações dos Métodos Ator-Crítico:</a:t>
            </a:r>
            <a:endParaRPr b="0" lang="pt-BR" sz="4400" spc="-1" strike="noStrike">
              <a:solidFill>
                <a:srgbClr val="000000"/>
              </a:solidFill>
              <a:latin typeface="Arial"/>
            </a:endParaRPr>
          </a:p>
        </p:txBody>
      </p:sp>
      <p:sp>
        <p:nvSpPr>
          <p:cNvPr id="130"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a:lnSpc>
                <a:spcPct val="100000"/>
              </a:lnSpc>
              <a:buNone/>
            </a:pPr>
            <a:endParaRPr b="0" lang="pt-BR" sz="1800" spc="-1" strike="noStrike">
              <a:solidFill>
                <a:srgbClr val="000000"/>
              </a:solidFill>
              <a:latin typeface="Arial"/>
            </a:endParaRPr>
          </a:p>
          <a:p>
            <a:pPr indent="-324000">
              <a:lnSpc>
                <a:spcPct val="100000"/>
              </a:lnSpc>
              <a:buClr>
                <a:srgbClr val="000000"/>
              </a:buClr>
              <a:buFont typeface="OpenSymbol"/>
              <a:buAutoNum type="arabicParenR"/>
            </a:pPr>
            <a:r>
              <a:rPr b="0" lang="pt-BR" sz="1800" spc="-1" strike="noStrike">
                <a:solidFill>
                  <a:srgbClr val="000000"/>
                </a:solidFill>
                <a:latin typeface="Arial"/>
              </a:rPr>
              <a:t>Alta Variância: Pode ocorrer devido a recompensas escassas ou ruidosas.</a:t>
            </a:r>
            <a:endParaRPr b="0" lang="pt-BR" sz="1800" spc="-1" strike="noStrike">
              <a:solidFill>
                <a:srgbClr val="000000"/>
              </a:solidFill>
              <a:latin typeface="Arial"/>
            </a:endParaRPr>
          </a:p>
          <a:p>
            <a:pPr indent="0">
              <a:lnSpc>
                <a:spcPct val="100000"/>
              </a:lnSpc>
              <a:buNone/>
            </a:pPr>
            <a:endParaRPr b="0" lang="pt-BR" sz="1800" spc="-1" strike="noStrike">
              <a:solidFill>
                <a:srgbClr val="000000"/>
              </a:solidFill>
              <a:latin typeface="Arial"/>
            </a:endParaRPr>
          </a:p>
          <a:p>
            <a:pPr indent="-324000">
              <a:lnSpc>
                <a:spcPct val="100000"/>
              </a:lnSpc>
              <a:buClr>
                <a:srgbClr val="000000"/>
              </a:buClr>
              <a:buFont typeface="OpenSymbol"/>
              <a:buAutoNum type="arabicParenR"/>
            </a:pPr>
            <a:r>
              <a:rPr b="0" lang="pt-BR" sz="1800" spc="-1" strike="noStrike">
                <a:solidFill>
                  <a:srgbClr val="000000"/>
                </a:solidFill>
                <a:latin typeface="Arial"/>
              </a:rPr>
              <a:t>Convergência Lenta: Não utiliza um modelo do ambiente, tornando a convergência mais lenta.</a:t>
            </a:r>
            <a:endParaRPr b="0" lang="pt-BR" sz="1800" spc="-1" strike="noStrike">
              <a:solidFill>
                <a:srgbClr val="000000"/>
              </a:solidFill>
              <a:latin typeface="Arial"/>
            </a:endParaRPr>
          </a:p>
          <a:p>
            <a:pPr indent="0">
              <a:lnSpc>
                <a:spcPct val="100000"/>
              </a:lnSpc>
              <a:buNone/>
            </a:pPr>
            <a:endParaRPr b="0" lang="pt-BR" sz="1800" spc="-1" strike="noStrike">
              <a:solidFill>
                <a:srgbClr val="000000"/>
              </a:solidFill>
              <a:latin typeface="Arial"/>
            </a:endParaRPr>
          </a:p>
          <a:p>
            <a:pPr indent="-324000">
              <a:lnSpc>
                <a:spcPct val="100000"/>
              </a:lnSpc>
              <a:buClr>
                <a:srgbClr val="000000"/>
              </a:buClr>
              <a:buFont typeface="OpenSymbol"/>
              <a:buAutoNum type="arabicParenR"/>
            </a:pPr>
            <a:r>
              <a:rPr b="0" lang="pt-BR" sz="1800" spc="-1" strike="noStrike">
                <a:solidFill>
                  <a:srgbClr val="000000"/>
                </a:solidFill>
                <a:latin typeface="Arial"/>
              </a:rPr>
              <a:t>Erro de Aproximação de Função: Redes neurais aproximam a política e a função de valor, sujeitas a erros.</a:t>
            </a:r>
            <a:endParaRPr b="0" lang="pt-BR" sz="1800" spc="-1" strike="noStrike">
              <a:solidFill>
                <a:srgbClr val="000000"/>
              </a:solidFill>
              <a:latin typeface="Arial"/>
            </a:endParaRPr>
          </a:p>
          <a:p>
            <a:pPr indent="0">
              <a:lnSpc>
                <a:spcPct val="100000"/>
              </a:lnSpc>
              <a:buNone/>
            </a:pPr>
            <a:endParaRPr b="0" lang="pt-BR" sz="1800" spc="-1" strike="noStrike">
              <a:solidFill>
                <a:srgbClr val="000000"/>
              </a:solidFill>
              <a:latin typeface="Arial"/>
            </a:endParaRPr>
          </a:p>
          <a:p>
            <a:pPr indent="-324000">
              <a:lnSpc>
                <a:spcPct val="100000"/>
              </a:lnSpc>
              <a:buClr>
                <a:srgbClr val="000000"/>
              </a:buClr>
              <a:buFont typeface="OpenSymbol"/>
              <a:buAutoNum type="arabicParenR"/>
            </a:pPr>
            <a:r>
              <a:rPr b="0" lang="pt-BR" sz="1800" spc="-1" strike="noStrike">
                <a:solidFill>
                  <a:srgbClr val="000000"/>
                </a:solidFill>
                <a:latin typeface="Arial"/>
              </a:rPr>
              <a:t>Sensibilidade aos Hiperparâmetros: Escolha dos hiperparâmetros é crucial e difícil.</a:t>
            </a:r>
            <a:endParaRPr b="0" lang="pt-BR" sz="1800" spc="-1" strike="noStrike">
              <a:solidFill>
                <a:srgbClr val="000000"/>
              </a:solidFill>
              <a:latin typeface="Arial"/>
            </a:endParaRPr>
          </a:p>
          <a:p>
            <a:pPr indent="0">
              <a:lnSpc>
                <a:spcPct val="100000"/>
              </a:lnSpc>
              <a:buNone/>
            </a:pPr>
            <a:endParaRPr b="0" lang="pt-BR" sz="1800" spc="-1" strike="noStrike">
              <a:solidFill>
                <a:srgbClr val="000000"/>
              </a:solidFill>
              <a:latin typeface="Arial"/>
            </a:endParaRPr>
          </a:p>
          <a:p>
            <a:pPr indent="-324000">
              <a:lnSpc>
                <a:spcPct val="100000"/>
              </a:lnSpc>
              <a:buClr>
                <a:srgbClr val="000000"/>
              </a:buClr>
              <a:buFont typeface="OpenSymbol"/>
              <a:buAutoNum type="arabicParenR"/>
            </a:pPr>
            <a:r>
              <a:rPr b="0" lang="pt-BR" sz="1800" spc="-1" strike="noStrike">
                <a:solidFill>
                  <a:srgbClr val="000000"/>
                </a:solidFill>
                <a:latin typeface="Arial"/>
              </a:rPr>
              <a:t>Não Estacionariedade: Mudanças nas probabilidades de transição e recompensas dificultam a aprendizagem.</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440" y="365040"/>
            <a:ext cx="10514880" cy="132480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pt-BR" sz="4400" spc="-1" strike="noStrike">
                <a:solidFill>
                  <a:schemeClr val="dk1"/>
                </a:solidFill>
                <a:latin typeface="Calibri Light"/>
              </a:rPr>
              <a:t>Métodos ator-crítico na negociação de ações</a:t>
            </a:r>
            <a:endParaRPr b="0" lang="pt-BR" sz="4400" spc="-1" strike="noStrike">
              <a:solidFill>
                <a:srgbClr val="000000"/>
              </a:solidFill>
              <a:latin typeface="Arial"/>
            </a:endParaRPr>
          </a:p>
        </p:txBody>
      </p:sp>
      <p:sp>
        <p:nvSpPr>
          <p:cNvPr id="132"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0">
              <a:spcBef>
                <a:spcPts val="884"/>
              </a:spcBef>
              <a:buNone/>
            </a:pPr>
            <a:r>
              <a:rPr b="0" lang="pt-BR" sz="2000" spc="-1" strike="noStrike">
                <a:solidFill>
                  <a:srgbClr val="000000"/>
                </a:solidFill>
                <a:latin typeface="Arial"/>
              </a:rPr>
              <a:t>Métricas de Desempenho:</a:t>
            </a:r>
            <a:endParaRPr b="0" lang="pt-BR" sz="2000" spc="-1" strike="noStrike">
              <a:solidFill>
                <a:srgbClr val="000000"/>
              </a:solidFill>
              <a:latin typeface="Arial"/>
            </a:endParaRPr>
          </a:p>
          <a:p>
            <a:pPr marL="432000" indent="-324000">
              <a:spcBef>
                <a:spcPts val="884"/>
              </a:spcBef>
              <a:buClr>
                <a:srgbClr val="000000"/>
              </a:buClr>
              <a:buSzPct val="45000"/>
              <a:buFont typeface="Wingdings" charset="2"/>
              <a:buChar char=""/>
            </a:pPr>
            <a:r>
              <a:rPr b="0" lang="pt-BR" sz="2000" spc="-1" strike="noStrike">
                <a:solidFill>
                  <a:srgbClr val="000000"/>
                </a:solidFill>
                <a:latin typeface="Arial"/>
              </a:rPr>
              <a:t>Retorno Cumulativo: Indica os retornos totais do investimento.</a:t>
            </a:r>
            <a:endParaRPr b="0" lang="pt-BR" sz="2000" spc="-1" strike="noStrike">
              <a:solidFill>
                <a:srgbClr val="000000"/>
              </a:solidFill>
              <a:latin typeface="Arial"/>
            </a:endParaRPr>
          </a:p>
          <a:p>
            <a:pPr marL="432000" indent="-324000">
              <a:spcBef>
                <a:spcPts val="884"/>
              </a:spcBef>
              <a:buClr>
                <a:srgbClr val="000000"/>
              </a:buClr>
              <a:buSzPct val="45000"/>
              <a:buFont typeface="Wingdings" charset="2"/>
              <a:buChar char=""/>
            </a:pPr>
            <a:r>
              <a:rPr b="0" lang="pt-BR" sz="2000" spc="-1" strike="noStrike">
                <a:solidFill>
                  <a:srgbClr val="000000"/>
                </a:solidFill>
                <a:latin typeface="Arial"/>
              </a:rPr>
              <a:t>Volatilidade Anualizada: Mede a variação nos retornos de um investimento ao longo do tempo, sendo uma métrica de risco.</a:t>
            </a:r>
            <a:endParaRPr b="0" lang="pt-BR" sz="2000" spc="-1" strike="noStrike">
              <a:solidFill>
                <a:srgbClr val="000000"/>
              </a:solidFill>
              <a:latin typeface="Arial"/>
            </a:endParaRPr>
          </a:p>
          <a:p>
            <a:pPr marL="432000" indent="-324000">
              <a:spcBef>
                <a:spcPts val="884"/>
              </a:spcBef>
              <a:buClr>
                <a:srgbClr val="000000"/>
              </a:buClr>
              <a:buSzPct val="45000"/>
              <a:buFont typeface="Wingdings" charset="2"/>
              <a:buChar char=""/>
            </a:pPr>
            <a:r>
              <a:rPr b="0" lang="pt-BR" sz="2000" spc="-1" strike="noStrike">
                <a:solidFill>
                  <a:srgbClr val="000000"/>
                </a:solidFill>
                <a:latin typeface="Arial"/>
              </a:rPr>
              <a:t>Índice de Sharpe: Avalia o desempenho de uma carteira, representando os retornos excedentes por unidade de risco total.</a:t>
            </a:r>
            <a:endParaRPr b="0" lang="pt-BR" sz="2000" spc="-1" strike="noStrike">
              <a:solidFill>
                <a:srgbClr val="000000"/>
              </a:solidFill>
              <a:latin typeface="Arial"/>
            </a:endParaRPr>
          </a:p>
          <a:p>
            <a:pPr marL="432000" indent="-324000">
              <a:spcBef>
                <a:spcPts val="884"/>
              </a:spcBef>
              <a:buClr>
                <a:srgbClr val="000000"/>
              </a:buClr>
              <a:buSzPct val="45000"/>
              <a:buFont typeface="Wingdings" charset="2"/>
              <a:buChar char=""/>
            </a:pPr>
            <a:r>
              <a:rPr b="0" lang="pt-BR" sz="2000" spc="-1" strike="noStrike">
                <a:solidFill>
                  <a:srgbClr val="000000"/>
                </a:solidFill>
                <a:latin typeface="Arial"/>
              </a:rPr>
              <a:t>Máximo Drawdown: Indica a maior perda histórica em um balanço, sendo um indicador de risco.</a:t>
            </a:r>
            <a:endParaRPr b="0" lang="pt-BR" sz="2000" spc="-1" strike="noStrike">
              <a:solidFill>
                <a:srgbClr val="000000"/>
              </a:solidFill>
              <a:latin typeface="Arial"/>
            </a:endParaRPr>
          </a:p>
          <a:p>
            <a:pPr marL="432000" indent="-324000">
              <a:spcBef>
                <a:spcPts val="884"/>
              </a:spcBef>
              <a:buClr>
                <a:srgbClr val="000000"/>
              </a:buClr>
              <a:buSzPct val="45000"/>
              <a:buFont typeface="Wingdings" charset="2"/>
              <a:buChar char=""/>
            </a:pPr>
            <a:r>
              <a:rPr b="0" lang="pt-BR" sz="2000" spc="-1" strike="noStrike">
                <a:solidFill>
                  <a:srgbClr val="000000"/>
                </a:solidFill>
                <a:latin typeface="Arial"/>
              </a:rPr>
              <a:t>Razão Ômega: Métrica de risco-retorno para superar deficiências do Índice de Sharpe.</a:t>
            </a:r>
            <a:endParaRPr b="0" lang="pt-BR" sz="2000" spc="-1" strike="noStrike">
              <a:solidFill>
                <a:srgbClr val="000000"/>
              </a:solidFill>
              <a:latin typeface="Arial"/>
            </a:endParaRPr>
          </a:p>
          <a:p>
            <a:pPr marL="432000" indent="-324000">
              <a:spcBef>
                <a:spcPts val="884"/>
              </a:spcBef>
              <a:buClr>
                <a:srgbClr val="000000"/>
              </a:buClr>
              <a:buSzPct val="45000"/>
              <a:buFont typeface="Wingdings" charset="2"/>
              <a:buChar char=""/>
            </a:pPr>
            <a:r>
              <a:rPr b="0" lang="pt-BR" sz="2000" spc="-1" strike="noStrike">
                <a:solidFill>
                  <a:srgbClr val="000000"/>
                </a:solidFill>
                <a:latin typeface="Arial"/>
              </a:rPr>
              <a:t>Razão Sortino: Calcula o retorno ajustado ao risco, penalizando retornos abaixo de um objetivo específico.</a:t>
            </a:r>
            <a:endParaRPr b="0" lang="pt-B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440" y="365040"/>
            <a:ext cx="10514880" cy="132480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0" lang="pt-BR" sz="4400" spc="-1" strike="noStrike">
                <a:solidFill>
                  <a:schemeClr val="dk1"/>
                </a:solidFill>
                <a:latin typeface="Calibri Light"/>
              </a:rPr>
              <a:t>Métodos ator-crítico na negociação </a:t>
            </a:r>
            <a:r>
              <a:rPr b="0" lang="pt-BR" sz="4400" spc="-1" strike="noStrike">
                <a:solidFill>
                  <a:schemeClr val="dk1"/>
                </a:solidFill>
                <a:latin typeface="Calibri Light"/>
              </a:rPr>
              <a:t>de ações</a:t>
            </a:r>
            <a:endParaRPr b="0" lang="pt-BR" sz="4400" spc="-1" strike="noStrike">
              <a:solidFill>
                <a:srgbClr val="000000"/>
              </a:solidFill>
              <a:latin typeface="Arial"/>
            </a:endParaRPr>
          </a:p>
        </p:txBody>
      </p:sp>
      <p:grpSp>
        <p:nvGrpSpPr>
          <p:cNvPr id="134" name=""/>
          <p:cNvGrpSpPr/>
          <p:nvPr/>
        </p:nvGrpSpPr>
        <p:grpSpPr>
          <a:xfrm>
            <a:off x="810000" y="1570680"/>
            <a:ext cx="10571760" cy="3716640"/>
            <a:chOff x="810000" y="1570680"/>
            <a:chExt cx="10571760" cy="3716640"/>
          </a:xfrm>
        </p:grpSpPr>
        <p:pic>
          <p:nvPicPr>
            <p:cNvPr id="135" name="" descr=""/>
            <p:cNvPicPr/>
            <p:nvPr/>
          </p:nvPicPr>
          <p:blipFill>
            <a:blip r:embed="rId1">
              <a:alphaModFix amt="0"/>
            </a:blip>
            <a:stretch/>
          </p:blipFill>
          <p:spPr>
            <a:xfrm>
              <a:off x="810000" y="1570680"/>
              <a:ext cx="10571760" cy="3716640"/>
            </a:xfrm>
            <a:prstGeom prst="rect">
              <a:avLst/>
            </a:prstGeom>
            <a:ln w="36000">
              <a:noFill/>
            </a:ln>
          </p:spPr>
        </p:pic>
        <p:sp>
          <p:nvSpPr>
            <p:cNvPr id="136" name=""/>
            <p:cNvSpPr/>
            <p:nvPr/>
          </p:nvSpPr>
          <p:spPr>
            <a:xfrm>
              <a:off x="5760000" y="2412000"/>
              <a:ext cx="900000" cy="36000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endParaRPr b="0" lang="pt-BR" sz="1800" spc="-1" strike="noStrike">
                <a:solidFill>
                  <a:srgbClr val="000000"/>
                </a:solidFill>
                <a:latin typeface="Arial"/>
              </a:endParaRPr>
            </a:p>
          </p:txBody>
        </p:sp>
        <p:sp>
          <p:nvSpPr>
            <p:cNvPr id="137" name=""/>
            <p:cNvSpPr/>
            <p:nvPr/>
          </p:nvSpPr>
          <p:spPr>
            <a:xfrm>
              <a:off x="8640000" y="2808000"/>
              <a:ext cx="900000" cy="36000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endParaRPr b="0" lang="pt-BR" sz="1800" spc="-1" strike="noStrike">
                <a:solidFill>
                  <a:srgbClr val="000000"/>
                </a:solidFill>
                <a:latin typeface="Arial"/>
              </a:endParaRPr>
            </a:p>
          </p:txBody>
        </p:sp>
        <p:sp>
          <p:nvSpPr>
            <p:cNvPr id="138" name=""/>
            <p:cNvSpPr/>
            <p:nvPr/>
          </p:nvSpPr>
          <p:spPr>
            <a:xfrm>
              <a:off x="5760000" y="3168000"/>
              <a:ext cx="900000" cy="36000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endParaRPr b="0" lang="pt-BR" sz="1800" spc="-1" strike="noStrike">
                <a:solidFill>
                  <a:srgbClr val="000000"/>
                </a:solidFill>
                <a:latin typeface="Arial"/>
              </a:endParaRPr>
            </a:p>
          </p:txBody>
        </p:sp>
        <p:sp>
          <p:nvSpPr>
            <p:cNvPr id="139" name=""/>
            <p:cNvSpPr/>
            <p:nvPr/>
          </p:nvSpPr>
          <p:spPr>
            <a:xfrm>
              <a:off x="3276000" y="3564000"/>
              <a:ext cx="900000" cy="36000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endParaRPr b="0" lang="pt-BR" sz="1800" spc="-1" strike="noStrike">
                <a:solidFill>
                  <a:srgbClr val="000000"/>
                </a:solidFill>
                <a:latin typeface="Arial"/>
              </a:endParaRPr>
            </a:p>
          </p:txBody>
        </p:sp>
        <p:sp>
          <p:nvSpPr>
            <p:cNvPr id="140" name=""/>
            <p:cNvSpPr/>
            <p:nvPr/>
          </p:nvSpPr>
          <p:spPr>
            <a:xfrm>
              <a:off x="4464000" y="3960000"/>
              <a:ext cx="900000" cy="36000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endParaRPr b="0" lang="pt-BR" sz="1800" spc="-1" strike="noStrike">
                <a:solidFill>
                  <a:srgbClr val="000000"/>
                </a:solidFill>
                <a:latin typeface="Arial"/>
              </a:endParaRPr>
            </a:p>
          </p:txBody>
        </p:sp>
        <p:sp>
          <p:nvSpPr>
            <p:cNvPr id="141" name=""/>
            <p:cNvSpPr/>
            <p:nvPr/>
          </p:nvSpPr>
          <p:spPr>
            <a:xfrm>
              <a:off x="5760000" y="3960000"/>
              <a:ext cx="900000" cy="36000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endParaRPr b="0" lang="pt-BR" sz="1800" spc="-1" strike="noStrike">
                <a:solidFill>
                  <a:srgbClr val="000000"/>
                </a:solidFill>
                <a:latin typeface="Arial"/>
              </a:endParaRPr>
            </a:p>
          </p:txBody>
        </p:sp>
        <p:sp>
          <p:nvSpPr>
            <p:cNvPr id="142" name=""/>
            <p:cNvSpPr/>
            <p:nvPr/>
          </p:nvSpPr>
          <p:spPr>
            <a:xfrm>
              <a:off x="5760000" y="4356000"/>
              <a:ext cx="900000" cy="360000"/>
            </a:xfrm>
            <a:prstGeom prst="rect">
              <a:avLst/>
            </a:prstGeom>
            <a:noFill/>
            <a:ln w="36000">
              <a:solidFill>
                <a:srgbClr val="00a933"/>
              </a:solidFill>
              <a:round/>
            </a:ln>
          </p:spPr>
          <p:style>
            <a:lnRef idx="0"/>
            <a:fillRef idx="0"/>
            <a:effectRef idx="0"/>
            <a:fontRef idx="minor"/>
          </p:style>
          <p:txBody>
            <a:bodyPr lIns="90000" rIns="90000" tIns="45000" bIns="45000" anchor="ctr">
              <a:noAutofit/>
            </a:bodyPr>
            <a:p>
              <a:endParaRPr b="0" lang="pt-BR" sz="1800" spc="-1" strike="noStrike">
                <a:solidFill>
                  <a:srgbClr val="000000"/>
                </a:solidFill>
                <a:latin typeface="Arial"/>
              </a:endParaRPr>
            </a:p>
          </p:txBody>
        </p:sp>
      </p:grpSp>
      <p:sp>
        <p:nvSpPr>
          <p:cNvPr id="143" name=""/>
          <p:cNvSpPr txBox="1"/>
          <p:nvPr/>
        </p:nvSpPr>
        <p:spPr>
          <a:xfrm>
            <a:off x="900000" y="5400000"/>
            <a:ext cx="10440000" cy="1260000"/>
          </a:xfrm>
          <a:prstGeom prst="rect">
            <a:avLst/>
          </a:prstGeom>
          <a:noFill/>
          <a:ln w="36000">
            <a:noFill/>
          </a:ln>
        </p:spPr>
        <p:txBody>
          <a:bodyPr lIns="90000" rIns="90000" tIns="45000" bIns="45000" anchor="t">
            <a:noAutofit/>
          </a:bodyPr>
          <a:p>
            <a:r>
              <a:rPr b="0" lang="pt-BR" sz="1800" spc="-1" strike="noStrike">
                <a:solidFill>
                  <a:srgbClr val="000000"/>
                </a:solidFill>
                <a:latin typeface="Arial"/>
              </a:rPr>
              <a:t>Advantage Actor Critic (A2C), Deep Deterministic Policy Gradient (DDPG), Twin Delayed DDPG (TD3), Proximal Policy Optimization (PPO) e Soft Actor Critic (SAC) [7].</a:t>
            </a:r>
            <a:endParaRPr b="0" lang="pt-BR" sz="1800" spc="-1" strike="noStrike">
              <a:solidFill>
                <a:srgbClr val="000000"/>
              </a:solidFill>
              <a:latin typeface="Arial"/>
            </a:endParaRPr>
          </a:p>
          <a:p>
            <a:r>
              <a:rPr b="0" lang="pt-BR" sz="1800" spc="-1" strike="noStrike">
                <a:solidFill>
                  <a:srgbClr val="000000"/>
                </a:solidFill>
                <a:latin typeface="Arial"/>
              </a:rPr>
              <a:t>Dow Jones Industrial Average (DJIA) é o Benchmark.</a:t>
            </a:r>
            <a:endParaRPr b="0" lang="pt-BR"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
                                  <p:stCondLst>
                                    <p:cond delay="0"/>
                                  </p:stCondLst>
                                  <p:childTnLst>
                                    <p:set>
                                      <p:cBhvr>
                                        <p:cTn id="30"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ítulo 1"/>
          <p:cNvSpPr/>
          <p:nvPr/>
        </p:nvSpPr>
        <p:spPr>
          <a:xfrm>
            <a:off x="1431360" y="2720520"/>
            <a:ext cx="9143280" cy="1028880"/>
          </a:xfrm>
          <a:prstGeom prst="rect">
            <a:avLst/>
          </a:prstGeom>
          <a:noFill/>
          <a:ln w="0">
            <a:noFill/>
          </a:ln>
        </p:spPr>
        <p:style>
          <a:lnRef idx="0"/>
          <a:fillRef idx="0"/>
          <a:effectRef idx="0"/>
          <a:fontRef idx="minor"/>
        </p:style>
        <p:txBody>
          <a:bodyPr lIns="90000" rIns="90000" tIns="45000" bIns="45000" anchor="ctr">
            <a:normAutofit/>
          </a:bodyPr>
          <a:p>
            <a:pPr algn="ctr" defTabSz="914400">
              <a:lnSpc>
                <a:spcPct val="90000"/>
              </a:lnSpc>
            </a:pPr>
            <a:r>
              <a:rPr b="0" lang="pt-BR" sz="6600" spc="-1" strike="noStrike">
                <a:solidFill>
                  <a:schemeClr val="dk1"/>
                </a:solidFill>
                <a:latin typeface="Calibri Light"/>
              </a:rPr>
              <a:t>Perguntas?</a:t>
            </a:r>
            <a:endParaRPr b="0" lang="pt-BR" sz="6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pt-BR" sz="4400" spc="-1" strike="noStrike">
                <a:solidFill>
                  <a:schemeClr val="dk1"/>
                </a:solidFill>
                <a:latin typeface="Calibri Light"/>
              </a:rPr>
              <a:t>Exemplo: Cart-Pole</a:t>
            </a:r>
            <a:endParaRPr b="0" lang="pt-BR" sz="4400" spc="-1" strike="noStrike">
              <a:solidFill>
                <a:srgbClr val="000000"/>
              </a:solidFill>
              <a:latin typeface="Arial"/>
            </a:endParaRPr>
          </a:p>
        </p:txBody>
      </p:sp>
      <p:sp>
        <p:nvSpPr>
          <p:cNvPr id="14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a:lnSpc>
                <a:spcPct val="100000"/>
              </a:lnSpc>
              <a:buNone/>
            </a:pPr>
            <a:r>
              <a:rPr b="0" lang="pt-BR" sz="1800" spc="-1" strike="noStrike">
                <a:solidFill>
                  <a:srgbClr val="000000"/>
                </a:solidFill>
                <a:latin typeface="Arial"/>
                <a:hlinkClick r:id="rId1"/>
              </a:rPr>
              <a:t>Exemplo TensorFlow </a:t>
            </a:r>
            <a:endParaRPr b="0" lang="pt-BR" sz="1800" spc="-1" strike="noStrike">
              <a:solidFill>
                <a:srgbClr val="000000"/>
              </a:solidFill>
              <a:latin typeface="Arial"/>
            </a:endParaRPr>
          </a:p>
          <a:p>
            <a:pPr indent="0">
              <a:lnSpc>
                <a:spcPct val="100000"/>
              </a:lnSpc>
              <a:buNone/>
            </a:pPr>
            <a:endParaRPr b="0" lang="pt-BR" sz="1800" spc="-1" strike="noStrike">
              <a:solidFill>
                <a:srgbClr val="000000"/>
              </a:solidFill>
              <a:latin typeface="Arial"/>
            </a:endParaRPr>
          </a:p>
          <a:p>
            <a:pPr indent="0">
              <a:lnSpc>
                <a:spcPct val="100000"/>
              </a:lnSpc>
              <a:buNone/>
            </a:pPr>
            <a:r>
              <a:rPr b="0" lang="pt-BR" sz="1800" spc="-1" strike="noStrike">
                <a:solidFill>
                  <a:srgbClr val="000000"/>
                </a:solidFill>
                <a:latin typeface="Arial"/>
                <a:hlinkClick r:id="rId2"/>
              </a:rPr>
              <a:t>Implementação</a:t>
            </a:r>
            <a:endParaRPr b="0" lang="pt-BR" sz="1800" spc="-1" strike="noStrike">
              <a:solidFill>
                <a:srgbClr val="000000"/>
              </a:solidFill>
              <a:latin typeface="Arial"/>
            </a:endParaRPr>
          </a:p>
        </p:txBody>
      </p:sp>
      <p:pic>
        <p:nvPicPr>
          <p:cNvPr id="147" name="" descr=""/>
          <p:cNvPicPr/>
          <p:nvPr/>
        </p:nvPicPr>
        <p:blipFill>
          <a:blip r:embed="rId3">
            <a:alphaModFix amt="0"/>
          </a:blip>
          <a:stretch/>
        </p:blipFill>
        <p:spPr>
          <a:xfrm>
            <a:off x="3245040" y="2490480"/>
            <a:ext cx="5714640" cy="3809520"/>
          </a:xfrm>
          <a:prstGeom prst="rect">
            <a:avLst/>
          </a:prstGeom>
          <a:ln w="3600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pt-BR" sz="4400" spc="-1" strike="noStrike">
                <a:solidFill>
                  <a:schemeClr val="dk1"/>
                </a:solidFill>
                <a:latin typeface="Calibri Light"/>
              </a:rPr>
              <a:t>Exercícios</a:t>
            </a:r>
            <a:endParaRPr b="0" lang="pt-BR" sz="4400" spc="-1" strike="noStrike">
              <a:solidFill>
                <a:srgbClr val="000000"/>
              </a:solidFill>
              <a:latin typeface="Arial"/>
            </a:endParaRPr>
          </a:p>
        </p:txBody>
      </p:sp>
      <p:sp>
        <p:nvSpPr>
          <p:cNvPr id="149"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indent="0">
              <a:lnSpc>
                <a:spcPct val="100000"/>
              </a:lnSpc>
              <a:buNone/>
            </a:pPr>
            <a:r>
              <a:rPr b="0" lang="pt-BR" sz="1800" spc="-1" strike="noStrike">
                <a:solidFill>
                  <a:srgbClr val="000000"/>
                </a:solidFill>
                <a:latin typeface="Arial"/>
                <a:hlinkClick r:id="rId1"/>
              </a:rPr>
              <a:t>Exercícios Ator-Crítico</a:t>
            </a:r>
            <a:endParaRPr b="0" lang="pt-BR" sz="1800" spc="-1" strike="noStrike">
              <a:solidFill>
                <a:srgbClr val="000000"/>
              </a:solidFill>
              <a:latin typeface="Arial"/>
            </a:endParaRPr>
          </a:p>
        </p:txBody>
      </p:sp>
      <p:pic>
        <p:nvPicPr>
          <p:cNvPr id="150" name="" descr=""/>
          <p:cNvPicPr/>
          <p:nvPr/>
        </p:nvPicPr>
        <p:blipFill>
          <a:blip r:embed="rId2">
            <a:alphaModFix amt="0"/>
          </a:blip>
          <a:stretch/>
        </p:blipFill>
        <p:spPr>
          <a:xfrm>
            <a:off x="2386080" y="2676960"/>
            <a:ext cx="7419600" cy="1504440"/>
          </a:xfrm>
          <a:prstGeom prst="rect">
            <a:avLst/>
          </a:prstGeom>
          <a:ln w="3600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pt-BR" sz="4400" spc="-1" strike="noStrike">
                <a:solidFill>
                  <a:schemeClr val="dk1"/>
                </a:solidFill>
                <a:latin typeface="Calibri Light"/>
              </a:rPr>
              <a:t>Referências</a:t>
            </a:r>
            <a:endParaRPr b="0" lang="pt-BR" sz="4400" spc="-1" strike="noStrike">
              <a:solidFill>
                <a:srgbClr val="000000"/>
              </a:solidFill>
              <a:latin typeface="Arial"/>
            </a:endParaRPr>
          </a:p>
        </p:txBody>
      </p:sp>
      <p:sp>
        <p:nvSpPr>
          <p:cNvPr id="152"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864000" indent="0" defTabSz="914400">
              <a:lnSpc>
                <a:spcPct val="90000"/>
              </a:lnSpc>
              <a:spcBef>
                <a:spcPts val="1134"/>
              </a:spcBef>
              <a:buNone/>
              <a:tabLst>
                <a:tab algn="l" pos="0"/>
              </a:tabLst>
            </a:pPr>
            <a:r>
              <a:rPr b="0" lang="pt-BR" sz="1500" spc="-1" strike="noStrike">
                <a:solidFill>
                  <a:schemeClr val="dk1"/>
                </a:solidFill>
                <a:latin typeface="Calibri"/>
              </a:rPr>
              <a:t>[1]</a:t>
            </a:r>
            <a:r>
              <a:rPr b="0" lang="pt-BR" sz="1500" spc="-1" strike="noStrike" u="sng">
                <a:solidFill>
                  <a:schemeClr val="dk1"/>
                </a:solidFill>
                <a:uFillTx/>
                <a:latin typeface="Calibri"/>
                <a:hlinkClick r:id="rId1"/>
              </a:rPr>
              <a:t>https://medium.com/@thechrisyoon/deriving-policy-gradients-and-implementing-reinforce-f887949bd63</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[2]</a:t>
            </a:r>
            <a:r>
              <a:rPr b="0" lang="pt-BR" sz="1500" spc="-1" strike="noStrike">
                <a:solidFill>
                  <a:schemeClr val="dk1"/>
                </a:solidFill>
                <a:latin typeface="Calibri"/>
                <a:hlinkClick r:id="rId2"/>
              </a:rPr>
              <a:t>https://spinningup.openai.com/en/latest/spinningup/rl_intro3.html#id16</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[3]</a:t>
            </a:r>
            <a:r>
              <a:rPr b="0" lang="pt-BR" sz="1500" spc="-1" strike="noStrike">
                <a:solidFill>
                  <a:schemeClr val="dk1"/>
                </a:solidFill>
                <a:latin typeface="Calibri"/>
                <a:hlinkClick r:id="rId3"/>
              </a:rPr>
              <a:t>https://medium.com/intro-to-artificial-intelligence/the-actor-critic-reinforcement-learning-algorithm-c8095a655c14</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[4] </a:t>
            </a:r>
            <a:r>
              <a:rPr b="0" lang="pt-BR" sz="1500" spc="-1" strike="noStrike">
                <a:solidFill>
                  <a:schemeClr val="dk1"/>
                </a:solidFill>
                <a:latin typeface="Calibri"/>
                <a:hlinkClick r:id="rId4"/>
              </a:rPr>
              <a:t>https://lilianweng.github.io/posts/2018-04-08-policy-gradient/</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[5]</a:t>
            </a:r>
            <a:r>
              <a:rPr b="0" lang="pt-BR" sz="1500" spc="-1" strike="noStrike">
                <a:solidFill>
                  <a:schemeClr val="dk1"/>
                </a:solidFill>
                <a:latin typeface="Calibri"/>
                <a:hlinkClick r:id="rId5"/>
              </a:rPr>
              <a:t>https://dilithjay.com/blog/actor-critic-methods</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[6]</a:t>
            </a:r>
            <a:r>
              <a:rPr b="0" lang="pt-BR" sz="1500" spc="-1" strike="noStrike">
                <a:solidFill>
                  <a:schemeClr val="dk1"/>
                </a:solidFill>
                <a:latin typeface="Calibri"/>
                <a:hlinkClick r:id="rId6"/>
              </a:rPr>
              <a:t>https://medium.com/geekculture/a-deep-dive-into-the-ddpg-algorithm-for-continuous-control-2718222c333e</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r>
              <a:rPr b="0" lang="pt-BR" sz="1500" spc="-1" strike="noStrike">
                <a:solidFill>
                  <a:schemeClr val="dk1"/>
                </a:solidFill>
                <a:latin typeface="Calibri"/>
              </a:rPr>
              <a:t>[7] F. Khemlichi, H. E. Elfilali, H. Chougrad, S. E. Ben Ali and Y. Idrissi Khamlichi, "Actor-Critic Methods in Stock Trading : A Comparative Study," 2023 3rd International Conference on Electrical, Computer, Communications and Mechatronics Engineering (ICECCME), Tenerife, Canary Islands, Spain, 2023, pp. 1-5, doi: 10.1109/ICECCME57830.2023.10253277.</a:t>
            </a: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endParaRPr b="0" lang="pt-BR" sz="1500" spc="-1" strike="noStrike">
              <a:solidFill>
                <a:srgbClr val="000000"/>
              </a:solidFill>
              <a:latin typeface="Arial"/>
            </a:endParaRPr>
          </a:p>
          <a:p>
            <a:pPr marL="864000" indent="0" defTabSz="914400">
              <a:lnSpc>
                <a:spcPct val="90000"/>
              </a:lnSpc>
              <a:spcBef>
                <a:spcPts val="1134"/>
              </a:spcBef>
              <a:buNone/>
              <a:tabLst>
                <a:tab algn="l" pos="0"/>
              </a:tabLst>
            </a:pPr>
            <a:endParaRPr b="0" lang="pt-B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ítulo 1"/>
          <p:cNvSpPr/>
          <p:nvPr/>
        </p:nvSpPr>
        <p:spPr>
          <a:xfrm>
            <a:off x="1431360" y="2720520"/>
            <a:ext cx="9143280" cy="1028880"/>
          </a:xfrm>
          <a:prstGeom prst="rect">
            <a:avLst/>
          </a:prstGeom>
          <a:noFill/>
          <a:ln w="0">
            <a:noFill/>
          </a:ln>
        </p:spPr>
        <p:style>
          <a:lnRef idx="0"/>
          <a:fillRef idx="0"/>
          <a:effectRef idx="0"/>
          <a:fontRef idx="minor"/>
        </p:style>
        <p:txBody>
          <a:bodyPr lIns="90000" rIns="90000" tIns="45000" bIns="45000" anchor="ctr">
            <a:normAutofit/>
          </a:bodyPr>
          <a:p>
            <a:pPr algn="ctr" defTabSz="914400">
              <a:lnSpc>
                <a:spcPct val="90000"/>
              </a:lnSpc>
            </a:pPr>
            <a:r>
              <a:rPr b="0" lang="pt-BR" sz="6600" spc="-1" strike="noStrike">
                <a:solidFill>
                  <a:schemeClr val="dk1"/>
                </a:solidFill>
                <a:latin typeface="Calibri Light"/>
              </a:rPr>
              <a:t>Obrigado!</a:t>
            </a:r>
            <a:endParaRPr b="0" lang="pt-BR" sz="6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Principais conceitos e terminologias</a:t>
            </a:r>
            <a:endParaRPr b="0" lang="pt-BR" sz="4400" spc="-1" strike="noStrike">
              <a:solidFill>
                <a:srgbClr val="000000"/>
              </a:solidFill>
              <a:latin typeface="Arial"/>
            </a:endParaRPr>
          </a:p>
        </p:txBody>
      </p:sp>
      <p:sp>
        <p:nvSpPr>
          <p:cNvPr id="6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Os personagens principais do RL são o agente (</a:t>
            </a:r>
            <a:r>
              <a:rPr b="0" i="1" lang="pt-BR" sz="2800" spc="-1" strike="noStrike">
                <a:solidFill>
                  <a:schemeClr val="dk1"/>
                </a:solidFill>
                <a:latin typeface="Calibri"/>
              </a:rPr>
              <a:t>agent</a:t>
            </a:r>
            <a:r>
              <a:rPr b="0" lang="pt-BR" sz="2800" spc="-1" strike="noStrike">
                <a:solidFill>
                  <a:schemeClr val="dk1"/>
                </a:solidFill>
                <a:latin typeface="Calibri"/>
              </a:rPr>
              <a:t>) e o ambiente (</a:t>
            </a:r>
            <a:r>
              <a:rPr b="0" i="1" lang="pt-BR" sz="2800" spc="-1" strike="noStrike">
                <a:solidFill>
                  <a:schemeClr val="dk1"/>
                </a:solidFill>
                <a:latin typeface="Calibri"/>
              </a:rPr>
              <a:t>environment</a:t>
            </a:r>
            <a:r>
              <a:rPr b="0" lang="pt-BR" sz="2800" spc="-1" strike="noStrike">
                <a:solidFill>
                  <a:schemeClr val="dk1"/>
                </a:solidFill>
                <a:latin typeface="Calibri"/>
              </a:rPr>
              <a:t>). O ambiente é o mundo no qual o agente vive e interage. A cada passo de interação, o agente vê uma observação de um estado (</a:t>
            </a:r>
            <a:r>
              <a:rPr b="0" i="1" lang="pt-BR" sz="2800" spc="-1" strike="noStrike">
                <a:solidFill>
                  <a:schemeClr val="dk1"/>
                </a:solidFill>
                <a:latin typeface="Calibri"/>
              </a:rPr>
              <a:t>state</a:t>
            </a:r>
            <a:r>
              <a:rPr b="0" lang="pt-BR" sz="2800" spc="-1" strike="noStrike">
                <a:solidFill>
                  <a:schemeClr val="dk1"/>
                </a:solidFill>
                <a:latin typeface="Calibri"/>
              </a:rPr>
              <a:t>)  e então decide qual ação (</a:t>
            </a:r>
            <a:r>
              <a:rPr b="0" i="1" lang="pt-BR" sz="2800" spc="-1" strike="noStrike">
                <a:solidFill>
                  <a:schemeClr val="dk1"/>
                </a:solidFill>
                <a:latin typeface="Calibri"/>
              </a:rPr>
              <a:t>action</a:t>
            </a:r>
            <a:r>
              <a:rPr b="0" lang="pt-BR" sz="2800" spc="-1" strike="noStrike">
                <a:solidFill>
                  <a:schemeClr val="dk1"/>
                </a:solidFill>
                <a:latin typeface="Calibri"/>
              </a:rPr>
              <a:t>) tomar. O ambiente pode mudar por conta própria ou reagir a uma ação do agente.</a:t>
            </a:r>
            <a:endParaRPr b="0" lang="pt-BR"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O agente também recebe uma recompensa (</a:t>
            </a:r>
            <a:r>
              <a:rPr b="0" i="1" lang="pt-BR" sz="2800" spc="-1" strike="noStrike">
                <a:solidFill>
                  <a:schemeClr val="dk1"/>
                </a:solidFill>
                <a:latin typeface="Calibri"/>
              </a:rPr>
              <a:t>reward</a:t>
            </a:r>
            <a:r>
              <a:rPr b="0" lang="pt-BR" sz="2800" spc="-1" strike="noStrike">
                <a:solidFill>
                  <a:schemeClr val="dk1"/>
                </a:solidFill>
                <a:latin typeface="Calibri"/>
              </a:rPr>
              <a:t>) do ambiente, um número que quantifica quão boa ou ruim o estado atual é. O objetivo do agente é maximizar a premiação cumulativa, também chamada de retorno (</a:t>
            </a:r>
            <a:r>
              <a:rPr b="0" i="1" lang="pt-BR" sz="2800" spc="-1" strike="noStrike">
                <a:solidFill>
                  <a:schemeClr val="dk1"/>
                </a:solidFill>
                <a:latin typeface="Calibri"/>
              </a:rPr>
              <a:t>return</a:t>
            </a:r>
            <a:r>
              <a:rPr b="0" lang="pt-BR" sz="2800" spc="-1" strike="noStrike">
                <a:solidFill>
                  <a:schemeClr val="dk1"/>
                </a:solidFill>
                <a:latin typeface="Calibri"/>
              </a:rPr>
              <a:t>). </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825120" y="36000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Principais conceitos e terminologias</a:t>
            </a:r>
            <a:endParaRPr b="0" lang="pt-BR" sz="4400" spc="-1" strike="noStrike">
              <a:solidFill>
                <a:srgbClr val="000000"/>
              </a:solidFill>
              <a:latin typeface="Arial"/>
            </a:endParaRPr>
          </a:p>
        </p:txBody>
      </p:sp>
      <p:sp>
        <p:nvSpPr>
          <p:cNvPr id="66" name="PlaceHolder 2"/>
          <p:cNvSpPr>
            <a:spLocks noGrp="1"/>
          </p:cNvSpPr>
          <p:nvPr>
            <p:ph/>
          </p:nvPr>
        </p:nvSpPr>
        <p:spPr>
          <a:xfrm>
            <a:off x="838440" y="1825560"/>
            <a:ext cx="10514880" cy="435060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Métodos de RL são as maneiras que o agente pode aprender os comportamentos que o levam a esse objetivo.</a:t>
            </a:r>
            <a:endParaRPr b="0" lang="pt-BR" sz="2800" spc="-1" strike="noStrike">
              <a:solidFill>
                <a:srgbClr val="000000"/>
              </a:solidFill>
              <a:latin typeface="Arial"/>
            </a:endParaRPr>
          </a:p>
        </p:txBody>
      </p:sp>
      <p:pic>
        <p:nvPicPr>
          <p:cNvPr id="67" name="" descr=""/>
          <p:cNvPicPr/>
          <p:nvPr/>
        </p:nvPicPr>
        <p:blipFill>
          <a:blip r:embed="rId1">
            <a:alphaModFix amt="0"/>
          </a:blip>
          <a:stretch/>
        </p:blipFill>
        <p:spPr>
          <a:xfrm>
            <a:off x="2350080" y="2606400"/>
            <a:ext cx="7491600" cy="3877200"/>
          </a:xfrm>
          <a:prstGeom prst="rect">
            <a:avLst/>
          </a:prstGeom>
          <a:ln w="36000">
            <a:noFill/>
          </a:ln>
        </p:spPr>
      </p:pic>
      <p:sp>
        <p:nvSpPr>
          <p:cNvPr id="68" name=""/>
          <p:cNvSpPr txBox="1"/>
          <p:nvPr/>
        </p:nvSpPr>
        <p:spPr>
          <a:xfrm>
            <a:off x="2700000" y="6483600"/>
            <a:ext cx="7200000" cy="245880"/>
          </a:xfrm>
          <a:prstGeom prst="rect">
            <a:avLst/>
          </a:prstGeom>
          <a:noFill/>
          <a:ln w="36000">
            <a:noFill/>
          </a:ln>
        </p:spPr>
        <p:txBody>
          <a:bodyPr lIns="90000" rIns="90000" tIns="45000" bIns="45000" anchor="t">
            <a:noAutofit/>
          </a:bodyPr>
          <a:p>
            <a:r>
              <a:rPr b="0" lang="pt-BR" sz="1100" spc="-1" strike="noStrike">
                <a:solidFill>
                  <a:srgbClr val="000000"/>
                </a:solidFill>
                <a:latin typeface="Arial"/>
              </a:rPr>
              <a:t>TAXONOM</a:t>
            </a:r>
            <a:r>
              <a:rPr b="0" lang="pt-BR" sz="1100" spc="-1" strike="noStrike">
                <a:solidFill>
                  <a:srgbClr val="000000"/>
                </a:solidFill>
                <a:latin typeface="Arial"/>
              </a:rPr>
              <a:t>IA DOS </a:t>
            </a:r>
            <a:r>
              <a:rPr b="0" lang="pt-BR" sz="1100" spc="-1" strike="noStrike">
                <a:solidFill>
                  <a:srgbClr val="000000"/>
                </a:solidFill>
                <a:latin typeface="Arial"/>
              </a:rPr>
              <a:t>MODELOS </a:t>
            </a:r>
            <a:r>
              <a:rPr b="0" lang="pt-BR" sz="1100" spc="-1" strike="noStrike">
                <a:solidFill>
                  <a:srgbClr val="000000"/>
                </a:solidFill>
                <a:latin typeface="Arial"/>
              </a:rPr>
              <a:t>DE RL: </a:t>
            </a:r>
            <a:r>
              <a:rPr b="0" lang="pt-BR" sz="1100" spc="-1" strike="noStrike">
                <a:solidFill>
                  <a:srgbClr val="000000"/>
                </a:solidFill>
                <a:latin typeface="Arial"/>
              </a:rPr>
              <a:t>https://spin</a:t>
            </a:r>
            <a:r>
              <a:rPr b="0" lang="pt-BR" sz="1100" spc="-1" strike="noStrike">
                <a:solidFill>
                  <a:srgbClr val="000000"/>
                </a:solidFill>
                <a:latin typeface="Arial"/>
              </a:rPr>
              <a:t>ningup.ope</a:t>
            </a:r>
            <a:r>
              <a:rPr b="0" lang="pt-BR" sz="1100" spc="-1" strike="noStrike">
                <a:solidFill>
                  <a:srgbClr val="000000"/>
                </a:solidFill>
                <a:latin typeface="Arial"/>
              </a:rPr>
              <a:t>nai.com/en/</a:t>
            </a:r>
            <a:r>
              <a:rPr b="0" lang="pt-BR" sz="1100" spc="-1" strike="noStrike">
                <a:solidFill>
                  <a:srgbClr val="000000"/>
                </a:solidFill>
                <a:latin typeface="Arial"/>
              </a:rPr>
              <a:t>latest/spinn</a:t>
            </a:r>
            <a:r>
              <a:rPr b="0" lang="pt-BR" sz="1100" spc="-1" strike="noStrike">
                <a:solidFill>
                  <a:srgbClr val="000000"/>
                </a:solidFill>
                <a:latin typeface="Arial"/>
              </a:rPr>
              <a:t>ingup/rl_intr</a:t>
            </a:r>
            <a:r>
              <a:rPr b="0" lang="pt-BR" sz="1100" spc="-1" strike="noStrike">
                <a:solidFill>
                  <a:srgbClr val="000000"/>
                </a:solidFill>
                <a:latin typeface="Arial"/>
              </a:rPr>
              <a:t>o2.html</a:t>
            </a:r>
            <a:endParaRPr b="0" lang="pt-BR"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Métodos de Gradiente de Política</a:t>
            </a:r>
            <a:endParaRPr b="0" lang="pt-BR" sz="4400" spc="-1" strike="noStrike">
              <a:solidFill>
                <a:srgbClr val="000000"/>
              </a:solidFill>
              <a:latin typeface="Arial"/>
            </a:endParaRPr>
          </a:p>
        </p:txBody>
      </p:sp>
      <p:sp>
        <p:nvSpPr>
          <p:cNvPr id="70"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Os métodos de gradiente de política são muito comuns em algoritmos de aprendizado por reforço onde o modelo do ambiente não é conhecido. </a:t>
            </a:r>
            <a:endParaRPr b="0" lang="pt-BR"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Eles ajudam o agente a aprender qual a melhor ação tomar em uma determinada situação.</a:t>
            </a:r>
            <a:endParaRPr b="0" lang="pt-BR"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Além disso, o método de gradiente de política desempenha o papel do "ator" em métodos chamados Ator-Crítico, onde o "crítico" avalia as ações tomadas pelo "ator".</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Métodos de Gradiente de Política</a:t>
            </a:r>
            <a:endParaRPr b="0" lang="pt-BR" sz="4400" spc="-1" strike="noStrike">
              <a:solidFill>
                <a:srgbClr val="000000"/>
              </a:solidFill>
              <a:latin typeface="Arial"/>
            </a:endParaRPr>
          </a:p>
        </p:txBody>
      </p:sp>
      <p:sp>
        <p:nvSpPr>
          <p:cNvPr id="72"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Basicamente, os métodos de gradiente de política atualizam a distribuição de probabilidade das ações para que as ações com maior recompensa esperada tenham um valor de probabilidade maior para um estado observado. </a:t>
            </a:r>
            <a:endParaRPr b="0" lang="pt-BR" sz="2800" spc="-1" strike="noStrike">
              <a:solidFill>
                <a:srgbClr val="000000"/>
              </a:solidFill>
              <a:latin typeface="Arial"/>
            </a:endParaRPr>
          </a:p>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Em outras palavras, eles ajustam as chances de tomar diferentes ações em uma situação específica, de modo que as ações mais promissoras sejam mais prováveis de serem escolhidas.</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Métodos de Gradiente de Política</a:t>
            </a:r>
            <a:endParaRPr b="0" lang="pt-BR" sz="4400" spc="-1" strike="noStrike">
              <a:solidFill>
                <a:srgbClr val="000000"/>
              </a:solidFill>
              <a:latin typeface="Arial"/>
            </a:endParaRPr>
          </a:p>
        </p:txBody>
      </p:sp>
      <p:sp>
        <p:nvSpPr>
          <p:cNvPr id="74" name="PlaceHolder 2"/>
          <p:cNvSpPr>
            <a:spLocks noGrp="1"/>
          </p:cNvSpPr>
          <p:nvPr>
            <p:ph/>
          </p:nvPr>
        </p:nvSpPr>
        <p:spPr>
          <a:xfrm>
            <a:off x="824760" y="1825560"/>
            <a:ext cx="10514880" cy="435060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A função objetivo para os gradientes de política é definida como:</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Em que      é a política,    é a ação,    é o estado e      é o ganho acumulado, definido como</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a:p>
            <a:pPr marL="432000" indent="0">
              <a:lnSpc>
                <a:spcPct val="90000"/>
              </a:lnSpc>
              <a:spcBef>
                <a:spcPts val="1417"/>
              </a:spcBef>
              <a:buNone/>
              <a:tabLst>
                <a:tab algn="l" pos="0"/>
              </a:tabLst>
            </a:pPr>
            <a:r>
              <a:rPr b="0" lang="pt-BR" sz="2800" spc="-1" strike="noStrike">
                <a:solidFill>
                  <a:schemeClr val="dk1"/>
                </a:solidFill>
                <a:latin typeface="Calibri"/>
              </a:rPr>
              <a:t>    </a:t>
            </a:r>
            <a:r>
              <a:rPr b="0" lang="pt-BR" sz="2800" spc="-1" strike="noStrike">
                <a:solidFill>
                  <a:schemeClr val="dk1"/>
                </a:solidFill>
                <a:latin typeface="Calibri"/>
              </a:rPr>
              <a:t>é o fator de desconto e    a recompensa [1][2].</a:t>
            </a:r>
            <a:endParaRPr b="0" lang="pt-BR" sz="2800" spc="-1" strike="noStrike">
              <a:solidFill>
                <a:srgbClr val="000000"/>
              </a:solidFill>
              <a:latin typeface="Arial"/>
            </a:endParaRPr>
          </a:p>
        </p:txBody>
      </p:sp>
      <mc:AlternateContent>
        <mc:Choice xmlns:a14="http://schemas.microsoft.com/office/drawing/2010/main" Requires="a14">
          <p:sp>
            <p:nvSpPr>
              <p:cNvPr id="75" name=""/>
              <p:cNvSpPr txBox="1"/>
              <p:nvPr/>
            </p:nvSpPr>
            <p:spPr>
              <a:xfrm>
                <a:off x="4168080" y="2438280"/>
                <a:ext cx="3855240" cy="797760"/>
              </a:xfrm>
              <a:prstGeom prst="rect">
                <a:avLst/>
              </a:prstGeom>
            </p:spPr>
            <p:txBody>
              <a:bodyPr/>
              <a:p>
                <a14:m>
                  <m:oMath xmlns:m="http://schemas.openxmlformats.org/officeDocument/2006/math">
                    <m:sSub>
                      <m:e>
                        <m:r>
                          <m:t xml:space="preserve">∇</m:t>
                        </m:r>
                      </m:e>
                      <m:sub>
                        <m:r>
                          <m:t xml:space="preserve">θ</m:t>
                        </m:r>
                      </m:sub>
                    </m:sSub>
                    <m:r>
                      <m:t xml:space="preserve">J</m:t>
                    </m:r>
                    <m:d>
                      <m:dPr>
                        <m:begChr m:val="("/>
                        <m:endChr m:val=")"/>
                      </m:dPr>
                      <m:e>
                        <m:r>
                          <m:t xml:space="preserve">θ</m:t>
                        </m:r>
                      </m:e>
                    </m:d>
                    <m:r>
                      <m:t xml:space="preserve">=</m:t>
                    </m:r>
                    <m:limLow>
                      <m:e>
                        <m:r>
                          <m:t xml:space="preserve">E</m:t>
                        </m:r>
                      </m:e>
                      <m:lim>
                        <m:r>
                          <m:t xml:space="preserve">τ</m:t>
                        </m:r>
                      </m:lim>
                    </m:limLow>
                    <m:d>
                      <m:dPr>
                        <m:begChr m:val="["/>
                        <m:endChr m:val="]"/>
                      </m:dPr>
                      <m:e>
                        <m:nary>
                          <m:naryPr>
                            <m:chr m:val="∑"/>
                          </m:naryPr>
                          <m:sub>
                            <m:r>
                              <m:t xml:space="preserve">t</m:t>
                            </m:r>
                            <m:r>
                              <m:t xml:space="preserve">=</m:t>
                            </m:r>
                            <m:r>
                              <m:t xml:space="preserve">0</m:t>
                            </m:r>
                          </m:sub>
                          <m:sup>
                            <m:r>
                              <m:t xml:space="preserve">T</m:t>
                            </m:r>
                            <m:r>
                              <m:t xml:space="preserve">−</m:t>
                            </m:r>
                            <m:r>
                              <m:t xml:space="preserve">1</m:t>
                            </m:r>
                          </m:sup>
                          <m:e>
                            <m:sSub>
                              <m:e>
                                <m:r>
                                  <m:t xml:space="preserve">∇</m:t>
                                </m:r>
                              </m:e>
                              <m:sub>
                                <m:r>
                                  <m:t xml:space="preserve">θ</m:t>
                                </m:r>
                              </m:sub>
                            </m:sSub>
                          </m:e>
                        </m:nary>
                        <m:r>
                          <m:t xml:space="preserve">log</m:t>
                        </m:r>
                        <m:sSub>
                          <m:e>
                            <m:r>
                              <m:t xml:space="preserve">π</m:t>
                            </m:r>
                          </m:e>
                          <m:sub>
                            <m:r>
                              <m:t xml:space="preserve">θ</m:t>
                            </m:r>
                          </m:sub>
                        </m:sSub>
                        <m:d>
                          <m:dPr>
                            <m:begChr m:val="("/>
                            <m:endChr m:val=")"/>
                          </m:dPr>
                          <m:e>
                            <m:d>
                              <m:dPr>
                                <m:begChr m:val=""/>
                                <m:endChr m:val="|"/>
                              </m:dPr>
                              <m:e>
                                <m:sSub>
                                  <m:e>
                                    <m:r>
                                      <m:t xml:space="preserve">a</m:t>
                                    </m:r>
                                  </m:e>
                                  <m:sub>
                                    <m:r>
                                      <m:t xml:space="preserve">t</m:t>
                                    </m:r>
                                  </m:sub>
                                </m:sSub>
                              </m:e>
                            </m:d>
                            <m:sSub>
                              <m:e>
                                <m:r>
                                  <m:t xml:space="preserve">s</m:t>
                                </m:r>
                              </m:e>
                              <m:sub>
                                <m:r>
                                  <m:t xml:space="preserve">t</m:t>
                                </m:r>
                              </m:sub>
                            </m:sSub>
                          </m:e>
                        </m:d>
                        <m:sSub>
                          <m:e>
                            <m:r>
                              <m:t xml:space="preserve">G</m:t>
                            </m:r>
                          </m:e>
                          <m:sub>
                            <m:r>
                              <m:t xml:space="preserve">t</m:t>
                            </m:r>
                          </m:sub>
                        </m:sSub>
                      </m:e>
                    </m:d>
                  </m:oMath>
                </a14:m>
              </a:p>
            </p:txBody>
          </p:sp>
        </mc:Choice>
        <mc:Fallback/>
      </mc:AlternateContent>
      <mc:AlternateContent>
        <mc:Choice xmlns:a14="http://schemas.microsoft.com/office/drawing/2010/main" Requires="a14">
          <p:sp>
            <p:nvSpPr>
              <p:cNvPr id="76" name=""/>
              <p:cNvSpPr txBox="1"/>
              <p:nvPr/>
            </p:nvSpPr>
            <p:spPr>
              <a:xfrm>
                <a:off x="2555280" y="3699000"/>
                <a:ext cx="236880" cy="192600"/>
              </a:xfrm>
              <a:prstGeom prst="rect">
                <a:avLst/>
              </a:prstGeom>
            </p:spPr>
            <p:txBody>
              <a:bodyPr/>
              <a:p>
                <a14:m>
                  <m:oMath xmlns:m="http://schemas.openxmlformats.org/officeDocument/2006/math">
                    <m:sSub>
                      <m:e>
                        <m:r>
                          <m:t xml:space="preserve">π</m:t>
                        </m:r>
                      </m:e>
                      <m:sub>
                        <m:r>
                          <m:t xml:space="preserve">θ</m:t>
                        </m:r>
                      </m:sub>
                    </m:sSub>
                  </m:oMath>
                </a14:m>
              </a:p>
            </p:txBody>
          </p:sp>
        </mc:Choice>
        <mc:Fallback/>
      </mc:AlternateContent>
      <mc:AlternateContent>
        <mc:Choice xmlns:a14="http://schemas.microsoft.com/office/drawing/2010/main" Requires="a14">
          <p:sp>
            <p:nvSpPr>
              <p:cNvPr id="77" name=""/>
              <p:cNvSpPr txBox="1"/>
              <p:nvPr/>
            </p:nvSpPr>
            <p:spPr>
              <a:xfrm>
                <a:off x="4610160" y="3638160"/>
                <a:ext cx="192600" cy="320040"/>
              </a:xfrm>
              <a:prstGeom prst="rect">
                <a:avLst/>
              </a:prstGeom>
            </p:spPr>
            <p:txBody>
              <a:bodyPr/>
              <a:p>
                <a14:m>
                  <m:oMath xmlns:m="http://schemas.openxmlformats.org/officeDocument/2006/math">
                    <m:sSub>
                      <m:e>
                        <m:r>
                          <m:t xml:space="preserve">a</m:t>
                        </m:r>
                      </m:e>
                      <m:sub>
                        <m:r>
                          <m:t xml:space="preserve">t</m:t>
                        </m:r>
                      </m:sub>
                    </m:sSub>
                  </m:oMath>
                </a14:m>
              </a:p>
            </p:txBody>
          </p:sp>
        </mc:Choice>
        <mc:Fallback/>
      </mc:AlternateContent>
      <mc:AlternateContent>
        <mc:Choice xmlns:a14="http://schemas.microsoft.com/office/drawing/2010/main" Requires="a14">
          <p:sp>
            <p:nvSpPr>
              <p:cNvPr id="78" name=""/>
              <p:cNvSpPr txBox="1"/>
              <p:nvPr/>
            </p:nvSpPr>
            <p:spPr>
              <a:xfrm>
                <a:off x="6230160" y="3638160"/>
                <a:ext cx="168480" cy="320040"/>
              </a:xfrm>
              <a:prstGeom prst="rect">
                <a:avLst/>
              </a:prstGeom>
            </p:spPr>
            <p:txBody>
              <a:bodyPr/>
              <a:p>
                <a14:m>
                  <m:oMath xmlns:m="http://schemas.openxmlformats.org/officeDocument/2006/math">
                    <m:sSub>
                      <m:e>
                        <m:r>
                          <m:t xml:space="preserve">s</m:t>
                        </m:r>
                      </m:e>
                      <m:sub>
                        <m:r>
                          <m:t xml:space="preserve">t</m:t>
                        </m:r>
                      </m:sub>
                    </m:sSub>
                  </m:oMath>
                </a14:m>
              </a:p>
            </p:txBody>
          </p:sp>
        </mc:Choice>
        <mc:Fallback/>
      </mc:AlternateContent>
      <mc:AlternateContent>
        <mc:Choice xmlns:a14="http://schemas.microsoft.com/office/drawing/2010/main" Requires="a14">
          <p:sp>
            <p:nvSpPr>
              <p:cNvPr id="79" name=""/>
              <p:cNvSpPr txBox="1"/>
              <p:nvPr/>
            </p:nvSpPr>
            <p:spPr>
              <a:xfrm>
                <a:off x="8354160" y="3638160"/>
                <a:ext cx="247320" cy="320040"/>
              </a:xfrm>
              <a:prstGeom prst="rect">
                <a:avLst/>
              </a:prstGeom>
            </p:spPr>
            <p:txBody>
              <a:bodyPr/>
              <a:p>
                <a14:m>
                  <m:oMath xmlns:m="http://schemas.openxmlformats.org/officeDocument/2006/math">
                    <m:sSub>
                      <m:e>
                        <m:r>
                          <m:t xml:space="preserve">G</m:t>
                        </m:r>
                      </m:e>
                      <m:sub>
                        <m:r>
                          <m:t xml:space="preserve">t</m:t>
                        </m:r>
                      </m:sub>
                    </m:sSub>
                  </m:oMath>
                </a14:m>
              </a:p>
            </p:txBody>
          </p:sp>
        </mc:Choice>
        <mc:Fallback/>
      </mc:AlternateContent>
      <mc:AlternateContent>
        <mc:Choice xmlns:a14="http://schemas.microsoft.com/office/drawing/2010/main" Requires="a14">
          <p:sp>
            <p:nvSpPr>
              <p:cNvPr id="80" name=""/>
              <p:cNvSpPr txBox="1"/>
              <p:nvPr/>
            </p:nvSpPr>
            <p:spPr>
              <a:xfrm>
                <a:off x="5087160" y="4280040"/>
                <a:ext cx="2017080" cy="724680"/>
              </a:xfrm>
              <a:prstGeom prst="rect">
                <a:avLst/>
              </a:prstGeom>
            </p:spPr>
            <p:txBody>
              <a:bodyPr/>
              <a:p>
                <a14:m>
                  <m:oMath xmlns:m="http://schemas.openxmlformats.org/officeDocument/2006/math">
                    <m:sSub>
                      <m:e>
                        <m:r>
                          <m:t xml:space="preserve">G</m:t>
                        </m:r>
                      </m:e>
                      <m:sub>
                        <m:r>
                          <m:t xml:space="preserve">t</m:t>
                        </m:r>
                      </m:sub>
                    </m:sSub>
                    <m:r>
                      <m:t xml:space="preserve">=</m:t>
                    </m:r>
                    <m:nary>
                      <m:naryPr>
                        <m:chr m:val="∑"/>
                      </m:naryPr>
                      <m:sub>
                        <m:r>
                          <m:t xml:space="preserve">t</m:t>
                        </m:r>
                        <m:r>
                          <m:t xml:space="preserve">'</m:t>
                        </m:r>
                        <m:r>
                          <m:t xml:space="preserve">=</m:t>
                        </m:r>
                        <m:r>
                          <m:t xml:space="preserve">t</m:t>
                        </m:r>
                        <m:r>
                          <m:t xml:space="preserve">+</m:t>
                        </m:r>
                        <m:r>
                          <m:t xml:space="preserve">1</m:t>
                        </m:r>
                      </m:sub>
                      <m:sup>
                        <m:r>
                          <m:t xml:space="preserve">T</m:t>
                        </m:r>
                      </m:sup>
                      <m:e>
                        <m:sSup>
                          <m:e>
                            <m:r>
                              <m:t xml:space="preserve">γ</m:t>
                            </m:r>
                          </m:e>
                          <m:sup>
                            <m:r>
                              <m:t xml:space="preserve">t</m:t>
                            </m:r>
                            <m:r>
                              <m:t xml:space="preserve">'</m:t>
                            </m:r>
                            <m:r>
                              <m:t xml:space="preserve">−</m:t>
                            </m:r>
                            <m:r>
                              <m:t xml:space="preserve">t</m:t>
                            </m:r>
                            <m:r>
                              <m:t xml:space="preserve">−</m:t>
                            </m:r>
                            <m:r>
                              <m:t xml:space="preserve">1</m:t>
                            </m:r>
                          </m:sup>
                        </m:sSup>
                      </m:e>
                    </m:nary>
                    <m:sSub>
                      <m:e>
                        <m:r>
                          <m:t xml:space="preserve">r</m:t>
                        </m:r>
                      </m:e>
                      <m:sub>
                        <m:r>
                          <m:t xml:space="preserve">t</m:t>
                        </m:r>
                        <m:r>
                          <m:t xml:space="preserve">'</m:t>
                        </m:r>
                      </m:sub>
                    </m:sSub>
                  </m:oMath>
                </a14:m>
              </a:p>
            </p:txBody>
          </p:sp>
        </mc:Choice>
        <mc:Fallback/>
      </mc:AlternateContent>
      <mc:AlternateContent>
        <mc:Choice xmlns:a14="http://schemas.microsoft.com/office/drawing/2010/main" Requires="a14">
          <p:sp>
            <p:nvSpPr>
              <p:cNvPr id="81" name=""/>
              <p:cNvSpPr txBox="1"/>
              <p:nvPr/>
            </p:nvSpPr>
            <p:spPr>
              <a:xfrm>
                <a:off x="1368000" y="5172840"/>
                <a:ext cx="166320" cy="197280"/>
              </a:xfrm>
              <a:prstGeom prst="rect">
                <a:avLst/>
              </a:prstGeom>
            </p:spPr>
            <p:txBody>
              <a:bodyPr/>
              <a:p>
                <a14:m>
                  <m:oMath xmlns:m="http://schemas.openxmlformats.org/officeDocument/2006/math">
                    <m:r>
                      <m:t xml:space="preserve">γ</m:t>
                    </m:r>
                  </m:oMath>
                </a14:m>
              </a:p>
            </p:txBody>
          </p:sp>
        </mc:Choice>
        <mc:Fallback/>
      </mc:AlternateContent>
      <mc:AlternateContent>
        <mc:Choice xmlns:a14="http://schemas.microsoft.com/office/drawing/2010/main" Requires="a14">
          <p:sp>
            <p:nvSpPr>
              <p:cNvPr id="82" name=""/>
              <p:cNvSpPr txBox="1"/>
              <p:nvPr/>
            </p:nvSpPr>
            <p:spPr>
              <a:xfrm>
                <a:off x="5076000" y="5148000"/>
                <a:ext cx="171360" cy="320040"/>
              </a:xfrm>
              <a:prstGeom prst="rect">
                <a:avLst/>
              </a:prstGeom>
            </p:spPr>
            <p:txBody>
              <a:bodyPr/>
              <a:p>
                <a14:m>
                  <m:oMath xmlns:m="http://schemas.openxmlformats.org/officeDocument/2006/math">
                    <m:sSub>
                      <m:e>
                        <m:r>
                          <m:t xml:space="preserve">r</m:t>
                        </m:r>
                      </m:e>
                      <m:sub>
                        <m:r>
                          <m:t xml:space="preserve">t</m:t>
                        </m:r>
                      </m:sub>
                    </m:sSub>
                  </m:oMath>
                </a14:m>
              </a:p>
            </p:txBody>
          </p:sp>
        </mc:Choice>
        <mc:Fallback/>
      </mc:AlternateContent>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Algoritmo </a:t>
            </a:r>
            <a:r>
              <a:rPr b="0" i="1" lang="pt-BR" sz="4400" spc="-1" strike="noStrike">
                <a:solidFill>
                  <a:schemeClr val="dk1"/>
                </a:solidFill>
                <a:latin typeface="Calibri Light"/>
              </a:rPr>
              <a:t>Reinforce</a:t>
            </a:r>
            <a:endParaRPr b="0" lang="pt-BR" sz="4400" spc="-1" strike="noStrike">
              <a:solidFill>
                <a:srgbClr val="000000"/>
              </a:solidFill>
              <a:latin typeface="Arial"/>
            </a:endParaRPr>
          </a:p>
        </p:txBody>
      </p:sp>
      <p:sp>
        <p:nvSpPr>
          <p:cNvPr id="84"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324000">
              <a:lnSpc>
                <a:spcPct val="90000"/>
              </a:lnSpc>
              <a:spcBef>
                <a:spcPts val="1417"/>
              </a:spcBef>
              <a:buClr>
                <a:srgbClr val="000000"/>
              </a:buClr>
              <a:buSzPct val="45000"/>
              <a:buFont typeface="Wingdings" charset="2"/>
              <a:buChar char=""/>
            </a:pPr>
            <a:r>
              <a:rPr b="0" lang="pt-BR" sz="2800" spc="-1" strike="noStrike">
                <a:solidFill>
                  <a:schemeClr val="dk1"/>
                </a:solidFill>
                <a:latin typeface="Calibri"/>
              </a:rPr>
              <a:t>O algoritmo Reinforce é uma técnica usada para ensinar um agente a </a:t>
            </a:r>
            <a:r>
              <a:rPr b="0" lang="pt-BR" sz="2800" spc="-1" strike="noStrike">
                <a:solidFill>
                  <a:schemeClr val="dk1"/>
                </a:solidFill>
                <a:latin typeface="Calibri"/>
              </a:rPr>
              <a:t>realizar ações em um ambiente para maximizar recompensas futuras.</a:t>
            </a:r>
            <a:endParaRPr b="0" lang="pt-BR" sz="2800" spc="-1" strike="noStrike">
              <a:solidFill>
                <a:srgbClr val="000000"/>
              </a:solidFill>
              <a:latin typeface="Arial"/>
            </a:endParaRPr>
          </a:p>
          <a:p>
            <a:pPr marL="432000" indent="0">
              <a:lnSpc>
                <a:spcPct val="90000"/>
              </a:lnSpc>
              <a:spcBef>
                <a:spcPts val="1417"/>
              </a:spcBef>
              <a:buNone/>
              <a:tabLst>
                <a:tab algn="l" pos="0"/>
              </a:tabLst>
            </a:pPr>
            <a:endParaRPr b="0" lang="pt-BR" sz="2800" spc="-1" strike="noStrike">
              <a:solidFill>
                <a:srgbClr val="000000"/>
              </a:solidFill>
              <a:latin typeface="Arial"/>
            </a:endParaRPr>
          </a:p>
        </p:txBody>
      </p:sp>
      <mc:AlternateContent>
        <mc:Choice xmlns:a14="http://schemas.microsoft.com/office/drawing/2010/main" Requires="a14">
          <p:sp>
            <p:nvSpPr>
              <p:cNvPr id="85" name=""/>
              <p:cNvSpPr txBox="1"/>
              <p:nvPr/>
            </p:nvSpPr>
            <p:spPr>
              <a:xfrm>
                <a:off x="5726160" y="3385440"/>
                <a:ext cx="719280" cy="359280"/>
              </a:xfrm>
              <a:prstGeom prst="rect">
                <a:avLst/>
              </a:prstGeom>
            </p:spPr>
            <p:txBody>
              <a:bodyPr/>
              <a:p>
                <a14:m>
                  <m:oMath xmlns:m="http://schemas.openxmlformats.org/officeDocument/2006/math"/>
                </a14:m>
              </a:p>
            </p:txBody>
          </p:sp>
        </mc:Choice>
        <mc:Fallback/>
      </mc:AlternateContent>
      <p:pic>
        <p:nvPicPr>
          <p:cNvPr id="86" name="" descr=""/>
          <p:cNvPicPr/>
          <p:nvPr/>
        </p:nvPicPr>
        <p:blipFill>
          <a:blip r:embed="rId1">
            <a:alphaModFix amt="0"/>
          </a:blip>
          <a:stretch/>
        </p:blipFill>
        <p:spPr>
          <a:xfrm>
            <a:off x="2208240" y="3060000"/>
            <a:ext cx="7691760" cy="3691080"/>
          </a:xfrm>
          <a:prstGeom prst="rect">
            <a:avLst/>
          </a:prstGeom>
          <a:ln w="3600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417"/>
              </a:spcBef>
              <a:buNone/>
              <a:tabLst>
                <a:tab algn="l" pos="0"/>
              </a:tabLst>
            </a:pPr>
            <a:r>
              <a:rPr b="0" lang="pt-BR" sz="4400" spc="-1" strike="noStrike">
                <a:solidFill>
                  <a:schemeClr val="dk1"/>
                </a:solidFill>
                <a:latin typeface="Calibri Light"/>
              </a:rPr>
              <a:t>Al</a:t>
            </a:r>
            <a:r>
              <a:rPr b="0" lang="pt-BR" sz="4400" spc="-1" strike="noStrike">
                <a:solidFill>
                  <a:schemeClr val="dk1"/>
                </a:solidFill>
                <a:latin typeface="Calibri Light"/>
              </a:rPr>
              <a:t>go</a:t>
            </a:r>
            <a:r>
              <a:rPr b="0" lang="pt-BR" sz="4400" spc="-1" strike="noStrike">
                <a:solidFill>
                  <a:schemeClr val="dk1"/>
                </a:solidFill>
                <a:latin typeface="Calibri Light"/>
              </a:rPr>
              <a:t>rit</a:t>
            </a:r>
            <a:r>
              <a:rPr b="0" lang="pt-BR" sz="4400" spc="-1" strike="noStrike">
                <a:solidFill>
                  <a:schemeClr val="dk1"/>
                </a:solidFill>
                <a:latin typeface="Calibri Light"/>
              </a:rPr>
              <a:t>m</a:t>
            </a:r>
            <a:r>
              <a:rPr b="0" lang="pt-BR" sz="4400" spc="-1" strike="noStrike">
                <a:solidFill>
                  <a:schemeClr val="dk1"/>
                </a:solidFill>
                <a:latin typeface="Calibri Light"/>
              </a:rPr>
              <a:t>o </a:t>
            </a:r>
            <a:r>
              <a:rPr b="0" i="1" lang="pt-BR" sz="4400" spc="-1" strike="noStrike">
                <a:solidFill>
                  <a:schemeClr val="dk1"/>
                </a:solidFill>
                <a:latin typeface="Calibri Light"/>
              </a:rPr>
              <a:t>R</a:t>
            </a:r>
            <a:r>
              <a:rPr b="0" i="1" lang="pt-BR" sz="4400" spc="-1" strike="noStrike">
                <a:solidFill>
                  <a:schemeClr val="dk1"/>
                </a:solidFill>
                <a:latin typeface="Calibri Light"/>
              </a:rPr>
              <a:t>ei</a:t>
            </a:r>
            <a:r>
              <a:rPr b="0" i="1" lang="pt-BR" sz="4400" spc="-1" strike="noStrike">
                <a:solidFill>
                  <a:schemeClr val="dk1"/>
                </a:solidFill>
                <a:latin typeface="Calibri Light"/>
              </a:rPr>
              <a:t>nf</a:t>
            </a:r>
            <a:r>
              <a:rPr b="0" i="1" lang="pt-BR" sz="4400" spc="-1" strike="noStrike">
                <a:solidFill>
                  <a:schemeClr val="dk1"/>
                </a:solidFill>
                <a:latin typeface="Calibri Light"/>
              </a:rPr>
              <a:t>or</a:t>
            </a:r>
            <a:r>
              <a:rPr b="0" i="1" lang="pt-BR" sz="4400" spc="-1" strike="noStrike">
                <a:solidFill>
                  <a:schemeClr val="dk1"/>
                </a:solidFill>
                <a:latin typeface="Calibri Light"/>
              </a:rPr>
              <a:t>ce</a:t>
            </a:r>
            <a:endParaRPr b="0" lang="pt-BR" sz="4400" spc="-1" strike="noStrike">
              <a:solidFill>
                <a:srgbClr val="000000"/>
              </a:solidFill>
              <a:latin typeface="Arial"/>
            </a:endParaRPr>
          </a:p>
        </p:txBody>
      </p:sp>
      <p:sp>
        <p:nvSpPr>
          <p:cNvPr id="8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Autofit/>
          </a:bodyPr>
          <a:p>
            <a:pPr marL="432000" indent="0">
              <a:lnSpc>
                <a:spcPct val="90000"/>
              </a:lnSpc>
              <a:spcBef>
                <a:spcPts val="1417"/>
              </a:spcBef>
              <a:buNone/>
              <a:tabLst>
                <a:tab algn="l" pos="0"/>
              </a:tabLst>
            </a:pPr>
            <a:r>
              <a:rPr b="0" lang="pt-BR" sz="2200" spc="-1" strike="noStrike">
                <a:solidFill>
                  <a:schemeClr val="dk1"/>
                </a:solidFill>
                <a:latin typeface="Calibri"/>
              </a:rPr>
              <a:t>1 - Realize uma trajetória: O agente executa ações com base na sua política atual (ou seja, nas regras que ele segue) e observa o que acontece em cada etapa</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2 - Guarde informações importantes: Em cada etapa da trajetória, o agente registra duas coisas: a probabilidade das ações que ele tomou e as recompensas que recebeu.</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3 - Calcule as recompensas futuras: Agora, o agente olha para frente e calcula quanta recompensa ele espera receber no futuro. Isso inclui recompensas imediatas e também recompensas que virão depois.</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4 - Atualize a política: Com base nas informações coletadas, o agente ajusta suas regras (ou política) para tornar mais provável que ele tome ações que levem a recompensas maiores.</a:t>
            </a:r>
            <a:endParaRPr b="0" lang="pt-BR" sz="2200" spc="-1" strike="noStrike">
              <a:solidFill>
                <a:srgbClr val="000000"/>
              </a:solidFill>
              <a:latin typeface="Arial"/>
            </a:endParaRPr>
          </a:p>
          <a:p>
            <a:pPr marL="432000" indent="0">
              <a:lnSpc>
                <a:spcPct val="90000"/>
              </a:lnSpc>
              <a:spcBef>
                <a:spcPts val="1417"/>
              </a:spcBef>
              <a:buNone/>
              <a:tabLst>
                <a:tab algn="l" pos="0"/>
              </a:tabLst>
            </a:pPr>
            <a:r>
              <a:rPr b="0" lang="pt-BR" sz="2200" spc="-1" strike="noStrike">
                <a:solidFill>
                  <a:schemeClr val="dk1"/>
                </a:solidFill>
                <a:latin typeface="Calibri"/>
              </a:rPr>
              <a:t>5 - Repita o processo: O agente continua repetindo esses passos, atualizando sua política à medida que aprende mais sobre o ambiente e busca maximizar suas recompensas.</a:t>
            </a:r>
            <a:endParaRPr b="0" lang="pt-BR"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10889</TotalTime>
  <Application>LibreOffice/7.6.6.3$Linux_X86_64 LibreOffice_project/d97b2716a9a4a2ce1391dee1765565ea469b0ae7</Application>
  <AppVersion>15.0000</AppVersion>
  <Words>49</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2020-01-20T13:50:05Z</dcterms:created>
  <dc:creator>Felipe Augusto Pereira de Figueiredo</dc:creator>
  <dc:description/>
  <dc:language>pt-BR</dc:language>
  <cp:lastModifiedBy/>
  <dcterms:modified xsi:type="dcterms:W3CDTF">2024-05-09T11:39:17Z</dcterms:modified>
  <cp:revision>1737</cp:revision>
  <dc:subject/>
  <dc:title>TP555 - Inteligência Artificial e Machine Learning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11</vt:i4>
  </property>
</Properties>
</file>