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BA6C0-2E32-47D8-BC96-7708D4801ACF}">
  <a:tblStyle styleId="{49BBA6C0-2E32-47D8-BC96-7708D4801A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0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2" name="Google Shape;1762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3" name="Google Shape;1763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10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8" name="Google Shape;178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9" name="Google Shape;178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0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2" name="Google Shape;1822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3" name="Google Shape;1823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0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1" name="Google Shape;1841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2" name="Google Shape;184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0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0" name="Google Shape;1860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1" name="Google Shape;186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1" name="Google Shape;1881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2" name="Google Shape;1882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0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0" name="Google Shape;1920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1" name="Google Shape;192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10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8" name="Google Shape;1948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9" name="Google Shape;194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0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5" name="Google Shape;198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6" name="Google Shape;1986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0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8" name="Google Shape;2028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9" name="Google Shape;2029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0" name="Google Shape;2070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1" name="Google Shape;2071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2" name="Google Shape;208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3" name="Google Shape;2083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1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2" name="Google Shape;2102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3" name="Google Shape;2103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2" name="Google Shape;2112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3" name="Google Shape;2113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0" name="Google Shape;2160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1" name="Google Shape;2161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2" name="Google Shape;2182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3" name="Google Shape;2183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1" name="Google Shape;2201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2" name="Google Shape;2202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2" name="Google Shape;2222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3" name="Google Shape;2223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2" name="Google Shape;2242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3" name="Google Shape;2243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1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8" name="Google Shape;2278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9" name="Google Shape;2279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1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6" name="Google Shape;2306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7" name="Google Shape;230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7" name="Google Shape;2327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8" name="Google Shape;2328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4" name="Google Shape;2344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5" name="Google Shape;2345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1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6" name="Google Shape;2356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7" name="Google Shape;2357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1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1" name="Google Shape;2371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2" name="Google Shape;2372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1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5" name="Google Shape;2385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6" name="Google Shape;2386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1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1" name="Google Shape;2401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2" name="Google Shape;2402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1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0" name="Google Shape;2440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1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1" name="Google Shape;2541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2" name="Google Shape;254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1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8" name="Google Shape;2608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9" name="Google Shape;2609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9" name="Google Shape;2639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0" name="Google Shape;2640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1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5" name="Google Shape;2655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6" name="Google Shape;2656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1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5" name="Google Shape;2675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6" name="Google Shape;2676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1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7" name="Google Shape;2697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8" name="Google Shape;2698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p1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2" name="Google Shape;2712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3" name="Google Shape;2713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1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4" name="Google Shape;2724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5" name="Google Shape;2725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1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1" name="Google Shape;2741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2" name="Google Shape;2742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2" name="Google Shape;276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3" name="Google Shape;2763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1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4" name="Google Shape;2784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5" name="Google Shape;2785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1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5" name="Google Shape;2805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6" name="Google Shape;2806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1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0" name="Google Shape;2820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1" name="Google Shape;2821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1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8" name="Google Shape;283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9" name="Google Shape;2839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1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8" name="Google Shape;2848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9" name="Google Shape;2849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1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8" name="Google Shape;2868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9" name="Google Shape;2869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1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0" name="Google Shape;2900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1" name="Google Shape;2901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1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2" name="Google Shape;2922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3" name="Google Shape;2923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1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5" name="Google Shape;2945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6" name="Google Shape;2946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5" name="Google Shape;2955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6" name="Google Shape;2956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1" name="Google Shape;2971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2" name="Google Shape;2972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8" name="Google Shape;3008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9" name="Google Shape;3009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1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3" name="Google Shape;3023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4" name="Google Shape;3024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1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1" name="Google Shape;3041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2" name="Google Shape;3042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1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2" name="Google Shape;3062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3" name="Google Shape;3063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p1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2" name="Google Shape;3082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3" name="Google Shape;3083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1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0" name="Google Shape;3100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1" name="Google Shape;3101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1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0" name="Google Shape;3110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1" name="Google Shape;3111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1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2" name="Google Shape;3122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3" name="Google Shape;3123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1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6" name="Google Shape;3136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7" name="Google Shape;31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1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3" name="Google Shape;3153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4" name="Google Shape;3154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p1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3" name="Google Shape;3173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4" name="Google Shape;3174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1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2" name="Google Shape;3182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3" name="Google Shape;3183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1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9" name="Google Shape;3199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0" name="Google Shape;3200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0" name="Google Shape;3230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1" name="Google Shape;3231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1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7" name="Google Shape;3257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8" name="Google Shape;3258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p1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6" name="Google Shape;3266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7" name="Google Shape;3267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1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6" name="Google Shape;3276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7" name="Google Shape;3277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1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9" name="Google Shape;3289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0" name="Google Shape;3290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1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3" name="Google Shape;3303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4" name="Google Shape;3304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0" name="Google Shape;39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6" name="Google Shape;4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3" name="Google Shape;4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2" name="Google Shape;4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7" name="Google Shape;5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2" name="Google Shape;54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8" name="Google Shape;5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3" name="Google Shape;6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4" name="Google Shape;61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1" name="Google Shape;6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1" name="Google Shape;66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4" name="Google Shape;6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8" name="Google Shape;6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7" name="Google Shape;70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5" name="Google Shape;72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1" name="Google Shape;77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4" name="Google Shape;78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8" name="Google Shape;80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1" name="Google Shape;82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3" name="Google Shape;83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4" name="Google Shape;8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5" name="Google Shape;84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3" name="Google Shape;87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4" name="Google Shape;8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1" name="Google Shape;89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Google Shape;8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4" name="Google Shape;90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5" name="Google Shape;9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7" name="Google Shape;91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8" name="Google Shape;91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5" name="Google Shape;96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6" name="Google Shape;96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4" name="Google Shape;99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5" name="Google Shape;99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3" name="Google Shape;101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4" name="Google Shape;101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0" name="Google Shape;103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1" name="Google Shape;103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2" name="Google Shape;106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4" name="Google Shape;108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5" name="Google Shape;108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9" name="Google Shape;109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0" name="Google Shape;110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1" name="Google Shape;111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2" name="Google Shape;11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4" name="Google Shape;112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5" name="Google Shape;112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5" name="Google Shape;113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6" name="Google Shape;113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7" name="Google Shape;114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8" name="Google Shape;114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2" name="Google Shape;116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3" name="Google Shape;116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9" name="Google Shape;11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0" name="Google Shape;118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6" name="Google Shape;119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7" name="Google Shape;119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9" name="Google Shape;120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0" name="Google Shape;121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3" name="Google Shape;1223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4" name="Google Shape;122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1" name="Google Shape;1241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2" name="Google Shape;124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2" name="Google Shape;1252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3" name="Google Shape;125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2" name="Google Shape;128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3" name="Google Shape;128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9" name="Google Shape;129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0" name="Google Shape;130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2" name="Google Shape;1312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3" name="Google Shape;131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4" name="Google Shape;132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5" name="Google Shape;132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3" name="Google Shape;134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4" name="Google Shape;134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8" name="Google Shape;135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9" name="Google Shape;135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8" name="Google Shape;1368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9" name="Google Shape;136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0" name="Google Shape;139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1" name="Google Shape;139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0" name="Google Shape;1410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1" name="Google Shape;141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6" name="Google Shape;144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7" name="Google Shape;144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2" name="Google Shape;1462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3" name="Google Shape;1463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4" name="Google Shape;147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5" name="Google Shape;147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5" name="Google Shape;1485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6" name="Google Shape;148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1" name="Google Shape;1511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2" name="Google Shape;1512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5" name="Google Shape;152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6" name="Google Shape;152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4" name="Google Shape;154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5" name="Google Shape;154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2" name="Google Shape;15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3" name="Google Shape;156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5" name="Google Shape;15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6" name="Google Shape;157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0" name="Google Shape;1620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1" name="Google Shape;162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9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2" name="Google Shape;1632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3" name="Google Shape;1633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9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4" name="Google Shape;1644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5" name="Google Shape;164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9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9" name="Google Shape;1659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0" name="Google Shape;166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3" name="Google Shape;1673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4" name="Google Shape;1674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2" name="Google Shape;1702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3" name="Google Shape;170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0" name="Google Shape;1720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1" name="Google Shape;172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9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1" name="Google Shape;1741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2" name="Google Shape;1742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slide.xml" TargetMode="External"/><Relationship Id="rId10" Type="http://schemas.openxmlformats.org/officeDocument/2006/relationships/hyperlink" Target="http://slide.xml" TargetMode="External"/><Relationship Id="rId13" Type="http://schemas.openxmlformats.org/officeDocument/2006/relationships/hyperlink" Target="http://slide.xml" TargetMode="External"/><Relationship Id="rId12" Type="http://schemas.openxmlformats.org/officeDocument/2006/relationships/hyperlink" Target="http://slide.x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lide.xml" TargetMode="External"/><Relationship Id="rId4" Type="http://schemas.openxmlformats.org/officeDocument/2006/relationships/hyperlink" Target="http://slide.xml" TargetMode="External"/><Relationship Id="rId9" Type="http://schemas.openxmlformats.org/officeDocument/2006/relationships/hyperlink" Target="http://slide.xml" TargetMode="External"/><Relationship Id="rId15" Type="http://schemas.openxmlformats.org/officeDocument/2006/relationships/hyperlink" Target="http://slide.xml" TargetMode="External"/><Relationship Id="rId14" Type="http://schemas.openxmlformats.org/officeDocument/2006/relationships/hyperlink" Target="http://slide.xml" TargetMode="External"/><Relationship Id="rId16" Type="http://schemas.openxmlformats.org/officeDocument/2006/relationships/hyperlink" Target="http://slide.xml" TargetMode="External"/><Relationship Id="rId5" Type="http://schemas.openxmlformats.org/officeDocument/2006/relationships/hyperlink" Target="http://slide.xml" TargetMode="External"/><Relationship Id="rId6" Type="http://schemas.openxmlformats.org/officeDocument/2006/relationships/hyperlink" Target="http://slide.xml" TargetMode="External"/><Relationship Id="rId7" Type="http://schemas.openxmlformats.org/officeDocument/2006/relationships/hyperlink" Target="http://slide.xml" TargetMode="External"/><Relationship Id="rId8" Type="http://schemas.openxmlformats.org/officeDocument/2006/relationships/hyperlink" Target="http://slide.x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35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7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40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257175" y="3270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44462" y="6216650"/>
            <a:ext cx="43561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441325" y="3116262"/>
            <a:ext cx="3897312" cy="28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sng">
                <a:solidFill>
                  <a:schemeClr val="hlink"/>
                </a:solidFill>
                <a:hlinkClick r:id="rId3"/>
              </a:rPr>
              <a:t>Введение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sng">
                <a:solidFill>
                  <a:schemeClr val="hlink"/>
                </a:solidFill>
                <a:hlinkClick r:id="rId4"/>
              </a:rPr>
              <a:t>Ветвления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sng">
                <a:solidFill>
                  <a:schemeClr val="hlink"/>
                </a:solidFill>
                <a:hlinkClick r:id="rId5"/>
              </a:rPr>
              <a:t>Сложные условия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sng">
                <a:solidFill>
                  <a:schemeClr val="hlink"/>
                </a:solidFill>
                <a:hlinkClick r:id="rId6"/>
              </a:rPr>
              <a:t>Циклы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sng">
                <a:solidFill>
                  <a:schemeClr val="hlink"/>
                </a:solidFill>
                <a:hlinkClick r:id="rId7"/>
              </a:rPr>
              <a:t>Циклы с условием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sng">
                <a:solidFill>
                  <a:schemeClr val="hlink"/>
                </a:solidFill>
                <a:hlinkClick r:id="rId8"/>
              </a:rPr>
              <a:t>Оператор выбора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>
              <a:solidFill>
                <a:schemeClr val="hlink"/>
              </a:solidFill>
              <a:hlinkClick r:id="rId9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625975" y="3116262"/>
            <a:ext cx="3886200" cy="340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Графика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Графики функций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Процедуры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Рекурсия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Анимация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Функции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7"/>
            </a:pPr>
            <a:r>
              <a:rPr b="1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Случайные числа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Переменные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68300" y="846137"/>
            <a:ext cx="82804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1687" lvl="0" marL="801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Переменная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величина, имеющая имя, тип и значение. Значение переменной можно изменять во время работы программы.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2" y="2759075"/>
            <a:ext cx="2386012" cy="279241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3047997" y="3080664"/>
            <a:ext cx="1110342" cy="544697"/>
          </a:xfrm>
          <a:prstGeom prst="rect">
            <a:avLst/>
          </a:prstGeom>
          <a:solidFill>
            <a:srgbClr val="66FF3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 rot="-2820000">
            <a:off x="2251075" y="3706812"/>
            <a:ext cx="709612" cy="452437"/>
          </a:xfrm>
          <a:prstGeom prst="leftArrow">
            <a:avLst>
              <a:gd fmla="val 6886" name="adj1"/>
              <a:gd fmla="val 50000" name="adj2"/>
            </a:avLst>
          </a:prstGeom>
          <a:solidFill>
            <a:srgbClr val="0000FF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 rot="-394403">
            <a:off x="2122708" y="4452261"/>
            <a:ext cx="729343" cy="664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351337" y="2489200"/>
            <a:ext cx="1755775" cy="646112"/>
          </a:xfrm>
          <a:prstGeom prst="wedgeRoundRectCallout">
            <a:avLst>
              <a:gd fmla="val -5754" name="adj1"/>
              <a:gd fmla="val 212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063625" y="5678487"/>
            <a:ext cx="1036637" cy="646112"/>
          </a:xfrm>
          <a:prstGeom prst="wedgeRoundRectCallout">
            <a:avLst>
              <a:gd fmla="val 25283" name="adj1"/>
              <a:gd fmla="val -1986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335483" y="2993571"/>
            <a:ext cx="2463939" cy="1208727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2"/>
          <p:cNvGrpSpPr/>
          <p:nvPr/>
        </p:nvGrpSpPr>
        <p:grpSpPr>
          <a:xfrm>
            <a:off x="5872162" y="4691062"/>
            <a:ext cx="2847975" cy="663575"/>
            <a:chOff x="433" y="3902"/>
            <a:chExt cx="1794" cy="418"/>
          </a:xfrm>
        </p:grpSpPr>
        <p:sp>
          <p:nvSpPr>
            <p:cNvPr id="215" name="Google Shape;215;p22"/>
            <p:cNvSpPr txBox="1"/>
            <p:nvPr/>
          </p:nvSpPr>
          <p:spPr>
            <a:xfrm>
              <a:off x="727" y="3969"/>
              <a:ext cx="1500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Поместится?</a:t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217" name="Google Shape;217;p22"/>
          <p:cNvSpPr/>
          <p:nvPr/>
        </p:nvSpPr>
        <p:spPr>
          <a:xfrm>
            <a:off x="3690937" y="3798887"/>
            <a:ext cx="2024062" cy="1001712"/>
          </a:xfrm>
          <a:prstGeom prst="wedgeRoundRectCallout">
            <a:avLst>
              <a:gd fmla="val 28451" name="adj1"/>
              <a:gd fmla="val -353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Другой тип данных</a:t>
            </a: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2986087" y="5365750"/>
            <a:ext cx="5732462" cy="936625"/>
            <a:chOff x="433" y="3902"/>
            <a:chExt cx="3611" cy="590"/>
          </a:xfrm>
        </p:grpSpPr>
        <p:sp>
          <p:nvSpPr>
            <p:cNvPr id="219" name="Google Shape;219;p22"/>
            <p:cNvSpPr txBox="1"/>
            <p:nvPr/>
          </p:nvSpPr>
          <p:spPr>
            <a:xfrm>
              <a:off x="727" y="3969"/>
              <a:ext cx="3317" cy="523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В переменной хранятся данные </a:t>
              </a:r>
              <a:b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определенного типа!</a:t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1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66" name="Google Shape;1766;p11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7" name="Google Shape;1767;p11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11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Точки, отрезки и ломаные</a:t>
            </a:r>
            <a:endParaRPr/>
          </a:p>
        </p:txBody>
      </p:sp>
      <p:grpSp>
        <p:nvGrpSpPr>
          <p:cNvPr id="1769" name="Google Shape;1769;p112"/>
          <p:cNvGrpSpPr/>
          <p:nvPr/>
        </p:nvGrpSpPr>
        <p:grpSpPr>
          <a:xfrm>
            <a:off x="744537" y="2058987"/>
            <a:ext cx="2763837" cy="1073150"/>
            <a:chOff x="469" y="1297"/>
            <a:chExt cx="1741" cy="676"/>
          </a:xfrm>
        </p:grpSpPr>
        <p:cxnSp>
          <p:nvCxnSpPr>
            <p:cNvPr id="1770" name="Google Shape;1770;p112"/>
            <p:cNvCxnSpPr/>
            <p:nvPr/>
          </p:nvCxnSpPr>
          <p:spPr>
            <a:xfrm>
              <a:off x="729" y="1616"/>
              <a:ext cx="758" cy="35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1771" name="Google Shape;1771;p112"/>
            <p:cNvSpPr txBox="1"/>
            <p:nvPr/>
          </p:nvSpPr>
          <p:spPr>
            <a:xfrm>
              <a:off x="469" y="1297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72" name="Google Shape;1772;p112"/>
            <p:cNvSpPr txBox="1"/>
            <p:nvPr/>
          </p:nvSpPr>
          <p:spPr>
            <a:xfrm>
              <a:off x="1498" y="1685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sp>
        <p:nvSpPr>
          <p:cNvPr id="1773" name="Google Shape;1773;p112"/>
          <p:cNvSpPr txBox="1"/>
          <p:nvPr/>
        </p:nvSpPr>
        <p:spPr>
          <a:xfrm>
            <a:off x="4300537" y="2640012"/>
            <a:ext cx="4017962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0, 255, 0); Line (x1, y1, x2, y2);</a:t>
            </a:r>
            <a:endParaRPr/>
          </a:p>
        </p:txBody>
      </p:sp>
      <p:grpSp>
        <p:nvGrpSpPr>
          <p:cNvPr id="1774" name="Google Shape;1774;p112"/>
          <p:cNvGrpSpPr/>
          <p:nvPr/>
        </p:nvGrpSpPr>
        <p:grpSpPr>
          <a:xfrm>
            <a:off x="1417637" y="1014412"/>
            <a:ext cx="1130300" cy="581025"/>
            <a:chOff x="893" y="639"/>
            <a:chExt cx="712" cy="366"/>
          </a:xfrm>
        </p:grpSpPr>
        <p:sp>
          <p:nvSpPr>
            <p:cNvPr id="1775" name="Google Shape;1775;p112"/>
            <p:cNvSpPr txBox="1"/>
            <p:nvPr/>
          </p:nvSpPr>
          <p:spPr>
            <a:xfrm>
              <a:off x="893" y="639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(x, y)</a:t>
              </a:r>
              <a:endParaRPr/>
            </a:p>
          </p:txBody>
        </p:sp>
        <p:sp>
          <p:nvSpPr>
            <p:cNvPr id="1776" name="Google Shape;1776;p112"/>
            <p:cNvSpPr/>
            <p:nvPr/>
          </p:nvSpPr>
          <p:spPr>
            <a:xfrm>
              <a:off x="1380" y="946"/>
              <a:ext cx="59" cy="59"/>
            </a:xfrm>
            <a:prstGeom prst="ellipse">
              <a:avLst/>
            </a:prstGeom>
            <a:solidFill>
              <a:srgbClr val="3333FF"/>
            </a:solidFill>
            <a:ln cap="flat" cmpd="sng" w="12700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7" name="Google Shape;1777;p112"/>
          <p:cNvSpPr txBox="1"/>
          <p:nvPr/>
        </p:nvSpPr>
        <p:spPr>
          <a:xfrm>
            <a:off x="4300537" y="1208087"/>
            <a:ext cx="4017962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0,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y);</a:t>
            </a:r>
            <a:endParaRPr/>
          </a:p>
        </p:txBody>
      </p:sp>
      <p:grpSp>
        <p:nvGrpSpPr>
          <p:cNvPr id="1778" name="Google Shape;1778;p112"/>
          <p:cNvGrpSpPr/>
          <p:nvPr/>
        </p:nvGrpSpPr>
        <p:grpSpPr>
          <a:xfrm>
            <a:off x="476250" y="3713162"/>
            <a:ext cx="3343275" cy="2763837"/>
            <a:chOff x="300" y="2339"/>
            <a:chExt cx="2106" cy="1741"/>
          </a:xfrm>
        </p:grpSpPr>
        <p:sp>
          <p:nvSpPr>
            <p:cNvPr id="1779" name="Google Shape;1779;p112"/>
            <p:cNvSpPr/>
            <p:nvPr/>
          </p:nvSpPr>
          <p:spPr>
            <a:xfrm>
              <a:off x="741" y="2682"/>
              <a:ext cx="958" cy="1116"/>
            </a:xfrm>
            <a:custGeom>
              <a:rect b="b" l="l" r="r" t="t"/>
              <a:pathLst>
                <a:path extrusionOk="0" h="1116" w="958">
                  <a:moveTo>
                    <a:pt x="6" y="29"/>
                  </a:moveTo>
                  <a:lnTo>
                    <a:pt x="712" y="0"/>
                  </a:lnTo>
                  <a:lnTo>
                    <a:pt x="958" y="611"/>
                  </a:lnTo>
                  <a:lnTo>
                    <a:pt x="612" y="1116"/>
                  </a:lnTo>
                  <a:lnTo>
                    <a:pt x="0" y="775"/>
                  </a:ln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oval"/>
              <a:tailEnd len="med" w="med" type="oval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12"/>
            <p:cNvSpPr txBox="1"/>
            <p:nvPr/>
          </p:nvSpPr>
          <p:spPr>
            <a:xfrm>
              <a:off x="300" y="2350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81" name="Google Shape;1781;p112"/>
            <p:cNvSpPr txBox="1"/>
            <p:nvPr/>
          </p:nvSpPr>
          <p:spPr>
            <a:xfrm>
              <a:off x="1288" y="2339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82" name="Google Shape;1782;p112"/>
            <p:cNvSpPr txBox="1"/>
            <p:nvPr/>
          </p:nvSpPr>
          <p:spPr>
            <a:xfrm>
              <a:off x="1694" y="3045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83" name="Google Shape;1783;p112"/>
            <p:cNvSpPr txBox="1"/>
            <p:nvPr/>
          </p:nvSpPr>
          <p:spPr>
            <a:xfrm>
              <a:off x="1276" y="3792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84" name="Google Shape;1784;p112"/>
            <p:cNvSpPr txBox="1"/>
            <p:nvPr/>
          </p:nvSpPr>
          <p:spPr>
            <a:xfrm>
              <a:off x="312" y="3110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sp>
        <p:nvSpPr>
          <p:cNvPr id="1785" name="Google Shape;1785;p112"/>
          <p:cNvSpPr txBox="1"/>
          <p:nvPr/>
        </p:nvSpPr>
        <p:spPr>
          <a:xfrm>
            <a:off x="4300537" y="4071937"/>
            <a:ext cx="4083050" cy="2101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255, 0, 0); MoveTo (x1, y1); </a:t>
            </a:r>
            <a:b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 (x2,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 (x3, y3);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 (x4, y4);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 (x5, y5);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1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92" name="Google Shape;1792;p11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3" name="Google Shape;1793;p11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11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Фигуры с заливкой</a:t>
            </a:r>
            <a:endParaRPr/>
          </a:p>
        </p:txBody>
      </p:sp>
      <p:grpSp>
        <p:nvGrpSpPr>
          <p:cNvPr id="1795" name="Google Shape;1795;p113"/>
          <p:cNvGrpSpPr/>
          <p:nvPr/>
        </p:nvGrpSpPr>
        <p:grpSpPr>
          <a:xfrm>
            <a:off x="390525" y="1081087"/>
            <a:ext cx="2978150" cy="1509712"/>
            <a:chOff x="246" y="681"/>
            <a:chExt cx="1876" cy="951"/>
          </a:xfrm>
        </p:grpSpPr>
        <p:sp>
          <p:nvSpPr>
            <p:cNvPr id="1796" name="Google Shape;1796;p113"/>
            <p:cNvSpPr txBox="1"/>
            <p:nvPr/>
          </p:nvSpPr>
          <p:spPr>
            <a:xfrm>
              <a:off x="246" y="681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97" name="Google Shape;1797;p113"/>
            <p:cNvSpPr txBox="1"/>
            <p:nvPr/>
          </p:nvSpPr>
          <p:spPr>
            <a:xfrm>
              <a:off x="1410" y="1344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798" name="Google Shape;1798;p113"/>
            <p:cNvSpPr txBox="1"/>
            <p:nvPr/>
          </p:nvSpPr>
          <p:spPr>
            <a:xfrm>
              <a:off x="629" y="1034"/>
              <a:ext cx="729" cy="406"/>
            </a:xfrm>
            <a:prstGeom prst="rect">
              <a:avLst/>
            </a:prstGeom>
            <a:solidFill>
              <a:srgbClr val="FFFF00"/>
            </a:solidFill>
            <a:ln cap="flat" cmpd="sng" w="25400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13"/>
            <p:cNvSpPr/>
            <p:nvPr/>
          </p:nvSpPr>
          <p:spPr>
            <a:xfrm>
              <a:off x="1317" y="1405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13"/>
            <p:cNvSpPr/>
            <p:nvPr/>
          </p:nvSpPr>
          <p:spPr>
            <a:xfrm>
              <a:off x="594" y="1000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1" name="Google Shape;1801;p113"/>
          <p:cNvSpPr txBox="1"/>
          <p:nvPr/>
        </p:nvSpPr>
        <p:spPr>
          <a:xfrm>
            <a:off x="3954462" y="1282700"/>
            <a:ext cx="4876800" cy="10969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0,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Brush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255, 255,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 y1, x2, y2);</a:t>
            </a:r>
            <a:endParaRPr/>
          </a:p>
        </p:txBody>
      </p:sp>
      <p:cxnSp>
        <p:nvCxnSpPr>
          <p:cNvPr id="1802" name="Google Shape;1802;p113"/>
          <p:cNvCxnSpPr/>
          <p:nvPr/>
        </p:nvCxnSpPr>
        <p:spPr>
          <a:xfrm flipH="1">
            <a:off x="2155825" y="1492250"/>
            <a:ext cx="1865312" cy="233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03" name="Google Shape;1803;p113"/>
          <p:cNvCxnSpPr/>
          <p:nvPr/>
        </p:nvCxnSpPr>
        <p:spPr>
          <a:xfrm flipH="1">
            <a:off x="1604962" y="1847850"/>
            <a:ext cx="2416175" cy="120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804" name="Google Shape;1804;p113"/>
          <p:cNvGrpSpPr/>
          <p:nvPr/>
        </p:nvGrpSpPr>
        <p:grpSpPr>
          <a:xfrm>
            <a:off x="212725" y="2565400"/>
            <a:ext cx="3521075" cy="2106612"/>
            <a:chOff x="134" y="1616"/>
            <a:chExt cx="2218" cy="1327"/>
          </a:xfrm>
        </p:grpSpPr>
        <p:sp>
          <p:nvSpPr>
            <p:cNvPr id="1805" name="Google Shape;1805;p113"/>
            <p:cNvSpPr txBox="1"/>
            <p:nvPr/>
          </p:nvSpPr>
          <p:spPr>
            <a:xfrm>
              <a:off x="640" y="1969"/>
              <a:ext cx="1334" cy="65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13"/>
            <p:cNvSpPr/>
            <p:nvPr/>
          </p:nvSpPr>
          <p:spPr>
            <a:xfrm>
              <a:off x="1939" y="2598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13"/>
            <p:cNvSpPr/>
            <p:nvPr/>
          </p:nvSpPr>
          <p:spPr>
            <a:xfrm>
              <a:off x="605" y="1935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13"/>
            <p:cNvSpPr/>
            <p:nvPr/>
          </p:nvSpPr>
          <p:spPr>
            <a:xfrm>
              <a:off x="635" y="1969"/>
              <a:ext cx="1334" cy="647"/>
            </a:xfrm>
            <a:prstGeom prst="ellipse">
              <a:avLst/>
            </a:prstGeom>
            <a:solidFill>
              <a:srgbClr val="00FF00"/>
            </a:solidFill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13"/>
            <p:cNvSpPr txBox="1"/>
            <p:nvPr/>
          </p:nvSpPr>
          <p:spPr>
            <a:xfrm>
              <a:off x="134" y="1616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810" name="Google Shape;1810;p113"/>
            <p:cNvSpPr txBox="1"/>
            <p:nvPr/>
          </p:nvSpPr>
          <p:spPr>
            <a:xfrm>
              <a:off x="1640" y="2655"/>
              <a:ext cx="7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sp>
        <p:nvSpPr>
          <p:cNvPr id="1811" name="Google Shape;1811;p113"/>
          <p:cNvSpPr txBox="1"/>
          <p:nvPr/>
        </p:nvSpPr>
        <p:spPr>
          <a:xfrm>
            <a:off x="3917950" y="3036887"/>
            <a:ext cx="4876800" cy="10969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255, 0,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Brush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0, 255,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Ellipse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 y1, x2, y2);</a:t>
            </a:r>
            <a:endParaRPr/>
          </a:p>
        </p:txBody>
      </p:sp>
      <p:sp>
        <p:nvSpPr>
          <p:cNvPr id="1812" name="Google Shape;1812;p113"/>
          <p:cNvSpPr txBox="1"/>
          <p:nvPr/>
        </p:nvSpPr>
        <p:spPr>
          <a:xfrm>
            <a:off x="3908425" y="5303837"/>
            <a:ext cx="48768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Brush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100, 200,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y);</a:t>
            </a:r>
            <a:endParaRPr/>
          </a:p>
        </p:txBody>
      </p:sp>
      <p:grpSp>
        <p:nvGrpSpPr>
          <p:cNvPr id="1813" name="Google Shape;1813;p113"/>
          <p:cNvGrpSpPr/>
          <p:nvPr/>
        </p:nvGrpSpPr>
        <p:grpSpPr>
          <a:xfrm>
            <a:off x="809625" y="4794250"/>
            <a:ext cx="2173287" cy="1511300"/>
            <a:chOff x="510" y="3020"/>
            <a:chExt cx="1369" cy="952"/>
          </a:xfrm>
        </p:grpSpPr>
        <p:sp>
          <p:nvSpPr>
            <p:cNvPr id="1814" name="Google Shape;1814;p113"/>
            <p:cNvSpPr/>
            <p:nvPr/>
          </p:nvSpPr>
          <p:spPr>
            <a:xfrm>
              <a:off x="510" y="3020"/>
              <a:ext cx="1369" cy="952"/>
            </a:xfrm>
            <a:custGeom>
              <a:rect b="b" l="l" r="r" t="t"/>
              <a:pathLst>
                <a:path extrusionOk="0" h="10000" w="10000">
                  <a:moveTo>
                    <a:pt x="957" y="2721"/>
                  </a:moveTo>
                  <a:cubicBezTo>
                    <a:pt x="1630" y="2320"/>
                    <a:pt x="3942" y="516"/>
                    <a:pt x="4565" y="63"/>
                  </a:cubicBezTo>
                  <a:cubicBezTo>
                    <a:pt x="4580" y="0"/>
                    <a:pt x="4653" y="21"/>
                    <a:pt x="4697" y="0"/>
                  </a:cubicBezTo>
                  <a:cubicBezTo>
                    <a:pt x="4967" y="21"/>
                    <a:pt x="5237" y="32"/>
                    <a:pt x="5508" y="63"/>
                  </a:cubicBezTo>
                  <a:cubicBezTo>
                    <a:pt x="5581" y="74"/>
                    <a:pt x="5668" y="63"/>
                    <a:pt x="5727" y="126"/>
                  </a:cubicBezTo>
                  <a:cubicBezTo>
                    <a:pt x="5858" y="263"/>
                    <a:pt x="5880" y="693"/>
                    <a:pt x="5982" y="861"/>
                  </a:cubicBezTo>
                  <a:cubicBezTo>
                    <a:pt x="6311" y="1429"/>
                    <a:pt x="6925" y="1355"/>
                    <a:pt x="7356" y="1418"/>
                  </a:cubicBezTo>
                  <a:cubicBezTo>
                    <a:pt x="7575" y="1544"/>
                    <a:pt x="7743" y="1670"/>
                    <a:pt x="7911" y="1912"/>
                  </a:cubicBezTo>
                  <a:cubicBezTo>
                    <a:pt x="7991" y="2363"/>
                    <a:pt x="8101" y="2773"/>
                    <a:pt x="8210" y="3214"/>
                  </a:cubicBezTo>
                  <a:cubicBezTo>
                    <a:pt x="8254" y="3582"/>
                    <a:pt x="8335" y="4139"/>
                    <a:pt x="8561" y="4380"/>
                  </a:cubicBezTo>
                  <a:cubicBezTo>
                    <a:pt x="8729" y="4559"/>
                    <a:pt x="9248" y="4716"/>
                    <a:pt x="9459" y="4811"/>
                  </a:cubicBezTo>
                  <a:cubicBezTo>
                    <a:pt x="9978" y="5924"/>
                    <a:pt x="9255" y="7489"/>
                    <a:pt x="9847" y="8582"/>
                  </a:cubicBezTo>
                  <a:cubicBezTo>
                    <a:pt x="10000" y="9254"/>
                    <a:pt x="9649" y="9548"/>
                    <a:pt x="9248" y="9569"/>
                  </a:cubicBezTo>
                  <a:cubicBezTo>
                    <a:pt x="8590" y="9611"/>
                    <a:pt x="7925" y="9611"/>
                    <a:pt x="7268" y="9632"/>
                  </a:cubicBezTo>
                  <a:cubicBezTo>
                    <a:pt x="6925" y="9590"/>
                    <a:pt x="6574" y="9622"/>
                    <a:pt x="6238" y="9506"/>
                  </a:cubicBezTo>
                  <a:cubicBezTo>
                    <a:pt x="6041" y="9433"/>
                    <a:pt x="5332" y="8971"/>
                    <a:pt x="5040" y="8771"/>
                  </a:cubicBezTo>
                  <a:cubicBezTo>
                    <a:pt x="4660" y="9160"/>
                    <a:pt x="4507" y="9779"/>
                    <a:pt x="4047" y="10000"/>
                  </a:cubicBezTo>
                  <a:cubicBezTo>
                    <a:pt x="3477" y="9916"/>
                    <a:pt x="2893" y="9916"/>
                    <a:pt x="2330" y="9758"/>
                  </a:cubicBezTo>
                  <a:cubicBezTo>
                    <a:pt x="2096" y="9695"/>
                    <a:pt x="1855" y="9055"/>
                    <a:pt x="1556" y="8950"/>
                  </a:cubicBezTo>
                  <a:cubicBezTo>
                    <a:pt x="1446" y="8687"/>
                    <a:pt x="1388" y="8456"/>
                    <a:pt x="1256" y="8214"/>
                  </a:cubicBezTo>
                  <a:cubicBezTo>
                    <a:pt x="986" y="7059"/>
                    <a:pt x="745" y="5851"/>
                    <a:pt x="146" y="4937"/>
                  </a:cubicBezTo>
                  <a:cubicBezTo>
                    <a:pt x="0" y="4328"/>
                    <a:pt x="73" y="2931"/>
                    <a:pt x="526" y="2468"/>
                  </a:cubicBezTo>
                  <a:cubicBezTo>
                    <a:pt x="672" y="2553"/>
                    <a:pt x="825" y="2616"/>
                    <a:pt x="957" y="2721"/>
                  </a:cubicBezTo>
                  <a:close/>
                </a:path>
              </a:pathLst>
            </a:custGeom>
            <a:solidFill>
              <a:srgbClr val="64C8F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13"/>
            <p:cNvSpPr txBox="1"/>
            <p:nvPr/>
          </p:nvSpPr>
          <p:spPr>
            <a:xfrm>
              <a:off x="1086" y="3232"/>
              <a:ext cx="5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(x, y)</a:t>
              </a:r>
              <a:endParaRPr/>
            </a:p>
          </p:txBody>
        </p:sp>
        <p:sp>
          <p:nvSpPr>
            <p:cNvPr id="1816" name="Google Shape;1816;p113"/>
            <p:cNvSpPr/>
            <p:nvPr/>
          </p:nvSpPr>
          <p:spPr>
            <a:xfrm>
              <a:off x="1298" y="3534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7" name="Google Shape;1817;p113"/>
          <p:cNvGrpSpPr/>
          <p:nvPr/>
        </p:nvGrpSpPr>
        <p:grpSpPr>
          <a:xfrm>
            <a:off x="4205287" y="4379912"/>
            <a:ext cx="4475162" cy="663575"/>
            <a:chOff x="777" y="3774"/>
            <a:chExt cx="2819" cy="418"/>
          </a:xfrm>
        </p:grpSpPr>
        <p:sp>
          <p:nvSpPr>
            <p:cNvPr id="1818" name="Google Shape;1818;p113"/>
            <p:cNvSpPr txBox="1"/>
            <p:nvPr/>
          </p:nvSpPr>
          <p:spPr>
            <a:xfrm>
              <a:off x="1071" y="3841"/>
              <a:ext cx="2525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отменить заливку?</a:t>
              </a:r>
              <a:endParaRPr/>
            </a:p>
          </p:txBody>
        </p:sp>
        <p:sp>
          <p:nvSpPr>
            <p:cNvPr id="1819" name="Google Shape;1819;p113"/>
            <p:cNvSpPr/>
            <p:nvPr/>
          </p:nvSpPr>
          <p:spPr>
            <a:xfrm>
              <a:off x="777" y="3774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1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826" name="Google Shape;1826;p11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7" name="Google Shape;1827;p11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11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</a:t>
            </a:r>
            <a:endParaRPr/>
          </a:p>
        </p:txBody>
      </p:sp>
      <p:sp>
        <p:nvSpPr>
          <p:cNvPr id="1829" name="Google Shape;1829;p114"/>
          <p:cNvSpPr txBox="1"/>
          <p:nvPr/>
        </p:nvSpPr>
        <p:spPr>
          <a:xfrm>
            <a:off x="3617912" y="1301750"/>
            <a:ext cx="4876800" cy="32067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TextColor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Brush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255, 255,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(20, 30, 600);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1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MoveTo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('Привет!');</a:t>
            </a:r>
            <a:endParaRPr/>
          </a:p>
        </p:txBody>
      </p:sp>
      <p:sp>
        <p:nvSpPr>
          <p:cNvPr id="1830" name="Google Shape;1830;p114"/>
          <p:cNvSpPr txBox="1"/>
          <p:nvPr/>
        </p:nvSpPr>
        <p:spPr>
          <a:xfrm rot="-1800000">
            <a:off x="869950" y="2519362"/>
            <a:ext cx="2387600" cy="6413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Привет!</a:t>
            </a:r>
            <a:endParaRPr/>
          </a:p>
        </p:txBody>
      </p:sp>
      <p:sp>
        <p:nvSpPr>
          <p:cNvPr id="1831" name="Google Shape;1831;p114"/>
          <p:cNvSpPr txBox="1"/>
          <p:nvPr/>
        </p:nvSpPr>
        <p:spPr>
          <a:xfrm>
            <a:off x="279400" y="2565400"/>
            <a:ext cx="925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y)</a:t>
            </a:r>
            <a:endParaRPr/>
          </a:p>
        </p:txBody>
      </p:sp>
      <p:sp>
        <p:nvSpPr>
          <p:cNvPr id="1832" name="Google Shape;1832;p114"/>
          <p:cNvSpPr/>
          <p:nvPr/>
        </p:nvSpPr>
        <p:spPr>
          <a:xfrm>
            <a:off x="849312" y="3100387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114"/>
          <p:cNvSpPr/>
          <p:nvPr/>
        </p:nvSpPr>
        <p:spPr>
          <a:xfrm>
            <a:off x="2851150" y="2801937"/>
            <a:ext cx="1785937" cy="823912"/>
          </a:xfrm>
          <a:prstGeom prst="wedgeRoundRectCallout">
            <a:avLst>
              <a:gd fmla="val 22888" name="adj1"/>
              <a:gd fmla="val -87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размер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пикселей</a:t>
            </a:r>
            <a:endParaRPr/>
          </a:p>
        </p:txBody>
      </p:sp>
      <p:sp>
        <p:nvSpPr>
          <p:cNvPr id="1834" name="Google Shape;1834;p114"/>
          <p:cNvSpPr/>
          <p:nvPr/>
        </p:nvSpPr>
        <p:spPr>
          <a:xfrm>
            <a:off x="4689475" y="2771775"/>
            <a:ext cx="1524000" cy="842962"/>
          </a:xfrm>
          <a:prstGeom prst="wedgeRoundRectCallout">
            <a:avLst>
              <a:gd fmla="val 11273" name="adj1"/>
              <a:gd fmla="val -1018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угол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поворота</a:t>
            </a:r>
            <a:endParaRPr/>
          </a:p>
        </p:txBody>
      </p:sp>
      <p:sp>
        <p:nvSpPr>
          <p:cNvPr id="1835" name="Google Shape;1835;p114"/>
          <p:cNvSpPr/>
          <p:nvPr/>
        </p:nvSpPr>
        <p:spPr>
          <a:xfrm>
            <a:off x="6281737" y="2735262"/>
            <a:ext cx="2646362" cy="1201737"/>
          </a:xfrm>
          <a:prstGeom prst="wedgeRoundRectCallout">
            <a:avLst>
              <a:gd fmla="val 351" name="adj1"/>
              <a:gd fmla="val -586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насыщенность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400 – нормальный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 – жирный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36" name="Google Shape;1836;p114"/>
          <p:cNvSpPr/>
          <p:nvPr/>
        </p:nvSpPr>
        <p:spPr>
          <a:xfrm>
            <a:off x="1428750" y="3230562"/>
            <a:ext cx="719137" cy="476250"/>
          </a:xfrm>
          <a:custGeom>
            <a:rect b="b" l="l" r="r" t="t"/>
            <a:pathLst>
              <a:path extrusionOk="0" fill="none" h="12832" w="21600">
                <a:moveTo>
                  <a:pt x="17375" y="-1"/>
                </a:moveTo>
                <a:cubicBezTo>
                  <a:pt x="20119" y="3715"/>
                  <a:pt x="21600" y="8212"/>
                  <a:pt x="21600" y="12832"/>
                </a:cubicBezTo>
              </a:path>
              <a:path extrusionOk="0" h="12832" w="21600">
                <a:moveTo>
                  <a:pt x="17375" y="-1"/>
                </a:moveTo>
                <a:cubicBezTo>
                  <a:pt x="20119" y="3715"/>
                  <a:pt x="21600" y="8212"/>
                  <a:pt x="21600" y="12832"/>
                </a:cubicBezTo>
                <a:lnTo>
                  <a:pt x="0" y="12832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7" name="Google Shape;1837;p114"/>
          <p:cNvCxnSpPr/>
          <p:nvPr/>
        </p:nvCxnSpPr>
        <p:spPr>
          <a:xfrm>
            <a:off x="1200150" y="3709987"/>
            <a:ext cx="2095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8" name="Google Shape;1838;p114"/>
          <p:cNvSpPr txBox="1"/>
          <p:nvPr/>
        </p:nvSpPr>
        <p:spPr>
          <a:xfrm>
            <a:off x="2146300" y="3151187"/>
            <a:ext cx="925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1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845" name="Google Shape;1845;p11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6" name="Google Shape;1846;p11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11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1848" name="Google Shape;1848;p115"/>
          <p:cNvSpPr txBox="1"/>
          <p:nvPr/>
        </p:nvSpPr>
        <p:spPr>
          <a:xfrm>
            <a:off x="1281112" y="3175000"/>
            <a:ext cx="2043112" cy="1109662"/>
          </a:xfrm>
          <a:prstGeom prst="rect">
            <a:avLst/>
          </a:prstGeom>
          <a:solidFill>
            <a:srgbClr val="3333FF"/>
          </a:solidFill>
          <a:ln cap="flat" cmpd="sng" w="254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15"/>
          <p:cNvSpPr/>
          <p:nvPr/>
        </p:nvSpPr>
        <p:spPr>
          <a:xfrm>
            <a:off x="1300162" y="2568575"/>
            <a:ext cx="2006600" cy="5969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254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115"/>
          <p:cNvSpPr txBox="1"/>
          <p:nvPr/>
        </p:nvSpPr>
        <p:spPr>
          <a:xfrm>
            <a:off x="1587500" y="2066925"/>
            <a:ext cx="14160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(200, 50)</a:t>
            </a:r>
            <a:endParaRPr/>
          </a:p>
        </p:txBody>
      </p:sp>
      <p:sp>
        <p:nvSpPr>
          <p:cNvPr id="1851" name="Google Shape;1851;p115"/>
          <p:cNvSpPr txBox="1"/>
          <p:nvPr/>
        </p:nvSpPr>
        <p:spPr>
          <a:xfrm>
            <a:off x="250825" y="2703512"/>
            <a:ext cx="14065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(100, 100)</a:t>
            </a:r>
            <a:endParaRPr/>
          </a:p>
        </p:txBody>
      </p:sp>
      <p:sp>
        <p:nvSpPr>
          <p:cNvPr id="1852" name="Google Shape;1852;p115"/>
          <p:cNvSpPr txBox="1"/>
          <p:nvPr/>
        </p:nvSpPr>
        <p:spPr>
          <a:xfrm>
            <a:off x="2732087" y="4383087"/>
            <a:ext cx="1462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(300, 200)</a:t>
            </a:r>
            <a:endParaRPr/>
          </a:p>
        </p:txBody>
      </p:sp>
      <p:sp>
        <p:nvSpPr>
          <p:cNvPr id="1853" name="Google Shape;1853;p115"/>
          <p:cNvSpPr/>
          <p:nvPr/>
        </p:nvSpPr>
        <p:spPr>
          <a:xfrm>
            <a:off x="1231900" y="3135312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115"/>
          <p:cNvSpPr/>
          <p:nvPr/>
        </p:nvSpPr>
        <p:spPr>
          <a:xfrm>
            <a:off x="2260600" y="252095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115"/>
          <p:cNvSpPr/>
          <p:nvPr/>
        </p:nvSpPr>
        <p:spPr>
          <a:xfrm>
            <a:off x="3265487" y="423545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115"/>
          <p:cNvSpPr txBox="1"/>
          <p:nvPr/>
        </p:nvSpPr>
        <p:spPr>
          <a:xfrm>
            <a:off x="4097337" y="1441450"/>
            <a:ext cx="4813300" cy="46593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Pen(2, 255,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Brush(1, 0,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Rectangle(100, 100, 300, 200);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MoveTo(100, 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LineTo(200, 50);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LineTo(300, 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Brush(1, 255, 255,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Fill(200, 75);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Pen(2, 255, 255,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Brush(1, 0, 255,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Ellipse(150, 100, 250, 200);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857" name="Google Shape;1857;p115"/>
          <p:cNvSpPr/>
          <p:nvPr/>
        </p:nvSpPr>
        <p:spPr>
          <a:xfrm>
            <a:off x="1741487" y="3165475"/>
            <a:ext cx="1120775" cy="1120775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11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864" name="Google Shape;1864;p11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5" name="Google Shape;1865;p11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11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867" name="Google Shape;1867;p116"/>
          <p:cNvSpPr txBox="1"/>
          <p:nvPr/>
        </p:nvSpPr>
        <p:spPr>
          <a:xfrm>
            <a:off x="369887" y="858837"/>
            <a:ext cx="8420100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«Лягушка»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«Корона»</a:t>
            </a:r>
            <a:endParaRPr/>
          </a:p>
        </p:txBody>
      </p:sp>
      <p:grpSp>
        <p:nvGrpSpPr>
          <p:cNvPr id="1868" name="Google Shape;1868;p116"/>
          <p:cNvGrpSpPr/>
          <p:nvPr/>
        </p:nvGrpSpPr>
        <p:grpSpPr>
          <a:xfrm>
            <a:off x="1855787" y="1482725"/>
            <a:ext cx="4076700" cy="1395412"/>
            <a:chOff x="975" y="975"/>
            <a:chExt cx="3127" cy="1070"/>
          </a:xfrm>
        </p:grpSpPr>
        <p:sp>
          <p:nvSpPr>
            <p:cNvPr id="1869" name="Google Shape;1869;p116"/>
            <p:cNvSpPr/>
            <p:nvPr/>
          </p:nvSpPr>
          <p:spPr>
            <a:xfrm>
              <a:off x="1558" y="975"/>
              <a:ext cx="1963" cy="535"/>
            </a:xfrm>
            <a:prstGeom prst="triangle">
              <a:avLst>
                <a:gd fmla="val 50000" name="adj"/>
              </a:avLst>
            </a:prstGeom>
            <a:solidFill>
              <a:srgbClr val="3333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16"/>
            <p:cNvSpPr/>
            <p:nvPr/>
          </p:nvSpPr>
          <p:spPr>
            <a:xfrm flipH="1" rot="10800000">
              <a:off x="1558" y="1510"/>
              <a:ext cx="1963" cy="535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16"/>
            <p:cNvSpPr/>
            <p:nvPr/>
          </p:nvSpPr>
          <p:spPr>
            <a:xfrm>
              <a:off x="3514" y="1223"/>
              <a:ext cx="588" cy="588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16"/>
            <p:cNvSpPr/>
            <p:nvPr/>
          </p:nvSpPr>
          <p:spPr>
            <a:xfrm>
              <a:off x="975" y="1240"/>
              <a:ext cx="588" cy="588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3" name="Google Shape;1873;p116"/>
          <p:cNvSpPr/>
          <p:nvPr/>
        </p:nvSpPr>
        <p:spPr>
          <a:xfrm>
            <a:off x="4217987" y="4138612"/>
            <a:ext cx="2257425" cy="1914525"/>
          </a:xfrm>
          <a:custGeom>
            <a:rect b="b" l="l" r="r" t="t"/>
            <a:pathLst>
              <a:path extrusionOk="0" h="1206" w="1422">
                <a:moveTo>
                  <a:pt x="0" y="1205"/>
                </a:moveTo>
                <a:lnTo>
                  <a:pt x="1422" y="0"/>
                </a:lnTo>
                <a:lnTo>
                  <a:pt x="964" y="1206"/>
                </a:lnTo>
                <a:lnTo>
                  <a:pt x="0" y="1205"/>
                </a:lnTo>
                <a:close/>
              </a:path>
            </a:pathLst>
          </a:cu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116"/>
          <p:cNvSpPr/>
          <p:nvPr/>
        </p:nvSpPr>
        <p:spPr>
          <a:xfrm flipH="1">
            <a:off x="2938462" y="4138612"/>
            <a:ext cx="2257425" cy="1914525"/>
          </a:xfrm>
          <a:custGeom>
            <a:rect b="b" l="l" r="r" t="t"/>
            <a:pathLst>
              <a:path extrusionOk="0" h="1206" w="1422">
                <a:moveTo>
                  <a:pt x="0" y="1205"/>
                </a:moveTo>
                <a:lnTo>
                  <a:pt x="1422" y="0"/>
                </a:lnTo>
                <a:lnTo>
                  <a:pt x="964" y="1206"/>
                </a:lnTo>
                <a:lnTo>
                  <a:pt x="0" y="1205"/>
                </a:lnTo>
                <a:close/>
              </a:path>
            </a:pathLst>
          </a:custGeom>
          <a:solidFill>
            <a:srgbClr val="3333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116"/>
          <p:cNvSpPr/>
          <p:nvPr/>
        </p:nvSpPr>
        <p:spPr>
          <a:xfrm>
            <a:off x="6261100" y="3927475"/>
            <a:ext cx="420687" cy="420687"/>
          </a:xfrm>
          <a:prstGeom prst="ellipse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116"/>
          <p:cNvSpPr/>
          <p:nvPr/>
        </p:nvSpPr>
        <p:spPr>
          <a:xfrm>
            <a:off x="2727325" y="3917950"/>
            <a:ext cx="420687" cy="420687"/>
          </a:xfrm>
          <a:prstGeom prst="ellipse">
            <a:avLst/>
          </a:prstGeom>
          <a:solidFill>
            <a:srgbClr val="3333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116"/>
          <p:cNvSpPr/>
          <p:nvPr/>
        </p:nvSpPr>
        <p:spPr>
          <a:xfrm>
            <a:off x="4225925" y="3868737"/>
            <a:ext cx="1036637" cy="2184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116"/>
          <p:cNvSpPr/>
          <p:nvPr/>
        </p:nvSpPr>
        <p:spPr>
          <a:xfrm>
            <a:off x="4527550" y="3624262"/>
            <a:ext cx="420687" cy="42068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1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885" name="Google Shape;1885;p11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6" name="Google Shape;1886;p11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11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Штриховка</a:t>
            </a:r>
            <a:endParaRPr/>
          </a:p>
        </p:txBody>
      </p:sp>
      <p:sp>
        <p:nvSpPr>
          <p:cNvPr id="1888" name="Google Shape;1888;p117"/>
          <p:cNvSpPr txBox="1"/>
          <p:nvPr/>
        </p:nvSpPr>
        <p:spPr>
          <a:xfrm>
            <a:off x="301625" y="874712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889" name="Google Shape;1889;p117"/>
          <p:cNvSpPr txBox="1"/>
          <p:nvPr/>
        </p:nvSpPr>
        <p:spPr>
          <a:xfrm>
            <a:off x="2752725" y="3214687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890" name="Google Shape;1890;p117"/>
          <p:cNvSpPr txBox="1"/>
          <p:nvPr/>
        </p:nvSpPr>
        <p:spPr>
          <a:xfrm>
            <a:off x="1046162" y="1503362"/>
            <a:ext cx="2265362" cy="16049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117"/>
          <p:cNvSpPr/>
          <p:nvPr/>
        </p:nvSpPr>
        <p:spPr>
          <a:xfrm>
            <a:off x="3246437" y="3063875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117"/>
          <p:cNvSpPr/>
          <p:nvPr/>
        </p:nvSpPr>
        <p:spPr>
          <a:xfrm>
            <a:off x="990600" y="1449387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3" name="Google Shape;1893;p117"/>
          <p:cNvCxnSpPr/>
          <p:nvPr/>
        </p:nvCxnSpPr>
        <p:spPr>
          <a:xfrm>
            <a:off x="2173287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4" name="Google Shape;1894;p117"/>
          <p:cNvCxnSpPr/>
          <p:nvPr/>
        </p:nvCxnSpPr>
        <p:spPr>
          <a:xfrm>
            <a:off x="1417637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5" name="Google Shape;1895;p117"/>
          <p:cNvCxnSpPr/>
          <p:nvPr/>
        </p:nvCxnSpPr>
        <p:spPr>
          <a:xfrm>
            <a:off x="1795462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6" name="Google Shape;1896;p117"/>
          <p:cNvCxnSpPr/>
          <p:nvPr/>
        </p:nvCxnSpPr>
        <p:spPr>
          <a:xfrm>
            <a:off x="2549525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7" name="Google Shape;1897;p117"/>
          <p:cNvCxnSpPr/>
          <p:nvPr/>
        </p:nvCxnSpPr>
        <p:spPr>
          <a:xfrm>
            <a:off x="2927350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8" name="Google Shape;1898;p117"/>
          <p:cNvSpPr/>
          <p:nvPr/>
        </p:nvSpPr>
        <p:spPr>
          <a:xfrm>
            <a:off x="2428875" y="714375"/>
            <a:ext cx="2054225" cy="415925"/>
          </a:xfrm>
          <a:prstGeom prst="wedgeRoundRectCallout">
            <a:avLst>
              <a:gd fmla="val -2153" name="adj1"/>
              <a:gd fmla="val 232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линий (N=5)</a:t>
            </a:r>
            <a:endParaRPr/>
          </a:p>
        </p:txBody>
      </p:sp>
      <p:grpSp>
        <p:nvGrpSpPr>
          <p:cNvPr id="1899" name="Google Shape;1899;p117"/>
          <p:cNvGrpSpPr/>
          <p:nvPr/>
        </p:nvGrpSpPr>
        <p:grpSpPr>
          <a:xfrm>
            <a:off x="1338262" y="1155700"/>
            <a:ext cx="1693862" cy="307975"/>
            <a:chOff x="994" y="3516"/>
            <a:chExt cx="1700" cy="194"/>
          </a:xfrm>
        </p:grpSpPr>
        <p:sp>
          <p:nvSpPr>
            <p:cNvPr id="1900" name="Google Shape;1900;p117"/>
            <p:cNvSpPr/>
            <p:nvPr/>
          </p:nvSpPr>
          <p:spPr>
            <a:xfrm>
              <a:off x="994" y="3518"/>
              <a:ext cx="852" cy="192"/>
            </a:xfrm>
            <a:custGeom>
              <a:rect b="b" l="l" r="r" t="t"/>
              <a:pathLst>
                <a:path extrusionOk="0" h="192" w="85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17"/>
            <p:cNvSpPr/>
            <p:nvPr/>
          </p:nvSpPr>
          <p:spPr>
            <a:xfrm flipH="1">
              <a:off x="1842" y="3516"/>
              <a:ext cx="852" cy="192"/>
            </a:xfrm>
            <a:custGeom>
              <a:rect b="b" l="l" r="r" t="t"/>
              <a:pathLst>
                <a:path extrusionOk="0" h="192" w="85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02" name="Google Shape;1902;p117"/>
          <p:cNvCxnSpPr/>
          <p:nvPr/>
        </p:nvCxnSpPr>
        <p:spPr>
          <a:xfrm>
            <a:off x="1795462" y="3057525"/>
            <a:ext cx="0" cy="652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3" name="Google Shape;1903;p117"/>
          <p:cNvCxnSpPr/>
          <p:nvPr/>
        </p:nvCxnSpPr>
        <p:spPr>
          <a:xfrm>
            <a:off x="2176462" y="3057525"/>
            <a:ext cx="0" cy="652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4" name="Google Shape;1904;p117"/>
          <p:cNvCxnSpPr/>
          <p:nvPr/>
        </p:nvCxnSpPr>
        <p:spPr>
          <a:xfrm>
            <a:off x="1795462" y="3571875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05" name="Google Shape;1905;p117"/>
          <p:cNvSpPr txBox="1"/>
          <p:nvPr/>
        </p:nvSpPr>
        <p:spPr>
          <a:xfrm>
            <a:off x="1808162" y="3152775"/>
            <a:ext cx="344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1906" name="Google Shape;1906;p117"/>
          <p:cNvGrpSpPr/>
          <p:nvPr/>
        </p:nvGrpSpPr>
        <p:grpSpPr>
          <a:xfrm>
            <a:off x="5467350" y="857250"/>
            <a:ext cx="1836737" cy="1082675"/>
            <a:chOff x="3139" y="1158"/>
            <a:chExt cx="1157" cy="682"/>
          </a:xfrm>
        </p:grpSpPr>
        <p:sp>
          <p:nvSpPr>
            <p:cNvPr id="1907" name="Google Shape;1907;p117"/>
            <p:cNvSpPr/>
            <p:nvPr/>
          </p:nvSpPr>
          <p:spPr>
            <a:xfrm>
              <a:off x="3139" y="1158"/>
              <a:ext cx="1157" cy="682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8" name="Google Shape;1908;p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9" y="1251"/>
              <a:ext cx="863" cy="4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9" name="Google Shape;1909;p117"/>
          <p:cNvSpPr txBox="1"/>
          <p:nvPr/>
        </p:nvSpPr>
        <p:spPr>
          <a:xfrm>
            <a:off x="4030662" y="2027237"/>
            <a:ext cx="4772025" cy="18700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117"/>
          <p:cNvSpPr/>
          <p:nvPr/>
        </p:nvSpPr>
        <p:spPr>
          <a:xfrm>
            <a:off x="4946650" y="2492375"/>
            <a:ext cx="1184275" cy="11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117"/>
          <p:cNvSpPr/>
          <p:nvPr/>
        </p:nvSpPr>
        <p:spPr>
          <a:xfrm>
            <a:off x="6773862" y="2490787"/>
            <a:ext cx="1176337" cy="11096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117"/>
          <p:cNvSpPr txBox="1"/>
          <p:nvPr/>
        </p:nvSpPr>
        <p:spPr>
          <a:xfrm>
            <a:off x="4067175" y="2095500"/>
            <a:ext cx="4772025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 y1, x2,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x1+h,   y1, x1+h,  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x1+2*h, y1, x1+2*h,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x1+3*h, y1, x1+3*h,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913" name="Google Shape;1913;p117"/>
          <p:cNvSpPr txBox="1"/>
          <p:nvPr/>
        </p:nvSpPr>
        <p:spPr>
          <a:xfrm>
            <a:off x="461962" y="4019550"/>
            <a:ext cx="6292850" cy="26177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 y1, x2,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 := (x2 – x1) / (N + 1);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x1 +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Line( round(x), y1, round(x),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x +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914" name="Google Shape;1914;p117"/>
          <p:cNvSpPr/>
          <p:nvPr/>
        </p:nvSpPr>
        <p:spPr>
          <a:xfrm>
            <a:off x="5413375" y="4473575"/>
            <a:ext cx="2697162" cy="415925"/>
          </a:xfrm>
          <a:prstGeom prst="wedgeRoundRectCallout">
            <a:avLst>
              <a:gd fmla="val -7794" name="adj1"/>
              <a:gd fmla="val 981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h: real;</a:t>
            </a:r>
            <a:endParaRPr/>
          </a:p>
        </p:txBody>
      </p:sp>
      <p:sp>
        <p:nvSpPr>
          <p:cNvPr id="1915" name="Google Shape;1915;p117"/>
          <p:cNvSpPr/>
          <p:nvPr/>
        </p:nvSpPr>
        <p:spPr>
          <a:xfrm>
            <a:off x="5810250" y="3692525"/>
            <a:ext cx="468312" cy="415925"/>
          </a:xfrm>
          <a:prstGeom prst="wedgeRoundRectCallout">
            <a:avLst>
              <a:gd fmla="val -13619" name="adj1"/>
              <a:gd fmla="val -387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1916" name="Google Shape;1916;p117"/>
          <p:cNvSpPr/>
          <p:nvPr/>
        </p:nvSpPr>
        <p:spPr>
          <a:xfrm>
            <a:off x="5459412" y="5919787"/>
            <a:ext cx="2743200" cy="722312"/>
          </a:xfrm>
          <a:prstGeom prst="wedgeRoundRectCallout">
            <a:avLst>
              <a:gd fmla="val -6600" name="adj1"/>
              <a:gd fmla="val -275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округление до ближайшего целого</a:t>
            </a:r>
            <a:endParaRPr/>
          </a:p>
        </p:txBody>
      </p:sp>
      <p:sp>
        <p:nvSpPr>
          <p:cNvPr id="1917" name="Google Shape;1917;p117"/>
          <p:cNvSpPr/>
          <p:nvPr/>
        </p:nvSpPr>
        <p:spPr>
          <a:xfrm>
            <a:off x="7383462" y="3679825"/>
            <a:ext cx="468312" cy="415925"/>
          </a:xfrm>
          <a:prstGeom prst="wedgeRoundRectCallout">
            <a:avLst>
              <a:gd fmla="val -5784" name="adj1"/>
              <a:gd fmla="val -544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1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924" name="Google Shape;1924;p11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5" name="Google Shape;1925;p11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11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Штриховка (программа)</a:t>
            </a:r>
            <a:endParaRPr/>
          </a:p>
        </p:txBody>
      </p:sp>
      <p:sp>
        <p:nvSpPr>
          <p:cNvPr id="1927" name="Google Shape;1927;p118"/>
          <p:cNvSpPr txBox="1"/>
          <p:nvPr/>
        </p:nvSpPr>
        <p:spPr>
          <a:xfrm>
            <a:off x="130175" y="874712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28" name="Google Shape;1928;p118"/>
          <p:cNvSpPr txBox="1"/>
          <p:nvPr/>
        </p:nvSpPr>
        <p:spPr>
          <a:xfrm>
            <a:off x="1952625" y="3214687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29" name="Google Shape;1929;p118"/>
          <p:cNvSpPr txBox="1"/>
          <p:nvPr/>
        </p:nvSpPr>
        <p:spPr>
          <a:xfrm>
            <a:off x="608012" y="1503362"/>
            <a:ext cx="2265362" cy="16049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118"/>
          <p:cNvSpPr/>
          <p:nvPr/>
        </p:nvSpPr>
        <p:spPr>
          <a:xfrm>
            <a:off x="2808287" y="3063875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118"/>
          <p:cNvSpPr/>
          <p:nvPr/>
        </p:nvSpPr>
        <p:spPr>
          <a:xfrm>
            <a:off x="552450" y="1449387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2" name="Google Shape;1932;p118"/>
          <p:cNvCxnSpPr/>
          <p:nvPr/>
        </p:nvCxnSpPr>
        <p:spPr>
          <a:xfrm>
            <a:off x="1735137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3" name="Google Shape;1933;p118"/>
          <p:cNvCxnSpPr/>
          <p:nvPr/>
        </p:nvCxnSpPr>
        <p:spPr>
          <a:xfrm>
            <a:off x="979487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4" name="Google Shape;1934;p118"/>
          <p:cNvCxnSpPr/>
          <p:nvPr/>
        </p:nvCxnSpPr>
        <p:spPr>
          <a:xfrm>
            <a:off x="1357312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5" name="Google Shape;1935;p118"/>
          <p:cNvCxnSpPr/>
          <p:nvPr/>
        </p:nvCxnSpPr>
        <p:spPr>
          <a:xfrm>
            <a:off x="2111375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6" name="Google Shape;1936;p118"/>
          <p:cNvCxnSpPr/>
          <p:nvPr/>
        </p:nvCxnSpPr>
        <p:spPr>
          <a:xfrm>
            <a:off x="2489200" y="1504950"/>
            <a:ext cx="0" cy="1611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7" name="Google Shape;1937;p118"/>
          <p:cNvCxnSpPr/>
          <p:nvPr/>
        </p:nvCxnSpPr>
        <p:spPr>
          <a:xfrm>
            <a:off x="1357312" y="3057525"/>
            <a:ext cx="0" cy="652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8" name="Google Shape;1938;p118"/>
          <p:cNvCxnSpPr/>
          <p:nvPr/>
        </p:nvCxnSpPr>
        <p:spPr>
          <a:xfrm>
            <a:off x="1738312" y="3057525"/>
            <a:ext cx="0" cy="652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9" name="Google Shape;1939;p118"/>
          <p:cNvCxnSpPr/>
          <p:nvPr/>
        </p:nvCxnSpPr>
        <p:spPr>
          <a:xfrm>
            <a:off x="1357312" y="3571875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40" name="Google Shape;1940;p118"/>
          <p:cNvSpPr txBox="1"/>
          <p:nvPr/>
        </p:nvSpPr>
        <p:spPr>
          <a:xfrm>
            <a:off x="1370012" y="3152775"/>
            <a:ext cx="344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941" name="Google Shape;1941;p118"/>
          <p:cNvSpPr txBox="1"/>
          <p:nvPr/>
        </p:nvSpPr>
        <p:spPr>
          <a:xfrm>
            <a:off x="3090862" y="942975"/>
            <a:ext cx="5710237" cy="5573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i, x1, x2, y1, y2, N: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h, x: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x1 := 100; y1 := 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x2 := 300; y2 := 200;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 :=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 (x1, y1, x2,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 := (x2 - x1) / (N + 1);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x1 +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Line(round(x),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y1,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round(x),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:= x +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grpSp>
        <p:nvGrpSpPr>
          <p:cNvPr id="1942" name="Google Shape;1942;p118"/>
          <p:cNvGrpSpPr/>
          <p:nvPr/>
        </p:nvGrpSpPr>
        <p:grpSpPr>
          <a:xfrm>
            <a:off x="925512" y="1193800"/>
            <a:ext cx="1693862" cy="307975"/>
            <a:chOff x="994" y="3516"/>
            <a:chExt cx="1700" cy="194"/>
          </a:xfrm>
        </p:grpSpPr>
        <p:sp>
          <p:nvSpPr>
            <p:cNvPr id="1943" name="Google Shape;1943;p118"/>
            <p:cNvSpPr/>
            <p:nvPr/>
          </p:nvSpPr>
          <p:spPr>
            <a:xfrm>
              <a:off x="994" y="3518"/>
              <a:ext cx="852" cy="192"/>
            </a:xfrm>
            <a:custGeom>
              <a:rect b="b" l="l" r="r" t="t"/>
              <a:pathLst>
                <a:path extrusionOk="0" h="192" w="85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18"/>
            <p:cNvSpPr/>
            <p:nvPr/>
          </p:nvSpPr>
          <p:spPr>
            <a:xfrm flipH="1">
              <a:off x="1842" y="3516"/>
              <a:ext cx="852" cy="192"/>
            </a:xfrm>
            <a:custGeom>
              <a:rect b="b" l="l" r="r" t="t"/>
              <a:pathLst>
                <a:path extrusionOk="0" h="192" w="85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5" name="Google Shape;1945;p118"/>
          <p:cNvSpPr txBox="1"/>
          <p:nvPr/>
        </p:nvSpPr>
        <p:spPr>
          <a:xfrm>
            <a:off x="1616075" y="776287"/>
            <a:ext cx="3444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11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2" name="Google Shape;1952;p119"/>
          <p:cNvSpPr txBox="1"/>
          <p:nvPr/>
        </p:nvSpPr>
        <p:spPr>
          <a:xfrm>
            <a:off x="417512" y="3362325"/>
            <a:ext cx="6292850" cy="3362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3" name="Google Shape;1953;p11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54" name="Google Shape;1954;p11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11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менять цвет?</a:t>
            </a:r>
            <a:endParaRPr/>
          </a:p>
        </p:txBody>
      </p:sp>
      <p:grpSp>
        <p:nvGrpSpPr>
          <p:cNvPr id="1956" name="Google Shape;1956;p119"/>
          <p:cNvGrpSpPr/>
          <p:nvPr/>
        </p:nvGrpSpPr>
        <p:grpSpPr>
          <a:xfrm>
            <a:off x="658812" y="1363662"/>
            <a:ext cx="2559050" cy="1736725"/>
            <a:chOff x="439" y="1015"/>
            <a:chExt cx="1612" cy="1094"/>
          </a:xfrm>
        </p:grpSpPr>
        <p:sp>
          <p:nvSpPr>
            <p:cNvPr id="1957" name="Google Shape;1957;p119"/>
            <p:cNvSpPr txBox="1"/>
            <p:nvPr/>
          </p:nvSpPr>
          <p:spPr>
            <a:xfrm>
              <a:off x="439" y="1015"/>
              <a:ext cx="270" cy="109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19"/>
            <p:cNvSpPr txBox="1"/>
            <p:nvPr/>
          </p:nvSpPr>
          <p:spPr>
            <a:xfrm>
              <a:off x="707" y="1015"/>
              <a:ext cx="270" cy="1094"/>
            </a:xfrm>
            <a:prstGeom prst="rect">
              <a:avLst/>
            </a:prstGeom>
            <a:solidFill>
              <a:srgbClr val="5F5F5F">
                <a:alpha val="75686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19"/>
            <p:cNvSpPr txBox="1"/>
            <p:nvPr/>
          </p:nvSpPr>
          <p:spPr>
            <a:xfrm>
              <a:off x="977" y="1015"/>
              <a:ext cx="270" cy="1094"/>
            </a:xfrm>
            <a:prstGeom prst="rect">
              <a:avLst/>
            </a:prstGeom>
            <a:solidFill>
              <a:srgbClr val="969696">
                <a:alpha val="66666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19"/>
            <p:cNvSpPr txBox="1"/>
            <p:nvPr/>
          </p:nvSpPr>
          <p:spPr>
            <a:xfrm>
              <a:off x="1243" y="1015"/>
              <a:ext cx="270" cy="1094"/>
            </a:xfrm>
            <a:prstGeom prst="rect">
              <a:avLst/>
            </a:prstGeom>
            <a:solidFill>
              <a:srgbClr val="C0C0C0">
                <a:alpha val="66666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19"/>
            <p:cNvSpPr txBox="1"/>
            <p:nvPr/>
          </p:nvSpPr>
          <p:spPr>
            <a:xfrm>
              <a:off x="1511" y="1015"/>
              <a:ext cx="270" cy="1094"/>
            </a:xfrm>
            <a:prstGeom prst="rect">
              <a:avLst/>
            </a:prstGeom>
            <a:solidFill>
              <a:srgbClr val="DDDDDD">
                <a:alpha val="55686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19"/>
            <p:cNvSpPr txBox="1"/>
            <p:nvPr/>
          </p:nvSpPr>
          <p:spPr>
            <a:xfrm>
              <a:off x="1781" y="1015"/>
              <a:ext cx="270" cy="10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3" name="Google Shape;1963;p119"/>
          <p:cNvSpPr txBox="1"/>
          <p:nvPr/>
        </p:nvSpPr>
        <p:spPr>
          <a:xfrm>
            <a:off x="254000" y="765175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64" name="Google Shape;1964;p119"/>
          <p:cNvSpPr txBox="1"/>
          <p:nvPr/>
        </p:nvSpPr>
        <p:spPr>
          <a:xfrm>
            <a:off x="3294062" y="2867025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65" name="Google Shape;1965;p119"/>
          <p:cNvSpPr/>
          <p:nvPr/>
        </p:nvSpPr>
        <p:spPr>
          <a:xfrm>
            <a:off x="3135312" y="3046412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119"/>
          <p:cNvSpPr/>
          <p:nvPr/>
        </p:nvSpPr>
        <p:spPr>
          <a:xfrm>
            <a:off x="617537" y="13208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119"/>
          <p:cNvSpPr txBox="1"/>
          <p:nvPr/>
        </p:nvSpPr>
        <p:spPr>
          <a:xfrm>
            <a:off x="4094162" y="1030287"/>
            <a:ext cx="4660900" cy="9890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Brush ( 1, c, c, c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 (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/>
          </a:p>
        </p:txBody>
      </p:sp>
      <p:sp>
        <p:nvSpPr>
          <p:cNvPr id="1968" name="Google Shape;1968;p119"/>
          <p:cNvSpPr/>
          <p:nvPr/>
        </p:nvSpPr>
        <p:spPr>
          <a:xfrm>
            <a:off x="5413375" y="423862"/>
            <a:ext cx="2271712" cy="415925"/>
          </a:xfrm>
          <a:prstGeom prst="wedgeRoundRectCallout">
            <a:avLst>
              <a:gd fmla="val 17857" name="adj1"/>
              <a:gd fmla="val 3676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серый: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G = B</a:t>
            </a:r>
            <a:endParaRPr/>
          </a:p>
        </p:txBody>
      </p:sp>
      <p:sp>
        <p:nvSpPr>
          <p:cNvPr id="1969" name="Google Shape;1969;p119"/>
          <p:cNvSpPr txBox="1"/>
          <p:nvPr/>
        </p:nvSpPr>
        <p:spPr>
          <a:xfrm>
            <a:off x="4102100" y="2430462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изменения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/>
          </a:p>
        </p:txBody>
      </p:sp>
      <p:grpSp>
        <p:nvGrpSpPr>
          <p:cNvPr id="1970" name="Google Shape;1970;p119"/>
          <p:cNvGrpSpPr/>
          <p:nvPr/>
        </p:nvGrpSpPr>
        <p:grpSpPr>
          <a:xfrm>
            <a:off x="6716712" y="2232025"/>
            <a:ext cx="1538287" cy="852487"/>
            <a:chOff x="4072" y="1620"/>
            <a:chExt cx="969" cy="537"/>
          </a:xfrm>
        </p:grpSpPr>
        <p:sp>
          <p:nvSpPr>
            <p:cNvPr id="1971" name="Google Shape;1971;p119"/>
            <p:cNvSpPr/>
            <p:nvPr/>
          </p:nvSpPr>
          <p:spPr>
            <a:xfrm>
              <a:off x="4072" y="1622"/>
              <a:ext cx="969" cy="535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2" name="Google Shape;1972;p1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9" y="1620"/>
              <a:ext cx="721" cy="48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73" name="Google Shape;1973;p119"/>
          <p:cNvCxnSpPr/>
          <p:nvPr/>
        </p:nvCxnSpPr>
        <p:spPr>
          <a:xfrm>
            <a:off x="1933575" y="957262"/>
            <a:ext cx="0" cy="41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4" name="Google Shape;1974;p119"/>
          <p:cNvSpPr txBox="1"/>
          <p:nvPr/>
        </p:nvSpPr>
        <p:spPr>
          <a:xfrm>
            <a:off x="1365250" y="785812"/>
            <a:ext cx="325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975" name="Google Shape;1975;p119"/>
          <p:cNvCxnSpPr/>
          <p:nvPr/>
        </p:nvCxnSpPr>
        <p:spPr>
          <a:xfrm>
            <a:off x="1671637" y="1042987"/>
            <a:ext cx="266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6" name="Google Shape;1976;p119"/>
          <p:cNvSpPr/>
          <p:nvPr/>
        </p:nvSpPr>
        <p:spPr>
          <a:xfrm>
            <a:off x="1905000" y="1866900"/>
            <a:ext cx="1547812" cy="412750"/>
          </a:xfrm>
          <a:prstGeom prst="wedgeRoundRectCallout">
            <a:avLst>
              <a:gd fmla="val -111" name="adj1"/>
              <a:gd fmla="val -24591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(x-1, y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/>
          </a:p>
        </p:txBody>
      </p:sp>
      <p:sp>
        <p:nvSpPr>
          <p:cNvPr id="1977" name="Google Shape;1977;p119"/>
          <p:cNvSpPr/>
          <p:nvPr/>
        </p:nvSpPr>
        <p:spPr>
          <a:xfrm>
            <a:off x="1839912" y="1370012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119"/>
          <p:cNvSpPr/>
          <p:nvPr/>
        </p:nvSpPr>
        <p:spPr>
          <a:xfrm>
            <a:off x="457200" y="3467100"/>
            <a:ext cx="2590800" cy="8286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119"/>
          <p:cNvSpPr/>
          <p:nvPr/>
        </p:nvSpPr>
        <p:spPr>
          <a:xfrm>
            <a:off x="2495550" y="5970587"/>
            <a:ext cx="1762125" cy="3444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119"/>
          <p:cNvSpPr/>
          <p:nvPr/>
        </p:nvSpPr>
        <p:spPr>
          <a:xfrm>
            <a:off x="2295525" y="5153025"/>
            <a:ext cx="1457325" cy="3524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119"/>
          <p:cNvSpPr txBox="1"/>
          <p:nvPr/>
        </p:nvSpPr>
        <p:spPr>
          <a:xfrm>
            <a:off x="485775" y="3486150"/>
            <a:ext cx="6324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i:=1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 do begin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Line(round(x), y1, round(x),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Brush(1, c, c, c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Fill(round(x)-1, y1+1);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h; c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982" name="Google Shape;1982;p119"/>
          <p:cNvSpPr/>
          <p:nvPr/>
        </p:nvSpPr>
        <p:spPr>
          <a:xfrm>
            <a:off x="3727450" y="3568700"/>
            <a:ext cx="3373437" cy="588962"/>
          </a:xfrm>
          <a:prstGeom prst="wedgeRoundRectCallout">
            <a:avLst>
              <a:gd fmla="val -5601" name="adj1"/>
              <a:gd fmla="val 1356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c, hc: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989" name="Google Shape;1989;p12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0" name="Google Shape;1990;p12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12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Штриховка</a:t>
            </a:r>
            <a:endParaRPr/>
          </a:p>
        </p:txBody>
      </p:sp>
      <p:sp>
        <p:nvSpPr>
          <p:cNvPr id="1992" name="Google Shape;1992;p120"/>
          <p:cNvSpPr txBox="1"/>
          <p:nvPr/>
        </p:nvSpPr>
        <p:spPr>
          <a:xfrm>
            <a:off x="1616075" y="1420812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93" name="Google Shape;1993;p120"/>
          <p:cNvSpPr/>
          <p:nvPr/>
        </p:nvSpPr>
        <p:spPr>
          <a:xfrm>
            <a:off x="914400" y="1941512"/>
            <a:ext cx="2630487" cy="895350"/>
          </a:xfrm>
          <a:prstGeom prst="parallelogram">
            <a:avLst>
              <a:gd fmla="val 25000" name="adj"/>
            </a:avLst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4" name="Google Shape;1994;p120"/>
          <p:cNvCxnSpPr/>
          <p:nvPr/>
        </p:nvCxnSpPr>
        <p:spPr>
          <a:xfrm flipH="1">
            <a:off x="1241425" y="1933575"/>
            <a:ext cx="650875" cy="895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5" name="Google Shape;1995;p120"/>
          <p:cNvCxnSpPr/>
          <p:nvPr/>
        </p:nvCxnSpPr>
        <p:spPr>
          <a:xfrm flipH="1">
            <a:off x="1571625" y="1933575"/>
            <a:ext cx="650875" cy="895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6" name="Google Shape;1996;p120"/>
          <p:cNvCxnSpPr/>
          <p:nvPr/>
        </p:nvCxnSpPr>
        <p:spPr>
          <a:xfrm flipH="1">
            <a:off x="1900237" y="1933575"/>
            <a:ext cx="650875" cy="895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7" name="Google Shape;1997;p120"/>
          <p:cNvCxnSpPr/>
          <p:nvPr/>
        </p:nvCxnSpPr>
        <p:spPr>
          <a:xfrm flipH="1">
            <a:off x="2230437" y="1933575"/>
            <a:ext cx="650875" cy="895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8" name="Google Shape;1998;p120"/>
          <p:cNvCxnSpPr/>
          <p:nvPr/>
        </p:nvCxnSpPr>
        <p:spPr>
          <a:xfrm flipH="1">
            <a:off x="2560637" y="1933575"/>
            <a:ext cx="650875" cy="895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9" name="Google Shape;1999;p120"/>
          <p:cNvSpPr txBox="1"/>
          <p:nvPr/>
        </p:nvSpPr>
        <p:spPr>
          <a:xfrm>
            <a:off x="0" y="2813050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00" name="Google Shape;2000;p120"/>
          <p:cNvSpPr txBox="1"/>
          <p:nvPr/>
        </p:nvSpPr>
        <p:spPr>
          <a:xfrm>
            <a:off x="2724150" y="2868612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01" name="Google Shape;2001;p120"/>
          <p:cNvSpPr/>
          <p:nvPr/>
        </p:nvSpPr>
        <p:spPr>
          <a:xfrm>
            <a:off x="1528762" y="1897062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p120"/>
          <p:cNvSpPr/>
          <p:nvPr/>
        </p:nvSpPr>
        <p:spPr>
          <a:xfrm>
            <a:off x="862012" y="2797175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120"/>
          <p:cNvSpPr/>
          <p:nvPr/>
        </p:nvSpPr>
        <p:spPr>
          <a:xfrm>
            <a:off x="2847975" y="2797175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4" name="Google Shape;2004;p120"/>
          <p:cNvCxnSpPr/>
          <p:nvPr/>
        </p:nvCxnSpPr>
        <p:spPr>
          <a:xfrm rot="10800000">
            <a:off x="1571625" y="1519237"/>
            <a:ext cx="0" cy="433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5" name="Google Shape;2005;p120"/>
          <p:cNvCxnSpPr/>
          <p:nvPr/>
        </p:nvCxnSpPr>
        <p:spPr>
          <a:xfrm rot="10800000">
            <a:off x="904875" y="1519237"/>
            <a:ext cx="0" cy="1333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6" name="Google Shape;2006;p120"/>
          <p:cNvCxnSpPr/>
          <p:nvPr/>
        </p:nvCxnSpPr>
        <p:spPr>
          <a:xfrm>
            <a:off x="900112" y="1633537"/>
            <a:ext cx="666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07" name="Google Shape;2007;p120"/>
          <p:cNvSpPr txBox="1"/>
          <p:nvPr/>
        </p:nvSpPr>
        <p:spPr>
          <a:xfrm>
            <a:off x="1063625" y="1182687"/>
            <a:ext cx="36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008" name="Google Shape;2008;p120"/>
          <p:cNvCxnSpPr/>
          <p:nvPr/>
        </p:nvCxnSpPr>
        <p:spPr>
          <a:xfrm>
            <a:off x="1581150" y="3162300"/>
            <a:ext cx="3190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009" name="Google Shape;2009;p120"/>
          <p:cNvCxnSpPr/>
          <p:nvPr/>
        </p:nvCxnSpPr>
        <p:spPr>
          <a:xfrm rot="10800000">
            <a:off x="1571625" y="2824162"/>
            <a:ext cx="0" cy="433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0" name="Google Shape;2010;p120"/>
          <p:cNvCxnSpPr/>
          <p:nvPr/>
        </p:nvCxnSpPr>
        <p:spPr>
          <a:xfrm rot="10800000">
            <a:off x="1905000" y="2824162"/>
            <a:ext cx="0" cy="433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1" name="Google Shape;2011;p120"/>
          <p:cNvSpPr txBox="1"/>
          <p:nvPr/>
        </p:nvSpPr>
        <p:spPr>
          <a:xfrm>
            <a:off x="1568450" y="3252787"/>
            <a:ext cx="36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grpSp>
        <p:nvGrpSpPr>
          <p:cNvPr id="2012" name="Google Shape;2012;p120"/>
          <p:cNvGrpSpPr/>
          <p:nvPr/>
        </p:nvGrpSpPr>
        <p:grpSpPr>
          <a:xfrm>
            <a:off x="6950075" y="992187"/>
            <a:ext cx="1836737" cy="1082675"/>
            <a:chOff x="3139" y="1158"/>
            <a:chExt cx="1157" cy="682"/>
          </a:xfrm>
        </p:grpSpPr>
        <p:sp>
          <p:nvSpPr>
            <p:cNvPr id="2013" name="Google Shape;2013;p120"/>
            <p:cNvSpPr/>
            <p:nvPr/>
          </p:nvSpPr>
          <p:spPr>
            <a:xfrm>
              <a:off x="3139" y="1158"/>
              <a:ext cx="1157" cy="682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4" name="Google Shape;2014;p1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1" y="1251"/>
              <a:ext cx="879" cy="4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5" name="Google Shape;2015;p120"/>
          <p:cNvGrpSpPr/>
          <p:nvPr/>
        </p:nvGrpSpPr>
        <p:grpSpPr>
          <a:xfrm>
            <a:off x="4953000" y="1230312"/>
            <a:ext cx="1631950" cy="608012"/>
            <a:chOff x="2522" y="729"/>
            <a:chExt cx="1028" cy="383"/>
          </a:xfrm>
        </p:grpSpPr>
        <p:sp>
          <p:nvSpPr>
            <p:cNvPr id="2016" name="Google Shape;2016;p120"/>
            <p:cNvSpPr/>
            <p:nvPr/>
          </p:nvSpPr>
          <p:spPr>
            <a:xfrm>
              <a:off x="2522" y="729"/>
              <a:ext cx="1028" cy="383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7" name="Google Shape;2017;p1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28" y="787"/>
              <a:ext cx="816" cy="2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8" name="Google Shape;2018;p120"/>
          <p:cNvSpPr txBox="1"/>
          <p:nvPr/>
        </p:nvSpPr>
        <p:spPr>
          <a:xfrm>
            <a:off x="3176587" y="1422400"/>
            <a:ext cx="1570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19" name="Google Shape;2019;p120"/>
          <p:cNvSpPr txBox="1"/>
          <p:nvPr/>
        </p:nvSpPr>
        <p:spPr>
          <a:xfrm>
            <a:off x="4110037" y="2308225"/>
            <a:ext cx="4691062" cy="15113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120"/>
          <p:cNvSpPr/>
          <p:nvPr/>
        </p:nvSpPr>
        <p:spPr>
          <a:xfrm>
            <a:off x="4987925" y="2386012"/>
            <a:ext cx="1068387" cy="11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120"/>
          <p:cNvSpPr/>
          <p:nvPr/>
        </p:nvSpPr>
        <p:spPr>
          <a:xfrm>
            <a:off x="6605587" y="2395537"/>
            <a:ext cx="1338262" cy="11096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120"/>
          <p:cNvSpPr txBox="1"/>
          <p:nvPr/>
        </p:nvSpPr>
        <p:spPr>
          <a:xfrm>
            <a:off x="4152900" y="2419350"/>
            <a:ext cx="4772025" cy="135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x1+h,   y1, x1+h-a,  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x1+2*h, y1, x1+2*h-a,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x1+3*h, y1, x1+3*h-a,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2023" name="Google Shape;2023;p120"/>
          <p:cNvSpPr txBox="1"/>
          <p:nvPr/>
        </p:nvSpPr>
        <p:spPr>
          <a:xfrm>
            <a:off x="646112" y="4014787"/>
            <a:ext cx="6292850" cy="26177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Line(round(x), y1, round(x-a), y2);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024" name="Google Shape;2024;p120"/>
          <p:cNvSpPr/>
          <p:nvPr/>
        </p:nvSpPr>
        <p:spPr>
          <a:xfrm>
            <a:off x="5565775" y="3694112"/>
            <a:ext cx="468312" cy="415925"/>
          </a:xfrm>
          <a:prstGeom prst="wedgeRoundRectCallout">
            <a:avLst>
              <a:gd fmla="val -11056" name="adj1"/>
              <a:gd fmla="val -1080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2025" name="Google Shape;2025;p120"/>
          <p:cNvSpPr/>
          <p:nvPr/>
        </p:nvSpPr>
        <p:spPr>
          <a:xfrm>
            <a:off x="7221537" y="3705225"/>
            <a:ext cx="711200" cy="415925"/>
          </a:xfrm>
          <a:prstGeom prst="wedgeRoundRectCallout">
            <a:avLst>
              <a:gd fmla="val -964" name="adj1"/>
              <a:gd fmla="val -101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x-a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2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032" name="Google Shape;2032;p12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3" name="Google Shape;2033;p12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12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Штриховка</a:t>
            </a:r>
            <a:endParaRPr/>
          </a:p>
        </p:txBody>
      </p:sp>
      <p:sp>
        <p:nvSpPr>
          <p:cNvPr id="2035" name="Google Shape;2035;p121"/>
          <p:cNvSpPr/>
          <p:nvPr/>
        </p:nvSpPr>
        <p:spPr>
          <a:xfrm>
            <a:off x="585787" y="1752600"/>
            <a:ext cx="1839912" cy="24352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6" name="Google Shape;2036;p121"/>
          <p:cNvCxnSpPr/>
          <p:nvPr/>
        </p:nvCxnSpPr>
        <p:spPr>
          <a:xfrm>
            <a:off x="587375" y="2163762"/>
            <a:ext cx="304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7" name="Google Shape;2037;p121"/>
          <p:cNvCxnSpPr/>
          <p:nvPr/>
        </p:nvCxnSpPr>
        <p:spPr>
          <a:xfrm>
            <a:off x="587375" y="2566987"/>
            <a:ext cx="6191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8" name="Google Shape;2038;p121"/>
          <p:cNvCxnSpPr/>
          <p:nvPr/>
        </p:nvCxnSpPr>
        <p:spPr>
          <a:xfrm>
            <a:off x="587375" y="2970212"/>
            <a:ext cx="90963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9" name="Google Shape;2039;p121"/>
          <p:cNvCxnSpPr/>
          <p:nvPr/>
        </p:nvCxnSpPr>
        <p:spPr>
          <a:xfrm>
            <a:off x="587375" y="3373437"/>
            <a:ext cx="122396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0" name="Google Shape;2040;p121"/>
          <p:cNvCxnSpPr/>
          <p:nvPr/>
        </p:nvCxnSpPr>
        <p:spPr>
          <a:xfrm>
            <a:off x="587375" y="3776662"/>
            <a:ext cx="15430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1" name="Google Shape;2041;p121"/>
          <p:cNvSpPr txBox="1"/>
          <p:nvPr/>
        </p:nvSpPr>
        <p:spPr>
          <a:xfrm>
            <a:off x="169862" y="1163637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42" name="Google Shape;2042;p121"/>
          <p:cNvSpPr txBox="1"/>
          <p:nvPr/>
        </p:nvSpPr>
        <p:spPr>
          <a:xfrm>
            <a:off x="1533525" y="4283075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43" name="Google Shape;2043;p121"/>
          <p:cNvSpPr/>
          <p:nvPr/>
        </p:nvSpPr>
        <p:spPr>
          <a:xfrm>
            <a:off x="538162" y="170815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121"/>
          <p:cNvSpPr/>
          <p:nvPr/>
        </p:nvSpPr>
        <p:spPr>
          <a:xfrm>
            <a:off x="2381250" y="414655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5" name="Google Shape;2045;p121"/>
          <p:cNvCxnSpPr/>
          <p:nvPr/>
        </p:nvCxnSpPr>
        <p:spPr>
          <a:xfrm rot="10800000">
            <a:off x="1196975" y="2122487"/>
            <a:ext cx="0" cy="433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6" name="Google Shape;2046;p121"/>
          <p:cNvCxnSpPr/>
          <p:nvPr/>
        </p:nvCxnSpPr>
        <p:spPr>
          <a:xfrm rot="10800000">
            <a:off x="1511300" y="2122487"/>
            <a:ext cx="0" cy="8524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7" name="Google Shape;2047;p121"/>
          <p:cNvSpPr txBox="1"/>
          <p:nvPr/>
        </p:nvSpPr>
        <p:spPr>
          <a:xfrm>
            <a:off x="1149350" y="1666875"/>
            <a:ext cx="563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2048" name="Google Shape;2048;p121"/>
          <p:cNvCxnSpPr/>
          <p:nvPr/>
        </p:nvCxnSpPr>
        <p:spPr>
          <a:xfrm>
            <a:off x="1193800" y="2236787"/>
            <a:ext cx="3190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049" name="Google Shape;2049;p121"/>
          <p:cNvCxnSpPr/>
          <p:nvPr/>
        </p:nvCxnSpPr>
        <p:spPr>
          <a:xfrm rot="10800000">
            <a:off x="1986756" y="3199606"/>
            <a:ext cx="0" cy="3476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0" name="Google Shape;2050;p121"/>
          <p:cNvCxnSpPr/>
          <p:nvPr/>
        </p:nvCxnSpPr>
        <p:spPr>
          <a:xfrm rot="10800000">
            <a:off x="1843881" y="2642393"/>
            <a:ext cx="0" cy="652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1" name="Google Shape;2051;p121"/>
          <p:cNvCxnSpPr/>
          <p:nvPr/>
        </p:nvCxnSpPr>
        <p:spPr>
          <a:xfrm rot="5400000">
            <a:off x="1797050" y="3171825"/>
            <a:ext cx="419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52" name="Google Shape;2052;p121"/>
          <p:cNvSpPr txBox="1"/>
          <p:nvPr/>
        </p:nvSpPr>
        <p:spPr>
          <a:xfrm>
            <a:off x="2130425" y="2943225"/>
            <a:ext cx="563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053" name="Google Shape;2053;p121"/>
          <p:cNvSpPr txBox="1"/>
          <p:nvPr/>
        </p:nvSpPr>
        <p:spPr>
          <a:xfrm>
            <a:off x="3494087" y="2141537"/>
            <a:ext cx="5307012" cy="1549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121"/>
          <p:cNvSpPr/>
          <p:nvPr/>
        </p:nvSpPr>
        <p:spPr>
          <a:xfrm>
            <a:off x="4932362" y="2217737"/>
            <a:ext cx="1133475" cy="10890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121"/>
          <p:cNvSpPr/>
          <p:nvPr/>
        </p:nvSpPr>
        <p:spPr>
          <a:xfrm>
            <a:off x="6148387" y="2217737"/>
            <a:ext cx="1179512" cy="11096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121"/>
          <p:cNvSpPr/>
          <p:nvPr/>
        </p:nvSpPr>
        <p:spPr>
          <a:xfrm>
            <a:off x="5426075" y="3498850"/>
            <a:ext cx="468312" cy="415925"/>
          </a:xfrm>
          <a:prstGeom prst="wedgeRoundRectCallout">
            <a:avLst>
              <a:gd fmla="val 2709" name="adj1"/>
              <a:gd fmla="val -989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</p:txBody>
      </p:sp>
      <p:sp>
        <p:nvSpPr>
          <p:cNvPr id="2057" name="Google Shape;2057;p121"/>
          <p:cNvSpPr/>
          <p:nvPr/>
        </p:nvSpPr>
        <p:spPr>
          <a:xfrm>
            <a:off x="7378700" y="2217737"/>
            <a:ext cx="1171575" cy="11096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121"/>
          <p:cNvSpPr/>
          <p:nvPr/>
        </p:nvSpPr>
        <p:spPr>
          <a:xfrm>
            <a:off x="6826250" y="3525837"/>
            <a:ext cx="468312" cy="415925"/>
          </a:xfrm>
          <a:prstGeom prst="wedgeRoundRectCallout">
            <a:avLst>
              <a:gd fmla="val -1611" name="adj1"/>
              <a:gd fmla="val -1129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2059" name="Google Shape;2059;p121"/>
          <p:cNvSpPr/>
          <p:nvPr/>
        </p:nvSpPr>
        <p:spPr>
          <a:xfrm>
            <a:off x="8048625" y="3533775"/>
            <a:ext cx="468312" cy="415925"/>
          </a:xfrm>
          <a:prstGeom prst="wedgeRoundRectCallout">
            <a:avLst>
              <a:gd fmla="val -3734" name="adj1"/>
              <a:gd fmla="val -1178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</p:txBody>
      </p:sp>
      <p:sp>
        <p:nvSpPr>
          <p:cNvPr id="2060" name="Google Shape;2060;p121"/>
          <p:cNvSpPr txBox="1"/>
          <p:nvPr/>
        </p:nvSpPr>
        <p:spPr>
          <a:xfrm>
            <a:off x="3546475" y="2252662"/>
            <a:ext cx="5243512" cy="135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x1, y1+hy,   x1+hx,   y1+hy) 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x1, y1+2*hy, x1+2*hx, y1+2*hy);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Line( x1, y1+3*hy, x1+3*hx, y1+3*hy);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grpSp>
        <p:nvGrpSpPr>
          <p:cNvPr id="2061" name="Google Shape;2061;p121"/>
          <p:cNvGrpSpPr/>
          <p:nvPr/>
        </p:nvGrpSpPr>
        <p:grpSpPr>
          <a:xfrm>
            <a:off x="3506787" y="898525"/>
            <a:ext cx="1836737" cy="1082675"/>
            <a:chOff x="3139" y="1158"/>
            <a:chExt cx="1157" cy="682"/>
          </a:xfrm>
        </p:grpSpPr>
        <p:sp>
          <p:nvSpPr>
            <p:cNvPr id="2062" name="Google Shape;2062;p121"/>
            <p:cNvSpPr/>
            <p:nvPr/>
          </p:nvSpPr>
          <p:spPr>
            <a:xfrm>
              <a:off x="3139" y="1158"/>
              <a:ext cx="1157" cy="682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3" name="Google Shape;2063;p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8" y="1251"/>
              <a:ext cx="926" cy="4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4" name="Google Shape;2064;p121"/>
          <p:cNvGrpSpPr/>
          <p:nvPr/>
        </p:nvGrpSpPr>
        <p:grpSpPr>
          <a:xfrm>
            <a:off x="5848350" y="898525"/>
            <a:ext cx="1836737" cy="1082675"/>
            <a:chOff x="3139" y="1158"/>
            <a:chExt cx="1157" cy="682"/>
          </a:xfrm>
        </p:grpSpPr>
        <p:sp>
          <p:nvSpPr>
            <p:cNvPr id="2065" name="Google Shape;2065;p121"/>
            <p:cNvSpPr/>
            <p:nvPr/>
          </p:nvSpPr>
          <p:spPr>
            <a:xfrm>
              <a:off x="3139" y="1158"/>
              <a:ext cx="1157" cy="682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6" name="Google Shape;2066;p1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3" y="1251"/>
              <a:ext cx="957" cy="4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7" name="Google Shape;2067;p121"/>
          <p:cNvSpPr txBox="1"/>
          <p:nvPr/>
        </p:nvSpPr>
        <p:spPr>
          <a:xfrm>
            <a:off x="2913062" y="4087812"/>
            <a:ext cx="6030912" cy="23971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x1)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hy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y1)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hx; y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Line(x1,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round(y),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round(x),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round(y));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hx; y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27" name="Google Shape;227;p2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" name="Google Shape;228;p2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95287" y="188912"/>
            <a:ext cx="8424862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Имена переменных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395287" y="836612"/>
            <a:ext cx="8569325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 именах МОЖНО использовать</a:t>
            </a:r>
            <a:endParaRPr/>
          </a:p>
          <a:p>
            <a:pPr indent="-27146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латинские буквы (A-Z)</a:t>
            </a:r>
            <a:endParaRPr/>
          </a:p>
          <a:p>
            <a:pPr indent="-12541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41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46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цифры</a:t>
            </a:r>
            <a:endParaRPr/>
          </a:p>
          <a:p>
            <a:pPr indent="-12541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41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462" lvl="1" marL="892175" marR="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знак подчеркивания _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1403350" y="1628775"/>
            <a:ext cx="7345362" cy="647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заглавные и строчные буквы не различаются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395287" y="3716337"/>
            <a:ext cx="85693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 именах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НЕЛЬЗЯ</a:t>
            </a:r>
            <a:r>
              <a:rPr b="1" i="0" lang="en-US" sz="23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использовать</a:t>
            </a:r>
            <a:endParaRPr/>
          </a:p>
          <a:p>
            <a:pPr indent="-27146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русские буквы</a:t>
            </a:r>
            <a:endParaRPr/>
          </a:p>
          <a:p>
            <a:pPr indent="-27146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пробелы</a:t>
            </a:r>
            <a:endParaRPr/>
          </a:p>
          <a:p>
            <a:pPr indent="-271462" lvl="1" marL="892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скобки, знаки +, =, !, ? и др.</a:t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1403350" y="2708275"/>
            <a:ext cx="7345362" cy="647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не может начинаться с цифры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395287" y="5229225"/>
            <a:ext cx="8569325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Какие имена правильные??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AXby    R&amp;B    4Wheel    Вася    “PesBarbos” TU154    [QuQu]     _ABBA    A+B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12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074" name="Google Shape;2074;p12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5" name="Google Shape;2075;p12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12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077" name="Google Shape;2077;p122"/>
          <p:cNvSpPr txBox="1"/>
          <p:nvPr/>
        </p:nvSpPr>
        <p:spPr>
          <a:xfrm>
            <a:off x="369887" y="858837"/>
            <a:ext cx="8420100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число линий и построить фигуру: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число линий и построить фигуру:</a:t>
            </a:r>
            <a:endParaRPr/>
          </a:p>
        </p:txBody>
      </p:sp>
      <p:pic>
        <p:nvPicPr>
          <p:cNvPr id="2078" name="Google Shape;207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25" y="1435100"/>
            <a:ext cx="22479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Google Shape;2079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5075" y="4081462"/>
            <a:ext cx="43910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12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086" name="Google Shape;2086;p12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7" name="Google Shape;2087;p12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12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089" name="Google Shape;2089;p123"/>
          <p:cNvSpPr txBox="1"/>
          <p:nvPr/>
        </p:nvSpPr>
        <p:spPr>
          <a:xfrm>
            <a:off x="369887" y="858837"/>
            <a:ext cx="8420100" cy="364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число линий штриховки и построить фигуру, залив все области разным цветом.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число окружностей и построить фигуру, залив все области разным цветом.</a:t>
            </a:r>
            <a:endParaRPr/>
          </a:p>
        </p:txBody>
      </p:sp>
      <p:pic>
        <p:nvPicPr>
          <p:cNvPr id="2090" name="Google Shape;2090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037" y="1658937"/>
            <a:ext cx="19716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8775" y="4478337"/>
            <a:ext cx="2130425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2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7" name="Google Shape;2097;p124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2098" name="Google Shape;2098;p124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8. Графики функций</a:t>
            </a:r>
            <a:endParaRPr/>
          </a:p>
        </p:txBody>
      </p:sp>
      <p:sp>
        <p:nvSpPr>
          <p:cNvPr id="2099" name="Google Shape;2099;p124"/>
          <p:cNvSpPr txBox="1"/>
          <p:nvPr/>
        </p:nvSpPr>
        <p:spPr>
          <a:xfrm>
            <a:off x="144462" y="6216650"/>
            <a:ext cx="42608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2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106" name="Google Shape;2106;p12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7" name="Google Shape;2107;p12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12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Построение графиков функций</a:t>
            </a:r>
            <a:endParaRPr/>
          </a:p>
        </p:txBody>
      </p:sp>
      <p:sp>
        <p:nvSpPr>
          <p:cNvPr id="2109" name="Google Shape;2109;p125"/>
          <p:cNvSpPr txBox="1"/>
          <p:nvPr/>
        </p:nvSpPr>
        <p:spPr>
          <a:xfrm>
            <a:off x="360362" y="868362"/>
            <a:ext cx="8420100" cy="373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построить график функции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sin(x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интервале от 0 до 2π.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Анализ: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3524" lvl="1" marL="8016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максимальное значение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при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π/2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3524" lvl="1" marL="8016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минимальное значение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при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π/2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задана в математической системе координат, строить надо на экране, указывая координаты в пикселях.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2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116" name="Google Shape;2116;p12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7" name="Google Shape;2117;p12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12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Преобразование координат</a:t>
            </a:r>
            <a:endParaRPr/>
          </a:p>
        </p:txBody>
      </p:sp>
      <p:cxnSp>
        <p:nvCxnSpPr>
          <p:cNvPr id="2119" name="Google Shape;2119;p126"/>
          <p:cNvCxnSpPr/>
          <p:nvPr/>
        </p:nvCxnSpPr>
        <p:spPr>
          <a:xfrm rot="10800000">
            <a:off x="968375" y="1958975"/>
            <a:ext cx="0" cy="26495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20" name="Google Shape;2120;p126"/>
          <p:cNvCxnSpPr/>
          <p:nvPr/>
        </p:nvCxnSpPr>
        <p:spPr>
          <a:xfrm>
            <a:off x="590550" y="3608387"/>
            <a:ext cx="30638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pSp>
        <p:nvGrpSpPr>
          <p:cNvPr id="2121" name="Google Shape;2121;p126"/>
          <p:cNvGrpSpPr/>
          <p:nvPr/>
        </p:nvGrpSpPr>
        <p:grpSpPr>
          <a:xfrm>
            <a:off x="977900" y="2555875"/>
            <a:ext cx="2160587" cy="2105025"/>
            <a:chOff x="616" y="1610"/>
            <a:chExt cx="1361" cy="1326"/>
          </a:xfrm>
        </p:grpSpPr>
        <p:sp>
          <p:nvSpPr>
            <p:cNvPr id="2122" name="Google Shape;2122;p126"/>
            <p:cNvSpPr/>
            <p:nvPr/>
          </p:nvSpPr>
          <p:spPr>
            <a:xfrm>
              <a:off x="616" y="1610"/>
              <a:ext cx="677" cy="657"/>
            </a:xfrm>
            <a:custGeom>
              <a:rect b="b" l="l" r="r" t="t"/>
              <a:pathLst>
                <a:path extrusionOk="0" h="657" w="681">
                  <a:moveTo>
                    <a:pt x="0" y="657"/>
                  </a:moveTo>
                  <a:cubicBezTo>
                    <a:pt x="19" y="605"/>
                    <a:pt x="60" y="461"/>
                    <a:pt x="112" y="345"/>
                  </a:cubicBezTo>
                  <a:cubicBezTo>
                    <a:pt x="164" y="229"/>
                    <a:pt x="213" y="9"/>
                    <a:pt x="334" y="5"/>
                  </a:cubicBezTo>
                  <a:cubicBezTo>
                    <a:pt x="454" y="0"/>
                    <a:pt x="539" y="245"/>
                    <a:pt x="562" y="300"/>
                  </a:cubicBezTo>
                  <a:cubicBezTo>
                    <a:pt x="585" y="355"/>
                    <a:pt x="656" y="583"/>
                    <a:pt x="681" y="657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26"/>
            <p:cNvSpPr/>
            <p:nvPr/>
          </p:nvSpPr>
          <p:spPr>
            <a:xfrm>
              <a:off x="1296" y="2279"/>
              <a:ext cx="681" cy="657"/>
            </a:xfrm>
            <a:custGeom>
              <a:rect b="b" l="l" r="r" t="t"/>
              <a:pathLst>
                <a:path extrusionOk="0" h="657" w="681">
                  <a:moveTo>
                    <a:pt x="0" y="0"/>
                  </a:moveTo>
                  <a:cubicBezTo>
                    <a:pt x="18" y="54"/>
                    <a:pt x="78" y="243"/>
                    <a:pt x="110" y="323"/>
                  </a:cubicBezTo>
                  <a:cubicBezTo>
                    <a:pt x="142" y="403"/>
                    <a:pt x="213" y="648"/>
                    <a:pt x="334" y="652"/>
                  </a:cubicBezTo>
                  <a:cubicBezTo>
                    <a:pt x="454" y="657"/>
                    <a:pt x="517" y="459"/>
                    <a:pt x="563" y="352"/>
                  </a:cubicBezTo>
                  <a:cubicBezTo>
                    <a:pt x="608" y="246"/>
                    <a:pt x="656" y="73"/>
                    <a:pt x="68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4" name="Google Shape;2124;p126"/>
          <p:cNvSpPr txBox="1"/>
          <p:nvPr/>
        </p:nvSpPr>
        <p:spPr>
          <a:xfrm>
            <a:off x="1822450" y="2371725"/>
            <a:ext cx="82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  <a:endParaRPr/>
          </a:p>
        </p:txBody>
      </p:sp>
      <p:sp>
        <p:nvSpPr>
          <p:cNvPr id="2125" name="Google Shape;2125;p126"/>
          <p:cNvSpPr/>
          <p:nvPr/>
        </p:nvSpPr>
        <p:spPr>
          <a:xfrm>
            <a:off x="1731962" y="2757487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Google Shape;2126;p126"/>
          <p:cNvCxnSpPr/>
          <p:nvPr/>
        </p:nvCxnSpPr>
        <p:spPr>
          <a:xfrm rot="10800000">
            <a:off x="1768475" y="2787650"/>
            <a:ext cx="0" cy="80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27" name="Google Shape;2127;p126"/>
          <p:cNvCxnSpPr/>
          <p:nvPr/>
        </p:nvCxnSpPr>
        <p:spPr>
          <a:xfrm>
            <a:off x="1351756" y="2391568"/>
            <a:ext cx="0" cy="7921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28" name="Google Shape;2128;p126"/>
          <p:cNvSpPr txBox="1"/>
          <p:nvPr/>
        </p:nvSpPr>
        <p:spPr>
          <a:xfrm>
            <a:off x="3467100" y="3116262"/>
            <a:ext cx="36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129" name="Google Shape;2129;p126"/>
          <p:cNvSpPr txBox="1"/>
          <p:nvPr/>
        </p:nvSpPr>
        <p:spPr>
          <a:xfrm>
            <a:off x="485775" y="1519237"/>
            <a:ext cx="36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130" name="Google Shape;2130;p126"/>
          <p:cNvSpPr txBox="1"/>
          <p:nvPr/>
        </p:nvSpPr>
        <p:spPr>
          <a:xfrm>
            <a:off x="984250" y="2333625"/>
            <a:ext cx="36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131" name="Google Shape;2131;p126"/>
          <p:cNvSpPr txBox="1"/>
          <p:nvPr/>
        </p:nvSpPr>
        <p:spPr>
          <a:xfrm>
            <a:off x="1365250" y="2968625"/>
            <a:ext cx="36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132" name="Google Shape;2132;p126"/>
          <p:cNvSpPr txBox="1"/>
          <p:nvPr/>
        </p:nvSpPr>
        <p:spPr>
          <a:xfrm>
            <a:off x="912812" y="912812"/>
            <a:ext cx="30543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Математическая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координат</a:t>
            </a:r>
            <a:endParaRPr/>
          </a:p>
        </p:txBody>
      </p:sp>
      <p:sp>
        <p:nvSpPr>
          <p:cNvPr id="2133" name="Google Shape;2133;p126"/>
          <p:cNvSpPr txBox="1"/>
          <p:nvPr/>
        </p:nvSpPr>
        <p:spPr>
          <a:xfrm>
            <a:off x="5391150" y="931862"/>
            <a:ext cx="30543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Экранная система координат (пиксели)</a:t>
            </a:r>
            <a:endParaRPr/>
          </a:p>
        </p:txBody>
      </p:sp>
      <p:sp>
        <p:nvSpPr>
          <p:cNvPr id="2134" name="Google Shape;2134;p126"/>
          <p:cNvSpPr txBox="1"/>
          <p:nvPr/>
        </p:nvSpPr>
        <p:spPr>
          <a:xfrm>
            <a:off x="5241925" y="2300287"/>
            <a:ext cx="3224212" cy="2855912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5" name="Google Shape;2135;p126"/>
          <p:cNvCxnSpPr/>
          <p:nvPr/>
        </p:nvCxnSpPr>
        <p:spPr>
          <a:xfrm flipH="1" rot="10800000">
            <a:off x="5822950" y="2411412"/>
            <a:ext cx="1587" cy="2314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36" name="Google Shape;2136;p126"/>
          <p:cNvCxnSpPr/>
          <p:nvPr/>
        </p:nvCxnSpPr>
        <p:spPr>
          <a:xfrm>
            <a:off x="5227637" y="3852862"/>
            <a:ext cx="2941637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pSp>
        <p:nvGrpSpPr>
          <p:cNvPr id="2137" name="Google Shape;2137;p126"/>
          <p:cNvGrpSpPr/>
          <p:nvPr/>
        </p:nvGrpSpPr>
        <p:grpSpPr>
          <a:xfrm>
            <a:off x="5830887" y="2933700"/>
            <a:ext cx="1887537" cy="1838325"/>
            <a:chOff x="616" y="1610"/>
            <a:chExt cx="1361" cy="1326"/>
          </a:xfrm>
        </p:grpSpPr>
        <p:sp>
          <p:nvSpPr>
            <p:cNvPr id="2138" name="Google Shape;2138;p126"/>
            <p:cNvSpPr/>
            <p:nvPr/>
          </p:nvSpPr>
          <p:spPr>
            <a:xfrm>
              <a:off x="616" y="1610"/>
              <a:ext cx="677" cy="657"/>
            </a:xfrm>
            <a:custGeom>
              <a:rect b="b" l="l" r="r" t="t"/>
              <a:pathLst>
                <a:path extrusionOk="0" h="657" w="681">
                  <a:moveTo>
                    <a:pt x="0" y="657"/>
                  </a:moveTo>
                  <a:cubicBezTo>
                    <a:pt x="19" y="605"/>
                    <a:pt x="60" y="461"/>
                    <a:pt x="112" y="345"/>
                  </a:cubicBezTo>
                  <a:cubicBezTo>
                    <a:pt x="164" y="229"/>
                    <a:pt x="213" y="9"/>
                    <a:pt x="334" y="5"/>
                  </a:cubicBezTo>
                  <a:cubicBezTo>
                    <a:pt x="454" y="0"/>
                    <a:pt x="539" y="245"/>
                    <a:pt x="562" y="300"/>
                  </a:cubicBezTo>
                  <a:cubicBezTo>
                    <a:pt x="585" y="355"/>
                    <a:pt x="656" y="583"/>
                    <a:pt x="681" y="657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26"/>
            <p:cNvSpPr/>
            <p:nvPr/>
          </p:nvSpPr>
          <p:spPr>
            <a:xfrm>
              <a:off x="1296" y="2279"/>
              <a:ext cx="681" cy="657"/>
            </a:xfrm>
            <a:custGeom>
              <a:rect b="b" l="l" r="r" t="t"/>
              <a:pathLst>
                <a:path extrusionOk="0" h="657" w="681">
                  <a:moveTo>
                    <a:pt x="0" y="0"/>
                  </a:moveTo>
                  <a:cubicBezTo>
                    <a:pt x="18" y="54"/>
                    <a:pt x="78" y="243"/>
                    <a:pt x="110" y="323"/>
                  </a:cubicBezTo>
                  <a:cubicBezTo>
                    <a:pt x="142" y="403"/>
                    <a:pt x="213" y="648"/>
                    <a:pt x="334" y="652"/>
                  </a:cubicBezTo>
                  <a:cubicBezTo>
                    <a:pt x="454" y="657"/>
                    <a:pt x="517" y="459"/>
                    <a:pt x="563" y="352"/>
                  </a:cubicBezTo>
                  <a:cubicBezTo>
                    <a:pt x="608" y="246"/>
                    <a:pt x="656" y="73"/>
                    <a:pt x="68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0" name="Google Shape;2140;p126"/>
          <p:cNvSpPr txBox="1"/>
          <p:nvPr/>
        </p:nvSpPr>
        <p:spPr>
          <a:xfrm>
            <a:off x="6578600" y="2987675"/>
            <a:ext cx="1216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141" name="Google Shape;2141;p126"/>
          <p:cNvSpPr/>
          <p:nvPr/>
        </p:nvSpPr>
        <p:spPr>
          <a:xfrm>
            <a:off x="6489700" y="3108325"/>
            <a:ext cx="77787" cy="777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2" name="Google Shape;2142;p126"/>
          <p:cNvCxnSpPr/>
          <p:nvPr/>
        </p:nvCxnSpPr>
        <p:spPr>
          <a:xfrm rot="10800000">
            <a:off x="6540500" y="2287587"/>
            <a:ext cx="0" cy="847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3" name="Google Shape;2143;p126"/>
          <p:cNvCxnSpPr/>
          <p:nvPr/>
        </p:nvCxnSpPr>
        <p:spPr>
          <a:xfrm>
            <a:off x="5873750" y="2500312"/>
            <a:ext cx="0" cy="13112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4" name="Google Shape;2144;p126"/>
          <p:cNvSpPr txBox="1"/>
          <p:nvPr/>
        </p:nvSpPr>
        <p:spPr>
          <a:xfrm>
            <a:off x="5265737" y="2646362"/>
            <a:ext cx="49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endParaRPr/>
          </a:p>
        </p:txBody>
      </p:sp>
      <p:sp>
        <p:nvSpPr>
          <p:cNvPr id="2145" name="Google Shape;2145;p126"/>
          <p:cNvSpPr txBox="1"/>
          <p:nvPr/>
        </p:nvSpPr>
        <p:spPr>
          <a:xfrm>
            <a:off x="6567487" y="2354262"/>
            <a:ext cx="49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endParaRPr/>
          </a:p>
        </p:txBody>
      </p:sp>
      <p:sp>
        <p:nvSpPr>
          <p:cNvPr id="2146" name="Google Shape;2146;p126"/>
          <p:cNvSpPr txBox="1"/>
          <p:nvPr/>
        </p:nvSpPr>
        <p:spPr>
          <a:xfrm>
            <a:off x="4538662" y="1893887"/>
            <a:ext cx="8223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/>
          </a:p>
        </p:txBody>
      </p:sp>
      <p:sp>
        <p:nvSpPr>
          <p:cNvPr id="2147" name="Google Shape;2147;p126"/>
          <p:cNvSpPr txBox="1"/>
          <p:nvPr/>
        </p:nvSpPr>
        <p:spPr>
          <a:xfrm>
            <a:off x="276225" y="3203575"/>
            <a:ext cx="8223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/>
          </a:p>
        </p:txBody>
      </p:sp>
      <p:cxnSp>
        <p:nvCxnSpPr>
          <p:cNvPr id="2148" name="Google Shape;2148;p126"/>
          <p:cNvCxnSpPr/>
          <p:nvPr/>
        </p:nvCxnSpPr>
        <p:spPr>
          <a:xfrm rot="10800000">
            <a:off x="5241925" y="1922462"/>
            <a:ext cx="0" cy="40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9" name="Google Shape;2149;p126"/>
          <p:cNvCxnSpPr/>
          <p:nvPr/>
        </p:nvCxnSpPr>
        <p:spPr>
          <a:xfrm rot="10800000">
            <a:off x="5822950" y="1938337"/>
            <a:ext cx="0" cy="5286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0" name="Google Shape;2150;p126"/>
          <p:cNvCxnSpPr/>
          <p:nvPr/>
        </p:nvCxnSpPr>
        <p:spPr>
          <a:xfrm>
            <a:off x="5238750" y="2032000"/>
            <a:ext cx="5810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51" name="Google Shape;2151;p126"/>
          <p:cNvSpPr txBox="1"/>
          <p:nvPr/>
        </p:nvSpPr>
        <p:spPr>
          <a:xfrm>
            <a:off x="5362575" y="1606550"/>
            <a:ext cx="303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152" name="Google Shape;2152;p126"/>
          <p:cNvCxnSpPr/>
          <p:nvPr/>
        </p:nvCxnSpPr>
        <p:spPr>
          <a:xfrm rot="10800000">
            <a:off x="4638675" y="2303462"/>
            <a:ext cx="6191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3" name="Google Shape;2153;p126"/>
          <p:cNvCxnSpPr/>
          <p:nvPr/>
        </p:nvCxnSpPr>
        <p:spPr>
          <a:xfrm rot="10800000">
            <a:off x="4638675" y="3851275"/>
            <a:ext cx="6191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4" name="Google Shape;2154;p126"/>
          <p:cNvCxnSpPr/>
          <p:nvPr/>
        </p:nvCxnSpPr>
        <p:spPr>
          <a:xfrm rot="-5400000">
            <a:off x="3993356" y="3086893"/>
            <a:ext cx="15382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55" name="Google Shape;2155;p126"/>
          <p:cNvSpPr txBox="1"/>
          <p:nvPr/>
        </p:nvSpPr>
        <p:spPr>
          <a:xfrm>
            <a:off x="4381500" y="2620962"/>
            <a:ext cx="360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56" name="Google Shape;2156;p126"/>
          <p:cNvSpPr txBox="1"/>
          <p:nvPr/>
        </p:nvSpPr>
        <p:spPr>
          <a:xfrm>
            <a:off x="479425" y="5256212"/>
            <a:ext cx="49022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6575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–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масштаб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(длина изображения единичного отрезка на экране)</a:t>
            </a:r>
            <a:endParaRPr/>
          </a:p>
        </p:txBody>
      </p:sp>
      <p:sp>
        <p:nvSpPr>
          <p:cNvPr id="2157" name="Google Shape;2157;p126"/>
          <p:cNvSpPr txBox="1"/>
          <p:nvPr/>
        </p:nvSpPr>
        <p:spPr>
          <a:xfrm>
            <a:off x="5683250" y="5426075"/>
            <a:ext cx="2105025" cy="100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6575" lvl="0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kx</a:t>
            </a:r>
            <a:endParaRPr/>
          </a:p>
          <a:p>
            <a:pPr indent="-536575" lvl="0" marL="5365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э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2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164" name="Google Shape;2164;p12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5" name="Google Shape;2165;p12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12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167" name="Google Shape;2167;p127"/>
          <p:cNvSpPr txBox="1"/>
          <p:nvPr/>
        </p:nvSpPr>
        <p:spPr>
          <a:xfrm>
            <a:off x="2214562" y="936625"/>
            <a:ext cx="5078412" cy="5689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127"/>
          <p:cNvSpPr/>
          <p:nvPr/>
        </p:nvSpPr>
        <p:spPr>
          <a:xfrm>
            <a:off x="7078662" y="1150937"/>
            <a:ext cx="544512" cy="454025"/>
          </a:xfrm>
          <a:prstGeom prst="wedgeRoundRectCallout">
            <a:avLst>
              <a:gd fmla="val -20907" name="adj1"/>
              <a:gd fmla="val 2779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2π</a:t>
            </a:r>
            <a:endParaRPr/>
          </a:p>
        </p:txBody>
      </p:sp>
      <p:sp>
        <p:nvSpPr>
          <p:cNvPr id="2169" name="Google Shape;2169;p127"/>
          <p:cNvSpPr/>
          <p:nvPr/>
        </p:nvSpPr>
        <p:spPr>
          <a:xfrm>
            <a:off x="6035675" y="1925637"/>
            <a:ext cx="2892425" cy="473075"/>
          </a:xfrm>
          <a:prstGeom prst="wedgeRoundRectCallout">
            <a:avLst>
              <a:gd fmla="val -8180" name="adj1"/>
              <a:gd fmla="val 1227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шаг изменения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2170" name="Google Shape;2170;p127"/>
          <p:cNvSpPr/>
          <p:nvPr/>
        </p:nvSpPr>
        <p:spPr>
          <a:xfrm>
            <a:off x="6486525" y="2474912"/>
            <a:ext cx="2441575" cy="569912"/>
          </a:xfrm>
          <a:prstGeom prst="wedgeRoundRectCallout">
            <a:avLst>
              <a:gd fmla="val -7304" name="adj1"/>
              <a:gd fmla="val 276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длина оси ОХ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пикселях</a:t>
            </a:r>
            <a:endParaRPr/>
          </a:p>
        </p:txBody>
      </p:sp>
      <p:sp>
        <p:nvSpPr>
          <p:cNvPr id="2171" name="Google Shape;2171;p127"/>
          <p:cNvSpPr/>
          <p:nvPr/>
        </p:nvSpPr>
        <p:spPr>
          <a:xfrm>
            <a:off x="657225" y="2344737"/>
            <a:ext cx="1460500" cy="454025"/>
          </a:xfrm>
          <a:prstGeom prst="wedgeRoundRectCallout">
            <a:avLst>
              <a:gd fmla="val 32353" name="adj1"/>
              <a:gd fmla="val 725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экране</a:t>
            </a:r>
            <a:endParaRPr/>
          </a:p>
        </p:txBody>
      </p:sp>
      <p:sp>
        <p:nvSpPr>
          <p:cNvPr id="2172" name="Google Shape;2172;p127"/>
          <p:cNvSpPr/>
          <p:nvPr/>
        </p:nvSpPr>
        <p:spPr>
          <a:xfrm>
            <a:off x="6604000" y="3360737"/>
            <a:ext cx="2092325" cy="454025"/>
          </a:xfrm>
          <a:prstGeom prst="wedgeRoundRectCallout">
            <a:avLst>
              <a:gd fmla="val -7178" name="adj1"/>
              <a:gd fmla="val 1087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оси координат</a:t>
            </a:r>
            <a:endParaRPr/>
          </a:p>
        </p:txBody>
      </p:sp>
      <p:sp>
        <p:nvSpPr>
          <p:cNvPr id="2173" name="Google Shape;2173;p127"/>
          <p:cNvSpPr/>
          <p:nvPr/>
        </p:nvSpPr>
        <p:spPr>
          <a:xfrm>
            <a:off x="277812" y="4086225"/>
            <a:ext cx="1733550" cy="1055687"/>
          </a:xfrm>
          <a:prstGeom prst="wedgeRoundRectCallout">
            <a:avLst>
              <a:gd fmla="val 26921" name="adj1"/>
              <a:gd fmla="val 3151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построения графика</a:t>
            </a:r>
            <a:endParaRPr/>
          </a:p>
        </p:txBody>
      </p:sp>
      <p:sp>
        <p:nvSpPr>
          <p:cNvPr id="2174" name="Google Shape;2174;p127"/>
          <p:cNvSpPr/>
          <p:nvPr/>
        </p:nvSpPr>
        <p:spPr>
          <a:xfrm>
            <a:off x="2516187" y="3241675"/>
            <a:ext cx="3365500" cy="631825"/>
          </a:xfrm>
          <a:prstGeom prst="roundRect">
            <a:avLst>
              <a:gd fmla="val 1465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127"/>
          <p:cNvSpPr/>
          <p:nvPr/>
        </p:nvSpPr>
        <p:spPr>
          <a:xfrm>
            <a:off x="2452687" y="3852862"/>
            <a:ext cx="3789362" cy="2406650"/>
          </a:xfrm>
          <a:prstGeom prst="roundRect">
            <a:avLst>
              <a:gd fmla="val 812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127"/>
          <p:cNvSpPr txBox="1"/>
          <p:nvPr/>
        </p:nvSpPr>
        <p:spPr>
          <a:xfrm>
            <a:off x="2252662" y="977900"/>
            <a:ext cx="4745037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 = 50; b = 200; k = 50;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xmin = 0; xmax = 6.2832;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y, h: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xe, ye, w: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 := round((xmax - xmin)*k);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Line(a-10, b, a+w,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Line(a, 0, a, 2*b);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xmin; h := 0.05;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x &lt;= xmax do 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:= 3*sin(x);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xe := a + round(k*x);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ye := b - round(k*y);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 (xe, ye);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:= x + h;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grpSp>
        <p:nvGrpSpPr>
          <p:cNvPr id="2177" name="Google Shape;2177;p127"/>
          <p:cNvGrpSpPr/>
          <p:nvPr/>
        </p:nvGrpSpPr>
        <p:grpSpPr>
          <a:xfrm>
            <a:off x="6138862" y="6040437"/>
            <a:ext cx="2774950" cy="663575"/>
            <a:chOff x="901" y="1756"/>
            <a:chExt cx="1748" cy="418"/>
          </a:xfrm>
        </p:grpSpPr>
        <p:sp>
          <p:nvSpPr>
            <p:cNvPr id="2178" name="Google Shape;2178;p127"/>
            <p:cNvSpPr txBox="1"/>
            <p:nvPr/>
          </p:nvSpPr>
          <p:spPr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2179" name="Google Shape;2179;p127"/>
            <p:cNvSpPr/>
            <p:nvPr/>
          </p:nvSpPr>
          <p:spPr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2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6" name="Google Shape;2186;p128"/>
          <p:cNvSpPr txBox="1"/>
          <p:nvPr/>
        </p:nvSpPr>
        <p:spPr>
          <a:xfrm>
            <a:off x="3949700" y="1508125"/>
            <a:ext cx="4448175" cy="4684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7" name="Google Shape;2187;p12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8" name="Google Shape;2188;p12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соединить точки?</a:t>
            </a:r>
            <a:endParaRPr/>
          </a:p>
        </p:txBody>
      </p:sp>
      <p:sp>
        <p:nvSpPr>
          <p:cNvPr id="2189" name="Google Shape;2189;p128"/>
          <p:cNvSpPr txBox="1"/>
          <p:nvPr/>
        </p:nvSpPr>
        <p:spPr>
          <a:xfrm>
            <a:off x="322262" y="925512"/>
            <a:ext cx="20272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</p:txBody>
      </p:sp>
      <p:sp>
        <p:nvSpPr>
          <p:cNvPr id="2190" name="Google Shape;2190;p128"/>
          <p:cNvSpPr txBox="1"/>
          <p:nvPr/>
        </p:nvSpPr>
        <p:spPr>
          <a:xfrm>
            <a:off x="415925" y="1508125"/>
            <a:ext cx="3254375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первая точка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в точку (x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иначе 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отрезок в точку (x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191" name="Google Shape;2191;p128"/>
          <p:cNvSpPr txBox="1"/>
          <p:nvPr/>
        </p:nvSpPr>
        <p:spPr>
          <a:xfrm>
            <a:off x="4006850" y="944562"/>
            <a:ext cx="230028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Программа:</a:t>
            </a:r>
            <a:endParaRPr/>
          </a:p>
        </p:txBody>
      </p:sp>
      <p:sp>
        <p:nvSpPr>
          <p:cNvPr id="2192" name="Google Shape;2192;p128"/>
          <p:cNvSpPr/>
          <p:nvPr/>
        </p:nvSpPr>
        <p:spPr>
          <a:xfrm>
            <a:off x="4308475" y="2827337"/>
            <a:ext cx="2176462" cy="31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128"/>
          <p:cNvSpPr/>
          <p:nvPr/>
        </p:nvSpPr>
        <p:spPr>
          <a:xfrm>
            <a:off x="4476750" y="3705225"/>
            <a:ext cx="3251200" cy="1498600"/>
          </a:xfrm>
          <a:prstGeom prst="roundRect">
            <a:avLst>
              <a:gd fmla="val 136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128"/>
          <p:cNvSpPr/>
          <p:nvPr/>
        </p:nvSpPr>
        <p:spPr>
          <a:xfrm>
            <a:off x="5888037" y="2019300"/>
            <a:ext cx="2997200" cy="454025"/>
          </a:xfrm>
          <a:prstGeom prst="wedgeRoundRectCallout">
            <a:avLst>
              <a:gd fmla="val -5991" name="adj1"/>
              <a:gd fmla="val 372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начальное значение</a:t>
            </a:r>
            <a:endParaRPr/>
          </a:p>
        </p:txBody>
      </p:sp>
      <p:sp>
        <p:nvSpPr>
          <p:cNvPr id="2195" name="Google Shape;2195;p128"/>
          <p:cNvSpPr/>
          <p:nvPr/>
        </p:nvSpPr>
        <p:spPr>
          <a:xfrm>
            <a:off x="1624012" y="3629025"/>
            <a:ext cx="1690687" cy="1233487"/>
          </a:xfrm>
          <a:prstGeom prst="wedgeRoundRectCallout">
            <a:avLst>
              <a:gd fmla="val 41005" name="adj1"/>
              <a:gd fmla="val 1484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варианта действий</a:t>
            </a:r>
            <a:endParaRPr/>
          </a:p>
        </p:txBody>
      </p:sp>
      <p:sp>
        <p:nvSpPr>
          <p:cNvPr id="2196" name="Google Shape;2196;p128"/>
          <p:cNvSpPr/>
          <p:nvPr/>
        </p:nvSpPr>
        <p:spPr>
          <a:xfrm>
            <a:off x="4581525" y="1592262"/>
            <a:ext cx="2314575" cy="31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128"/>
          <p:cNvSpPr/>
          <p:nvPr/>
        </p:nvSpPr>
        <p:spPr>
          <a:xfrm>
            <a:off x="7116762" y="892175"/>
            <a:ext cx="1865312" cy="731837"/>
          </a:xfrm>
          <a:prstGeom prst="wedgeRoundRectCallout">
            <a:avLst>
              <a:gd fmla="val -2404" name="adj1"/>
              <a:gd fmla="val 240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логическая переменная</a:t>
            </a:r>
            <a:endParaRPr/>
          </a:p>
        </p:txBody>
      </p:sp>
      <p:sp>
        <p:nvSpPr>
          <p:cNvPr id="2198" name="Google Shape;2198;p128"/>
          <p:cNvSpPr txBox="1"/>
          <p:nvPr/>
        </p:nvSpPr>
        <p:spPr>
          <a:xfrm>
            <a:off x="3995737" y="1562100"/>
            <a:ext cx="407035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first: boolean;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first := True;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x &lt;= xmax do 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first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MoveTo(xe, ye);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first :=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LineTo(xe, ye);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2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205" name="Google Shape;2205;p12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06" name="Google Shape;2206;p12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2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208" name="Google Shape;2208;p129"/>
          <p:cNvSpPr txBox="1"/>
          <p:nvPr/>
        </p:nvSpPr>
        <p:spPr>
          <a:xfrm>
            <a:off x="388937" y="877887"/>
            <a:ext cx="4073525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Построить график функции </a:t>
            </a:r>
            <a:r>
              <a:rPr b="1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</a:t>
            </a:r>
            <a:r>
              <a:rPr b="1" baseline="3000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-2500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интервале [-3,3].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Построить график </a:t>
            </a: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 (эллипс)</a:t>
            </a:r>
            <a:endParaRPr/>
          </a:p>
          <a:p>
            <a:pPr indent="-534987" lvl="0" marL="534987" marR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9" name="Google Shape;2209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5202237"/>
            <a:ext cx="1681162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0" name="Google Shape;2210;p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300" y="3963987"/>
            <a:ext cx="3073400" cy="269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4100" y="955675"/>
            <a:ext cx="30670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3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7" name="Google Shape;2217;p130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2218" name="Google Shape;2218;p130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9. Процедуры</a:t>
            </a:r>
            <a:endParaRPr/>
          </a:p>
        </p:txBody>
      </p:sp>
      <p:sp>
        <p:nvSpPr>
          <p:cNvPr id="2219" name="Google Shape;2219;p130"/>
          <p:cNvSpPr txBox="1"/>
          <p:nvPr/>
        </p:nvSpPr>
        <p:spPr>
          <a:xfrm>
            <a:off x="144462" y="6216650"/>
            <a:ext cx="411956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3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226" name="Google Shape;2226;p13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7" name="Google Shape;2227;p13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13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Процедуры</a:t>
            </a:r>
            <a:endParaRPr/>
          </a:p>
        </p:txBody>
      </p:sp>
      <p:sp>
        <p:nvSpPr>
          <p:cNvPr id="2229" name="Google Shape;2229;p131"/>
          <p:cNvSpPr txBox="1"/>
          <p:nvPr/>
        </p:nvSpPr>
        <p:spPr>
          <a:xfrm>
            <a:off x="369887" y="942975"/>
            <a:ext cx="84201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Построить фигуру: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9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 похожие фигуры.</a:t>
            </a:r>
            <a:endParaRPr/>
          </a:p>
          <a:p>
            <a:pPr indent="-1436687" lvl="1" marL="1616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общее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размеры, угол поворота</a:t>
            </a:r>
            <a:endParaRPr/>
          </a:p>
          <a:p>
            <a:pPr indent="-1436687" lvl="1" marL="1616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отличия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координаты, цвет	</a:t>
            </a:r>
            <a:endParaRPr/>
          </a:p>
        </p:txBody>
      </p:sp>
      <p:grpSp>
        <p:nvGrpSpPr>
          <p:cNvPr id="2230" name="Google Shape;2230;p131"/>
          <p:cNvGrpSpPr/>
          <p:nvPr/>
        </p:nvGrpSpPr>
        <p:grpSpPr>
          <a:xfrm>
            <a:off x="722312" y="3395662"/>
            <a:ext cx="7515225" cy="663575"/>
            <a:chOff x="796" y="2336"/>
            <a:chExt cx="4734" cy="418"/>
          </a:xfrm>
        </p:grpSpPr>
        <p:sp>
          <p:nvSpPr>
            <p:cNvPr id="2231" name="Google Shape;2231;p131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решить известными методами?</a:t>
              </a:r>
              <a:endParaRPr/>
            </a:p>
          </p:txBody>
        </p:sp>
        <p:sp>
          <p:nvSpPr>
            <p:cNvPr id="2232" name="Google Shape;2232;p131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grpSp>
        <p:nvGrpSpPr>
          <p:cNvPr id="2233" name="Google Shape;2233;p131"/>
          <p:cNvGrpSpPr/>
          <p:nvPr/>
        </p:nvGrpSpPr>
        <p:grpSpPr>
          <a:xfrm>
            <a:off x="1995487" y="1509712"/>
            <a:ext cx="2817812" cy="1781175"/>
            <a:chOff x="1146" y="993"/>
            <a:chExt cx="1175" cy="1305"/>
          </a:xfrm>
        </p:grpSpPr>
        <p:sp>
          <p:nvSpPr>
            <p:cNvPr id="2234" name="Google Shape;2234;p131"/>
            <p:cNvSpPr/>
            <p:nvPr/>
          </p:nvSpPr>
          <p:spPr>
            <a:xfrm>
              <a:off x="1146" y="993"/>
              <a:ext cx="588" cy="653"/>
            </a:xfrm>
            <a:prstGeom prst="rtTriangle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31"/>
            <p:cNvSpPr/>
            <p:nvPr/>
          </p:nvSpPr>
          <p:spPr>
            <a:xfrm>
              <a:off x="1733" y="993"/>
              <a:ext cx="588" cy="653"/>
            </a:xfrm>
            <a:prstGeom prst="rtTriangle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31"/>
            <p:cNvSpPr/>
            <p:nvPr/>
          </p:nvSpPr>
          <p:spPr>
            <a:xfrm>
              <a:off x="1727" y="1645"/>
              <a:ext cx="588" cy="653"/>
            </a:xfrm>
            <a:prstGeom prst="rtTriangl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7" name="Google Shape;2237;p131"/>
          <p:cNvGrpSpPr/>
          <p:nvPr/>
        </p:nvGrpSpPr>
        <p:grpSpPr>
          <a:xfrm>
            <a:off x="703262" y="5605462"/>
            <a:ext cx="7515225" cy="663575"/>
            <a:chOff x="796" y="2336"/>
            <a:chExt cx="4734" cy="418"/>
          </a:xfrm>
        </p:grpSpPr>
        <p:sp>
          <p:nvSpPr>
            <p:cNvPr id="2238" name="Google Shape;2238;p131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Сколько координат надо задать?</a:t>
              </a:r>
              <a:endParaRPr/>
            </a:p>
          </p:txBody>
        </p:sp>
        <p:sp>
          <p:nvSpPr>
            <p:cNvPr id="2239" name="Google Shape;2239;p131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41" name="Google Shape;241;p2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" name="Google Shape;242;p2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Переменные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396875" y="874712"/>
            <a:ext cx="82804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переменных: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		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{ целая }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		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{ вещественная }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другие…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360362" y="2986087"/>
            <a:ext cx="8280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Объявление переменных: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1781175" y="4625975"/>
            <a:ext cx="5719762" cy="522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	a, b, c: integer;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5768975" y="2449512"/>
            <a:ext cx="2590800" cy="903287"/>
          </a:xfrm>
          <a:prstGeom prst="wedgeRoundRectCallout">
            <a:avLst>
              <a:gd fmla="val -5064" name="adj1"/>
              <a:gd fmla="val 181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Выделение места в памяти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457200" y="3614737"/>
            <a:ext cx="3538537" cy="652462"/>
          </a:xfrm>
          <a:prstGeom prst="wedgeRoundRectCallout">
            <a:avLst>
              <a:gd fmla="val 10888" name="adj1"/>
              <a:gd fmla="val 3616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iable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переменная 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4833937" y="3614737"/>
            <a:ext cx="2035175" cy="652462"/>
          </a:xfrm>
          <a:prstGeom prst="wedgeRoundRectCallout">
            <a:avLst>
              <a:gd fmla="val 10888" name="adj1"/>
              <a:gd fmla="val 3616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– целые 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2732087" y="4659312"/>
            <a:ext cx="1600200" cy="4794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2035175" y="5627687"/>
            <a:ext cx="2579687" cy="947737"/>
          </a:xfrm>
          <a:prstGeom prst="wedgeRoundRectCallout">
            <a:avLst>
              <a:gd fmla="val 12906" name="adj1"/>
              <a:gd fmla="val -1140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имен переменных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3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246" name="Google Shape;2246;p13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7" name="Google Shape;2247;p13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13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Процедуры</a:t>
            </a:r>
            <a:endParaRPr/>
          </a:p>
        </p:txBody>
      </p:sp>
      <p:sp>
        <p:nvSpPr>
          <p:cNvPr id="2249" name="Google Shape;2249;p132"/>
          <p:cNvSpPr txBox="1"/>
          <p:nvPr/>
        </p:nvSpPr>
        <p:spPr>
          <a:xfrm>
            <a:off x="369887" y="942975"/>
            <a:ext cx="8420100" cy="281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Процедура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вспомогательный алгоритм, который предназначен для выполнения некоторых действий.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Применение: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87" lvl="1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выполнение одинаковых действий в разных местах программы</a:t>
            </a:r>
            <a:endParaRPr/>
          </a:p>
          <a:p>
            <a:pPr indent="-268287" lvl="1" marL="895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разбивка программы (или другой процедуры) на подзадачи для лучшего восприятия	</a:t>
            </a:r>
            <a:endParaRPr/>
          </a:p>
        </p:txBody>
      </p:sp>
      <p:grpSp>
        <p:nvGrpSpPr>
          <p:cNvPr id="2250" name="Google Shape;2250;p132"/>
          <p:cNvGrpSpPr/>
          <p:nvPr/>
        </p:nvGrpSpPr>
        <p:grpSpPr>
          <a:xfrm>
            <a:off x="1254125" y="3836987"/>
            <a:ext cx="7126287" cy="2517775"/>
            <a:chOff x="612" y="1752"/>
            <a:chExt cx="4489" cy="1586"/>
          </a:xfrm>
        </p:grpSpPr>
        <p:sp>
          <p:nvSpPr>
            <p:cNvPr id="2251" name="Google Shape;2251;p132"/>
            <p:cNvSpPr txBox="1"/>
            <p:nvPr/>
          </p:nvSpPr>
          <p:spPr>
            <a:xfrm>
              <a:off x="748" y="2341"/>
              <a:ext cx="1088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Подзадача1</a:t>
              </a:r>
              <a:endParaRPr/>
            </a:p>
          </p:txBody>
        </p:sp>
        <p:sp>
          <p:nvSpPr>
            <p:cNvPr id="2252" name="Google Shape;2252;p132"/>
            <p:cNvSpPr txBox="1"/>
            <p:nvPr/>
          </p:nvSpPr>
          <p:spPr>
            <a:xfrm>
              <a:off x="2245" y="2341"/>
              <a:ext cx="1088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Подзадача2</a:t>
              </a:r>
              <a:endParaRPr/>
            </a:p>
          </p:txBody>
        </p:sp>
        <p:sp>
          <p:nvSpPr>
            <p:cNvPr id="2253" name="Google Shape;2253;p132"/>
            <p:cNvSpPr txBox="1"/>
            <p:nvPr/>
          </p:nvSpPr>
          <p:spPr>
            <a:xfrm>
              <a:off x="3833" y="2341"/>
              <a:ext cx="1088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Подзадача3</a:t>
              </a:r>
              <a:endParaRPr/>
            </a:p>
          </p:txBody>
        </p:sp>
        <p:sp>
          <p:nvSpPr>
            <p:cNvPr id="2254" name="Google Shape;2254;p132"/>
            <p:cNvSpPr txBox="1"/>
            <p:nvPr/>
          </p:nvSpPr>
          <p:spPr>
            <a:xfrm>
              <a:off x="612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</a:t>
              </a:r>
              <a:endParaRPr/>
            </a:p>
          </p:txBody>
        </p:sp>
        <p:sp>
          <p:nvSpPr>
            <p:cNvPr id="2255" name="Google Shape;2255;p132"/>
            <p:cNvSpPr txBox="1"/>
            <p:nvPr/>
          </p:nvSpPr>
          <p:spPr>
            <a:xfrm>
              <a:off x="1111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</a:t>
              </a:r>
              <a:endParaRPr/>
            </a:p>
          </p:txBody>
        </p:sp>
        <p:sp>
          <p:nvSpPr>
            <p:cNvPr id="2256" name="Google Shape;2256;p132"/>
            <p:cNvSpPr txBox="1"/>
            <p:nvPr/>
          </p:nvSpPr>
          <p:spPr>
            <a:xfrm>
              <a:off x="1610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1.3</a:t>
              </a:r>
              <a:endParaRPr/>
            </a:p>
          </p:txBody>
        </p:sp>
        <p:sp>
          <p:nvSpPr>
            <p:cNvPr id="2257" name="Google Shape;2257;p132"/>
            <p:cNvSpPr txBox="1"/>
            <p:nvPr/>
          </p:nvSpPr>
          <p:spPr>
            <a:xfrm>
              <a:off x="2154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</a:t>
              </a:r>
              <a:endParaRPr/>
            </a:p>
          </p:txBody>
        </p:sp>
        <p:sp>
          <p:nvSpPr>
            <p:cNvPr id="2258" name="Google Shape;2258;p132"/>
            <p:cNvSpPr txBox="1"/>
            <p:nvPr/>
          </p:nvSpPr>
          <p:spPr>
            <a:xfrm>
              <a:off x="2653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2.2</a:t>
              </a:r>
              <a:endParaRPr/>
            </a:p>
          </p:txBody>
        </p:sp>
        <p:sp>
          <p:nvSpPr>
            <p:cNvPr id="2259" name="Google Shape;2259;p132"/>
            <p:cNvSpPr txBox="1"/>
            <p:nvPr/>
          </p:nvSpPr>
          <p:spPr>
            <a:xfrm>
              <a:off x="3152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2.3</a:t>
              </a:r>
              <a:endParaRPr/>
            </a:p>
          </p:txBody>
        </p:sp>
        <p:sp>
          <p:nvSpPr>
            <p:cNvPr id="2260" name="Google Shape;2260;p132"/>
            <p:cNvSpPr txBox="1"/>
            <p:nvPr/>
          </p:nvSpPr>
          <p:spPr>
            <a:xfrm>
              <a:off x="3696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3.1</a:t>
              </a:r>
              <a:endParaRPr/>
            </a:p>
          </p:txBody>
        </p:sp>
        <p:sp>
          <p:nvSpPr>
            <p:cNvPr id="2261" name="Google Shape;2261;p132"/>
            <p:cNvSpPr txBox="1"/>
            <p:nvPr/>
          </p:nvSpPr>
          <p:spPr>
            <a:xfrm>
              <a:off x="4195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</a:t>
              </a:r>
              <a:endParaRPr/>
            </a:p>
          </p:txBody>
        </p:sp>
        <p:sp>
          <p:nvSpPr>
            <p:cNvPr id="2262" name="Google Shape;2262;p132"/>
            <p:cNvSpPr txBox="1"/>
            <p:nvPr/>
          </p:nvSpPr>
          <p:spPr>
            <a:xfrm>
              <a:off x="4694" y="2976"/>
              <a:ext cx="407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3.3</a:t>
              </a:r>
              <a:endParaRPr/>
            </a:p>
          </p:txBody>
        </p:sp>
        <p:cxnSp>
          <p:nvCxnSpPr>
            <p:cNvPr id="2263" name="Google Shape;2263;p132"/>
            <p:cNvCxnSpPr/>
            <p:nvPr/>
          </p:nvCxnSpPr>
          <p:spPr>
            <a:xfrm flipH="1">
              <a:off x="1837" y="2115"/>
              <a:ext cx="907" cy="22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64" name="Google Shape;2264;p132"/>
            <p:cNvCxnSpPr/>
            <p:nvPr/>
          </p:nvCxnSpPr>
          <p:spPr>
            <a:xfrm>
              <a:off x="2925" y="2115"/>
              <a:ext cx="907" cy="22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2265" name="Google Shape;2265;p132"/>
            <p:cNvSpPr txBox="1"/>
            <p:nvPr/>
          </p:nvSpPr>
          <p:spPr>
            <a:xfrm>
              <a:off x="2290" y="1752"/>
              <a:ext cx="998" cy="36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Задача</a:t>
              </a:r>
              <a:endParaRPr/>
            </a:p>
          </p:txBody>
        </p:sp>
        <p:cxnSp>
          <p:nvCxnSpPr>
            <p:cNvPr id="2266" name="Google Shape;2266;p132"/>
            <p:cNvCxnSpPr/>
            <p:nvPr/>
          </p:nvCxnSpPr>
          <p:spPr>
            <a:xfrm>
              <a:off x="2836" y="2115"/>
              <a:ext cx="0" cy="22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67" name="Google Shape;2267;p132"/>
            <p:cNvCxnSpPr/>
            <p:nvPr/>
          </p:nvCxnSpPr>
          <p:spPr>
            <a:xfrm>
              <a:off x="1292" y="2704"/>
              <a:ext cx="0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68" name="Google Shape;2268;p132"/>
            <p:cNvCxnSpPr/>
            <p:nvPr/>
          </p:nvCxnSpPr>
          <p:spPr>
            <a:xfrm flipH="1">
              <a:off x="839" y="2704"/>
              <a:ext cx="227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69" name="Google Shape;2269;p132"/>
            <p:cNvCxnSpPr/>
            <p:nvPr/>
          </p:nvCxnSpPr>
          <p:spPr>
            <a:xfrm>
              <a:off x="1519" y="2704"/>
              <a:ext cx="227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70" name="Google Shape;2270;p132"/>
            <p:cNvCxnSpPr/>
            <p:nvPr/>
          </p:nvCxnSpPr>
          <p:spPr>
            <a:xfrm>
              <a:off x="2834" y="2704"/>
              <a:ext cx="0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71" name="Google Shape;2271;p132"/>
            <p:cNvCxnSpPr/>
            <p:nvPr/>
          </p:nvCxnSpPr>
          <p:spPr>
            <a:xfrm flipH="1">
              <a:off x="2381" y="2704"/>
              <a:ext cx="227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72" name="Google Shape;2272;p132"/>
            <p:cNvCxnSpPr/>
            <p:nvPr/>
          </p:nvCxnSpPr>
          <p:spPr>
            <a:xfrm>
              <a:off x="3061" y="2704"/>
              <a:ext cx="227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73" name="Google Shape;2273;p132"/>
            <p:cNvCxnSpPr/>
            <p:nvPr/>
          </p:nvCxnSpPr>
          <p:spPr>
            <a:xfrm>
              <a:off x="4377" y="2704"/>
              <a:ext cx="0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74" name="Google Shape;2274;p132"/>
            <p:cNvCxnSpPr/>
            <p:nvPr/>
          </p:nvCxnSpPr>
          <p:spPr>
            <a:xfrm flipH="1">
              <a:off x="3924" y="2704"/>
              <a:ext cx="227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275" name="Google Shape;2275;p132"/>
            <p:cNvCxnSpPr/>
            <p:nvPr/>
          </p:nvCxnSpPr>
          <p:spPr>
            <a:xfrm>
              <a:off x="4604" y="2704"/>
              <a:ext cx="227" cy="2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3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282" name="Google Shape;2282;p13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3" name="Google Shape;2283;p13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13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Процедуры</a:t>
            </a:r>
            <a:endParaRPr/>
          </a:p>
        </p:txBody>
      </p:sp>
      <p:sp>
        <p:nvSpPr>
          <p:cNvPr id="2285" name="Google Shape;2285;p133"/>
          <p:cNvSpPr txBox="1"/>
          <p:nvPr/>
        </p:nvSpPr>
        <p:spPr>
          <a:xfrm>
            <a:off x="360362" y="868362"/>
            <a:ext cx="8420100" cy="205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Порядок разработки: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выделить одинаковые или похожие действия (три фигуры)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в них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общее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(размеры, форма, угол поворота) и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отличия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(координаты, цвет) 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отличия записать в виде неизвестных переменных, они будут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параметрами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процедуры	</a:t>
            </a:r>
            <a:endParaRPr/>
          </a:p>
        </p:txBody>
      </p:sp>
      <p:grpSp>
        <p:nvGrpSpPr>
          <p:cNvPr id="2286" name="Google Shape;2286;p133"/>
          <p:cNvGrpSpPr/>
          <p:nvPr/>
        </p:nvGrpSpPr>
        <p:grpSpPr>
          <a:xfrm>
            <a:off x="214312" y="3592512"/>
            <a:ext cx="2189162" cy="1403350"/>
            <a:chOff x="273" y="2317"/>
            <a:chExt cx="1379" cy="884"/>
          </a:xfrm>
        </p:grpSpPr>
        <p:sp>
          <p:nvSpPr>
            <p:cNvPr id="2287" name="Google Shape;2287;p133"/>
            <p:cNvSpPr/>
            <p:nvPr/>
          </p:nvSpPr>
          <p:spPr>
            <a:xfrm>
              <a:off x="764" y="2317"/>
              <a:ext cx="888" cy="561"/>
            </a:xfrm>
            <a:prstGeom prst="rtTriangle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33"/>
            <p:cNvSpPr txBox="1"/>
            <p:nvPr/>
          </p:nvSpPr>
          <p:spPr>
            <a:xfrm>
              <a:off x="273" y="2913"/>
              <a:ext cx="63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(x, y)</a:t>
              </a:r>
              <a:endParaRPr/>
            </a:p>
          </p:txBody>
        </p:sp>
        <p:sp>
          <p:nvSpPr>
            <p:cNvPr id="2289" name="Google Shape;2289;p133"/>
            <p:cNvSpPr/>
            <p:nvPr/>
          </p:nvSpPr>
          <p:spPr>
            <a:xfrm>
              <a:off x="731" y="2855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33"/>
            <p:cNvSpPr txBox="1"/>
            <p:nvPr/>
          </p:nvSpPr>
          <p:spPr>
            <a:xfrm>
              <a:off x="968" y="2890"/>
              <a:ext cx="58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2291" name="Google Shape;2291;p133"/>
            <p:cNvSpPr txBox="1"/>
            <p:nvPr/>
          </p:nvSpPr>
          <p:spPr>
            <a:xfrm>
              <a:off x="345" y="2415"/>
              <a:ext cx="39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2292" name="Google Shape;2292;p133"/>
          <p:cNvSpPr txBox="1"/>
          <p:nvPr/>
        </p:nvSpPr>
        <p:spPr>
          <a:xfrm>
            <a:off x="1712912" y="3748087"/>
            <a:ext cx="1422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(x+100, y)</a:t>
            </a:r>
            <a:endParaRPr/>
          </a:p>
        </p:txBody>
      </p:sp>
      <p:sp>
        <p:nvSpPr>
          <p:cNvPr id="2293" name="Google Shape;2293;p133"/>
          <p:cNvSpPr txBox="1"/>
          <p:nvPr/>
        </p:nvSpPr>
        <p:spPr>
          <a:xfrm>
            <a:off x="563562" y="3116262"/>
            <a:ext cx="149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y-60)</a:t>
            </a:r>
            <a:endParaRPr/>
          </a:p>
        </p:txBody>
      </p:sp>
      <p:sp>
        <p:nvSpPr>
          <p:cNvPr id="2294" name="Google Shape;2294;p133"/>
          <p:cNvSpPr txBox="1"/>
          <p:nvPr/>
        </p:nvSpPr>
        <p:spPr>
          <a:xfrm>
            <a:off x="3086100" y="3524250"/>
            <a:ext cx="5905500" cy="3143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133"/>
          <p:cNvSpPr/>
          <p:nvPr/>
        </p:nvSpPr>
        <p:spPr>
          <a:xfrm>
            <a:off x="5168900" y="3559175"/>
            <a:ext cx="841375" cy="3460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133"/>
          <p:cNvSpPr/>
          <p:nvPr/>
        </p:nvSpPr>
        <p:spPr>
          <a:xfrm>
            <a:off x="6124575" y="3578225"/>
            <a:ext cx="1304925" cy="3460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133"/>
          <p:cNvSpPr txBox="1"/>
          <p:nvPr/>
        </p:nvSpPr>
        <p:spPr>
          <a:xfrm>
            <a:off x="3067050" y="3533775"/>
            <a:ext cx="5981700" cy="323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Tr( x, y, r, g, b: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MoveTo(x,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LineTo(x, y-60);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LineTo(x+100,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LineTo(x,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Brush(1, r, g,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Fill(x+20, y-20);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298" name="Google Shape;2298;p133"/>
          <p:cNvSpPr/>
          <p:nvPr/>
        </p:nvSpPr>
        <p:spPr>
          <a:xfrm>
            <a:off x="3038475" y="2892425"/>
            <a:ext cx="1804987" cy="415925"/>
          </a:xfrm>
          <a:prstGeom prst="wedgeRoundRectCallout">
            <a:avLst>
              <a:gd fmla="val 16452" name="adj1"/>
              <a:gd fmla="val 3380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заголовок</a:t>
            </a:r>
            <a:endParaRPr/>
          </a:p>
        </p:txBody>
      </p:sp>
      <p:sp>
        <p:nvSpPr>
          <p:cNvPr id="2299" name="Google Shape;2299;p133"/>
          <p:cNvSpPr txBox="1"/>
          <p:nvPr/>
        </p:nvSpPr>
        <p:spPr>
          <a:xfrm>
            <a:off x="3522662" y="4224337"/>
            <a:ext cx="3230562" cy="21574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MoveTo(x,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LineTo(x, y-60);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LineTo(x+100,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LineTo(x,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Brush(1, r, g,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Fill(x+20, y-20);</a:t>
            </a:r>
            <a:endParaRPr/>
          </a:p>
        </p:txBody>
      </p:sp>
      <p:sp>
        <p:nvSpPr>
          <p:cNvPr id="2300" name="Google Shape;2300;p133"/>
          <p:cNvSpPr/>
          <p:nvPr/>
        </p:nvSpPr>
        <p:spPr>
          <a:xfrm>
            <a:off x="714375" y="5356225"/>
            <a:ext cx="2159000" cy="1008062"/>
          </a:xfrm>
          <a:prstGeom prst="wedgeRoundRectCallout">
            <a:avLst>
              <a:gd fmla="val 27556" name="adj1"/>
              <a:gd fmla="val 265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процедуры</a:t>
            </a:r>
            <a:endParaRPr/>
          </a:p>
        </p:txBody>
      </p:sp>
      <p:sp>
        <p:nvSpPr>
          <p:cNvPr id="2301" name="Google Shape;2301;p133"/>
          <p:cNvSpPr/>
          <p:nvPr/>
        </p:nvSpPr>
        <p:spPr>
          <a:xfrm>
            <a:off x="6348412" y="4787900"/>
            <a:ext cx="2087562" cy="530225"/>
          </a:xfrm>
          <a:prstGeom prst="wedgeRoundRectCallout">
            <a:avLst>
              <a:gd fmla="val -5913" name="adj1"/>
              <a:gd fmla="val -3809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координаты</a:t>
            </a:r>
            <a:endParaRPr/>
          </a:p>
        </p:txBody>
      </p:sp>
      <p:sp>
        <p:nvSpPr>
          <p:cNvPr id="2302" name="Google Shape;2302;p133"/>
          <p:cNvSpPr/>
          <p:nvPr/>
        </p:nvSpPr>
        <p:spPr>
          <a:xfrm>
            <a:off x="7194550" y="4146550"/>
            <a:ext cx="984250" cy="449262"/>
          </a:xfrm>
          <a:prstGeom prst="wedgeRoundRectCallout">
            <a:avLst>
              <a:gd fmla="val -2338" name="adj1"/>
              <a:gd fmla="val -1300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цвет</a:t>
            </a:r>
            <a:endParaRPr/>
          </a:p>
        </p:txBody>
      </p:sp>
      <p:sp>
        <p:nvSpPr>
          <p:cNvPr id="2303" name="Google Shape;2303;p133"/>
          <p:cNvSpPr/>
          <p:nvPr/>
        </p:nvSpPr>
        <p:spPr>
          <a:xfrm>
            <a:off x="5056187" y="2714625"/>
            <a:ext cx="1965325" cy="415925"/>
          </a:xfrm>
          <a:prstGeom prst="wedgeRoundRectCallout">
            <a:avLst>
              <a:gd fmla="val 11460" name="adj1"/>
              <a:gd fmla="val 4270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3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10" name="Google Shape;2310;p13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1" name="Google Shape;2311;p13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312" name="Google Shape;2312;p134"/>
          <p:cNvSpPr txBox="1"/>
          <p:nvPr/>
        </p:nvSpPr>
        <p:spPr>
          <a:xfrm>
            <a:off x="2870200" y="1555750"/>
            <a:ext cx="6146800" cy="41576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Pen(1, 255, 0, 255);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Tr(100, 100, 0, 0, 255);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Tr(200, 100, 0, 255, 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Tr(200, 160, 255, 0, 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grpSp>
        <p:nvGrpSpPr>
          <p:cNvPr id="2313" name="Google Shape;2313;p134"/>
          <p:cNvGrpSpPr/>
          <p:nvPr/>
        </p:nvGrpSpPr>
        <p:grpSpPr>
          <a:xfrm>
            <a:off x="693737" y="1960562"/>
            <a:ext cx="2035175" cy="1450975"/>
            <a:chOff x="1146" y="993"/>
            <a:chExt cx="1175" cy="1305"/>
          </a:xfrm>
        </p:grpSpPr>
        <p:sp>
          <p:nvSpPr>
            <p:cNvPr id="2314" name="Google Shape;2314;p134"/>
            <p:cNvSpPr/>
            <p:nvPr/>
          </p:nvSpPr>
          <p:spPr>
            <a:xfrm>
              <a:off x="1146" y="993"/>
              <a:ext cx="588" cy="653"/>
            </a:xfrm>
            <a:prstGeom prst="rtTriangle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134"/>
            <p:cNvSpPr/>
            <p:nvPr/>
          </p:nvSpPr>
          <p:spPr>
            <a:xfrm>
              <a:off x="1733" y="993"/>
              <a:ext cx="588" cy="653"/>
            </a:xfrm>
            <a:prstGeom prst="rtTriangle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34"/>
            <p:cNvSpPr/>
            <p:nvPr/>
          </p:nvSpPr>
          <p:spPr>
            <a:xfrm>
              <a:off x="1727" y="1645"/>
              <a:ext cx="588" cy="653"/>
            </a:xfrm>
            <a:prstGeom prst="rtTriangl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7" name="Google Shape;2317;p134"/>
          <p:cNvSpPr txBox="1"/>
          <p:nvPr/>
        </p:nvSpPr>
        <p:spPr>
          <a:xfrm>
            <a:off x="149225" y="2655887"/>
            <a:ext cx="11795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(100,100)</a:t>
            </a:r>
            <a:endParaRPr/>
          </a:p>
        </p:txBody>
      </p:sp>
      <p:sp>
        <p:nvSpPr>
          <p:cNvPr id="2318" name="Google Shape;2318;p134"/>
          <p:cNvSpPr txBox="1"/>
          <p:nvPr/>
        </p:nvSpPr>
        <p:spPr>
          <a:xfrm>
            <a:off x="1911350" y="3425825"/>
            <a:ext cx="566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2319" name="Google Shape;2319;p134"/>
          <p:cNvSpPr txBox="1"/>
          <p:nvPr/>
        </p:nvSpPr>
        <p:spPr>
          <a:xfrm>
            <a:off x="233362" y="2078037"/>
            <a:ext cx="436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/>
          </a:p>
        </p:txBody>
      </p:sp>
      <p:sp>
        <p:nvSpPr>
          <p:cNvPr id="2320" name="Google Shape;2320;p134"/>
          <p:cNvSpPr/>
          <p:nvPr/>
        </p:nvSpPr>
        <p:spPr>
          <a:xfrm>
            <a:off x="2025650" y="5667375"/>
            <a:ext cx="4321175" cy="565150"/>
          </a:xfrm>
          <a:prstGeom prst="wedgeRoundRectCallout">
            <a:avLst>
              <a:gd fmla="val 18741" name="adj1"/>
              <a:gd fmla="val -1336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фактические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параметры</a:t>
            </a:r>
            <a:endParaRPr/>
          </a:p>
        </p:txBody>
      </p:sp>
      <p:sp>
        <p:nvSpPr>
          <p:cNvPr id="2321" name="Google Shape;2321;p134"/>
          <p:cNvSpPr/>
          <p:nvPr/>
        </p:nvSpPr>
        <p:spPr>
          <a:xfrm>
            <a:off x="774700" y="4022725"/>
            <a:ext cx="1943100" cy="979487"/>
          </a:xfrm>
          <a:prstGeom prst="wedgeRoundRectCallout">
            <a:avLst>
              <a:gd fmla="val 28832" name="adj1"/>
              <a:gd fmla="val 1536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вызовы процедуры</a:t>
            </a:r>
            <a:endParaRPr/>
          </a:p>
        </p:txBody>
      </p:sp>
      <p:sp>
        <p:nvSpPr>
          <p:cNvPr id="2322" name="Google Shape;2322;p134"/>
          <p:cNvSpPr/>
          <p:nvPr/>
        </p:nvSpPr>
        <p:spPr>
          <a:xfrm>
            <a:off x="3028950" y="2046287"/>
            <a:ext cx="5940425" cy="1474787"/>
          </a:xfrm>
          <a:prstGeom prst="roundRect">
            <a:avLst>
              <a:gd fmla="val 1509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Tr( x, y, r, g, b: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323" name="Google Shape;2323;p134"/>
          <p:cNvSpPr/>
          <p:nvPr/>
        </p:nvSpPr>
        <p:spPr>
          <a:xfrm>
            <a:off x="4414837" y="984250"/>
            <a:ext cx="4335462" cy="563562"/>
          </a:xfrm>
          <a:prstGeom prst="wedgeRoundRectCallout">
            <a:avLst>
              <a:gd fmla="val 7091" name="adj1"/>
              <a:gd fmla="val 4421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формальные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параметры</a:t>
            </a:r>
            <a:endParaRPr/>
          </a:p>
        </p:txBody>
      </p:sp>
      <p:sp>
        <p:nvSpPr>
          <p:cNvPr id="2324" name="Google Shape;2324;p134"/>
          <p:cNvSpPr/>
          <p:nvPr/>
        </p:nvSpPr>
        <p:spPr>
          <a:xfrm>
            <a:off x="6567487" y="2894012"/>
            <a:ext cx="1866900" cy="563562"/>
          </a:xfrm>
          <a:prstGeom prst="wedgeRoundRectCallout">
            <a:avLst>
              <a:gd fmla="val -10244" name="adj1"/>
              <a:gd fmla="val -61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3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31" name="Google Shape;2331;p13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2" name="Google Shape;2332;p13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13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Процедуры</a:t>
            </a:r>
            <a:endParaRPr/>
          </a:p>
        </p:txBody>
      </p:sp>
      <p:sp>
        <p:nvSpPr>
          <p:cNvPr id="2334" name="Google Shape;2334;p135"/>
          <p:cNvSpPr txBox="1"/>
          <p:nvPr/>
        </p:nvSpPr>
        <p:spPr>
          <a:xfrm>
            <a:off x="360362" y="868362"/>
            <a:ext cx="8420100" cy="4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процедуры расположены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выше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основной программы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заголовке процедуры перечисляются </a:t>
            </a: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формальные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параметры, они обозначаются именами, поскольку могут меняться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57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вызове процедуры в скобках указывают </a:t>
            </a: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фактические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(числа или арифметические выражения) </a:t>
            </a: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 том же порядке</a:t>
            </a:r>
            <a:endParaRPr/>
          </a:p>
        </p:txBody>
      </p:sp>
      <p:sp>
        <p:nvSpPr>
          <p:cNvPr id="2335" name="Google Shape;2335;p135"/>
          <p:cNvSpPr txBox="1"/>
          <p:nvPr/>
        </p:nvSpPr>
        <p:spPr>
          <a:xfrm>
            <a:off x="1546225" y="3408362"/>
            <a:ext cx="6273800" cy="4127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Tr( x, y, r, g, b: integer);</a:t>
            </a:r>
            <a:endParaRPr/>
          </a:p>
        </p:txBody>
      </p:sp>
      <p:sp>
        <p:nvSpPr>
          <p:cNvPr id="2336" name="Google Shape;2336;p135"/>
          <p:cNvSpPr txBox="1"/>
          <p:nvPr/>
        </p:nvSpPr>
        <p:spPr>
          <a:xfrm>
            <a:off x="2317750" y="5410200"/>
            <a:ext cx="4103687" cy="4127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(200, 100, 0, 255, 0);</a:t>
            </a:r>
            <a:endParaRPr/>
          </a:p>
        </p:txBody>
      </p:sp>
      <p:sp>
        <p:nvSpPr>
          <p:cNvPr id="2337" name="Google Shape;2337;p135"/>
          <p:cNvSpPr/>
          <p:nvPr/>
        </p:nvSpPr>
        <p:spPr>
          <a:xfrm>
            <a:off x="2101850" y="6118225"/>
            <a:ext cx="468312" cy="415925"/>
          </a:xfrm>
          <a:prstGeom prst="wedgeRoundRectCallout">
            <a:avLst>
              <a:gd fmla="val 48399" name="adj1"/>
              <a:gd fmla="val -1962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2338" name="Google Shape;2338;p135"/>
          <p:cNvSpPr/>
          <p:nvPr/>
        </p:nvSpPr>
        <p:spPr>
          <a:xfrm>
            <a:off x="2987675" y="6127750"/>
            <a:ext cx="468312" cy="415925"/>
          </a:xfrm>
          <a:prstGeom prst="wedgeRoundRectCallout">
            <a:avLst>
              <a:gd fmla="val 44518" name="adj1"/>
              <a:gd fmla="val -1714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</p:txBody>
      </p:sp>
      <p:sp>
        <p:nvSpPr>
          <p:cNvPr id="2339" name="Google Shape;2339;p135"/>
          <p:cNvSpPr/>
          <p:nvPr/>
        </p:nvSpPr>
        <p:spPr>
          <a:xfrm>
            <a:off x="4316412" y="6137275"/>
            <a:ext cx="468312" cy="415925"/>
          </a:xfrm>
          <a:prstGeom prst="wedgeRoundRectCallout">
            <a:avLst>
              <a:gd fmla="val 15376" name="adj1"/>
              <a:gd fmla="val -1962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/>
          </a:p>
        </p:txBody>
      </p:sp>
      <p:sp>
        <p:nvSpPr>
          <p:cNvPr id="2340" name="Google Shape;2340;p135"/>
          <p:cNvSpPr/>
          <p:nvPr/>
        </p:nvSpPr>
        <p:spPr>
          <a:xfrm>
            <a:off x="4995862" y="6146800"/>
            <a:ext cx="468312" cy="415925"/>
          </a:xfrm>
          <a:prstGeom prst="wedgeRoundRectCallout">
            <a:avLst>
              <a:gd fmla="val 12374" name="adj1"/>
              <a:gd fmla="val -2110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2341" name="Google Shape;2341;p135"/>
          <p:cNvSpPr/>
          <p:nvPr/>
        </p:nvSpPr>
        <p:spPr>
          <a:xfrm>
            <a:off x="5618162" y="6156325"/>
            <a:ext cx="468312" cy="415925"/>
          </a:xfrm>
          <a:prstGeom prst="wedgeRoundRectCallout">
            <a:avLst>
              <a:gd fmla="val 14571" name="adj1"/>
              <a:gd fmla="val -2061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3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48" name="Google Shape;2348;p13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49" name="Google Shape;2349;p13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13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Процедуры</a:t>
            </a:r>
            <a:endParaRPr/>
          </a:p>
        </p:txBody>
      </p:sp>
      <p:sp>
        <p:nvSpPr>
          <p:cNvPr id="2351" name="Google Shape;2351;p136"/>
          <p:cNvSpPr txBox="1"/>
          <p:nvPr/>
        </p:nvSpPr>
        <p:spPr>
          <a:xfrm>
            <a:off x="360362" y="868362"/>
            <a:ext cx="8420100" cy="42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каждого формального параметра после двоеточия указывают его тип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49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однотипные параметры стоят рядом, их перечисляют через запятую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49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внутри процедуры параметры используются так же, как и переменные</a:t>
            </a:r>
            <a:endParaRPr/>
          </a:p>
        </p:txBody>
      </p:sp>
      <p:sp>
        <p:nvSpPr>
          <p:cNvPr id="2352" name="Google Shape;2352;p136"/>
          <p:cNvSpPr txBox="1"/>
          <p:nvPr/>
        </p:nvSpPr>
        <p:spPr>
          <a:xfrm>
            <a:off x="904875" y="2238375"/>
            <a:ext cx="8048625" cy="463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A (x: real; y: integer; z: real);</a:t>
            </a:r>
            <a:endParaRPr/>
          </a:p>
        </p:txBody>
      </p:sp>
      <p:sp>
        <p:nvSpPr>
          <p:cNvPr id="2353" name="Google Shape;2353;p136"/>
          <p:cNvSpPr txBox="1"/>
          <p:nvPr/>
        </p:nvSpPr>
        <p:spPr>
          <a:xfrm>
            <a:off x="884237" y="3679825"/>
            <a:ext cx="8164512" cy="463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A (x, z: real; y, k, l: integer);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3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60" name="Google Shape;2360;p13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1" name="Google Shape;2361;p13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p13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Процедуры</a:t>
            </a:r>
            <a:endParaRPr/>
          </a:p>
        </p:txBody>
      </p:sp>
      <p:sp>
        <p:nvSpPr>
          <p:cNvPr id="2363" name="Google Shape;2363;p137"/>
          <p:cNvSpPr txBox="1"/>
          <p:nvPr/>
        </p:nvSpPr>
        <p:spPr>
          <a:xfrm>
            <a:off x="360362" y="868362"/>
            <a:ext cx="8420100" cy="163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процедуре можно объявлять дополнительные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локальные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переменные, остальные процедуры не имеют к ним доступа</a:t>
            </a:r>
            <a:endParaRPr/>
          </a:p>
        </p:txBody>
      </p:sp>
      <p:sp>
        <p:nvSpPr>
          <p:cNvPr id="2364" name="Google Shape;2364;p137"/>
          <p:cNvSpPr txBox="1"/>
          <p:nvPr/>
        </p:nvSpPr>
        <p:spPr>
          <a:xfrm>
            <a:off x="1347787" y="2644775"/>
            <a:ext cx="5446712" cy="354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137"/>
          <p:cNvSpPr txBox="1"/>
          <p:nvPr/>
        </p:nvSpPr>
        <p:spPr>
          <a:xfrm>
            <a:off x="1393825" y="2693987"/>
            <a:ext cx="4541837" cy="3440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procedure A(x, y: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a, b: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 := (x + y)/6;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366" name="Google Shape;2366;p137"/>
          <p:cNvSpPr txBox="1"/>
          <p:nvPr/>
        </p:nvSpPr>
        <p:spPr>
          <a:xfrm>
            <a:off x="1546225" y="3170237"/>
            <a:ext cx="4248150" cy="199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procedure A(x, y: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a, b: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 := (x + y)/6;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sp>
        <p:nvSpPr>
          <p:cNvPr id="2367" name="Google Shape;2367;p137"/>
          <p:cNvSpPr/>
          <p:nvPr/>
        </p:nvSpPr>
        <p:spPr>
          <a:xfrm>
            <a:off x="5965825" y="3316287"/>
            <a:ext cx="2232025" cy="868362"/>
          </a:xfrm>
          <a:prstGeom prst="wedgeRoundRectCallout">
            <a:avLst>
              <a:gd fmla="val -16123" name="adj1"/>
              <a:gd fmla="val 964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локальные переменные</a:t>
            </a:r>
            <a:endParaRPr/>
          </a:p>
        </p:txBody>
      </p:sp>
      <p:sp>
        <p:nvSpPr>
          <p:cNvPr id="2368" name="Google Shape;2368;p137"/>
          <p:cNvSpPr/>
          <p:nvPr/>
        </p:nvSpPr>
        <p:spPr>
          <a:xfrm>
            <a:off x="1833562" y="3508375"/>
            <a:ext cx="2405062" cy="346075"/>
          </a:xfrm>
          <a:prstGeom prst="roundRect">
            <a:avLst>
              <a:gd fmla="val 16667" name="adj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a, b: real;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13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75" name="Google Shape;2375;p13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76" name="Google Shape;2376;p13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Параметры-переменные</a:t>
            </a:r>
            <a:endParaRPr/>
          </a:p>
        </p:txBody>
      </p:sp>
      <p:sp>
        <p:nvSpPr>
          <p:cNvPr id="2377" name="Google Shape;2377;p138"/>
          <p:cNvSpPr txBox="1"/>
          <p:nvPr/>
        </p:nvSpPr>
        <p:spPr>
          <a:xfrm>
            <a:off x="388937" y="855662"/>
            <a:ext cx="8420100" cy="198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7" lvl="0" marL="268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процедуру, которая меняет местами значения двух переменных.</a:t>
            </a:r>
            <a:endParaRPr/>
          </a:p>
          <a:p>
            <a:pPr indent="-268287" lvl="0" marL="268287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4762" lvl="1" marL="534987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надо, чтобы изменения, сделанные в процедуре, стали известны вызывающей программе</a:t>
            </a:r>
            <a:endParaRPr/>
          </a:p>
        </p:txBody>
      </p:sp>
      <p:sp>
        <p:nvSpPr>
          <p:cNvPr id="2378" name="Google Shape;2378;p138"/>
          <p:cNvSpPr txBox="1"/>
          <p:nvPr/>
        </p:nvSpPr>
        <p:spPr>
          <a:xfrm>
            <a:off x="544512" y="2959100"/>
            <a:ext cx="6342062" cy="35972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1; y :=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Exchange ( x, y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 ( ’x = ’, x, ’ y = ’, y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379" name="Google Shape;2379;p138"/>
          <p:cNvSpPr/>
          <p:nvPr/>
        </p:nvSpPr>
        <p:spPr>
          <a:xfrm>
            <a:off x="831850" y="3594100"/>
            <a:ext cx="5346700" cy="1468437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Exchange ( a, b: integer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:= a; a := b; b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380" name="Google Shape;2380;p138"/>
          <p:cNvSpPr/>
          <p:nvPr/>
        </p:nvSpPr>
        <p:spPr>
          <a:xfrm rot="2700000">
            <a:off x="2022475" y="3435350"/>
            <a:ext cx="1782762" cy="1782762"/>
          </a:xfrm>
          <a:prstGeom prst="mathPlus">
            <a:avLst>
              <a:gd fmla="val 10002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138"/>
          <p:cNvSpPr/>
          <p:nvPr/>
        </p:nvSpPr>
        <p:spPr>
          <a:xfrm>
            <a:off x="6084887" y="3806825"/>
            <a:ext cx="2338387" cy="1365250"/>
          </a:xfrm>
          <a:prstGeom prst="wedgeRoundRectCallout">
            <a:avLst>
              <a:gd fmla="val -20068" name="adj1"/>
              <a:gd fmla="val 19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 процедура работает с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копиями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параметров</a:t>
            </a:r>
            <a:endParaRPr/>
          </a:p>
        </p:txBody>
      </p:sp>
      <p:sp>
        <p:nvSpPr>
          <p:cNvPr id="2382" name="Google Shape;2382;p138"/>
          <p:cNvSpPr/>
          <p:nvPr/>
        </p:nvSpPr>
        <p:spPr>
          <a:xfrm>
            <a:off x="5965825" y="5788025"/>
            <a:ext cx="2057400" cy="427037"/>
          </a:xfrm>
          <a:prstGeom prst="wedgeRoundRectCallout">
            <a:avLst>
              <a:gd fmla="val -8300" name="adj1"/>
              <a:gd fmla="val 1381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 y =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3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89" name="Google Shape;2389;p13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0" name="Google Shape;2390;p13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Параметры-переменные</a:t>
            </a:r>
            <a:endParaRPr/>
          </a:p>
        </p:txBody>
      </p:sp>
      <p:sp>
        <p:nvSpPr>
          <p:cNvPr id="2391" name="Google Shape;2391;p139"/>
          <p:cNvSpPr txBox="1"/>
          <p:nvPr/>
        </p:nvSpPr>
        <p:spPr>
          <a:xfrm>
            <a:off x="406400" y="3479800"/>
            <a:ext cx="8216900" cy="26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Применение: </a:t>
            </a:r>
            <a:b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 процедура (и функция) может возвращать несколько значений,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Запрещенные варианты вызова</a:t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223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Exchange ( 2, 3 );     </a:t>
            </a:r>
            <a:r>
              <a:rPr b="1" i="0" lang="en-US" sz="22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числа }</a:t>
            </a:r>
            <a:endParaRPr/>
          </a:p>
          <a:p>
            <a:pPr indent="-266700" lvl="1" marL="6223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Exchange ( x+z, y+2 ); </a:t>
            </a:r>
            <a:r>
              <a:rPr b="1" i="0" lang="en-US" sz="22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выражения }</a:t>
            </a:r>
            <a:endParaRPr/>
          </a:p>
        </p:txBody>
      </p:sp>
      <p:sp>
        <p:nvSpPr>
          <p:cNvPr id="2392" name="Google Shape;2392;p139"/>
          <p:cNvSpPr txBox="1"/>
          <p:nvPr/>
        </p:nvSpPr>
        <p:spPr>
          <a:xfrm>
            <a:off x="460375" y="1620837"/>
            <a:ext cx="6443662" cy="17589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Exchange (       a, b: integer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:= a; a := b; b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393" name="Google Shape;2393;p139"/>
          <p:cNvSpPr/>
          <p:nvPr/>
        </p:nvSpPr>
        <p:spPr>
          <a:xfrm>
            <a:off x="3573462" y="1671637"/>
            <a:ext cx="730250" cy="2778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</p:txBody>
      </p:sp>
      <p:sp>
        <p:nvSpPr>
          <p:cNvPr id="2394" name="Google Shape;2394;p139"/>
          <p:cNvSpPr/>
          <p:nvPr/>
        </p:nvSpPr>
        <p:spPr>
          <a:xfrm>
            <a:off x="3802062" y="933450"/>
            <a:ext cx="4070350" cy="496887"/>
          </a:xfrm>
          <a:prstGeom prst="wedgeRoundRectCallout">
            <a:avLst>
              <a:gd fmla="val 2586" name="adj1"/>
              <a:gd fmla="val 306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могут изменяться</a:t>
            </a:r>
            <a:endParaRPr/>
          </a:p>
        </p:txBody>
      </p:sp>
      <p:sp>
        <p:nvSpPr>
          <p:cNvPr id="2395" name="Google Shape;2395;p139"/>
          <p:cNvSpPr/>
          <p:nvPr/>
        </p:nvSpPr>
        <p:spPr>
          <a:xfrm rot="2700000">
            <a:off x="3486150" y="5622925"/>
            <a:ext cx="534987" cy="534987"/>
          </a:xfrm>
          <a:prstGeom prst="mathPlus">
            <a:avLst>
              <a:gd fmla="val 10002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139"/>
          <p:cNvSpPr/>
          <p:nvPr/>
        </p:nvSpPr>
        <p:spPr>
          <a:xfrm rot="2700000">
            <a:off x="2673350" y="5632450"/>
            <a:ext cx="534987" cy="534987"/>
          </a:xfrm>
          <a:prstGeom prst="mathPlus">
            <a:avLst>
              <a:gd fmla="val 10002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Google Shape;2397;p139"/>
          <p:cNvSpPr/>
          <p:nvPr/>
        </p:nvSpPr>
        <p:spPr>
          <a:xfrm rot="2700000">
            <a:off x="2506662" y="5133975"/>
            <a:ext cx="534987" cy="534987"/>
          </a:xfrm>
          <a:prstGeom prst="mathPlus">
            <a:avLst>
              <a:gd fmla="val 10002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p139"/>
          <p:cNvSpPr/>
          <p:nvPr/>
        </p:nvSpPr>
        <p:spPr>
          <a:xfrm rot="2700000">
            <a:off x="3024187" y="5114925"/>
            <a:ext cx="534987" cy="534987"/>
          </a:xfrm>
          <a:prstGeom prst="mathPlus">
            <a:avLst>
              <a:gd fmla="val 10002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4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405" name="Google Shape;2405;p14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6" name="Google Shape;2406;p14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p14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408" name="Google Shape;2408;p140"/>
          <p:cNvSpPr txBox="1"/>
          <p:nvPr/>
        </p:nvSpPr>
        <p:spPr>
          <a:xfrm>
            <a:off x="369887" y="858837"/>
            <a:ext cx="8420100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Используя процедуры, построить фигуру.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Используя процедуры, построить фигуру. </a:t>
            </a:r>
            <a:endParaRPr/>
          </a:p>
        </p:txBody>
      </p:sp>
      <p:grpSp>
        <p:nvGrpSpPr>
          <p:cNvPr id="2409" name="Google Shape;2409;p140"/>
          <p:cNvGrpSpPr/>
          <p:nvPr/>
        </p:nvGrpSpPr>
        <p:grpSpPr>
          <a:xfrm>
            <a:off x="2832100" y="4183062"/>
            <a:ext cx="2743200" cy="1681162"/>
            <a:chOff x="1784" y="2635"/>
            <a:chExt cx="1728" cy="1059"/>
          </a:xfrm>
        </p:grpSpPr>
        <p:sp>
          <p:nvSpPr>
            <p:cNvPr id="2410" name="Google Shape;2410;p140"/>
            <p:cNvSpPr/>
            <p:nvPr/>
          </p:nvSpPr>
          <p:spPr>
            <a:xfrm>
              <a:off x="2435" y="2858"/>
              <a:ext cx="987" cy="836"/>
            </a:xfrm>
            <a:custGeom>
              <a:rect b="b" l="l" r="r" t="t"/>
              <a:pathLst>
                <a:path extrusionOk="0" h="1206" w="1422">
                  <a:moveTo>
                    <a:pt x="0" y="1205"/>
                  </a:moveTo>
                  <a:lnTo>
                    <a:pt x="1422" y="0"/>
                  </a:lnTo>
                  <a:lnTo>
                    <a:pt x="964" y="1206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40"/>
            <p:cNvSpPr/>
            <p:nvPr/>
          </p:nvSpPr>
          <p:spPr>
            <a:xfrm flipH="1">
              <a:off x="1876" y="2858"/>
              <a:ext cx="987" cy="836"/>
            </a:xfrm>
            <a:custGeom>
              <a:rect b="b" l="l" r="r" t="t"/>
              <a:pathLst>
                <a:path extrusionOk="0" h="1206" w="1422">
                  <a:moveTo>
                    <a:pt x="0" y="1205"/>
                  </a:moveTo>
                  <a:lnTo>
                    <a:pt x="1422" y="0"/>
                  </a:lnTo>
                  <a:lnTo>
                    <a:pt x="964" y="1206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3333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40"/>
            <p:cNvSpPr/>
            <p:nvPr/>
          </p:nvSpPr>
          <p:spPr>
            <a:xfrm>
              <a:off x="3328" y="2765"/>
              <a:ext cx="184" cy="184"/>
            </a:xfrm>
            <a:prstGeom prst="ellipse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40"/>
            <p:cNvSpPr/>
            <p:nvPr/>
          </p:nvSpPr>
          <p:spPr>
            <a:xfrm>
              <a:off x="1784" y="2761"/>
              <a:ext cx="184" cy="184"/>
            </a:xfrm>
            <a:prstGeom prst="ellipse">
              <a:avLst/>
            </a:prstGeom>
            <a:solidFill>
              <a:srgbClr val="3333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40"/>
            <p:cNvSpPr/>
            <p:nvPr/>
          </p:nvSpPr>
          <p:spPr>
            <a:xfrm>
              <a:off x="2439" y="2740"/>
              <a:ext cx="453" cy="954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40"/>
            <p:cNvSpPr/>
            <p:nvPr/>
          </p:nvSpPr>
          <p:spPr>
            <a:xfrm>
              <a:off x="2572" y="2635"/>
              <a:ext cx="184" cy="1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6" name="Google Shape;2416;p140"/>
          <p:cNvGrpSpPr/>
          <p:nvPr/>
        </p:nvGrpSpPr>
        <p:grpSpPr>
          <a:xfrm>
            <a:off x="1274762" y="1595437"/>
            <a:ext cx="1963737" cy="1720850"/>
            <a:chOff x="2682" y="900"/>
            <a:chExt cx="1237" cy="1084"/>
          </a:xfrm>
        </p:grpSpPr>
        <p:sp>
          <p:nvSpPr>
            <p:cNvPr id="2417" name="Google Shape;2417;p140"/>
            <p:cNvSpPr/>
            <p:nvPr/>
          </p:nvSpPr>
          <p:spPr>
            <a:xfrm flipH="1" rot="10800000">
              <a:off x="2991" y="1443"/>
              <a:ext cx="617" cy="541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40"/>
            <p:cNvSpPr/>
            <p:nvPr/>
          </p:nvSpPr>
          <p:spPr>
            <a:xfrm flipH="1" rot="10800000">
              <a:off x="2682" y="900"/>
              <a:ext cx="617" cy="541"/>
            </a:xfrm>
            <a:prstGeom prst="triangle">
              <a:avLst>
                <a:gd fmla="val 50000" name="adj"/>
              </a:avLst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40"/>
            <p:cNvSpPr/>
            <p:nvPr/>
          </p:nvSpPr>
          <p:spPr>
            <a:xfrm flipH="1" rot="10800000">
              <a:off x="3302" y="900"/>
              <a:ext cx="617" cy="541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20" name="Google Shape;2420;p140"/>
          <p:cNvCxnSpPr/>
          <p:nvPr/>
        </p:nvCxnSpPr>
        <p:spPr>
          <a:xfrm>
            <a:off x="6553200" y="1931987"/>
            <a:ext cx="0" cy="10048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2421" name="Google Shape;2421;p140"/>
          <p:cNvGrpSpPr/>
          <p:nvPr/>
        </p:nvGrpSpPr>
        <p:grpSpPr>
          <a:xfrm>
            <a:off x="4997450" y="1927225"/>
            <a:ext cx="2755900" cy="1314450"/>
            <a:chOff x="2991" y="1074"/>
            <a:chExt cx="1736" cy="828"/>
          </a:xfrm>
        </p:grpSpPr>
        <p:sp>
          <p:nvSpPr>
            <p:cNvPr id="2422" name="Google Shape;2422;p140"/>
            <p:cNvSpPr/>
            <p:nvPr/>
          </p:nvSpPr>
          <p:spPr>
            <a:xfrm>
              <a:off x="2991" y="1076"/>
              <a:ext cx="733" cy="634"/>
            </a:xfrm>
            <a:prstGeom prst="triangle">
              <a:avLst>
                <a:gd fmla="val 50000" name="adj"/>
              </a:avLst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140"/>
            <p:cNvSpPr txBox="1"/>
            <p:nvPr/>
          </p:nvSpPr>
          <p:spPr>
            <a:xfrm>
              <a:off x="3282" y="1671"/>
              <a:ext cx="3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424" name="Google Shape;2424;p140"/>
            <p:cNvSpPr txBox="1"/>
            <p:nvPr/>
          </p:nvSpPr>
          <p:spPr>
            <a:xfrm>
              <a:off x="2991" y="1223"/>
              <a:ext cx="3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425" name="Google Shape;2425;p140"/>
            <p:cNvSpPr txBox="1"/>
            <p:nvPr/>
          </p:nvSpPr>
          <p:spPr>
            <a:xfrm>
              <a:off x="3534" y="1223"/>
              <a:ext cx="3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2426" name="Google Shape;2426;p140"/>
            <p:cNvCxnSpPr/>
            <p:nvPr/>
          </p:nvCxnSpPr>
          <p:spPr>
            <a:xfrm>
              <a:off x="3360" y="1074"/>
              <a:ext cx="93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27" name="Google Shape;2427;p140"/>
            <p:cNvCxnSpPr/>
            <p:nvPr/>
          </p:nvCxnSpPr>
          <p:spPr>
            <a:xfrm>
              <a:off x="3720" y="1710"/>
              <a:ext cx="56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28" name="Google Shape;2428;p140"/>
            <p:cNvSpPr txBox="1"/>
            <p:nvPr/>
          </p:nvSpPr>
          <p:spPr>
            <a:xfrm>
              <a:off x="4125" y="1265"/>
              <a:ext cx="6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0,866∙a</a:t>
              </a:r>
              <a:endParaRPr/>
            </a:p>
          </p:txBody>
        </p:sp>
      </p:grpSp>
      <p:sp>
        <p:nvSpPr>
          <p:cNvPr id="2429" name="Google Shape;2429;p140"/>
          <p:cNvSpPr txBox="1"/>
          <p:nvPr/>
        </p:nvSpPr>
        <p:spPr>
          <a:xfrm>
            <a:off x="4168775" y="1390650"/>
            <a:ext cx="3568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равносторонний треугольник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4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5" name="Google Shape;2435;p141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2436" name="Google Shape;2436;p141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10. Рекурсия</a:t>
            </a:r>
            <a:endParaRPr/>
          </a:p>
        </p:txBody>
      </p:sp>
      <p:sp>
        <p:nvSpPr>
          <p:cNvPr id="2437" name="Google Shape;2437;p141"/>
          <p:cNvSpPr txBox="1"/>
          <p:nvPr/>
        </p:nvSpPr>
        <p:spPr>
          <a:xfrm>
            <a:off x="144462" y="6216650"/>
            <a:ext cx="45656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58" name="Google Shape;258;p2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9" name="Google Shape;259;p25"/>
          <p:cNvSpPr txBox="1"/>
          <p:nvPr/>
        </p:nvSpPr>
        <p:spPr>
          <a:xfrm>
            <a:off x="6118225" y="1146175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записать значение в переменную?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539750" y="2424112"/>
            <a:ext cx="1898650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5;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846137" y="1230312"/>
            <a:ext cx="2332037" cy="946150"/>
          </a:xfrm>
          <a:prstGeom prst="wedgeRoundRectCallout">
            <a:avLst>
              <a:gd fmla="val 3460" name="adj1"/>
              <a:gd fmla="val 280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присваивания</a:t>
            </a:r>
            <a:endParaRPr/>
          </a:p>
        </p:txBody>
      </p:sp>
      <p:grpSp>
        <p:nvGrpSpPr>
          <p:cNvPr id="263" name="Google Shape;263;p25"/>
          <p:cNvGrpSpPr/>
          <p:nvPr/>
        </p:nvGrpSpPr>
        <p:grpSpPr>
          <a:xfrm>
            <a:off x="5207000" y="1458912"/>
            <a:ext cx="3719512" cy="1306512"/>
            <a:chOff x="433" y="3902"/>
            <a:chExt cx="2343" cy="823"/>
          </a:xfrm>
        </p:grpSpPr>
        <p:sp>
          <p:nvSpPr>
            <p:cNvPr id="264" name="Google Shape;264;p25"/>
            <p:cNvSpPr txBox="1"/>
            <p:nvPr/>
          </p:nvSpPr>
          <p:spPr>
            <a:xfrm>
              <a:off x="727" y="3969"/>
              <a:ext cx="2049" cy="75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При записи нового </a:t>
              </a:r>
              <a:b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значения старое </a:t>
              </a:r>
              <a:b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стирается!</a:t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</p:grp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312" y="1943100"/>
            <a:ext cx="1028700" cy="12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/>
          <p:nvPr/>
        </p:nvSpPr>
        <p:spPr>
          <a:xfrm rot="-2820000">
            <a:off x="4113212" y="2224087"/>
            <a:ext cx="431800" cy="276225"/>
          </a:xfrm>
          <a:prstGeom prst="leftArrow">
            <a:avLst>
              <a:gd fmla="val 6909" name="adj1"/>
              <a:gd fmla="val 50000" name="adj2"/>
            </a:avLst>
          </a:prstGeom>
          <a:solidFill>
            <a:srgbClr val="0000FF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419600" y="1741487"/>
            <a:ext cx="468312" cy="468312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1033462" y="2449512"/>
            <a:ext cx="533400" cy="4794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96875" y="3422650"/>
            <a:ext cx="8408987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команда языка программирова-ния (инструкция).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Оператор присваивания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команда для записи нового значения в переменную.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14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444" name="Google Shape;2444;p142"/>
          <p:cNvGrpSpPr/>
          <p:nvPr/>
        </p:nvGrpSpPr>
        <p:grpSpPr>
          <a:xfrm>
            <a:off x="957262" y="3622675"/>
            <a:ext cx="763587" cy="628650"/>
            <a:chOff x="611" y="1951"/>
            <a:chExt cx="1771" cy="1306"/>
          </a:xfrm>
        </p:grpSpPr>
        <p:grpSp>
          <p:nvGrpSpPr>
            <p:cNvPr id="2445" name="Google Shape;2445;p142"/>
            <p:cNvGrpSpPr/>
            <p:nvPr/>
          </p:nvGrpSpPr>
          <p:grpSpPr>
            <a:xfrm>
              <a:off x="1728" y="2318"/>
              <a:ext cx="654" cy="939"/>
              <a:chOff x="3786" y="2391"/>
              <a:chExt cx="834" cy="1215"/>
            </a:xfrm>
          </p:grpSpPr>
          <p:sp>
            <p:nvSpPr>
              <p:cNvPr id="2446" name="Google Shape;2446;p142"/>
              <p:cNvSpPr txBox="1"/>
              <p:nvPr/>
            </p:nvSpPr>
            <p:spPr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47" name="Google Shape;2447;p142"/>
              <p:cNvGrpSpPr/>
              <p:nvPr/>
            </p:nvGrpSpPr>
            <p:grpSpPr>
              <a:xfrm>
                <a:off x="3786" y="2391"/>
                <a:ext cx="834" cy="879"/>
                <a:chOff x="3786" y="2391"/>
                <a:chExt cx="834" cy="879"/>
              </a:xfrm>
            </p:grpSpPr>
            <p:grpSp>
              <p:nvGrpSpPr>
                <p:cNvPr id="2448" name="Google Shape;2448;p142"/>
                <p:cNvGrpSpPr/>
                <p:nvPr/>
              </p:nvGrpSpPr>
              <p:grpSpPr>
                <a:xfrm>
                  <a:off x="3786" y="2477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449" name="Google Shape;2449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50" name="Google Shape;2450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51" name="Google Shape;2451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52" name="Google Shape;2452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53" name="Google Shape;2453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54" name="Google Shape;2454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2455" name="Google Shape;2455;p142"/>
                <p:cNvGrpSpPr/>
                <p:nvPr/>
              </p:nvGrpSpPr>
              <p:grpSpPr>
                <a:xfrm rot="10800000">
                  <a:off x="4109" y="2391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456" name="Google Shape;2456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57" name="Google Shape;2457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58" name="Google Shape;2458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59" name="Google Shape;2459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60" name="Google Shape;2460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61" name="Google Shape;2461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2462" name="Google Shape;2462;p142"/>
              <p:cNvSpPr/>
              <p:nvPr/>
            </p:nvSpPr>
            <p:spPr>
              <a:xfrm>
                <a:off x="3954" y="3303"/>
                <a:ext cx="513" cy="303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3" name="Google Shape;2463;p142"/>
            <p:cNvSpPr txBox="1"/>
            <p:nvPr/>
          </p:nvSpPr>
          <p:spPr>
            <a:xfrm>
              <a:off x="611" y="1951"/>
              <a:ext cx="1769" cy="129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4" name="Google Shape;2464;p142"/>
          <p:cNvGrpSpPr/>
          <p:nvPr/>
        </p:nvGrpSpPr>
        <p:grpSpPr>
          <a:xfrm>
            <a:off x="914400" y="3598862"/>
            <a:ext cx="1169987" cy="960437"/>
            <a:chOff x="611" y="1951"/>
            <a:chExt cx="1771" cy="1306"/>
          </a:xfrm>
        </p:grpSpPr>
        <p:grpSp>
          <p:nvGrpSpPr>
            <p:cNvPr id="2465" name="Google Shape;2465;p142"/>
            <p:cNvGrpSpPr/>
            <p:nvPr/>
          </p:nvGrpSpPr>
          <p:grpSpPr>
            <a:xfrm>
              <a:off x="1728" y="2318"/>
              <a:ext cx="654" cy="939"/>
              <a:chOff x="3786" y="2391"/>
              <a:chExt cx="834" cy="1215"/>
            </a:xfrm>
          </p:grpSpPr>
          <p:sp>
            <p:nvSpPr>
              <p:cNvPr id="2466" name="Google Shape;2466;p142"/>
              <p:cNvSpPr txBox="1"/>
              <p:nvPr/>
            </p:nvSpPr>
            <p:spPr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67" name="Google Shape;2467;p142"/>
              <p:cNvGrpSpPr/>
              <p:nvPr/>
            </p:nvGrpSpPr>
            <p:grpSpPr>
              <a:xfrm>
                <a:off x="3786" y="2391"/>
                <a:ext cx="834" cy="879"/>
                <a:chOff x="3786" y="2391"/>
                <a:chExt cx="834" cy="879"/>
              </a:xfrm>
            </p:grpSpPr>
            <p:grpSp>
              <p:nvGrpSpPr>
                <p:cNvPr id="2468" name="Google Shape;2468;p142"/>
                <p:cNvGrpSpPr/>
                <p:nvPr/>
              </p:nvGrpSpPr>
              <p:grpSpPr>
                <a:xfrm>
                  <a:off x="3786" y="2477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469" name="Google Shape;2469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70" name="Google Shape;2470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71" name="Google Shape;2471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72" name="Google Shape;2472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73" name="Google Shape;2473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74" name="Google Shape;2474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2475" name="Google Shape;2475;p142"/>
                <p:cNvGrpSpPr/>
                <p:nvPr/>
              </p:nvGrpSpPr>
              <p:grpSpPr>
                <a:xfrm rot="10800000">
                  <a:off x="4109" y="2391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476" name="Google Shape;2476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77" name="Google Shape;2477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78" name="Google Shape;2478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79" name="Google Shape;2479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80" name="Google Shape;2480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81" name="Google Shape;2481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2482" name="Google Shape;2482;p142"/>
              <p:cNvSpPr/>
              <p:nvPr/>
            </p:nvSpPr>
            <p:spPr>
              <a:xfrm>
                <a:off x="3954" y="3303"/>
                <a:ext cx="513" cy="303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3" name="Google Shape;2483;p142"/>
            <p:cNvSpPr txBox="1"/>
            <p:nvPr/>
          </p:nvSpPr>
          <p:spPr>
            <a:xfrm>
              <a:off x="611" y="1951"/>
              <a:ext cx="1769" cy="129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4" name="Google Shape;2484;p142"/>
          <p:cNvGrpSpPr/>
          <p:nvPr/>
        </p:nvGrpSpPr>
        <p:grpSpPr>
          <a:xfrm>
            <a:off x="839787" y="3533775"/>
            <a:ext cx="1822450" cy="1343025"/>
            <a:chOff x="611" y="1951"/>
            <a:chExt cx="1771" cy="1306"/>
          </a:xfrm>
        </p:grpSpPr>
        <p:grpSp>
          <p:nvGrpSpPr>
            <p:cNvPr id="2485" name="Google Shape;2485;p142"/>
            <p:cNvGrpSpPr/>
            <p:nvPr/>
          </p:nvGrpSpPr>
          <p:grpSpPr>
            <a:xfrm>
              <a:off x="1728" y="2318"/>
              <a:ext cx="654" cy="939"/>
              <a:chOff x="3786" y="2391"/>
              <a:chExt cx="834" cy="1215"/>
            </a:xfrm>
          </p:grpSpPr>
          <p:sp>
            <p:nvSpPr>
              <p:cNvPr id="2486" name="Google Shape;2486;p142"/>
              <p:cNvSpPr txBox="1"/>
              <p:nvPr/>
            </p:nvSpPr>
            <p:spPr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7" name="Google Shape;2487;p142"/>
              <p:cNvGrpSpPr/>
              <p:nvPr/>
            </p:nvGrpSpPr>
            <p:grpSpPr>
              <a:xfrm>
                <a:off x="3786" y="2391"/>
                <a:ext cx="834" cy="879"/>
                <a:chOff x="3786" y="2391"/>
                <a:chExt cx="834" cy="879"/>
              </a:xfrm>
            </p:grpSpPr>
            <p:grpSp>
              <p:nvGrpSpPr>
                <p:cNvPr id="2488" name="Google Shape;2488;p142"/>
                <p:cNvGrpSpPr/>
                <p:nvPr/>
              </p:nvGrpSpPr>
              <p:grpSpPr>
                <a:xfrm>
                  <a:off x="3786" y="2477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489" name="Google Shape;2489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90" name="Google Shape;2490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91" name="Google Shape;2491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92" name="Google Shape;2492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93" name="Google Shape;2493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94" name="Google Shape;2494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2495" name="Google Shape;2495;p142"/>
                <p:cNvGrpSpPr/>
                <p:nvPr/>
              </p:nvGrpSpPr>
              <p:grpSpPr>
                <a:xfrm rot="10800000">
                  <a:off x="4109" y="2391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496" name="Google Shape;2496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497" name="Google Shape;2497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498" name="Google Shape;2498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499" name="Google Shape;2499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500" name="Google Shape;2500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01" name="Google Shape;2501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2502" name="Google Shape;2502;p142"/>
              <p:cNvSpPr/>
              <p:nvPr/>
            </p:nvSpPr>
            <p:spPr>
              <a:xfrm>
                <a:off x="3954" y="3303"/>
                <a:ext cx="513" cy="303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3" name="Google Shape;2503;p142"/>
            <p:cNvSpPr txBox="1"/>
            <p:nvPr/>
          </p:nvSpPr>
          <p:spPr>
            <a:xfrm>
              <a:off x="611" y="1951"/>
              <a:ext cx="1769" cy="129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04" name="Google Shape;2504;p14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05" name="Google Shape;2505;p14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14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Рекурсивные объекты</a:t>
            </a:r>
            <a:endParaRPr/>
          </a:p>
        </p:txBody>
      </p:sp>
      <p:sp>
        <p:nvSpPr>
          <p:cNvPr id="2507" name="Google Shape;2507;p142"/>
          <p:cNvSpPr txBox="1"/>
          <p:nvPr/>
        </p:nvSpPr>
        <p:spPr>
          <a:xfrm>
            <a:off x="490537" y="5788025"/>
            <a:ext cx="84201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25475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Рекурсивный объект</a:t>
            </a: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объект, определяемый через один или несколько таких же объектов.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08" name="Google Shape;2508;p142"/>
          <p:cNvSpPr txBox="1"/>
          <p:nvPr/>
        </p:nvSpPr>
        <p:spPr>
          <a:xfrm>
            <a:off x="2776537" y="1339850"/>
            <a:ext cx="4889500" cy="1471612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021404" dist="57238">
              <a:schemeClr val="dk1"/>
            </a:outerShdw>
          </a:effectLst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попа была собака, он ее любил.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Она съела кусок мяса, он ее убил.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ямку закопал, надпись написал:</a:t>
            </a:r>
            <a:endParaRPr/>
          </a:p>
        </p:txBody>
      </p:sp>
      <p:sp>
        <p:nvSpPr>
          <p:cNvPr id="2509" name="Google Shape;2509;p142"/>
          <p:cNvSpPr txBox="1"/>
          <p:nvPr/>
        </p:nvSpPr>
        <p:spPr>
          <a:xfrm>
            <a:off x="3286125" y="2316162"/>
            <a:ext cx="3992562" cy="385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021404" dist="57238">
              <a:srgbClr val="000000"/>
            </a:outerShdw>
          </a:effectLst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Сказка о попе и собаке</a:t>
            </a:r>
            <a:endParaRPr/>
          </a:p>
        </p:txBody>
      </p:sp>
      <p:sp>
        <p:nvSpPr>
          <p:cNvPr id="2510" name="Google Shape;2510;p142"/>
          <p:cNvSpPr txBox="1"/>
          <p:nvPr/>
        </p:nvSpPr>
        <p:spPr>
          <a:xfrm>
            <a:off x="425450" y="944562"/>
            <a:ext cx="2141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25475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/>
          </a:p>
        </p:txBody>
      </p:sp>
      <p:sp>
        <p:nvSpPr>
          <p:cNvPr id="2511" name="Google Shape;2511;p142"/>
          <p:cNvSpPr txBox="1"/>
          <p:nvPr/>
        </p:nvSpPr>
        <p:spPr>
          <a:xfrm>
            <a:off x="2763837" y="935037"/>
            <a:ext cx="4887912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Сказка о попе и собаке:</a:t>
            </a:r>
            <a:endParaRPr/>
          </a:p>
        </p:txBody>
      </p:sp>
      <p:grpSp>
        <p:nvGrpSpPr>
          <p:cNvPr id="2512" name="Google Shape;2512;p142"/>
          <p:cNvGrpSpPr/>
          <p:nvPr/>
        </p:nvGrpSpPr>
        <p:grpSpPr>
          <a:xfrm>
            <a:off x="736600" y="3430587"/>
            <a:ext cx="2811462" cy="2073275"/>
            <a:chOff x="611" y="1951"/>
            <a:chExt cx="1771" cy="1306"/>
          </a:xfrm>
        </p:grpSpPr>
        <p:grpSp>
          <p:nvGrpSpPr>
            <p:cNvPr id="2513" name="Google Shape;2513;p142"/>
            <p:cNvGrpSpPr/>
            <p:nvPr/>
          </p:nvGrpSpPr>
          <p:grpSpPr>
            <a:xfrm>
              <a:off x="1728" y="2318"/>
              <a:ext cx="654" cy="939"/>
              <a:chOff x="3786" y="2391"/>
              <a:chExt cx="834" cy="1215"/>
            </a:xfrm>
          </p:grpSpPr>
          <p:sp>
            <p:nvSpPr>
              <p:cNvPr id="2514" name="Google Shape;2514;p142"/>
              <p:cNvSpPr txBox="1"/>
              <p:nvPr/>
            </p:nvSpPr>
            <p:spPr>
              <a:xfrm>
                <a:off x="4182" y="2925"/>
                <a:ext cx="57" cy="40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15" name="Google Shape;2515;p142"/>
              <p:cNvGrpSpPr/>
              <p:nvPr/>
            </p:nvGrpSpPr>
            <p:grpSpPr>
              <a:xfrm>
                <a:off x="3786" y="2391"/>
                <a:ext cx="834" cy="879"/>
                <a:chOff x="3786" y="2391"/>
                <a:chExt cx="834" cy="879"/>
              </a:xfrm>
            </p:grpSpPr>
            <p:grpSp>
              <p:nvGrpSpPr>
                <p:cNvPr id="2516" name="Google Shape;2516;p142"/>
                <p:cNvGrpSpPr/>
                <p:nvPr/>
              </p:nvGrpSpPr>
              <p:grpSpPr>
                <a:xfrm>
                  <a:off x="3786" y="2477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517" name="Google Shape;2517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518" name="Google Shape;2518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19" name="Google Shape;2519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520" name="Google Shape;2520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521" name="Google Shape;2521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22" name="Google Shape;2522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2523" name="Google Shape;2523;p142"/>
                <p:cNvGrpSpPr/>
                <p:nvPr/>
              </p:nvGrpSpPr>
              <p:grpSpPr>
                <a:xfrm rot="10800000">
                  <a:off x="4109" y="2391"/>
                  <a:ext cx="511" cy="792"/>
                  <a:chOff x="3786" y="2477"/>
                  <a:chExt cx="511" cy="792"/>
                </a:xfrm>
              </p:grpSpPr>
              <p:grpSp>
                <p:nvGrpSpPr>
                  <p:cNvPr id="2524" name="Google Shape;2524;p142"/>
                  <p:cNvGrpSpPr/>
                  <p:nvPr/>
                </p:nvGrpSpPr>
                <p:grpSpPr>
                  <a:xfrm>
                    <a:off x="3786" y="2477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525" name="Google Shape;2525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26" name="Google Shape;2526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527" name="Google Shape;2527;p142"/>
                  <p:cNvGrpSpPr/>
                  <p:nvPr/>
                </p:nvGrpSpPr>
                <p:grpSpPr>
                  <a:xfrm rot="-5640000">
                    <a:off x="3834" y="2808"/>
                    <a:ext cx="460" cy="436"/>
                    <a:chOff x="3786" y="2477"/>
                    <a:chExt cx="460" cy="436"/>
                  </a:xfrm>
                </p:grpSpPr>
                <p:sp>
                  <p:nvSpPr>
                    <p:cNvPr id="2528" name="Google Shape;2528;p142"/>
                    <p:cNvSpPr/>
                    <p:nvPr/>
                  </p:nvSpPr>
                  <p:spPr>
                    <a:xfrm rot="2700000">
                      <a:off x="3954" y="2484"/>
                      <a:ext cx="180" cy="390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29" name="Google Shape;2529;p142"/>
                    <p:cNvSpPr/>
                    <p:nvPr/>
                  </p:nvSpPr>
                  <p:spPr>
                    <a:xfrm>
                      <a:off x="3786" y="2760"/>
                      <a:ext cx="393" cy="153"/>
                    </a:xfrm>
                    <a:prstGeom prst="flowChartDecision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6800" lIns="90000" spcFirstLastPara="1" rIns="90000" wrap="square" tIns="468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2530" name="Google Shape;2530;p142"/>
              <p:cNvSpPr/>
              <p:nvPr/>
            </p:nvSpPr>
            <p:spPr>
              <a:xfrm>
                <a:off x="3954" y="3303"/>
                <a:ext cx="513" cy="303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8000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1" name="Google Shape;2531;p142"/>
            <p:cNvSpPr txBox="1"/>
            <p:nvPr/>
          </p:nvSpPr>
          <p:spPr>
            <a:xfrm>
              <a:off x="611" y="1951"/>
              <a:ext cx="1769" cy="129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2" name="Google Shape;2532;p142"/>
          <p:cNvSpPr txBox="1"/>
          <p:nvPr/>
        </p:nvSpPr>
        <p:spPr>
          <a:xfrm>
            <a:off x="3962400" y="2986087"/>
            <a:ext cx="21415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25475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Факториал:</a:t>
            </a:r>
            <a:endParaRPr/>
          </a:p>
        </p:txBody>
      </p:sp>
      <p:sp>
        <p:nvSpPr>
          <p:cNvPr id="2533" name="Google Shape;2533;p142"/>
          <p:cNvSpPr txBox="1"/>
          <p:nvPr/>
        </p:nvSpPr>
        <p:spPr>
          <a:xfrm>
            <a:off x="4105275" y="3446462"/>
            <a:ext cx="4572000" cy="21986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021404" dist="57238">
              <a:srgbClr val="000000"/>
            </a:outerShdw>
          </a:effectLst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4" name="Google Shape;2534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550" y="3489325"/>
            <a:ext cx="3784600" cy="820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p142"/>
          <p:cNvSpPr txBox="1"/>
          <p:nvPr/>
        </p:nvSpPr>
        <p:spPr>
          <a:xfrm>
            <a:off x="6562725" y="3530600"/>
            <a:ext cx="7524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</a:t>
            </a:r>
            <a:endParaRPr/>
          </a:p>
        </p:txBody>
      </p:sp>
      <p:sp>
        <p:nvSpPr>
          <p:cNvPr id="2536" name="Google Shape;2536;p142"/>
          <p:cNvSpPr txBox="1"/>
          <p:nvPr/>
        </p:nvSpPr>
        <p:spPr>
          <a:xfrm>
            <a:off x="6553200" y="3940175"/>
            <a:ext cx="7524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</a:t>
            </a:r>
            <a:endParaRPr/>
          </a:p>
        </p:txBody>
      </p:sp>
      <p:pic>
        <p:nvPicPr>
          <p:cNvPr id="2537" name="Google Shape;2537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5925" y="4387850"/>
            <a:ext cx="4375150" cy="11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142"/>
          <p:cNvSpPr txBox="1"/>
          <p:nvPr/>
        </p:nvSpPr>
        <p:spPr>
          <a:xfrm>
            <a:off x="577850" y="2963862"/>
            <a:ext cx="32146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25475" lvl="0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Рисунок с рекурсией: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14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545" name="Google Shape;2545;p14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46" name="Google Shape;2546;p14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14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 Пифагора</a:t>
            </a:r>
            <a:endParaRPr/>
          </a:p>
        </p:txBody>
      </p:sp>
      <p:sp>
        <p:nvSpPr>
          <p:cNvPr id="2548" name="Google Shape;2548;p143"/>
          <p:cNvSpPr txBox="1"/>
          <p:nvPr/>
        </p:nvSpPr>
        <p:spPr>
          <a:xfrm>
            <a:off x="395287" y="920750"/>
            <a:ext cx="84296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Дерево Пифагора из N уровней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ствол и отходящие от него симметрично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два дерева Пифагора из N-1 уровней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такие что длина их стволов в 2 раза меньше и угол между ними равен 90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2549" name="Google Shape;2549;p143"/>
          <p:cNvCxnSpPr/>
          <p:nvPr/>
        </p:nvCxnSpPr>
        <p:spPr>
          <a:xfrm>
            <a:off x="4905375" y="4486275"/>
            <a:ext cx="0" cy="17954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0" name="Google Shape;2550;p143"/>
          <p:cNvSpPr/>
          <p:nvPr/>
        </p:nvSpPr>
        <p:spPr>
          <a:xfrm>
            <a:off x="4148137" y="3729037"/>
            <a:ext cx="1504950" cy="757237"/>
          </a:xfrm>
          <a:custGeom>
            <a:rect b="b" l="l" r="r" t="t"/>
            <a:pathLst>
              <a:path extrusionOk="0" h="477" w="948">
                <a:moveTo>
                  <a:pt x="0" y="0"/>
                </a:moveTo>
                <a:lnTo>
                  <a:pt x="477" y="477"/>
                </a:lnTo>
                <a:lnTo>
                  <a:pt x="948" y="6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1" name="Google Shape;2551;p143"/>
          <p:cNvGrpSpPr/>
          <p:nvPr/>
        </p:nvGrpSpPr>
        <p:grpSpPr>
          <a:xfrm>
            <a:off x="3508150" y="3093813"/>
            <a:ext cx="2799212" cy="960886"/>
            <a:chOff x="2081" y="1934"/>
            <a:chExt cx="1763" cy="605"/>
          </a:xfrm>
        </p:grpSpPr>
        <p:sp>
          <p:nvSpPr>
            <p:cNvPr id="2552" name="Google Shape;2552;p143"/>
            <p:cNvSpPr/>
            <p:nvPr/>
          </p:nvSpPr>
          <p:spPr>
            <a:xfrm rot="-2700000">
              <a:off x="2099" y="2093"/>
              <a:ext cx="569" cy="287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43"/>
            <p:cNvSpPr/>
            <p:nvPr/>
          </p:nvSpPr>
          <p:spPr>
            <a:xfrm flipH="1" rot="2700000">
              <a:off x="3257" y="2093"/>
              <a:ext cx="569" cy="287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4" name="Google Shape;2554;p143"/>
          <p:cNvGrpSpPr/>
          <p:nvPr/>
        </p:nvGrpSpPr>
        <p:grpSpPr>
          <a:xfrm>
            <a:off x="3231356" y="2817812"/>
            <a:ext cx="3341687" cy="1185068"/>
            <a:chOff x="1907" y="1760"/>
            <a:chExt cx="2105" cy="747"/>
          </a:xfrm>
        </p:grpSpPr>
        <p:sp>
          <p:nvSpPr>
            <p:cNvPr id="2555" name="Google Shape;2555;p143"/>
            <p:cNvSpPr/>
            <p:nvPr/>
          </p:nvSpPr>
          <p:spPr>
            <a:xfrm flipH="1">
              <a:off x="3275" y="1760"/>
              <a:ext cx="342" cy="173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43"/>
            <p:cNvSpPr/>
            <p:nvPr/>
          </p:nvSpPr>
          <p:spPr>
            <a:xfrm flipH="1">
              <a:off x="2312" y="1760"/>
              <a:ext cx="342" cy="173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43"/>
            <p:cNvSpPr/>
            <p:nvPr/>
          </p:nvSpPr>
          <p:spPr>
            <a:xfrm rot="-5400000">
              <a:off x="1822" y="2246"/>
              <a:ext cx="342" cy="173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43"/>
            <p:cNvSpPr/>
            <p:nvPr/>
          </p:nvSpPr>
          <p:spPr>
            <a:xfrm flipH="1" rot="5400000">
              <a:off x="3754" y="2249"/>
              <a:ext cx="342" cy="173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143"/>
          <p:cNvGrpSpPr/>
          <p:nvPr/>
        </p:nvGrpSpPr>
        <p:grpSpPr>
          <a:xfrm>
            <a:off x="2999420" y="2581113"/>
            <a:ext cx="3815085" cy="1652116"/>
            <a:chOff x="1760" y="1611"/>
            <a:chExt cx="2403" cy="1041"/>
          </a:xfrm>
        </p:grpSpPr>
        <p:sp>
          <p:nvSpPr>
            <p:cNvPr id="2560" name="Google Shape;2560;p143"/>
            <p:cNvSpPr/>
            <p:nvPr/>
          </p:nvSpPr>
          <p:spPr>
            <a:xfrm rot="-2700000">
              <a:off x="1770" y="2076"/>
              <a:ext cx="206" cy="104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143"/>
            <p:cNvSpPr/>
            <p:nvPr/>
          </p:nvSpPr>
          <p:spPr>
            <a:xfrm flipH="1" rot="-8100000">
              <a:off x="1767" y="2490"/>
              <a:ext cx="206" cy="104"/>
            </a:xfrm>
            <a:custGeom>
              <a:rect b="b" l="l" r="r" t="t"/>
              <a:pathLst>
                <a:path extrusionOk="0" h="477" w="948">
                  <a:moveTo>
                    <a:pt x="0" y="0"/>
                  </a:moveTo>
                  <a:lnTo>
                    <a:pt x="477" y="477"/>
                  </a:lnTo>
                  <a:lnTo>
                    <a:pt x="948" y="6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2" name="Google Shape;2562;p143"/>
            <p:cNvGrpSpPr/>
            <p:nvPr/>
          </p:nvGrpSpPr>
          <p:grpSpPr>
            <a:xfrm flipH="1">
              <a:off x="3941" y="2015"/>
              <a:ext cx="222" cy="633"/>
              <a:chOff x="2201" y="2693"/>
              <a:chExt cx="222" cy="633"/>
            </a:xfrm>
          </p:grpSpPr>
          <p:sp>
            <p:nvSpPr>
              <p:cNvPr id="2563" name="Google Shape;2563;p143"/>
              <p:cNvSpPr/>
              <p:nvPr/>
            </p:nvSpPr>
            <p:spPr>
              <a:xfrm rot="-2700000">
                <a:off x="2211" y="2751"/>
                <a:ext cx="206" cy="104"/>
              </a:xfrm>
              <a:custGeom>
                <a:rect b="b" l="l" r="r" t="t"/>
                <a:pathLst>
                  <a:path extrusionOk="0" h="477" w="948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143"/>
              <p:cNvSpPr/>
              <p:nvPr/>
            </p:nvSpPr>
            <p:spPr>
              <a:xfrm flipH="1" rot="-8100000">
                <a:off x="2208" y="3165"/>
                <a:ext cx="206" cy="104"/>
              </a:xfrm>
              <a:custGeom>
                <a:rect b="b" l="l" r="r" t="t"/>
                <a:pathLst>
                  <a:path extrusionOk="0" h="477" w="948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5" name="Google Shape;2565;p143"/>
            <p:cNvGrpSpPr/>
            <p:nvPr/>
          </p:nvGrpSpPr>
          <p:grpSpPr>
            <a:xfrm rot="5400000">
              <a:off x="2372" y="1405"/>
              <a:ext cx="222" cy="633"/>
              <a:chOff x="2201" y="2693"/>
              <a:chExt cx="222" cy="633"/>
            </a:xfrm>
          </p:grpSpPr>
          <p:sp>
            <p:nvSpPr>
              <p:cNvPr id="2566" name="Google Shape;2566;p143"/>
              <p:cNvSpPr/>
              <p:nvPr/>
            </p:nvSpPr>
            <p:spPr>
              <a:xfrm rot="-2700000">
                <a:off x="2211" y="2751"/>
                <a:ext cx="206" cy="104"/>
              </a:xfrm>
              <a:custGeom>
                <a:rect b="b" l="l" r="r" t="t"/>
                <a:pathLst>
                  <a:path extrusionOk="0" h="477" w="948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143"/>
              <p:cNvSpPr/>
              <p:nvPr/>
            </p:nvSpPr>
            <p:spPr>
              <a:xfrm flipH="1" rot="-8100000">
                <a:off x="2208" y="3165"/>
                <a:ext cx="206" cy="104"/>
              </a:xfrm>
              <a:custGeom>
                <a:rect b="b" l="l" r="r" t="t"/>
                <a:pathLst>
                  <a:path extrusionOk="0" h="477" w="948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8" name="Google Shape;2568;p143"/>
            <p:cNvGrpSpPr/>
            <p:nvPr/>
          </p:nvGrpSpPr>
          <p:grpSpPr>
            <a:xfrm rot="5400000">
              <a:off x="3329" y="1405"/>
              <a:ext cx="222" cy="633"/>
              <a:chOff x="2201" y="2693"/>
              <a:chExt cx="222" cy="633"/>
            </a:xfrm>
          </p:grpSpPr>
          <p:sp>
            <p:nvSpPr>
              <p:cNvPr id="2569" name="Google Shape;2569;p143"/>
              <p:cNvSpPr/>
              <p:nvPr/>
            </p:nvSpPr>
            <p:spPr>
              <a:xfrm rot="-2700000">
                <a:off x="2211" y="2751"/>
                <a:ext cx="206" cy="104"/>
              </a:xfrm>
              <a:custGeom>
                <a:rect b="b" l="l" r="r" t="t"/>
                <a:pathLst>
                  <a:path extrusionOk="0" h="477" w="948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143"/>
              <p:cNvSpPr/>
              <p:nvPr/>
            </p:nvSpPr>
            <p:spPr>
              <a:xfrm flipH="1" rot="-8100000">
                <a:off x="2208" y="3165"/>
                <a:ext cx="206" cy="104"/>
              </a:xfrm>
              <a:custGeom>
                <a:rect b="b" l="l" r="r" t="t"/>
                <a:pathLst>
                  <a:path extrusionOk="0" h="477" w="948">
                    <a:moveTo>
                      <a:pt x="0" y="0"/>
                    </a:moveTo>
                    <a:lnTo>
                      <a:pt x="477" y="477"/>
                    </a:lnTo>
                    <a:lnTo>
                      <a:pt x="948" y="6"/>
                    </a:ln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71" name="Google Shape;2571;p143"/>
          <p:cNvGrpSpPr/>
          <p:nvPr/>
        </p:nvGrpSpPr>
        <p:grpSpPr>
          <a:xfrm>
            <a:off x="2896393" y="2474913"/>
            <a:ext cx="4025899" cy="1870074"/>
            <a:chOff x="1695" y="1544"/>
            <a:chExt cx="2536" cy="1178"/>
          </a:xfrm>
        </p:grpSpPr>
        <p:grpSp>
          <p:nvGrpSpPr>
            <p:cNvPr id="2572" name="Google Shape;2572;p143"/>
            <p:cNvGrpSpPr/>
            <p:nvPr/>
          </p:nvGrpSpPr>
          <p:grpSpPr>
            <a:xfrm>
              <a:off x="1695" y="1953"/>
              <a:ext cx="280" cy="769"/>
              <a:chOff x="1695" y="1953"/>
              <a:chExt cx="280" cy="769"/>
            </a:xfrm>
          </p:grpSpPr>
          <p:grpSp>
            <p:nvGrpSpPr>
              <p:cNvPr id="2573" name="Google Shape;2573;p143"/>
              <p:cNvGrpSpPr/>
              <p:nvPr/>
            </p:nvGrpSpPr>
            <p:grpSpPr>
              <a:xfrm>
                <a:off x="1700" y="2442"/>
                <a:ext cx="275" cy="280"/>
                <a:chOff x="1700" y="2442"/>
                <a:chExt cx="275" cy="280"/>
              </a:xfrm>
            </p:grpSpPr>
            <p:sp>
              <p:nvSpPr>
                <p:cNvPr id="2574" name="Google Shape;2574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5" name="Google Shape;2575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6" name="Google Shape;2576;p143"/>
              <p:cNvGrpSpPr/>
              <p:nvPr/>
            </p:nvGrpSpPr>
            <p:grpSpPr>
              <a:xfrm rot="5400000">
                <a:off x="1698" y="1950"/>
                <a:ext cx="275" cy="280"/>
                <a:chOff x="1700" y="2442"/>
                <a:chExt cx="275" cy="280"/>
              </a:xfrm>
            </p:grpSpPr>
            <p:sp>
              <p:nvSpPr>
                <p:cNvPr id="2577" name="Google Shape;2577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8" name="Google Shape;2578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79" name="Google Shape;2579;p143"/>
            <p:cNvGrpSpPr/>
            <p:nvPr/>
          </p:nvGrpSpPr>
          <p:grpSpPr>
            <a:xfrm rot="5400000">
              <a:off x="2345" y="1300"/>
              <a:ext cx="280" cy="769"/>
              <a:chOff x="1695" y="1953"/>
              <a:chExt cx="280" cy="769"/>
            </a:xfrm>
          </p:grpSpPr>
          <p:grpSp>
            <p:nvGrpSpPr>
              <p:cNvPr id="2580" name="Google Shape;2580;p143"/>
              <p:cNvGrpSpPr/>
              <p:nvPr/>
            </p:nvGrpSpPr>
            <p:grpSpPr>
              <a:xfrm>
                <a:off x="1700" y="2442"/>
                <a:ext cx="275" cy="280"/>
                <a:chOff x="1700" y="2442"/>
                <a:chExt cx="275" cy="280"/>
              </a:xfrm>
            </p:grpSpPr>
            <p:sp>
              <p:nvSpPr>
                <p:cNvPr id="2581" name="Google Shape;2581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2" name="Google Shape;2582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3" name="Google Shape;2583;p143"/>
              <p:cNvGrpSpPr/>
              <p:nvPr/>
            </p:nvGrpSpPr>
            <p:grpSpPr>
              <a:xfrm rot="5400000">
                <a:off x="1698" y="1950"/>
                <a:ext cx="275" cy="280"/>
                <a:chOff x="1700" y="2442"/>
                <a:chExt cx="275" cy="280"/>
              </a:xfrm>
            </p:grpSpPr>
            <p:sp>
              <p:nvSpPr>
                <p:cNvPr id="2584" name="Google Shape;2584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5" name="Google Shape;2585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86" name="Google Shape;2586;p143"/>
            <p:cNvGrpSpPr/>
            <p:nvPr/>
          </p:nvGrpSpPr>
          <p:grpSpPr>
            <a:xfrm rot="5400000">
              <a:off x="3300" y="1299"/>
              <a:ext cx="280" cy="769"/>
              <a:chOff x="1695" y="1953"/>
              <a:chExt cx="280" cy="769"/>
            </a:xfrm>
          </p:grpSpPr>
          <p:grpSp>
            <p:nvGrpSpPr>
              <p:cNvPr id="2587" name="Google Shape;2587;p143"/>
              <p:cNvGrpSpPr/>
              <p:nvPr/>
            </p:nvGrpSpPr>
            <p:grpSpPr>
              <a:xfrm>
                <a:off x="1700" y="2442"/>
                <a:ext cx="275" cy="280"/>
                <a:chOff x="1700" y="2442"/>
                <a:chExt cx="275" cy="280"/>
              </a:xfrm>
            </p:grpSpPr>
            <p:sp>
              <p:nvSpPr>
                <p:cNvPr id="2588" name="Google Shape;2588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9" name="Google Shape;2589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0" name="Google Shape;2590;p143"/>
              <p:cNvGrpSpPr/>
              <p:nvPr/>
            </p:nvGrpSpPr>
            <p:grpSpPr>
              <a:xfrm rot="5400000">
                <a:off x="1698" y="1950"/>
                <a:ext cx="275" cy="280"/>
                <a:chOff x="1700" y="2442"/>
                <a:chExt cx="275" cy="280"/>
              </a:xfrm>
            </p:grpSpPr>
            <p:sp>
              <p:nvSpPr>
                <p:cNvPr id="2591" name="Google Shape;2591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2" name="Google Shape;2592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93" name="Google Shape;2593;p143"/>
            <p:cNvGrpSpPr/>
            <p:nvPr/>
          </p:nvGrpSpPr>
          <p:grpSpPr>
            <a:xfrm rot="10800000">
              <a:off x="3952" y="1945"/>
              <a:ext cx="280" cy="769"/>
              <a:chOff x="1695" y="1953"/>
              <a:chExt cx="280" cy="769"/>
            </a:xfrm>
          </p:grpSpPr>
          <p:grpSp>
            <p:nvGrpSpPr>
              <p:cNvPr id="2594" name="Google Shape;2594;p143"/>
              <p:cNvGrpSpPr/>
              <p:nvPr/>
            </p:nvGrpSpPr>
            <p:grpSpPr>
              <a:xfrm>
                <a:off x="1700" y="2442"/>
                <a:ext cx="275" cy="280"/>
                <a:chOff x="1700" y="2442"/>
                <a:chExt cx="275" cy="280"/>
              </a:xfrm>
            </p:grpSpPr>
            <p:sp>
              <p:nvSpPr>
                <p:cNvPr id="2595" name="Google Shape;2595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6" name="Google Shape;2596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7" name="Google Shape;2597;p143"/>
              <p:cNvGrpSpPr/>
              <p:nvPr/>
            </p:nvGrpSpPr>
            <p:grpSpPr>
              <a:xfrm rot="5400000">
                <a:off x="1698" y="1950"/>
                <a:ext cx="275" cy="280"/>
                <a:chOff x="1700" y="2442"/>
                <a:chExt cx="275" cy="280"/>
              </a:xfrm>
            </p:grpSpPr>
            <p:sp>
              <p:nvSpPr>
                <p:cNvPr id="2598" name="Google Shape;2598;p143"/>
                <p:cNvSpPr/>
                <p:nvPr/>
              </p:nvSpPr>
              <p:spPr>
                <a:xfrm flipH="1" rot="10800000">
                  <a:off x="1848" y="2658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9" name="Google Shape;2599;p143"/>
                <p:cNvSpPr/>
                <p:nvPr/>
              </p:nvSpPr>
              <p:spPr>
                <a:xfrm flipH="1" rot="-5400000">
                  <a:off x="1669" y="2474"/>
                  <a:ext cx="127" cy="64"/>
                </a:xfrm>
                <a:custGeom>
                  <a:rect b="b" l="l" r="r" t="t"/>
                  <a:pathLst>
                    <a:path extrusionOk="0" h="477" w="948">
                      <a:moveTo>
                        <a:pt x="0" y="0"/>
                      </a:moveTo>
                      <a:lnTo>
                        <a:pt x="477" y="477"/>
                      </a:lnTo>
                      <a:lnTo>
                        <a:pt x="948" y="6"/>
                      </a:lnTo>
                    </a:path>
                  </a:pathLst>
                </a:cu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00" name="Google Shape;2600;p143"/>
          <p:cNvSpPr txBox="1"/>
          <p:nvPr/>
        </p:nvSpPr>
        <p:spPr>
          <a:xfrm>
            <a:off x="488950" y="2146300"/>
            <a:ext cx="1535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уровней:</a:t>
            </a:r>
            <a:endParaRPr/>
          </a:p>
        </p:txBody>
      </p:sp>
      <p:sp>
        <p:nvSpPr>
          <p:cNvPr id="2601" name="Google Shape;2601;p143"/>
          <p:cNvSpPr/>
          <p:nvPr/>
        </p:nvSpPr>
        <p:spPr>
          <a:xfrm>
            <a:off x="4699000" y="2162175"/>
            <a:ext cx="2670175" cy="267176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p143"/>
          <p:cNvSpPr/>
          <p:nvPr/>
        </p:nvSpPr>
        <p:spPr>
          <a:xfrm>
            <a:off x="2459037" y="2173287"/>
            <a:ext cx="2670175" cy="2671762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3" name="Google Shape;2603;p143"/>
          <p:cNvGrpSpPr/>
          <p:nvPr/>
        </p:nvGrpSpPr>
        <p:grpSpPr>
          <a:xfrm>
            <a:off x="760412" y="5684837"/>
            <a:ext cx="7515225" cy="663575"/>
            <a:chOff x="796" y="2336"/>
            <a:chExt cx="4734" cy="418"/>
          </a:xfrm>
        </p:grpSpPr>
        <p:sp>
          <p:nvSpPr>
            <p:cNvPr id="2604" name="Google Shape;2604;p143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доказать, что это рекурсивная фигура?</a:t>
              </a:r>
              <a:endParaRPr/>
            </a:p>
          </p:txBody>
        </p:sp>
        <p:sp>
          <p:nvSpPr>
            <p:cNvPr id="2605" name="Google Shape;2605;p143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14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612" name="Google Shape;2612;p14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3" name="Google Shape;2613;p14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14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 Пифагора</a:t>
            </a:r>
            <a:endParaRPr/>
          </a:p>
        </p:txBody>
      </p:sp>
      <p:sp>
        <p:nvSpPr>
          <p:cNvPr id="2615" name="Google Shape;2615;p144"/>
          <p:cNvSpPr txBox="1"/>
          <p:nvPr/>
        </p:nvSpPr>
        <p:spPr>
          <a:xfrm>
            <a:off x="395287" y="920750"/>
            <a:ext cx="8429625" cy="172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остановиться?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27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деревья имеют различный наклон</a:t>
            </a:r>
            <a:endParaRPr/>
          </a:p>
        </p:txBody>
      </p:sp>
      <p:sp>
        <p:nvSpPr>
          <p:cNvPr id="2616" name="Google Shape;2616;p144"/>
          <p:cNvSpPr txBox="1"/>
          <p:nvPr/>
        </p:nvSpPr>
        <p:spPr>
          <a:xfrm>
            <a:off x="4137025" y="1279525"/>
            <a:ext cx="4621212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число оставшихся уровней станет равно нулю!</a:t>
            </a:r>
            <a:endParaRPr/>
          </a:p>
        </p:txBody>
      </p:sp>
      <p:cxnSp>
        <p:nvCxnSpPr>
          <p:cNvPr id="2617" name="Google Shape;2617;p144"/>
          <p:cNvCxnSpPr/>
          <p:nvPr/>
        </p:nvCxnSpPr>
        <p:spPr>
          <a:xfrm>
            <a:off x="2109787" y="3919537"/>
            <a:ext cx="0" cy="17954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8" name="Google Shape;2618;p144"/>
          <p:cNvSpPr/>
          <p:nvPr/>
        </p:nvSpPr>
        <p:spPr>
          <a:xfrm rot="1380000">
            <a:off x="1863725" y="3267075"/>
            <a:ext cx="1504950" cy="757237"/>
          </a:xfrm>
          <a:custGeom>
            <a:rect b="b" l="l" r="r" t="t"/>
            <a:pathLst>
              <a:path extrusionOk="0" h="477" w="948">
                <a:moveTo>
                  <a:pt x="0" y="0"/>
                </a:moveTo>
                <a:lnTo>
                  <a:pt x="477" y="477"/>
                </a:lnTo>
                <a:lnTo>
                  <a:pt x="948" y="6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9" name="Google Shape;2619;p144"/>
          <p:cNvCxnSpPr/>
          <p:nvPr/>
        </p:nvCxnSpPr>
        <p:spPr>
          <a:xfrm>
            <a:off x="1758950" y="5635625"/>
            <a:ext cx="16113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0" name="Google Shape;2620;p144"/>
          <p:cNvCxnSpPr/>
          <p:nvPr/>
        </p:nvCxnSpPr>
        <p:spPr>
          <a:xfrm>
            <a:off x="2487612" y="3997325"/>
            <a:ext cx="16113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21" name="Google Shape;2621;p144"/>
          <p:cNvSpPr txBox="1"/>
          <p:nvPr/>
        </p:nvSpPr>
        <p:spPr>
          <a:xfrm>
            <a:off x="1285875" y="3711575"/>
            <a:ext cx="11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622" name="Google Shape;2622;p144"/>
          <p:cNvSpPr txBox="1"/>
          <p:nvPr/>
        </p:nvSpPr>
        <p:spPr>
          <a:xfrm>
            <a:off x="1114425" y="5621337"/>
            <a:ext cx="1462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623" name="Google Shape;2623;p144"/>
          <p:cNvSpPr/>
          <p:nvPr/>
        </p:nvSpPr>
        <p:spPr>
          <a:xfrm>
            <a:off x="2430462" y="3946525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44"/>
          <p:cNvSpPr/>
          <p:nvPr/>
        </p:nvSpPr>
        <p:spPr>
          <a:xfrm>
            <a:off x="1701800" y="5589587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44"/>
          <p:cNvSpPr/>
          <p:nvPr/>
        </p:nvSpPr>
        <p:spPr>
          <a:xfrm>
            <a:off x="1666875" y="4829175"/>
            <a:ext cx="928687" cy="819150"/>
          </a:xfrm>
          <a:custGeom>
            <a:rect b="b" l="l" r="r" t="t"/>
            <a:pathLst>
              <a:path extrusionOk="0" fill="none" h="19068" w="21600">
                <a:moveTo>
                  <a:pt x="10147" y="-1"/>
                </a:moveTo>
                <a:cubicBezTo>
                  <a:pt x="17195" y="3750"/>
                  <a:pt x="21600" y="11083"/>
                  <a:pt x="21600" y="19068"/>
                </a:cubicBezTo>
              </a:path>
              <a:path extrusionOk="0" h="19068" w="21600">
                <a:moveTo>
                  <a:pt x="10147" y="-1"/>
                </a:moveTo>
                <a:cubicBezTo>
                  <a:pt x="17195" y="3750"/>
                  <a:pt x="21600" y="11083"/>
                  <a:pt x="21600" y="19068"/>
                </a:cubicBezTo>
                <a:lnTo>
                  <a:pt x="0" y="19068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144"/>
          <p:cNvSpPr/>
          <p:nvPr/>
        </p:nvSpPr>
        <p:spPr>
          <a:xfrm>
            <a:off x="2284412" y="3486150"/>
            <a:ext cx="769937" cy="504825"/>
          </a:xfrm>
          <a:custGeom>
            <a:rect b="b" l="l" r="r" t="t"/>
            <a:pathLst>
              <a:path extrusionOk="0" fill="none" h="21600" w="29312">
                <a:moveTo>
                  <a:pt x="-1" y="1423"/>
                </a:moveTo>
                <a:cubicBezTo>
                  <a:pt x="2462" y="482"/>
                  <a:pt x="5075" y="-1"/>
                  <a:pt x="7712" y="0"/>
                </a:cubicBezTo>
                <a:cubicBezTo>
                  <a:pt x="19641" y="0"/>
                  <a:pt x="29312" y="9670"/>
                  <a:pt x="29312" y="21600"/>
                </a:cubicBezTo>
              </a:path>
              <a:path extrusionOk="0" h="21600" w="29312">
                <a:moveTo>
                  <a:pt x="-1" y="1423"/>
                </a:moveTo>
                <a:cubicBezTo>
                  <a:pt x="2462" y="482"/>
                  <a:pt x="5075" y="-1"/>
                  <a:pt x="7712" y="0"/>
                </a:cubicBezTo>
                <a:cubicBezTo>
                  <a:pt x="19641" y="0"/>
                  <a:pt x="29312" y="9670"/>
                  <a:pt x="29312" y="21600"/>
                </a:cubicBezTo>
                <a:lnTo>
                  <a:pt x="7712" y="216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7" name="Google Shape;2627;p144"/>
          <p:cNvSpPr/>
          <p:nvPr/>
        </p:nvSpPr>
        <p:spPr>
          <a:xfrm>
            <a:off x="2476500" y="3648075"/>
            <a:ext cx="928687" cy="347662"/>
          </a:xfrm>
          <a:custGeom>
            <a:rect b="b" l="l" r="r" t="t"/>
            <a:pathLst>
              <a:path extrusionOk="0" fill="none" h="8101" w="21600">
                <a:moveTo>
                  <a:pt x="20023" y="-1"/>
                </a:moveTo>
                <a:cubicBezTo>
                  <a:pt x="21064" y="2573"/>
                  <a:pt x="21600" y="5324"/>
                  <a:pt x="21600" y="8101"/>
                </a:cubicBezTo>
              </a:path>
              <a:path extrusionOk="0" h="8101" w="21600">
                <a:moveTo>
                  <a:pt x="20023" y="-1"/>
                </a:moveTo>
                <a:cubicBezTo>
                  <a:pt x="21064" y="2573"/>
                  <a:pt x="21600" y="5324"/>
                  <a:pt x="21600" y="8101"/>
                </a:cubicBezTo>
                <a:lnTo>
                  <a:pt x="0" y="8101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144"/>
          <p:cNvSpPr txBox="1"/>
          <p:nvPr/>
        </p:nvSpPr>
        <p:spPr>
          <a:xfrm>
            <a:off x="2471737" y="4883150"/>
            <a:ext cx="36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sp>
        <p:nvSpPr>
          <p:cNvPr id="2629" name="Google Shape;2629;p144"/>
          <p:cNvSpPr txBox="1"/>
          <p:nvPr/>
        </p:nvSpPr>
        <p:spPr>
          <a:xfrm>
            <a:off x="2343150" y="3068637"/>
            <a:ext cx="1158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α+45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2630" name="Google Shape;2630;p144"/>
          <p:cNvSpPr/>
          <p:nvPr/>
        </p:nvSpPr>
        <p:spPr>
          <a:xfrm rot="-6840000">
            <a:off x="2428875" y="3748087"/>
            <a:ext cx="204787" cy="204787"/>
          </a:xfrm>
          <a:custGeom>
            <a:rect b="b" l="l" r="r" t="t"/>
            <a:pathLst>
              <a:path extrusionOk="0" h="75" w="81">
                <a:moveTo>
                  <a:pt x="0" y="75"/>
                </a:moveTo>
                <a:lnTo>
                  <a:pt x="81" y="75"/>
                </a:lnTo>
                <a:lnTo>
                  <a:pt x="81" y="0"/>
                </a:lnTo>
                <a:lnTo>
                  <a:pt x="78" y="2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p144"/>
          <p:cNvSpPr txBox="1"/>
          <p:nvPr/>
        </p:nvSpPr>
        <p:spPr>
          <a:xfrm>
            <a:off x="3467100" y="3540125"/>
            <a:ext cx="1158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α-45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2632" name="Google Shape;2632;p144"/>
          <p:cNvCxnSpPr/>
          <p:nvPr/>
        </p:nvCxnSpPr>
        <p:spPr>
          <a:xfrm flipH="1" rot="10800000">
            <a:off x="2281237" y="3409950"/>
            <a:ext cx="438150" cy="1023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3" name="Google Shape;2633;p144"/>
          <p:cNvSpPr txBox="1"/>
          <p:nvPr/>
        </p:nvSpPr>
        <p:spPr>
          <a:xfrm>
            <a:off x="1666875" y="4397375"/>
            <a:ext cx="36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634" name="Google Shape;2634;p144"/>
          <p:cNvSpPr txBox="1"/>
          <p:nvPr/>
        </p:nvSpPr>
        <p:spPr>
          <a:xfrm>
            <a:off x="5057775" y="2946400"/>
            <a:ext cx="2616200" cy="11223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cos(α)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·sin(α)</a:t>
            </a:r>
            <a:endParaRPr/>
          </a:p>
        </p:txBody>
      </p:sp>
      <p:sp>
        <p:nvSpPr>
          <p:cNvPr id="2635" name="Google Shape;2635;p144"/>
          <p:cNvSpPr txBox="1"/>
          <p:nvPr/>
        </p:nvSpPr>
        <p:spPr>
          <a:xfrm>
            <a:off x="4295775" y="4319587"/>
            <a:ext cx="43942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наклон «дочерних» деревьев</a:t>
            </a:r>
            <a:endParaRPr/>
          </a:p>
        </p:txBody>
      </p:sp>
      <p:sp>
        <p:nvSpPr>
          <p:cNvPr id="2636" name="Google Shape;2636;p144"/>
          <p:cNvSpPr txBox="1"/>
          <p:nvPr/>
        </p:nvSpPr>
        <p:spPr>
          <a:xfrm>
            <a:off x="5562600" y="4911725"/>
            <a:ext cx="1484312" cy="1030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+ π/4</a:t>
            </a:r>
            <a:endParaRPr b="1" baseline="3000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– π/4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4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643" name="Google Shape;2643;p14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44" name="Google Shape;2644;p14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2645" name="Google Shape;2645;p145"/>
          <p:cNvSpPr txBox="1"/>
          <p:nvPr/>
        </p:nvSpPr>
        <p:spPr>
          <a:xfrm>
            <a:off x="468312" y="1042987"/>
            <a:ext cx="8212137" cy="49307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145"/>
          <p:cNvSpPr/>
          <p:nvPr/>
        </p:nvSpPr>
        <p:spPr>
          <a:xfrm>
            <a:off x="4068762" y="434975"/>
            <a:ext cx="1160462" cy="473075"/>
          </a:xfrm>
          <a:prstGeom prst="wedgeRoundRectCallout">
            <a:avLst>
              <a:gd fmla="val 17700" name="adj1"/>
              <a:gd fmla="val 319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угол α</a:t>
            </a:r>
            <a:endParaRPr/>
          </a:p>
        </p:txBody>
      </p:sp>
      <p:sp>
        <p:nvSpPr>
          <p:cNvPr id="2647" name="Google Shape;2647;p145"/>
          <p:cNvSpPr/>
          <p:nvPr/>
        </p:nvSpPr>
        <p:spPr>
          <a:xfrm>
            <a:off x="5475287" y="434975"/>
            <a:ext cx="1925637" cy="473075"/>
          </a:xfrm>
          <a:prstGeom prst="wedgeRoundRectCallout">
            <a:avLst>
              <a:gd fmla="val 1193" name="adj1"/>
              <a:gd fmla="val 329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 ствола</a:t>
            </a:r>
            <a:endParaRPr/>
          </a:p>
        </p:txBody>
      </p:sp>
      <p:sp>
        <p:nvSpPr>
          <p:cNvPr id="2648" name="Google Shape;2648;p145"/>
          <p:cNvSpPr/>
          <p:nvPr/>
        </p:nvSpPr>
        <p:spPr>
          <a:xfrm>
            <a:off x="1244600" y="4492625"/>
            <a:ext cx="6161087" cy="7651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145"/>
          <p:cNvSpPr txBox="1"/>
          <p:nvPr/>
        </p:nvSpPr>
        <p:spPr>
          <a:xfrm>
            <a:off x="500062" y="1081087"/>
            <a:ext cx="7889875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Pifagor(x0, y0, a, L: real;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N: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k = 0.6;    </a:t>
            </a:r>
            <a:r>
              <a:rPr b="1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изменение длины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x1, y1: real; </a:t>
            </a:r>
            <a:r>
              <a:rPr b="1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локальные переменные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&gt; 0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x1 := x0 + L*cos(a);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y1 := y0 - L*sin(a);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Line (round(x0), round(y0),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round(x1), round(y1));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Pifagor (x1, y1, a+pi/4, L*k, N-1);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Pifagor (x1, y1, a-pi/4, L*k, N-1);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    </a:t>
            </a:r>
            <a:endParaRPr/>
          </a:p>
        </p:txBody>
      </p:sp>
      <p:sp>
        <p:nvSpPr>
          <p:cNvPr id="2650" name="Google Shape;2650;p145"/>
          <p:cNvSpPr/>
          <p:nvPr/>
        </p:nvSpPr>
        <p:spPr>
          <a:xfrm>
            <a:off x="6434137" y="3509962"/>
            <a:ext cx="1914525" cy="690562"/>
          </a:xfrm>
          <a:prstGeom prst="wedgeRoundRectCallout">
            <a:avLst>
              <a:gd fmla="val 586" name="adj1"/>
              <a:gd fmla="val 2984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рекурсивные вызовы</a:t>
            </a:r>
            <a:endParaRPr/>
          </a:p>
        </p:txBody>
      </p:sp>
      <p:sp>
        <p:nvSpPr>
          <p:cNvPr id="2651" name="Google Shape;2651;p145"/>
          <p:cNvSpPr/>
          <p:nvPr/>
        </p:nvSpPr>
        <p:spPr>
          <a:xfrm>
            <a:off x="5338762" y="2462212"/>
            <a:ext cx="2855912" cy="473075"/>
          </a:xfrm>
          <a:prstGeom prst="wedgeRoundRectCallout">
            <a:avLst>
              <a:gd fmla="val -9473" name="adj1"/>
              <a:gd fmla="val 2384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закончить, если N=0</a:t>
            </a:r>
            <a:endParaRPr/>
          </a:p>
        </p:txBody>
      </p:sp>
      <p:sp>
        <p:nvSpPr>
          <p:cNvPr id="2652" name="Google Shape;2652;p145"/>
          <p:cNvSpPr txBox="1"/>
          <p:nvPr/>
        </p:nvSpPr>
        <p:spPr>
          <a:xfrm>
            <a:off x="2913062" y="5657850"/>
            <a:ext cx="5932487" cy="82232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Рекурсивной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называется процедура, вызывающая сама себя.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14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9" name="Google Shape;2659;p146"/>
          <p:cNvSpPr txBox="1"/>
          <p:nvPr/>
        </p:nvSpPr>
        <p:spPr>
          <a:xfrm>
            <a:off x="427037" y="1058862"/>
            <a:ext cx="8331200" cy="29130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0" name="Google Shape;2660;p14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1" name="Google Shape;2661;p14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662" name="Google Shape;2662;p146"/>
          <p:cNvSpPr/>
          <p:nvPr/>
        </p:nvSpPr>
        <p:spPr>
          <a:xfrm>
            <a:off x="763587" y="1495425"/>
            <a:ext cx="6713537" cy="13985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Google Shape;2663;p146"/>
          <p:cNvSpPr txBox="1"/>
          <p:nvPr/>
        </p:nvSpPr>
        <p:spPr>
          <a:xfrm>
            <a:off x="500062" y="1081087"/>
            <a:ext cx="7889875" cy="2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procedure Pifagor(x0, y0, a, L: real;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N: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Pifagor (250, 400, pi/2, 150, 8);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664" name="Google Shape;2664;p146"/>
          <p:cNvSpPr/>
          <p:nvPr/>
        </p:nvSpPr>
        <p:spPr>
          <a:xfrm>
            <a:off x="3582987" y="2295525"/>
            <a:ext cx="1160462" cy="473075"/>
          </a:xfrm>
          <a:prstGeom prst="wedgeRoundRectCallout">
            <a:avLst>
              <a:gd fmla="val 15513" name="adj1"/>
              <a:gd fmla="val 4327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угол α</a:t>
            </a:r>
            <a:endParaRPr/>
          </a:p>
        </p:txBody>
      </p:sp>
      <p:sp>
        <p:nvSpPr>
          <p:cNvPr id="2665" name="Google Shape;2665;p146"/>
          <p:cNvSpPr/>
          <p:nvPr/>
        </p:nvSpPr>
        <p:spPr>
          <a:xfrm>
            <a:off x="4957762" y="2263775"/>
            <a:ext cx="1925637" cy="473075"/>
          </a:xfrm>
          <a:prstGeom prst="wedgeRoundRectCallout">
            <a:avLst>
              <a:gd fmla="val 4345" name="adj1"/>
              <a:gd fmla="val 4233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 ствола</a:t>
            </a:r>
            <a:endParaRPr/>
          </a:p>
        </p:txBody>
      </p:sp>
      <p:sp>
        <p:nvSpPr>
          <p:cNvPr id="2666" name="Google Shape;2666;p146"/>
          <p:cNvSpPr/>
          <p:nvPr/>
        </p:nvSpPr>
        <p:spPr>
          <a:xfrm>
            <a:off x="6257925" y="3670300"/>
            <a:ext cx="2197100" cy="536575"/>
          </a:xfrm>
          <a:prstGeom prst="wedgeRoundRectCallout">
            <a:avLst>
              <a:gd fmla="val 259" name="adj1"/>
              <a:gd fmla="val -59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число уровней</a:t>
            </a:r>
            <a:endParaRPr/>
          </a:p>
        </p:txBody>
      </p:sp>
      <p:sp>
        <p:nvSpPr>
          <p:cNvPr id="2667" name="Google Shape;2667;p146"/>
          <p:cNvSpPr/>
          <p:nvPr/>
        </p:nvSpPr>
        <p:spPr>
          <a:xfrm>
            <a:off x="2190750" y="3659187"/>
            <a:ext cx="549275" cy="525462"/>
          </a:xfrm>
          <a:prstGeom prst="wedgeRoundRectCallout">
            <a:avLst>
              <a:gd fmla="val 20351" name="adj1"/>
              <a:gd fmla="val -73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68" name="Google Shape;2668;p146"/>
          <p:cNvSpPr/>
          <p:nvPr/>
        </p:nvSpPr>
        <p:spPr>
          <a:xfrm>
            <a:off x="2976562" y="3702050"/>
            <a:ext cx="549275" cy="525462"/>
          </a:xfrm>
          <a:prstGeom prst="wedgeRoundRectCallout">
            <a:avLst>
              <a:gd fmla="val 20351" name="adj1"/>
              <a:gd fmla="val -73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2669" name="Google Shape;2669;p146"/>
          <p:cNvGrpSpPr/>
          <p:nvPr/>
        </p:nvGrpSpPr>
        <p:grpSpPr>
          <a:xfrm>
            <a:off x="588962" y="4445000"/>
            <a:ext cx="7515225" cy="663575"/>
            <a:chOff x="796" y="2336"/>
            <a:chExt cx="4734" cy="418"/>
          </a:xfrm>
        </p:grpSpPr>
        <p:sp>
          <p:nvSpPr>
            <p:cNvPr id="2670" name="Google Shape;2670;p146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наклонить дерево влево на 30</a:t>
              </a:r>
              <a:r>
                <a:rPr b="1" baseline="30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671" name="Google Shape;2671;p146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2672" name="Google Shape;2672;p146"/>
          <p:cNvSpPr txBox="1"/>
          <p:nvPr/>
        </p:nvSpPr>
        <p:spPr>
          <a:xfrm>
            <a:off x="1377950" y="5226050"/>
            <a:ext cx="6261100" cy="4270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Pifagor (250, 400, 2*pi/3, 150, 8);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14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9" name="Google Shape;2679;p147"/>
          <p:cNvSpPr txBox="1"/>
          <p:nvPr/>
        </p:nvSpPr>
        <p:spPr>
          <a:xfrm>
            <a:off x="369887" y="858837"/>
            <a:ext cx="8420100" cy="341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Используя рекурсивную процедуру, построить фигуру: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Используя рекурсивную процедуру, построить фигуру: </a:t>
            </a:r>
            <a:endParaRPr/>
          </a:p>
        </p:txBody>
      </p:sp>
      <p:cxnSp>
        <p:nvCxnSpPr>
          <p:cNvPr id="2680" name="Google Shape;2680;p14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1" name="Google Shape;2681;p14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14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pic>
        <p:nvPicPr>
          <p:cNvPr id="2683" name="Google Shape;2683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737" y="1301750"/>
            <a:ext cx="2709862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4" name="Google Shape;2684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2975" y="4446587"/>
            <a:ext cx="19113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Google Shape;2685;p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1625" y="4341812"/>
            <a:ext cx="21304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6" name="Google Shape;2686;p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2475" y="1627187"/>
            <a:ext cx="2065337" cy="21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14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2" name="Google Shape;2692;p148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2693" name="Google Shape;2693;p148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11. Анимация</a:t>
            </a:r>
            <a:endParaRPr/>
          </a:p>
        </p:txBody>
      </p:sp>
      <p:sp>
        <p:nvSpPr>
          <p:cNvPr id="2694" name="Google Shape;2694;p148"/>
          <p:cNvSpPr txBox="1"/>
          <p:nvPr/>
        </p:nvSpPr>
        <p:spPr>
          <a:xfrm>
            <a:off x="144462" y="6216650"/>
            <a:ext cx="43386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14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701" name="Google Shape;2701;p14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2" name="Google Shape;2702;p14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3" name="Google Shape;2703;p14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Анимация</a:t>
            </a:r>
            <a:endParaRPr/>
          </a:p>
        </p:txBody>
      </p:sp>
      <p:sp>
        <p:nvSpPr>
          <p:cNvPr id="2704" name="Google Shape;2704;p149"/>
          <p:cNvSpPr txBox="1"/>
          <p:nvPr/>
        </p:nvSpPr>
        <p:spPr>
          <a:xfrm>
            <a:off x="360362" y="868362"/>
            <a:ext cx="5943600" cy="278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362" lvl="0" marL="360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Анимация </a:t>
            </a:r>
            <a:r>
              <a:rPr b="0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(англ. </a:t>
            </a:r>
            <a:r>
              <a:rPr b="0" i="1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animation</a:t>
            </a:r>
            <a:r>
              <a:rPr b="0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оживление изображения на экране.</a:t>
            </a:r>
            <a:endParaRPr/>
          </a:p>
          <a:p>
            <a:pPr indent="-360362" lvl="0" marL="36036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внутри синего квадрата 400 на 400 пикселей слева направо двигается желтый квадрат 20 на 20 пикселей. Программа останавливается, если нажата клавиша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или квадрат дошел до границы синей области.</a:t>
            </a:r>
            <a:endParaRPr/>
          </a:p>
        </p:txBody>
      </p:sp>
      <p:grpSp>
        <p:nvGrpSpPr>
          <p:cNvPr id="2705" name="Google Shape;2705;p149"/>
          <p:cNvGrpSpPr/>
          <p:nvPr/>
        </p:nvGrpSpPr>
        <p:grpSpPr>
          <a:xfrm>
            <a:off x="6389687" y="923925"/>
            <a:ext cx="2401887" cy="2401887"/>
            <a:chOff x="3112" y="618"/>
            <a:chExt cx="1513" cy="1513"/>
          </a:xfrm>
        </p:grpSpPr>
        <p:sp>
          <p:nvSpPr>
            <p:cNvPr id="2706" name="Google Shape;2706;p149"/>
            <p:cNvSpPr txBox="1"/>
            <p:nvPr/>
          </p:nvSpPr>
          <p:spPr>
            <a:xfrm>
              <a:off x="3112" y="618"/>
              <a:ext cx="1513" cy="1513"/>
            </a:xfrm>
            <a:prstGeom prst="rect">
              <a:avLst/>
            </a:prstGeom>
            <a:solidFill>
              <a:srgbClr val="3333FF"/>
            </a:solidFill>
            <a:ln cap="flat" cmpd="sng" w="12700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49"/>
            <p:cNvSpPr txBox="1"/>
            <p:nvPr/>
          </p:nvSpPr>
          <p:spPr>
            <a:xfrm>
              <a:off x="3270" y="1588"/>
              <a:ext cx="169" cy="1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49"/>
            <p:cNvSpPr/>
            <p:nvPr/>
          </p:nvSpPr>
          <p:spPr>
            <a:xfrm flipH="1">
              <a:off x="3497" y="1582"/>
              <a:ext cx="198" cy="133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9" name="Google Shape;2709;p149"/>
          <p:cNvSpPr txBox="1"/>
          <p:nvPr/>
        </p:nvSpPr>
        <p:spPr>
          <a:xfrm>
            <a:off x="350837" y="3609975"/>
            <a:ext cx="8420100" cy="306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362" lvl="0" marL="360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как изобразить перемещение объекта на экране?</a:t>
            </a:r>
            <a:endParaRPr/>
          </a:p>
          <a:p>
            <a:pPr indent="-360362" lvl="0" marL="360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Привязка: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состояние объекта задается координатами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  <a:endParaRPr/>
          </a:p>
          <a:p>
            <a:pPr indent="-360362" lvl="0" marL="360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Принцип анимации:</a:t>
            </a:r>
            <a:endParaRPr/>
          </a:p>
          <a:p>
            <a:pPr indent="-342900" lvl="1" marL="882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рисуем объект в точке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  <a:endParaRPr/>
          </a:p>
          <a:p>
            <a:pPr indent="-342900" lvl="1" marL="882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задержка на несколько миллисекунд</a:t>
            </a:r>
            <a:endParaRPr/>
          </a:p>
          <a:p>
            <a:pPr indent="-342900" lvl="1" marL="882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стираем объект</a:t>
            </a:r>
            <a:endParaRPr/>
          </a:p>
          <a:p>
            <a:pPr indent="-342900" lvl="1" marL="882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изменяем координаты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882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переходим к шагу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15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716" name="Google Shape;2716;p15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17" name="Google Shape;2717;p15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p15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"поймать" нажатие клавиши?</a:t>
            </a:r>
            <a:endParaRPr/>
          </a:p>
        </p:txBody>
      </p:sp>
      <p:sp>
        <p:nvSpPr>
          <p:cNvPr id="2719" name="Google Shape;2719;p150"/>
          <p:cNvSpPr txBox="1"/>
          <p:nvPr/>
        </p:nvSpPr>
        <p:spPr>
          <a:xfrm>
            <a:off x="360362" y="868362"/>
            <a:ext cx="8420100" cy="277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362" lvl="0" marL="360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Событие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изменение в состоянии какого-либо объекта или действие пользователя (нажатие на клавишу, щелчок мышкой).</a:t>
            </a:r>
            <a:endParaRPr/>
          </a:p>
          <a:p>
            <a:pPr indent="-360362" lvl="0" marL="36036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IsEvent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логическая функция, которая определяет, было ли какое-то действие пользователя.</a:t>
            </a:r>
            <a:endParaRPr/>
          </a:p>
          <a:p>
            <a:pPr indent="-360362" lvl="0" marL="36036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процедура, которая определяет, какое именно событие случилось.</a:t>
            </a:r>
            <a:endParaRPr/>
          </a:p>
        </p:txBody>
      </p:sp>
      <p:sp>
        <p:nvSpPr>
          <p:cNvPr id="2720" name="Google Shape;2720;p150"/>
          <p:cNvSpPr txBox="1"/>
          <p:nvPr/>
        </p:nvSpPr>
        <p:spPr>
          <a:xfrm>
            <a:off x="850900" y="3724275"/>
            <a:ext cx="7345362" cy="24368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IsEvent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(k, 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k = 1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writeln('Клавиша с кодом ',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k = 2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writeln('Мышь: x=', x, ' y=', y);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721" name="Google Shape;2721;p150"/>
          <p:cNvSpPr/>
          <p:nvPr/>
        </p:nvSpPr>
        <p:spPr>
          <a:xfrm>
            <a:off x="4594225" y="3879850"/>
            <a:ext cx="4356100" cy="492125"/>
          </a:xfrm>
          <a:prstGeom prst="wedgeRoundRectCallout">
            <a:avLst>
              <a:gd fmla="val -4487" name="adj1"/>
              <a:gd fmla="val 1937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k, x, y: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5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8" name="Google Shape;2728;p151"/>
          <p:cNvSpPr txBox="1"/>
          <p:nvPr/>
        </p:nvSpPr>
        <p:spPr>
          <a:xfrm>
            <a:off x="425450" y="981075"/>
            <a:ext cx="8167687" cy="5200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9" name="Google Shape;2729;p15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0" name="Google Shape;2730;p15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1" name="Google Shape;2731;p15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выйти из цикла при нажатии </a:t>
            </a:r>
            <a:r>
              <a:rPr b="1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32" name="Google Shape;2732;p151"/>
          <p:cNvSpPr/>
          <p:nvPr/>
        </p:nvSpPr>
        <p:spPr>
          <a:xfrm>
            <a:off x="763587" y="2770187"/>
            <a:ext cx="6172200" cy="2671762"/>
          </a:xfrm>
          <a:prstGeom prst="roundRect">
            <a:avLst>
              <a:gd fmla="val 15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3" name="Google Shape;2733;p151"/>
          <p:cNvSpPr txBox="1"/>
          <p:nvPr/>
        </p:nvSpPr>
        <p:spPr>
          <a:xfrm>
            <a:off x="481012" y="1017587"/>
            <a:ext cx="7345362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stop: boolean;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k,code,i: integer;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stop :=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IsEvent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(k, code,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(k = 1) and (code = 27)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stop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until stop;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734" name="Google Shape;2734;p151"/>
          <p:cNvSpPr/>
          <p:nvPr/>
        </p:nvSpPr>
        <p:spPr>
          <a:xfrm>
            <a:off x="5153025" y="2351087"/>
            <a:ext cx="2592387" cy="709612"/>
          </a:xfrm>
          <a:prstGeom prst="wedgeRoundRectCallout">
            <a:avLst>
              <a:gd fmla="val -18690" name="adj1"/>
              <a:gd fmla="val 221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что-то произошло...</a:t>
            </a:r>
            <a:endParaRPr/>
          </a:p>
        </p:txBody>
      </p:sp>
      <p:sp>
        <p:nvSpPr>
          <p:cNvPr id="2735" name="Google Shape;2735;p151"/>
          <p:cNvSpPr/>
          <p:nvPr/>
        </p:nvSpPr>
        <p:spPr>
          <a:xfrm>
            <a:off x="6126162" y="3317875"/>
            <a:ext cx="2481262" cy="415925"/>
          </a:xfrm>
          <a:prstGeom prst="wedgeRoundRectCallout">
            <a:avLst>
              <a:gd fmla="val -12880" name="adj1"/>
              <a:gd fmla="val 1657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произошло?</a:t>
            </a:r>
            <a:endParaRPr/>
          </a:p>
        </p:txBody>
      </p:sp>
      <p:sp>
        <p:nvSpPr>
          <p:cNvPr id="2736" name="Google Shape;2736;p151"/>
          <p:cNvSpPr/>
          <p:nvPr/>
        </p:nvSpPr>
        <p:spPr>
          <a:xfrm>
            <a:off x="4872037" y="4403725"/>
            <a:ext cx="3206750" cy="814387"/>
          </a:xfrm>
          <a:prstGeom prst="wedgeRoundRectCallout">
            <a:avLst>
              <a:gd fmla="val -5866" name="adj1"/>
              <a:gd fmla="val -392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нажата клавиша с кодом 27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то стоп</a:t>
            </a:r>
            <a:endParaRPr/>
          </a:p>
        </p:txBody>
      </p:sp>
      <p:sp>
        <p:nvSpPr>
          <p:cNvPr id="2737" name="Google Shape;2737;p151"/>
          <p:cNvSpPr/>
          <p:nvPr/>
        </p:nvSpPr>
        <p:spPr>
          <a:xfrm>
            <a:off x="4562475" y="788987"/>
            <a:ext cx="2673350" cy="720725"/>
          </a:xfrm>
          <a:prstGeom prst="wedgeRoundRectCallout">
            <a:avLst>
              <a:gd fmla="val -7914" name="adj1"/>
              <a:gd fmla="val 2540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если надо остановиться</a:t>
            </a:r>
            <a:endParaRPr/>
          </a:p>
        </p:txBody>
      </p:sp>
      <p:sp>
        <p:nvSpPr>
          <p:cNvPr id="2738" name="Google Shape;2738;p151"/>
          <p:cNvSpPr/>
          <p:nvPr/>
        </p:nvSpPr>
        <p:spPr>
          <a:xfrm>
            <a:off x="4772025" y="1673225"/>
            <a:ext cx="1944687" cy="415925"/>
          </a:xfrm>
          <a:prstGeom prst="wedgeRoundRectCallout">
            <a:avLst>
              <a:gd fmla="val -16786" name="adj1"/>
              <a:gd fmla="val 4559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запуск цикла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77" name="Google Shape;277;p2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" name="Google Shape;278;p2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Блок-схема линейного алгоритма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920750" y="1069975"/>
            <a:ext cx="2155825" cy="5429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920750" y="5765800"/>
            <a:ext cx="2155825" cy="5429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711200" y="3146425"/>
            <a:ext cx="2573337" cy="846137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:= a + b;</a:t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965200" y="2046287"/>
            <a:ext cx="2066925" cy="665162"/>
          </a:xfrm>
          <a:prstGeom prst="flowChartInputOutpu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1089025" y="4427537"/>
            <a:ext cx="1817687" cy="903287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1954212" y="1601787"/>
            <a:ext cx="0" cy="4397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1966912" y="2708275"/>
            <a:ext cx="0" cy="4397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1978025" y="3995737"/>
            <a:ext cx="0" cy="4397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88" name="Google Shape;288;p26"/>
          <p:cNvCxnSpPr/>
          <p:nvPr/>
        </p:nvCxnSpPr>
        <p:spPr>
          <a:xfrm>
            <a:off x="1989137" y="5283200"/>
            <a:ext cx="0" cy="4730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89" name="Google Shape;289;p26"/>
          <p:cNvSpPr/>
          <p:nvPr/>
        </p:nvSpPr>
        <p:spPr>
          <a:xfrm>
            <a:off x="4360862" y="1125537"/>
            <a:ext cx="3070225" cy="576262"/>
          </a:xfrm>
          <a:prstGeom prst="wedgeRoundRectCallout">
            <a:avLst>
              <a:gd fmla="val -10264" name="adj1"/>
              <a:gd fmla="val 116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«начало»</a:t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4360862" y="2165350"/>
            <a:ext cx="3070225" cy="576262"/>
          </a:xfrm>
          <a:prstGeom prst="wedgeRoundRectCallout">
            <a:avLst>
              <a:gd fmla="val -10945" name="adj1"/>
              <a:gd fmla="val 636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«ввод»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4360862" y="3384550"/>
            <a:ext cx="3070225" cy="576262"/>
          </a:xfrm>
          <a:prstGeom prst="wedgeRoundRectCallout">
            <a:avLst>
              <a:gd fmla="val -7615" name="adj1"/>
              <a:gd fmla="val 132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«процесс»</a:t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4360862" y="4559300"/>
            <a:ext cx="3070225" cy="576262"/>
          </a:xfrm>
          <a:prstGeom prst="wedgeRoundRectCallout">
            <a:avLst>
              <a:gd fmla="val -10264" name="adj1"/>
              <a:gd fmla="val 116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«вывод»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4360862" y="5768975"/>
            <a:ext cx="3070225" cy="576262"/>
          </a:xfrm>
          <a:prstGeom prst="wedgeRoundRectCallout">
            <a:avLst>
              <a:gd fmla="val -9395" name="adj1"/>
              <a:gd fmla="val 116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«конец»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15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5" name="Google Shape;2745;p152"/>
          <p:cNvSpPr txBox="1"/>
          <p:nvPr/>
        </p:nvSpPr>
        <p:spPr>
          <a:xfrm>
            <a:off x="534987" y="979487"/>
            <a:ext cx="3343275" cy="2206625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6" name="Google Shape;2746;p15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7" name="Google Shape;2747;p15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8" name="Google Shape;2748;p15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 (рисование и стирание)</a:t>
            </a:r>
            <a:endParaRPr/>
          </a:p>
        </p:txBody>
      </p:sp>
      <p:sp>
        <p:nvSpPr>
          <p:cNvPr id="2749" name="Google Shape;2749;p152"/>
          <p:cNvSpPr txBox="1"/>
          <p:nvPr/>
        </p:nvSpPr>
        <p:spPr>
          <a:xfrm>
            <a:off x="479425" y="3586162"/>
            <a:ext cx="8167687" cy="28178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Draw(x, y: integer; flag: boolean);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flag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Brush(1, 255, 255, 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Brush(1, 0, 0, 255);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Rectangle(x, y, x+20, y+20);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750" name="Google Shape;2750;p152"/>
          <p:cNvSpPr txBox="1"/>
          <p:nvPr/>
        </p:nvSpPr>
        <p:spPr>
          <a:xfrm>
            <a:off x="1581150" y="1762125"/>
            <a:ext cx="655637" cy="6556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152"/>
          <p:cNvSpPr txBox="1"/>
          <p:nvPr/>
        </p:nvSpPr>
        <p:spPr>
          <a:xfrm>
            <a:off x="855662" y="1206500"/>
            <a:ext cx="1120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(x, y)</a:t>
            </a:r>
            <a:endParaRPr/>
          </a:p>
        </p:txBody>
      </p:sp>
      <p:sp>
        <p:nvSpPr>
          <p:cNvPr id="2752" name="Google Shape;2752;p152"/>
          <p:cNvSpPr/>
          <p:nvPr/>
        </p:nvSpPr>
        <p:spPr>
          <a:xfrm>
            <a:off x="1555750" y="1709737"/>
            <a:ext cx="88900" cy="88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152"/>
          <p:cNvSpPr/>
          <p:nvPr/>
        </p:nvSpPr>
        <p:spPr>
          <a:xfrm>
            <a:off x="2201862" y="23749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4" name="Google Shape;2754;p152"/>
          <p:cNvSpPr txBox="1"/>
          <p:nvPr/>
        </p:nvSpPr>
        <p:spPr>
          <a:xfrm>
            <a:off x="1687512" y="2546350"/>
            <a:ext cx="2081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(x+20, y+20)</a:t>
            </a:r>
            <a:endParaRPr/>
          </a:p>
        </p:txBody>
      </p:sp>
      <p:sp>
        <p:nvSpPr>
          <p:cNvPr id="2755" name="Google Shape;2755;p152"/>
          <p:cNvSpPr txBox="1"/>
          <p:nvPr/>
        </p:nvSpPr>
        <p:spPr>
          <a:xfrm>
            <a:off x="3954462" y="941387"/>
            <a:ext cx="4752975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Идеи</a:t>
            </a:r>
            <a:endParaRPr/>
          </a:p>
          <a:p>
            <a:pPr indent="-180974" lvl="1" marL="360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 процедура рисует и стирает</a:t>
            </a:r>
            <a:endParaRPr/>
          </a:p>
          <a:p>
            <a:pPr indent="-180974" lvl="1" marL="360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стереть = нарисовать цветом фона</a:t>
            </a:r>
            <a:endParaRPr/>
          </a:p>
          <a:p>
            <a:pPr indent="-180974" lvl="1" marL="360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границу квадрата отключить (в основной программе)</a:t>
            </a:r>
            <a:endParaRPr/>
          </a:p>
        </p:txBody>
      </p:sp>
      <p:sp>
        <p:nvSpPr>
          <p:cNvPr id="2756" name="Google Shape;2756;p152"/>
          <p:cNvSpPr/>
          <p:nvPr/>
        </p:nvSpPr>
        <p:spPr>
          <a:xfrm>
            <a:off x="4208462" y="2774950"/>
            <a:ext cx="4435475" cy="520700"/>
          </a:xfrm>
          <a:prstGeom prst="wedgeRoundRectCallout">
            <a:avLst>
              <a:gd fmla="val 8257" name="adj1"/>
              <a:gd fmla="val 3892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рисовать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или нет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</p:txBody>
      </p:sp>
      <p:sp>
        <p:nvSpPr>
          <p:cNvPr id="2757" name="Google Shape;2757;p152"/>
          <p:cNvSpPr/>
          <p:nvPr/>
        </p:nvSpPr>
        <p:spPr>
          <a:xfrm>
            <a:off x="4799012" y="4002087"/>
            <a:ext cx="4033837" cy="527050"/>
          </a:xfrm>
          <a:prstGeom prst="wedgeRoundRectCallout">
            <a:avLst>
              <a:gd fmla="val -264" name="adj1"/>
              <a:gd fmla="val 331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рисуем: цвет кисти – желтый</a:t>
            </a:r>
            <a:endParaRPr/>
          </a:p>
        </p:txBody>
      </p:sp>
      <p:sp>
        <p:nvSpPr>
          <p:cNvPr id="2758" name="Google Shape;2758;p152"/>
          <p:cNvSpPr/>
          <p:nvPr/>
        </p:nvSpPr>
        <p:spPr>
          <a:xfrm>
            <a:off x="4938712" y="4857750"/>
            <a:ext cx="3883025" cy="415925"/>
          </a:xfrm>
          <a:prstGeom prst="wedgeRoundRectCallout">
            <a:avLst>
              <a:gd fmla="val -2437" name="adj1"/>
              <a:gd fmla="val 3273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стираем: цвет кисти – синий</a:t>
            </a:r>
            <a:endParaRPr/>
          </a:p>
        </p:txBody>
      </p:sp>
      <p:sp>
        <p:nvSpPr>
          <p:cNvPr id="2759" name="Google Shape;2759;p152"/>
          <p:cNvSpPr/>
          <p:nvPr/>
        </p:nvSpPr>
        <p:spPr>
          <a:xfrm>
            <a:off x="5078412" y="6213475"/>
            <a:ext cx="2363787" cy="415925"/>
          </a:xfrm>
          <a:prstGeom prst="wedgeRoundRectCallout">
            <a:avLst>
              <a:gd fmla="val -276" name="adj1"/>
              <a:gd fmla="val -1228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заливка!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15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6" name="Google Shape;2766;p153"/>
          <p:cNvSpPr txBox="1"/>
          <p:nvPr/>
        </p:nvSpPr>
        <p:spPr>
          <a:xfrm>
            <a:off x="446087" y="949325"/>
            <a:ext cx="7826375" cy="5715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7" name="Google Shape;2767;p15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68" name="Google Shape;2768;p15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p15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Полная программа</a:t>
            </a:r>
            <a:endParaRPr/>
          </a:p>
        </p:txBody>
      </p:sp>
      <p:sp>
        <p:nvSpPr>
          <p:cNvPr id="2770" name="Google Shape;2770;p153"/>
          <p:cNvSpPr/>
          <p:nvPr/>
        </p:nvSpPr>
        <p:spPr>
          <a:xfrm>
            <a:off x="669925" y="1709737"/>
            <a:ext cx="5672137" cy="10001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p153"/>
          <p:cNvSpPr/>
          <p:nvPr/>
        </p:nvSpPr>
        <p:spPr>
          <a:xfrm>
            <a:off x="946150" y="4148137"/>
            <a:ext cx="2928937" cy="7508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2" name="Google Shape;2772;p153"/>
          <p:cNvSpPr/>
          <p:nvPr/>
        </p:nvSpPr>
        <p:spPr>
          <a:xfrm>
            <a:off x="930275" y="5122862"/>
            <a:ext cx="1543050" cy="2873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Google Shape;2773;p153"/>
          <p:cNvSpPr txBox="1"/>
          <p:nvPr/>
        </p:nvSpPr>
        <p:spPr>
          <a:xfrm>
            <a:off x="454025" y="942975"/>
            <a:ext cx="7345362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y, k, code,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stop: boolean;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procedure Draw(x,y: integer; flag: Boolean);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Brush(1, 0,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Rectangle(10, 10, 400, 400);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Pen(0, 0,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10; y := 200; stop :=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IsEvent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True);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Delay(10);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False);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:= x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x &gt;= 400-20 then stop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until stop;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774" name="Google Shape;2774;p153"/>
          <p:cNvSpPr/>
          <p:nvPr/>
        </p:nvSpPr>
        <p:spPr>
          <a:xfrm>
            <a:off x="6618287" y="1458912"/>
            <a:ext cx="1625600" cy="415925"/>
          </a:xfrm>
          <a:prstGeom prst="wedgeRoundRectCallout">
            <a:avLst>
              <a:gd fmla="val -3544" name="adj1"/>
              <a:gd fmla="val 369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2775" name="Google Shape;2775;p153"/>
          <p:cNvSpPr/>
          <p:nvPr/>
        </p:nvSpPr>
        <p:spPr>
          <a:xfrm>
            <a:off x="7070725" y="3363912"/>
            <a:ext cx="1708150" cy="674687"/>
          </a:xfrm>
          <a:prstGeom prst="wedgeRoundRectCallout">
            <a:avLst>
              <a:gd fmla="val -33618" name="adj1"/>
              <a:gd fmla="val 1387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начальные условия</a:t>
            </a:r>
            <a:endParaRPr/>
          </a:p>
        </p:txBody>
      </p:sp>
      <p:sp>
        <p:nvSpPr>
          <p:cNvPr id="2776" name="Google Shape;2776;p153"/>
          <p:cNvSpPr/>
          <p:nvPr/>
        </p:nvSpPr>
        <p:spPr>
          <a:xfrm>
            <a:off x="6275387" y="4083050"/>
            <a:ext cx="1976437" cy="749300"/>
          </a:xfrm>
          <a:prstGeom prst="wedgeRoundRectCallout">
            <a:avLst>
              <a:gd fmla="val -30070" name="adj1"/>
              <a:gd fmla="val 1702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по клавише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</a:t>
            </a:r>
            <a:endParaRPr/>
          </a:p>
        </p:txBody>
      </p:sp>
      <p:sp>
        <p:nvSpPr>
          <p:cNvPr id="2777" name="Google Shape;2777;p153"/>
          <p:cNvSpPr/>
          <p:nvPr/>
        </p:nvSpPr>
        <p:spPr>
          <a:xfrm>
            <a:off x="5803900" y="5432425"/>
            <a:ext cx="2411412" cy="742950"/>
          </a:xfrm>
          <a:prstGeom prst="wedgeRoundRectCallout">
            <a:avLst>
              <a:gd fmla="val -6647" name="adj1"/>
              <a:gd fmla="val 1641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при касании границы</a:t>
            </a:r>
            <a:endParaRPr/>
          </a:p>
        </p:txBody>
      </p:sp>
      <p:sp>
        <p:nvSpPr>
          <p:cNvPr id="2778" name="Google Shape;2778;p153"/>
          <p:cNvSpPr/>
          <p:nvPr/>
        </p:nvSpPr>
        <p:spPr>
          <a:xfrm>
            <a:off x="3568700" y="2547937"/>
            <a:ext cx="1571625" cy="434975"/>
          </a:xfrm>
          <a:prstGeom prst="wedgeRoundRectCallout">
            <a:avLst>
              <a:gd fmla="val -3927" name="adj1"/>
              <a:gd fmla="val 2703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синий фон</a:t>
            </a:r>
            <a:endParaRPr/>
          </a:p>
        </p:txBody>
      </p:sp>
      <p:sp>
        <p:nvSpPr>
          <p:cNvPr id="2779" name="Google Shape;2779;p153"/>
          <p:cNvSpPr/>
          <p:nvPr/>
        </p:nvSpPr>
        <p:spPr>
          <a:xfrm>
            <a:off x="3248025" y="4970462"/>
            <a:ext cx="1776412" cy="407987"/>
          </a:xfrm>
          <a:prstGeom prst="wedgeRoundRectCallout">
            <a:avLst>
              <a:gd fmla="val -11239" name="adj1"/>
              <a:gd fmla="val 1988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ждем 10 мс</a:t>
            </a:r>
            <a:endParaRPr/>
          </a:p>
        </p:txBody>
      </p:sp>
      <p:sp>
        <p:nvSpPr>
          <p:cNvPr id="2780" name="Google Shape;2780;p153"/>
          <p:cNvSpPr/>
          <p:nvPr/>
        </p:nvSpPr>
        <p:spPr>
          <a:xfrm>
            <a:off x="4310062" y="3121025"/>
            <a:ext cx="2716212" cy="369887"/>
          </a:xfrm>
          <a:prstGeom prst="wedgeRoundRectCallout">
            <a:avLst>
              <a:gd fmla="val -9847" name="adj1"/>
              <a:gd fmla="val 291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отключить границу</a:t>
            </a:r>
            <a:endParaRPr/>
          </a:p>
        </p:txBody>
      </p:sp>
      <p:sp>
        <p:nvSpPr>
          <p:cNvPr id="2781" name="Google Shape;2781;p153"/>
          <p:cNvSpPr txBox="1"/>
          <p:nvPr/>
        </p:nvSpPr>
        <p:spPr>
          <a:xfrm>
            <a:off x="674687" y="3943350"/>
            <a:ext cx="4572000" cy="243046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15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8" name="Google Shape;2788;p154"/>
          <p:cNvSpPr txBox="1"/>
          <p:nvPr/>
        </p:nvSpPr>
        <p:spPr>
          <a:xfrm>
            <a:off x="369887" y="858837"/>
            <a:ext cx="4319587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Два квадрата двигаются в противоположном направлении: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Два квадрата двигаются в противоположном направлении и отталкиваются от стенок синего квадрата: </a:t>
            </a:r>
            <a:endParaRPr/>
          </a:p>
        </p:txBody>
      </p:sp>
      <p:cxnSp>
        <p:nvCxnSpPr>
          <p:cNvPr id="2789" name="Google Shape;2789;p15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0" name="Google Shape;2790;p15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791" name="Google Shape;2791;p154"/>
          <p:cNvSpPr txBox="1"/>
          <p:nvPr/>
        </p:nvSpPr>
        <p:spPr>
          <a:xfrm>
            <a:off x="4940300" y="981075"/>
            <a:ext cx="2401887" cy="2401887"/>
          </a:xfrm>
          <a:prstGeom prst="rect">
            <a:avLst/>
          </a:prstGeom>
          <a:solidFill>
            <a:srgbClr val="3333FF"/>
          </a:solidFill>
          <a:ln cap="flat" cmpd="sng" w="127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154"/>
          <p:cNvSpPr txBox="1"/>
          <p:nvPr/>
        </p:nvSpPr>
        <p:spPr>
          <a:xfrm>
            <a:off x="5191125" y="2520950"/>
            <a:ext cx="268287" cy="268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154"/>
          <p:cNvSpPr txBox="1"/>
          <p:nvPr/>
        </p:nvSpPr>
        <p:spPr>
          <a:xfrm>
            <a:off x="6807200" y="1828800"/>
            <a:ext cx="268287" cy="268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154"/>
          <p:cNvSpPr/>
          <p:nvPr/>
        </p:nvSpPr>
        <p:spPr>
          <a:xfrm>
            <a:off x="6308725" y="1838325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154"/>
          <p:cNvSpPr/>
          <p:nvPr/>
        </p:nvSpPr>
        <p:spPr>
          <a:xfrm flipH="1">
            <a:off x="5551487" y="2511425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154"/>
          <p:cNvSpPr txBox="1"/>
          <p:nvPr/>
        </p:nvSpPr>
        <p:spPr>
          <a:xfrm>
            <a:off x="4967287" y="3881437"/>
            <a:ext cx="2401887" cy="2401887"/>
          </a:xfrm>
          <a:prstGeom prst="rect">
            <a:avLst/>
          </a:prstGeom>
          <a:solidFill>
            <a:srgbClr val="3333FF"/>
          </a:solidFill>
          <a:ln cap="flat" cmpd="sng" w="127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154"/>
          <p:cNvSpPr txBox="1"/>
          <p:nvPr/>
        </p:nvSpPr>
        <p:spPr>
          <a:xfrm>
            <a:off x="5218112" y="5411787"/>
            <a:ext cx="268287" cy="268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154"/>
          <p:cNvSpPr txBox="1"/>
          <p:nvPr/>
        </p:nvSpPr>
        <p:spPr>
          <a:xfrm>
            <a:off x="6834187" y="4729162"/>
            <a:ext cx="268287" cy="268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154"/>
          <p:cNvSpPr/>
          <p:nvPr/>
        </p:nvSpPr>
        <p:spPr>
          <a:xfrm>
            <a:off x="6345237" y="4756150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154"/>
          <p:cNvSpPr/>
          <p:nvPr/>
        </p:nvSpPr>
        <p:spPr>
          <a:xfrm flipH="1">
            <a:off x="5578475" y="5411787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154"/>
          <p:cNvSpPr/>
          <p:nvPr/>
        </p:nvSpPr>
        <p:spPr>
          <a:xfrm rot="-5400000">
            <a:off x="5089525" y="4489450"/>
            <a:ext cx="360362" cy="461962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154"/>
          <p:cNvSpPr/>
          <p:nvPr/>
        </p:nvSpPr>
        <p:spPr>
          <a:xfrm rot="5400000">
            <a:off x="6864350" y="5411787"/>
            <a:ext cx="360362" cy="461962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15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809" name="Google Shape;2809;p15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0" name="Google Shape;2810;p15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Google Shape;2811;p15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клавишами</a:t>
            </a:r>
            <a:endParaRPr/>
          </a:p>
        </p:txBody>
      </p:sp>
      <p:sp>
        <p:nvSpPr>
          <p:cNvPr id="2812" name="Google Shape;2812;p155"/>
          <p:cNvSpPr txBox="1"/>
          <p:nvPr/>
        </p:nvSpPr>
        <p:spPr>
          <a:xfrm>
            <a:off x="360362" y="868362"/>
            <a:ext cx="8420100" cy="240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2912" lvl="0" marL="442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жёлтый квадрат внутри синего квадрата управляется клавишами-стрелками. Коды клавиш:</a:t>
            </a:r>
            <a:endParaRPr/>
          </a:p>
          <a:p>
            <a:pPr indent="-442912" lvl="0" marL="442912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влево –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вверх –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Esc –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  <a:p>
            <a:pPr indent="-442912" lvl="0" marL="442912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вправо –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вниз –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40	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442912" lvl="0" marL="44291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как изменять направление движения?</a:t>
            </a:r>
            <a:endParaRPr/>
          </a:p>
          <a:p>
            <a:pPr indent="-442912" lvl="0" marL="442912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813" name="Google Shape;2813;p155"/>
          <p:cNvSpPr txBox="1"/>
          <p:nvPr/>
        </p:nvSpPr>
        <p:spPr>
          <a:xfrm>
            <a:off x="900112" y="3254375"/>
            <a:ext cx="6429375" cy="34274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{было событие}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{нажата клавиша}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{получить код клавиши - code}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code = 37 then x := x –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code = 38 then y := y –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code = 39 then x := x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code = 40 then y := y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code = 27 then stop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814" name="Google Shape;2814;p155"/>
          <p:cNvSpPr/>
          <p:nvPr/>
        </p:nvSpPr>
        <p:spPr>
          <a:xfrm>
            <a:off x="1458912" y="3305175"/>
            <a:ext cx="2144712" cy="3143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IsEvent</a:t>
            </a:r>
            <a:endParaRPr/>
          </a:p>
        </p:txBody>
      </p:sp>
      <p:sp>
        <p:nvSpPr>
          <p:cNvPr id="2815" name="Google Shape;2815;p155"/>
          <p:cNvSpPr/>
          <p:nvPr/>
        </p:nvSpPr>
        <p:spPr>
          <a:xfrm>
            <a:off x="1227137" y="3702050"/>
            <a:ext cx="4999037" cy="5826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 ( k, code, i);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k = 1 then begin</a:t>
            </a:r>
            <a:endParaRPr/>
          </a:p>
        </p:txBody>
      </p:sp>
      <p:sp>
        <p:nvSpPr>
          <p:cNvPr id="2816" name="Google Shape;2816;p155"/>
          <p:cNvSpPr/>
          <p:nvPr/>
        </p:nvSpPr>
        <p:spPr>
          <a:xfrm>
            <a:off x="1376362" y="4340225"/>
            <a:ext cx="5238750" cy="1663700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code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37: x := x – 1; 38: y := y –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39: x := x + 1; 40: y := y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27: stop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817" name="Google Shape;2817;p155"/>
          <p:cNvSpPr/>
          <p:nvPr/>
        </p:nvSpPr>
        <p:spPr>
          <a:xfrm>
            <a:off x="6664325" y="2955925"/>
            <a:ext cx="1892300" cy="1111250"/>
          </a:xfrm>
          <a:prstGeom prst="wedgeRoundRectCallout">
            <a:avLst>
              <a:gd fmla="val -26908" name="adj1"/>
              <a:gd fmla="val 2292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было нажатие на клавишу,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15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824" name="Google Shape;2824;p15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5" name="Google Shape;2825;p15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826" name="Google Shape;2826;p156"/>
          <p:cNvSpPr txBox="1"/>
          <p:nvPr/>
        </p:nvSpPr>
        <p:spPr>
          <a:xfrm>
            <a:off x="427037" y="876300"/>
            <a:ext cx="8194675" cy="5740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y, k, code,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stop: boolean;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True);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Delay(20);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False);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until stop;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827" name="Google Shape;2827;p156"/>
          <p:cNvSpPr/>
          <p:nvPr/>
        </p:nvSpPr>
        <p:spPr>
          <a:xfrm>
            <a:off x="803275" y="1876425"/>
            <a:ext cx="7011987" cy="1211262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Draw(x,y: integer; flag: Boolean);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828" name="Google Shape;2828;p156"/>
          <p:cNvSpPr txBox="1"/>
          <p:nvPr/>
        </p:nvSpPr>
        <p:spPr>
          <a:xfrm>
            <a:off x="730250" y="3702050"/>
            <a:ext cx="4572000" cy="25495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156"/>
          <p:cNvSpPr/>
          <p:nvPr/>
        </p:nvSpPr>
        <p:spPr>
          <a:xfrm>
            <a:off x="1062037" y="5014912"/>
            <a:ext cx="4011612" cy="879475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IsEvent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2830" name="Google Shape;2830;p156"/>
          <p:cNvGrpSpPr/>
          <p:nvPr/>
        </p:nvGrpSpPr>
        <p:grpSpPr>
          <a:xfrm>
            <a:off x="6138862" y="6040437"/>
            <a:ext cx="2774950" cy="663575"/>
            <a:chOff x="901" y="1756"/>
            <a:chExt cx="1748" cy="418"/>
          </a:xfrm>
        </p:grpSpPr>
        <p:sp>
          <p:nvSpPr>
            <p:cNvPr id="2831" name="Google Shape;2831;p156"/>
            <p:cNvSpPr txBox="1"/>
            <p:nvPr/>
          </p:nvSpPr>
          <p:spPr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2832" name="Google Shape;2832;p156"/>
            <p:cNvSpPr/>
            <p:nvPr/>
          </p:nvSpPr>
          <p:spPr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2833" name="Google Shape;2833;p156"/>
          <p:cNvSpPr/>
          <p:nvPr/>
        </p:nvSpPr>
        <p:spPr>
          <a:xfrm>
            <a:off x="6146800" y="1127125"/>
            <a:ext cx="1560512" cy="415925"/>
          </a:xfrm>
          <a:prstGeom prst="wedgeRoundRectCallout">
            <a:avLst>
              <a:gd fmla="val -3692" name="adj1"/>
              <a:gd fmla="val 369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2834" name="Google Shape;2834;p156"/>
          <p:cNvSpPr/>
          <p:nvPr/>
        </p:nvSpPr>
        <p:spPr>
          <a:xfrm>
            <a:off x="5546725" y="3289300"/>
            <a:ext cx="2179637" cy="444500"/>
          </a:xfrm>
          <a:prstGeom prst="wedgeRoundRectCallout">
            <a:avLst>
              <a:gd fmla="val -2643" name="adj1"/>
              <a:gd fmla="val 3456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основной цикл</a:t>
            </a:r>
            <a:endParaRPr/>
          </a:p>
        </p:txBody>
      </p:sp>
      <p:sp>
        <p:nvSpPr>
          <p:cNvPr id="2835" name="Google Shape;2835;p156"/>
          <p:cNvSpPr/>
          <p:nvPr/>
        </p:nvSpPr>
        <p:spPr>
          <a:xfrm>
            <a:off x="5380037" y="4749800"/>
            <a:ext cx="1901825" cy="731837"/>
          </a:xfrm>
          <a:prstGeom prst="wedgeRoundRectCallout">
            <a:avLst>
              <a:gd fmla="val -4706" name="adj1"/>
              <a:gd fmla="val 2694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 событий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15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842" name="Google Shape;2842;p15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43" name="Google Shape;2843;p15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убрать мигание?</a:t>
            </a:r>
            <a:endParaRPr/>
          </a:p>
        </p:txBody>
      </p:sp>
      <p:sp>
        <p:nvSpPr>
          <p:cNvPr id="2844" name="Google Shape;2844;p157"/>
          <p:cNvSpPr txBox="1"/>
          <p:nvPr/>
        </p:nvSpPr>
        <p:spPr>
          <a:xfrm>
            <a:off x="360362" y="868362"/>
            <a:ext cx="84201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2912" lvl="0" marL="442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даже если не нажата никакая клавиша, квадрат перерисовывается через каждые 20 мс (мигание!)</a:t>
            </a:r>
            <a:endParaRPr/>
          </a:p>
          <a:p>
            <a:pPr indent="-442912" lvl="0" marL="442912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Что хочется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не перерисовать квадрат, если не было никакого события</a:t>
            </a:r>
            <a:endParaRPr/>
          </a:p>
          <a:p>
            <a:pPr indent="-442912" lvl="0" marL="442912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нарисовать квадрат и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ждать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события</a:t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2912" lvl="0" marL="442912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Новая проблема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как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ждать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события?</a:t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2912" lvl="0" marL="442912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 новой проблемы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пустой цикл "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не случилось событие, ничего не делай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endParaRPr/>
          </a:p>
        </p:txBody>
      </p:sp>
      <p:sp>
        <p:nvSpPr>
          <p:cNvPr id="2845" name="Google Shape;2845;p157"/>
          <p:cNvSpPr txBox="1"/>
          <p:nvPr/>
        </p:nvSpPr>
        <p:spPr>
          <a:xfrm>
            <a:off x="2492375" y="5194300"/>
            <a:ext cx="3817937" cy="406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 IsEvent do;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15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852" name="Google Shape;2852;p15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53" name="Google Shape;2853;p15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854" name="Google Shape;2854;p158"/>
          <p:cNvSpPr txBox="1"/>
          <p:nvPr/>
        </p:nvSpPr>
        <p:spPr>
          <a:xfrm>
            <a:off x="454025" y="942975"/>
            <a:ext cx="8194675" cy="57562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y, k, code,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stop: boolean;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True);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not IsEvent 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until stop;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855" name="Google Shape;2855;p158"/>
          <p:cNvSpPr/>
          <p:nvPr/>
        </p:nvSpPr>
        <p:spPr>
          <a:xfrm>
            <a:off x="822325" y="2033587"/>
            <a:ext cx="7011987" cy="1211262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Draw(x,y: integer; flag: Boolean);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856" name="Google Shape;2856;p158"/>
          <p:cNvSpPr txBox="1"/>
          <p:nvPr/>
        </p:nvSpPr>
        <p:spPr>
          <a:xfrm>
            <a:off x="730250" y="4006850"/>
            <a:ext cx="4589462" cy="232727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158"/>
          <p:cNvSpPr/>
          <p:nvPr/>
        </p:nvSpPr>
        <p:spPr>
          <a:xfrm>
            <a:off x="1071562" y="5106987"/>
            <a:ext cx="4011612" cy="925512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Draw(x, y, False);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Event(k, code,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2858" name="Google Shape;2858;p158"/>
          <p:cNvSpPr/>
          <p:nvPr/>
        </p:nvSpPr>
        <p:spPr>
          <a:xfrm>
            <a:off x="1063625" y="4654550"/>
            <a:ext cx="3382962" cy="361950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 IsEvent do;</a:t>
            </a:r>
            <a:endParaRPr/>
          </a:p>
        </p:txBody>
      </p:sp>
      <p:sp>
        <p:nvSpPr>
          <p:cNvPr id="2859" name="Google Shape;2859;p158"/>
          <p:cNvSpPr/>
          <p:nvPr/>
        </p:nvSpPr>
        <p:spPr>
          <a:xfrm>
            <a:off x="6432550" y="1339850"/>
            <a:ext cx="1560512" cy="415925"/>
          </a:xfrm>
          <a:prstGeom prst="wedgeRoundRectCallout">
            <a:avLst>
              <a:gd fmla="val -2922" name="adj1"/>
              <a:gd fmla="val 369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2860" name="Google Shape;2860;p158"/>
          <p:cNvSpPr/>
          <p:nvPr/>
        </p:nvSpPr>
        <p:spPr>
          <a:xfrm>
            <a:off x="3967162" y="3546475"/>
            <a:ext cx="2411412" cy="415925"/>
          </a:xfrm>
          <a:prstGeom prst="wedgeRoundRectCallout">
            <a:avLst>
              <a:gd fmla="val -1891" name="adj1"/>
              <a:gd fmla="val 4369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рисуем квадрат</a:t>
            </a:r>
            <a:endParaRPr/>
          </a:p>
        </p:txBody>
      </p:sp>
      <p:sp>
        <p:nvSpPr>
          <p:cNvPr id="2861" name="Google Shape;2861;p158"/>
          <p:cNvSpPr/>
          <p:nvPr/>
        </p:nvSpPr>
        <p:spPr>
          <a:xfrm>
            <a:off x="5464175" y="4044950"/>
            <a:ext cx="2411412" cy="415925"/>
          </a:xfrm>
          <a:prstGeom prst="wedgeRoundRectCallout">
            <a:avLst>
              <a:gd fmla="val -9172" name="adj1"/>
              <a:gd fmla="val 340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ждем события</a:t>
            </a:r>
            <a:endParaRPr/>
          </a:p>
        </p:txBody>
      </p:sp>
      <p:sp>
        <p:nvSpPr>
          <p:cNvPr id="2862" name="Google Shape;2862;p158"/>
          <p:cNvSpPr/>
          <p:nvPr/>
        </p:nvSpPr>
        <p:spPr>
          <a:xfrm>
            <a:off x="5113337" y="4656137"/>
            <a:ext cx="3251200" cy="415925"/>
          </a:xfrm>
          <a:prstGeom prst="wedgeRoundRectCallout">
            <a:avLst>
              <a:gd fmla="val -6803" name="adj1"/>
              <a:gd fmla="val 340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теперь стираем</a:t>
            </a:r>
            <a:endParaRPr/>
          </a:p>
        </p:txBody>
      </p:sp>
      <p:grpSp>
        <p:nvGrpSpPr>
          <p:cNvPr id="2863" name="Google Shape;2863;p158"/>
          <p:cNvGrpSpPr/>
          <p:nvPr/>
        </p:nvGrpSpPr>
        <p:grpSpPr>
          <a:xfrm>
            <a:off x="4549775" y="5986462"/>
            <a:ext cx="4354512" cy="663575"/>
            <a:chOff x="2843" y="3718"/>
            <a:chExt cx="2743" cy="418"/>
          </a:xfrm>
        </p:grpSpPr>
        <p:sp>
          <p:nvSpPr>
            <p:cNvPr id="2864" name="Google Shape;2864;p158"/>
            <p:cNvSpPr txBox="1"/>
            <p:nvPr/>
          </p:nvSpPr>
          <p:spPr>
            <a:xfrm>
              <a:off x="3137" y="3785"/>
              <a:ext cx="2449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можно улучшить?</a:t>
              </a:r>
              <a:endParaRPr/>
            </a:p>
          </p:txBody>
        </p:sp>
        <p:sp>
          <p:nvSpPr>
            <p:cNvPr id="2865" name="Google Shape;2865;p158"/>
            <p:cNvSpPr/>
            <p:nvPr/>
          </p:nvSpPr>
          <p:spPr>
            <a:xfrm>
              <a:off x="2843" y="3718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15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2" name="Google Shape;2872;p159"/>
          <p:cNvSpPr txBox="1"/>
          <p:nvPr/>
        </p:nvSpPr>
        <p:spPr>
          <a:xfrm>
            <a:off x="369887" y="858837"/>
            <a:ext cx="431958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Квадрат двигается при нажатии стрелок, однако не может выйти за границы синего квадрата: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Квадрат непрерывно двигается, при нажатии стрелок меняет направление и отталкивается от стенок синего квадрата: </a:t>
            </a:r>
            <a:endParaRPr/>
          </a:p>
        </p:txBody>
      </p:sp>
      <p:cxnSp>
        <p:nvCxnSpPr>
          <p:cNvPr id="2873" name="Google Shape;2873;p15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74" name="Google Shape;2874;p15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875" name="Google Shape;2875;p159"/>
          <p:cNvSpPr txBox="1"/>
          <p:nvPr/>
        </p:nvSpPr>
        <p:spPr>
          <a:xfrm>
            <a:off x="4940300" y="981075"/>
            <a:ext cx="2401887" cy="2401887"/>
          </a:xfrm>
          <a:prstGeom prst="rect">
            <a:avLst/>
          </a:prstGeom>
          <a:solidFill>
            <a:srgbClr val="3333FF"/>
          </a:solidFill>
          <a:ln cap="flat" cmpd="sng" w="127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159"/>
          <p:cNvSpPr txBox="1"/>
          <p:nvPr/>
        </p:nvSpPr>
        <p:spPr>
          <a:xfrm>
            <a:off x="5948362" y="2012950"/>
            <a:ext cx="268287" cy="268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159"/>
          <p:cNvSpPr/>
          <p:nvPr/>
        </p:nvSpPr>
        <p:spPr>
          <a:xfrm>
            <a:off x="5476875" y="2041525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159"/>
          <p:cNvSpPr/>
          <p:nvPr/>
        </p:nvSpPr>
        <p:spPr>
          <a:xfrm flipH="1">
            <a:off x="6373812" y="2041525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159"/>
          <p:cNvSpPr txBox="1"/>
          <p:nvPr/>
        </p:nvSpPr>
        <p:spPr>
          <a:xfrm>
            <a:off x="4967287" y="3881437"/>
            <a:ext cx="2401887" cy="2401887"/>
          </a:xfrm>
          <a:prstGeom prst="rect">
            <a:avLst/>
          </a:prstGeom>
          <a:solidFill>
            <a:srgbClr val="3333FF"/>
          </a:solidFill>
          <a:ln cap="flat" cmpd="sng" w="127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159"/>
          <p:cNvSpPr/>
          <p:nvPr/>
        </p:nvSpPr>
        <p:spPr>
          <a:xfrm rot="-5400000">
            <a:off x="5080000" y="4729162"/>
            <a:ext cx="360362" cy="461962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p159"/>
          <p:cNvSpPr/>
          <p:nvPr/>
        </p:nvSpPr>
        <p:spPr>
          <a:xfrm rot="5400000">
            <a:off x="6937375" y="4995862"/>
            <a:ext cx="360362" cy="461962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2" name="Google Shape;2882;p159"/>
          <p:cNvGrpSpPr/>
          <p:nvPr/>
        </p:nvGrpSpPr>
        <p:grpSpPr>
          <a:xfrm rot="-5400000">
            <a:off x="5467350" y="2058987"/>
            <a:ext cx="1211262" cy="211137"/>
            <a:chOff x="3450" y="1716"/>
            <a:chExt cx="763" cy="133"/>
          </a:xfrm>
        </p:grpSpPr>
        <p:sp>
          <p:nvSpPr>
            <p:cNvPr id="2883" name="Google Shape;2883;p159"/>
            <p:cNvSpPr/>
            <p:nvPr/>
          </p:nvSpPr>
          <p:spPr>
            <a:xfrm>
              <a:off x="3450" y="1716"/>
              <a:ext cx="198" cy="133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159"/>
            <p:cNvSpPr/>
            <p:nvPr/>
          </p:nvSpPr>
          <p:spPr>
            <a:xfrm flipH="1">
              <a:off x="4015" y="1716"/>
              <a:ext cx="198" cy="133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5" name="Google Shape;2885;p159"/>
          <p:cNvSpPr/>
          <p:nvPr/>
        </p:nvSpPr>
        <p:spPr>
          <a:xfrm rot="2700000">
            <a:off x="4776787" y="1984375"/>
            <a:ext cx="360362" cy="360362"/>
          </a:xfrm>
          <a:prstGeom prst="mathPlus">
            <a:avLst>
              <a:gd fmla="val 8363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159"/>
          <p:cNvSpPr/>
          <p:nvPr/>
        </p:nvSpPr>
        <p:spPr>
          <a:xfrm rot="2700000">
            <a:off x="7132637" y="2003425"/>
            <a:ext cx="360362" cy="360362"/>
          </a:xfrm>
          <a:prstGeom prst="mathPlus">
            <a:avLst>
              <a:gd fmla="val 8363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159"/>
          <p:cNvSpPr/>
          <p:nvPr/>
        </p:nvSpPr>
        <p:spPr>
          <a:xfrm rot="2700000">
            <a:off x="5940425" y="3186112"/>
            <a:ext cx="360362" cy="360362"/>
          </a:xfrm>
          <a:prstGeom prst="mathPlus">
            <a:avLst>
              <a:gd fmla="val 8363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159"/>
          <p:cNvSpPr/>
          <p:nvPr/>
        </p:nvSpPr>
        <p:spPr>
          <a:xfrm rot="2700000">
            <a:off x="5876925" y="803275"/>
            <a:ext cx="360362" cy="360362"/>
          </a:xfrm>
          <a:prstGeom prst="mathPlus">
            <a:avLst>
              <a:gd fmla="val 8363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159"/>
          <p:cNvSpPr txBox="1"/>
          <p:nvPr/>
        </p:nvSpPr>
        <p:spPr>
          <a:xfrm>
            <a:off x="6067425" y="4949825"/>
            <a:ext cx="268287" cy="268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159"/>
          <p:cNvSpPr/>
          <p:nvPr/>
        </p:nvSpPr>
        <p:spPr>
          <a:xfrm>
            <a:off x="5595937" y="4978400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159"/>
          <p:cNvSpPr/>
          <p:nvPr/>
        </p:nvSpPr>
        <p:spPr>
          <a:xfrm flipH="1">
            <a:off x="6492875" y="4978400"/>
            <a:ext cx="314325" cy="2111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2" name="Google Shape;2892;p159"/>
          <p:cNvGrpSpPr/>
          <p:nvPr/>
        </p:nvGrpSpPr>
        <p:grpSpPr>
          <a:xfrm rot="-5400000">
            <a:off x="5586412" y="4995862"/>
            <a:ext cx="1211262" cy="211137"/>
            <a:chOff x="3450" y="1716"/>
            <a:chExt cx="763" cy="133"/>
          </a:xfrm>
        </p:grpSpPr>
        <p:sp>
          <p:nvSpPr>
            <p:cNvPr id="2893" name="Google Shape;2893;p159"/>
            <p:cNvSpPr/>
            <p:nvPr/>
          </p:nvSpPr>
          <p:spPr>
            <a:xfrm>
              <a:off x="3450" y="1716"/>
              <a:ext cx="198" cy="133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59"/>
            <p:cNvSpPr/>
            <p:nvPr/>
          </p:nvSpPr>
          <p:spPr>
            <a:xfrm flipH="1">
              <a:off x="4015" y="1716"/>
              <a:ext cx="198" cy="133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5" name="Google Shape;2895;p159"/>
          <p:cNvGrpSpPr/>
          <p:nvPr/>
        </p:nvGrpSpPr>
        <p:grpSpPr>
          <a:xfrm rot="5400000">
            <a:off x="5038725" y="4743450"/>
            <a:ext cx="2319337" cy="627062"/>
            <a:chOff x="3168" y="3412"/>
            <a:chExt cx="1461" cy="395"/>
          </a:xfrm>
        </p:grpSpPr>
        <p:sp>
          <p:nvSpPr>
            <p:cNvPr id="2896" name="Google Shape;2896;p159"/>
            <p:cNvSpPr/>
            <p:nvPr/>
          </p:nvSpPr>
          <p:spPr>
            <a:xfrm rot="-5400000">
              <a:off x="3200" y="3380"/>
              <a:ext cx="227" cy="291"/>
            </a:xfrm>
            <a:custGeom>
              <a:rect b="b" l="l" r="r" t="t"/>
              <a:pathLst>
                <a:path extrusionOk="0" h="21600" w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59"/>
            <p:cNvSpPr/>
            <p:nvPr/>
          </p:nvSpPr>
          <p:spPr>
            <a:xfrm rot="5400000">
              <a:off x="4370" y="3548"/>
              <a:ext cx="227" cy="291"/>
            </a:xfrm>
            <a:custGeom>
              <a:rect b="b" l="l" r="r" t="t"/>
              <a:pathLst>
                <a:path extrusionOk="0" h="21600" w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16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4" name="Google Shape;2904;p160"/>
          <p:cNvSpPr txBox="1"/>
          <p:nvPr/>
        </p:nvSpPr>
        <p:spPr>
          <a:xfrm>
            <a:off x="576262" y="3508375"/>
            <a:ext cx="3775075" cy="30003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5" name="Google Shape;2905;p16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06" name="Google Shape;2906;p16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Вращение</a:t>
            </a:r>
            <a:endParaRPr/>
          </a:p>
        </p:txBody>
      </p:sp>
      <p:sp>
        <p:nvSpPr>
          <p:cNvPr id="2907" name="Google Shape;2907;p160"/>
          <p:cNvSpPr txBox="1"/>
          <p:nvPr/>
        </p:nvSpPr>
        <p:spPr>
          <a:xfrm>
            <a:off x="360362" y="868362"/>
            <a:ext cx="8420100" cy="2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2912" lvl="0" marL="442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изобразить модель вращения Земли вокруг Солнца.</a:t>
            </a:r>
            <a:endParaRPr/>
          </a:p>
          <a:p>
            <a:pPr indent="-442912" lvl="0" marL="442912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движение по окружности, как изменять координаты?</a:t>
            </a:r>
            <a:endParaRPr/>
          </a:p>
          <a:p>
            <a:pPr indent="-442912" lvl="0" marL="442912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использовать в качестве независимой переменной (менять в цикле) угол поворота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/>
          </a:p>
        </p:txBody>
      </p:sp>
      <p:sp>
        <p:nvSpPr>
          <p:cNvPr id="2908" name="Google Shape;2908;p160"/>
          <p:cNvSpPr/>
          <p:nvPr/>
        </p:nvSpPr>
        <p:spPr>
          <a:xfrm>
            <a:off x="1184275" y="4900612"/>
            <a:ext cx="833437" cy="83343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160"/>
          <p:cNvSpPr/>
          <p:nvPr/>
        </p:nvSpPr>
        <p:spPr>
          <a:xfrm>
            <a:off x="2611437" y="3741737"/>
            <a:ext cx="182562" cy="182562"/>
          </a:xfrm>
          <a:prstGeom prst="ellipse">
            <a:avLst/>
          </a:prstGeom>
          <a:solidFill>
            <a:srgbClr val="00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0" name="Google Shape;2910;p160"/>
          <p:cNvCxnSpPr/>
          <p:nvPr/>
        </p:nvCxnSpPr>
        <p:spPr>
          <a:xfrm flipH="1" rot="10800000">
            <a:off x="1603375" y="3851275"/>
            <a:ext cx="1082675" cy="14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1" name="Google Shape;2911;p160"/>
          <p:cNvCxnSpPr/>
          <p:nvPr/>
        </p:nvCxnSpPr>
        <p:spPr>
          <a:xfrm>
            <a:off x="1627187" y="5313362"/>
            <a:ext cx="1500187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2" name="Google Shape;2912;p160"/>
          <p:cNvSpPr txBox="1"/>
          <p:nvPr/>
        </p:nvSpPr>
        <p:spPr>
          <a:xfrm>
            <a:off x="681037" y="5705475"/>
            <a:ext cx="1166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913" name="Google Shape;2913;p160"/>
          <p:cNvSpPr/>
          <p:nvPr/>
        </p:nvSpPr>
        <p:spPr>
          <a:xfrm>
            <a:off x="1570037" y="5262562"/>
            <a:ext cx="82550" cy="8255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160"/>
          <p:cNvSpPr/>
          <p:nvPr/>
        </p:nvSpPr>
        <p:spPr>
          <a:xfrm>
            <a:off x="1487487" y="4676775"/>
            <a:ext cx="865187" cy="650875"/>
          </a:xfrm>
          <a:custGeom>
            <a:rect b="b" l="l" r="r" t="t"/>
            <a:pathLst>
              <a:path extrusionOk="0" fill="none" h="16264" w="21600">
                <a:moveTo>
                  <a:pt x="14214" y="-1"/>
                </a:moveTo>
                <a:cubicBezTo>
                  <a:pt x="18907" y="4101"/>
                  <a:pt x="21600" y="10030"/>
                  <a:pt x="21600" y="16264"/>
                </a:cubicBezTo>
              </a:path>
              <a:path extrusionOk="0" h="16264" w="21600">
                <a:moveTo>
                  <a:pt x="14214" y="-1"/>
                </a:moveTo>
                <a:cubicBezTo>
                  <a:pt x="18907" y="4101"/>
                  <a:pt x="21600" y="10030"/>
                  <a:pt x="21600" y="16264"/>
                </a:cubicBezTo>
                <a:lnTo>
                  <a:pt x="0" y="16264"/>
                </a:ln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160"/>
          <p:cNvSpPr txBox="1"/>
          <p:nvPr/>
        </p:nvSpPr>
        <p:spPr>
          <a:xfrm>
            <a:off x="2254250" y="4592637"/>
            <a:ext cx="338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sp>
        <p:nvSpPr>
          <p:cNvPr id="2916" name="Google Shape;2916;p160"/>
          <p:cNvSpPr txBox="1"/>
          <p:nvPr/>
        </p:nvSpPr>
        <p:spPr>
          <a:xfrm>
            <a:off x="1739900" y="4062412"/>
            <a:ext cx="338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917" name="Google Shape;2917;p160"/>
          <p:cNvSpPr txBox="1"/>
          <p:nvPr/>
        </p:nvSpPr>
        <p:spPr>
          <a:xfrm>
            <a:off x="2857500" y="3541712"/>
            <a:ext cx="1166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(x, y)</a:t>
            </a:r>
            <a:endParaRPr/>
          </a:p>
        </p:txBody>
      </p:sp>
      <p:sp>
        <p:nvSpPr>
          <p:cNvPr id="2918" name="Google Shape;2918;p160"/>
          <p:cNvSpPr txBox="1"/>
          <p:nvPr/>
        </p:nvSpPr>
        <p:spPr>
          <a:xfrm>
            <a:off x="5418137" y="4156075"/>
            <a:ext cx="2616200" cy="112236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x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cos(α)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y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·sin(α)</a:t>
            </a:r>
            <a:endParaRPr/>
          </a:p>
        </p:txBody>
      </p:sp>
      <p:sp>
        <p:nvSpPr>
          <p:cNvPr id="2919" name="Google Shape;2919;p160"/>
          <p:cNvSpPr/>
          <p:nvPr/>
        </p:nvSpPr>
        <p:spPr>
          <a:xfrm>
            <a:off x="2660650" y="3790950"/>
            <a:ext cx="82550" cy="825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16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926" name="Google Shape;2926;p16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27" name="Google Shape;2927;p16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2928" name="Google Shape;2928;p161"/>
          <p:cNvSpPr txBox="1"/>
          <p:nvPr/>
        </p:nvSpPr>
        <p:spPr>
          <a:xfrm>
            <a:off x="423862" y="1120775"/>
            <a:ext cx="8223250" cy="33448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Draw(x, y: integer; flag: boolean);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r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flag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Brush(1, 100, 100, 255)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Brush(1, 0, 0, 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Ellipse(x-r, y-r, x+r, y+r);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929" name="Google Shape;2929;p161"/>
          <p:cNvSpPr/>
          <p:nvPr/>
        </p:nvSpPr>
        <p:spPr>
          <a:xfrm>
            <a:off x="3902075" y="488950"/>
            <a:ext cx="4403725" cy="415925"/>
          </a:xfrm>
          <a:prstGeom prst="wedgeRoundRectCallout">
            <a:avLst>
              <a:gd fmla="val 11657" name="adj1"/>
              <a:gd fmla="val 3850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рисовать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или нет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</p:txBody>
      </p:sp>
      <p:sp>
        <p:nvSpPr>
          <p:cNvPr id="2930" name="Google Shape;2930;p161"/>
          <p:cNvSpPr/>
          <p:nvPr/>
        </p:nvSpPr>
        <p:spPr>
          <a:xfrm>
            <a:off x="5032375" y="2022475"/>
            <a:ext cx="3960812" cy="415925"/>
          </a:xfrm>
          <a:prstGeom prst="wedgeRoundRectCallout">
            <a:avLst>
              <a:gd fmla="val -225" name="adj1"/>
              <a:gd fmla="val 3454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рисуем: цвет кисти – голубой</a:t>
            </a:r>
            <a:endParaRPr/>
          </a:p>
        </p:txBody>
      </p:sp>
      <p:sp>
        <p:nvSpPr>
          <p:cNvPr id="2931" name="Google Shape;2931;p161"/>
          <p:cNvSpPr/>
          <p:nvPr/>
        </p:nvSpPr>
        <p:spPr>
          <a:xfrm>
            <a:off x="4929187" y="3084512"/>
            <a:ext cx="4030662" cy="415925"/>
          </a:xfrm>
          <a:prstGeom prst="wedgeRoundRectCallout">
            <a:avLst>
              <a:gd fmla="val -4024" name="adj1"/>
              <a:gd fmla="val 1393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стираем: цвет кисти – черный</a:t>
            </a:r>
            <a:endParaRPr/>
          </a:p>
        </p:txBody>
      </p:sp>
      <p:sp>
        <p:nvSpPr>
          <p:cNvPr id="2932" name="Google Shape;2932;p161"/>
          <p:cNvSpPr/>
          <p:nvPr/>
        </p:nvSpPr>
        <p:spPr>
          <a:xfrm>
            <a:off x="5180012" y="4016375"/>
            <a:ext cx="2286000" cy="415925"/>
          </a:xfrm>
          <a:prstGeom prst="wedgeRoundRectCallout">
            <a:avLst>
              <a:gd fmla="val -3552" name="adj1"/>
              <a:gd fmla="val -948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заливка!</a:t>
            </a:r>
            <a:endParaRPr/>
          </a:p>
        </p:txBody>
      </p:sp>
      <p:sp>
        <p:nvSpPr>
          <p:cNvPr id="2933" name="Google Shape;2933;p161"/>
          <p:cNvSpPr/>
          <p:nvPr/>
        </p:nvSpPr>
        <p:spPr>
          <a:xfrm>
            <a:off x="3148012" y="1679575"/>
            <a:ext cx="2016125" cy="415925"/>
          </a:xfrm>
          <a:prstGeom prst="wedgeRoundRectCallout">
            <a:avLst>
              <a:gd fmla="val -4416" name="adj1"/>
              <a:gd fmla="val 173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радиус Земли</a:t>
            </a:r>
            <a:endParaRPr/>
          </a:p>
        </p:txBody>
      </p:sp>
      <p:sp>
        <p:nvSpPr>
          <p:cNvPr id="2934" name="Google Shape;2934;p161"/>
          <p:cNvSpPr txBox="1"/>
          <p:nvPr/>
        </p:nvSpPr>
        <p:spPr>
          <a:xfrm>
            <a:off x="2890837" y="4665662"/>
            <a:ext cx="2890837" cy="19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5" name="Google Shape;2935;p161"/>
          <p:cNvSpPr/>
          <p:nvPr/>
        </p:nvSpPr>
        <p:spPr>
          <a:xfrm>
            <a:off x="3700462" y="5167312"/>
            <a:ext cx="985837" cy="985837"/>
          </a:xfrm>
          <a:prstGeom prst="ellipse">
            <a:avLst/>
          </a:prstGeom>
          <a:solidFill>
            <a:srgbClr val="00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Google Shape;2936;p161"/>
          <p:cNvSpPr txBox="1"/>
          <p:nvPr/>
        </p:nvSpPr>
        <p:spPr>
          <a:xfrm>
            <a:off x="3157537" y="4676775"/>
            <a:ext cx="1189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(x-r, y-r)</a:t>
            </a:r>
            <a:endParaRPr/>
          </a:p>
        </p:txBody>
      </p:sp>
      <p:sp>
        <p:nvSpPr>
          <p:cNvPr id="2937" name="Google Shape;2937;p161"/>
          <p:cNvSpPr/>
          <p:nvPr/>
        </p:nvSpPr>
        <p:spPr>
          <a:xfrm>
            <a:off x="3657600" y="5121275"/>
            <a:ext cx="88900" cy="88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Google Shape;2938;p161"/>
          <p:cNvSpPr txBox="1"/>
          <p:nvPr/>
        </p:nvSpPr>
        <p:spPr>
          <a:xfrm>
            <a:off x="3698875" y="5168900"/>
            <a:ext cx="987425" cy="9874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Google Shape;2939;p161"/>
          <p:cNvSpPr/>
          <p:nvPr/>
        </p:nvSpPr>
        <p:spPr>
          <a:xfrm>
            <a:off x="4632325" y="6111875"/>
            <a:ext cx="88900" cy="88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0" name="Google Shape;2940;p161"/>
          <p:cNvSpPr/>
          <p:nvPr/>
        </p:nvSpPr>
        <p:spPr>
          <a:xfrm>
            <a:off x="4148137" y="561816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Google Shape;2941;p161"/>
          <p:cNvSpPr txBox="1"/>
          <p:nvPr/>
        </p:nvSpPr>
        <p:spPr>
          <a:xfrm>
            <a:off x="3844925" y="5218112"/>
            <a:ext cx="963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  <a:endParaRPr/>
          </a:p>
        </p:txBody>
      </p:sp>
      <p:sp>
        <p:nvSpPr>
          <p:cNvPr id="2942" name="Google Shape;2942;p161"/>
          <p:cNvSpPr txBox="1"/>
          <p:nvPr/>
        </p:nvSpPr>
        <p:spPr>
          <a:xfrm>
            <a:off x="4332287" y="6115050"/>
            <a:ext cx="13795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(x+r, y+r)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00" name="Google Shape;300;p2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1" name="Google Shape;301;p2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95287" y="188912"/>
            <a:ext cx="81407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ввести значение с клавиатуры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714375" y="2251075"/>
            <a:ext cx="2757487" cy="522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( a );</a:t>
            </a:r>
            <a:endParaRPr/>
          </a:p>
        </p:txBody>
      </p:sp>
      <p:grpSp>
        <p:nvGrpSpPr>
          <p:cNvPr id="304" name="Google Shape;304;p27"/>
          <p:cNvGrpSpPr/>
          <p:nvPr/>
        </p:nvGrpSpPr>
        <p:grpSpPr>
          <a:xfrm>
            <a:off x="700087" y="3167062"/>
            <a:ext cx="7561262" cy="1814512"/>
            <a:chOff x="433" y="3902"/>
            <a:chExt cx="4763" cy="1143"/>
          </a:xfrm>
        </p:grpSpPr>
        <p:sp>
          <p:nvSpPr>
            <p:cNvPr id="305" name="Google Shape;305;p27"/>
            <p:cNvSpPr txBox="1"/>
            <p:nvPr/>
          </p:nvSpPr>
          <p:spPr>
            <a:xfrm>
              <a:off x="727" y="3969"/>
              <a:ext cx="4469" cy="107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58775" lvl="0" marL="533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AutoNum type="arabicPeriod"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Программа ждет, пока пользователь введет значение и нажмет </a:t>
              </a:r>
              <a:r>
                <a:rPr b="1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-358775" lvl="0" marL="5334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AutoNum type="arabicPeriod"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Введенное значение записывается в переменную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</p:grpSp>
      <p:pic>
        <p:nvPicPr>
          <p:cNvPr id="307" name="Google Shape;3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887" y="1735137"/>
            <a:ext cx="1028700" cy="12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7"/>
          <p:cNvSpPr/>
          <p:nvPr/>
        </p:nvSpPr>
        <p:spPr>
          <a:xfrm rot="-2820000">
            <a:off x="4395787" y="2017712"/>
            <a:ext cx="431800" cy="276225"/>
          </a:xfrm>
          <a:prstGeom prst="leftArrow">
            <a:avLst>
              <a:gd fmla="val 6909" name="adj1"/>
              <a:gd fmla="val 50000" name="adj2"/>
            </a:avLst>
          </a:prstGeom>
          <a:solidFill>
            <a:srgbClr val="0000FF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758825" y="947737"/>
            <a:ext cx="1690687" cy="946150"/>
          </a:xfrm>
          <a:prstGeom prst="wedgeRoundRectCallout">
            <a:avLst>
              <a:gd fmla="val 2625" name="adj1"/>
              <a:gd fmla="val 325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ввода</a:t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4">
            <a:alphaModFix/>
          </a:blip>
          <a:srcRect b="16357" l="0" r="0" t="17069"/>
          <a:stretch/>
        </p:blipFill>
        <p:spPr>
          <a:xfrm>
            <a:off x="6196012" y="1752600"/>
            <a:ext cx="1914525" cy="12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/>
          <p:nvPr/>
        </p:nvSpPr>
        <p:spPr>
          <a:xfrm>
            <a:off x="4784725" y="1674812"/>
            <a:ext cx="2555875" cy="303212"/>
          </a:xfrm>
          <a:custGeom>
            <a:rect b="b" l="l" r="r" t="t"/>
            <a:pathLst>
              <a:path extrusionOk="0" h="303842" w="2556294">
                <a:moveTo>
                  <a:pt x="2513162" y="263585"/>
                </a:moveTo>
                <a:cubicBezTo>
                  <a:pt x="2534728" y="263105"/>
                  <a:pt x="2556294" y="262626"/>
                  <a:pt x="2455653" y="223328"/>
                </a:cubicBezTo>
                <a:cubicBezTo>
                  <a:pt x="2355012" y="184030"/>
                  <a:pt x="2187275" y="55592"/>
                  <a:pt x="1909313" y="27796"/>
                </a:cubicBezTo>
                <a:cubicBezTo>
                  <a:pt x="1631351" y="0"/>
                  <a:pt x="1106098" y="10543"/>
                  <a:pt x="787879" y="56551"/>
                </a:cubicBezTo>
                <a:cubicBezTo>
                  <a:pt x="469660" y="102559"/>
                  <a:pt x="234830" y="203200"/>
                  <a:pt x="0" y="30384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5605462" y="1414462"/>
            <a:ext cx="468312" cy="468312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16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949" name="Google Shape;2949;p16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50" name="Google Shape;2950;p16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Константы и переменные</a:t>
            </a:r>
            <a:endParaRPr/>
          </a:p>
        </p:txBody>
      </p:sp>
      <p:sp>
        <p:nvSpPr>
          <p:cNvPr id="2951" name="Google Shape;2951;p162"/>
          <p:cNvSpPr txBox="1"/>
          <p:nvPr/>
        </p:nvSpPr>
        <p:spPr>
          <a:xfrm>
            <a:off x="454025" y="942975"/>
            <a:ext cx="8194675" cy="50911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rSun = 60; 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радиус Солнца}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  = 150;  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радиус орбиты Земли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x0 = 200;  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координаты центра Солнца}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y0 = 200;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y,        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координаты Земли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k, code, i: integer;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для Event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a, ha: real;     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угол поворота, шаг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stop: boolean;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признак остановки программы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952" name="Google Shape;2952;p162"/>
          <p:cNvSpPr/>
          <p:nvPr/>
        </p:nvSpPr>
        <p:spPr>
          <a:xfrm>
            <a:off x="1052512" y="3800475"/>
            <a:ext cx="7011987" cy="1211262"/>
          </a:xfrm>
          <a:prstGeom prst="roundRect">
            <a:avLst>
              <a:gd fmla="val 181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Draw(x, y: integer; flag: Boolean);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16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959" name="Google Shape;2959;p16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60" name="Google Shape;2960;p16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Основная программа</a:t>
            </a:r>
            <a:endParaRPr/>
          </a:p>
        </p:txBody>
      </p:sp>
      <p:sp>
        <p:nvSpPr>
          <p:cNvPr id="2961" name="Google Shape;2961;p163"/>
          <p:cNvSpPr txBox="1"/>
          <p:nvPr/>
        </p:nvSpPr>
        <p:spPr>
          <a:xfrm>
            <a:off x="454025" y="942975"/>
            <a:ext cx="8194675" cy="5784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Brush(1, 0, 0, 0);  Fill(1,1);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Brush(1, 255, 255,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Ellipse(x0-rSun, y0-rSun, x0+rSun, y0+rSun);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0; ha := 1*pi/180; </a:t>
            </a:r>
            <a:r>
              <a:rPr b="1" i="0" lang="en-US" sz="17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начальный угол, шаг 1</a:t>
            </a:r>
            <a:r>
              <a:rPr b="1" baseline="30000" i="0" lang="en-US" sz="17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i="0" lang="en-US" sz="17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за 100</a:t>
            </a:r>
            <a:r>
              <a:rPr b="1" i="0" lang="en-US" sz="17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мс}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stop :=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Pen(0,0,0,0);           </a:t>
            </a:r>
            <a:r>
              <a:rPr b="1" i="0" lang="en-US" sz="17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отключаем контуры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:= round(x0 + L*cos(a));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:= round(y0 - L*sin(a));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True);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Delay(100);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Draw(x, y, False);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 := a + ha;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until stop;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962" name="Google Shape;2962;p163"/>
          <p:cNvSpPr txBox="1"/>
          <p:nvPr/>
        </p:nvSpPr>
        <p:spPr>
          <a:xfrm>
            <a:off x="730250" y="3352800"/>
            <a:ext cx="6896100" cy="30940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163"/>
          <p:cNvSpPr/>
          <p:nvPr/>
        </p:nvSpPr>
        <p:spPr>
          <a:xfrm>
            <a:off x="5476875" y="1125537"/>
            <a:ext cx="2724150" cy="415925"/>
          </a:xfrm>
          <a:prstGeom prst="wedgeRoundRectCallout">
            <a:avLst>
              <a:gd fmla="val -6697" name="adj1"/>
              <a:gd fmla="val 3751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залить фон черным</a:t>
            </a:r>
            <a:endParaRPr/>
          </a:p>
        </p:txBody>
      </p:sp>
      <p:sp>
        <p:nvSpPr>
          <p:cNvPr id="2964" name="Google Shape;2964;p163"/>
          <p:cNvSpPr/>
          <p:nvPr/>
        </p:nvSpPr>
        <p:spPr>
          <a:xfrm>
            <a:off x="5762625" y="1716087"/>
            <a:ext cx="2605087" cy="415925"/>
          </a:xfrm>
          <a:prstGeom prst="wedgeRoundRectCallout">
            <a:avLst>
              <a:gd fmla="val -7542" name="adj1"/>
              <a:gd fmla="val 3033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рисуем Солнце</a:t>
            </a:r>
            <a:endParaRPr/>
          </a:p>
        </p:txBody>
      </p:sp>
      <p:sp>
        <p:nvSpPr>
          <p:cNvPr id="2965" name="Google Shape;2965;p163"/>
          <p:cNvSpPr/>
          <p:nvPr/>
        </p:nvSpPr>
        <p:spPr>
          <a:xfrm>
            <a:off x="5126037" y="3535362"/>
            <a:ext cx="2605087" cy="415925"/>
          </a:xfrm>
          <a:prstGeom prst="wedgeRoundRectCallout">
            <a:avLst>
              <a:gd fmla="val -4712" name="adj1"/>
              <a:gd fmla="val 1549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новые координаты</a:t>
            </a:r>
            <a:endParaRPr/>
          </a:p>
        </p:txBody>
      </p:sp>
      <p:sp>
        <p:nvSpPr>
          <p:cNvPr id="2966" name="Google Shape;2966;p163"/>
          <p:cNvSpPr/>
          <p:nvPr/>
        </p:nvSpPr>
        <p:spPr>
          <a:xfrm>
            <a:off x="3224212" y="5945187"/>
            <a:ext cx="2089150" cy="415925"/>
          </a:xfrm>
          <a:prstGeom prst="wedgeRoundRectCallout">
            <a:avLst>
              <a:gd fmla="val -5203" name="adj1"/>
              <a:gd fmla="val 643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поворот на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</a:t>
            </a:r>
            <a:endParaRPr/>
          </a:p>
        </p:txBody>
      </p:sp>
      <p:sp>
        <p:nvSpPr>
          <p:cNvPr id="2967" name="Google Shape;2967;p163"/>
          <p:cNvSpPr/>
          <p:nvPr/>
        </p:nvSpPr>
        <p:spPr>
          <a:xfrm>
            <a:off x="3638550" y="4198937"/>
            <a:ext cx="1870075" cy="415925"/>
          </a:xfrm>
          <a:prstGeom prst="wedgeRoundRectCallout">
            <a:avLst>
              <a:gd fmla="val -12543" name="adj1"/>
              <a:gd fmla="val 149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ждем 100 мс</a:t>
            </a:r>
            <a:endParaRPr/>
          </a:p>
        </p:txBody>
      </p:sp>
      <p:sp>
        <p:nvSpPr>
          <p:cNvPr id="2968" name="Google Shape;2968;p163"/>
          <p:cNvSpPr/>
          <p:nvPr/>
        </p:nvSpPr>
        <p:spPr>
          <a:xfrm>
            <a:off x="995362" y="4875212"/>
            <a:ext cx="6411912" cy="1058862"/>
          </a:xfrm>
          <a:prstGeom prst="roundRect">
            <a:avLst>
              <a:gd fmla="val 1382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IsEvent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Event(k, code,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(k = 1) and (code = 27) then stop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16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5" name="Google Shape;2975;p164"/>
          <p:cNvSpPr txBox="1"/>
          <p:nvPr/>
        </p:nvSpPr>
        <p:spPr>
          <a:xfrm>
            <a:off x="369887" y="858837"/>
            <a:ext cx="4319587" cy="4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Изобразить модель Солнца с двумя планетами, которые вращаются в противоположные стороны: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Изобразить модель системы Солнце-Земля-Луна: </a:t>
            </a:r>
            <a:endParaRPr/>
          </a:p>
        </p:txBody>
      </p:sp>
      <p:cxnSp>
        <p:nvCxnSpPr>
          <p:cNvPr id="2976" name="Google Shape;2976;p16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77" name="Google Shape;2977;p16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978" name="Google Shape;2978;p164"/>
          <p:cNvSpPr txBox="1"/>
          <p:nvPr/>
        </p:nvSpPr>
        <p:spPr>
          <a:xfrm>
            <a:off x="5100637" y="869950"/>
            <a:ext cx="2724150" cy="2544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Google Shape;2979;p164"/>
          <p:cNvSpPr/>
          <p:nvPr/>
        </p:nvSpPr>
        <p:spPr>
          <a:xfrm>
            <a:off x="6015037" y="1695450"/>
            <a:ext cx="895350" cy="89535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0" name="Google Shape;2980;p164"/>
          <p:cNvGrpSpPr/>
          <p:nvPr/>
        </p:nvGrpSpPr>
        <p:grpSpPr>
          <a:xfrm>
            <a:off x="6729412" y="1366837"/>
            <a:ext cx="527050" cy="663575"/>
            <a:chOff x="4284" y="873"/>
            <a:chExt cx="332" cy="418"/>
          </a:xfrm>
        </p:grpSpPr>
        <p:sp>
          <p:nvSpPr>
            <p:cNvPr id="2981" name="Google Shape;2981;p164"/>
            <p:cNvSpPr/>
            <p:nvPr/>
          </p:nvSpPr>
          <p:spPr>
            <a:xfrm>
              <a:off x="4284" y="937"/>
              <a:ext cx="332" cy="354"/>
            </a:xfrm>
            <a:custGeom>
              <a:rect b="b" l="l" r="r" t="t"/>
              <a:pathLst>
                <a:path extrusionOk="0" fill="none" h="18998" w="19137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</a:path>
                <a:path extrusionOk="0" h="18998" w="19137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64"/>
            <p:cNvSpPr/>
            <p:nvPr/>
          </p:nvSpPr>
          <p:spPr>
            <a:xfrm>
              <a:off x="4398" y="873"/>
              <a:ext cx="123" cy="123"/>
            </a:xfrm>
            <a:prstGeom prst="ellipse">
              <a:avLst/>
            </a:prstGeom>
            <a:solidFill>
              <a:srgbClr val="FF00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3" name="Google Shape;2983;p164"/>
          <p:cNvGrpSpPr/>
          <p:nvPr/>
        </p:nvGrpSpPr>
        <p:grpSpPr>
          <a:xfrm>
            <a:off x="5475639" y="1239899"/>
            <a:ext cx="615246" cy="712486"/>
            <a:chOff x="3410" y="745"/>
            <a:chExt cx="388" cy="449"/>
          </a:xfrm>
        </p:grpSpPr>
        <p:sp>
          <p:nvSpPr>
            <p:cNvPr id="2984" name="Google Shape;2984;p164"/>
            <p:cNvSpPr/>
            <p:nvPr/>
          </p:nvSpPr>
          <p:spPr>
            <a:xfrm flipH="1" rot="-660000">
              <a:off x="3441" y="812"/>
              <a:ext cx="326" cy="354"/>
            </a:xfrm>
            <a:custGeom>
              <a:rect b="b" l="l" r="r" t="t"/>
              <a:pathLst>
                <a:path extrusionOk="0" fill="none" h="18998" w="18805">
                  <a:moveTo>
                    <a:pt x="10277" y="-1"/>
                  </a:moveTo>
                  <a:cubicBezTo>
                    <a:pt x="13850" y="1932"/>
                    <a:pt x="16806" y="4834"/>
                    <a:pt x="18804" y="8371"/>
                  </a:cubicBezTo>
                </a:path>
                <a:path extrusionOk="0" h="18998" w="18805">
                  <a:moveTo>
                    <a:pt x="10277" y="-1"/>
                  </a:moveTo>
                  <a:cubicBezTo>
                    <a:pt x="13850" y="1932"/>
                    <a:pt x="16806" y="4834"/>
                    <a:pt x="18804" y="8371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64"/>
            <p:cNvSpPr/>
            <p:nvPr/>
          </p:nvSpPr>
          <p:spPr>
            <a:xfrm rot="480000">
              <a:off x="3491" y="753"/>
              <a:ext cx="123" cy="123"/>
            </a:xfrm>
            <a:prstGeom prst="ellipse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6" name="Google Shape;2986;p164"/>
          <p:cNvSpPr txBox="1"/>
          <p:nvPr/>
        </p:nvSpPr>
        <p:spPr>
          <a:xfrm>
            <a:off x="5110162" y="3908425"/>
            <a:ext cx="2724150" cy="2544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Google Shape;2987;p164"/>
          <p:cNvSpPr/>
          <p:nvPr/>
        </p:nvSpPr>
        <p:spPr>
          <a:xfrm>
            <a:off x="6024562" y="4733925"/>
            <a:ext cx="895350" cy="895350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Google Shape;2988;p164"/>
          <p:cNvSpPr/>
          <p:nvPr/>
        </p:nvSpPr>
        <p:spPr>
          <a:xfrm>
            <a:off x="6700837" y="4219575"/>
            <a:ext cx="566737" cy="566737"/>
          </a:xfrm>
          <a:prstGeom prst="ellipse">
            <a:avLst/>
          </a:prstGeom>
          <a:noFill/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9" name="Google Shape;2989;p164"/>
          <p:cNvSpPr/>
          <p:nvPr/>
        </p:nvSpPr>
        <p:spPr>
          <a:xfrm>
            <a:off x="5378450" y="1058862"/>
            <a:ext cx="2166937" cy="2166937"/>
          </a:xfrm>
          <a:prstGeom prst="ellipse">
            <a:avLst/>
          </a:prstGeom>
          <a:noFill/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Google Shape;2990;p164"/>
          <p:cNvSpPr/>
          <p:nvPr/>
        </p:nvSpPr>
        <p:spPr>
          <a:xfrm>
            <a:off x="5578475" y="1258887"/>
            <a:ext cx="1766887" cy="1766887"/>
          </a:xfrm>
          <a:prstGeom prst="ellipse">
            <a:avLst/>
          </a:prstGeom>
          <a:noFill/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1" name="Google Shape;2991;p164"/>
          <p:cNvSpPr/>
          <p:nvPr/>
        </p:nvSpPr>
        <p:spPr>
          <a:xfrm>
            <a:off x="5589587" y="4297362"/>
            <a:ext cx="1766887" cy="1766887"/>
          </a:xfrm>
          <a:prstGeom prst="ellipse">
            <a:avLst/>
          </a:prstGeom>
          <a:noFill/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2" name="Google Shape;2992;p164"/>
          <p:cNvGrpSpPr/>
          <p:nvPr/>
        </p:nvGrpSpPr>
        <p:grpSpPr>
          <a:xfrm rot="4440000">
            <a:off x="6881224" y="4129111"/>
            <a:ext cx="303426" cy="359469"/>
            <a:chOff x="4255" y="2625"/>
            <a:chExt cx="191" cy="226"/>
          </a:xfrm>
        </p:grpSpPr>
        <p:sp>
          <p:nvSpPr>
            <p:cNvPr id="2993" name="Google Shape;2993;p164"/>
            <p:cNvSpPr/>
            <p:nvPr/>
          </p:nvSpPr>
          <p:spPr>
            <a:xfrm flipH="1" rot="-660000">
              <a:off x="4269" y="2679"/>
              <a:ext cx="164" cy="158"/>
            </a:xfrm>
            <a:custGeom>
              <a:rect b="b" l="l" r="r" t="t"/>
              <a:pathLst>
                <a:path extrusionOk="0" fill="none" h="18998" w="21162">
                  <a:moveTo>
                    <a:pt x="10277" y="-1"/>
                  </a:moveTo>
                  <a:cubicBezTo>
                    <a:pt x="15896" y="3039"/>
                    <a:pt x="19881" y="8410"/>
                    <a:pt x="21161" y="14669"/>
                  </a:cubicBezTo>
                </a:path>
                <a:path extrusionOk="0" h="18998" w="21162">
                  <a:moveTo>
                    <a:pt x="10277" y="-1"/>
                  </a:moveTo>
                  <a:cubicBezTo>
                    <a:pt x="15896" y="3039"/>
                    <a:pt x="19881" y="8410"/>
                    <a:pt x="21161" y="14669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64"/>
            <p:cNvSpPr/>
            <p:nvPr/>
          </p:nvSpPr>
          <p:spPr>
            <a:xfrm rot="480000">
              <a:off x="4301" y="2630"/>
              <a:ext cx="81" cy="81"/>
            </a:xfrm>
            <a:prstGeom prst="ellipse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5" name="Google Shape;2995;p164"/>
          <p:cNvGrpSpPr/>
          <p:nvPr/>
        </p:nvGrpSpPr>
        <p:grpSpPr>
          <a:xfrm>
            <a:off x="6753225" y="4367212"/>
            <a:ext cx="527050" cy="725487"/>
            <a:chOff x="4290" y="2748"/>
            <a:chExt cx="332" cy="457"/>
          </a:xfrm>
        </p:grpSpPr>
        <p:sp>
          <p:nvSpPr>
            <p:cNvPr id="2996" name="Google Shape;2996;p164"/>
            <p:cNvSpPr/>
            <p:nvPr/>
          </p:nvSpPr>
          <p:spPr>
            <a:xfrm>
              <a:off x="4290" y="2851"/>
              <a:ext cx="332" cy="354"/>
            </a:xfrm>
            <a:custGeom>
              <a:rect b="b" l="l" r="r" t="t"/>
              <a:pathLst>
                <a:path extrusionOk="0" fill="none" h="18998" w="19137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</a:path>
                <a:path extrusionOk="0" h="18998" w="19137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64"/>
            <p:cNvSpPr/>
            <p:nvPr/>
          </p:nvSpPr>
          <p:spPr>
            <a:xfrm>
              <a:off x="4365" y="2748"/>
              <a:ext cx="162" cy="162"/>
            </a:xfrm>
            <a:prstGeom prst="ellipse">
              <a:avLst/>
            </a:prstGeom>
            <a:solidFill>
              <a:srgbClr val="FF00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16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3" name="Google Shape;3003;p165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3004" name="Google Shape;3004;p165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12. Функции</a:t>
            </a:r>
            <a:endParaRPr/>
          </a:p>
        </p:txBody>
      </p:sp>
      <p:sp>
        <p:nvSpPr>
          <p:cNvPr id="3005" name="Google Shape;3005;p165"/>
          <p:cNvSpPr txBox="1"/>
          <p:nvPr/>
        </p:nvSpPr>
        <p:spPr>
          <a:xfrm>
            <a:off x="144462" y="6216650"/>
            <a:ext cx="41084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16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012" name="Google Shape;3012;p16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13" name="Google Shape;3013;p16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/>
          </a:p>
        </p:txBody>
      </p:sp>
      <p:sp>
        <p:nvSpPr>
          <p:cNvPr id="3014" name="Google Shape;3014;p166"/>
          <p:cNvSpPr txBox="1"/>
          <p:nvPr/>
        </p:nvSpPr>
        <p:spPr>
          <a:xfrm>
            <a:off x="388937" y="998537"/>
            <a:ext cx="8420100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Функция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вспомогательный алгоритм (подпрограмма), результатом работы которого является некоторое значение.</a:t>
            </a: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63525" lvl="1" marL="6191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вычисление          ,           ,</a:t>
            </a:r>
            <a:endParaRPr/>
          </a:p>
          <a:p>
            <a:pPr indent="-263525" lvl="1" marL="6191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расчет значений по сложным формулам</a:t>
            </a:r>
            <a:endParaRPr/>
          </a:p>
          <a:p>
            <a:pPr indent="-263525" lvl="1" marL="6191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 на вопрос (простое число или нет?)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Зачем?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63525" lvl="1" marL="6191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выполнения одинаковых расчетов в различных местах программы</a:t>
            </a:r>
            <a:endParaRPr/>
          </a:p>
          <a:p>
            <a:pPr indent="-263525" lvl="1" marL="6191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создания общедоступных библиотек функций </a:t>
            </a:r>
            <a:endParaRPr/>
          </a:p>
        </p:txBody>
      </p:sp>
      <p:pic>
        <p:nvPicPr>
          <p:cNvPr id="3015" name="Google Shape;3015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2830512"/>
            <a:ext cx="742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6" name="Google Shape;3016;p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2487" y="2747962"/>
            <a:ext cx="5429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7" name="Google Shape;3017;p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900" y="2909887"/>
            <a:ext cx="771525" cy="31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8" name="Google Shape;3018;p166"/>
          <p:cNvGrpSpPr/>
          <p:nvPr/>
        </p:nvGrpSpPr>
        <p:grpSpPr>
          <a:xfrm>
            <a:off x="1798637" y="5867400"/>
            <a:ext cx="5251450" cy="663575"/>
            <a:chOff x="406" y="3696"/>
            <a:chExt cx="3308" cy="418"/>
          </a:xfrm>
        </p:grpSpPr>
        <p:sp>
          <p:nvSpPr>
            <p:cNvPr id="3019" name="Google Shape;3019;p166"/>
            <p:cNvSpPr txBox="1"/>
            <p:nvPr/>
          </p:nvSpPr>
          <p:spPr>
            <a:xfrm>
              <a:off x="700" y="3763"/>
              <a:ext cx="3014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В чем отличие от процедур?</a:t>
              </a:r>
              <a:endParaRPr/>
            </a:p>
          </p:txBody>
        </p:sp>
        <p:sp>
          <p:nvSpPr>
            <p:cNvPr id="3020" name="Google Shape;3020;p166"/>
            <p:cNvSpPr/>
            <p:nvPr/>
          </p:nvSpPr>
          <p:spPr>
            <a:xfrm>
              <a:off x="406" y="3696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16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7" name="Google Shape;3027;p167"/>
          <p:cNvSpPr txBox="1"/>
          <p:nvPr/>
        </p:nvSpPr>
        <p:spPr>
          <a:xfrm>
            <a:off x="463550" y="3463925"/>
            <a:ext cx="8277225" cy="18319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8" name="Google Shape;3028;p16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9" name="Google Shape;3029;p16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/>
          </a:p>
        </p:txBody>
      </p:sp>
      <p:sp>
        <p:nvSpPr>
          <p:cNvPr id="3030" name="Google Shape;3030;p167"/>
          <p:cNvSpPr txBox="1"/>
          <p:nvPr/>
        </p:nvSpPr>
        <p:spPr>
          <a:xfrm>
            <a:off x="388937" y="998537"/>
            <a:ext cx="8420100" cy="187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вычисляет наибольшее из двух значений, и привести пример ее использования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Функция:</a:t>
            </a:r>
            <a:endParaRPr/>
          </a:p>
        </p:txBody>
      </p:sp>
      <p:sp>
        <p:nvSpPr>
          <p:cNvPr id="3031" name="Google Shape;3031;p167"/>
          <p:cNvSpPr/>
          <p:nvPr/>
        </p:nvSpPr>
        <p:spPr>
          <a:xfrm>
            <a:off x="3022600" y="2592387"/>
            <a:ext cx="3438525" cy="482600"/>
          </a:xfrm>
          <a:prstGeom prst="wedgeRoundRectCallout">
            <a:avLst>
              <a:gd fmla="val 1735" name="adj1"/>
              <a:gd fmla="val 4845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формальные параметры</a:t>
            </a:r>
            <a:endParaRPr/>
          </a:p>
        </p:txBody>
      </p:sp>
      <p:sp>
        <p:nvSpPr>
          <p:cNvPr id="3032" name="Google Shape;3032;p167"/>
          <p:cNvSpPr/>
          <p:nvPr/>
        </p:nvSpPr>
        <p:spPr>
          <a:xfrm>
            <a:off x="4922837" y="3565525"/>
            <a:ext cx="1339850" cy="387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3" name="Google Shape;3033;p167"/>
          <p:cNvSpPr/>
          <p:nvPr/>
        </p:nvSpPr>
        <p:spPr>
          <a:xfrm>
            <a:off x="563562" y="3556000"/>
            <a:ext cx="1339850" cy="387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Google Shape;3034;p167"/>
          <p:cNvSpPr/>
          <p:nvPr/>
        </p:nvSpPr>
        <p:spPr>
          <a:xfrm>
            <a:off x="2925762" y="4248150"/>
            <a:ext cx="590550" cy="3317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5" name="Google Shape;3035;p167"/>
          <p:cNvSpPr/>
          <p:nvPr/>
        </p:nvSpPr>
        <p:spPr>
          <a:xfrm>
            <a:off x="2917825" y="4619625"/>
            <a:ext cx="590550" cy="3317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Google Shape;3036;p167"/>
          <p:cNvSpPr txBox="1"/>
          <p:nvPr/>
        </p:nvSpPr>
        <p:spPr>
          <a:xfrm>
            <a:off x="601662" y="3557587"/>
            <a:ext cx="5894387" cy="176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Max (a, b: integer):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a &gt; b then Max :=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         Max := b;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3037" name="Google Shape;3037;p167"/>
          <p:cNvSpPr/>
          <p:nvPr/>
        </p:nvSpPr>
        <p:spPr>
          <a:xfrm>
            <a:off x="4513262" y="4989512"/>
            <a:ext cx="2062162" cy="765175"/>
          </a:xfrm>
          <a:prstGeom prst="wedgeRoundRectCallout">
            <a:avLst>
              <a:gd fmla="val -10858" name="adj1"/>
              <a:gd fmla="val -228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результат функции</a:t>
            </a:r>
            <a:endParaRPr/>
          </a:p>
        </p:txBody>
      </p:sp>
      <p:sp>
        <p:nvSpPr>
          <p:cNvPr id="3038" name="Google Shape;3038;p167"/>
          <p:cNvSpPr/>
          <p:nvPr/>
        </p:nvSpPr>
        <p:spPr>
          <a:xfrm rot="1800000">
            <a:off x="2292350" y="3986212"/>
            <a:ext cx="692150" cy="12223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16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045" name="Google Shape;3045;p16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46" name="Google Shape;3046;p16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/>
          </a:p>
        </p:txBody>
      </p:sp>
      <p:sp>
        <p:nvSpPr>
          <p:cNvPr id="3047" name="Google Shape;3047;p168"/>
          <p:cNvSpPr txBox="1"/>
          <p:nvPr/>
        </p:nvSpPr>
        <p:spPr>
          <a:xfrm>
            <a:off x="388937" y="855662"/>
            <a:ext cx="8420100" cy="577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заголовок начинается словом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47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формальные параметры описываются так же, как и для процедур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47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использовать параметры-переменные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47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конце заголовка через двоеточие указывается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результата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47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 располагаются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ВЫШЕ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основной программы</a:t>
            </a:r>
            <a:endParaRPr/>
          </a:p>
        </p:txBody>
      </p:sp>
      <p:grpSp>
        <p:nvGrpSpPr>
          <p:cNvPr id="3048" name="Google Shape;3048;p168"/>
          <p:cNvGrpSpPr/>
          <p:nvPr/>
        </p:nvGrpSpPr>
        <p:grpSpPr>
          <a:xfrm>
            <a:off x="1654175" y="1839912"/>
            <a:ext cx="5835650" cy="446087"/>
            <a:chOff x="292" y="2182"/>
            <a:chExt cx="3676" cy="281"/>
          </a:xfrm>
        </p:grpSpPr>
        <p:sp>
          <p:nvSpPr>
            <p:cNvPr id="3049" name="Google Shape;3049;p168"/>
            <p:cNvSpPr txBox="1"/>
            <p:nvPr/>
          </p:nvSpPr>
          <p:spPr>
            <a:xfrm>
              <a:off x="292" y="2182"/>
              <a:ext cx="3676" cy="28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Max (a, b: integer): integer;</a:t>
              </a:r>
              <a:endParaRPr/>
            </a:p>
          </p:txBody>
        </p:sp>
        <p:sp>
          <p:nvSpPr>
            <p:cNvPr id="3050" name="Google Shape;3050;p168"/>
            <p:cNvSpPr/>
            <p:nvPr/>
          </p:nvSpPr>
          <p:spPr>
            <a:xfrm>
              <a:off x="355" y="2205"/>
              <a:ext cx="844" cy="2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function</a:t>
              </a:r>
              <a:endParaRPr/>
            </a:p>
          </p:txBody>
        </p:sp>
      </p:grpSp>
      <p:grpSp>
        <p:nvGrpSpPr>
          <p:cNvPr id="3051" name="Google Shape;3051;p168"/>
          <p:cNvGrpSpPr/>
          <p:nvPr/>
        </p:nvGrpSpPr>
        <p:grpSpPr>
          <a:xfrm>
            <a:off x="1506537" y="5746750"/>
            <a:ext cx="5835650" cy="409575"/>
            <a:chOff x="1017" y="3393"/>
            <a:chExt cx="3676" cy="258"/>
          </a:xfrm>
        </p:grpSpPr>
        <p:sp>
          <p:nvSpPr>
            <p:cNvPr id="3052" name="Google Shape;3052;p168"/>
            <p:cNvSpPr txBox="1"/>
            <p:nvPr/>
          </p:nvSpPr>
          <p:spPr>
            <a:xfrm>
              <a:off x="1017" y="3393"/>
              <a:ext cx="3676" cy="2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function Max (a, b: integer):        ;</a:t>
              </a:r>
              <a:endParaRPr/>
            </a:p>
          </p:txBody>
        </p:sp>
        <p:sp>
          <p:nvSpPr>
            <p:cNvPr id="3053" name="Google Shape;3053;p168"/>
            <p:cNvSpPr/>
            <p:nvPr/>
          </p:nvSpPr>
          <p:spPr>
            <a:xfrm>
              <a:off x="3722" y="3409"/>
              <a:ext cx="737" cy="2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integer</a:t>
              </a:r>
              <a:endParaRPr/>
            </a:p>
          </p:txBody>
        </p:sp>
      </p:grpSp>
      <p:grpSp>
        <p:nvGrpSpPr>
          <p:cNvPr id="3054" name="Google Shape;3054;p168"/>
          <p:cNvGrpSpPr/>
          <p:nvPr/>
        </p:nvGrpSpPr>
        <p:grpSpPr>
          <a:xfrm>
            <a:off x="1147762" y="3243262"/>
            <a:ext cx="6867525" cy="409575"/>
            <a:chOff x="723" y="2043"/>
            <a:chExt cx="4326" cy="258"/>
          </a:xfrm>
        </p:grpSpPr>
        <p:sp>
          <p:nvSpPr>
            <p:cNvPr id="3055" name="Google Shape;3055;p168"/>
            <p:cNvSpPr txBox="1"/>
            <p:nvPr/>
          </p:nvSpPr>
          <p:spPr>
            <a:xfrm>
              <a:off x="723" y="2043"/>
              <a:ext cx="4326" cy="2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function qq( a, b: integer; x: real ): real;</a:t>
              </a:r>
              <a:endParaRPr/>
            </a:p>
          </p:txBody>
        </p:sp>
        <p:sp>
          <p:nvSpPr>
            <p:cNvPr id="3056" name="Google Shape;3056;p168"/>
            <p:cNvSpPr/>
            <p:nvPr/>
          </p:nvSpPr>
          <p:spPr>
            <a:xfrm>
              <a:off x="1915" y="2058"/>
              <a:ext cx="2081" cy="22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a, b: integer; x: real</a:t>
              </a:r>
              <a:endParaRPr/>
            </a:p>
          </p:txBody>
        </p:sp>
      </p:grpSp>
      <p:grpSp>
        <p:nvGrpSpPr>
          <p:cNvPr id="3057" name="Google Shape;3057;p168"/>
          <p:cNvGrpSpPr/>
          <p:nvPr/>
        </p:nvGrpSpPr>
        <p:grpSpPr>
          <a:xfrm>
            <a:off x="1335087" y="4268787"/>
            <a:ext cx="6472237" cy="409575"/>
            <a:chOff x="716" y="2689"/>
            <a:chExt cx="4077" cy="258"/>
          </a:xfrm>
        </p:grpSpPr>
        <p:sp>
          <p:nvSpPr>
            <p:cNvPr id="3058" name="Google Shape;3058;p168"/>
            <p:cNvSpPr txBox="1"/>
            <p:nvPr/>
          </p:nvSpPr>
          <p:spPr>
            <a:xfrm>
              <a:off x="716" y="2689"/>
              <a:ext cx="4077" cy="2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function Max (     a, b: integer): integer;</a:t>
              </a:r>
              <a:endParaRPr/>
            </a:p>
          </p:txBody>
        </p:sp>
        <p:sp>
          <p:nvSpPr>
            <p:cNvPr id="3059" name="Google Shape;3059;p168"/>
            <p:cNvSpPr/>
            <p:nvPr/>
          </p:nvSpPr>
          <p:spPr>
            <a:xfrm>
              <a:off x="2083" y="2711"/>
              <a:ext cx="379" cy="2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16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066" name="Google Shape;3066;p16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67" name="Google Shape;3067;p16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/>
          </a:p>
        </p:txBody>
      </p:sp>
      <p:sp>
        <p:nvSpPr>
          <p:cNvPr id="3068" name="Google Shape;3068;p169"/>
          <p:cNvSpPr txBox="1"/>
          <p:nvPr/>
        </p:nvSpPr>
        <p:spPr>
          <a:xfrm>
            <a:off x="388937" y="855662"/>
            <a:ext cx="8420100" cy="40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4" lvl="1" marL="4429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объявлять и использовать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локальные переменные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3524" lvl="1" marL="442912" marR="0" rtl="0" algn="l">
              <a:lnSpc>
                <a:spcPct val="100000"/>
              </a:lnSpc>
              <a:spcBef>
                <a:spcPts val="122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значение, которое является результатом, записывается в переменную,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которой совпадает с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названием функции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объявлять ее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НАДО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grpSp>
        <p:nvGrpSpPr>
          <p:cNvPr id="3069" name="Google Shape;3069;p169"/>
          <p:cNvGrpSpPr/>
          <p:nvPr/>
        </p:nvGrpSpPr>
        <p:grpSpPr>
          <a:xfrm>
            <a:off x="1538287" y="4914900"/>
            <a:ext cx="5835650" cy="1628775"/>
            <a:chOff x="1033" y="1484"/>
            <a:chExt cx="3676" cy="1026"/>
          </a:xfrm>
        </p:grpSpPr>
        <p:sp>
          <p:nvSpPr>
            <p:cNvPr id="3070" name="Google Shape;3070;p169"/>
            <p:cNvSpPr txBox="1"/>
            <p:nvPr/>
          </p:nvSpPr>
          <p:spPr>
            <a:xfrm>
              <a:off x="1033" y="1484"/>
              <a:ext cx="3676" cy="10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function Max (a, b: integer): integer;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end;</a:t>
              </a:r>
              <a:endParaRPr/>
            </a:p>
          </p:txBody>
        </p:sp>
        <p:sp>
          <p:nvSpPr>
            <p:cNvPr id="3071" name="Google Shape;3071;p169"/>
            <p:cNvSpPr/>
            <p:nvPr/>
          </p:nvSpPr>
          <p:spPr>
            <a:xfrm>
              <a:off x="1271" y="2115"/>
              <a:ext cx="941" cy="2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 := a;</a:t>
              </a:r>
              <a:endParaRPr/>
            </a:p>
          </p:txBody>
        </p:sp>
      </p:grpSp>
      <p:grpSp>
        <p:nvGrpSpPr>
          <p:cNvPr id="3072" name="Google Shape;3072;p169"/>
          <p:cNvGrpSpPr/>
          <p:nvPr/>
        </p:nvGrpSpPr>
        <p:grpSpPr>
          <a:xfrm>
            <a:off x="1520825" y="2032000"/>
            <a:ext cx="5835650" cy="1682750"/>
            <a:chOff x="958" y="1280"/>
            <a:chExt cx="3676" cy="1060"/>
          </a:xfrm>
        </p:grpSpPr>
        <p:sp>
          <p:nvSpPr>
            <p:cNvPr id="3073" name="Google Shape;3073;p169"/>
            <p:cNvSpPr txBox="1"/>
            <p:nvPr/>
          </p:nvSpPr>
          <p:spPr>
            <a:xfrm>
              <a:off x="958" y="1280"/>
              <a:ext cx="3676" cy="10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function qq (a, b: integer): float;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7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1" i="0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7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end;</a:t>
              </a:r>
              <a:endParaRPr/>
            </a:p>
          </p:txBody>
        </p:sp>
        <p:sp>
          <p:nvSpPr>
            <p:cNvPr id="3074" name="Google Shape;3074;p169"/>
            <p:cNvSpPr/>
            <p:nvPr/>
          </p:nvSpPr>
          <p:spPr>
            <a:xfrm>
              <a:off x="1016" y="1522"/>
              <a:ext cx="1480" cy="2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urier New"/>
                <a:buNone/>
              </a:pPr>
              <a:r>
                <a:rPr b="1" i="0" lang="en-US" sz="19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 x, y: real;</a:t>
              </a:r>
              <a:endParaRPr/>
            </a:p>
          </p:txBody>
        </p:sp>
      </p:grpSp>
      <p:grpSp>
        <p:nvGrpSpPr>
          <p:cNvPr id="3075" name="Google Shape;3075;p169"/>
          <p:cNvGrpSpPr/>
          <p:nvPr/>
        </p:nvGrpSpPr>
        <p:grpSpPr>
          <a:xfrm>
            <a:off x="4238625" y="5840412"/>
            <a:ext cx="4668837" cy="663575"/>
            <a:chOff x="1890" y="2760"/>
            <a:chExt cx="2941" cy="418"/>
          </a:xfrm>
        </p:grpSpPr>
        <p:grpSp>
          <p:nvGrpSpPr>
            <p:cNvPr id="3076" name="Google Shape;3076;p169"/>
            <p:cNvGrpSpPr/>
            <p:nvPr/>
          </p:nvGrpSpPr>
          <p:grpSpPr>
            <a:xfrm>
              <a:off x="1890" y="2760"/>
              <a:ext cx="2941" cy="418"/>
              <a:chOff x="872" y="3441"/>
              <a:chExt cx="2941" cy="418"/>
            </a:xfrm>
          </p:grpSpPr>
          <p:sp>
            <p:nvSpPr>
              <p:cNvPr id="3077" name="Google Shape;3077;p169"/>
              <p:cNvSpPr txBox="1"/>
              <p:nvPr/>
            </p:nvSpPr>
            <p:spPr>
              <a:xfrm>
                <a:off x="1166" y="3508"/>
                <a:ext cx="2647" cy="296"/>
              </a:xfrm>
              <a:prstGeom prst="rect">
                <a:avLst/>
              </a:prstGeom>
              <a:solidFill>
                <a:srgbClr val="D1D1FF"/>
              </a:solidFill>
              <a:ln cap="flat" cmpd="sng" w="12700">
                <a:solidFill>
                  <a:srgbClr val="000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В </a:t>
                </a:r>
                <a:r>
                  <a:rPr b="1" i="1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Delphi:</a:t>
                </a:r>
                <a:endParaRPr/>
              </a:p>
            </p:txBody>
          </p:sp>
          <p:sp>
            <p:nvSpPr>
              <p:cNvPr id="3078" name="Google Shape;3078;p169"/>
              <p:cNvSpPr/>
              <p:nvPr/>
            </p:nvSpPr>
            <p:spPr>
              <a:xfrm>
                <a:off x="872" y="3441"/>
                <a:ext cx="430" cy="418"/>
              </a:xfrm>
              <a:prstGeom prst="ellipse">
                <a:avLst/>
              </a:prstGeom>
              <a:solidFill>
                <a:srgbClr val="00008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400"/>
                  <a:buFont typeface="Arial"/>
                  <a:buNone/>
                </a:pPr>
                <a:r>
                  <a:rPr b="1" i="0" lang="en-US" sz="4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!</a:t>
                </a:r>
                <a:endParaRPr/>
              </a:p>
            </p:txBody>
          </p:sp>
        </p:grpSp>
        <p:sp>
          <p:nvSpPr>
            <p:cNvPr id="3079" name="Google Shape;3079;p169"/>
            <p:cNvSpPr/>
            <p:nvPr/>
          </p:nvSpPr>
          <p:spPr>
            <a:xfrm>
              <a:off x="3317" y="2863"/>
              <a:ext cx="1397" cy="22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Result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:=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a;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17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086" name="Google Shape;3086;p17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7" name="Google Shape;3087;p17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3088" name="Google Shape;3088;p170"/>
          <p:cNvSpPr txBox="1"/>
          <p:nvPr/>
        </p:nvSpPr>
        <p:spPr>
          <a:xfrm>
            <a:off x="604837" y="1135062"/>
            <a:ext cx="7654925" cy="41211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a, b, max: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writeln('Введите два числа');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read(a,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max := Max ( a, b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writeln('Наибольшее число ', max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3089" name="Google Shape;3089;p170"/>
          <p:cNvSpPr/>
          <p:nvPr/>
        </p:nvSpPr>
        <p:spPr>
          <a:xfrm>
            <a:off x="1104900" y="1838325"/>
            <a:ext cx="5716587" cy="1309687"/>
          </a:xfrm>
          <a:prstGeom prst="roundRect">
            <a:avLst>
              <a:gd fmla="val 95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90000" spcFirstLastPara="1" rIns="90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Max (a, b: integer):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3090" name="Google Shape;3090;p170"/>
          <p:cNvSpPr/>
          <p:nvPr/>
        </p:nvSpPr>
        <p:spPr>
          <a:xfrm>
            <a:off x="982662" y="4151312"/>
            <a:ext cx="461962" cy="327025"/>
          </a:xfrm>
          <a:prstGeom prst="roundRect">
            <a:avLst>
              <a:gd fmla="val 95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90000" spcFirstLastPara="1" rIns="90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3091" name="Google Shape;3091;p170"/>
          <p:cNvSpPr/>
          <p:nvPr/>
        </p:nvSpPr>
        <p:spPr>
          <a:xfrm>
            <a:off x="5157787" y="4475162"/>
            <a:ext cx="461962" cy="327025"/>
          </a:xfrm>
          <a:prstGeom prst="roundRect">
            <a:avLst>
              <a:gd fmla="val 95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90000" spcFirstLastPara="1" rIns="90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3092" name="Google Shape;3092;p170"/>
          <p:cNvSpPr/>
          <p:nvPr/>
        </p:nvSpPr>
        <p:spPr>
          <a:xfrm>
            <a:off x="2136775" y="1474787"/>
            <a:ext cx="461962" cy="327025"/>
          </a:xfrm>
          <a:prstGeom prst="roundRect">
            <a:avLst>
              <a:gd fmla="val 95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90000" spcFirstLastPara="1" rIns="90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grpSp>
        <p:nvGrpSpPr>
          <p:cNvPr id="3093" name="Google Shape;3093;p170"/>
          <p:cNvGrpSpPr/>
          <p:nvPr/>
        </p:nvGrpSpPr>
        <p:grpSpPr>
          <a:xfrm>
            <a:off x="1384300" y="5462587"/>
            <a:ext cx="6092825" cy="941387"/>
            <a:chOff x="574" y="3423"/>
            <a:chExt cx="3838" cy="593"/>
          </a:xfrm>
        </p:grpSpPr>
        <p:sp>
          <p:nvSpPr>
            <p:cNvPr id="3094" name="Google Shape;3094;p170"/>
            <p:cNvSpPr txBox="1"/>
            <p:nvPr/>
          </p:nvSpPr>
          <p:spPr>
            <a:xfrm>
              <a:off x="868" y="3490"/>
              <a:ext cx="3544" cy="52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Имена переменных, функций и </a:t>
              </a:r>
              <a:b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процедур не должны совпадать!</a:t>
              </a:r>
              <a:endParaRPr/>
            </a:p>
          </p:txBody>
        </p:sp>
        <p:sp>
          <p:nvSpPr>
            <p:cNvPr id="3095" name="Google Shape;3095;p170"/>
            <p:cNvSpPr/>
            <p:nvPr/>
          </p:nvSpPr>
          <p:spPr>
            <a:xfrm>
              <a:off x="574" y="3423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</p:grpSp>
      <p:sp>
        <p:nvSpPr>
          <p:cNvPr id="3096" name="Google Shape;3096;p170"/>
          <p:cNvSpPr/>
          <p:nvPr/>
        </p:nvSpPr>
        <p:spPr>
          <a:xfrm>
            <a:off x="5327650" y="3119437"/>
            <a:ext cx="3405187" cy="595312"/>
          </a:xfrm>
          <a:prstGeom prst="wedgeRoundRectCallout">
            <a:avLst>
              <a:gd fmla="val -12074" name="adj1"/>
              <a:gd fmla="val 388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фактические параметры</a:t>
            </a:r>
            <a:endParaRPr/>
          </a:p>
        </p:txBody>
      </p:sp>
      <p:sp>
        <p:nvSpPr>
          <p:cNvPr id="3097" name="Google Shape;3097;p170"/>
          <p:cNvSpPr/>
          <p:nvPr/>
        </p:nvSpPr>
        <p:spPr>
          <a:xfrm>
            <a:off x="5475287" y="3935412"/>
            <a:ext cx="2239962" cy="442912"/>
          </a:xfrm>
          <a:prstGeom prst="wedgeRoundRectCallout">
            <a:avLst>
              <a:gd fmla="val -15370" name="adj1"/>
              <a:gd fmla="val 184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вызов функции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17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04" name="Google Shape;3104;p17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05" name="Google Shape;3105;p17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17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3107" name="Google Shape;3107;p171"/>
          <p:cNvSpPr txBox="1"/>
          <p:nvPr/>
        </p:nvSpPr>
        <p:spPr>
          <a:xfrm>
            <a:off x="369887" y="942975"/>
            <a:ext cx="84201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определяет сумму всех чисел от 1 до N и привести пример ее использования.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число: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сумма = 5050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определяет, сколько зерен попросил положить на N-ую клетку изобретатель шахмат (на 1-ую – 1 зерно, на 2-ую – 2 зерна, на 3-ю – 4 зерна, …)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Введите номер клетки: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На 28-ой клетке 134217728 зерен.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9" name="Google Shape;319;p2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" name="Google Shape;320;p2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значений двух переменных</a:t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871537" y="3282950"/>
            <a:ext cx="7794625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8487" lvl="0" marL="3138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через пробел: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25 30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через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25 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30</a:t>
            </a:r>
            <a:endParaRPr/>
          </a:p>
        </p:txBody>
      </p:sp>
      <p:grpSp>
        <p:nvGrpSpPr>
          <p:cNvPr id="323" name="Google Shape;323;p28"/>
          <p:cNvGrpSpPr/>
          <p:nvPr/>
        </p:nvGrpSpPr>
        <p:grpSpPr>
          <a:xfrm>
            <a:off x="3454400" y="3325812"/>
            <a:ext cx="3687762" cy="1047750"/>
            <a:chOff x="2364" y="2375"/>
            <a:chExt cx="2323" cy="660"/>
          </a:xfrm>
        </p:grpSpPr>
        <p:grpSp>
          <p:nvGrpSpPr>
            <p:cNvPr id="324" name="Google Shape;324;p28"/>
            <p:cNvGrpSpPr/>
            <p:nvPr/>
          </p:nvGrpSpPr>
          <p:grpSpPr>
            <a:xfrm>
              <a:off x="2364" y="2510"/>
              <a:ext cx="1504" cy="426"/>
              <a:chOff x="2364" y="2510"/>
              <a:chExt cx="1504" cy="426"/>
            </a:xfrm>
          </p:grpSpPr>
          <p:sp>
            <p:nvSpPr>
              <p:cNvPr id="325" name="Google Shape;325;p28"/>
              <p:cNvSpPr/>
              <p:nvPr/>
            </p:nvSpPr>
            <p:spPr>
              <a:xfrm>
                <a:off x="2364" y="2510"/>
                <a:ext cx="1486" cy="228"/>
              </a:xfrm>
              <a:custGeom>
                <a:rect b="b" l="l" r="r" t="t"/>
                <a:pathLst>
                  <a:path extrusionOk="0" h="21600" w="21600">
                    <a:moveTo>
                      <a:pt x="21600" y="6079"/>
                    </a:moveTo>
                    <a:lnTo>
                      <a:pt x="16390" y="0"/>
                    </a:lnTo>
                    <a:lnTo>
                      <a:pt x="16390" y="3979"/>
                    </a:lnTo>
                    <a:lnTo>
                      <a:pt x="12427" y="3979"/>
                    </a:lnTo>
                    <a:cubicBezTo>
                      <a:pt x="5564" y="3979"/>
                      <a:pt x="0" y="7641"/>
                      <a:pt x="0" y="12158"/>
                    </a:cubicBezTo>
                    <a:lnTo>
                      <a:pt x="0" y="21600"/>
                    </a:lnTo>
                    <a:lnTo>
                      <a:pt x="4293" y="21600"/>
                    </a:lnTo>
                    <a:lnTo>
                      <a:pt x="4293" y="12158"/>
                    </a:lnTo>
                    <a:cubicBezTo>
                      <a:pt x="4293" y="9960"/>
                      <a:pt x="7935" y="8179"/>
                      <a:pt x="12427" y="8179"/>
                    </a:cubicBezTo>
                    <a:lnTo>
                      <a:pt x="16390" y="8179"/>
                    </a:lnTo>
                    <a:lnTo>
                      <a:pt x="16390" y="121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3072" y="2801"/>
                <a:ext cx="796" cy="135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28"/>
            <p:cNvGrpSpPr/>
            <p:nvPr/>
          </p:nvGrpSpPr>
          <p:grpSpPr>
            <a:xfrm>
              <a:off x="3982" y="2375"/>
              <a:ext cx="705" cy="660"/>
              <a:chOff x="3982" y="2375"/>
              <a:chExt cx="705" cy="660"/>
            </a:xfrm>
          </p:grpSpPr>
          <p:sp>
            <p:nvSpPr>
              <p:cNvPr id="328" name="Google Shape;328;p28"/>
              <p:cNvSpPr txBox="1"/>
              <p:nvPr/>
            </p:nvSpPr>
            <p:spPr>
              <a:xfrm>
                <a:off x="4388" y="2375"/>
                <a:ext cx="292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/>
              </a:p>
            </p:txBody>
          </p:sp>
          <p:sp>
            <p:nvSpPr>
              <p:cNvPr id="329" name="Google Shape;329;p28"/>
              <p:cNvSpPr txBox="1"/>
              <p:nvPr/>
            </p:nvSpPr>
            <p:spPr>
              <a:xfrm>
                <a:off x="3982" y="2409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25</a:t>
                </a:r>
                <a:endParaRPr/>
              </a:p>
            </p:txBody>
          </p:sp>
          <p:sp>
            <p:nvSpPr>
              <p:cNvPr id="330" name="Google Shape;330;p28"/>
              <p:cNvSpPr txBox="1"/>
              <p:nvPr/>
            </p:nvSpPr>
            <p:spPr>
              <a:xfrm>
                <a:off x="4395" y="2702"/>
                <a:ext cx="292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/>
              </a:p>
            </p:txBody>
          </p:sp>
          <p:sp>
            <p:nvSpPr>
              <p:cNvPr id="331" name="Google Shape;331;p28"/>
              <p:cNvSpPr txBox="1"/>
              <p:nvPr/>
            </p:nvSpPr>
            <p:spPr>
              <a:xfrm>
                <a:off x="3989" y="2751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30</a:t>
                </a:r>
                <a:endParaRPr/>
              </a:p>
            </p:txBody>
          </p:sp>
        </p:grpSp>
      </p:grpSp>
      <p:grpSp>
        <p:nvGrpSpPr>
          <p:cNvPr id="332" name="Google Shape;332;p28"/>
          <p:cNvGrpSpPr/>
          <p:nvPr/>
        </p:nvGrpSpPr>
        <p:grpSpPr>
          <a:xfrm>
            <a:off x="3971925" y="4705350"/>
            <a:ext cx="1897062" cy="1047750"/>
            <a:chOff x="2660" y="3285"/>
            <a:chExt cx="1195" cy="660"/>
          </a:xfrm>
        </p:grpSpPr>
        <p:grpSp>
          <p:nvGrpSpPr>
            <p:cNvPr id="333" name="Google Shape;333;p28"/>
            <p:cNvGrpSpPr/>
            <p:nvPr/>
          </p:nvGrpSpPr>
          <p:grpSpPr>
            <a:xfrm>
              <a:off x="3150" y="3285"/>
              <a:ext cx="705" cy="660"/>
              <a:chOff x="3150" y="3285"/>
              <a:chExt cx="705" cy="660"/>
            </a:xfrm>
          </p:grpSpPr>
          <p:sp>
            <p:nvSpPr>
              <p:cNvPr id="334" name="Google Shape;334;p28"/>
              <p:cNvSpPr txBox="1"/>
              <p:nvPr/>
            </p:nvSpPr>
            <p:spPr>
              <a:xfrm>
                <a:off x="3556" y="3285"/>
                <a:ext cx="292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/>
              </a:p>
            </p:txBody>
          </p:sp>
          <p:sp>
            <p:nvSpPr>
              <p:cNvPr id="335" name="Google Shape;335;p28"/>
              <p:cNvSpPr txBox="1"/>
              <p:nvPr/>
            </p:nvSpPr>
            <p:spPr>
              <a:xfrm>
                <a:off x="3150" y="3319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25</a:t>
                </a:r>
                <a:endParaRPr/>
              </a:p>
            </p:txBody>
          </p:sp>
          <p:sp>
            <p:nvSpPr>
              <p:cNvPr id="336" name="Google Shape;336;p28"/>
              <p:cNvSpPr txBox="1"/>
              <p:nvPr/>
            </p:nvSpPr>
            <p:spPr>
              <a:xfrm>
                <a:off x="3563" y="3612"/>
                <a:ext cx="292" cy="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/>
              </a:p>
            </p:txBody>
          </p:sp>
          <p:sp>
            <p:nvSpPr>
              <p:cNvPr id="337" name="Google Shape;337;p28"/>
              <p:cNvSpPr txBox="1"/>
              <p:nvPr/>
            </p:nvSpPr>
            <p:spPr>
              <a:xfrm>
                <a:off x="3157" y="3661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ourier New"/>
                  <a:buNone/>
                </a:pPr>
                <a:r>
                  <a:rPr b="1" i="0" lang="en-US" sz="32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30</a:t>
                </a: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2667" y="3420"/>
              <a:ext cx="455" cy="11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2660" y="3733"/>
              <a:ext cx="455" cy="11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8"/>
          <p:cNvSpPr txBox="1"/>
          <p:nvPr/>
        </p:nvSpPr>
        <p:spPr>
          <a:xfrm>
            <a:off x="496887" y="1782762"/>
            <a:ext cx="3214687" cy="522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( a, b );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4600575" y="1176337"/>
            <a:ext cx="3248025" cy="1501775"/>
          </a:xfrm>
          <a:prstGeom prst="wedgeRoundRectCallout">
            <a:avLst>
              <a:gd fmla="val -6136" name="adj1"/>
              <a:gd fmla="val 1043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значений двух переменных (через пробел или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17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14" name="Google Shape;3114;p17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15" name="Google Shape;3115;p17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6" name="Google Shape;3116;p17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 (вариант 2)</a:t>
            </a:r>
            <a:endParaRPr/>
          </a:p>
        </p:txBody>
      </p:sp>
      <p:sp>
        <p:nvSpPr>
          <p:cNvPr id="3117" name="Google Shape;3117;p172"/>
          <p:cNvSpPr txBox="1"/>
          <p:nvPr/>
        </p:nvSpPr>
        <p:spPr>
          <a:xfrm>
            <a:off x="369887" y="942975"/>
            <a:ext cx="8420100" cy="544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определяет наибольший общий делитель двух натуральных и привести пример ее использования.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два числа: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14 21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НОД(14,21)=7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вычисляет функцию синус как сумму ряда (с точностью 0.001)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Введите угол в градусах: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sin(45) = 0.707</a:t>
            </a:r>
            <a:endParaRPr/>
          </a:p>
        </p:txBody>
      </p:sp>
      <p:pic>
        <p:nvPicPr>
          <p:cNvPr id="3118" name="Google Shape;3118;p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512" y="4268787"/>
            <a:ext cx="3048000" cy="7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172"/>
          <p:cNvSpPr txBox="1"/>
          <p:nvPr/>
        </p:nvSpPr>
        <p:spPr>
          <a:xfrm>
            <a:off x="5743575" y="4414837"/>
            <a:ext cx="1939925" cy="5064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радианах!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17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26" name="Google Shape;3126;p17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7" name="Google Shape;3127;p17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Логические функции</a:t>
            </a:r>
            <a:endParaRPr/>
          </a:p>
        </p:txBody>
      </p:sp>
      <p:sp>
        <p:nvSpPr>
          <p:cNvPr id="3128" name="Google Shape;3128;p173"/>
          <p:cNvSpPr txBox="1"/>
          <p:nvPr/>
        </p:nvSpPr>
        <p:spPr>
          <a:xfrm>
            <a:off x="388937" y="855662"/>
            <a:ext cx="8420100" cy="320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7" lvl="0" marL="268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определяет, верно ли, что заданное число – простое.</a:t>
            </a:r>
            <a:endParaRPr/>
          </a:p>
          <a:p>
            <a:pPr indent="-268287" lvl="0" marL="268287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3525" lvl="1" marL="8032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 – логическое значение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63525" lvl="1" marL="8032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 функции можно использовать как логическую величину в условиях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if, while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68287" lvl="0" marL="268287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r>
              <a:rPr b="0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считаем число делителей в интервале от 2 до N-1, если оно не равно нулю – число составное. </a:t>
            </a:r>
            <a:endParaRPr/>
          </a:p>
        </p:txBody>
      </p:sp>
      <p:sp>
        <p:nvSpPr>
          <p:cNvPr id="3129" name="Google Shape;3129;p173"/>
          <p:cNvSpPr txBox="1"/>
          <p:nvPr/>
        </p:nvSpPr>
        <p:spPr>
          <a:xfrm>
            <a:off x="1474787" y="4119562"/>
            <a:ext cx="6297612" cy="2552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to N-1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mod i = 0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:= count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count = 0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число N простое}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число N составное }</a:t>
            </a:r>
            <a:endParaRPr/>
          </a:p>
        </p:txBody>
      </p:sp>
      <p:sp>
        <p:nvSpPr>
          <p:cNvPr id="3130" name="Google Shape;3130;p173"/>
          <p:cNvSpPr txBox="1"/>
          <p:nvPr/>
        </p:nvSpPr>
        <p:spPr>
          <a:xfrm>
            <a:off x="1460500" y="4514850"/>
            <a:ext cx="3556000" cy="106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to N-1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mod i = 0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:= count + 1;</a:t>
            </a:r>
            <a:endParaRPr/>
          </a:p>
        </p:txBody>
      </p:sp>
      <p:grpSp>
        <p:nvGrpSpPr>
          <p:cNvPr id="3131" name="Google Shape;3131;p173"/>
          <p:cNvGrpSpPr/>
          <p:nvPr/>
        </p:nvGrpSpPr>
        <p:grpSpPr>
          <a:xfrm>
            <a:off x="5538787" y="4713287"/>
            <a:ext cx="3144837" cy="663575"/>
            <a:chOff x="1133" y="3696"/>
            <a:chExt cx="1981" cy="418"/>
          </a:xfrm>
        </p:grpSpPr>
        <p:sp>
          <p:nvSpPr>
            <p:cNvPr id="3132" name="Google Shape;3132;p173"/>
            <p:cNvSpPr txBox="1"/>
            <p:nvPr/>
          </p:nvSpPr>
          <p:spPr>
            <a:xfrm>
              <a:off x="1427" y="3763"/>
              <a:ext cx="1687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улучшить?</a:t>
              </a:r>
              <a:endParaRPr/>
            </a:p>
          </p:txBody>
        </p:sp>
        <p:sp>
          <p:nvSpPr>
            <p:cNvPr id="3133" name="Google Shape;3133;p173"/>
            <p:cNvSpPr/>
            <p:nvPr/>
          </p:nvSpPr>
          <p:spPr>
            <a:xfrm>
              <a:off x="1133" y="3696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17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40" name="Google Shape;3140;p17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1" name="Google Shape;3141;p17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Логические функции</a:t>
            </a:r>
            <a:endParaRPr/>
          </a:p>
        </p:txBody>
      </p:sp>
      <p:sp>
        <p:nvSpPr>
          <p:cNvPr id="3142" name="Google Shape;3142;p174"/>
          <p:cNvSpPr txBox="1"/>
          <p:nvPr/>
        </p:nvSpPr>
        <p:spPr>
          <a:xfrm>
            <a:off x="512762" y="968375"/>
            <a:ext cx="8235950" cy="5691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writeln('Введите целое число');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Prime(N)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writeln(N, ' – простое число')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writeln(N, ' – составное число');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3143" name="Google Shape;3143;p174"/>
          <p:cNvSpPr/>
          <p:nvPr/>
        </p:nvSpPr>
        <p:spPr>
          <a:xfrm>
            <a:off x="744537" y="1620837"/>
            <a:ext cx="6137275" cy="2854325"/>
          </a:xfrm>
          <a:prstGeom prst="roundRect">
            <a:avLst>
              <a:gd fmla="val 95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90000" spcFirstLastPara="1" rIns="90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Prime (N: integer): boolean;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count,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:= 2; count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i*i &lt;=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N mod i = 0 then count := count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 := i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Prime := (count = 0);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3144" name="Google Shape;3144;p174"/>
          <p:cNvSpPr txBox="1"/>
          <p:nvPr/>
        </p:nvSpPr>
        <p:spPr>
          <a:xfrm>
            <a:off x="1062037" y="2760662"/>
            <a:ext cx="5745162" cy="109061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Google Shape;3145;p174"/>
          <p:cNvSpPr/>
          <p:nvPr/>
        </p:nvSpPr>
        <p:spPr>
          <a:xfrm>
            <a:off x="4672012" y="5191125"/>
            <a:ext cx="2239962" cy="442912"/>
          </a:xfrm>
          <a:prstGeom prst="wedgeRoundRectCallout">
            <a:avLst>
              <a:gd fmla="val -15370" name="adj1"/>
              <a:gd fmla="val 184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вызов функции</a:t>
            </a:r>
            <a:endParaRPr/>
          </a:p>
        </p:txBody>
      </p:sp>
      <p:sp>
        <p:nvSpPr>
          <p:cNvPr id="3146" name="Google Shape;3146;p174"/>
          <p:cNvSpPr/>
          <p:nvPr/>
        </p:nvSpPr>
        <p:spPr>
          <a:xfrm>
            <a:off x="3848100" y="1006475"/>
            <a:ext cx="4491037" cy="434975"/>
          </a:xfrm>
          <a:prstGeom prst="wedgeRoundRectCallout">
            <a:avLst>
              <a:gd fmla="val 6116" name="adj1"/>
              <a:gd fmla="val 3350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 – логическое значение</a:t>
            </a:r>
            <a:endParaRPr/>
          </a:p>
        </p:txBody>
      </p:sp>
      <p:grpSp>
        <p:nvGrpSpPr>
          <p:cNvPr id="3147" name="Google Shape;3147;p174"/>
          <p:cNvGrpSpPr/>
          <p:nvPr/>
        </p:nvGrpSpPr>
        <p:grpSpPr>
          <a:xfrm>
            <a:off x="4246562" y="2105025"/>
            <a:ext cx="2895600" cy="442912"/>
            <a:chOff x="2675" y="1326"/>
            <a:chExt cx="1824" cy="279"/>
          </a:xfrm>
        </p:grpSpPr>
        <p:sp>
          <p:nvSpPr>
            <p:cNvPr id="3148" name="Google Shape;3148;p174"/>
            <p:cNvSpPr/>
            <p:nvPr/>
          </p:nvSpPr>
          <p:spPr>
            <a:xfrm>
              <a:off x="2675" y="1326"/>
              <a:ext cx="1824" cy="279"/>
            </a:xfrm>
            <a:prstGeom prst="wedgeRoundRectCallout">
              <a:avLst>
                <a:gd fmla="val -72477" name="adj1"/>
                <a:gd fmla="val 120968" name="adj2"/>
                <a:gd fmla="val 16667" name="adj3"/>
              </a:avLst>
            </a:prstGeom>
            <a:noFill/>
            <a:ln>
              <a:noFill/>
            </a:ln>
            <a:effectLst>
              <a:outerShdw rotWithShape="0" algn="ctr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перебор только до</a:t>
              </a:r>
              <a:endParaRPr/>
            </a:p>
          </p:txBody>
        </p:sp>
        <p:pic>
          <p:nvPicPr>
            <p:cNvPr id="3149" name="Google Shape;3149;p1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34" y="1338"/>
              <a:ext cx="295" cy="2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0" name="Google Shape;3150;p174"/>
          <p:cNvSpPr/>
          <p:nvPr/>
        </p:nvSpPr>
        <p:spPr>
          <a:xfrm>
            <a:off x="3803650" y="4221162"/>
            <a:ext cx="4708525" cy="533400"/>
          </a:xfrm>
          <a:prstGeom prst="wedgeRoundRectCallout">
            <a:avLst>
              <a:gd fmla="val 299" name="adj1"/>
              <a:gd fmla="val -411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 – это логическое значение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17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57" name="Google Shape;3157;p17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58" name="Google Shape;3158;p17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17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3160" name="Google Shape;3160;p175"/>
          <p:cNvSpPr txBox="1"/>
          <p:nvPr/>
        </p:nvSpPr>
        <p:spPr>
          <a:xfrm>
            <a:off x="381000" y="842962"/>
            <a:ext cx="8420100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определяет, верно ли, что  сумма его цифр – четное число.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число: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136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Сумма цифр четная.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Составить функцию, которая определяет, верно ли, что в заданном числе все цифры стоят по возрастанию.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число: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Верно.</a:t>
            </a:r>
            <a:endParaRPr/>
          </a:p>
        </p:txBody>
      </p:sp>
      <p:sp>
        <p:nvSpPr>
          <p:cNvPr id="3161" name="Google Shape;3161;p175"/>
          <p:cNvSpPr txBox="1"/>
          <p:nvPr/>
        </p:nvSpPr>
        <p:spPr>
          <a:xfrm>
            <a:off x="4865687" y="4759325"/>
            <a:ext cx="28749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число: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528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Неверно.</a:t>
            </a:r>
            <a:endParaRPr/>
          </a:p>
        </p:txBody>
      </p:sp>
      <p:sp>
        <p:nvSpPr>
          <p:cNvPr id="3162" name="Google Shape;3162;p175"/>
          <p:cNvSpPr txBox="1"/>
          <p:nvPr/>
        </p:nvSpPr>
        <p:spPr>
          <a:xfrm>
            <a:off x="4875212" y="1962150"/>
            <a:ext cx="386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число: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245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Сумма цифр нечетная.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17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8" name="Google Shape;3168;p176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3169" name="Google Shape;3169;p176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13. Случайные числа</a:t>
            </a:r>
            <a:endParaRPr/>
          </a:p>
        </p:txBody>
      </p:sp>
      <p:sp>
        <p:nvSpPr>
          <p:cNvPr id="3170" name="Google Shape;3170;p176"/>
          <p:cNvSpPr txBox="1"/>
          <p:nvPr/>
        </p:nvSpPr>
        <p:spPr>
          <a:xfrm>
            <a:off x="144462" y="6216650"/>
            <a:ext cx="42735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17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77" name="Google Shape;3177;p17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78" name="Google Shape;3178;p17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Случайные числа</a:t>
            </a:r>
            <a:endParaRPr/>
          </a:p>
        </p:txBody>
      </p:sp>
      <p:sp>
        <p:nvSpPr>
          <p:cNvPr id="3179" name="Google Shape;3179;p177"/>
          <p:cNvSpPr txBox="1"/>
          <p:nvPr/>
        </p:nvSpPr>
        <p:spPr>
          <a:xfrm>
            <a:off x="360362" y="868362"/>
            <a:ext cx="8420100" cy="5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Случайные явления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везде…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бросание монеты («орел» или «решка»)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падение снега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броуновское движение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помехи при телефонной связи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шум радиоэфира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Случайные числа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такая последовательность чисел, для которой невозможно предсказать следующее даже зная все предыдущие.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как получить на компьютере?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Возможные решения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использовать внешний источник шумовых помех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помощью математических преобразований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17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186" name="Google Shape;3186;p17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87" name="Google Shape;3187;p17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Псевдослучайные числа</a:t>
            </a:r>
            <a:endParaRPr/>
          </a:p>
        </p:txBody>
      </p:sp>
      <p:sp>
        <p:nvSpPr>
          <p:cNvPr id="3188" name="Google Shape;3188;p178"/>
          <p:cNvSpPr txBox="1"/>
          <p:nvPr/>
        </p:nvSpPr>
        <p:spPr>
          <a:xfrm>
            <a:off x="360362" y="868362"/>
            <a:ext cx="8420100" cy="5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Псевдослучайные числа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такая последовательность чисел, которая обладает свойствами случайных чисел, но каждое следующее число вычисляется по заданной формуле.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899" lvl="1" marL="696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Случайные целые числа [0,m) (линейный конгруэнтный метод)</a:t>
            </a:r>
            <a:endParaRPr/>
          </a:p>
          <a:p>
            <a:pPr indent="-342899" lvl="1" marL="696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342899" lvl="1" marL="696912" marR="0" rtl="0" algn="l">
              <a:lnSpc>
                <a:spcPct val="100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2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Случайные вещественные числа [0,1]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Литература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899" lvl="1" marL="696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Д. Кнут, Искусство программирования для ЭВМ, т.2.</a:t>
            </a:r>
            <a:endParaRPr/>
          </a:p>
        </p:txBody>
      </p:sp>
      <p:pic>
        <p:nvPicPr>
          <p:cNvPr id="3189" name="Google Shape;3189;p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887" y="3149600"/>
            <a:ext cx="5661025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537" y="4962525"/>
            <a:ext cx="238601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1" name="Google Shape;3191;p178"/>
          <p:cNvSpPr/>
          <p:nvPr/>
        </p:nvSpPr>
        <p:spPr>
          <a:xfrm>
            <a:off x="4864100" y="5446712"/>
            <a:ext cx="2909887" cy="415925"/>
          </a:xfrm>
          <a:prstGeom prst="wedgeRoundRectCallout">
            <a:avLst>
              <a:gd fmla="val -3983" name="adj1"/>
              <a:gd fmla="val 57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дробная часть числа</a:t>
            </a:r>
            <a:endParaRPr/>
          </a:p>
        </p:txBody>
      </p:sp>
      <p:sp>
        <p:nvSpPr>
          <p:cNvPr id="3192" name="Google Shape;3192;p178"/>
          <p:cNvSpPr/>
          <p:nvPr/>
        </p:nvSpPr>
        <p:spPr>
          <a:xfrm>
            <a:off x="5153025" y="2659062"/>
            <a:ext cx="2974975" cy="415925"/>
          </a:xfrm>
          <a:prstGeom prst="wedgeRoundRectCallout">
            <a:avLst>
              <a:gd fmla="val -2547" name="adj1"/>
              <a:gd fmla="val 1178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c, m - целые числа</a:t>
            </a:r>
            <a:endParaRPr/>
          </a:p>
        </p:txBody>
      </p:sp>
      <p:pic>
        <p:nvPicPr>
          <p:cNvPr id="3193" name="Google Shape;3193;p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8775" y="2659062"/>
            <a:ext cx="3170237" cy="471487"/>
          </a:xfrm>
          <a:prstGeom prst="rect">
            <a:avLst/>
          </a:prstGeom>
          <a:noFill/>
          <a:ln>
            <a:noFill/>
          </a:ln>
        </p:spPr>
      </p:pic>
      <p:sp>
        <p:nvSpPr>
          <p:cNvPr id="3194" name="Google Shape;3194;p178"/>
          <p:cNvSpPr/>
          <p:nvPr/>
        </p:nvSpPr>
        <p:spPr>
          <a:xfrm>
            <a:off x="1163637" y="3692525"/>
            <a:ext cx="2041525" cy="415925"/>
          </a:xfrm>
          <a:prstGeom prst="wedgeRoundRectCallout">
            <a:avLst>
              <a:gd fmla="val 17838" name="adj1"/>
              <a:gd fmla="val -93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простое число</a:t>
            </a:r>
            <a:endParaRPr/>
          </a:p>
        </p:txBody>
      </p:sp>
      <p:sp>
        <p:nvSpPr>
          <p:cNvPr id="3195" name="Google Shape;3195;p178"/>
          <p:cNvSpPr/>
          <p:nvPr/>
        </p:nvSpPr>
        <p:spPr>
          <a:xfrm>
            <a:off x="7258050" y="3609975"/>
            <a:ext cx="1157287" cy="415925"/>
          </a:xfrm>
          <a:prstGeom prst="wedgeRoundRectCallout">
            <a:avLst>
              <a:gd fmla="val -16178" name="adj1"/>
              <a:gd fmla="val -40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196" name="Google Shape;3196;p178"/>
          <p:cNvSpPr/>
          <p:nvPr/>
        </p:nvSpPr>
        <p:spPr>
          <a:xfrm>
            <a:off x="4605337" y="4657725"/>
            <a:ext cx="2441575" cy="415925"/>
          </a:xfrm>
          <a:prstGeom prst="wedgeRoundRectCallout">
            <a:avLst>
              <a:gd fmla="val -3446" name="adj1"/>
              <a:gd fmla="val 2267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17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203" name="Google Shape;3203;p17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4" name="Google Shape;3204;p17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Распределение случайных чисел</a:t>
            </a:r>
            <a:endParaRPr/>
          </a:p>
        </p:txBody>
      </p:sp>
      <p:sp>
        <p:nvSpPr>
          <p:cNvPr id="3205" name="Google Shape;3205;p179"/>
          <p:cNvSpPr txBox="1"/>
          <p:nvPr/>
        </p:nvSpPr>
        <p:spPr>
          <a:xfrm>
            <a:off x="360362" y="868362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снежинки падают на отрезок [a,b]</a:t>
            </a:r>
            <a:endParaRPr/>
          </a:p>
        </p:txBody>
      </p:sp>
      <p:grpSp>
        <p:nvGrpSpPr>
          <p:cNvPr id="3206" name="Google Shape;3206;p179"/>
          <p:cNvGrpSpPr/>
          <p:nvPr/>
        </p:nvGrpSpPr>
        <p:grpSpPr>
          <a:xfrm>
            <a:off x="1089025" y="2546350"/>
            <a:ext cx="2949575" cy="2538412"/>
            <a:chOff x="686" y="1604"/>
            <a:chExt cx="1858" cy="1599"/>
          </a:xfrm>
        </p:grpSpPr>
        <p:sp>
          <p:nvSpPr>
            <p:cNvPr descr="Крупная клетка" id="3207" name="Google Shape;3207;p179"/>
            <p:cNvSpPr/>
            <p:nvPr/>
          </p:nvSpPr>
          <p:spPr>
            <a:xfrm>
              <a:off x="1021" y="2249"/>
              <a:ext cx="975" cy="693"/>
            </a:xfrm>
            <a:custGeom>
              <a:rect b="b" l="l" r="r" t="t"/>
              <a:pathLst>
                <a:path extrusionOk="0" h="693" w="975">
                  <a:moveTo>
                    <a:pt x="0" y="690"/>
                  </a:moveTo>
                  <a:lnTo>
                    <a:pt x="0" y="0"/>
                  </a:lnTo>
                  <a:lnTo>
                    <a:pt x="975" y="0"/>
                  </a:lnTo>
                  <a:lnTo>
                    <a:pt x="975" y="693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8" name="Google Shape;3208;p179"/>
            <p:cNvCxnSpPr/>
            <p:nvPr/>
          </p:nvCxnSpPr>
          <p:spPr>
            <a:xfrm>
              <a:off x="686" y="2942"/>
              <a:ext cx="185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3209" name="Google Shape;3209;p179"/>
            <p:cNvSpPr txBox="1"/>
            <p:nvPr/>
          </p:nvSpPr>
          <p:spPr>
            <a:xfrm>
              <a:off x="913" y="2990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10" name="Google Shape;3210;p179"/>
            <p:cNvSpPr txBox="1"/>
            <p:nvPr/>
          </p:nvSpPr>
          <p:spPr>
            <a:xfrm>
              <a:off x="1934" y="3004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211" name="Google Shape;3211;p179"/>
            <p:cNvCxnSpPr/>
            <p:nvPr/>
          </p:nvCxnSpPr>
          <p:spPr>
            <a:xfrm>
              <a:off x="1022" y="1604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2" name="Google Shape;3212;p179"/>
            <p:cNvCxnSpPr/>
            <p:nvPr/>
          </p:nvCxnSpPr>
          <p:spPr>
            <a:xfrm>
              <a:off x="1996" y="1611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13" name="Google Shape;3213;p179"/>
          <p:cNvGrpSpPr/>
          <p:nvPr/>
        </p:nvGrpSpPr>
        <p:grpSpPr>
          <a:xfrm>
            <a:off x="4932362" y="2546350"/>
            <a:ext cx="2949575" cy="2538412"/>
            <a:chOff x="3107" y="1604"/>
            <a:chExt cx="1858" cy="1599"/>
          </a:xfrm>
        </p:grpSpPr>
        <p:sp>
          <p:nvSpPr>
            <p:cNvPr descr="Крупная клетка" id="3214" name="Google Shape;3214;p179"/>
            <p:cNvSpPr/>
            <p:nvPr/>
          </p:nvSpPr>
          <p:spPr>
            <a:xfrm>
              <a:off x="3442" y="1787"/>
              <a:ext cx="975" cy="1155"/>
            </a:xfrm>
            <a:custGeom>
              <a:rect b="b" l="l" r="r" t="t"/>
              <a:pathLst>
                <a:path extrusionOk="0" h="1155" w="975">
                  <a:moveTo>
                    <a:pt x="0" y="1152"/>
                  </a:moveTo>
                  <a:lnTo>
                    <a:pt x="0" y="720"/>
                  </a:lnTo>
                  <a:cubicBezTo>
                    <a:pt x="0" y="720"/>
                    <a:pt x="177" y="504"/>
                    <a:pt x="177" y="504"/>
                  </a:cubicBezTo>
                  <a:cubicBezTo>
                    <a:pt x="177" y="504"/>
                    <a:pt x="236" y="273"/>
                    <a:pt x="321" y="201"/>
                  </a:cubicBezTo>
                  <a:cubicBezTo>
                    <a:pt x="406" y="129"/>
                    <a:pt x="581" y="0"/>
                    <a:pt x="690" y="72"/>
                  </a:cubicBezTo>
                  <a:cubicBezTo>
                    <a:pt x="799" y="144"/>
                    <a:pt x="928" y="453"/>
                    <a:pt x="975" y="633"/>
                  </a:cubicBezTo>
                  <a:lnTo>
                    <a:pt x="975" y="1155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5" name="Google Shape;3215;p179"/>
            <p:cNvCxnSpPr/>
            <p:nvPr/>
          </p:nvCxnSpPr>
          <p:spPr>
            <a:xfrm>
              <a:off x="3107" y="2942"/>
              <a:ext cx="185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3216" name="Google Shape;3216;p179"/>
            <p:cNvSpPr txBox="1"/>
            <p:nvPr/>
          </p:nvSpPr>
          <p:spPr>
            <a:xfrm>
              <a:off x="3334" y="2990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17" name="Google Shape;3217;p179"/>
            <p:cNvSpPr txBox="1"/>
            <p:nvPr/>
          </p:nvSpPr>
          <p:spPr>
            <a:xfrm>
              <a:off x="4355" y="3004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218" name="Google Shape;3218;p179"/>
            <p:cNvCxnSpPr/>
            <p:nvPr/>
          </p:nvCxnSpPr>
          <p:spPr>
            <a:xfrm>
              <a:off x="3443" y="1604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9" name="Google Shape;3219;p179"/>
            <p:cNvCxnSpPr/>
            <p:nvPr/>
          </p:nvCxnSpPr>
          <p:spPr>
            <a:xfrm>
              <a:off x="4417" y="1611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20" name="Google Shape;3220;p179"/>
          <p:cNvSpPr txBox="1"/>
          <p:nvPr/>
        </p:nvSpPr>
        <p:spPr>
          <a:xfrm>
            <a:off x="2963862" y="1406525"/>
            <a:ext cx="29194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распределение</a:t>
            </a:r>
            <a:endParaRPr/>
          </a:p>
        </p:txBody>
      </p:sp>
      <p:sp>
        <p:nvSpPr>
          <p:cNvPr id="3221" name="Google Shape;3221;p179"/>
          <p:cNvSpPr txBox="1"/>
          <p:nvPr/>
        </p:nvSpPr>
        <p:spPr>
          <a:xfrm>
            <a:off x="977900" y="2016125"/>
            <a:ext cx="29194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равномерное</a:t>
            </a:r>
            <a:endParaRPr/>
          </a:p>
        </p:txBody>
      </p:sp>
      <p:sp>
        <p:nvSpPr>
          <p:cNvPr id="3222" name="Google Shape;3222;p179"/>
          <p:cNvSpPr txBox="1"/>
          <p:nvPr/>
        </p:nvSpPr>
        <p:spPr>
          <a:xfrm>
            <a:off x="4775200" y="2035175"/>
            <a:ext cx="29194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неравномерное</a:t>
            </a:r>
            <a:endParaRPr/>
          </a:p>
        </p:txBody>
      </p:sp>
      <p:cxnSp>
        <p:nvCxnSpPr>
          <p:cNvPr id="3223" name="Google Shape;3223;p179"/>
          <p:cNvCxnSpPr/>
          <p:nvPr/>
        </p:nvCxnSpPr>
        <p:spPr>
          <a:xfrm flipH="1">
            <a:off x="2751137" y="1903412"/>
            <a:ext cx="1477962" cy="258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24" name="Google Shape;3224;p179"/>
          <p:cNvCxnSpPr/>
          <p:nvPr/>
        </p:nvCxnSpPr>
        <p:spPr>
          <a:xfrm>
            <a:off x="4487862" y="1903412"/>
            <a:ext cx="1477962" cy="258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225" name="Google Shape;3225;p179"/>
          <p:cNvGrpSpPr/>
          <p:nvPr/>
        </p:nvGrpSpPr>
        <p:grpSpPr>
          <a:xfrm>
            <a:off x="709612" y="5340350"/>
            <a:ext cx="7948612" cy="663575"/>
            <a:chOff x="429" y="3183"/>
            <a:chExt cx="5007" cy="418"/>
          </a:xfrm>
        </p:grpSpPr>
        <p:sp>
          <p:nvSpPr>
            <p:cNvPr id="3226" name="Google Shape;3226;p179"/>
            <p:cNvSpPr txBox="1"/>
            <p:nvPr/>
          </p:nvSpPr>
          <p:spPr>
            <a:xfrm>
              <a:off x="723" y="3250"/>
              <a:ext cx="4713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Сколько может быть разных распределений?</a:t>
              </a:r>
              <a:endParaRPr/>
            </a:p>
          </p:txBody>
        </p:sp>
        <p:sp>
          <p:nvSpPr>
            <p:cNvPr id="3227" name="Google Shape;3227;p179"/>
            <p:cNvSpPr/>
            <p:nvPr/>
          </p:nvSpPr>
          <p:spPr>
            <a:xfrm>
              <a:off x="429" y="3183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18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234" name="Google Shape;3234;p18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35" name="Google Shape;3235;p18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Распределение случайных чисел</a:t>
            </a:r>
            <a:endParaRPr/>
          </a:p>
        </p:txBody>
      </p:sp>
      <p:sp>
        <p:nvSpPr>
          <p:cNvPr id="3236" name="Google Shape;3236;p180"/>
          <p:cNvSpPr txBox="1"/>
          <p:nvPr/>
        </p:nvSpPr>
        <p:spPr>
          <a:xfrm>
            <a:off x="388937" y="869950"/>
            <a:ext cx="842010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распределение – это характеристика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всей последовательности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не одного числа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равномерное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распределение одно, компьютерные датчики (псевдо)случайных чисел дают равномерное распределение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неравномерных – много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любое неравномерное можно получить с помощью равномерного</a:t>
            </a:r>
            <a:endParaRPr/>
          </a:p>
        </p:txBody>
      </p:sp>
      <p:sp>
        <p:nvSpPr>
          <p:cNvPr descr="Крупная клетка" id="3237" name="Google Shape;3237;p180"/>
          <p:cNvSpPr/>
          <p:nvPr/>
        </p:nvSpPr>
        <p:spPr>
          <a:xfrm>
            <a:off x="1720850" y="3962400"/>
            <a:ext cx="1547812" cy="1104900"/>
          </a:xfrm>
          <a:custGeom>
            <a:rect b="b" l="l" r="r" t="t"/>
            <a:pathLst>
              <a:path extrusionOk="0" h="696" w="975">
                <a:moveTo>
                  <a:pt x="0" y="693"/>
                </a:moveTo>
                <a:lnTo>
                  <a:pt x="483" y="0"/>
                </a:lnTo>
                <a:lnTo>
                  <a:pt x="975" y="696"/>
                </a:lnTo>
                <a:lnTo>
                  <a:pt x="0" y="69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8" name="Google Shape;3238;p180"/>
          <p:cNvCxnSpPr/>
          <p:nvPr/>
        </p:nvCxnSpPr>
        <p:spPr>
          <a:xfrm>
            <a:off x="1189037" y="5067300"/>
            <a:ext cx="29495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239" name="Google Shape;3239;p180"/>
          <p:cNvSpPr txBox="1"/>
          <p:nvPr/>
        </p:nvSpPr>
        <p:spPr>
          <a:xfrm>
            <a:off x="1543050" y="5041900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40" name="Google Shape;3240;p180"/>
          <p:cNvSpPr txBox="1"/>
          <p:nvPr/>
        </p:nvSpPr>
        <p:spPr>
          <a:xfrm>
            <a:off x="3135312" y="5072062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3241" name="Google Shape;3241;p180"/>
          <p:cNvCxnSpPr/>
          <p:nvPr/>
        </p:nvCxnSpPr>
        <p:spPr>
          <a:xfrm>
            <a:off x="1722437" y="3802062"/>
            <a:ext cx="0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2" name="Google Shape;3242;p180"/>
          <p:cNvCxnSpPr/>
          <p:nvPr/>
        </p:nvCxnSpPr>
        <p:spPr>
          <a:xfrm>
            <a:off x="3268662" y="3830637"/>
            <a:ext cx="0" cy="1246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243" name="Google Shape;3243;p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7" y="5200650"/>
            <a:ext cx="1563687" cy="87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4" name="Google Shape;3244;p180"/>
          <p:cNvCxnSpPr/>
          <p:nvPr/>
        </p:nvCxnSpPr>
        <p:spPr>
          <a:xfrm>
            <a:off x="5233987" y="5076825"/>
            <a:ext cx="29495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245" name="Google Shape;3245;p180"/>
          <p:cNvSpPr txBox="1"/>
          <p:nvPr/>
        </p:nvSpPr>
        <p:spPr>
          <a:xfrm>
            <a:off x="5588000" y="5051425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46" name="Google Shape;3246;p180"/>
          <p:cNvSpPr txBox="1"/>
          <p:nvPr/>
        </p:nvSpPr>
        <p:spPr>
          <a:xfrm>
            <a:off x="7180262" y="5081587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3247" name="Google Shape;3247;p180"/>
          <p:cNvCxnSpPr/>
          <p:nvPr/>
        </p:nvCxnSpPr>
        <p:spPr>
          <a:xfrm>
            <a:off x="5767387" y="3811587"/>
            <a:ext cx="0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8" name="Google Shape;3248;p180"/>
          <p:cNvCxnSpPr/>
          <p:nvPr/>
        </p:nvCxnSpPr>
        <p:spPr>
          <a:xfrm>
            <a:off x="7313612" y="3840162"/>
            <a:ext cx="0" cy="1246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249" name="Google Shape;3249;p180"/>
          <p:cNvGrpSpPr/>
          <p:nvPr/>
        </p:nvGrpSpPr>
        <p:grpSpPr>
          <a:xfrm>
            <a:off x="5786437" y="3757612"/>
            <a:ext cx="1525587" cy="1311275"/>
            <a:chOff x="2568" y="2216"/>
            <a:chExt cx="903" cy="826"/>
          </a:xfrm>
        </p:grpSpPr>
        <p:sp>
          <p:nvSpPr>
            <p:cNvPr descr="Крупная клетка" id="3250" name="Google Shape;3250;p180"/>
            <p:cNvSpPr/>
            <p:nvPr/>
          </p:nvSpPr>
          <p:spPr>
            <a:xfrm>
              <a:off x="2568" y="2216"/>
              <a:ext cx="458" cy="826"/>
            </a:xfrm>
            <a:custGeom>
              <a:rect b="b" l="l" r="r" t="t"/>
              <a:pathLst>
                <a:path extrusionOk="0" h="826" w="458">
                  <a:moveTo>
                    <a:pt x="0" y="826"/>
                  </a:moveTo>
                  <a:lnTo>
                    <a:pt x="158" y="822"/>
                  </a:lnTo>
                  <a:cubicBezTo>
                    <a:pt x="197" y="816"/>
                    <a:pt x="216" y="805"/>
                    <a:pt x="236" y="788"/>
                  </a:cubicBezTo>
                  <a:cubicBezTo>
                    <a:pt x="255" y="771"/>
                    <a:pt x="263" y="749"/>
                    <a:pt x="276" y="718"/>
                  </a:cubicBezTo>
                  <a:cubicBezTo>
                    <a:pt x="289" y="687"/>
                    <a:pt x="301" y="638"/>
                    <a:pt x="312" y="594"/>
                  </a:cubicBezTo>
                  <a:cubicBezTo>
                    <a:pt x="323" y="550"/>
                    <a:pt x="330" y="506"/>
                    <a:pt x="340" y="454"/>
                  </a:cubicBezTo>
                  <a:lnTo>
                    <a:pt x="372" y="288"/>
                  </a:lnTo>
                  <a:cubicBezTo>
                    <a:pt x="381" y="236"/>
                    <a:pt x="389" y="181"/>
                    <a:pt x="396" y="140"/>
                  </a:cubicBezTo>
                  <a:cubicBezTo>
                    <a:pt x="403" y="99"/>
                    <a:pt x="408" y="62"/>
                    <a:pt x="417" y="39"/>
                  </a:cubicBezTo>
                  <a:cubicBezTo>
                    <a:pt x="426" y="16"/>
                    <a:pt x="437" y="0"/>
                    <a:pt x="452" y="0"/>
                  </a:cubicBezTo>
                  <a:cubicBezTo>
                    <a:pt x="458" y="519"/>
                    <a:pt x="455" y="663"/>
                    <a:pt x="452" y="824"/>
                  </a:cubicBezTo>
                  <a:cubicBezTo>
                    <a:pt x="233" y="824"/>
                    <a:pt x="14" y="824"/>
                    <a:pt x="14" y="8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Крупная клетка" id="3251" name="Google Shape;3251;p180"/>
            <p:cNvSpPr/>
            <p:nvPr/>
          </p:nvSpPr>
          <p:spPr>
            <a:xfrm flipH="1">
              <a:off x="3013" y="2216"/>
              <a:ext cx="458" cy="826"/>
            </a:xfrm>
            <a:custGeom>
              <a:rect b="b" l="l" r="r" t="t"/>
              <a:pathLst>
                <a:path extrusionOk="0" h="826" w="458">
                  <a:moveTo>
                    <a:pt x="0" y="826"/>
                  </a:moveTo>
                  <a:lnTo>
                    <a:pt x="158" y="822"/>
                  </a:lnTo>
                  <a:cubicBezTo>
                    <a:pt x="197" y="816"/>
                    <a:pt x="216" y="805"/>
                    <a:pt x="236" y="788"/>
                  </a:cubicBezTo>
                  <a:cubicBezTo>
                    <a:pt x="255" y="771"/>
                    <a:pt x="263" y="749"/>
                    <a:pt x="276" y="718"/>
                  </a:cubicBezTo>
                  <a:cubicBezTo>
                    <a:pt x="289" y="687"/>
                    <a:pt x="301" y="638"/>
                    <a:pt x="312" y="594"/>
                  </a:cubicBezTo>
                  <a:cubicBezTo>
                    <a:pt x="323" y="550"/>
                    <a:pt x="330" y="506"/>
                    <a:pt x="340" y="454"/>
                  </a:cubicBezTo>
                  <a:lnTo>
                    <a:pt x="372" y="288"/>
                  </a:lnTo>
                  <a:cubicBezTo>
                    <a:pt x="381" y="236"/>
                    <a:pt x="389" y="181"/>
                    <a:pt x="396" y="140"/>
                  </a:cubicBezTo>
                  <a:cubicBezTo>
                    <a:pt x="403" y="99"/>
                    <a:pt x="408" y="62"/>
                    <a:pt x="417" y="39"/>
                  </a:cubicBezTo>
                  <a:cubicBezTo>
                    <a:pt x="426" y="16"/>
                    <a:pt x="437" y="0"/>
                    <a:pt x="452" y="0"/>
                  </a:cubicBezTo>
                  <a:cubicBezTo>
                    <a:pt x="458" y="519"/>
                    <a:pt x="455" y="663"/>
                    <a:pt x="452" y="824"/>
                  </a:cubicBezTo>
                  <a:cubicBezTo>
                    <a:pt x="233" y="824"/>
                    <a:pt x="14" y="824"/>
                    <a:pt x="14" y="8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2" name="Google Shape;3252;p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750" y="5335587"/>
            <a:ext cx="2582862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3" name="Google Shape;3253;p180"/>
          <p:cNvSpPr/>
          <p:nvPr/>
        </p:nvSpPr>
        <p:spPr>
          <a:xfrm>
            <a:off x="461962" y="6213475"/>
            <a:ext cx="4011612" cy="442912"/>
          </a:xfrm>
          <a:prstGeom prst="wedgeRoundRectCallout">
            <a:avLst>
              <a:gd fmla="val 14146" name="adj1"/>
              <a:gd fmla="val -218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равномерное распределение</a:t>
            </a:r>
            <a:endParaRPr/>
          </a:p>
        </p:txBody>
      </p:sp>
      <p:sp>
        <p:nvSpPr>
          <p:cNvPr id="3254" name="Google Shape;3254;p180"/>
          <p:cNvSpPr/>
          <p:nvPr/>
        </p:nvSpPr>
        <p:spPr>
          <a:xfrm>
            <a:off x="4691062" y="6254750"/>
            <a:ext cx="4287837" cy="425450"/>
          </a:xfrm>
          <a:prstGeom prst="wedgeRoundRectCallout">
            <a:avLst>
              <a:gd fmla="val 14331" name="adj1"/>
              <a:gd fmla="val -2401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неравномерное распределение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18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261" name="Google Shape;3261;p18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62" name="Google Shape;3262;p18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Генератор случайных чисел в Паскале</a:t>
            </a:r>
            <a:endParaRPr/>
          </a:p>
        </p:txBody>
      </p:sp>
      <p:sp>
        <p:nvSpPr>
          <p:cNvPr id="3263" name="Google Shape;3263;p181"/>
          <p:cNvSpPr txBox="1"/>
          <p:nvPr/>
        </p:nvSpPr>
        <p:spPr>
          <a:xfrm>
            <a:off x="388937" y="869950"/>
            <a:ext cx="8420100" cy="432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Целые числа в интервале [0,N]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x: integer;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random ( 100 );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интервал [0,99] }  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Вещественные числа в интервале [0,1]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x: real;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random;      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интервал [0,1]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48" name="Google Shape;348;p2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9" name="Google Shape;349;p2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вывода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3548062" y="1058862"/>
            <a:ext cx="39735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7" lvl="0" marL="446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вывод значения переменной a}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3548062" y="2132012"/>
            <a:ext cx="5378450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7" lvl="0" marL="446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вывод значения переменной a и 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переход на новую строчку</a:t>
            </a: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5221287" y="3573462"/>
            <a:ext cx="37163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8975" lvl="0" marL="3228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вывод текста }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544512" y="4957762"/>
            <a:ext cx="8458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4487" lvl="0" marL="161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{вывод текста и значения переменной c}</a:t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441325" y="1139825"/>
            <a:ext cx="26066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 a );</a:t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441325" y="2132012"/>
            <a:ext cx="3021012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a );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441325" y="3573462"/>
            <a:ext cx="4675187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 'Привет!' );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441325" y="4364037"/>
            <a:ext cx="5327650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 'Ответ: ', c );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441325" y="5757862"/>
            <a:ext cx="6732587" cy="522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4487" lvl="0" marL="161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 ( a, '+', b, '=', c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18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270" name="Google Shape;3270;p18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71" name="Google Shape;3271;p18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Случайные числа</a:t>
            </a:r>
            <a:endParaRPr/>
          </a:p>
        </p:txBody>
      </p:sp>
      <p:sp>
        <p:nvSpPr>
          <p:cNvPr id="3272" name="Google Shape;3272;p182"/>
          <p:cNvSpPr txBox="1"/>
          <p:nvPr/>
        </p:nvSpPr>
        <p:spPr>
          <a:xfrm>
            <a:off x="388937" y="869950"/>
            <a:ext cx="8640762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заполнить прямоугольник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 на 300 пикселей равномерно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точками случайного цвета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получить случайные координаты точки?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random ( 400 );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:= random ( 300 );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добиться равномерности?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333FF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обеспечивается автоматически при использовании 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функции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получить случайный цвет?</a:t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4" lvl="1" marL="534987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 (1, random(256), random(256), random(256));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( x, y );</a:t>
            </a:r>
            <a:endParaRPr/>
          </a:p>
        </p:txBody>
      </p:sp>
      <p:pic>
        <p:nvPicPr>
          <p:cNvPr id="3273" name="Google Shape;3273;p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3037" y="950912"/>
            <a:ext cx="1617662" cy="121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8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280" name="Google Shape;3280;p18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81" name="Google Shape;3281;p18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3282" name="Google Shape;3282;p183"/>
          <p:cNvSpPr txBox="1"/>
          <p:nvPr/>
        </p:nvSpPr>
        <p:spPr>
          <a:xfrm>
            <a:off x="454025" y="942975"/>
            <a:ext cx="8194675" cy="55483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y, k, code,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stop: boolean;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 :=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repeat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:= random(400);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:= random(300);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Pen(1, random(256), random(256), random(256));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Point(x, y 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IsEvent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Event(k, code,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(k = 1) and (code = 27) then stop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until stop;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3283" name="Google Shape;3283;p183"/>
          <p:cNvSpPr txBox="1"/>
          <p:nvPr/>
        </p:nvSpPr>
        <p:spPr>
          <a:xfrm>
            <a:off x="711200" y="2659062"/>
            <a:ext cx="7675562" cy="350043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Google Shape;3284;p183"/>
          <p:cNvSpPr/>
          <p:nvPr/>
        </p:nvSpPr>
        <p:spPr>
          <a:xfrm>
            <a:off x="4256087" y="2098675"/>
            <a:ext cx="3198812" cy="442912"/>
          </a:xfrm>
          <a:prstGeom prst="wedgeRoundRectCallout">
            <a:avLst>
              <a:gd fmla="val -3377" name="adj1"/>
              <a:gd fmla="val 5907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случайные координаты</a:t>
            </a:r>
            <a:endParaRPr/>
          </a:p>
        </p:txBody>
      </p:sp>
      <p:sp>
        <p:nvSpPr>
          <p:cNvPr id="3285" name="Google Shape;3285;p183"/>
          <p:cNvSpPr/>
          <p:nvPr/>
        </p:nvSpPr>
        <p:spPr>
          <a:xfrm>
            <a:off x="5594350" y="3143250"/>
            <a:ext cx="2266950" cy="442912"/>
          </a:xfrm>
          <a:prstGeom prst="wedgeRoundRectCallout">
            <a:avLst>
              <a:gd fmla="val 287" name="adj1"/>
              <a:gd fmla="val 2818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случайный цвет</a:t>
            </a:r>
            <a:endParaRPr/>
          </a:p>
        </p:txBody>
      </p:sp>
      <p:sp>
        <p:nvSpPr>
          <p:cNvPr id="3286" name="Google Shape;3286;p183"/>
          <p:cNvSpPr/>
          <p:nvPr/>
        </p:nvSpPr>
        <p:spPr>
          <a:xfrm>
            <a:off x="4505325" y="4197350"/>
            <a:ext cx="3255962" cy="442912"/>
          </a:xfrm>
          <a:prstGeom prst="wedgeRoundRectCallout">
            <a:avLst>
              <a:gd fmla="val 200" name="adj1"/>
              <a:gd fmla="val 2818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по клавише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18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93" name="Google Shape;3293;p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5050" y="1060450"/>
            <a:ext cx="32956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4" name="Google Shape;3294;p184"/>
          <p:cNvSpPr txBox="1"/>
          <p:nvPr/>
        </p:nvSpPr>
        <p:spPr>
          <a:xfrm>
            <a:off x="369887" y="858837"/>
            <a:ext cx="4438650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координаты углов прямоугольника и заполнить его точками случайного цвета.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287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треугольник точками случайного цвета (равномерно или неравномерно).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Подсказка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возьмите равнобедренный треугольник с углом 45</a:t>
            </a:r>
            <a:r>
              <a:rPr b="1" baseline="3000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3295" name="Google Shape;3295;p18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96" name="Google Shape;3296;p18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3297" name="Google Shape;3297;p184"/>
          <p:cNvSpPr txBox="1"/>
          <p:nvPr/>
        </p:nvSpPr>
        <p:spPr>
          <a:xfrm>
            <a:off x="4746625" y="969962"/>
            <a:ext cx="3833812" cy="26876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p184"/>
          <p:cNvSpPr/>
          <p:nvPr/>
        </p:nvSpPr>
        <p:spPr>
          <a:xfrm>
            <a:off x="4210050" y="1582737"/>
            <a:ext cx="1416050" cy="442912"/>
          </a:xfrm>
          <a:prstGeom prst="wedgeRoundRectCallout">
            <a:avLst>
              <a:gd fmla="val 23779" name="adj1"/>
              <a:gd fmla="val 205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(100,100)</a:t>
            </a:r>
            <a:endParaRPr/>
          </a:p>
        </p:txBody>
      </p:sp>
      <p:sp>
        <p:nvSpPr>
          <p:cNvPr id="3299" name="Google Shape;3299;p184"/>
          <p:cNvSpPr/>
          <p:nvPr/>
        </p:nvSpPr>
        <p:spPr>
          <a:xfrm>
            <a:off x="7605712" y="3136900"/>
            <a:ext cx="1398587" cy="442912"/>
          </a:xfrm>
          <a:prstGeom prst="wedgeRoundRectCallout">
            <a:avLst>
              <a:gd fmla="val 1013" name="adj1"/>
              <a:gd fmla="val -916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(300,200)</a:t>
            </a:r>
            <a:endParaRPr/>
          </a:p>
        </p:txBody>
      </p:sp>
      <p:pic>
        <p:nvPicPr>
          <p:cNvPr id="3300" name="Google Shape;3300;p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9675" y="4162425"/>
            <a:ext cx="3489325" cy="20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18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307" name="Google Shape;3307;p18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08" name="Google Shape;3308;p18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18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 фильма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66" name="Google Shape;366;p3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7" name="Google Shape;367;p3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Сложение двух чисел</a:t>
            </a:r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369887" y="942975"/>
            <a:ext cx="851058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два целых числа и вывести на экран их сумму.</a:t>
            </a:r>
            <a:endParaRPr/>
          </a:p>
        </p:txBody>
      </p:sp>
      <p:sp>
        <p:nvSpPr>
          <p:cNvPr id="370" name="Google Shape;370;p30"/>
          <p:cNvSpPr txBox="1"/>
          <p:nvPr/>
        </p:nvSpPr>
        <p:spPr>
          <a:xfrm>
            <a:off x="420687" y="2028825"/>
            <a:ext cx="4845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Простейшее решение:</a:t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828675" y="2603500"/>
            <a:ext cx="4845050" cy="34623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b, c: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a, b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 := a + b;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 ( c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  <p:grpSp>
        <p:nvGrpSpPr>
          <p:cNvPr id="372" name="Google Shape;372;p30"/>
          <p:cNvGrpSpPr/>
          <p:nvPr/>
        </p:nvGrpSpPr>
        <p:grpSpPr>
          <a:xfrm>
            <a:off x="5076825" y="4724400"/>
            <a:ext cx="3011487" cy="663575"/>
            <a:chOff x="433" y="3902"/>
            <a:chExt cx="1897" cy="418"/>
          </a:xfrm>
        </p:grpSpPr>
        <p:sp>
          <p:nvSpPr>
            <p:cNvPr id="373" name="Google Shape;373;p30"/>
            <p:cNvSpPr txBox="1"/>
            <p:nvPr/>
          </p:nvSpPr>
          <p:spPr>
            <a:xfrm>
              <a:off x="727" y="3969"/>
              <a:ext cx="1603" cy="330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58775" lvl="0" marL="533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Что плохо?</a:t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81" name="Google Shape;381;p3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2" name="Google Shape;382;p3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Полное решение</a:t>
            </a: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352425" y="908050"/>
            <a:ext cx="8280400" cy="3689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b, c: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два целых числа');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a, b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 := a + b;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 ( a, '+', b, '=', c );</a:t>
            </a:r>
            <a:endParaRPr b="1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  <p:sp>
        <p:nvSpPr>
          <p:cNvPr id="385" name="Google Shape;385;p31"/>
          <p:cNvSpPr txBox="1"/>
          <p:nvPr/>
        </p:nvSpPr>
        <p:spPr>
          <a:xfrm>
            <a:off x="452437" y="4714875"/>
            <a:ext cx="8280400" cy="199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8487" lvl="0" marL="3138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Протокол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Введите два целых числа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25 30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25+30=55</a:t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4862512" y="4513262"/>
            <a:ext cx="2017712" cy="574675"/>
          </a:xfrm>
          <a:prstGeom prst="wedgeRoundRectCallout">
            <a:avLst>
              <a:gd fmla="val -391" name="adj1"/>
              <a:gd fmla="val 2911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</a:t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3249612" y="5735637"/>
            <a:ext cx="2513012" cy="642937"/>
          </a:xfrm>
          <a:prstGeom prst="wedgeRoundRectCallout">
            <a:avLst>
              <a:gd fmla="val -8869" name="adj1"/>
              <a:gd fmla="val 581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371600" y="3886200"/>
            <a:ext cx="64008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1. Введение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44462" y="6216650"/>
            <a:ext cx="43561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94" name="Google Shape;394;p3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5" name="Google Shape;395;p3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изменить значение переменной?</a:t>
            </a:r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828675" y="1465262"/>
            <a:ext cx="7799387" cy="39909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a := 5;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 := a + 2;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a := (a + 2)*(b – 3);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b + 1;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5402262" y="1673225"/>
            <a:ext cx="879475" cy="812800"/>
          </a:xfrm>
          <a:prstGeom prst="wedgeRoundRectCallout">
            <a:avLst>
              <a:gd fmla="val -57314" name="adj1"/>
              <a:gd fmla="val 3974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5618162" y="1538287"/>
            <a:ext cx="393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5603875" y="1976437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401" name="Google Shape;401;p32"/>
          <p:cNvSpPr txBox="1"/>
          <p:nvPr/>
        </p:nvSpPr>
        <p:spPr>
          <a:xfrm>
            <a:off x="6343650" y="1966912"/>
            <a:ext cx="4429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02" name="Google Shape;402;p32"/>
          <p:cNvCxnSpPr/>
          <p:nvPr/>
        </p:nvCxnSpPr>
        <p:spPr>
          <a:xfrm rot="10800000">
            <a:off x="5964237" y="2144712"/>
            <a:ext cx="444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3" name="Google Shape;403;p32"/>
          <p:cNvSpPr txBox="1"/>
          <p:nvPr/>
        </p:nvSpPr>
        <p:spPr>
          <a:xfrm>
            <a:off x="5603875" y="1976437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 flipH="1">
            <a:off x="5976937" y="2725737"/>
            <a:ext cx="893762" cy="831850"/>
          </a:xfrm>
          <a:prstGeom prst="wedgeRoundRectCallout">
            <a:avLst>
              <a:gd fmla="val 71514" name="adj1"/>
              <a:gd fmla="val 224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6218237" y="2659062"/>
            <a:ext cx="393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06" name="Google Shape;406;p32"/>
          <p:cNvSpPr txBox="1"/>
          <p:nvPr/>
        </p:nvSpPr>
        <p:spPr>
          <a:xfrm>
            <a:off x="6194425" y="3074987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407" name="Google Shape;407;p32"/>
          <p:cNvSpPr txBox="1"/>
          <p:nvPr/>
        </p:nvSpPr>
        <p:spPr>
          <a:xfrm>
            <a:off x="7081837" y="3074987"/>
            <a:ext cx="4429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5+2</a:t>
            </a:r>
            <a:endParaRPr/>
          </a:p>
        </p:txBody>
      </p:sp>
      <p:cxnSp>
        <p:nvCxnSpPr>
          <p:cNvPr id="408" name="Google Shape;408;p32"/>
          <p:cNvCxnSpPr/>
          <p:nvPr/>
        </p:nvCxnSpPr>
        <p:spPr>
          <a:xfrm rot="10800000">
            <a:off x="6554787" y="3243262"/>
            <a:ext cx="444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9" name="Google Shape;409;p32"/>
          <p:cNvSpPr txBox="1"/>
          <p:nvPr/>
        </p:nvSpPr>
        <p:spPr>
          <a:xfrm>
            <a:off x="6194425" y="3074987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410" name="Google Shape;410;p32"/>
          <p:cNvCxnSpPr/>
          <p:nvPr/>
        </p:nvCxnSpPr>
        <p:spPr>
          <a:xfrm>
            <a:off x="6038850" y="2327275"/>
            <a:ext cx="1025525" cy="77628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11" name="Google Shape;411;p32"/>
          <p:cNvSpPr/>
          <p:nvPr/>
        </p:nvSpPr>
        <p:spPr>
          <a:xfrm flipH="1">
            <a:off x="6465887" y="3863975"/>
            <a:ext cx="893762" cy="831850"/>
          </a:xfrm>
          <a:prstGeom prst="wedgeRoundRectCallout">
            <a:avLst>
              <a:gd fmla="val 32534" name="adj1"/>
              <a:gd fmla="val 787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6726237" y="3784600"/>
            <a:ext cx="393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6702425" y="4200525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4" name="Google Shape;414;p32"/>
          <p:cNvSpPr txBox="1"/>
          <p:nvPr/>
        </p:nvSpPr>
        <p:spPr>
          <a:xfrm>
            <a:off x="7580312" y="4200525"/>
            <a:ext cx="4429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7*4</a:t>
            </a:r>
            <a:endParaRPr/>
          </a:p>
        </p:txBody>
      </p:sp>
      <p:cxnSp>
        <p:nvCxnSpPr>
          <p:cNvPr id="415" name="Google Shape;415;p32"/>
          <p:cNvCxnSpPr/>
          <p:nvPr/>
        </p:nvCxnSpPr>
        <p:spPr>
          <a:xfrm rot="10800000">
            <a:off x="7062787" y="4368800"/>
            <a:ext cx="444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6" name="Google Shape;416;p32"/>
          <p:cNvSpPr txBox="1"/>
          <p:nvPr/>
        </p:nvSpPr>
        <p:spPr>
          <a:xfrm>
            <a:off x="6702425" y="4200525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417" name="Google Shape;417;p32"/>
          <p:cNvSpPr txBox="1"/>
          <p:nvPr/>
        </p:nvSpPr>
        <p:spPr>
          <a:xfrm>
            <a:off x="423862" y="922337"/>
            <a:ext cx="1687512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 flipH="1">
            <a:off x="4876800" y="5272087"/>
            <a:ext cx="893762" cy="831850"/>
          </a:xfrm>
          <a:prstGeom prst="wedgeRoundRectCallout">
            <a:avLst>
              <a:gd fmla="val 50468" name="adj1"/>
              <a:gd fmla="val -1032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5118100" y="5205412"/>
            <a:ext cx="393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5094287" y="5621337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21" name="Google Shape;421;p32"/>
          <p:cNvSpPr txBox="1"/>
          <p:nvPr/>
        </p:nvSpPr>
        <p:spPr>
          <a:xfrm>
            <a:off x="5981700" y="5621337"/>
            <a:ext cx="4429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7+1</a:t>
            </a:r>
            <a:endParaRPr/>
          </a:p>
        </p:txBody>
      </p:sp>
      <p:cxnSp>
        <p:nvCxnSpPr>
          <p:cNvPr id="422" name="Google Shape;422;p32"/>
          <p:cNvCxnSpPr/>
          <p:nvPr/>
        </p:nvCxnSpPr>
        <p:spPr>
          <a:xfrm rot="10800000">
            <a:off x="5454650" y="5789612"/>
            <a:ext cx="444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3" name="Google Shape;423;p32"/>
          <p:cNvSpPr txBox="1"/>
          <p:nvPr/>
        </p:nvSpPr>
        <p:spPr>
          <a:xfrm>
            <a:off x="5094287" y="5621337"/>
            <a:ext cx="442912" cy="3413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30" name="Google Shape;430;p3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1" name="Google Shape;431;p3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Арифметические операции</a:t>
            </a:r>
            <a:endParaRPr/>
          </a:p>
        </p:txBody>
      </p:sp>
      <p:sp>
        <p:nvSpPr>
          <p:cNvPr id="433" name="Google Shape;433;p33"/>
          <p:cNvSpPr txBox="1"/>
          <p:nvPr/>
        </p:nvSpPr>
        <p:spPr>
          <a:xfrm>
            <a:off x="336550" y="876300"/>
            <a:ext cx="8807450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7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сложение	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вычитание  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умножение	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деление  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деление нацело (остаток отбрасывается)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остаток от деления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692150" y="3178175"/>
            <a:ext cx="6656387" cy="33750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87" lvl="1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a, b: integer;</a:t>
            </a:r>
            <a:endParaRPr/>
          </a:p>
          <a:p>
            <a:pPr indent="1587" lvl="1" marL="17462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1587" lvl="1" marL="17462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7*3 - 4;  </a:t>
            </a:r>
            <a:r>
              <a:rPr b="1" i="0" lang="en-US" sz="2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17 }</a:t>
            </a:r>
            <a:endParaRPr/>
          </a:p>
          <a:p>
            <a:pPr indent="1587" lvl="1" marL="17462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a * 5;    </a:t>
            </a:r>
            <a:r>
              <a:rPr b="1" i="0" lang="en-US" sz="2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85 }   </a:t>
            </a:r>
            <a:endParaRPr/>
          </a:p>
          <a:p>
            <a:pPr indent="1587" lvl="1" marL="17462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:= a div 10; </a:t>
            </a:r>
            <a:r>
              <a:rPr b="1" i="0" lang="en-US" sz="2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8 } </a:t>
            </a:r>
            <a:endParaRPr/>
          </a:p>
          <a:p>
            <a:pPr indent="1587" lvl="1" marL="17462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a mod 10; </a:t>
            </a:r>
            <a:r>
              <a:rPr b="1" i="0" lang="en-US" sz="2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5 } </a:t>
            </a:r>
            <a:endParaRPr/>
          </a:p>
          <a:p>
            <a:pPr indent="1587" lvl="1" marL="17462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4386262" y="4103687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4386262" y="4611687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4386262" y="5119687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4386262" y="5627687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5" name="Google Shape;445;p34"/>
          <p:cNvSpPr txBox="1"/>
          <p:nvPr/>
        </p:nvSpPr>
        <p:spPr>
          <a:xfrm>
            <a:off x="434975" y="922337"/>
            <a:ext cx="8280400" cy="54244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y: real;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a := 5;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 := x;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 := 7,8;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2.5;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 := 2*(a + y);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b + x;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  <p:cxnSp>
        <p:nvCxnSpPr>
          <p:cNvPr id="446" name="Google Shape;446;p3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7" name="Google Shape;447;p3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395287" y="188912"/>
            <a:ext cx="8140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Какие операторы неправильные?</a:t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3511550" y="2449512"/>
            <a:ext cx="3419475" cy="766762"/>
          </a:xfrm>
          <a:prstGeom prst="wedgeRoundRectCallout">
            <a:avLst>
              <a:gd fmla="val -4302" name="adj1"/>
              <a:gd fmla="val 3327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переменной должно быть слева от знака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</a:t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>
            <a:off x="5124450" y="3348037"/>
            <a:ext cx="3419475" cy="766762"/>
          </a:xfrm>
          <a:prstGeom prst="wedgeRoundRectCallout">
            <a:avLst>
              <a:gd fmla="val -12786" name="adj1"/>
              <a:gd fmla="val 2134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целая и дробная часть отделяются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точкой</a:t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5157787" y="4244975"/>
            <a:ext cx="3419475" cy="1079500"/>
          </a:xfrm>
          <a:prstGeom prst="wedgeRoundRectCallout">
            <a:avLst>
              <a:gd fmla="val -13718" name="adj1"/>
              <a:gd fmla="val 1010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нельзя записывать вещественное значение в целую переменную</a:t>
            </a:r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3517900" y="5080000"/>
            <a:ext cx="2041525" cy="600075"/>
          </a:xfrm>
          <a:custGeom>
            <a:rect b="b" l="l" r="r" t="t"/>
            <a:pathLst>
              <a:path extrusionOk="0" h="378" w="1286">
                <a:moveTo>
                  <a:pt x="0" y="378"/>
                </a:moveTo>
                <a:lnTo>
                  <a:pt x="1020" y="0"/>
                </a:lnTo>
                <a:lnTo>
                  <a:pt x="1286" y="152"/>
                </a:lnTo>
                <a:lnTo>
                  <a:pt x="0" y="378"/>
                </a:lnTo>
                <a:close/>
              </a:path>
            </a:pathLst>
          </a:cu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59" name="Google Shape;459;p3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0" name="Google Shape;460;p3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Порядок выполнения операций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336550" y="876300"/>
            <a:ext cx="880745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600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вычисление выражений в скобках</a:t>
            </a:r>
            <a:endParaRPr/>
          </a:p>
          <a:p>
            <a:pPr indent="-514350" lvl="1" marL="600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умножение, деление,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слева направо</a:t>
            </a:r>
            <a:endParaRPr/>
          </a:p>
          <a:p>
            <a:pPr indent="-514350" lvl="1" marL="6000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сложение и вычитание слева направо</a:t>
            </a:r>
            <a:endParaRPr/>
          </a:p>
        </p:txBody>
      </p:sp>
      <p:sp>
        <p:nvSpPr>
          <p:cNvPr id="463" name="Google Shape;463;p35"/>
          <p:cNvSpPr txBox="1"/>
          <p:nvPr/>
        </p:nvSpPr>
        <p:spPr>
          <a:xfrm>
            <a:off x="692150" y="2890837"/>
            <a:ext cx="57959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7" lvl="1" marL="442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:= (5*a+c)/a*(b-c)/ b;</a:t>
            </a:r>
            <a:endParaRPr/>
          </a:p>
        </p:txBody>
      </p:sp>
      <p:pic>
        <p:nvPicPr>
          <p:cNvPr id="464" name="Google Shape;4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175" y="3844925"/>
            <a:ext cx="2411412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262" y="3438525"/>
            <a:ext cx="2266950" cy="8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5"/>
          <p:cNvSpPr txBox="1"/>
          <p:nvPr/>
        </p:nvSpPr>
        <p:spPr>
          <a:xfrm>
            <a:off x="692150" y="5343525"/>
            <a:ext cx="7705725" cy="5032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7" lvl="1" marL="442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x:=(5*c*c-d*(a+b))/((c+d)*(d-2*a));</a:t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 rot="5400000">
            <a:off x="3938587" y="4119562"/>
            <a:ext cx="677862" cy="823912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5"/>
          <p:cNvSpPr/>
          <p:nvPr/>
        </p:nvSpPr>
        <p:spPr>
          <a:xfrm flipH="1" rot="10800000">
            <a:off x="5472112" y="3490912"/>
            <a:ext cx="822325" cy="585787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1465262" y="2476500"/>
            <a:ext cx="4079875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1 2  4 5  3  6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1028700" y="4938712"/>
            <a:ext cx="6688137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Courier New"/>
              <a:buNone/>
            </a:pPr>
            <a:r>
              <a:rPr b="1" i="0" lang="en-US" sz="2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2 3 5 4  1  10   6  9  8 7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77" name="Google Shape;477;p3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8" name="Google Shape;478;p3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Ручная прокрутка программы</a:t>
            </a:r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387350" y="1023937"/>
            <a:ext cx="5297487" cy="54244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	a, b: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5;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:= a + 2;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(a + 2)*(b – 3);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:= a div 5;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a mod b;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a + 1;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:= (a + 14) mod 7;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3295650" y="1309687"/>
            <a:ext cx="51482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2" name="Google Shape;482;p36"/>
          <p:cNvGraphicFramePr/>
          <p:nvPr/>
        </p:nvGraphicFramePr>
        <p:xfrm>
          <a:off x="5948362" y="1090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{49BBA6C0-2E32-47D8-BC96-7708D4801ACF}</a:tableStyleId>
              </a:tblPr>
              <a:tblGrid>
                <a:gridCol w="1506525"/>
                <a:gridCol w="135730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ourier New"/>
                        <a:buNone/>
                      </a:pPr>
                      <a:r>
                        <a:rPr b="1" i="0" lang="en-US" sz="25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ourier New"/>
                        <a:buNone/>
                      </a:pPr>
                      <a:r>
                        <a:rPr b="1" i="0" lang="en-US" sz="25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urier New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" name="Google Shape;483;p36"/>
          <p:cNvSpPr txBox="1"/>
          <p:nvPr/>
        </p:nvSpPr>
        <p:spPr>
          <a:xfrm>
            <a:off x="6221412" y="2571750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7621587" y="3044825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6221412" y="3549650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621587" y="4022725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6230937" y="4518025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6221412" y="5002212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643812" y="5508625"/>
            <a:ext cx="1022350" cy="35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96" name="Google Shape;496;p3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7" name="Google Shape;497;p37"/>
          <p:cNvSpPr txBox="1"/>
          <p:nvPr/>
        </p:nvSpPr>
        <p:spPr>
          <a:xfrm>
            <a:off x="6029325" y="83978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целых чисел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473075" y="992187"/>
            <a:ext cx="8301037" cy="45497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8975" lvl="0" marL="3228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a, b: integer;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:= 15;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:= 45;  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 ( a, b );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 ( a:4, b:4 );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500" name="Google Shape;500;p37"/>
          <p:cNvSpPr txBox="1"/>
          <p:nvPr/>
        </p:nvSpPr>
        <p:spPr>
          <a:xfrm>
            <a:off x="6332537" y="4357687"/>
            <a:ext cx="2092325" cy="5873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72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15  45</a:t>
            </a:r>
            <a:endParaRPr/>
          </a:p>
        </p:txBody>
      </p:sp>
      <p:sp>
        <p:nvSpPr>
          <p:cNvPr id="501" name="Google Shape;501;p37"/>
          <p:cNvSpPr txBox="1"/>
          <p:nvPr/>
        </p:nvSpPr>
        <p:spPr>
          <a:xfrm>
            <a:off x="6332537" y="3759200"/>
            <a:ext cx="1101725" cy="5873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7200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1545</a:t>
            </a:r>
            <a:endParaRPr/>
          </a:p>
        </p:txBody>
      </p:sp>
      <p:grpSp>
        <p:nvGrpSpPr>
          <p:cNvPr id="502" name="Google Shape;502;p37"/>
          <p:cNvGrpSpPr/>
          <p:nvPr/>
        </p:nvGrpSpPr>
        <p:grpSpPr>
          <a:xfrm>
            <a:off x="3189287" y="4811712"/>
            <a:ext cx="2068512" cy="1422400"/>
            <a:chOff x="3189968" y="4811486"/>
            <a:chExt cx="2067832" cy="1423307"/>
          </a:xfrm>
        </p:grpSpPr>
        <p:sp>
          <p:nvSpPr>
            <p:cNvPr id="503" name="Google Shape;503;p37"/>
            <p:cNvSpPr/>
            <p:nvPr/>
          </p:nvSpPr>
          <p:spPr>
            <a:xfrm>
              <a:off x="4386550" y="4811486"/>
              <a:ext cx="871250" cy="686237"/>
            </a:xfrm>
            <a:custGeom>
              <a:rect b="b" l="l" r="r" t="t"/>
              <a:pathLst>
                <a:path extrusionOk="0" h="685800" w="870857">
                  <a:moveTo>
                    <a:pt x="0" y="631371"/>
                  </a:moveTo>
                  <a:lnTo>
                    <a:pt x="870857" y="0"/>
                  </a:lnTo>
                  <a:lnTo>
                    <a:pt x="478971" y="685800"/>
                  </a:lnTo>
                  <a:lnTo>
                    <a:pt x="54428" y="664028"/>
                  </a:lnTo>
                </a:path>
              </a:pathLst>
            </a:custGeom>
            <a:solidFill>
              <a:srgbClr val="E6E6FF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189968" y="5404001"/>
              <a:ext cx="1839307" cy="830792"/>
            </a:xfrm>
            <a:prstGeom prst="wedgeRoundRectCallout">
              <a:avLst>
                <a:gd fmla="val 10455" name="adj1"/>
                <a:gd fmla="val -14599" name="adj2"/>
                <a:gd fmla="val 0" name="adj3"/>
              </a:avLst>
            </a:prstGeom>
            <a:solidFill>
              <a:srgbClr val="E6E6FF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символов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 число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511" name="Google Shape;511;p3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2" name="Google Shape;512;p38"/>
          <p:cNvSpPr txBox="1"/>
          <p:nvPr/>
        </p:nvSpPr>
        <p:spPr>
          <a:xfrm>
            <a:off x="6029325" y="83978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вещественных чисел</a:t>
            </a:r>
            <a:endParaRPr/>
          </a:p>
        </p:txBody>
      </p:sp>
      <p:sp>
        <p:nvSpPr>
          <p:cNvPr id="514" name="Google Shape;514;p38"/>
          <p:cNvSpPr txBox="1"/>
          <p:nvPr/>
        </p:nvSpPr>
        <p:spPr>
          <a:xfrm>
            <a:off x="298450" y="1014412"/>
            <a:ext cx="8628062" cy="4548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8975" lvl="0" marL="3228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x: real;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12.345678;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 ( x );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 ( x:10 );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 ( x:7:2 );</a:t>
            </a:r>
            <a:endParaRPr/>
          </a:p>
          <a:p>
            <a:pPr indent="-3228975" lvl="0" marL="32289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end.</a:t>
            </a:r>
            <a:endParaRPr/>
          </a:p>
        </p:txBody>
      </p:sp>
      <p:sp>
        <p:nvSpPr>
          <p:cNvPr id="515" name="Google Shape;515;p38"/>
          <p:cNvSpPr txBox="1"/>
          <p:nvPr/>
        </p:nvSpPr>
        <p:spPr>
          <a:xfrm>
            <a:off x="5356225" y="4391025"/>
            <a:ext cx="1849437" cy="5857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72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12.35</a:t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4491037" y="2011362"/>
            <a:ext cx="1757362" cy="990600"/>
          </a:xfrm>
          <a:prstGeom prst="wedgeRoundRectCallout">
            <a:avLst>
              <a:gd fmla="val -2628" name="adj1"/>
              <a:gd fmla="val 4129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всего символов</a:t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2090737" y="5383212"/>
            <a:ext cx="1839912" cy="830262"/>
          </a:xfrm>
          <a:prstGeom prst="wedgeRoundRectCallout">
            <a:avLst>
              <a:gd fmla="val 21446" name="adj1"/>
              <a:gd fmla="val -157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всего символов</a:t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4271962" y="5410200"/>
            <a:ext cx="1828800" cy="803275"/>
          </a:xfrm>
          <a:prstGeom prst="wedgeRoundRectCallout">
            <a:avLst>
              <a:gd fmla="val 1771" name="adj1"/>
              <a:gd fmla="val -1631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6720031" dist="38100">
              <a:srgbClr val="000000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дробной части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5356225" y="3824287"/>
            <a:ext cx="2601912" cy="5873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72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1.23E+001</a:t>
            </a:r>
            <a:endParaRPr/>
          </a:p>
        </p:txBody>
      </p:sp>
      <p:sp>
        <p:nvSpPr>
          <p:cNvPr id="520" name="Google Shape;520;p38"/>
          <p:cNvSpPr txBox="1"/>
          <p:nvPr/>
        </p:nvSpPr>
        <p:spPr>
          <a:xfrm>
            <a:off x="5356225" y="3257550"/>
            <a:ext cx="3308350" cy="5873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72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1.234568E+001</a:t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6346825" y="2155825"/>
            <a:ext cx="2644775" cy="606425"/>
          </a:xfrm>
          <a:prstGeom prst="wedgeRoundRectCallout">
            <a:avLst>
              <a:gd fmla="val 2921" name="adj1"/>
              <a:gd fmla="val 43233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1,234568∙10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528" name="Google Shape;528;p3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9" name="Google Shape;529;p3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531" name="Google Shape;531;p39"/>
          <p:cNvSpPr txBox="1"/>
          <p:nvPr/>
        </p:nvSpPr>
        <p:spPr>
          <a:xfrm>
            <a:off x="369887" y="942975"/>
            <a:ext cx="8420100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три числа, найти их сумму и произведение.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три числа: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4   5   7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4+5+7=16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4*5*7=140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три числа, найти их сумму, произведение и среднее арифметическое.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Введите три числа: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4   5   7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4+5+7=16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4*5*7=140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(4+5+7)/3=5.33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7" name="Google Shape;537;p40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538" name="Google Shape;538;p40"/>
          <p:cNvSpPr txBox="1"/>
          <p:nvPr>
            <p:ph idx="1" type="subTitle"/>
          </p:nvPr>
        </p:nvSpPr>
        <p:spPr>
          <a:xfrm>
            <a:off x="1371600" y="3886200"/>
            <a:ext cx="64008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2. Ветвления</a:t>
            </a: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144462" y="6216650"/>
            <a:ext cx="446881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546" name="Google Shape;546;p4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7" name="Google Shape;547;p4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Разветвляющиеся алгоритмы</a:t>
            </a:r>
            <a:endParaRPr/>
          </a:p>
        </p:txBody>
      </p:sp>
      <p:sp>
        <p:nvSpPr>
          <p:cNvPr id="549" name="Google Shape;549;p41"/>
          <p:cNvSpPr txBox="1"/>
          <p:nvPr/>
        </p:nvSpPr>
        <p:spPr>
          <a:xfrm>
            <a:off x="369887" y="942975"/>
            <a:ext cx="84201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два целых числа и вывести на экран наибольшее из них.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 решения: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вывести на экран первое число, если оно больше второго, или второе, если оно больше первого.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действия исполнителя зависят от некоторых условий (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… иначе …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550" name="Google Shape;550;p41"/>
          <p:cNvSpPr txBox="1"/>
          <p:nvPr/>
        </p:nvSpPr>
        <p:spPr>
          <a:xfrm>
            <a:off x="388937" y="4298950"/>
            <a:ext cx="8420100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Алгоритмы, в которых последовательность  шагов зависит от выполнения некоторых условий, называются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разветвляющимися.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57187" y="1711325"/>
            <a:ext cx="8424862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Свойства алгоритма</a:t>
            </a:r>
            <a:endParaRPr/>
          </a:p>
          <a:p>
            <a:pPr indent="-449262" lvl="1" marL="6286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дискретность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состоит из отдельных шагов (команд)</a:t>
            </a:r>
            <a:endParaRPr/>
          </a:p>
          <a:p>
            <a:pPr indent="-449262" lvl="1" marL="6286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понятность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должен включать только команды, известные исполнителю (входящие в СКИ)</a:t>
            </a:r>
            <a:endParaRPr/>
          </a:p>
          <a:p>
            <a:pPr indent="-449262" lvl="1" marL="6286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определенность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при одинаковых исходных данных всегда выдает один и тот же результат</a:t>
            </a:r>
            <a:endParaRPr/>
          </a:p>
          <a:p>
            <a:pPr indent="-449262" lvl="1" marL="6286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конечность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заканчивается за конечное число шагов</a:t>
            </a:r>
            <a:endParaRPr/>
          </a:p>
          <a:p>
            <a:pPr indent="-449262" lvl="1" marL="6286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массовость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может применяться многократно при различных исходных данных </a:t>
            </a:r>
            <a:endParaRPr/>
          </a:p>
          <a:p>
            <a:pPr indent="-449262" lvl="1" marL="6286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корректность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дает верное решение при любых допустимых исходных данных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23850" y="836612"/>
            <a:ext cx="842486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1687" lvl="0" marL="801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четко определенный план действий для исполнителя.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557" name="Google Shape;557;p4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8" name="Google Shape;558;p4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1. Блок-схема</a:t>
            </a:r>
            <a:endParaRPr/>
          </a:p>
        </p:txBody>
      </p:sp>
      <p:grpSp>
        <p:nvGrpSpPr>
          <p:cNvPr id="560" name="Google Shape;560;p42"/>
          <p:cNvGrpSpPr/>
          <p:nvPr/>
        </p:nvGrpSpPr>
        <p:grpSpPr>
          <a:xfrm>
            <a:off x="461962" y="995362"/>
            <a:ext cx="5324475" cy="5026025"/>
            <a:chOff x="471" y="656"/>
            <a:chExt cx="3354" cy="3166"/>
          </a:xfrm>
        </p:grpSpPr>
        <p:sp>
          <p:nvSpPr>
            <p:cNvPr id="561" name="Google Shape;561;p42"/>
            <p:cNvSpPr/>
            <p:nvPr/>
          </p:nvSpPr>
          <p:spPr>
            <a:xfrm>
              <a:off x="1666" y="656"/>
              <a:ext cx="933" cy="238"/>
            </a:xfrm>
            <a:prstGeom prst="flowChartTerminator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начало</a:t>
              </a:r>
              <a:endParaRPr/>
            </a:p>
          </p:txBody>
        </p:sp>
        <p:sp>
          <p:nvSpPr>
            <p:cNvPr id="562" name="Google Shape;562;p42"/>
            <p:cNvSpPr txBox="1"/>
            <p:nvPr/>
          </p:nvSpPr>
          <p:spPr>
            <a:xfrm>
              <a:off x="471" y="2075"/>
              <a:ext cx="998" cy="370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max:=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a;</a:t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1481" y="1045"/>
              <a:ext cx="1302" cy="250"/>
            </a:xfrm>
            <a:prstGeom prst="flowChartInputOutpu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ввод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a,b</a:t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620" y="2995"/>
              <a:ext cx="1011" cy="388"/>
            </a:xfrm>
            <a:prstGeom prst="flowChartDocumen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вывод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endParaRPr/>
            </a:p>
          </p:txBody>
        </p:sp>
        <p:cxnSp>
          <p:nvCxnSpPr>
            <p:cNvPr id="565" name="Google Shape;565;p42"/>
            <p:cNvCxnSpPr/>
            <p:nvPr/>
          </p:nvCxnSpPr>
          <p:spPr>
            <a:xfrm>
              <a:off x="2132" y="893"/>
              <a:ext cx="0" cy="1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66" name="Google Shape;566;p42"/>
            <p:cNvSpPr/>
            <p:nvPr/>
          </p:nvSpPr>
          <p:spPr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 &gt; b?</a:t>
              </a:r>
              <a:endParaRPr/>
            </a:p>
          </p:txBody>
        </p:sp>
        <p:cxnSp>
          <p:nvCxnSpPr>
            <p:cNvPr id="567" name="Google Shape;567;p42"/>
            <p:cNvCxnSpPr/>
            <p:nvPr/>
          </p:nvCxnSpPr>
          <p:spPr>
            <a:xfrm>
              <a:off x="2132" y="1306"/>
              <a:ext cx="0" cy="1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68" name="Google Shape;568;p42"/>
            <p:cNvSpPr txBox="1"/>
            <p:nvPr/>
          </p:nvSpPr>
          <p:spPr>
            <a:xfrm>
              <a:off x="2827" y="2083"/>
              <a:ext cx="998" cy="370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max:=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b;</a:t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1659" y="3561"/>
              <a:ext cx="933" cy="261"/>
            </a:xfrm>
            <a:prstGeom prst="flowChartTerminator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конец</a:t>
              </a:r>
              <a:endParaRPr/>
            </a:p>
          </p:txBody>
        </p:sp>
        <p:cxnSp>
          <p:nvCxnSpPr>
            <p:cNvPr id="570" name="Google Shape;570;p42"/>
            <p:cNvCxnSpPr/>
            <p:nvPr/>
          </p:nvCxnSpPr>
          <p:spPr>
            <a:xfrm>
              <a:off x="2126" y="3373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71" name="Google Shape;571;p42"/>
            <p:cNvSpPr/>
            <p:nvPr/>
          </p:nvSpPr>
          <p:spPr>
            <a:xfrm>
              <a:off x="2682" y="1722"/>
              <a:ext cx="623" cy="361"/>
            </a:xfrm>
            <a:custGeom>
              <a:rect b="b" l="l" r="r" t="t"/>
              <a:pathLst>
                <a:path extrusionOk="0" h="524" w="623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 flipH="1">
              <a:off x="954" y="1722"/>
              <a:ext cx="623" cy="361"/>
            </a:xfrm>
            <a:custGeom>
              <a:rect b="b" l="l" r="r" t="t"/>
              <a:pathLst>
                <a:path extrusionOk="0" h="524" w="623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960" y="2444"/>
              <a:ext cx="2361" cy="343"/>
            </a:xfrm>
            <a:custGeom>
              <a:rect b="b" l="l" r="r" t="t"/>
              <a:pathLst>
                <a:path extrusionOk="0" h="343" w="2409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4" name="Google Shape;574;p42"/>
            <p:cNvCxnSpPr/>
            <p:nvPr/>
          </p:nvCxnSpPr>
          <p:spPr>
            <a:xfrm>
              <a:off x="959" y="2557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575" name="Google Shape;575;p42"/>
            <p:cNvCxnSpPr/>
            <p:nvPr/>
          </p:nvCxnSpPr>
          <p:spPr>
            <a:xfrm>
              <a:off x="3320" y="2572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114" y="2794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77" name="Google Shape;577;p42"/>
            <p:cNvSpPr/>
            <p:nvPr/>
          </p:nvSpPr>
          <p:spPr>
            <a:xfrm>
              <a:off x="2097" y="2772"/>
              <a:ext cx="34" cy="3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2"/>
            <p:cNvSpPr txBox="1"/>
            <p:nvPr/>
          </p:nvSpPr>
          <p:spPr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</a:t>
              </a:r>
              <a:endParaRPr/>
            </a:p>
          </p:txBody>
        </p:sp>
        <p:sp>
          <p:nvSpPr>
            <p:cNvPr id="579" name="Google Shape;579;p42"/>
            <p:cNvSpPr txBox="1"/>
            <p:nvPr/>
          </p:nvSpPr>
          <p:spPr>
            <a:xfrm>
              <a:off x="2880" y="1455"/>
              <a:ext cx="4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нет</a:t>
              </a:r>
              <a:endParaRPr/>
            </a:p>
          </p:txBody>
        </p:sp>
      </p:grpSp>
      <p:sp>
        <p:nvSpPr>
          <p:cNvPr id="580" name="Google Shape;580;p42"/>
          <p:cNvSpPr txBox="1"/>
          <p:nvPr/>
        </p:nvSpPr>
        <p:spPr>
          <a:xfrm>
            <a:off x="331787" y="2143125"/>
            <a:ext cx="5597525" cy="240188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6724650" y="1889125"/>
            <a:ext cx="1935162" cy="1358900"/>
          </a:xfrm>
          <a:prstGeom prst="wedgeRoundRectCallout">
            <a:avLst>
              <a:gd fmla="val -8622" name="adj1"/>
              <a:gd fmla="val 1446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полная форма ветвления</a:t>
            </a:r>
            <a:endParaRPr/>
          </a:p>
        </p:txBody>
      </p:sp>
      <p:sp>
        <p:nvSpPr>
          <p:cNvPr id="582" name="Google Shape;582;p42"/>
          <p:cNvSpPr/>
          <p:nvPr/>
        </p:nvSpPr>
        <p:spPr>
          <a:xfrm>
            <a:off x="4670425" y="979487"/>
            <a:ext cx="1992312" cy="803275"/>
          </a:xfrm>
          <a:prstGeom prst="wedgeRoundRectCallout">
            <a:avLst>
              <a:gd fmla="val -11084" name="adj1"/>
              <a:gd fmla="val 4021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«решение»</a:t>
            </a:r>
            <a:endParaRPr/>
          </a:p>
        </p:txBody>
      </p:sp>
      <p:grpSp>
        <p:nvGrpSpPr>
          <p:cNvPr id="583" name="Google Shape;583;p42"/>
          <p:cNvGrpSpPr/>
          <p:nvPr/>
        </p:nvGrpSpPr>
        <p:grpSpPr>
          <a:xfrm>
            <a:off x="5407025" y="5768975"/>
            <a:ext cx="2720975" cy="663575"/>
            <a:chOff x="433" y="3902"/>
            <a:chExt cx="1714" cy="418"/>
          </a:xfrm>
        </p:grpSpPr>
        <p:sp>
          <p:nvSpPr>
            <p:cNvPr id="584" name="Google Shape;584;p42"/>
            <p:cNvSpPr txBox="1"/>
            <p:nvPr/>
          </p:nvSpPr>
          <p:spPr>
            <a:xfrm>
              <a:off x="727" y="3969"/>
              <a:ext cx="142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Если  a = b?</a:t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592" name="Google Shape;592;p4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3" name="Google Shape;593;p4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1. Программа</a:t>
            </a:r>
            <a:endParaRPr/>
          </a:p>
        </p:txBody>
      </p:sp>
      <p:sp>
        <p:nvSpPr>
          <p:cNvPr id="595" name="Google Shape;595;p43"/>
          <p:cNvSpPr txBox="1"/>
          <p:nvPr/>
        </p:nvSpPr>
        <p:spPr>
          <a:xfrm>
            <a:off x="481012" y="919162"/>
            <a:ext cx="8280400" cy="55054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596" name="Google Shape;596;p43"/>
          <p:cNvSpPr txBox="1"/>
          <p:nvPr/>
        </p:nvSpPr>
        <p:spPr>
          <a:xfrm>
            <a:off x="755650" y="3024187"/>
            <a:ext cx="4581525" cy="25034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3"/>
          <p:cNvSpPr txBox="1"/>
          <p:nvPr/>
        </p:nvSpPr>
        <p:spPr>
          <a:xfrm>
            <a:off x="1366837" y="3424237"/>
            <a:ext cx="1671637" cy="4333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598" name="Google Shape;598;p43"/>
          <p:cNvSpPr txBox="1"/>
          <p:nvPr/>
        </p:nvSpPr>
        <p:spPr>
          <a:xfrm>
            <a:off x="1357312" y="4672012"/>
            <a:ext cx="1671637" cy="4333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5873750" y="2751137"/>
            <a:ext cx="2547937" cy="1411287"/>
          </a:xfrm>
          <a:prstGeom prst="wedgeRoundRectCallout">
            <a:avLst>
              <a:gd fmla="val -6608" name="adj1"/>
              <a:gd fmla="val 364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полная форма условного оператора</a:t>
            </a:r>
            <a:endParaRPr/>
          </a:p>
        </p:txBody>
      </p:sp>
      <p:sp>
        <p:nvSpPr>
          <p:cNvPr id="600" name="Google Shape;600;p43"/>
          <p:cNvSpPr txBox="1"/>
          <p:nvPr/>
        </p:nvSpPr>
        <p:spPr>
          <a:xfrm>
            <a:off x="520700" y="898525"/>
            <a:ext cx="7429500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b, max: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два целых числа');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a, b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a &gt; b then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 ('Наибольшее число ', max);</a:t>
            </a:r>
            <a:endParaRPr b="1" i="0" sz="24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607" name="Google Shape;607;p4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8" name="Google Shape;608;p4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Условный оператор</a:t>
            </a:r>
            <a:endParaRPr/>
          </a:p>
        </p:txBody>
      </p:sp>
      <p:sp>
        <p:nvSpPr>
          <p:cNvPr id="610" name="Google Shape;610;p44"/>
          <p:cNvSpPr txBox="1"/>
          <p:nvPr/>
        </p:nvSpPr>
        <p:spPr>
          <a:xfrm>
            <a:off x="396875" y="1050925"/>
            <a:ext cx="8097837" cy="25606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&lt;условие&gt;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{что делать, если условие верно}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{что делать, если условие неверно}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11" name="Google Shape;611;p44"/>
          <p:cNvSpPr txBox="1"/>
          <p:nvPr/>
        </p:nvSpPr>
        <p:spPr>
          <a:xfrm>
            <a:off x="349250" y="3871912"/>
            <a:ext cx="8420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ставится точка с запятой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часть (</a:t>
            </a:r>
            <a:r>
              <a:rPr b="1" i="1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…) может отсутствовать (неполная форма)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 блоке один оператор, можно убрать слова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618" name="Google Shape;618;p4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9" name="Google Shape;619;p4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неправильно?</a:t>
            </a:r>
            <a:endParaRPr/>
          </a:p>
        </p:txBody>
      </p:sp>
      <p:sp>
        <p:nvSpPr>
          <p:cNvPr id="621" name="Google Shape;621;p45"/>
          <p:cNvSpPr txBox="1"/>
          <p:nvPr/>
        </p:nvSpPr>
        <p:spPr>
          <a:xfrm>
            <a:off x="387350" y="995362"/>
            <a:ext cx="3949700" cy="2355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 b="1" i="0" sz="22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a;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22" name="Google Shape;622;p45"/>
          <p:cNvSpPr txBox="1"/>
          <p:nvPr/>
        </p:nvSpPr>
        <p:spPr>
          <a:xfrm>
            <a:off x="4598987" y="1187450"/>
            <a:ext cx="3949700" cy="1970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a;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23" name="Google Shape;623;p45"/>
          <p:cNvSpPr txBox="1"/>
          <p:nvPr/>
        </p:nvSpPr>
        <p:spPr>
          <a:xfrm>
            <a:off x="4756150" y="3756025"/>
            <a:ext cx="3949700" cy="2355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a;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24" name="Google Shape;624;p45"/>
          <p:cNvSpPr txBox="1"/>
          <p:nvPr/>
        </p:nvSpPr>
        <p:spPr>
          <a:xfrm>
            <a:off x="388937" y="3756025"/>
            <a:ext cx="3949700" cy="2355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b &gt; a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a;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25" name="Google Shape;625;p45"/>
          <p:cNvSpPr txBox="1"/>
          <p:nvPr/>
        </p:nvSpPr>
        <p:spPr>
          <a:xfrm>
            <a:off x="1392237" y="2195512"/>
            <a:ext cx="1003300" cy="3524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</p:txBody>
      </p:sp>
      <p:sp>
        <p:nvSpPr>
          <p:cNvPr id="626" name="Google Shape;626;p45"/>
          <p:cNvSpPr txBox="1"/>
          <p:nvPr/>
        </p:nvSpPr>
        <p:spPr>
          <a:xfrm>
            <a:off x="6383337" y="1619250"/>
            <a:ext cx="850900" cy="3524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sp>
        <p:nvSpPr>
          <p:cNvPr id="627" name="Google Shape;627;p45"/>
          <p:cNvSpPr txBox="1"/>
          <p:nvPr/>
        </p:nvSpPr>
        <p:spPr>
          <a:xfrm>
            <a:off x="1404937" y="4903787"/>
            <a:ext cx="2066925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</p:txBody>
      </p:sp>
      <p:sp>
        <p:nvSpPr>
          <p:cNvPr id="628" name="Google Shape;628;p45"/>
          <p:cNvSpPr txBox="1"/>
          <p:nvPr/>
        </p:nvSpPr>
        <p:spPr>
          <a:xfrm>
            <a:off x="4929187" y="4572000"/>
            <a:ext cx="850900" cy="3524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635" name="Google Shape;635;p4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6" name="Google Shape;636;p4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2. Блок-схема</a:t>
            </a:r>
            <a:endParaRPr/>
          </a:p>
        </p:txBody>
      </p:sp>
      <p:sp>
        <p:nvSpPr>
          <p:cNvPr id="638" name="Google Shape;638;p46"/>
          <p:cNvSpPr txBox="1"/>
          <p:nvPr/>
        </p:nvSpPr>
        <p:spPr>
          <a:xfrm>
            <a:off x="627062" y="3013075"/>
            <a:ext cx="4765675" cy="194945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6"/>
          <p:cNvSpPr/>
          <p:nvPr/>
        </p:nvSpPr>
        <p:spPr>
          <a:xfrm>
            <a:off x="6102350" y="2205037"/>
            <a:ext cx="2127250" cy="1355725"/>
          </a:xfrm>
          <a:prstGeom prst="wedgeRoundRectCallout">
            <a:avLst>
              <a:gd fmla="val -6992" name="adj1"/>
              <a:gd fmla="val 168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неполная форма ветвления</a:t>
            </a:r>
            <a:endParaRPr/>
          </a:p>
        </p:txBody>
      </p:sp>
      <p:grpSp>
        <p:nvGrpSpPr>
          <p:cNvPr id="640" name="Google Shape;640;p46"/>
          <p:cNvGrpSpPr/>
          <p:nvPr/>
        </p:nvGrpSpPr>
        <p:grpSpPr>
          <a:xfrm>
            <a:off x="755650" y="987425"/>
            <a:ext cx="4502150" cy="5449887"/>
            <a:chOff x="476" y="622"/>
            <a:chExt cx="2836" cy="3433"/>
          </a:xfrm>
        </p:grpSpPr>
        <p:sp>
          <p:nvSpPr>
            <p:cNvPr id="641" name="Google Shape;641;p46"/>
            <p:cNvSpPr/>
            <p:nvPr/>
          </p:nvSpPr>
          <p:spPr>
            <a:xfrm>
              <a:off x="1654" y="622"/>
              <a:ext cx="933" cy="238"/>
            </a:xfrm>
            <a:prstGeom prst="flowChartTerminator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начало</a:t>
              </a:r>
              <a:endParaRPr/>
            </a:p>
          </p:txBody>
        </p:sp>
        <p:sp>
          <p:nvSpPr>
            <p:cNvPr id="642" name="Google Shape;642;p46"/>
            <p:cNvSpPr txBox="1"/>
            <p:nvPr/>
          </p:nvSpPr>
          <p:spPr>
            <a:xfrm>
              <a:off x="1637" y="1426"/>
              <a:ext cx="998" cy="370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max:=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a;</a:t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1469" y="1011"/>
              <a:ext cx="1302" cy="250"/>
            </a:xfrm>
            <a:prstGeom prst="flowChartInputOutpu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ввод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a,b</a:t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1608" y="3228"/>
              <a:ext cx="1011" cy="388"/>
            </a:xfrm>
            <a:prstGeom prst="flowChartDocumen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вывод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endParaRPr/>
            </a:p>
          </p:txBody>
        </p:sp>
        <p:cxnSp>
          <p:nvCxnSpPr>
            <p:cNvPr id="645" name="Google Shape;645;p46"/>
            <p:cNvCxnSpPr/>
            <p:nvPr/>
          </p:nvCxnSpPr>
          <p:spPr>
            <a:xfrm>
              <a:off x="2120" y="859"/>
              <a:ext cx="0" cy="1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120" y="1272"/>
              <a:ext cx="0" cy="1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47" name="Google Shape;647;p46"/>
            <p:cNvSpPr txBox="1"/>
            <p:nvPr/>
          </p:nvSpPr>
          <p:spPr>
            <a:xfrm>
              <a:off x="476" y="2480"/>
              <a:ext cx="998" cy="370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max:=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b;</a:t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1647" y="3794"/>
              <a:ext cx="933" cy="261"/>
            </a:xfrm>
            <a:prstGeom prst="flowChartTerminator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конец</a:t>
              </a:r>
              <a:endParaRPr/>
            </a:p>
          </p:txBody>
        </p:sp>
        <p:cxnSp>
          <p:nvCxnSpPr>
            <p:cNvPr id="649" name="Google Shape;649;p46"/>
            <p:cNvCxnSpPr/>
            <p:nvPr/>
          </p:nvCxnSpPr>
          <p:spPr>
            <a:xfrm>
              <a:off x="2114" y="3606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50" name="Google Shape;650;p46"/>
            <p:cNvSpPr/>
            <p:nvPr/>
          </p:nvSpPr>
          <p:spPr>
            <a:xfrm flipH="1">
              <a:off x="952" y="2257"/>
              <a:ext cx="623" cy="221"/>
            </a:xfrm>
            <a:custGeom>
              <a:rect b="b" l="l" r="r" t="t"/>
              <a:pathLst>
                <a:path extrusionOk="0" h="524" w="623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 flipH="1">
              <a:off x="2636" y="2263"/>
              <a:ext cx="676" cy="643"/>
            </a:xfrm>
            <a:custGeom>
              <a:rect b="b" l="l" r="r" t="t"/>
              <a:pathLst>
                <a:path extrusionOk="0" h="887" w="623">
                  <a:moveTo>
                    <a:pt x="623" y="0"/>
                  </a:moveTo>
                  <a:lnTo>
                    <a:pt x="0" y="0"/>
                  </a:lnTo>
                  <a:lnTo>
                    <a:pt x="2" y="887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948" y="2853"/>
              <a:ext cx="2361" cy="167"/>
            </a:xfrm>
            <a:custGeom>
              <a:rect b="b" l="l" r="r" t="t"/>
              <a:pathLst>
                <a:path extrusionOk="0" h="343" w="2409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46"/>
            <p:cNvCxnSpPr/>
            <p:nvPr/>
          </p:nvCxnSpPr>
          <p:spPr>
            <a:xfrm>
              <a:off x="2131" y="1797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2102" y="3027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55" name="Google Shape;655;p46"/>
            <p:cNvSpPr/>
            <p:nvPr/>
          </p:nvSpPr>
          <p:spPr>
            <a:xfrm>
              <a:off x="2085" y="3005"/>
              <a:ext cx="34" cy="3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 txBox="1"/>
            <p:nvPr/>
          </p:nvSpPr>
          <p:spPr>
            <a:xfrm>
              <a:off x="919" y="1978"/>
              <a:ext cx="4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</a:t>
              </a:r>
              <a:endParaRPr/>
            </a:p>
          </p:txBody>
        </p:sp>
        <p:sp>
          <p:nvSpPr>
            <p:cNvPr id="657" name="Google Shape;657;p46"/>
            <p:cNvSpPr txBox="1"/>
            <p:nvPr/>
          </p:nvSpPr>
          <p:spPr>
            <a:xfrm>
              <a:off x="2868" y="1991"/>
              <a:ext cx="4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нет</a:t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1574" y="1997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 &gt; a?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665" name="Google Shape;665;p4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6" name="Google Shape;666;p4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2. Программа</a:t>
            </a:r>
            <a:endParaRPr/>
          </a:p>
        </p:txBody>
      </p:sp>
      <p:sp>
        <p:nvSpPr>
          <p:cNvPr id="668" name="Google Shape;668;p47"/>
          <p:cNvSpPr txBox="1"/>
          <p:nvPr/>
        </p:nvSpPr>
        <p:spPr>
          <a:xfrm>
            <a:off x="417512" y="950912"/>
            <a:ext cx="8280400" cy="50847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669" name="Google Shape;669;p47"/>
          <p:cNvSpPr txBox="1"/>
          <p:nvPr/>
        </p:nvSpPr>
        <p:spPr>
          <a:xfrm>
            <a:off x="1052512" y="3937000"/>
            <a:ext cx="4330700" cy="10906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449262" y="973137"/>
            <a:ext cx="8280400" cy="508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b, max: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два целых числа');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a, b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max := a;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b &gt; a then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max := b;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 ('Наибольшее число ', max);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5934075" y="2984500"/>
            <a:ext cx="2370137" cy="1673225"/>
          </a:xfrm>
          <a:prstGeom prst="wedgeRoundRectCallout">
            <a:avLst>
              <a:gd fmla="val -4686" name="adj1"/>
              <a:gd fmla="val 1685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неполная форма условного оператора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678" name="Google Shape;678;p4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9" name="Google Shape;679;p4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2Б. Программа</a:t>
            </a:r>
            <a:endParaRPr/>
          </a:p>
        </p:txBody>
      </p:sp>
      <p:sp>
        <p:nvSpPr>
          <p:cNvPr id="681" name="Google Shape;681;p48"/>
          <p:cNvSpPr txBox="1"/>
          <p:nvPr/>
        </p:nvSpPr>
        <p:spPr>
          <a:xfrm>
            <a:off x="449262" y="971550"/>
            <a:ext cx="8280400" cy="50847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1042987" y="3871912"/>
            <a:ext cx="3517900" cy="113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417512" y="933450"/>
            <a:ext cx="8280400" cy="508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a, b, max: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два целых числа');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a, b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max := b;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 </a:t>
            </a: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???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???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 ('Наибольшее число ', max);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  <p:sp>
        <p:nvSpPr>
          <p:cNvPr id="684" name="Google Shape;684;p48"/>
          <p:cNvSpPr txBox="1"/>
          <p:nvPr/>
        </p:nvSpPr>
        <p:spPr>
          <a:xfrm>
            <a:off x="1704975" y="4478337"/>
            <a:ext cx="2187575" cy="4333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 := a;</a:t>
            </a:r>
            <a:endParaRPr/>
          </a:p>
        </p:txBody>
      </p:sp>
      <p:sp>
        <p:nvSpPr>
          <p:cNvPr id="685" name="Google Shape;685;p48"/>
          <p:cNvSpPr txBox="1"/>
          <p:nvPr/>
        </p:nvSpPr>
        <p:spPr>
          <a:xfrm>
            <a:off x="1711325" y="3951287"/>
            <a:ext cx="1246187" cy="4333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692" name="Google Shape;692;p4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3" name="Google Shape;693;p4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неправильно?</a:t>
            </a:r>
            <a:endParaRPr/>
          </a:p>
        </p:txBody>
      </p:sp>
      <p:sp>
        <p:nvSpPr>
          <p:cNvPr id="695" name="Google Shape;695;p49"/>
          <p:cNvSpPr txBox="1"/>
          <p:nvPr/>
        </p:nvSpPr>
        <p:spPr>
          <a:xfrm>
            <a:off x="387350" y="1585912"/>
            <a:ext cx="3949700" cy="11985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b := a; </a:t>
            </a:r>
            <a:endParaRPr/>
          </a:p>
        </p:txBody>
      </p:sp>
      <p:sp>
        <p:nvSpPr>
          <p:cNvPr id="696" name="Google Shape;696;p49"/>
          <p:cNvSpPr txBox="1"/>
          <p:nvPr/>
        </p:nvSpPr>
        <p:spPr>
          <a:xfrm>
            <a:off x="4721225" y="1446212"/>
            <a:ext cx="3949700" cy="1584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b := a; </a:t>
            </a:r>
            <a:endParaRPr/>
          </a:p>
        </p:txBody>
      </p:sp>
      <p:sp>
        <p:nvSpPr>
          <p:cNvPr id="697" name="Google Shape;697;p49"/>
          <p:cNvSpPr txBox="1"/>
          <p:nvPr/>
        </p:nvSpPr>
        <p:spPr>
          <a:xfrm>
            <a:off x="4751387" y="3760787"/>
            <a:ext cx="3949700" cy="1593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</a:t>
            </a:r>
            <a:endParaRPr b="1" i="0" sz="22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a;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98" name="Google Shape;698;p49"/>
          <p:cNvSpPr txBox="1"/>
          <p:nvPr/>
        </p:nvSpPr>
        <p:spPr>
          <a:xfrm>
            <a:off x="388937" y="3756025"/>
            <a:ext cx="3949700" cy="11985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a &gt; b then</a:t>
            </a:r>
            <a:endParaRPr b="1" i="0" sz="22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 := b;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b := a;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99" name="Google Shape;699;p49"/>
          <p:cNvSpPr txBox="1"/>
          <p:nvPr/>
        </p:nvSpPr>
        <p:spPr>
          <a:xfrm>
            <a:off x="1395412" y="1979612"/>
            <a:ext cx="1401762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b</a:t>
            </a:r>
            <a:endParaRPr/>
          </a:p>
        </p:txBody>
      </p:sp>
      <p:sp>
        <p:nvSpPr>
          <p:cNvPr id="700" name="Google Shape;700;p49"/>
          <p:cNvSpPr txBox="1"/>
          <p:nvPr/>
        </p:nvSpPr>
        <p:spPr>
          <a:xfrm>
            <a:off x="4892675" y="2266950"/>
            <a:ext cx="850900" cy="3524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sp>
        <p:nvSpPr>
          <p:cNvPr id="701" name="Google Shape;701;p49"/>
          <p:cNvSpPr txBox="1"/>
          <p:nvPr/>
        </p:nvSpPr>
        <p:spPr>
          <a:xfrm>
            <a:off x="1408112" y="4138612"/>
            <a:ext cx="1401762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b</a:t>
            </a:r>
            <a:endParaRPr/>
          </a:p>
        </p:txBody>
      </p:sp>
      <p:sp>
        <p:nvSpPr>
          <p:cNvPr id="702" name="Google Shape;702;p49"/>
          <p:cNvSpPr txBox="1"/>
          <p:nvPr/>
        </p:nvSpPr>
        <p:spPr>
          <a:xfrm>
            <a:off x="2703512" y="4500562"/>
            <a:ext cx="1401762" cy="4270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9"/>
          <p:cNvSpPr txBox="1"/>
          <p:nvPr/>
        </p:nvSpPr>
        <p:spPr>
          <a:xfrm>
            <a:off x="4751387" y="3760787"/>
            <a:ext cx="3949700" cy="1593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b &gt;= a then</a:t>
            </a:r>
            <a:endParaRPr b="1" i="0" sz="22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:= a; </a:t>
            </a:r>
            <a:endParaRPr/>
          </a:p>
        </p:txBody>
      </p:sp>
      <p:sp>
        <p:nvSpPr>
          <p:cNvPr id="704" name="Google Shape;704;p49"/>
          <p:cNvSpPr txBox="1"/>
          <p:nvPr/>
        </p:nvSpPr>
        <p:spPr>
          <a:xfrm>
            <a:off x="2925762" y="1617662"/>
            <a:ext cx="1190625" cy="4270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11" name="Google Shape;711;p5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2" name="Google Shape;712;p5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714" name="Google Shape;714;p50"/>
          <p:cNvSpPr txBox="1"/>
          <p:nvPr/>
        </p:nvSpPr>
        <p:spPr>
          <a:xfrm>
            <a:off x="369887" y="942975"/>
            <a:ext cx="8420100" cy="437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три числа и найти наибольшее из них.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три числа: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4   15   9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Наибольшее число 15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пять чисел и найти наибольшее из них.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пять чисел: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4    15    9    56    4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Наибольшее число 56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0" name="Google Shape;720;p51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721" name="Google Shape;721;p51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3. Сложные условия</a:t>
            </a:r>
            <a:endParaRPr/>
          </a:p>
        </p:txBody>
      </p:sp>
      <p:sp>
        <p:nvSpPr>
          <p:cNvPr id="722" name="Google Shape;722;p51"/>
          <p:cNvSpPr txBox="1"/>
          <p:nvPr/>
        </p:nvSpPr>
        <p:spPr>
          <a:xfrm>
            <a:off x="144462" y="6216650"/>
            <a:ext cx="408781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63537" y="833437"/>
            <a:ext cx="8424862" cy="177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</a:t>
            </a:r>
            <a:endParaRPr/>
          </a:p>
          <a:p>
            <a:pPr indent="-266700" lvl="1" marL="6286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алгоритм, записанный на каком-либо языке программирования</a:t>
            </a:r>
            <a:endParaRPr/>
          </a:p>
          <a:p>
            <a:pPr indent="-266700" lvl="1" marL="6286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 команд для компьютера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42900" y="2605087"/>
            <a:ext cx="8640762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описание действий, которые должен выполнить компьютер.</a:t>
            </a:r>
            <a:endParaRPr/>
          </a:p>
          <a:p>
            <a:pPr indent="-177800" lvl="1" marL="360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откуда взять исходные данные?</a:t>
            </a:r>
            <a:endParaRPr/>
          </a:p>
          <a:p>
            <a:pPr indent="-177800" lvl="1" marL="3603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что нужно с ними сделать?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9262" y="5768975"/>
            <a:ext cx="52546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язык Паскаль (Н. Вирт)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42900" y="4595812"/>
            <a:ext cx="86407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команда языка программирования высокого уровня.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29" name="Google Shape;729;p5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0" name="Google Shape;730;p5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Сложные условия</a:t>
            </a:r>
            <a:endParaRPr/>
          </a:p>
        </p:txBody>
      </p:sp>
      <p:sp>
        <p:nvSpPr>
          <p:cNvPr id="732" name="Google Shape;732;p52"/>
          <p:cNvSpPr txBox="1"/>
          <p:nvPr/>
        </p:nvSpPr>
        <p:spPr>
          <a:xfrm>
            <a:off x="369887" y="942975"/>
            <a:ext cx="84201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Фирма набирает сотрудников от 25 до 40 лет включительно. Ввести возраст человека и определить, подходит ли он фирме (вывести ответ «подходит» или «не подходит»).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проверить, выполняются ли два условия одновременно.</a:t>
            </a:r>
            <a:endParaRPr/>
          </a:p>
        </p:txBody>
      </p:sp>
      <p:grpSp>
        <p:nvGrpSpPr>
          <p:cNvPr id="733" name="Google Shape;733;p52"/>
          <p:cNvGrpSpPr/>
          <p:nvPr/>
        </p:nvGrpSpPr>
        <p:grpSpPr>
          <a:xfrm>
            <a:off x="995362" y="3881437"/>
            <a:ext cx="7515225" cy="663575"/>
            <a:chOff x="796" y="2336"/>
            <a:chExt cx="4734" cy="418"/>
          </a:xfrm>
        </p:grpSpPr>
        <p:sp>
          <p:nvSpPr>
            <p:cNvPr id="734" name="Google Shape;734;p52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решить известными методами?</a:t>
              </a:r>
              <a:endParaRPr/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42" name="Google Shape;742;p5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3" name="Google Shape;743;p53"/>
          <p:cNvSpPr txBox="1"/>
          <p:nvPr/>
        </p:nvSpPr>
        <p:spPr>
          <a:xfrm>
            <a:off x="5167312" y="12271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1. Алгоритм</a:t>
            </a:r>
            <a:endParaRPr/>
          </a:p>
        </p:txBody>
      </p:sp>
      <p:sp>
        <p:nvSpPr>
          <p:cNvPr id="745" name="Google Shape;745;p53"/>
          <p:cNvSpPr/>
          <p:nvPr/>
        </p:nvSpPr>
        <p:spPr>
          <a:xfrm>
            <a:off x="4206875" y="1292225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746" name="Google Shape;746;p53"/>
          <p:cNvSpPr/>
          <p:nvPr/>
        </p:nvSpPr>
        <p:spPr>
          <a:xfrm>
            <a:off x="3913187" y="1909762"/>
            <a:ext cx="2066925" cy="396875"/>
          </a:xfrm>
          <a:prstGeom prst="flowChartInputOutpu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747" name="Google Shape;747;p53"/>
          <p:cNvSpPr/>
          <p:nvPr/>
        </p:nvSpPr>
        <p:spPr>
          <a:xfrm>
            <a:off x="561975" y="4111625"/>
            <a:ext cx="1604962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'подходит'</a:t>
            </a:r>
            <a:endParaRPr/>
          </a:p>
        </p:txBody>
      </p:sp>
      <p:cxnSp>
        <p:nvCxnSpPr>
          <p:cNvPr id="748" name="Google Shape;748;p53"/>
          <p:cNvCxnSpPr/>
          <p:nvPr/>
        </p:nvCxnSpPr>
        <p:spPr>
          <a:xfrm>
            <a:off x="4946650" y="1668462"/>
            <a:ext cx="0" cy="265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49" name="Google Shape;749;p53"/>
          <p:cNvCxnSpPr/>
          <p:nvPr/>
        </p:nvCxnSpPr>
        <p:spPr>
          <a:xfrm>
            <a:off x="4946650" y="2324100"/>
            <a:ext cx="0" cy="265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750" name="Google Shape;750;p53"/>
          <p:cNvSpPr/>
          <p:nvPr/>
        </p:nvSpPr>
        <p:spPr>
          <a:xfrm>
            <a:off x="4275137" y="5524500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751" name="Google Shape;751;p53"/>
          <p:cNvCxnSpPr/>
          <p:nvPr/>
        </p:nvCxnSpPr>
        <p:spPr>
          <a:xfrm>
            <a:off x="5016500" y="5226050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752" name="Google Shape;752;p53"/>
          <p:cNvSpPr/>
          <p:nvPr/>
        </p:nvSpPr>
        <p:spPr>
          <a:xfrm>
            <a:off x="1238250" y="4718050"/>
            <a:ext cx="3748087" cy="265112"/>
          </a:xfrm>
          <a:custGeom>
            <a:rect b="b" l="l" r="r" t="t"/>
            <a:pathLst>
              <a:path extrusionOk="0" h="343" w="2409">
                <a:moveTo>
                  <a:pt x="0" y="0"/>
                </a:moveTo>
                <a:lnTo>
                  <a:pt x="0" y="343"/>
                </a:lnTo>
                <a:lnTo>
                  <a:pt x="2409" y="343"/>
                </a:lnTo>
                <a:lnTo>
                  <a:pt x="2409" y="5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53"/>
          <p:cNvCxnSpPr/>
          <p:nvPr/>
        </p:nvCxnSpPr>
        <p:spPr>
          <a:xfrm>
            <a:off x="3144837" y="5013325"/>
            <a:ext cx="0" cy="2254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754" name="Google Shape;754;p53"/>
          <p:cNvSpPr/>
          <p:nvPr/>
        </p:nvSpPr>
        <p:spPr>
          <a:xfrm>
            <a:off x="3109912" y="4954587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3"/>
          <p:cNvSpPr/>
          <p:nvPr/>
        </p:nvSpPr>
        <p:spPr>
          <a:xfrm flipH="1">
            <a:off x="3092450" y="3001962"/>
            <a:ext cx="989012" cy="350837"/>
          </a:xfrm>
          <a:custGeom>
            <a:rect b="b" l="l" r="r" t="t"/>
            <a:pathLst>
              <a:path extrusionOk="0" h="524" w="623">
                <a:moveTo>
                  <a:pt x="0" y="0"/>
                </a:moveTo>
                <a:lnTo>
                  <a:pt x="623" y="0"/>
                </a:lnTo>
                <a:lnTo>
                  <a:pt x="623" y="524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3"/>
          <p:cNvSpPr/>
          <p:nvPr/>
        </p:nvSpPr>
        <p:spPr>
          <a:xfrm flipH="1">
            <a:off x="5765800" y="3011487"/>
            <a:ext cx="1468437" cy="1087437"/>
          </a:xfrm>
          <a:custGeom>
            <a:rect b="b" l="l" r="r" t="t"/>
            <a:pathLst>
              <a:path extrusionOk="0" h="887" w="623">
                <a:moveTo>
                  <a:pt x="623" y="0"/>
                </a:moveTo>
                <a:lnTo>
                  <a:pt x="0" y="0"/>
                </a:lnTo>
                <a:lnTo>
                  <a:pt x="2" y="887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3040062" y="2559050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758" name="Google Shape;758;p53"/>
          <p:cNvSpPr txBox="1"/>
          <p:nvPr/>
        </p:nvSpPr>
        <p:spPr>
          <a:xfrm>
            <a:off x="6134100" y="2579687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759" name="Google Shape;759;p53"/>
          <p:cNvSpPr/>
          <p:nvPr/>
        </p:nvSpPr>
        <p:spPr>
          <a:xfrm>
            <a:off x="4079875" y="2589212"/>
            <a:ext cx="1765300" cy="841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25?</a:t>
            </a:r>
            <a:endParaRPr/>
          </a:p>
        </p:txBody>
      </p:sp>
      <p:sp>
        <p:nvSpPr>
          <p:cNvPr id="760" name="Google Shape;760;p53"/>
          <p:cNvSpPr/>
          <p:nvPr/>
        </p:nvSpPr>
        <p:spPr>
          <a:xfrm flipH="1">
            <a:off x="1223962" y="3762375"/>
            <a:ext cx="989012" cy="350837"/>
          </a:xfrm>
          <a:custGeom>
            <a:rect b="b" l="l" r="r" t="t"/>
            <a:pathLst>
              <a:path extrusionOk="0" h="524" w="623">
                <a:moveTo>
                  <a:pt x="0" y="0"/>
                </a:moveTo>
                <a:lnTo>
                  <a:pt x="623" y="0"/>
                </a:lnTo>
                <a:lnTo>
                  <a:pt x="623" y="524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3"/>
          <p:cNvSpPr/>
          <p:nvPr/>
        </p:nvSpPr>
        <p:spPr>
          <a:xfrm flipH="1">
            <a:off x="3897312" y="3771900"/>
            <a:ext cx="1073150" cy="347662"/>
          </a:xfrm>
          <a:custGeom>
            <a:rect b="b" l="l" r="r" t="t"/>
            <a:pathLst>
              <a:path extrusionOk="0" h="887" w="623">
                <a:moveTo>
                  <a:pt x="623" y="0"/>
                </a:moveTo>
                <a:lnTo>
                  <a:pt x="0" y="0"/>
                </a:lnTo>
                <a:lnTo>
                  <a:pt x="2" y="887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1171575" y="3319462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763" name="Google Shape;763;p53"/>
          <p:cNvSpPr txBox="1"/>
          <p:nvPr/>
        </p:nvSpPr>
        <p:spPr>
          <a:xfrm>
            <a:off x="4265612" y="3340100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764" name="Google Shape;764;p53"/>
          <p:cNvSpPr/>
          <p:nvPr/>
        </p:nvSpPr>
        <p:spPr>
          <a:xfrm>
            <a:off x="2211387" y="3349625"/>
            <a:ext cx="1765300" cy="841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40?</a:t>
            </a:r>
            <a:endParaRPr/>
          </a:p>
        </p:txBody>
      </p:sp>
      <p:sp>
        <p:nvSpPr>
          <p:cNvPr id="765" name="Google Shape;765;p53"/>
          <p:cNvSpPr/>
          <p:nvPr/>
        </p:nvSpPr>
        <p:spPr>
          <a:xfrm>
            <a:off x="4116387" y="4119562"/>
            <a:ext cx="1922462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 подходит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766" name="Google Shape;766;p53"/>
          <p:cNvSpPr/>
          <p:nvPr/>
        </p:nvSpPr>
        <p:spPr>
          <a:xfrm>
            <a:off x="6330950" y="4100512"/>
            <a:ext cx="1922462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 подходит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767" name="Google Shape;767;p53"/>
          <p:cNvSpPr/>
          <p:nvPr/>
        </p:nvSpPr>
        <p:spPr>
          <a:xfrm>
            <a:off x="3144837" y="4675187"/>
            <a:ext cx="4097337" cy="558800"/>
          </a:xfrm>
          <a:custGeom>
            <a:rect b="b" l="l" r="r" t="t"/>
            <a:pathLst>
              <a:path extrusionOk="0" h="352" w="2581">
                <a:moveTo>
                  <a:pt x="0" y="185"/>
                </a:moveTo>
                <a:lnTo>
                  <a:pt x="0" y="352"/>
                </a:lnTo>
                <a:lnTo>
                  <a:pt x="2579" y="352"/>
                </a:lnTo>
                <a:lnTo>
                  <a:pt x="2581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3"/>
          <p:cNvSpPr/>
          <p:nvPr/>
        </p:nvSpPr>
        <p:spPr>
          <a:xfrm>
            <a:off x="4986337" y="5207000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75" name="Google Shape;775;p5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6" name="Google Shape;776;p5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1. Программа</a:t>
            </a:r>
            <a:endParaRPr/>
          </a:p>
        </p:txBody>
      </p:sp>
      <p:sp>
        <p:nvSpPr>
          <p:cNvPr id="778" name="Google Shape;778;p54"/>
          <p:cNvSpPr txBox="1"/>
          <p:nvPr/>
        </p:nvSpPr>
        <p:spPr>
          <a:xfrm>
            <a:off x="450850" y="847725"/>
            <a:ext cx="8280400" cy="59150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779" name="Google Shape;779;p54"/>
          <p:cNvSpPr txBox="1"/>
          <p:nvPr/>
        </p:nvSpPr>
        <p:spPr>
          <a:xfrm>
            <a:off x="1044575" y="3248025"/>
            <a:ext cx="6883400" cy="29448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4"/>
          <p:cNvSpPr txBox="1"/>
          <p:nvPr/>
        </p:nvSpPr>
        <p:spPr>
          <a:xfrm>
            <a:off x="1509712" y="3790950"/>
            <a:ext cx="6108700" cy="1484312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4"/>
          <p:cNvSpPr txBox="1"/>
          <p:nvPr/>
        </p:nvSpPr>
        <p:spPr>
          <a:xfrm>
            <a:off x="471487" y="800100"/>
            <a:ext cx="8280400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x: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возраст');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x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x &gt;= 25 then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40 then</a:t>
            </a: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writeln ('Подходит')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else writeln ('Не подходит')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writeln ('Не подходит');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88" name="Google Shape;788;p5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9" name="Google Shape;789;p5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2. Алгоритм</a:t>
            </a:r>
            <a:endParaRPr/>
          </a:p>
        </p:txBody>
      </p:sp>
      <p:sp>
        <p:nvSpPr>
          <p:cNvPr id="790" name="Google Shape;790;p55"/>
          <p:cNvSpPr/>
          <p:nvPr/>
        </p:nvSpPr>
        <p:spPr>
          <a:xfrm>
            <a:off x="3487737" y="1347787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791" name="Google Shape;791;p55"/>
          <p:cNvSpPr/>
          <p:nvPr/>
        </p:nvSpPr>
        <p:spPr>
          <a:xfrm>
            <a:off x="3194050" y="1965325"/>
            <a:ext cx="2066925" cy="396875"/>
          </a:xfrm>
          <a:prstGeom prst="flowChartInputOutpu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792" name="Google Shape;792;p55"/>
          <p:cNvSpPr/>
          <p:nvPr/>
        </p:nvSpPr>
        <p:spPr>
          <a:xfrm>
            <a:off x="884237" y="3951287"/>
            <a:ext cx="1604962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'подходит'</a:t>
            </a:r>
            <a:endParaRPr/>
          </a:p>
        </p:txBody>
      </p:sp>
      <p:cxnSp>
        <p:nvCxnSpPr>
          <p:cNvPr id="793" name="Google Shape;793;p55"/>
          <p:cNvCxnSpPr/>
          <p:nvPr/>
        </p:nvCxnSpPr>
        <p:spPr>
          <a:xfrm>
            <a:off x="4227512" y="1724025"/>
            <a:ext cx="0" cy="265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794" name="Google Shape;794;p55"/>
          <p:cNvCxnSpPr/>
          <p:nvPr/>
        </p:nvCxnSpPr>
        <p:spPr>
          <a:xfrm>
            <a:off x="4227512" y="2379662"/>
            <a:ext cx="0" cy="265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795" name="Google Shape;795;p55"/>
          <p:cNvSpPr/>
          <p:nvPr/>
        </p:nvSpPr>
        <p:spPr>
          <a:xfrm flipH="1">
            <a:off x="1662112" y="3362325"/>
            <a:ext cx="989012" cy="604837"/>
          </a:xfrm>
          <a:custGeom>
            <a:rect b="b" l="l" r="r" t="t"/>
            <a:pathLst>
              <a:path extrusionOk="0" h="524" w="623">
                <a:moveTo>
                  <a:pt x="0" y="0"/>
                </a:moveTo>
                <a:lnTo>
                  <a:pt x="623" y="0"/>
                </a:lnTo>
                <a:lnTo>
                  <a:pt x="623" y="524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5"/>
          <p:cNvSpPr/>
          <p:nvPr/>
        </p:nvSpPr>
        <p:spPr>
          <a:xfrm flipH="1">
            <a:off x="5821362" y="3346450"/>
            <a:ext cx="1176337" cy="604837"/>
          </a:xfrm>
          <a:custGeom>
            <a:rect b="b" l="l" r="r" t="t"/>
            <a:pathLst>
              <a:path extrusionOk="0" h="887" w="623">
                <a:moveTo>
                  <a:pt x="623" y="0"/>
                </a:moveTo>
                <a:lnTo>
                  <a:pt x="0" y="0"/>
                </a:lnTo>
                <a:lnTo>
                  <a:pt x="2" y="887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5"/>
          <p:cNvSpPr txBox="1"/>
          <p:nvPr/>
        </p:nvSpPr>
        <p:spPr>
          <a:xfrm>
            <a:off x="1635125" y="2932112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798" name="Google Shape;798;p55"/>
          <p:cNvSpPr txBox="1"/>
          <p:nvPr/>
        </p:nvSpPr>
        <p:spPr>
          <a:xfrm>
            <a:off x="6291262" y="2914650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799" name="Google Shape;799;p55"/>
          <p:cNvSpPr/>
          <p:nvPr/>
        </p:nvSpPr>
        <p:spPr>
          <a:xfrm>
            <a:off x="2649537" y="2619375"/>
            <a:ext cx="3175000" cy="1476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40?</a:t>
            </a:r>
            <a:endParaRPr/>
          </a:p>
        </p:txBody>
      </p:sp>
      <p:sp>
        <p:nvSpPr>
          <p:cNvPr id="800" name="Google Shape;800;p55"/>
          <p:cNvSpPr/>
          <p:nvPr/>
        </p:nvSpPr>
        <p:spPr>
          <a:xfrm>
            <a:off x="5929312" y="3951287"/>
            <a:ext cx="1922462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 подходит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801" name="Google Shape;801;p55"/>
          <p:cNvSpPr/>
          <p:nvPr/>
        </p:nvSpPr>
        <p:spPr>
          <a:xfrm>
            <a:off x="1663700" y="4513262"/>
            <a:ext cx="5338762" cy="319087"/>
          </a:xfrm>
          <a:custGeom>
            <a:rect b="b" l="l" r="r" t="t"/>
            <a:pathLst>
              <a:path extrusionOk="0" h="201" w="3363">
                <a:moveTo>
                  <a:pt x="0" y="34"/>
                </a:moveTo>
                <a:lnTo>
                  <a:pt x="0" y="201"/>
                </a:lnTo>
                <a:lnTo>
                  <a:pt x="3362" y="201"/>
                </a:lnTo>
                <a:lnTo>
                  <a:pt x="3363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55"/>
          <p:cNvGrpSpPr/>
          <p:nvPr/>
        </p:nvGrpSpPr>
        <p:grpSpPr>
          <a:xfrm>
            <a:off x="3529012" y="4800600"/>
            <a:ext cx="1481137" cy="731837"/>
            <a:chOff x="2693" y="3280"/>
            <a:chExt cx="933" cy="461"/>
          </a:xfrm>
        </p:grpSpPr>
        <p:sp>
          <p:nvSpPr>
            <p:cNvPr id="803" name="Google Shape;803;p55"/>
            <p:cNvSpPr/>
            <p:nvPr/>
          </p:nvSpPr>
          <p:spPr>
            <a:xfrm>
              <a:off x="2693" y="3480"/>
              <a:ext cx="933" cy="261"/>
            </a:xfrm>
            <a:prstGeom prst="flowChartTerminator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конец</a:t>
              </a:r>
              <a:endParaRPr/>
            </a:p>
          </p:txBody>
        </p:sp>
        <p:cxnSp>
          <p:nvCxnSpPr>
            <p:cNvPr id="804" name="Google Shape;804;p55"/>
            <p:cNvCxnSpPr/>
            <p:nvPr/>
          </p:nvCxnSpPr>
          <p:spPr>
            <a:xfrm>
              <a:off x="3160" y="3292"/>
              <a:ext cx="0" cy="2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805" name="Google Shape;805;p55"/>
            <p:cNvSpPr/>
            <p:nvPr/>
          </p:nvSpPr>
          <p:spPr>
            <a:xfrm>
              <a:off x="3141" y="3280"/>
              <a:ext cx="34" cy="34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812" name="Google Shape;812;p5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3" name="Google Shape;813;p5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Вариант 2. Программа</a:t>
            </a:r>
            <a:endParaRPr/>
          </a:p>
        </p:txBody>
      </p:sp>
      <p:sp>
        <p:nvSpPr>
          <p:cNvPr id="815" name="Google Shape;815;p56"/>
          <p:cNvSpPr txBox="1"/>
          <p:nvPr/>
        </p:nvSpPr>
        <p:spPr>
          <a:xfrm>
            <a:off x="403225" y="1008062"/>
            <a:ext cx="8280400" cy="4508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6"/>
          <p:cNvSpPr txBox="1"/>
          <p:nvPr/>
        </p:nvSpPr>
        <p:spPr>
          <a:xfrm>
            <a:off x="1011237" y="3419475"/>
            <a:ext cx="6883400" cy="154305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6"/>
          <p:cNvSpPr/>
          <p:nvPr/>
        </p:nvSpPr>
        <p:spPr>
          <a:xfrm>
            <a:off x="7240587" y="2151062"/>
            <a:ext cx="1577975" cy="935037"/>
          </a:xfrm>
          <a:prstGeom prst="wedgeRoundRectCallout">
            <a:avLst>
              <a:gd fmla="val -17124" name="adj1"/>
              <a:gd fmla="val 3054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сложное условие</a:t>
            </a:r>
            <a:endParaRPr/>
          </a:p>
        </p:txBody>
      </p:sp>
      <p:sp>
        <p:nvSpPr>
          <p:cNvPr id="818" name="Google Shape;818;p56"/>
          <p:cNvSpPr txBox="1"/>
          <p:nvPr/>
        </p:nvSpPr>
        <p:spPr>
          <a:xfrm>
            <a:off x="344487" y="973137"/>
            <a:ext cx="767715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x: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возраст');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x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(x &gt;= 25) and (x &lt;= 40) then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writeln ('Подходит')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writeln ('Не подходит')</a:t>
            </a:r>
            <a:endParaRPr b="1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825" name="Google Shape;825;p5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6" name="Google Shape;826;p5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Сложные условия</a:t>
            </a:r>
            <a:endParaRPr/>
          </a:p>
        </p:txBody>
      </p:sp>
      <p:sp>
        <p:nvSpPr>
          <p:cNvPr id="828" name="Google Shape;828;p57"/>
          <p:cNvSpPr txBox="1"/>
          <p:nvPr/>
        </p:nvSpPr>
        <p:spPr>
          <a:xfrm>
            <a:off x="369887" y="835025"/>
            <a:ext cx="8420100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Простые условия (отношения)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   &lt;=    &gt;    &gt;=    =    &lt;&gt;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Сложное условие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условие, состоящее из нескольких простых условий (отношений), связанных с помощью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логических операций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НЕ (отрицание, инверсия)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 (логическое умножение, конъюнкция,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одновременное выполнение условий)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ИЛИ (логическое сложение, дизъюнкция,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выполнение хотя бы одного из условий)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исключающее ИЛИ (выполнение только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одного из двух условий, но не обоих)</a:t>
            </a:r>
            <a:endParaRPr/>
          </a:p>
        </p:txBody>
      </p:sp>
      <p:sp>
        <p:nvSpPr>
          <p:cNvPr id="829" name="Google Shape;829;p57"/>
          <p:cNvSpPr/>
          <p:nvPr/>
        </p:nvSpPr>
        <p:spPr>
          <a:xfrm>
            <a:off x="5192712" y="877887"/>
            <a:ext cx="1117600" cy="444500"/>
          </a:xfrm>
          <a:prstGeom prst="wedgeRoundRectCallout">
            <a:avLst>
              <a:gd fmla="val -3922" name="adj1"/>
              <a:gd fmla="val 3141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</a:t>
            </a:r>
            <a:endParaRPr/>
          </a:p>
        </p:txBody>
      </p:sp>
      <p:sp>
        <p:nvSpPr>
          <p:cNvPr id="830" name="Google Shape;830;p57"/>
          <p:cNvSpPr/>
          <p:nvPr/>
        </p:nvSpPr>
        <p:spPr>
          <a:xfrm>
            <a:off x="6834187" y="1371600"/>
            <a:ext cx="1560512" cy="444500"/>
          </a:xfrm>
          <a:prstGeom prst="wedgeRoundRectCallout">
            <a:avLst>
              <a:gd fmla="val -9128" name="adj1"/>
              <a:gd fmla="val 1304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равно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837" name="Google Shape;837;p5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8" name="Google Shape;838;p5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Сложные условия</a:t>
            </a:r>
            <a:endParaRPr/>
          </a:p>
        </p:txBody>
      </p:sp>
      <p:sp>
        <p:nvSpPr>
          <p:cNvPr id="840" name="Google Shape;840;p58"/>
          <p:cNvSpPr txBox="1"/>
          <p:nvPr/>
        </p:nvSpPr>
        <p:spPr>
          <a:xfrm>
            <a:off x="369887" y="814387"/>
            <a:ext cx="8420100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Порядок выполнения (приоритет 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= старшинство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выражения в скобках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or, xor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&lt;, &lt;=, &gt;, &gt;=, =, &lt;&gt;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каждое из простых условий обязательно заключать в скобки.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841" name="Google Shape;841;p58"/>
          <p:cNvSpPr txBox="1"/>
          <p:nvPr/>
        </p:nvSpPr>
        <p:spPr>
          <a:xfrm>
            <a:off x="1585912" y="4716462"/>
            <a:ext cx="5840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4     1     6    2      5     3</a:t>
            </a:r>
            <a:endParaRPr/>
          </a:p>
        </p:txBody>
      </p:sp>
      <p:sp>
        <p:nvSpPr>
          <p:cNvPr id="842" name="Google Shape;842;p58"/>
          <p:cNvSpPr txBox="1"/>
          <p:nvPr/>
        </p:nvSpPr>
        <p:spPr>
          <a:xfrm>
            <a:off x="531812" y="5132387"/>
            <a:ext cx="8091487" cy="14065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&gt; b) or (c &lt;&gt; d) and (b &lt;&gt; a)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begin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9" name="Google Shape;849;p59"/>
          <p:cNvSpPr txBox="1"/>
          <p:nvPr/>
        </p:nvSpPr>
        <p:spPr>
          <a:xfrm>
            <a:off x="455612" y="987425"/>
            <a:ext cx="8420100" cy="557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Истинно или ложно при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2; b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 c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20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(a &gt; b)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&lt; b) and (b &lt; c)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(a &gt;= b) or (c = d)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&lt; c) or (b &lt; c) and (b &lt; a)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&lt; b) xor not (b &gt; c)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Для каких значений  </a:t>
            </a: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истинны условия: 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&lt; 6) and (x &lt;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&lt; 6) and (x &gt;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&gt; 6) and (x &lt;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&gt; 6) and (x &gt;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&lt; 6) or (x &lt;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&lt; 6) or (x &gt;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&gt; 6) or (x &lt; 10)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&gt; 6) or (x &gt; 10)</a:t>
            </a:r>
            <a:endParaRPr/>
          </a:p>
        </p:txBody>
      </p:sp>
      <p:cxnSp>
        <p:nvCxnSpPr>
          <p:cNvPr id="850" name="Google Shape;850;p5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1" name="Google Shape;851;p5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Сложные условия</a:t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6042025" y="1962150"/>
            <a:ext cx="730250" cy="333375"/>
          </a:xfrm>
          <a:prstGeom prst="wedgeRoundRectCallout">
            <a:avLst>
              <a:gd fmla="val -47238" name="adj1"/>
              <a:gd fmla="val 1954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854" name="Google Shape;854;p59"/>
          <p:cNvSpPr/>
          <p:nvPr/>
        </p:nvSpPr>
        <p:spPr>
          <a:xfrm>
            <a:off x="6527800" y="2360612"/>
            <a:ext cx="730250" cy="333375"/>
          </a:xfrm>
          <a:prstGeom prst="wedgeRoundRectCallout">
            <a:avLst>
              <a:gd fmla="val -31085" name="adj1"/>
              <a:gd fmla="val 1409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855" name="Google Shape;855;p59"/>
          <p:cNvSpPr/>
          <p:nvPr/>
        </p:nvSpPr>
        <p:spPr>
          <a:xfrm>
            <a:off x="6453187" y="2787650"/>
            <a:ext cx="1117600" cy="444500"/>
          </a:xfrm>
          <a:prstGeom prst="wedgeRoundRectCallout">
            <a:avLst>
              <a:gd fmla="val -40132" name="adj1"/>
              <a:gd fmla="val 9334" name="adj2"/>
              <a:gd fmla="val 0" name="adj3"/>
            </a:avLst>
          </a:prstGeom>
          <a:solidFill>
            <a:srgbClr val="FF0000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graphicFrame>
        <p:nvGraphicFramePr>
          <p:cNvPr id="856" name="Google Shape;856;p59"/>
          <p:cNvGraphicFramePr/>
          <p:nvPr/>
        </p:nvGraphicFramePr>
        <p:xfrm>
          <a:off x="4383087" y="37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{49BBA6C0-2E32-47D8-BC96-7708D4801ACF}</a:tableStyleId>
              </a:tblPr>
              <a:tblGrid>
                <a:gridCol w="2554275"/>
                <a:gridCol w="1666875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59"/>
          <p:cNvSpPr txBox="1"/>
          <p:nvPr/>
        </p:nvSpPr>
        <p:spPr>
          <a:xfrm>
            <a:off x="4672012" y="3711575"/>
            <a:ext cx="19272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(-∞;</a:t>
            </a: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6)</a:t>
            </a:r>
            <a:endParaRPr/>
          </a:p>
        </p:txBody>
      </p:sp>
      <p:sp>
        <p:nvSpPr>
          <p:cNvPr id="858" name="Google Shape;858;p59"/>
          <p:cNvSpPr txBox="1"/>
          <p:nvPr/>
        </p:nvSpPr>
        <p:spPr>
          <a:xfrm>
            <a:off x="4672012" y="4060825"/>
            <a:ext cx="1927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∅</a:t>
            </a:r>
            <a:endParaRPr/>
          </a:p>
        </p:txBody>
      </p:sp>
      <p:sp>
        <p:nvSpPr>
          <p:cNvPr id="859" name="Google Shape;859;p59"/>
          <p:cNvSpPr txBox="1"/>
          <p:nvPr/>
        </p:nvSpPr>
        <p:spPr>
          <a:xfrm>
            <a:off x="4672012" y="4410075"/>
            <a:ext cx="19272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(6;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10)</a:t>
            </a:r>
            <a:endParaRPr/>
          </a:p>
        </p:txBody>
      </p:sp>
      <p:sp>
        <p:nvSpPr>
          <p:cNvPr id="860" name="Google Shape;860;p59"/>
          <p:cNvSpPr txBox="1"/>
          <p:nvPr/>
        </p:nvSpPr>
        <p:spPr>
          <a:xfrm>
            <a:off x="4672012" y="4759325"/>
            <a:ext cx="19272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(10;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∞)</a:t>
            </a:r>
            <a:endParaRPr/>
          </a:p>
        </p:txBody>
      </p:sp>
      <p:sp>
        <p:nvSpPr>
          <p:cNvPr id="861" name="Google Shape;861;p59"/>
          <p:cNvSpPr txBox="1"/>
          <p:nvPr/>
        </p:nvSpPr>
        <p:spPr>
          <a:xfrm>
            <a:off x="4672012" y="5108575"/>
            <a:ext cx="19272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(-∞;</a:t>
            </a: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10)</a:t>
            </a:r>
            <a:endParaRPr/>
          </a:p>
        </p:txBody>
      </p:sp>
      <p:sp>
        <p:nvSpPr>
          <p:cNvPr id="862" name="Google Shape;862;p59"/>
          <p:cNvSpPr txBox="1"/>
          <p:nvPr/>
        </p:nvSpPr>
        <p:spPr>
          <a:xfrm>
            <a:off x="4348162" y="5457825"/>
            <a:ext cx="25749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(-∞;</a:t>
            </a: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6)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∪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(10;∞)</a:t>
            </a:r>
            <a:endParaRPr/>
          </a:p>
        </p:txBody>
      </p:sp>
      <p:sp>
        <p:nvSpPr>
          <p:cNvPr id="863" name="Google Shape;863;p59"/>
          <p:cNvSpPr txBox="1"/>
          <p:nvPr/>
        </p:nvSpPr>
        <p:spPr>
          <a:xfrm>
            <a:off x="4672012" y="5807075"/>
            <a:ext cx="19272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(-∞;</a:t>
            </a: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∞)</a:t>
            </a:r>
            <a:endParaRPr/>
          </a:p>
        </p:txBody>
      </p:sp>
      <p:sp>
        <p:nvSpPr>
          <p:cNvPr id="864" name="Google Shape;864;p59"/>
          <p:cNvSpPr txBox="1"/>
          <p:nvPr/>
        </p:nvSpPr>
        <p:spPr>
          <a:xfrm>
            <a:off x="4672012" y="6154737"/>
            <a:ext cx="19272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(6;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∞)</a:t>
            </a:r>
            <a:endParaRPr/>
          </a:p>
        </p:txBody>
      </p:sp>
      <p:sp>
        <p:nvSpPr>
          <p:cNvPr id="865" name="Google Shape;865;p59"/>
          <p:cNvSpPr txBox="1"/>
          <p:nvPr/>
        </p:nvSpPr>
        <p:spPr>
          <a:xfrm>
            <a:off x="6991350" y="3733800"/>
            <a:ext cx="1514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866" name="Google Shape;866;p59"/>
          <p:cNvSpPr txBox="1"/>
          <p:nvPr/>
        </p:nvSpPr>
        <p:spPr>
          <a:xfrm>
            <a:off x="6991350" y="4737100"/>
            <a:ext cx="1514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867" name="Google Shape;867;p59"/>
          <p:cNvSpPr txBox="1"/>
          <p:nvPr/>
        </p:nvSpPr>
        <p:spPr>
          <a:xfrm>
            <a:off x="6991350" y="5127625"/>
            <a:ext cx="1514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868" name="Google Shape;868;p59"/>
          <p:cNvSpPr txBox="1"/>
          <p:nvPr/>
        </p:nvSpPr>
        <p:spPr>
          <a:xfrm>
            <a:off x="6992937" y="6130925"/>
            <a:ext cx="1514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869" name="Google Shape;869;p59"/>
          <p:cNvSpPr/>
          <p:nvPr/>
        </p:nvSpPr>
        <p:spPr>
          <a:xfrm>
            <a:off x="4749800" y="1325562"/>
            <a:ext cx="730250" cy="333375"/>
          </a:xfrm>
          <a:prstGeom prst="wedgeRoundRectCallout">
            <a:avLst>
              <a:gd fmla="val -63908" name="adj1"/>
              <a:gd fmla="val 1429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5384800" y="1616075"/>
            <a:ext cx="730250" cy="333375"/>
          </a:xfrm>
          <a:prstGeom prst="wedgeRoundRectCallout">
            <a:avLst>
              <a:gd fmla="val -45783" name="adj1"/>
              <a:gd fmla="val 1933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877" name="Google Shape;877;p6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8" name="Google Shape;878;p6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880" name="Google Shape;880;p60"/>
          <p:cNvSpPr txBox="1"/>
          <p:nvPr/>
        </p:nvSpPr>
        <p:spPr>
          <a:xfrm>
            <a:off x="369887" y="942975"/>
            <a:ext cx="84201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номер месяца и вывести название времени года.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Введите номер месяца: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весна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возраст человека (от 1 до 150 лет) и вывести его вместе с последующим словом «год», «года» или «лет».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Введите возраст:      Введите возраст: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24                    57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Вам 24 года           Вам 57 лет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6" name="Google Shape;886;p61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887" name="Google Shape;887;p61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4. Циклы</a:t>
            </a:r>
            <a:endParaRPr/>
          </a:p>
        </p:txBody>
      </p:sp>
      <p:sp>
        <p:nvSpPr>
          <p:cNvPr id="888" name="Google Shape;888;p61"/>
          <p:cNvSpPr txBox="1"/>
          <p:nvPr/>
        </p:nvSpPr>
        <p:spPr>
          <a:xfrm>
            <a:off x="144462" y="6216650"/>
            <a:ext cx="408781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Простейшая программа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539750" y="1728787"/>
            <a:ext cx="7993062" cy="16144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r>
              <a:rPr b="1" i="0" lang="en-US" sz="3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начало программы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  </a:t>
            </a:r>
            <a:r>
              <a:rPr b="1" i="0" lang="en-US" sz="3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конец программы }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273425" y="3660775"/>
            <a:ext cx="5256212" cy="1008062"/>
          </a:xfrm>
          <a:prstGeom prst="wedgeRoundRectCallout">
            <a:avLst>
              <a:gd fmla="val 1714" name="adj1"/>
              <a:gd fmla="val -113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комментарии в фигурных скобках не обрабатываются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1963737" y="4953000"/>
            <a:ext cx="5218112" cy="663575"/>
            <a:chOff x="433" y="3902"/>
            <a:chExt cx="3287" cy="418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727" y="3969"/>
              <a:ext cx="2993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делает эта программа?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139" name="Google Shape;139;p17"/>
          <p:cNvSpPr/>
          <p:nvPr/>
        </p:nvSpPr>
        <p:spPr>
          <a:xfrm>
            <a:off x="3175000" y="962025"/>
            <a:ext cx="3802062" cy="550862"/>
          </a:xfrm>
          <a:prstGeom prst="wedgeRoundRectCallout">
            <a:avLst>
              <a:gd fmla="val -621" name="adj1"/>
              <a:gd fmla="val 3271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название программы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895" name="Google Shape;895;p6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6" name="Google Shape;896;p6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/>
          </a:p>
        </p:txBody>
      </p:sp>
      <p:sp>
        <p:nvSpPr>
          <p:cNvPr id="898" name="Google Shape;898;p62"/>
          <p:cNvSpPr txBox="1"/>
          <p:nvPr/>
        </p:nvSpPr>
        <p:spPr>
          <a:xfrm>
            <a:off x="369887" y="942975"/>
            <a:ext cx="84201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многократное выполнение одинаковой последовательности действий.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известным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числом шагов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неизвестным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числом шагов (цикл с условием)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5 раз слово «Привет».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одинаковые действия выполняются 5 раз.</a:t>
            </a:r>
            <a:endParaRPr/>
          </a:p>
        </p:txBody>
      </p:sp>
      <p:grpSp>
        <p:nvGrpSpPr>
          <p:cNvPr id="899" name="Google Shape;899;p62"/>
          <p:cNvGrpSpPr/>
          <p:nvPr/>
        </p:nvGrpSpPr>
        <p:grpSpPr>
          <a:xfrm>
            <a:off x="881062" y="4581525"/>
            <a:ext cx="7515225" cy="663575"/>
            <a:chOff x="796" y="2336"/>
            <a:chExt cx="4734" cy="418"/>
          </a:xfrm>
        </p:grpSpPr>
        <p:sp>
          <p:nvSpPr>
            <p:cNvPr id="900" name="Google Shape;900;p62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решить известными методами?</a:t>
              </a:r>
              <a:endParaRPr/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08" name="Google Shape;908;p6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9" name="Google Shape;909;p6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/>
          </a:p>
        </p:txBody>
      </p:sp>
      <p:sp>
        <p:nvSpPr>
          <p:cNvPr id="911" name="Google Shape;911;p63"/>
          <p:cNvSpPr txBox="1"/>
          <p:nvPr/>
        </p:nvSpPr>
        <p:spPr>
          <a:xfrm>
            <a:off x="414337" y="947737"/>
            <a:ext cx="8280400" cy="39925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grpSp>
        <p:nvGrpSpPr>
          <p:cNvPr id="912" name="Google Shape;912;p63"/>
          <p:cNvGrpSpPr/>
          <p:nvPr/>
        </p:nvGrpSpPr>
        <p:grpSpPr>
          <a:xfrm>
            <a:off x="3246437" y="5391150"/>
            <a:ext cx="2652712" cy="663575"/>
            <a:chOff x="796" y="2336"/>
            <a:chExt cx="1671" cy="418"/>
          </a:xfrm>
        </p:grpSpPr>
        <p:sp>
          <p:nvSpPr>
            <p:cNvPr id="913" name="Google Shape;913;p63"/>
            <p:cNvSpPr txBox="1"/>
            <p:nvPr/>
          </p:nvSpPr>
          <p:spPr>
            <a:xfrm>
              <a:off x="1090" y="2403"/>
              <a:ext cx="1377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914" name="Google Shape;914;p63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21" name="Google Shape;921;p6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2" name="Google Shape;922;p6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/>
          </a:p>
        </p:txBody>
      </p:sp>
      <p:sp>
        <p:nvSpPr>
          <p:cNvPr id="924" name="Google Shape;924;p64"/>
          <p:cNvSpPr txBox="1"/>
          <p:nvPr/>
        </p:nvSpPr>
        <p:spPr>
          <a:xfrm>
            <a:off x="414337" y="947737"/>
            <a:ext cx="8280400" cy="25050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сделай 5 раз }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grpSp>
        <p:nvGrpSpPr>
          <p:cNvPr id="925" name="Google Shape;925;p64"/>
          <p:cNvGrpSpPr/>
          <p:nvPr/>
        </p:nvGrpSpPr>
        <p:grpSpPr>
          <a:xfrm>
            <a:off x="3735387" y="1058862"/>
            <a:ext cx="5070475" cy="663575"/>
            <a:chOff x="796" y="2336"/>
            <a:chExt cx="3194" cy="418"/>
          </a:xfrm>
        </p:grpSpPr>
        <p:sp>
          <p:nvSpPr>
            <p:cNvPr id="926" name="Google Shape;926;p64"/>
            <p:cNvSpPr txBox="1"/>
            <p:nvPr/>
          </p:nvSpPr>
          <p:spPr>
            <a:xfrm>
              <a:off x="1090" y="2403"/>
              <a:ext cx="2900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отсчитать ровно 5 раз?</a:t>
              </a:r>
              <a:endParaRPr/>
            </a:p>
          </p:txBody>
        </p:sp>
        <p:sp>
          <p:nvSpPr>
            <p:cNvPr id="927" name="Google Shape;927;p64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928" name="Google Shape;928;p64"/>
          <p:cNvSpPr txBox="1"/>
          <p:nvPr/>
        </p:nvSpPr>
        <p:spPr>
          <a:xfrm>
            <a:off x="760412" y="3900487"/>
            <a:ext cx="46037" cy="390525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4"/>
          <p:cNvSpPr txBox="1"/>
          <p:nvPr/>
        </p:nvSpPr>
        <p:spPr>
          <a:xfrm>
            <a:off x="1003300" y="3900487"/>
            <a:ext cx="46037" cy="390525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4"/>
          <p:cNvSpPr txBox="1"/>
          <p:nvPr/>
        </p:nvSpPr>
        <p:spPr>
          <a:xfrm>
            <a:off x="1244600" y="3900487"/>
            <a:ext cx="46037" cy="390525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4"/>
          <p:cNvSpPr txBox="1"/>
          <p:nvPr/>
        </p:nvSpPr>
        <p:spPr>
          <a:xfrm>
            <a:off x="1487487" y="3900487"/>
            <a:ext cx="46037" cy="390525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4"/>
          <p:cNvSpPr txBox="1"/>
          <p:nvPr/>
        </p:nvSpPr>
        <p:spPr>
          <a:xfrm>
            <a:off x="1728787" y="3900487"/>
            <a:ext cx="46037" cy="390525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Google Shape;933;p64"/>
          <p:cNvGrpSpPr/>
          <p:nvPr/>
        </p:nvGrpSpPr>
        <p:grpSpPr>
          <a:xfrm>
            <a:off x="2349500" y="3662362"/>
            <a:ext cx="5180012" cy="936625"/>
            <a:chOff x="796" y="2336"/>
            <a:chExt cx="3263" cy="590"/>
          </a:xfrm>
        </p:grpSpPr>
        <p:sp>
          <p:nvSpPr>
            <p:cNvPr id="934" name="Google Shape;934;p64"/>
            <p:cNvSpPr txBox="1"/>
            <p:nvPr/>
          </p:nvSpPr>
          <p:spPr>
            <a:xfrm>
              <a:off x="1090" y="2403"/>
              <a:ext cx="2969" cy="523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запоминать, сколько раз </a:t>
              </a:r>
              <a:b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уже  сделали?</a:t>
              </a:r>
              <a:endParaRPr/>
            </a:p>
          </p:txBody>
        </p:sp>
        <p:sp>
          <p:nvSpPr>
            <p:cNvPr id="935" name="Google Shape;935;p64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pic>
        <p:nvPicPr>
          <p:cNvPr id="936" name="Google Shape;9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5256212"/>
            <a:ext cx="7905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7" name="Google Shape;937;p64"/>
          <p:cNvGrpSpPr/>
          <p:nvPr/>
        </p:nvGrpSpPr>
        <p:grpSpPr>
          <a:xfrm>
            <a:off x="2544762" y="5256212"/>
            <a:ext cx="790575" cy="925512"/>
            <a:chOff x="6357030" y="4968194"/>
            <a:chExt cx="1028700" cy="1203325"/>
          </a:xfrm>
        </p:grpSpPr>
        <p:pic>
          <p:nvPicPr>
            <p:cNvPr id="938" name="Google Shape;938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7030" y="4968194"/>
              <a:ext cx="1028700" cy="120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9" name="Google Shape;939;p64"/>
            <p:cNvSpPr txBox="1"/>
            <p:nvPr/>
          </p:nvSpPr>
          <p:spPr>
            <a:xfrm>
              <a:off x="6709683" y="5372099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4"/>
            <p:cNvSpPr txBox="1"/>
            <p:nvPr/>
          </p:nvSpPr>
          <p:spPr>
            <a:xfrm>
              <a:off x="6817519" y="5331277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64"/>
          <p:cNvGrpSpPr/>
          <p:nvPr/>
        </p:nvGrpSpPr>
        <p:grpSpPr>
          <a:xfrm>
            <a:off x="3511550" y="5256212"/>
            <a:ext cx="790575" cy="925512"/>
            <a:chOff x="6357030" y="4968194"/>
            <a:chExt cx="1028700" cy="1203325"/>
          </a:xfrm>
        </p:grpSpPr>
        <p:pic>
          <p:nvPicPr>
            <p:cNvPr id="942" name="Google Shape;942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7030" y="4968194"/>
              <a:ext cx="1028700" cy="120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Google Shape;943;p64"/>
            <p:cNvSpPr txBox="1"/>
            <p:nvPr/>
          </p:nvSpPr>
          <p:spPr>
            <a:xfrm>
              <a:off x="6709683" y="5372099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4"/>
            <p:cNvSpPr txBox="1"/>
            <p:nvPr/>
          </p:nvSpPr>
          <p:spPr>
            <a:xfrm>
              <a:off x="6817519" y="5331277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4"/>
            <p:cNvSpPr txBox="1"/>
            <p:nvPr/>
          </p:nvSpPr>
          <p:spPr>
            <a:xfrm>
              <a:off x="6925355" y="5290456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6" name="Google Shape;946;p64"/>
          <p:cNvGrpSpPr/>
          <p:nvPr/>
        </p:nvGrpSpPr>
        <p:grpSpPr>
          <a:xfrm>
            <a:off x="4476750" y="5237162"/>
            <a:ext cx="790575" cy="925512"/>
            <a:chOff x="6357030" y="4968194"/>
            <a:chExt cx="1028700" cy="1203325"/>
          </a:xfrm>
        </p:grpSpPr>
        <p:pic>
          <p:nvPicPr>
            <p:cNvPr id="947" name="Google Shape;947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7030" y="4968194"/>
              <a:ext cx="1028700" cy="120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64"/>
            <p:cNvSpPr txBox="1"/>
            <p:nvPr/>
          </p:nvSpPr>
          <p:spPr>
            <a:xfrm>
              <a:off x="6709683" y="5372099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4"/>
            <p:cNvSpPr txBox="1"/>
            <p:nvPr/>
          </p:nvSpPr>
          <p:spPr>
            <a:xfrm>
              <a:off x="6817519" y="5331277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4"/>
            <p:cNvSpPr txBox="1"/>
            <p:nvPr/>
          </p:nvSpPr>
          <p:spPr>
            <a:xfrm>
              <a:off x="6925355" y="5290456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4"/>
            <p:cNvSpPr txBox="1"/>
            <p:nvPr/>
          </p:nvSpPr>
          <p:spPr>
            <a:xfrm>
              <a:off x="7033191" y="5249635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64"/>
          <p:cNvGrpSpPr/>
          <p:nvPr/>
        </p:nvGrpSpPr>
        <p:grpSpPr>
          <a:xfrm>
            <a:off x="5441950" y="5246687"/>
            <a:ext cx="790575" cy="925512"/>
            <a:chOff x="6357030" y="4968194"/>
            <a:chExt cx="1028700" cy="1203325"/>
          </a:xfrm>
        </p:grpSpPr>
        <p:pic>
          <p:nvPicPr>
            <p:cNvPr id="953" name="Google Shape;953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7030" y="4968194"/>
              <a:ext cx="1028700" cy="120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4" name="Google Shape;954;p64"/>
            <p:cNvSpPr txBox="1"/>
            <p:nvPr/>
          </p:nvSpPr>
          <p:spPr>
            <a:xfrm>
              <a:off x="6709683" y="5372099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4"/>
            <p:cNvSpPr txBox="1"/>
            <p:nvPr/>
          </p:nvSpPr>
          <p:spPr>
            <a:xfrm>
              <a:off x="6817519" y="5331277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4"/>
            <p:cNvSpPr txBox="1"/>
            <p:nvPr/>
          </p:nvSpPr>
          <p:spPr>
            <a:xfrm>
              <a:off x="6925355" y="5290456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4"/>
            <p:cNvSpPr txBox="1"/>
            <p:nvPr/>
          </p:nvSpPr>
          <p:spPr>
            <a:xfrm>
              <a:off x="7033191" y="5249635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4"/>
            <p:cNvSpPr txBox="1"/>
            <p:nvPr/>
          </p:nvSpPr>
          <p:spPr>
            <a:xfrm>
              <a:off x="7141028" y="5208814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64"/>
          <p:cNvSpPr txBox="1"/>
          <p:nvPr/>
        </p:nvSpPr>
        <p:spPr>
          <a:xfrm>
            <a:off x="6731000" y="5329237"/>
            <a:ext cx="2117725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grpSp>
        <p:nvGrpSpPr>
          <p:cNvPr id="960" name="Google Shape;960;p64"/>
          <p:cNvGrpSpPr/>
          <p:nvPr/>
        </p:nvGrpSpPr>
        <p:grpSpPr>
          <a:xfrm>
            <a:off x="1579562" y="5256212"/>
            <a:ext cx="790575" cy="925512"/>
            <a:chOff x="6357030" y="4968194"/>
            <a:chExt cx="1028700" cy="1203325"/>
          </a:xfrm>
        </p:grpSpPr>
        <p:pic>
          <p:nvPicPr>
            <p:cNvPr id="961" name="Google Shape;96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57030" y="4968194"/>
              <a:ext cx="1028700" cy="120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2" name="Google Shape;962;p64"/>
            <p:cNvSpPr txBox="1"/>
            <p:nvPr/>
          </p:nvSpPr>
          <p:spPr>
            <a:xfrm>
              <a:off x="6709683" y="5372099"/>
              <a:ext cx="45719" cy="391886"/>
            </a:xfrm>
            <a:prstGeom prst="rect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69" name="Google Shape;969;p6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0" name="Google Shape;970;p6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  <p:sp>
        <p:nvSpPr>
          <p:cNvPr id="972" name="Google Shape;972;p65"/>
          <p:cNvSpPr txBox="1"/>
          <p:nvPr/>
        </p:nvSpPr>
        <p:spPr>
          <a:xfrm>
            <a:off x="2903537" y="914400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5"/>
          <p:cNvSpPr/>
          <p:nvPr/>
        </p:nvSpPr>
        <p:spPr>
          <a:xfrm>
            <a:off x="1943100" y="979487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>
            <a:off x="1844675" y="3821112"/>
            <a:ext cx="1927225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Привет!</a:t>
            </a:r>
            <a:endParaRPr/>
          </a:p>
        </p:txBody>
      </p:sp>
      <p:cxnSp>
        <p:nvCxnSpPr>
          <p:cNvPr id="975" name="Google Shape;975;p65"/>
          <p:cNvCxnSpPr/>
          <p:nvPr/>
        </p:nvCxnSpPr>
        <p:spPr>
          <a:xfrm>
            <a:off x="2671762" y="1363662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76" name="Google Shape;976;p65"/>
          <p:cNvSpPr/>
          <p:nvPr/>
        </p:nvSpPr>
        <p:spPr>
          <a:xfrm>
            <a:off x="4475162" y="2871787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977" name="Google Shape;977;p65"/>
          <p:cNvCxnSpPr/>
          <p:nvPr/>
        </p:nvCxnSpPr>
        <p:spPr>
          <a:xfrm>
            <a:off x="2686050" y="3498850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78" name="Google Shape;978;p65"/>
          <p:cNvSpPr txBox="1"/>
          <p:nvPr/>
        </p:nvSpPr>
        <p:spPr>
          <a:xfrm>
            <a:off x="3589337" y="2646362"/>
            <a:ext cx="684212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979" name="Google Shape;979;p65"/>
          <p:cNvSpPr txBox="1"/>
          <p:nvPr/>
        </p:nvSpPr>
        <p:spPr>
          <a:xfrm>
            <a:off x="2778125" y="3436937"/>
            <a:ext cx="684212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>
            <a:off x="1804987" y="2665412"/>
            <a:ext cx="1765300" cy="841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5?</a:t>
            </a:r>
            <a:endParaRPr/>
          </a:p>
        </p:txBody>
      </p:sp>
      <p:sp>
        <p:nvSpPr>
          <p:cNvPr id="981" name="Google Shape;981;p65"/>
          <p:cNvSpPr/>
          <p:nvPr/>
        </p:nvSpPr>
        <p:spPr>
          <a:xfrm>
            <a:off x="2652712" y="2325687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5"/>
          <p:cNvSpPr/>
          <p:nvPr/>
        </p:nvSpPr>
        <p:spPr>
          <a:xfrm>
            <a:off x="2052637" y="1638300"/>
            <a:ext cx="1238250" cy="490537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983" name="Google Shape;983;p65"/>
          <p:cNvSpPr/>
          <p:nvPr/>
        </p:nvSpPr>
        <p:spPr>
          <a:xfrm>
            <a:off x="2006600" y="4727575"/>
            <a:ext cx="1617662" cy="490537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cxnSp>
        <p:nvCxnSpPr>
          <p:cNvPr id="984" name="Google Shape;984;p65"/>
          <p:cNvCxnSpPr/>
          <p:nvPr/>
        </p:nvCxnSpPr>
        <p:spPr>
          <a:xfrm>
            <a:off x="2682875" y="2133600"/>
            <a:ext cx="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985" name="Google Shape;985;p65"/>
          <p:cNvCxnSpPr/>
          <p:nvPr/>
        </p:nvCxnSpPr>
        <p:spPr>
          <a:xfrm>
            <a:off x="2727325" y="4406900"/>
            <a:ext cx="0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86" name="Google Shape;986;p65"/>
          <p:cNvSpPr/>
          <p:nvPr/>
        </p:nvSpPr>
        <p:spPr>
          <a:xfrm>
            <a:off x="803275" y="2341562"/>
            <a:ext cx="1973262" cy="3079750"/>
          </a:xfrm>
          <a:custGeom>
            <a:rect b="b" l="l" r="r" t="t"/>
            <a:pathLst>
              <a:path extrusionOk="0" h="2599" w="1243">
                <a:moveTo>
                  <a:pt x="1243" y="2421"/>
                </a:moveTo>
                <a:lnTo>
                  <a:pt x="1243" y="2599"/>
                </a:lnTo>
                <a:lnTo>
                  <a:pt x="0" y="2599"/>
                </a:lnTo>
                <a:lnTo>
                  <a:pt x="0" y="7"/>
                </a:lnTo>
                <a:lnTo>
                  <a:pt x="1187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p65"/>
          <p:cNvCxnSpPr/>
          <p:nvPr/>
        </p:nvCxnSpPr>
        <p:spPr>
          <a:xfrm>
            <a:off x="3544887" y="3089275"/>
            <a:ext cx="9493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988" name="Google Shape;988;p65"/>
          <p:cNvSpPr/>
          <p:nvPr/>
        </p:nvSpPr>
        <p:spPr>
          <a:xfrm>
            <a:off x="4159250" y="1114425"/>
            <a:ext cx="3919537" cy="692150"/>
          </a:xfrm>
          <a:prstGeom prst="wedgeRoundRectCallout">
            <a:avLst>
              <a:gd fmla="val -5478" name="adj1"/>
              <a:gd fmla="val 2506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еще не сделали ни одного раза</a:t>
            </a:r>
            <a:endParaRPr/>
          </a:p>
        </p:txBody>
      </p:sp>
      <p:sp>
        <p:nvSpPr>
          <p:cNvPr id="989" name="Google Shape;989;p65"/>
          <p:cNvSpPr/>
          <p:nvPr/>
        </p:nvSpPr>
        <p:spPr>
          <a:xfrm>
            <a:off x="3454400" y="1993900"/>
            <a:ext cx="3792537" cy="503237"/>
          </a:xfrm>
          <a:prstGeom prst="wedgeRoundRectCallout">
            <a:avLst>
              <a:gd fmla="val -2468" name="adj1"/>
              <a:gd fmla="val 349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проверить, все ли сделали</a:t>
            </a:r>
            <a:endParaRPr/>
          </a:p>
        </p:txBody>
      </p:sp>
      <p:sp>
        <p:nvSpPr>
          <p:cNvPr id="990" name="Google Shape;990;p65"/>
          <p:cNvSpPr/>
          <p:nvPr/>
        </p:nvSpPr>
        <p:spPr>
          <a:xfrm>
            <a:off x="4427537" y="3551237"/>
            <a:ext cx="2590800" cy="503237"/>
          </a:xfrm>
          <a:prstGeom prst="wedgeRoundRectCallout">
            <a:avLst>
              <a:gd fmla="val -5646" name="adj1"/>
              <a:gd fmla="val 223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на экран</a:t>
            </a:r>
            <a:endParaRPr/>
          </a:p>
        </p:txBody>
      </p:sp>
      <p:sp>
        <p:nvSpPr>
          <p:cNvPr id="991" name="Google Shape;991;p65"/>
          <p:cNvSpPr/>
          <p:nvPr/>
        </p:nvSpPr>
        <p:spPr>
          <a:xfrm>
            <a:off x="4227512" y="4911725"/>
            <a:ext cx="2411412" cy="766762"/>
          </a:xfrm>
          <a:prstGeom prst="wedgeRoundRectCallout">
            <a:avLst>
              <a:gd fmla="val -6163" name="adj1"/>
              <a:gd fmla="val 116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считаем очередной шаг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98" name="Google Shape;998;p6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9" name="Google Shape;999;p6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/>
          </a:p>
        </p:txBody>
      </p:sp>
      <p:sp>
        <p:nvSpPr>
          <p:cNvPr id="1001" name="Google Shape;1001;p66"/>
          <p:cNvSpPr txBox="1"/>
          <p:nvPr/>
        </p:nvSpPr>
        <p:spPr>
          <a:xfrm>
            <a:off x="414337" y="947737"/>
            <a:ext cx="8280400" cy="300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i: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i:=1 to 5 do</a:t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writeln('Привет');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002" name="Google Shape;1002;p66"/>
          <p:cNvSpPr/>
          <p:nvPr/>
        </p:nvSpPr>
        <p:spPr>
          <a:xfrm>
            <a:off x="4625975" y="1133475"/>
            <a:ext cx="2832100" cy="887412"/>
          </a:xfrm>
          <a:prstGeom prst="wedgeRoundRectCallout">
            <a:avLst>
              <a:gd fmla="val -2468" name="adj1"/>
              <a:gd fmla="val 349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«Для всех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1 до 5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делай …»</a:t>
            </a:r>
            <a:endParaRPr/>
          </a:p>
        </p:txBody>
      </p:sp>
      <p:sp>
        <p:nvSpPr>
          <p:cNvPr id="1003" name="Google Shape;1003;p66"/>
          <p:cNvSpPr txBox="1"/>
          <p:nvPr/>
        </p:nvSpPr>
        <p:spPr>
          <a:xfrm>
            <a:off x="623887" y="2406650"/>
            <a:ext cx="3621087" cy="52228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5 do</a:t>
            </a:r>
            <a:endParaRPr/>
          </a:p>
        </p:txBody>
      </p:sp>
      <p:sp>
        <p:nvSpPr>
          <p:cNvPr id="1004" name="Google Shape;1004;p66"/>
          <p:cNvSpPr txBox="1"/>
          <p:nvPr/>
        </p:nvSpPr>
        <p:spPr>
          <a:xfrm>
            <a:off x="293687" y="4057650"/>
            <a:ext cx="6497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Если в цикле более одного оператора:</a:t>
            </a:r>
            <a:endParaRPr/>
          </a:p>
        </p:txBody>
      </p:sp>
      <p:sp>
        <p:nvSpPr>
          <p:cNvPr id="1005" name="Google Shape;1005;p66"/>
          <p:cNvSpPr txBox="1"/>
          <p:nvPr/>
        </p:nvSpPr>
        <p:spPr>
          <a:xfrm>
            <a:off x="414337" y="4538662"/>
            <a:ext cx="8280400" cy="20097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5 do begin</a:t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write('Привет');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writeln(', Вася!');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 </a:t>
            </a:r>
            <a:endParaRPr/>
          </a:p>
        </p:txBody>
      </p:sp>
      <p:sp>
        <p:nvSpPr>
          <p:cNvPr id="1006" name="Google Shape;1006;p66"/>
          <p:cNvSpPr txBox="1"/>
          <p:nvPr/>
        </p:nvSpPr>
        <p:spPr>
          <a:xfrm>
            <a:off x="4021137" y="4530725"/>
            <a:ext cx="1258887" cy="5222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</p:txBody>
      </p:sp>
      <p:sp>
        <p:nvSpPr>
          <p:cNvPr id="1007" name="Google Shape;1007;p66"/>
          <p:cNvSpPr txBox="1"/>
          <p:nvPr/>
        </p:nvSpPr>
        <p:spPr>
          <a:xfrm>
            <a:off x="411162" y="5997575"/>
            <a:ext cx="1042987" cy="5222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1008" name="Google Shape;1008;p66"/>
          <p:cNvGrpSpPr/>
          <p:nvPr/>
        </p:nvGrpSpPr>
        <p:grpSpPr>
          <a:xfrm>
            <a:off x="5106987" y="5729287"/>
            <a:ext cx="3232150" cy="663575"/>
            <a:chOff x="796" y="2336"/>
            <a:chExt cx="2036" cy="418"/>
          </a:xfrm>
        </p:grpSpPr>
        <p:sp>
          <p:nvSpPr>
            <p:cNvPr id="1009" name="Google Shape;1009;p66"/>
            <p:cNvSpPr txBox="1"/>
            <p:nvPr/>
          </p:nvSpPr>
          <p:spPr>
            <a:xfrm>
              <a:off x="1090" y="2403"/>
              <a:ext cx="1742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получится?</a:t>
              </a: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17" name="Google Shape;1017;p6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8" name="Google Shape;1018;p6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/>
          </a:p>
        </p:txBody>
      </p:sp>
      <p:sp>
        <p:nvSpPr>
          <p:cNvPr id="1020" name="Google Shape;1020;p67"/>
          <p:cNvSpPr txBox="1"/>
          <p:nvPr/>
        </p:nvSpPr>
        <p:spPr>
          <a:xfrm>
            <a:off x="369887" y="877887"/>
            <a:ext cx="842010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квадраты и кубы целых чисел от 1 до 8 (от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одинаковые действия выполняются 8 раз.</a:t>
            </a:r>
            <a:endParaRPr/>
          </a:p>
        </p:txBody>
      </p:sp>
      <p:grpSp>
        <p:nvGrpSpPr>
          <p:cNvPr id="1021" name="Google Shape;1021;p67"/>
          <p:cNvGrpSpPr/>
          <p:nvPr/>
        </p:nvGrpSpPr>
        <p:grpSpPr>
          <a:xfrm>
            <a:off x="881062" y="2274887"/>
            <a:ext cx="7515225" cy="663575"/>
            <a:chOff x="796" y="2336"/>
            <a:chExt cx="4734" cy="418"/>
          </a:xfrm>
        </p:grpSpPr>
        <p:sp>
          <p:nvSpPr>
            <p:cNvPr id="1022" name="Google Shape;1022;p67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решить известными методами?</a:t>
              </a: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sp>
        <p:nvSpPr>
          <p:cNvPr id="1024" name="Google Shape;1024;p67"/>
          <p:cNvSpPr txBox="1"/>
          <p:nvPr/>
        </p:nvSpPr>
        <p:spPr>
          <a:xfrm>
            <a:off x="414337" y="3157537"/>
            <a:ext cx="8280400" cy="300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 		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очередное число }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i*i;	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его квадрат }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i3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i2*i;	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куб }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writeln(i:4, i2:4, i3:4);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grpSp>
        <p:nvGrpSpPr>
          <p:cNvPr id="1025" name="Google Shape;1025;p67"/>
          <p:cNvGrpSpPr/>
          <p:nvPr/>
        </p:nvGrpSpPr>
        <p:grpSpPr>
          <a:xfrm>
            <a:off x="2862262" y="5529262"/>
            <a:ext cx="6053137" cy="936625"/>
            <a:chOff x="796" y="2336"/>
            <a:chExt cx="3813" cy="590"/>
          </a:xfrm>
        </p:grpSpPr>
        <p:sp>
          <p:nvSpPr>
            <p:cNvPr id="1026" name="Google Shape;1026;p67"/>
            <p:cNvSpPr txBox="1"/>
            <p:nvPr/>
          </p:nvSpPr>
          <p:spPr>
            <a:xfrm>
              <a:off x="1090" y="2403"/>
              <a:ext cx="3519" cy="523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А если начальное и конечное значения вводятся с клавиатуры?</a:t>
              </a: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34" name="Google Shape;1034;p6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5" name="Google Shape;1035;p6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  <p:sp>
        <p:nvSpPr>
          <p:cNvPr id="1037" name="Google Shape;1037;p68"/>
          <p:cNvSpPr txBox="1"/>
          <p:nvPr/>
        </p:nvSpPr>
        <p:spPr>
          <a:xfrm>
            <a:off x="2903537" y="914400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8"/>
          <p:cNvSpPr/>
          <p:nvPr/>
        </p:nvSpPr>
        <p:spPr>
          <a:xfrm>
            <a:off x="1943100" y="979487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1039" name="Google Shape;1039;p68"/>
          <p:cNvSpPr/>
          <p:nvPr/>
        </p:nvSpPr>
        <p:spPr>
          <a:xfrm>
            <a:off x="1844675" y="4800600"/>
            <a:ext cx="1927225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i2,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i3</a:t>
            </a:r>
            <a:endParaRPr/>
          </a:p>
        </p:txBody>
      </p:sp>
      <p:cxnSp>
        <p:nvCxnSpPr>
          <p:cNvPr id="1040" name="Google Shape;1040;p68"/>
          <p:cNvCxnSpPr/>
          <p:nvPr/>
        </p:nvCxnSpPr>
        <p:spPr>
          <a:xfrm>
            <a:off x="2671762" y="1363662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41" name="Google Shape;1041;p68"/>
          <p:cNvSpPr/>
          <p:nvPr/>
        </p:nvSpPr>
        <p:spPr>
          <a:xfrm>
            <a:off x="4475162" y="2871787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1042" name="Google Shape;1042;p68"/>
          <p:cNvCxnSpPr/>
          <p:nvPr/>
        </p:nvCxnSpPr>
        <p:spPr>
          <a:xfrm>
            <a:off x="2686050" y="3498850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43" name="Google Shape;1043;p68"/>
          <p:cNvSpPr txBox="1"/>
          <p:nvPr/>
        </p:nvSpPr>
        <p:spPr>
          <a:xfrm>
            <a:off x="3589337" y="2646362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044" name="Google Shape;1044;p68"/>
          <p:cNvSpPr txBox="1"/>
          <p:nvPr/>
        </p:nvSpPr>
        <p:spPr>
          <a:xfrm>
            <a:off x="2778125" y="3436937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045" name="Google Shape;1045;p68"/>
          <p:cNvSpPr/>
          <p:nvPr/>
        </p:nvSpPr>
        <p:spPr>
          <a:xfrm>
            <a:off x="1804987" y="2665412"/>
            <a:ext cx="1765300" cy="841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8?</a:t>
            </a:r>
            <a:endParaRPr/>
          </a:p>
        </p:txBody>
      </p:sp>
      <p:sp>
        <p:nvSpPr>
          <p:cNvPr id="1046" name="Google Shape;1046;p68"/>
          <p:cNvSpPr/>
          <p:nvPr/>
        </p:nvSpPr>
        <p:spPr>
          <a:xfrm>
            <a:off x="2652712" y="2325687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8"/>
          <p:cNvSpPr/>
          <p:nvPr/>
        </p:nvSpPr>
        <p:spPr>
          <a:xfrm>
            <a:off x="2052637" y="1638300"/>
            <a:ext cx="1238250" cy="490537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sp>
        <p:nvSpPr>
          <p:cNvPr id="1048" name="Google Shape;1048;p68"/>
          <p:cNvSpPr/>
          <p:nvPr/>
        </p:nvSpPr>
        <p:spPr>
          <a:xfrm>
            <a:off x="2006600" y="5695950"/>
            <a:ext cx="1617662" cy="490537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cxnSp>
        <p:nvCxnSpPr>
          <p:cNvPr id="1049" name="Google Shape;1049;p68"/>
          <p:cNvCxnSpPr/>
          <p:nvPr/>
        </p:nvCxnSpPr>
        <p:spPr>
          <a:xfrm>
            <a:off x="2682875" y="2133600"/>
            <a:ext cx="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50" name="Google Shape;1050;p68"/>
          <p:cNvCxnSpPr/>
          <p:nvPr/>
        </p:nvCxnSpPr>
        <p:spPr>
          <a:xfrm>
            <a:off x="2727325" y="5375275"/>
            <a:ext cx="0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51" name="Google Shape;1051;p68"/>
          <p:cNvSpPr/>
          <p:nvPr/>
        </p:nvSpPr>
        <p:spPr>
          <a:xfrm>
            <a:off x="803275" y="2341562"/>
            <a:ext cx="1973262" cy="4125912"/>
          </a:xfrm>
          <a:custGeom>
            <a:rect b="b" l="l" r="r" t="t"/>
            <a:pathLst>
              <a:path extrusionOk="0" h="2599" w="1243">
                <a:moveTo>
                  <a:pt x="1243" y="2421"/>
                </a:moveTo>
                <a:lnTo>
                  <a:pt x="1243" y="2599"/>
                </a:lnTo>
                <a:lnTo>
                  <a:pt x="0" y="2599"/>
                </a:lnTo>
                <a:lnTo>
                  <a:pt x="0" y="7"/>
                </a:lnTo>
                <a:lnTo>
                  <a:pt x="1187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8"/>
          <p:cNvSpPr/>
          <p:nvPr/>
        </p:nvSpPr>
        <p:spPr>
          <a:xfrm>
            <a:off x="1873250" y="3827462"/>
            <a:ext cx="1774825" cy="658812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i3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/>
          </a:p>
        </p:txBody>
      </p:sp>
      <p:cxnSp>
        <p:nvCxnSpPr>
          <p:cNvPr id="1053" name="Google Shape;1053;p68"/>
          <p:cNvCxnSpPr/>
          <p:nvPr/>
        </p:nvCxnSpPr>
        <p:spPr>
          <a:xfrm>
            <a:off x="2709862" y="4475162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54" name="Google Shape;1054;p68"/>
          <p:cNvCxnSpPr/>
          <p:nvPr/>
        </p:nvCxnSpPr>
        <p:spPr>
          <a:xfrm>
            <a:off x="3544887" y="3089275"/>
            <a:ext cx="9493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55" name="Google Shape;1055;p68"/>
          <p:cNvSpPr/>
          <p:nvPr/>
        </p:nvSpPr>
        <p:spPr>
          <a:xfrm>
            <a:off x="4159250" y="1114425"/>
            <a:ext cx="3919537" cy="692150"/>
          </a:xfrm>
          <a:prstGeom prst="wedgeRoundRectCallout">
            <a:avLst>
              <a:gd fmla="val -5478" name="adj1"/>
              <a:gd fmla="val 2506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задать начальное значение переменной цикла</a:t>
            </a:r>
            <a:endParaRPr/>
          </a:p>
        </p:txBody>
      </p:sp>
      <p:sp>
        <p:nvSpPr>
          <p:cNvPr id="1056" name="Google Shape;1056;p68"/>
          <p:cNvSpPr/>
          <p:nvPr/>
        </p:nvSpPr>
        <p:spPr>
          <a:xfrm>
            <a:off x="3454400" y="1993900"/>
            <a:ext cx="3792537" cy="503237"/>
          </a:xfrm>
          <a:prstGeom prst="wedgeRoundRectCallout">
            <a:avLst>
              <a:gd fmla="val -2468" name="adj1"/>
              <a:gd fmla="val 349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проверить, все ли сделали</a:t>
            </a:r>
            <a:endParaRPr/>
          </a:p>
        </p:txBody>
      </p:sp>
      <p:sp>
        <p:nvSpPr>
          <p:cNvPr id="1057" name="Google Shape;1057;p68"/>
          <p:cNvSpPr/>
          <p:nvPr/>
        </p:nvSpPr>
        <p:spPr>
          <a:xfrm>
            <a:off x="4303712" y="3400425"/>
            <a:ext cx="3424237" cy="503237"/>
          </a:xfrm>
          <a:prstGeom prst="wedgeRoundRectCallout">
            <a:avLst>
              <a:gd fmla="val -4066" name="adj1"/>
              <a:gd fmla="val 349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вычисляем квадрат и куб </a:t>
            </a:r>
            <a:endParaRPr/>
          </a:p>
        </p:txBody>
      </p:sp>
      <p:sp>
        <p:nvSpPr>
          <p:cNvPr id="1058" name="Google Shape;1058;p68"/>
          <p:cNvSpPr/>
          <p:nvPr/>
        </p:nvSpPr>
        <p:spPr>
          <a:xfrm>
            <a:off x="4427537" y="4248150"/>
            <a:ext cx="2590800" cy="503237"/>
          </a:xfrm>
          <a:prstGeom prst="wedgeRoundRectCallout">
            <a:avLst>
              <a:gd fmla="val -5374" name="adj1"/>
              <a:gd fmla="val 349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результата</a:t>
            </a:r>
            <a:endParaRPr/>
          </a:p>
        </p:txBody>
      </p:sp>
      <p:sp>
        <p:nvSpPr>
          <p:cNvPr id="1059" name="Google Shape;1059;p68"/>
          <p:cNvSpPr/>
          <p:nvPr/>
        </p:nvSpPr>
        <p:spPr>
          <a:xfrm>
            <a:off x="4227512" y="5140325"/>
            <a:ext cx="2411412" cy="766762"/>
          </a:xfrm>
          <a:prstGeom prst="wedgeRoundRectCallout">
            <a:avLst>
              <a:gd fmla="val -5773" name="adj1"/>
              <a:gd fmla="val 2294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к следующему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6" name="Google Shape;1066;p69"/>
          <p:cNvSpPr txBox="1"/>
          <p:nvPr/>
        </p:nvSpPr>
        <p:spPr>
          <a:xfrm>
            <a:off x="1892300" y="2890837"/>
            <a:ext cx="3000375" cy="20526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7" name="Google Shape;1067;p6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8" name="Google Shape;1068;p6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 (с блоком «цикл»)</a:t>
            </a:r>
            <a:endParaRPr/>
          </a:p>
        </p:txBody>
      </p:sp>
      <p:sp>
        <p:nvSpPr>
          <p:cNvPr id="1069" name="Google Shape;1069;p69"/>
          <p:cNvSpPr txBox="1"/>
          <p:nvPr/>
        </p:nvSpPr>
        <p:spPr>
          <a:xfrm>
            <a:off x="3514725" y="12525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69"/>
          <p:cNvSpPr/>
          <p:nvPr/>
        </p:nvSpPr>
        <p:spPr>
          <a:xfrm>
            <a:off x="2554287" y="1317625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1071" name="Google Shape;1071;p69"/>
          <p:cNvSpPr/>
          <p:nvPr/>
        </p:nvSpPr>
        <p:spPr>
          <a:xfrm>
            <a:off x="2455862" y="4079875"/>
            <a:ext cx="1927225" cy="615950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i2,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i3</a:t>
            </a:r>
            <a:endParaRPr/>
          </a:p>
        </p:txBody>
      </p:sp>
      <p:cxnSp>
        <p:nvCxnSpPr>
          <p:cNvPr id="1072" name="Google Shape;1072;p69"/>
          <p:cNvCxnSpPr/>
          <p:nvPr/>
        </p:nvCxnSpPr>
        <p:spPr>
          <a:xfrm>
            <a:off x="3282950" y="1701800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73" name="Google Shape;1073;p69"/>
          <p:cNvSpPr/>
          <p:nvPr/>
        </p:nvSpPr>
        <p:spPr>
          <a:xfrm>
            <a:off x="5108575" y="2184400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1074" name="Google Shape;1074;p69"/>
          <p:cNvCxnSpPr/>
          <p:nvPr/>
        </p:nvCxnSpPr>
        <p:spPr>
          <a:xfrm>
            <a:off x="3297237" y="2778125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75" name="Google Shape;1075;p69"/>
          <p:cNvSpPr/>
          <p:nvPr/>
        </p:nvSpPr>
        <p:spPr>
          <a:xfrm>
            <a:off x="1414462" y="2387600"/>
            <a:ext cx="1895475" cy="2857500"/>
          </a:xfrm>
          <a:custGeom>
            <a:rect b="b" l="l" r="r" t="t"/>
            <a:pathLst>
              <a:path extrusionOk="0" h="1800" w="1194">
                <a:moveTo>
                  <a:pt x="1193" y="1428"/>
                </a:moveTo>
                <a:lnTo>
                  <a:pt x="1194" y="1800"/>
                </a:lnTo>
                <a:lnTo>
                  <a:pt x="0" y="1800"/>
                </a:lnTo>
                <a:lnTo>
                  <a:pt x="0" y="0"/>
                </a:lnTo>
                <a:lnTo>
                  <a:pt x="631" y="2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9"/>
          <p:cNvSpPr/>
          <p:nvPr/>
        </p:nvSpPr>
        <p:spPr>
          <a:xfrm>
            <a:off x="2484437" y="3106737"/>
            <a:ext cx="1774825" cy="658812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i3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/>
          </a:p>
        </p:txBody>
      </p:sp>
      <p:cxnSp>
        <p:nvCxnSpPr>
          <p:cNvPr id="1077" name="Google Shape;1077;p69"/>
          <p:cNvCxnSpPr/>
          <p:nvPr/>
        </p:nvCxnSpPr>
        <p:spPr>
          <a:xfrm>
            <a:off x="3321050" y="3754437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078" name="Google Shape;1078;p69"/>
          <p:cNvCxnSpPr/>
          <p:nvPr/>
        </p:nvCxnSpPr>
        <p:spPr>
          <a:xfrm>
            <a:off x="4168775" y="2366962"/>
            <a:ext cx="9493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079" name="Google Shape;1079;p69"/>
          <p:cNvSpPr/>
          <p:nvPr/>
        </p:nvSpPr>
        <p:spPr>
          <a:xfrm>
            <a:off x="2405062" y="1976437"/>
            <a:ext cx="1773237" cy="803275"/>
          </a:xfrm>
          <a:prstGeom prst="flowChartPreparat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1,8</a:t>
            </a:r>
            <a:endParaRPr/>
          </a:p>
        </p:txBody>
      </p:sp>
      <p:sp>
        <p:nvSpPr>
          <p:cNvPr id="1080" name="Google Shape;1080;p69"/>
          <p:cNvSpPr/>
          <p:nvPr/>
        </p:nvSpPr>
        <p:spPr>
          <a:xfrm>
            <a:off x="4692650" y="1238250"/>
            <a:ext cx="2155825" cy="503237"/>
          </a:xfrm>
          <a:prstGeom prst="wedgeRoundRectCallout">
            <a:avLst>
              <a:gd fmla="val -7333" name="adj1"/>
              <a:gd fmla="val 3815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«цикл»</a:t>
            </a:r>
            <a:endParaRPr/>
          </a:p>
        </p:txBody>
      </p:sp>
      <p:sp>
        <p:nvSpPr>
          <p:cNvPr id="1081" name="Google Shape;1081;p69"/>
          <p:cNvSpPr/>
          <p:nvPr/>
        </p:nvSpPr>
        <p:spPr>
          <a:xfrm>
            <a:off x="5056187" y="3132137"/>
            <a:ext cx="2008187" cy="503237"/>
          </a:xfrm>
          <a:prstGeom prst="wedgeRoundRectCallout">
            <a:avLst>
              <a:gd fmla="val -2032" name="adj1"/>
              <a:gd fmla="val 3502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88" name="Google Shape;1088;p7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9" name="Google Shape;1089;p7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091" name="Google Shape;1091;p70"/>
          <p:cNvSpPr txBox="1"/>
          <p:nvPr/>
        </p:nvSpPr>
        <p:spPr>
          <a:xfrm>
            <a:off x="403225" y="1008062"/>
            <a:ext cx="8280400" cy="54244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0"/>
          <p:cNvSpPr txBox="1"/>
          <p:nvPr/>
        </p:nvSpPr>
        <p:spPr>
          <a:xfrm>
            <a:off x="747712" y="3471862"/>
            <a:ext cx="6049962" cy="2447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0"/>
          <p:cNvSpPr txBox="1"/>
          <p:nvPr/>
        </p:nvSpPr>
        <p:spPr>
          <a:xfrm>
            <a:off x="414337" y="1014412"/>
            <a:ext cx="8280400" cy="542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i, i2, i3: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8 do 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i2 := i*i;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i3 := i2*i;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writeln(i:4, i2:4, i3:4);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094" name="Google Shape;1094;p70"/>
          <p:cNvSpPr/>
          <p:nvPr/>
        </p:nvSpPr>
        <p:spPr>
          <a:xfrm>
            <a:off x="474662" y="2452687"/>
            <a:ext cx="2160587" cy="828675"/>
          </a:xfrm>
          <a:prstGeom prst="wedgeRoundRectCallout">
            <a:avLst>
              <a:gd fmla="val 13495" name="adj1"/>
              <a:gd fmla="val 2883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цикла</a:t>
            </a:r>
            <a:endParaRPr/>
          </a:p>
        </p:txBody>
      </p:sp>
      <p:sp>
        <p:nvSpPr>
          <p:cNvPr id="1095" name="Google Shape;1095;p70"/>
          <p:cNvSpPr/>
          <p:nvPr/>
        </p:nvSpPr>
        <p:spPr>
          <a:xfrm>
            <a:off x="2776537" y="1997075"/>
            <a:ext cx="3225800" cy="503237"/>
          </a:xfrm>
          <a:prstGeom prst="wedgeRoundRectCallout">
            <a:avLst>
              <a:gd fmla="val -1840" name="adj1"/>
              <a:gd fmla="val 6541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начальное значение</a:t>
            </a: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3862387" y="2671762"/>
            <a:ext cx="3022600" cy="503237"/>
          </a:xfrm>
          <a:prstGeom prst="wedgeRoundRectCallout">
            <a:avLst>
              <a:gd fmla="val -1646" name="adj1"/>
              <a:gd fmla="val 3755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конечное значение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03" name="Google Shape;1103;p7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4" name="Google Shape;1104;p7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уменьшением переменной</a:t>
            </a:r>
            <a:endParaRPr/>
          </a:p>
        </p:txBody>
      </p:sp>
      <p:sp>
        <p:nvSpPr>
          <p:cNvPr id="1106" name="Google Shape;1106;p71"/>
          <p:cNvSpPr txBox="1"/>
          <p:nvPr/>
        </p:nvSpPr>
        <p:spPr>
          <a:xfrm>
            <a:off x="369887" y="942975"/>
            <a:ext cx="84201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квадраты и кубы целых чисел от 8 до 1 (в обратном порядке).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цикла должна уменьшаться.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</p:txBody>
      </p:sp>
      <p:sp>
        <p:nvSpPr>
          <p:cNvPr id="1107" name="Google Shape;1107;p71"/>
          <p:cNvSpPr txBox="1"/>
          <p:nvPr/>
        </p:nvSpPr>
        <p:spPr>
          <a:xfrm>
            <a:off x="714375" y="2976562"/>
            <a:ext cx="7218362" cy="2508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i:=8         1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i2 := i*i;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i3 := i2*i;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writeln(i:4, i2:4, i3:4);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/>
          </a:p>
        </p:txBody>
      </p:sp>
      <p:sp>
        <p:nvSpPr>
          <p:cNvPr id="1108" name="Google Shape;1108;p71"/>
          <p:cNvSpPr txBox="1"/>
          <p:nvPr/>
        </p:nvSpPr>
        <p:spPr>
          <a:xfrm>
            <a:off x="2905125" y="2978150"/>
            <a:ext cx="1470025" cy="5318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" name="Google Shape;147;p1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текста на экран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539750" y="966787"/>
            <a:ext cx="8353425" cy="300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write('2+');   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без перехода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('2=?');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на новую строку}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</a:t>
            </a: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('Ответ: 4');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 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52437" y="4203700"/>
            <a:ext cx="828040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8487" lvl="0" marL="3138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Протокол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2+2=?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Ответ: 4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393825" y="4713287"/>
            <a:ext cx="71755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397375" y="1981200"/>
            <a:ext cx="3690937" cy="4460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5400000">
            <a:off x="282575" y="2133600"/>
            <a:ext cx="239712" cy="141287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 rot="5400000">
            <a:off x="282575" y="2624137"/>
            <a:ext cx="239712" cy="141287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5400000">
            <a:off x="282575" y="3135312"/>
            <a:ext cx="239712" cy="141287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15" name="Google Shape;1115;p7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6" name="Google Shape;1116;p7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переменной</a:t>
            </a:r>
            <a:endParaRPr/>
          </a:p>
        </p:txBody>
      </p:sp>
      <p:sp>
        <p:nvSpPr>
          <p:cNvPr id="1118" name="Google Shape;1118;p72"/>
          <p:cNvSpPr txBox="1"/>
          <p:nvPr/>
        </p:nvSpPr>
        <p:spPr>
          <a:xfrm>
            <a:off x="508000" y="1458912"/>
            <a:ext cx="8097837" cy="17192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&lt;переменная&gt;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&lt;начальное значение&gt;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&lt;конечное значение&gt;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{тело цикла}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119" name="Google Shape;1119;p72"/>
          <p:cNvSpPr txBox="1"/>
          <p:nvPr/>
        </p:nvSpPr>
        <p:spPr>
          <a:xfrm>
            <a:off x="369887" y="942975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Увеличение переменной на 1:</a:t>
            </a:r>
            <a:endParaRPr/>
          </a:p>
        </p:txBody>
      </p:sp>
      <p:sp>
        <p:nvSpPr>
          <p:cNvPr id="1120" name="Google Shape;1120;p72"/>
          <p:cNvSpPr txBox="1"/>
          <p:nvPr/>
        </p:nvSpPr>
        <p:spPr>
          <a:xfrm>
            <a:off x="488950" y="3979862"/>
            <a:ext cx="8097837" cy="2084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&lt;переменная&gt;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&lt;начальное значение&gt;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&lt;конечное значение&gt;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{тело цикла}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121" name="Google Shape;1121;p72"/>
          <p:cNvSpPr txBox="1"/>
          <p:nvPr/>
        </p:nvSpPr>
        <p:spPr>
          <a:xfrm>
            <a:off x="350837" y="3463925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Уменьшение переменной на 1: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28" name="Google Shape;1128;p7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9" name="Google Shape;1129;p7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переменной</a:t>
            </a:r>
            <a:endParaRPr/>
          </a:p>
        </p:txBody>
      </p:sp>
      <p:sp>
        <p:nvSpPr>
          <p:cNvPr id="1131" name="Google Shape;1131;p73"/>
          <p:cNvSpPr txBox="1"/>
          <p:nvPr/>
        </p:nvSpPr>
        <p:spPr>
          <a:xfrm>
            <a:off x="369887" y="942975"/>
            <a:ext cx="8194675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цикла может быть только целой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изменения переменной цикла всегда равен 1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или -1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 теле цикла только один оператор, слова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 не писать: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9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конечное значение меньше начального, цикл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не выполняется ни разу (проверка условия в начале цикла, цикл с предусловием)</a:t>
            </a:r>
            <a:endParaRPr/>
          </a:p>
        </p:txBody>
      </p:sp>
      <p:sp>
        <p:nvSpPr>
          <p:cNvPr id="1132" name="Google Shape;1132;p73"/>
          <p:cNvSpPr txBox="1"/>
          <p:nvPr/>
        </p:nvSpPr>
        <p:spPr>
          <a:xfrm>
            <a:off x="1647825" y="4022725"/>
            <a:ext cx="5670550" cy="100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8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writeln('Привет');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7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39" name="Google Shape;1139;p7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0" name="Google Shape;1140;p7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переменной</a:t>
            </a:r>
            <a:endParaRPr/>
          </a:p>
        </p:txBody>
      </p:sp>
      <p:sp>
        <p:nvSpPr>
          <p:cNvPr id="1142" name="Google Shape;1142;p74"/>
          <p:cNvSpPr txBox="1"/>
          <p:nvPr/>
        </p:nvSpPr>
        <p:spPr>
          <a:xfrm>
            <a:off x="369887" y="942975"/>
            <a:ext cx="842010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теле цикла не разрешается изменять переменную цикла (почему?)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изменении начального и конечного значения внутри цикла количество шагов не изменится:</a:t>
            </a:r>
            <a:endParaRPr/>
          </a:p>
        </p:txBody>
      </p:sp>
      <p:sp>
        <p:nvSpPr>
          <p:cNvPr id="1143" name="Google Shape;1143;p74"/>
          <p:cNvSpPr txBox="1"/>
          <p:nvPr/>
        </p:nvSpPr>
        <p:spPr>
          <a:xfrm>
            <a:off x="1385887" y="3208337"/>
            <a:ext cx="5670550" cy="24812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writeln('Привет');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 := n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144" name="Google Shape;1144;p74"/>
          <p:cNvSpPr/>
          <p:nvPr/>
        </p:nvSpPr>
        <p:spPr>
          <a:xfrm>
            <a:off x="5770562" y="4598987"/>
            <a:ext cx="2339975" cy="941387"/>
          </a:xfrm>
          <a:prstGeom prst="wedgeRoundRectCallout">
            <a:avLst>
              <a:gd fmla="val -15929" name="adj1"/>
              <a:gd fmla="val 1045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зацикливания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51" name="Google Shape;1151;p7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2" name="Google Shape;1152;p7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переменной</a:t>
            </a:r>
            <a:endParaRPr/>
          </a:p>
        </p:txBody>
      </p:sp>
      <p:sp>
        <p:nvSpPr>
          <p:cNvPr id="1154" name="Google Shape;1154;p75"/>
          <p:cNvSpPr txBox="1"/>
          <p:nvPr/>
        </p:nvSpPr>
        <p:spPr>
          <a:xfrm>
            <a:off x="369887" y="942975"/>
            <a:ext cx="8420100" cy="160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выполнения цикла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 многих системах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устанавливается первое значение переменной цикла, при котором нарушено условие:</a:t>
            </a:r>
            <a:endParaRPr/>
          </a:p>
        </p:txBody>
      </p:sp>
      <p:sp>
        <p:nvSpPr>
          <p:cNvPr id="1155" name="Google Shape;1155;p75"/>
          <p:cNvSpPr txBox="1"/>
          <p:nvPr/>
        </p:nvSpPr>
        <p:spPr>
          <a:xfrm>
            <a:off x="1490662" y="2682875"/>
            <a:ext cx="5670550" cy="1500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8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writeln('Привет');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writeln('i=', i);</a:t>
            </a:r>
            <a:endParaRPr/>
          </a:p>
        </p:txBody>
      </p:sp>
      <p:sp>
        <p:nvSpPr>
          <p:cNvPr id="1156" name="Google Shape;1156;p75"/>
          <p:cNvSpPr txBox="1"/>
          <p:nvPr/>
        </p:nvSpPr>
        <p:spPr>
          <a:xfrm>
            <a:off x="1508125" y="4575175"/>
            <a:ext cx="5670550" cy="1500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i:=8 downto 1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writeln('Привет');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writeln('i=', i);</a:t>
            </a:r>
            <a:endParaRPr/>
          </a:p>
        </p:txBody>
      </p:sp>
      <p:sp>
        <p:nvSpPr>
          <p:cNvPr id="1157" name="Google Shape;1157;p75"/>
          <p:cNvSpPr/>
          <p:nvPr/>
        </p:nvSpPr>
        <p:spPr>
          <a:xfrm>
            <a:off x="6738937" y="2825750"/>
            <a:ext cx="1042987" cy="536575"/>
          </a:xfrm>
          <a:prstGeom prst="wedgeRoundRectCallout">
            <a:avLst>
              <a:gd fmla="val -26071" name="adj1"/>
              <a:gd fmla="val 484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i=9</a:t>
            </a:r>
            <a:endParaRPr/>
          </a:p>
        </p:txBody>
      </p:sp>
      <p:sp>
        <p:nvSpPr>
          <p:cNvPr id="1158" name="Google Shape;1158;p75"/>
          <p:cNvSpPr/>
          <p:nvPr/>
        </p:nvSpPr>
        <p:spPr>
          <a:xfrm>
            <a:off x="6783387" y="4957762"/>
            <a:ext cx="1042987" cy="536575"/>
          </a:xfrm>
          <a:prstGeom prst="wedgeRoundRectCallout">
            <a:avLst>
              <a:gd fmla="val -26433" name="adj1"/>
              <a:gd fmla="val 3693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endParaRPr/>
          </a:p>
        </p:txBody>
      </p:sp>
      <p:sp>
        <p:nvSpPr>
          <p:cNvPr id="1159" name="Google Shape;1159;p75"/>
          <p:cNvSpPr txBox="1"/>
          <p:nvPr/>
        </p:nvSpPr>
        <p:spPr>
          <a:xfrm rot="-1620000">
            <a:off x="650875" y="3708400"/>
            <a:ext cx="4710112" cy="48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 ДОКУМЕНТИРОВАНО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7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66" name="Google Shape;1166;p7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7" name="Google Shape;1167;p76"/>
          <p:cNvSpPr txBox="1"/>
          <p:nvPr/>
        </p:nvSpPr>
        <p:spPr>
          <a:xfrm>
            <a:off x="6229350" y="1006475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7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Сколько раз выполняется цикл?</a:t>
            </a:r>
            <a:endParaRPr/>
          </a:p>
        </p:txBody>
      </p:sp>
      <p:sp>
        <p:nvSpPr>
          <p:cNvPr id="1169" name="Google Shape;1169;p76"/>
          <p:cNvSpPr txBox="1"/>
          <p:nvPr/>
        </p:nvSpPr>
        <p:spPr>
          <a:xfrm>
            <a:off x="509587" y="1131887"/>
            <a:ext cx="5926137" cy="100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3 do a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a+1;</a:t>
            </a:r>
            <a:endParaRPr/>
          </a:p>
        </p:txBody>
      </p:sp>
      <p:sp>
        <p:nvSpPr>
          <p:cNvPr id="1170" name="Google Shape;1170;p76"/>
          <p:cNvSpPr/>
          <p:nvPr/>
        </p:nvSpPr>
        <p:spPr>
          <a:xfrm>
            <a:off x="7073900" y="1298575"/>
            <a:ext cx="1309687" cy="536575"/>
          </a:xfrm>
          <a:prstGeom prst="wedgeRoundRectCallout">
            <a:avLst>
              <a:gd fmla="val -12410" name="adj1"/>
              <a:gd fmla="val 91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171" name="Google Shape;1171;p76"/>
          <p:cNvSpPr txBox="1"/>
          <p:nvPr/>
        </p:nvSpPr>
        <p:spPr>
          <a:xfrm>
            <a:off x="509587" y="2522537"/>
            <a:ext cx="5926137" cy="100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i:=3 to 1 do a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a+1;</a:t>
            </a:r>
            <a:endParaRPr/>
          </a:p>
        </p:txBody>
      </p:sp>
      <p:sp>
        <p:nvSpPr>
          <p:cNvPr id="1172" name="Google Shape;1172;p76"/>
          <p:cNvSpPr/>
          <p:nvPr/>
        </p:nvSpPr>
        <p:spPr>
          <a:xfrm>
            <a:off x="7085012" y="2714625"/>
            <a:ext cx="1309687" cy="536575"/>
          </a:xfrm>
          <a:prstGeom prst="wedgeRoundRectCallout">
            <a:avLst>
              <a:gd fmla="val -12410" name="adj1"/>
              <a:gd fmla="val 91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173" name="Google Shape;1173;p76"/>
          <p:cNvSpPr txBox="1"/>
          <p:nvPr/>
        </p:nvSpPr>
        <p:spPr>
          <a:xfrm>
            <a:off x="509587" y="3913187"/>
            <a:ext cx="6394450" cy="100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downto 3 do a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a+1;</a:t>
            </a:r>
            <a:endParaRPr/>
          </a:p>
        </p:txBody>
      </p:sp>
      <p:sp>
        <p:nvSpPr>
          <p:cNvPr id="1174" name="Google Shape;1174;p76"/>
          <p:cNvSpPr/>
          <p:nvPr/>
        </p:nvSpPr>
        <p:spPr>
          <a:xfrm>
            <a:off x="7464425" y="4221162"/>
            <a:ext cx="1309687" cy="536575"/>
          </a:xfrm>
          <a:prstGeom prst="wedgeRoundRectCallout">
            <a:avLst>
              <a:gd fmla="val -12410" name="adj1"/>
              <a:gd fmla="val 91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175" name="Google Shape;1175;p76"/>
          <p:cNvSpPr txBox="1"/>
          <p:nvPr/>
        </p:nvSpPr>
        <p:spPr>
          <a:xfrm>
            <a:off x="509587" y="5303837"/>
            <a:ext cx="6416675" cy="1009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i:=3 downto 1 do a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a+1;</a:t>
            </a:r>
            <a:endParaRPr/>
          </a:p>
        </p:txBody>
      </p:sp>
      <p:sp>
        <p:nvSpPr>
          <p:cNvPr id="1176" name="Google Shape;1176;p76"/>
          <p:cNvSpPr/>
          <p:nvPr/>
        </p:nvSpPr>
        <p:spPr>
          <a:xfrm>
            <a:off x="7475537" y="5637212"/>
            <a:ext cx="1309687" cy="536575"/>
          </a:xfrm>
          <a:prstGeom prst="wedgeRoundRectCallout">
            <a:avLst>
              <a:gd fmla="val -12410" name="adj1"/>
              <a:gd fmla="val 91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3" name="Google Shape;1183;p77"/>
          <p:cNvSpPr txBox="1"/>
          <p:nvPr/>
        </p:nvSpPr>
        <p:spPr>
          <a:xfrm>
            <a:off x="985837" y="3052762"/>
            <a:ext cx="5894387" cy="2859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9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   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then 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i2 := i*i;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i3 := i2*i;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writeln(i:4, i2:4, i3:4);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cxnSp>
        <p:nvCxnSpPr>
          <p:cNvPr id="1184" name="Google Shape;1184;p7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5" name="Google Shape;1185;p7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изменить шаг?</a:t>
            </a:r>
            <a:endParaRPr/>
          </a:p>
        </p:txBody>
      </p:sp>
      <p:sp>
        <p:nvSpPr>
          <p:cNvPr id="1187" name="Google Shape;1187;p77"/>
          <p:cNvSpPr txBox="1"/>
          <p:nvPr/>
        </p:nvSpPr>
        <p:spPr>
          <a:xfrm>
            <a:off x="369887" y="942975"/>
            <a:ext cx="84201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Задача.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квадраты и кубы нечётных целых чисел от 1 до 9.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цикла должна увеличиваться на 2.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Паскале шаг может быть 1 или -1.</a:t>
            </a:r>
            <a:endParaRPr b="1" i="0" sz="22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</p:txBody>
      </p:sp>
      <p:sp>
        <p:nvSpPr>
          <p:cNvPr id="1188" name="Google Shape;1188;p77"/>
          <p:cNvSpPr txBox="1"/>
          <p:nvPr/>
        </p:nvSpPr>
        <p:spPr>
          <a:xfrm>
            <a:off x="2251075" y="3430587"/>
            <a:ext cx="2044700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mod 2 = 1</a:t>
            </a:r>
            <a:endParaRPr/>
          </a:p>
        </p:txBody>
      </p:sp>
      <p:sp>
        <p:nvSpPr>
          <p:cNvPr id="1189" name="Google Shape;1189;p77"/>
          <p:cNvSpPr txBox="1"/>
          <p:nvPr/>
        </p:nvSpPr>
        <p:spPr>
          <a:xfrm>
            <a:off x="1995487" y="3949700"/>
            <a:ext cx="4516437" cy="11826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:= i*i;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i3 := i2*i;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writeln(i:4, i2:4, i3:4);</a:t>
            </a:r>
            <a:endParaRPr/>
          </a:p>
        </p:txBody>
      </p:sp>
      <p:sp>
        <p:nvSpPr>
          <p:cNvPr id="1190" name="Google Shape;1190;p77"/>
          <p:cNvSpPr/>
          <p:nvPr/>
        </p:nvSpPr>
        <p:spPr>
          <a:xfrm>
            <a:off x="6737350" y="2924175"/>
            <a:ext cx="2024062" cy="1049337"/>
          </a:xfrm>
          <a:prstGeom prst="wedgeRoundRectCallout">
            <a:avLst>
              <a:gd fmla="val -3829" name="adj1"/>
              <a:gd fmla="val 2169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выполняется только для нечетных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grpSp>
        <p:nvGrpSpPr>
          <p:cNvPr id="1191" name="Google Shape;1191;p77"/>
          <p:cNvGrpSpPr/>
          <p:nvPr/>
        </p:nvGrpSpPr>
        <p:grpSpPr>
          <a:xfrm>
            <a:off x="5830887" y="5630862"/>
            <a:ext cx="2774950" cy="663575"/>
            <a:chOff x="901" y="1756"/>
            <a:chExt cx="1748" cy="418"/>
          </a:xfrm>
        </p:grpSpPr>
        <p:sp>
          <p:nvSpPr>
            <p:cNvPr id="1192" name="Google Shape;1192;p77"/>
            <p:cNvSpPr txBox="1"/>
            <p:nvPr/>
          </p:nvSpPr>
          <p:spPr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1193" name="Google Shape;1193;p77"/>
            <p:cNvSpPr/>
            <p:nvPr/>
          </p:nvSpPr>
          <p:spPr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200" name="Google Shape;1200;p7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1" name="Google Shape;1201;p7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7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изменить шаг? – II</a:t>
            </a:r>
            <a:endParaRPr/>
          </a:p>
        </p:txBody>
      </p:sp>
      <p:sp>
        <p:nvSpPr>
          <p:cNvPr id="1203" name="Google Shape;1203;p78"/>
          <p:cNvSpPr txBox="1"/>
          <p:nvPr/>
        </p:nvSpPr>
        <p:spPr>
          <a:xfrm>
            <a:off x="369887" y="942975"/>
            <a:ext cx="8420100" cy="17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вывести всего 5 чисел, переменная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изменяется от 1 до 5. Начальное значение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1, с каждым шагом цикла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увеличивается на 2.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</p:txBody>
      </p:sp>
      <p:sp>
        <p:nvSpPr>
          <p:cNvPr id="1204" name="Google Shape;1204;p78"/>
          <p:cNvSpPr txBox="1"/>
          <p:nvPr/>
        </p:nvSpPr>
        <p:spPr>
          <a:xfrm>
            <a:off x="714375" y="2730500"/>
            <a:ext cx="6132512" cy="27416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k:=1 to 5 do begin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i2 := i*i;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i3 := i2*i;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writeln(i:4, i2:4, i3:4);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sp>
        <p:nvSpPr>
          <p:cNvPr id="1205" name="Google Shape;1205;p78"/>
          <p:cNvSpPr txBox="1"/>
          <p:nvPr/>
        </p:nvSpPr>
        <p:spPr>
          <a:xfrm>
            <a:off x="1428750" y="4665662"/>
            <a:ext cx="2044700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i + 2;</a:t>
            </a:r>
            <a:endParaRPr/>
          </a:p>
        </p:txBody>
      </p:sp>
      <p:sp>
        <p:nvSpPr>
          <p:cNvPr id="1206" name="Google Shape;1206;p78"/>
          <p:cNvSpPr txBox="1"/>
          <p:nvPr/>
        </p:nvSpPr>
        <p:spPr>
          <a:xfrm>
            <a:off x="1062037" y="2705100"/>
            <a:ext cx="1371600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1;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213" name="Google Shape;1213;p7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4" name="Google Shape;1214;p7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7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изменить шаг? – III</a:t>
            </a:r>
            <a:endParaRPr/>
          </a:p>
        </p:txBody>
      </p:sp>
      <p:sp>
        <p:nvSpPr>
          <p:cNvPr id="1216" name="Google Shape;1216;p79"/>
          <p:cNvSpPr txBox="1"/>
          <p:nvPr/>
        </p:nvSpPr>
        <p:spPr>
          <a:xfrm>
            <a:off x="369887" y="942975"/>
            <a:ext cx="8420100" cy="237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вывести всего 5 чисел, переменная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изменяется от 1 до 5.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Зная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надо рассчитать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</p:txBody>
      </p:sp>
      <p:graphicFrame>
        <p:nvGraphicFramePr>
          <p:cNvPr id="1217" name="Google Shape;1217;p79"/>
          <p:cNvGraphicFramePr/>
          <p:nvPr/>
        </p:nvGraphicFramePr>
        <p:xfrm>
          <a:off x="487362" y="18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{49BBA6C0-2E32-47D8-BC96-7708D4801ACF}</a:tableStyleId>
              </a:tblPr>
              <a:tblGrid>
                <a:gridCol w="925500"/>
                <a:gridCol w="923925"/>
                <a:gridCol w="925500"/>
                <a:gridCol w="925500"/>
                <a:gridCol w="923925"/>
                <a:gridCol w="9255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3333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3333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3333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3333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3333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8" name="Google Shape;1218;p79"/>
          <p:cNvSpPr/>
          <p:nvPr/>
        </p:nvSpPr>
        <p:spPr>
          <a:xfrm>
            <a:off x="6537325" y="1801812"/>
            <a:ext cx="1922462" cy="536575"/>
          </a:xfrm>
          <a:prstGeom prst="wedgeRoundRectCallout">
            <a:avLst>
              <a:gd fmla="val -5690" name="adj1"/>
              <a:gd fmla="val 297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2k-1</a:t>
            </a:r>
            <a:endParaRPr/>
          </a:p>
        </p:txBody>
      </p:sp>
      <p:sp>
        <p:nvSpPr>
          <p:cNvPr id="1219" name="Google Shape;1219;p79"/>
          <p:cNvSpPr txBox="1"/>
          <p:nvPr/>
        </p:nvSpPr>
        <p:spPr>
          <a:xfrm>
            <a:off x="660400" y="3332162"/>
            <a:ext cx="6313487" cy="2355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k:=1 to 5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i2 := i*i;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i3 := i2*i;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writeln(i:4, i2:4, i3:4);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sp>
        <p:nvSpPr>
          <p:cNvPr id="1220" name="Google Shape;1220;p79"/>
          <p:cNvSpPr txBox="1"/>
          <p:nvPr/>
        </p:nvSpPr>
        <p:spPr>
          <a:xfrm>
            <a:off x="1341437" y="3714750"/>
            <a:ext cx="2381250" cy="4397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2*k – 1;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227" name="Google Shape;1227;p8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8" name="Google Shape;1228;p8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8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230" name="Google Shape;1230;p80"/>
          <p:cNvSpPr txBox="1"/>
          <p:nvPr/>
        </p:nvSpPr>
        <p:spPr>
          <a:xfrm>
            <a:off x="369887" y="942975"/>
            <a:ext cx="8420100" cy="58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вывести квадраты и кубы чисел от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Введите границы интервала: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1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4 6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4  16   64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5  25  125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6  36  216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квадраты и кубы 10 чисел следующей последовательности: 1, 2, 4, 7, 11, 16, …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1     1     1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2     4     8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4    16    64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46  2116 97336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6" name="Google Shape;1236;p81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1237" name="Google Shape;1237;p81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5. Циклы с условием</a:t>
            </a:r>
            <a:endParaRPr/>
          </a:p>
        </p:txBody>
      </p:sp>
      <p:sp>
        <p:nvSpPr>
          <p:cNvPr id="1238" name="Google Shape;1238;p81"/>
          <p:cNvSpPr txBox="1"/>
          <p:nvPr/>
        </p:nvSpPr>
        <p:spPr>
          <a:xfrm>
            <a:off x="144462" y="6216650"/>
            <a:ext cx="416401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369887" y="942975"/>
            <a:ext cx="8420100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текст "лесенкой"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Вася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пошел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гулять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рисунок из букв</a:t>
            </a:r>
            <a:endParaRPr/>
          </a:p>
          <a:p>
            <a:pPr indent="-714375" lvl="0" marL="7143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Ж</a:t>
            </a:r>
            <a:endParaRPr/>
          </a:p>
          <a:p>
            <a:pPr indent="-714375" lvl="0" marL="7143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ЖЖЖ</a:t>
            </a:r>
            <a:endParaRPr/>
          </a:p>
          <a:p>
            <a:pPr indent="-714375" lvl="0" marL="7143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ЖЖЖЖЖ  </a:t>
            </a:r>
            <a:endParaRPr/>
          </a:p>
          <a:p>
            <a:pPr indent="-714375" lvl="0" marL="7143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ЖЖЖЖЖЖЖ</a:t>
            </a:r>
            <a:endParaRPr/>
          </a:p>
          <a:p>
            <a:pPr indent="-714375" lvl="0" marL="7143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HH HH</a:t>
            </a:r>
            <a:endParaRPr/>
          </a:p>
          <a:p>
            <a:pPr indent="-714375" lvl="0" marL="7143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ZZZZZ 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8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245" name="Google Shape;1245;p8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6" name="Google Shape;1246;p8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8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неизвестным числом шагов</a:t>
            </a:r>
            <a:endParaRPr/>
          </a:p>
        </p:txBody>
      </p:sp>
      <p:sp>
        <p:nvSpPr>
          <p:cNvPr id="1248" name="Google Shape;1248;p82"/>
          <p:cNvSpPr txBox="1"/>
          <p:nvPr/>
        </p:nvSpPr>
        <p:spPr>
          <a:xfrm>
            <a:off x="369887" y="942975"/>
            <a:ext cx="84201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Отпилить полено от бревна. Сколько раз надо сделать движения пилой?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целое число (&lt;2000000) и определить число цифр в нем.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 решения: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Отсекаем последовательно последнюю цифру, увеличиваем счетчик.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Неизвестно, сколько шагов надо сделать.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остановиться, когда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т.е. надо делать «пока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0»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249" name="Google Shape;1249;p82"/>
          <p:cNvGraphicFramePr/>
          <p:nvPr/>
        </p:nvGraphicFramePr>
        <p:xfrm>
          <a:off x="2933700" y="32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{49BBA6C0-2E32-47D8-BC96-7708D4801ACF}</a:tableStyleId>
              </a:tblPr>
              <a:tblGrid>
                <a:gridCol w="1316025"/>
                <a:gridCol w="1316025"/>
              </a:tblGrid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8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6" name="Google Shape;1256;p83"/>
          <p:cNvSpPr txBox="1"/>
          <p:nvPr/>
        </p:nvSpPr>
        <p:spPr>
          <a:xfrm>
            <a:off x="1366837" y="3113087"/>
            <a:ext cx="3795712" cy="29924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7" name="Google Shape;1257;p8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8" name="Google Shape;1258;p8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8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  <p:sp>
        <p:nvSpPr>
          <p:cNvPr id="1260" name="Google Shape;1260;p83"/>
          <p:cNvSpPr txBox="1"/>
          <p:nvPr/>
        </p:nvSpPr>
        <p:spPr>
          <a:xfrm>
            <a:off x="3706812" y="1016000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83"/>
          <p:cNvSpPr/>
          <p:nvPr/>
        </p:nvSpPr>
        <p:spPr>
          <a:xfrm>
            <a:off x="2746375" y="1081087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1262" name="Google Shape;1262;p83"/>
          <p:cNvSpPr/>
          <p:nvPr/>
        </p:nvSpPr>
        <p:spPr>
          <a:xfrm>
            <a:off x="5535612" y="4633912"/>
            <a:ext cx="1279525" cy="504825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/>
          </a:p>
        </p:txBody>
      </p:sp>
      <p:cxnSp>
        <p:nvCxnSpPr>
          <p:cNvPr id="1263" name="Google Shape;1263;p83"/>
          <p:cNvCxnSpPr/>
          <p:nvPr/>
        </p:nvCxnSpPr>
        <p:spPr>
          <a:xfrm>
            <a:off x="3475037" y="1465262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64" name="Google Shape;1264;p83"/>
          <p:cNvSpPr/>
          <p:nvPr/>
        </p:nvSpPr>
        <p:spPr>
          <a:xfrm>
            <a:off x="5434012" y="5411787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1265" name="Google Shape;1265;p83"/>
          <p:cNvCxnSpPr/>
          <p:nvPr/>
        </p:nvCxnSpPr>
        <p:spPr>
          <a:xfrm>
            <a:off x="3514725" y="4486275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66" name="Google Shape;1266;p83"/>
          <p:cNvSpPr txBox="1"/>
          <p:nvPr/>
        </p:nvSpPr>
        <p:spPr>
          <a:xfrm>
            <a:off x="4298950" y="3706812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267" name="Google Shape;1267;p83"/>
          <p:cNvSpPr txBox="1"/>
          <p:nvPr/>
        </p:nvSpPr>
        <p:spPr>
          <a:xfrm>
            <a:off x="3606800" y="4424362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268" name="Google Shape;1268;p83"/>
          <p:cNvSpPr/>
          <p:nvPr/>
        </p:nvSpPr>
        <p:spPr>
          <a:xfrm>
            <a:off x="2633662" y="3652837"/>
            <a:ext cx="1765300" cy="841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0?</a:t>
            </a:r>
            <a:endParaRPr/>
          </a:p>
        </p:txBody>
      </p:sp>
      <p:sp>
        <p:nvSpPr>
          <p:cNvPr id="1269" name="Google Shape;1269;p83"/>
          <p:cNvSpPr/>
          <p:nvPr/>
        </p:nvSpPr>
        <p:spPr>
          <a:xfrm>
            <a:off x="3481387" y="3313112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83"/>
          <p:cNvSpPr/>
          <p:nvPr/>
        </p:nvSpPr>
        <p:spPr>
          <a:xfrm>
            <a:off x="2690812" y="2422525"/>
            <a:ext cx="1562100" cy="490537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cxnSp>
        <p:nvCxnSpPr>
          <p:cNvPr id="1271" name="Google Shape;1271;p83"/>
          <p:cNvCxnSpPr/>
          <p:nvPr/>
        </p:nvCxnSpPr>
        <p:spPr>
          <a:xfrm>
            <a:off x="3514725" y="2917825"/>
            <a:ext cx="0" cy="73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72" name="Google Shape;1272;p83"/>
          <p:cNvSpPr/>
          <p:nvPr/>
        </p:nvSpPr>
        <p:spPr>
          <a:xfrm>
            <a:off x="1631950" y="3328987"/>
            <a:ext cx="1930400" cy="2443162"/>
          </a:xfrm>
          <a:custGeom>
            <a:rect b="b" l="l" r="r" t="t"/>
            <a:pathLst>
              <a:path extrusionOk="0" h="1539" w="1216">
                <a:moveTo>
                  <a:pt x="1216" y="1336"/>
                </a:moveTo>
                <a:lnTo>
                  <a:pt x="1216" y="1538"/>
                </a:lnTo>
                <a:lnTo>
                  <a:pt x="0" y="1539"/>
                </a:lnTo>
                <a:lnTo>
                  <a:pt x="0" y="4"/>
                </a:lnTo>
                <a:lnTo>
                  <a:pt x="1187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83"/>
          <p:cNvSpPr/>
          <p:nvPr/>
        </p:nvSpPr>
        <p:spPr>
          <a:xfrm>
            <a:off x="2333625" y="4814887"/>
            <a:ext cx="2411412" cy="658812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10;</a:t>
            </a:r>
            <a:endParaRPr/>
          </a:p>
        </p:txBody>
      </p:sp>
      <p:sp>
        <p:nvSpPr>
          <p:cNvPr id="1274" name="Google Shape;1274;p83"/>
          <p:cNvSpPr/>
          <p:nvPr/>
        </p:nvSpPr>
        <p:spPr>
          <a:xfrm>
            <a:off x="5137150" y="1430337"/>
            <a:ext cx="2371725" cy="958850"/>
          </a:xfrm>
          <a:prstGeom prst="wedgeRoundRectCallout">
            <a:avLst>
              <a:gd fmla="val -6125" name="adj1"/>
              <a:gd fmla="val 297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обнулить счетчик цифр</a:t>
            </a:r>
            <a:endParaRPr/>
          </a:p>
        </p:txBody>
      </p:sp>
      <p:sp>
        <p:nvSpPr>
          <p:cNvPr id="1275" name="Google Shape;1275;p83"/>
          <p:cNvSpPr/>
          <p:nvPr/>
        </p:nvSpPr>
        <p:spPr>
          <a:xfrm>
            <a:off x="2509837" y="1743075"/>
            <a:ext cx="2066925" cy="396875"/>
          </a:xfrm>
          <a:prstGeom prst="flowChartInputOutpu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cxnSp>
        <p:nvCxnSpPr>
          <p:cNvPr id="1276" name="Google Shape;1276;p83"/>
          <p:cNvCxnSpPr/>
          <p:nvPr/>
        </p:nvCxnSpPr>
        <p:spPr>
          <a:xfrm>
            <a:off x="3494087" y="2138362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77" name="Google Shape;1277;p83"/>
          <p:cNvSpPr/>
          <p:nvPr/>
        </p:nvSpPr>
        <p:spPr>
          <a:xfrm>
            <a:off x="4402137" y="4073525"/>
            <a:ext cx="1765300" cy="563562"/>
          </a:xfrm>
          <a:custGeom>
            <a:rect b="b" l="l" r="r" t="t"/>
            <a:pathLst>
              <a:path extrusionOk="0" h="355" w="1112">
                <a:moveTo>
                  <a:pt x="0" y="0"/>
                </a:moveTo>
                <a:lnTo>
                  <a:pt x="1112" y="0"/>
                </a:lnTo>
                <a:lnTo>
                  <a:pt x="1112" y="355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8" name="Google Shape;1278;p83"/>
          <p:cNvCxnSpPr/>
          <p:nvPr/>
        </p:nvCxnSpPr>
        <p:spPr>
          <a:xfrm>
            <a:off x="6169025" y="5122862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79" name="Google Shape;1279;p83"/>
          <p:cNvSpPr/>
          <p:nvPr/>
        </p:nvSpPr>
        <p:spPr>
          <a:xfrm>
            <a:off x="6051550" y="2767012"/>
            <a:ext cx="2511425" cy="933450"/>
          </a:xfrm>
          <a:prstGeom prst="wedgeRoundRectCallout">
            <a:avLst>
              <a:gd fmla="val -9257" name="adj1"/>
              <a:gd fmla="val 2409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выполнять «пока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8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286" name="Google Shape;1286;p8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7" name="Google Shape;1287;p8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288" name="Google Shape;1288;p84"/>
          <p:cNvSpPr txBox="1"/>
          <p:nvPr/>
        </p:nvSpPr>
        <p:spPr>
          <a:xfrm>
            <a:off x="403225" y="911225"/>
            <a:ext cx="8280400" cy="55784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n, count: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writeln('Введите целое число');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read(n);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 := 0;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n &lt;&gt; 0 do 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:= count + 1;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 := n div 10;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 числе ', n, ' нашли ',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count, ' цифр');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289" name="Google Shape;1289;p84"/>
          <p:cNvSpPr txBox="1"/>
          <p:nvPr/>
        </p:nvSpPr>
        <p:spPr>
          <a:xfrm>
            <a:off x="595312" y="3511550"/>
            <a:ext cx="4600575" cy="171132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n &lt;&gt; 0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count := count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 := n div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/>
          </a:p>
        </p:txBody>
      </p:sp>
      <p:sp>
        <p:nvSpPr>
          <p:cNvPr id="1290" name="Google Shape;1290;p84"/>
          <p:cNvSpPr txBox="1"/>
          <p:nvPr/>
        </p:nvSpPr>
        <p:spPr>
          <a:xfrm>
            <a:off x="2681287" y="1320800"/>
            <a:ext cx="2774950" cy="46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n1: integer;</a:t>
            </a:r>
            <a:endParaRPr/>
          </a:p>
        </p:txBody>
      </p:sp>
      <p:sp>
        <p:nvSpPr>
          <p:cNvPr id="1291" name="Google Shape;1291;p84"/>
          <p:cNvSpPr txBox="1"/>
          <p:nvPr/>
        </p:nvSpPr>
        <p:spPr>
          <a:xfrm>
            <a:off x="2430462" y="2578100"/>
            <a:ext cx="1674812" cy="46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n1 := n;</a:t>
            </a:r>
            <a:endParaRPr/>
          </a:p>
        </p:txBody>
      </p:sp>
      <p:sp>
        <p:nvSpPr>
          <p:cNvPr id="1292" name="Google Shape;1292;p84"/>
          <p:cNvSpPr txBox="1"/>
          <p:nvPr/>
        </p:nvSpPr>
        <p:spPr>
          <a:xfrm>
            <a:off x="4387850" y="5164137"/>
            <a:ext cx="622300" cy="46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n1,</a:t>
            </a:r>
            <a:endParaRPr/>
          </a:p>
        </p:txBody>
      </p:sp>
      <p:sp>
        <p:nvSpPr>
          <p:cNvPr id="1293" name="Google Shape;1293;p84"/>
          <p:cNvSpPr/>
          <p:nvPr/>
        </p:nvSpPr>
        <p:spPr>
          <a:xfrm>
            <a:off x="6051550" y="2670175"/>
            <a:ext cx="2374900" cy="944562"/>
          </a:xfrm>
          <a:prstGeom prst="wedgeRoundRectCallout">
            <a:avLst>
              <a:gd fmla="val -7696" name="adj1"/>
              <a:gd fmla="val 3187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выполнять «пока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0»</a:t>
            </a:r>
            <a:endParaRPr/>
          </a:p>
        </p:txBody>
      </p:sp>
      <p:grpSp>
        <p:nvGrpSpPr>
          <p:cNvPr id="1294" name="Google Shape;1294;p84"/>
          <p:cNvGrpSpPr/>
          <p:nvPr/>
        </p:nvGrpSpPr>
        <p:grpSpPr>
          <a:xfrm>
            <a:off x="6038850" y="5999162"/>
            <a:ext cx="2774950" cy="663575"/>
            <a:chOff x="901" y="1756"/>
            <a:chExt cx="1748" cy="418"/>
          </a:xfrm>
        </p:grpSpPr>
        <p:sp>
          <p:nvSpPr>
            <p:cNvPr id="1295" name="Google Shape;1295;p84"/>
            <p:cNvSpPr txBox="1"/>
            <p:nvPr/>
          </p:nvSpPr>
          <p:spPr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1296" name="Google Shape;1296;p84"/>
            <p:cNvSpPr/>
            <p:nvPr/>
          </p:nvSpPr>
          <p:spPr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8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03" name="Google Shape;1303;p8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4" name="Google Shape;1304;p8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8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условием</a:t>
            </a:r>
            <a:endParaRPr/>
          </a:p>
        </p:txBody>
      </p:sp>
      <p:sp>
        <p:nvSpPr>
          <p:cNvPr id="1306" name="Google Shape;1306;p85"/>
          <p:cNvSpPr txBox="1"/>
          <p:nvPr/>
        </p:nvSpPr>
        <p:spPr>
          <a:xfrm>
            <a:off x="461962" y="979487"/>
            <a:ext cx="8339137" cy="12985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&lt;условие&gt;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{тело цикла}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07" name="Google Shape;1307;p85"/>
          <p:cNvSpPr txBox="1"/>
          <p:nvPr/>
        </p:nvSpPr>
        <p:spPr>
          <a:xfrm>
            <a:off x="415925" y="2411412"/>
            <a:ext cx="8420100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использовать сложные условия: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116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 теле цикла только один оператор, слова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 не писать:</a:t>
            </a:r>
            <a:endParaRPr/>
          </a:p>
        </p:txBody>
      </p:sp>
      <p:sp>
        <p:nvSpPr>
          <p:cNvPr id="1308" name="Google Shape;1308;p85"/>
          <p:cNvSpPr txBox="1"/>
          <p:nvPr/>
        </p:nvSpPr>
        <p:spPr>
          <a:xfrm>
            <a:off x="1498600" y="3354387"/>
            <a:ext cx="6548437" cy="13128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b) and (b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{тело цикла}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09" name="Google Shape;1309;p85"/>
          <p:cNvSpPr txBox="1"/>
          <p:nvPr/>
        </p:nvSpPr>
        <p:spPr>
          <a:xfrm>
            <a:off x="1535112" y="5626100"/>
            <a:ext cx="6548437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b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a + 1;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8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16" name="Google Shape;1316;p8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17" name="Google Shape;1317;p8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8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условием</a:t>
            </a:r>
            <a:endParaRPr/>
          </a:p>
        </p:txBody>
      </p:sp>
      <p:sp>
        <p:nvSpPr>
          <p:cNvPr id="1319" name="Google Shape;1319;p86"/>
          <p:cNvSpPr txBox="1"/>
          <p:nvPr/>
        </p:nvSpPr>
        <p:spPr>
          <a:xfrm>
            <a:off x="350837" y="887412"/>
            <a:ext cx="84201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 пересчитывается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раз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 входе в цикл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условие на входе в цикл ложно, цикл не выполняется ни разу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9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условие никогда не станет ложным, программа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зацикливается</a:t>
            </a:r>
            <a:endParaRPr/>
          </a:p>
        </p:txBody>
      </p:sp>
      <p:sp>
        <p:nvSpPr>
          <p:cNvPr id="1320" name="Google Shape;1320;p86"/>
          <p:cNvSpPr txBox="1"/>
          <p:nvPr/>
        </p:nvSpPr>
        <p:spPr>
          <a:xfrm>
            <a:off x="1487487" y="2967037"/>
            <a:ext cx="6548437" cy="12985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&gt; b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:= a – b;</a:t>
            </a:r>
            <a:endParaRPr/>
          </a:p>
        </p:txBody>
      </p:sp>
      <p:sp>
        <p:nvSpPr>
          <p:cNvPr id="1321" name="Google Shape;1321;p86"/>
          <p:cNvSpPr txBox="1"/>
          <p:nvPr/>
        </p:nvSpPr>
        <p:spPr>
          <a:xfrm>
            <a:off x="1468437" y="5257800"/>
            <a:ext cx="6548437" cy="12985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b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 := a + b;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28" name="Google Shape;1328;p8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9" name="Google Shape;1329;p8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8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Сколько раз выполняется цикл?</a:t>
            </a:r>
            <a:endParaRPr/>
          </a:p>
        </p:txBody>
      </p:sp>
      <p:sp>
        <p:nvSpPr>
          <p:cNvPr id="1331" name="Google Shape;1331;p87"/>
          <p:cNvSpPr txBox="1"/>
          <p:nvPr/>
        </p:nvSpPr>
        <p:spPr>
          <a:xfrm>
            <a:off x="398462" y="1017587"/>
            <a:ext cx="5137150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b do a := a + 1;</a:t>
            </a:r>
            <a:endParaRPr/>
          </a:p>
        </p:txBody>
      </p:sp>
      <p:sp>
        <p:nvSpPr>
          <p:cNvPr id="1332" name="Google Shape;1332;p87"/>
          <p:cNvSpPr/>
          <p:nvPr/>
        </p:nvSpPr>
        <p:spPr>
          <a:xfrm>
            <a:off x="6545262" y="1001712"/>
            <a:ext cx="1511300" cy="788987"/>
          </a:xfrm>
          <a:prstGeom prst="wedgeRoundRectCallout">
            <a:avLst>
              <a:gd fmla="val -17289" name="adj1"/>
              <a:gd fmla="val 203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раза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333" name="Google Shape;1333;p87"/>
          <p:cNvSpPr txBox="1"/>
          <p:nvPr/>
        </p:nvSpPr>
        <p:spPr>
          <a:xfrm>
            <a:off x="415925" y="2052637"/>
            <a:ext cx="5137150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b do a := a + b;</a:t>
            </a:r>
            <a:endParaRPr/>
          </a:p>
        </p:txBody>
      </p:sp>
      <p:sp>
        <p:nvSpPr>
          <p:cNvPr id="1334" name="Google Shape;1334;p87"/>
          <p:cNvSpPr/>
          <p:nvPr/>
        </p:nvSpPr>
        <p:spPr>
          <a:xfrm>
            <a:off x="6562725" y="2036762"/>
            <a:ext cx="1511300" cy="788987"/>
          </a:xfrm>
          <a:prstGeom prst="wedgeRoundRectCallout">
            <a:avLst>
              <a:gd fmla="val -17289" name="adj1"/>
              <a:gd fmla="val 203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раз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335" name="Google Shape;1335;p87"/>
          <p:cNvSpPr txBox="1"/>
          <p:nvPr/>
        </p:nvSpPr>
        <p:spPr>
          <a:xfrm>
            <a:off x="415925" y="3143250"/>
            <a:ext cx="5137150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&gt; b do a := a + 1;</a:t>
            </a:r>
            <a:endParaRPr/>
          </a:p>
        </p:txBody>
      </p:sp>
      <p:sp>
        <p:nvSpPr>
          <p:cNvPr id="1336" name="Google Shape;1336;p87"/>
          <p:cNvSpPr/>
          <p:nvPr/>
        </p:nvSpPr>
        <p:spPr>
          <a:xfrm>
            <a:off x="6562725" y="3127375"/>
            <a:ext cx="1511300" cy="788987"/>
          </a:xfrm>
          <a:prstGeom prst="wedgeRoundRectCallout">
            <a:avLst>
              <a:gd fmla="val -17289" name="adj1"/>
              <a:gd fmla="val 203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раз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337" name="Google Shape;1337;p87"/>
          <p:cNvSpPr txBox="1"/>
          <p:nvPr/>
        </p:nvSpPr>
        <p:spPr>
          <a:xfrm>
            <a:off x="425450" y="4197350"/>
            <a:ext cx="5137150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b do b := a - b;</a:t>
            </a:r>
            <a:endParaRPr/>
          </a:p>
        </p:txBody>
      </p:sp>
      <p:sp>
        <p:nvSpPr>
          <p:cNvPr id="1338" name="Google Shape;1338;p87"/>
          <p:cNvSpPr/>
          <p:nvPr/>
        </p:nvSpPr>
        <p:spPr>
          <a:xfrm>
            <a:off x="6572250" y="4181475"/>
            <a:ext cx="1511300" cy="788987"/>
          </a:xfrm>
          <a:prstGeom prst="wedgeRoundRectCallout">
            <a:avLst>
              <a:gd fmla="val -17289" name="adj1"/>
              <a:gd fmla="val 203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раз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endParaRPr/>
          </a:p>
        </p:txBody>
      </p:sp>
      <p:sp>
        <p:nvSpPr>
          <p:cNvPr id="1339" name="Google Shape;1339;p87"/>
          <p:cNvSpPr txBox="1"/>
          <p:nvPr/>
        </p:nvSpPr>
        <p:spPr>
          <a:xfrm>
            <a:off x="407987" y="5286375"/>
            <a:ext cx="5137150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b do a := a - 1;</a:t>
            </a:r>
            <a:endParaRPr/>
          </a:p>
        </p:txBody>
      </p:sp>
      <p:sp>
        <p:nvSpPr>
          <p:cNvPr id="1340" name="Google Shape;1340;p87"/>
          <p:cNvSpPr/>
          <p:nvPr/>
        </p:nvSpPr>
        <p:spPr>
          <a:xfrm>
            <a:off x="6323012" y="5260975"/>
            <a:ext cx="2368550" cy="644525"/>
          </a:xfrm>
          <a:prstGeom prst="wedgeRoundRectCallout">
            <a:avLst>
              <a:gd fmla="val -9548" name="adj1"/>
              <a:gd fmla="val 19287" name="adj2"/>
              <a:gd fmla="val 0" name="adj3"/>
            </a:avLst>
          </a:prstGeom>
          <a:solidFill>
            <a:srgbClr val="FF0000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зацикливание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8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47" name="Google Shape;1347;p8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8" name="Google Shape;1348;p8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8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Замена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наоборот</a:t>
            </a:r>
            <a:endParaRPr/>
          </a:p>
        </p:txBody>
      </p:sp>
      <p:sp>
        <p:nvSpPr>
          <p:cNvPr id="1350" name="Google Shape;1350;p88"/>
          <p:cNvSpPr txBox="1"/>
          <p:nvPr/>
        </p:nvSpPr>
        <p:spPr>
          <a:xfrm>
            <a:off x="577850" y="1174750"/>
            <a:ext cx="3749675" cy="1098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10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{тело цикла}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51" name="Google Shape;1351;p88"/>
          <p:cNvSpPr txBox="1"/>
          <p:nvPr/>
        </p:nvSpPr>
        <p:spPr>
          <a:xfrm>
            <a:off x="4876800" y="1000125"/>
            <a:ext cx="3749675" cy="18002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i &lt;= 10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{тело цикла}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:= i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52" name="Google Shape;1352;p88"/>
          <p:cNvSpPr txBox="1"/>
          <p:nvPr/>
        </p:nvSpPr>
        <p:spPr>
          <a:xfrm>
            <a:off x="577850" y="3124200"/>
            <a:ext cx="3749675" cy="1449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i:=a downto b do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{тело цикла}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53" name="Google Shape;1353;p88"/>
          <p:cNvSpPr txBox="1"/>
          <p:nvPr/>
        </p:nvSpPr>
        <p:spPr>
          <a:xfrm>
            <a:off x="4876800" y="2949575"/>
            <a:ext cx="3749675" cy="18002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i &gt;= b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{тело цикла}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:= i - 1;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54" name="Google Shape;1354;p88"/>
          <p:cNvSpPr txBox="1"/>
          <p:nvPr/>
        </p:nvSpPr>
        <p:spPr>
          <a:xfrm>
            <a:off x="377825" y="5745162"/>
            <a:ext cx="8445500" cy="831850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Замена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возможна только тогда, когда можно заранее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рассчитать число шагов цикла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55" name="Google Shape;1355;p88"/>
          <p:cNvSpPr txBox="1"/>
          <p:nvPr/>
        </p:nvSpPr>
        <p:spPr>
          <a:xfrm>
            <a:off x="377825" y="5043487"/>
            <a:ext cx="8445500" cy="466725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Замена цикла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возможна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всегда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62" name="Google Shape;1362;p8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3" name="Google Shape;1363;p8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8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365" name="Google Shape;1365;p89"/>
          <p:cNvSpPr txBox="1"/>
          <p:nvPr/>
        </p:nvSpPr>
        <p:spPr>
          <a:xfrm>
            <a:off x="379412" y="889000"/>
            <a:ext cx="8612187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целое число и найти сумму его цифр.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Введите целое число: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5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Сумма цифр числа 1234 равна 10.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2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целое число и определить, верно ли, что в его записи есть две одинаковые цифры.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Введите целое число:   Введите целое число: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1234                   1224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Нет.		          Да.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72" name="Google Shape;1372;p9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3" name="Google Shape;1373;p9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9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</a:t>
            </a:r>
            <a:endParaRPr/>
          </a:p>
        </p:txBody>
      </p:sp>
      <p:sp>
        <p:nvSpPr>
          <p:cNvPr id="1375" name="Google Shape;1375;p90"/>
          <p:cNvSpPr txBox="1"/>
          <p:nvPr/>
        </p:nvSpPr>
        <p:spPr>
          <a:xfrm>
            <a:off x="350837" y="887412"/>
            <a:ext cx="3635375" cy="288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3, 4, 5, …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4, 7, 11, 16, …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4, 8, 16, 32, …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376" name="Google Shape;137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7" y="3154362"/>
            <a:ext cx="2525712" cy="78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3163887"/>
            <a:ext cx="2932112" cy="7826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</p:pic>
      <p:sp>
        <p:nvSpPr>
          <p:cNvPr id="1378" name="Google Shape;1378;p90"/>
          <p:cNvSpPr/>
          <p:nvPr/>
        </p:nvSpPr>
        <p:spPr>
          <a:xfrm>
            <a:off x="4154487" y="1214437"/>
            <a:ext cx="1309687" cy="520700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1379" name="Google Shape;1379;p90"/>
          <p:cNvSpPr/>
          <p:nvPr/>
        </p:nvSpPr>
        <p:spPr>
          <a:xfrm>
            <a:off x="5734050" y="1214437"/>
            <a:ext cx="3095625" cy="530225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/>
          </a:p>
        </p:txBody>
      </p:sp>
      <p:sp>
        <p:nvSpPr>
          <p:cNvPr id="1380" name="Google Shape;1380;p90"/>
          <p:cNvSpPr/>
          <p:nvPr/>
        </p:nvSpPr>
        <p:spPr>
          <a:xfrm>
            <a:off x="5734050" y="1785937"/>
            <a:ext cx="3095625" cy="530225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1381" name="Google Shape;1381;p90"/>
          <p:cNvSpPr/>
          <p:nvPr/>
        </p:nvSpPr>
        <p:spPr>
          <a:xfrm>
            <a:off x="4154487" y="2366962"/>
            <a:ext cx="1309687" cy="520700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1" baseline="30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/>
          </a:p>
        </p:txBody>
      </p:sp>
      <p:sp>
        <p:nvSpPr>
          <p:cNvPr id="1382" name="Google Shape;1382;p90"/>
          <p:cNvSpPr/>
          <p:nvPr/>
        </p:nvSpPr>
        <p:spPr>
          <a:xfrm>
            <a:off x="5734050" y="2357437"/>
            <a:ext cx="3095625" cy="530225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1383" name="Google Shape;1383;p90"/>
          <p:cNvSpPr/>
          <p:nvPr/>
        </p:nvSpPr>
        <p:spPr>
          <a:xfrm>
            <a:off x="3363912" y="4322762"/>
            <a:ext cx="3095625" cy="530225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b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/>
          </a:p>
        </p:txBody>
      </p:sp>
      <p:sp>
        <p:nvSpPr>
          <p:cNvPr id="1384" name="Google Shape;1384;p90"/>
          <p:cNvSpPr/>
          <p:nvPr/>
        </p:nvSpPr>
        <p:spPr>
          <a:xfrm>
            <a:off x="3373437" y="4913312"/>
            <a:ext cx="3095625" cy="530225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2, c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grpSp>
        <p:nvGrpSpPr>
          <p:cNvPr id="1385" name="Google Shape;1385;p90"/>
          <p:cNvGrpSpPr/>
          <p:nvPr/>
        </p:nvGrpSpPr>
        <p:grpSpPr>
          <a:xfrm>
            <a:off x="1493837" y="4416425"/>
            <a:ext cx="1539875" cy="944562"/>
            <a:chOff x="941" y="2782"/>
            <a:chExt cx="970" cy="595"/>
          </a:xfrm>
        </p:grpSpPr>
        <p:sp>
          <p:nvSpPr>
            <p:cNvPr id="1386" name="Google Shape;1386;p90"/>
            <p:cNvSpPr/>
            <p:nvPr/>
          </p:nvSpPr>
          <p:spPr>
            <a:xfrm>
              <a:off x="941" y="2782"/>
              <a:ext cx="970" cy="595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7" name="Google Shape;1387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0" y="2824"/>
              <a:ext cx="620" cy="5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394" name="Google Shape;1394;p9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5" name="Google Shape;1395;p9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9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</a:t>
            </a:r>
            <a:endParaRPr/>
          </a:p>
        </p:txBody>
      </p:sp>
      <p:sp>
        <p:nvSpPr>
          <p:cNvPr id="1397" name="Google Shape;1397;p91"/>
          <p:cNvSpPr txBox="1"/>
          <p:nvPr/>
        </p:nvSpPr>
        <p:spPr>
          <a:xfrm>
            <a:off x="350837" y="887412"/>
            <a:ext cx="8281987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сумму всех элементов последовательности,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которые по модулю больше 0,001: </a:t>
            </a:r>
            <a:endParaRPr/>
          </a:p>
        </p:txBody>
      </p:sp>
      <p:pic>
        <p:nvPicPr>
          <p:cNvPr id="1398" name="Google Shape;139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62" y="1735137"/>
            <a:ext cx="4067175" cy="78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1525" y="3021012"/>
            <a:ext cx="4343400" cy="86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91"/>
          <p:cNvSpPr txBox="1"/>
          <p:nvPr/>
        </p:nvSpPr>
        <p:spPr>
          <a:xfrm>
            <a:off x="419100" y="3981450"/>
            <a:ext cx="7537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Элемент последовательности (начиная с №2):</a:t>
            </a:r>
            <a:endParaRPr/>
          </a:p>
        </p:txBody>
      </p:sp>
      <p:grpSp>
        <p:nvGrpSpPr>
          <p:cNvPr id="1401" name="Google Shape;1401;p91"/>
          <p:cNvGrpSpPr/>
          <p:nvPr/>
        </p:nvGrpSpPr>
        <p:grpSpPr>
          <a:xfrm>
            <a:off x="579437" y="4889500"/>
            <a:ext cx="1539875" cy="944562"/>
            <a:chOff x="941" y="2782"/>
            <a:chExt cx="970" cy="595"/>
          </a:xfrm>
        </p:grpSpPr>
        <p:sp>
          <p:nvSpPr>
            <p:cNvPr id="1402" name="Google Shape;1402;p91"/>
            <p:cNvSpPr/>
            <p:nvPr/>
          </p:nvSpPr>
          <p:spPr>
            <a:xfrm>
              <a:off x="941" y="2782"/>
              <a:ext cx="970" cy="595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>
              <a:noFill/>
            </a:ln>
            <a:effectLst>
              <a:outerShdw blurRad="63500" dir="2700000" dist="35921">
                <a:schemeClr val="dk1"/>
              </a:outerShdw>
            </a:effectLst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3" name="Google Shape;1403;p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3" y="2848"/>
              <a:ext cx="715" cy="49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404" name="Google Shape;1404;p91"/>
          <p:cNvGraphicFramePr/>
          <p:nvPr/>
        </p:nvGraphicFramePr>
        <p:xfrm>
          <a:off x="2460625" y="4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{49BBA6C0-2E32-47D8-BC96-7708D4801ACF}</a:tableStyleId>
              </a:tblPr>
              <a:tblGrid>
                <a:gridCol w="652450"/>
                <a:gridCol w="652450"/>
                <a:gridCol w="652450"/>
                <a:gridCol w="652450"/>
                <a:gridCol w="652450"/>
                <a:gridCol w="652450"/>
                <a:gridCol w="652450"/>
              </a:tblGrid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5" name="Google Shape;1405;p91"/>
          <p:cNvSpPr/>
          <p:nvPr/>
        </p:nvSpPr>
        <p:spPr>
          <a:xfrm>
            <a:off x="7351712" y="4532312"/>
            <a:ext cx="1511300" cy="482600"/>
          </a:xfrm>
          <a:prstGeom prst="wedgeRoundRectCallout">
            <a:avLst>
              <a:gd fmla="val -4719" name="adj1"/>
              <a:gd fmla="val 3296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b+1;</a:t>
            </a:r>
            <a:endParaRPr/>
          </a:p>
        </p:txBody>
      </p:sp>
      <p:sp>
        <p:nvSpPr>
          <p:cNvPr id="1406" name="Google Shape;1406;p91"/>
          <p:cNvSpPr/>
          <p:nvPr/>
        </p:nvSpPr>
        <p:spPr>
          <a:xfrm>
            <a:off x="7361237" y="5186362"/>
            <a:ext cx="1511300" cy="482600"/>
          </a:xfrm>
          <a:prstGeom prst="wedgeRoundRectCallout">
            <a:avLst>
              <a:gd fmla="val -5037" name="adj1"/>
              <a:gd fmla="val 2238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2*c;</a:t>
            </a:r>
            <a:endParaRPr/>
          </a:p>
        </p:txBody>
      </p:sp>
      <p:sp>
        <p:nvSpPr>
          <p:cNvPr id="1407" name="Google Shape;1407;p91"/>
          <p:cNvSpPr/>
          <p:nvPr/>
        </p:nvSpPr>
        <p:spPr>
          <a:xfrm>
            <a:off x="7408862" y="5795962"/>
            <a:ext cx="1511300" cy="482600"/>
          </a:xfrm>
          <a:prstGeom prst="wedgeRoundRectCallout">
            <a:avLst>
              <a:gd fmla="val -5695" name="adj1"/>
              <a:gd fmla="val 122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-z;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" name="Google Shape;173;p2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Переменные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68300" y="841375"/>
            <a:ext cx="8612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1687" lvl="0" marL="801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Ввести с клавиатуры два числа и найти их сумму.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52437" y="1404937"/>
            <a:ext cx="8280400" cy="199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8487" lvl="0" marL="3138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Протокол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Введите два целых числа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25 30</a:t>
            </a:r>
            <a:endParaRPr/>
          </a:p>
          <a:p>
            <a:pPr indent="-3138487" lvl="0" marL="31384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25+30=55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6234112" y="1563687"/>
            <a:ext cx="2017712" cy="574675"/>
          </a:xfrm>
          <a:prstGeom prst="wedgeRoundRectCallout">
            <a:avLst>
              <a:gd fmla="val -3188" name="adj1"/>
              <a:gd fmla="val 1929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249612" y="2425700"/>
            <a:ext cx="2513012" cy="642937"/>
          </a:xfrm>
          <a:prstGeom prst="wedgeRoundRectCallout">
            <a:avLst>
              <a:gd fmla="val -8869" name="adj1"/>
              <a:gd fmla="val 581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2598737" y="3479800"/>
            <a:ext cx="3844925" cy="574675"/>
          </a:xfrm>
          <a:prstGeom prst="wedgeRoundRectCallout">
            <a:avLst>
              <a:gd fmla="val -391" name="adj1"/>
              <a:gd fmla="val -811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компьютер считает сам!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1374775" y="4343400"/>
            <a:ext cx="6429375" cy="1906587"/>
            <a:chOff x="433" y="3902"/>
            <a:chExt cx="4050" cy="1201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727" y="3969"/>
              <a:ext cx="3756" cy="1134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60362" lvl="0" marL="6318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AutoNum type="arabicPeriod"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ввести числа в память?</a:t>
              </a:r>
              <a:endParaRPr/>
            </a:p>
            <a:p>
              <a:pPr indent="-360362" lvl="0" marL="63182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AutoNum type="arabicPeriod"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Где хранить введенные числа?</a:t>
              </a:r>
              <a:endParaRPr/>
            </a:p>
            <a:p>
              <a:pPr indent="-360362" lvl="0" marL="63182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AutoNum type="arabicPeriod"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вычислить?</a:t>
              </a:r>
              <a:endParaRPr/>
            </a:p>
            <a:p>
              <a:pPr indent="-360362" lvl="0" marL="63182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AutoNum type="arabicPeriod"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вывести результат?</a:t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9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414" name="Google Shape;1414;p9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5" name="Google Shape;1415;p92"/>
          <p:cNvSpPr txBox="1"/>
          <p:nvPr/>
        </p:nvSpPr>
        <p:spPr>
          <a:xfrm>
            <a:off x="6708775" y="96678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9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  <p:sp>
        <p:nvSpPr>
          <p:cNvPr id="1417" name="Google Shape;1417;p92"/>
          <p:cNvSpPr txBox="1"/>
          <p:nvPr/>
        </p:nvSpPr>
        <p:spPr>
          <a:xfrm>
            <a:off x="4297362" y="1098550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92"/>
          <p:cNvSpPr/>
          <p:nvPr/>
        </p:nvSpPr>
        <p:spPr>
          <a:xfrm>
            <a:off x="3336925" y="1052512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1419" name="Google Shape;1419;p92"/>
          <p:cNvSpPr/>
          <p:nvPr/>
        </p:nvSpPr>
        <p:spPr>
          <a:xfrm>
            <a:off x="6219825" y="4052887"/>
            <a:ext cx="1279525" cy="504825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  <p:cxnSp>
        <p:nvCxnSpPr>
          <p:cNvPr id="1420" name="Google Shape;1420;p92"/>
          <p:cNvCxnSpPr/>
          <p:nvPr/>
        </p:nvCxnSpPr>
        <p:spPr>
          <a:xfrm>
            <a:off x="4065587" y="1436687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21" name="Google Shape;1421;p92"/>
          <p:cNvSpPr/>
          <p:nvPr/>
        </p:nvSpPr>
        <p:spPr>
          <a:xfrm>
            <a:off x="6118225" y="4830762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1422" name="Google Shape;1422;p92"/>
          <p:cNvCxnSpPr/>
          <p:nvPr/>
        </p:nvCxnSpPr>
        <p:spPr>
          <a:xfrm>
            <a:off x="4103687" y="3897312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23" name="Google Shape;1423;p92"/>
          <p:cNvSpPr txBox="1"/>
          <p:nvPr/>
        </p:nvSpPr>
        <p:spPr>
          <a:xfrm>
            <a:off x="5010150" y="3125787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424" name="Google Shape;1424;p92"/>
          <p:cNvSpPr txBox="1"/>
          <p:nvPr/>
        </p:nvSpPr>
        <p:spPr>
          <a:xfrm>
            <a:off x="4160837" y="3852862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425" name="Google Shape;1425;p92"/>
          <p:cNvSpPr/>
          <p:nvPr/>
        </p:nvSpPr>
        <p:spPr>
          <a:xfrm>
            <a:off x="3113087" y="3062287"/>
            <a:ext cx="1968500" cy="8413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|a|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0.001?</a:t>
            </a:r>
            <a:endParaRPr/>
          </a:p>
        </p:txBody>
      </p:sp>
      <p:sp>
        <p:nvSpPr>
          <p:cNvPr id="1426" name="Google Shape;1426;p92"/>
          <p:cNvSpPr/>
          <p:nvPr/>
        </p:nvSpPr>
        <p:spPr>
          <a:xfrm>
            <a:off x="4054475" y="2727325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7" name="Google Shape;1427;p92"/>
          <p:cNvCxnSpPr/>
          <p:nvPr/>
        </p:nvCxnSpPr>
        <p:spPr>
          <a:xfrm>
            <a:off x="4086225" y="2622550"/>
            <a:ext cx="0" cy="441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28" name="Google Shape;1428;p92"/>
          <p:cNvSpPr/>
          <p:nvPr/>
        </p:nvSpPr>
        <p:spPr>
          <a:xfrm>
            <a:off x="2352675" y="2757487"/>
            <a:ext cx="1763712" cy="3635375"/>
          </a:xfrm>
          <a:custGeom>
            <a:rect b="b" l="l" r="r" t="t"/>
            <a:pathLst>
              <a:path extrusionOk="0" h="1539" w="1216">
                <a:moveTo>
                  <a:pt x="1216" y="1336"/>
                </a:moveTo>
                <a:lnTo>
                  <a:pt x="1216" y="1538"/>
                </a:lnTo>
                <a:lnTo>
                  <a:pt x="0" y="1539"/>
                </a:lnTo>
                <a:lnTo>
                  <a:pt x="0" y="4"/>
                </a:lnTo>
                <a:lnTo>
                  <a:pt x="1187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92"/>
          <p:cNvSpPr/>
          <p:nvPr/>
        </p:nvSpPr>
        <p:spPr>
          <a:xfrm>
            <a:off x="3387725" y="4216400"/>
            <a:ext cx="1387475" cy="501650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a;</a:t>
            </a:r>
            <a:endParaRPr/>
          </a:p>
        </p:txBody>
      </p:sp>
      <p:sp>
        <p:nvSpPr>
          <p:cNvPr id="1430" name="Google Shape;1430;p92"/>
          <p:cNvSpPr/>
          <p:nvPr/>
        </p:nvSpPr>
        <p:spPr>
          <a:xfrm>
            <a:off x="5067300" y="3484562"/>
            <a:ext cx="1765300" cy="563562"/>
          </a:xfrm>
          <a:custGeom>
            <a:rect b="b" l="l" r="r" t="t"/>
            <a:pathLst>
              <a:path extrusionOk="0" h="355" w="1112">
                <a:moveTo>
                  <a:pt x="0" y="0"/>
                </a:moveTo>
                <a:lnTo>
                  <a:pt x="1112" y="0"/>
                </a:lnTo>
                <a:lnTo>
                  <a:pt x="1112" y="355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1" name="Google Shape;1431;p92"/>
          <p:cNvCxnSpPr/>
          <p:nvPr/>
        </p:nvCxnSpPr>
        <p:spPr>
          <a:xfrm>
            <a:off x="6853237" y="4541837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32" name="Google Shape;1432;p92"/>
          <p:cNvSpPr/>
          <p:nvPr/>
        </p:nvSpPr>
        <p:spPr>
          <a:xfrm>
            <a:off x="3030537" y="1714500"/>
            <a:ext cx="2063750" cy="898525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b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z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-1;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sp>
        <p:nvSpPr>
          <p:cNvPr id="1433" name="Google Shape;1433;p92"/>
          <p:cNvSpPr/>
          <p:nvPr/>
        </p:nvSpPr>
        <p:spPr>
          <a:xfrm>
            <a:off x="5865812" y="1011237"/>
            <a:ext cx="2244725" cy="804862"/>
          </a:xfrm>
          <a:prstGeom prst="wedgeRoundRectCallout">
            <a:avLst>
              <a:gd fmla="val -8762" name="adj1"/>
              <a:gd fmla="val 274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начальные значения</a:t>
            </a:r>
            <a:endParaRPr/>
          </a:p>
        </p:txBody>
      </p:sp>
      <p:sp>
        <p:nvSpPr>
          <p:cNvPr id="1434" name="Google Shape;1434;p92"/>
          <p:cNvSpPr/>
          <p:nvPr/>
        </p:nvSpPr>
        <p:spPr>
          <a:xfrm>
            <a:off x="3030537" y="5022850"/>
            <a:ext cx="2332037" cy="869950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z*b/c;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2*c; z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-z;</a:t>
            </a:r>
            <a:endParaRPr/>
          </a:p>
        </p:txBody>
      </p:sp>
      <p:cxnSp>
        <p:nvCxnSpPr>
          <p:cNvPr id="1435" name="Google Shape;1435;p92"/>
          <p:cNvCxnSpPr/>
          <p:nvPr/>
        </p:nvCxnSpPr>
        <p:spPr>
          <a:xfrm>
            <a:off x="4113212" y="4710112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36" name="Google Shape;1436;p92"/>
          <p:cNvSpPr/>
          <p:nvPr/>
        </p:nvSpPr>
        <p:spPr>
          <a:xfrm>
            <a:off x="5895975" y="2185987"/>
            <a:ext cx="2085975" cy="836612"/>
          </a:xfrm>
          <a:prstGeom prst="wedgeRoundRectCallout">
            <a:avLst>
              <a:gd fmla="val -13007" name="adj1"/>
              <a:gd fmla="val 597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первый элемент</a:t>
            </a:r>
            <a:endParaRPr/>
          </a:p>
        </p:txBody>
      </p:sp>
      <p:sp>
        <p:nvSpPr>
          <p:cNvPr id="1437" name="Google Shape;1437;p92"/>
          <p:cNvSpPr/>
          <p:nvPr/>
        </p:nvSpPr>
        <p:spPr>
          <a:xfrm>
            <a:off x="3630612" y="2306637"/>
            <a:ext cx="1000125" cy="2682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sp>
        <p:nvSpPr>
          <p:cNvPr id="1438" name="Google Shape;1438;p92"/>
          <p:cNvSpPr/>
          <p:nvPr/>
        </p:nvSpPr>
        <p:spPr>
          <a:xfrm>
            <a:off x="3113087" y="1754187"/>
            <a:ext cx="885825" cy="2682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439" name="Google Shape;1439;p92"/>
          <p:cNvSpPr/>
          <p:nvPr/>
        </p:nvSpPr>
        <p:spPr>
          <a:xfrm>
            <a:off x="388937" y="4044950"/>
            <a:ext cx="1730375" cy="914400"/>
          </a:xfrm>
          <a:prstGeom prst="wedgeRoundRectCallout">
            <a:avLst>
              <a:gd fmla="val 36131" name="adj1"/>
              <a:gd fmla="val 2638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новый элемент</a:t>
            </a:r>
            <a:endParaRPr/>
          </a:p>
        </p:txBody>
      </p:sp>
      <p:sp>
        <p:nvSpPr>
          <p:cNvPr id="1440" name="Google Shape;1440;p92"/>
          <p:cNvSpPr/>
          <p:nvPr/>
        </p:nvSpPr>
        <p:spPr>
          <a:xfrm>
            <a:off x="425450" y="5353050"/>
            <a:ext cx="2027237" cy="536575"/>
          </a:xfrm>
          <a:prstGeom prst="wedgeRoundRectCallout">
            <a:avLst>
              <a:gd fmla="val 29662" name="adj1"/>
              <a:gd fmla="val 613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изменение</a:t>
            </a:r>
            <a:endParaRPr/>
          </a:p>
        </p:txBody>
      </p:sp>
      <p:grpSp>
        <p:nvGrpSpPr>
          <p:cNvPr id="1441" name="Google Shape;1441;p92"/>
          <p:cNvGrpSpPr/>
          <p:nvPr/>
        </p:nvGrpSpPr>
        <p:grpSpPr>
          <a:xfrm>
            <a:off x="5521325" y="5965825"/>
            <a:ext cx="3302000" cy="663575"/>
            <a:chOff x="3577" y="3694"/>
            <a:chExt cx="2080" cy="418"/>
          </a:xfrm>
        </p:grpSpPr>
        <p:sp>
          <p:nvSpPr>
            <p:cNvPr id="1442" name="Google Shape;1442;p92"/>
            <p:cNvSpPr txBox="1"/>
            <p:nvPr/>
          </p:nvSpPr>
          <p:spPr>
            <a:xfrm>
              <a:off x="3871" y="3761"/>
              <a:ext cx="1786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Перестановка?</a:t>
              </a:r>
              <a:endParaRPr/>
            </a:p>
          </p:txBody>
        </p:sp>
        <p:sp>
          <p:nvSpPr>
            <p:cNvPr id="1443" name="Google Shape;1443;p92"/>
            <p:cNvSpPr/>
            <p:nvPr/>
          </p:nvSpPr>
          <p:spPr>
            <a:xfrm>
              <a:off x="3577" y="3694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450" name="Google Shape;1450;p9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1" name="Google Shape;1451;p9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9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453" name="Google Shape;1453;p93"/>
          <p:cNvSpPr txBox="1"/>
          <p:nvPr/>
        </p:nvSpPr>
        <p:spPr>
          <a:xfrm>
            <a:off x="403225" y="1008062"/>
            <a:ext cx="8280400" cy="5267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b, c, z: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S, a: real;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 := 0; z := -1;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 := 1; c := 2; a := 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 abs(a) &gt; 0.001 do 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 := S + a;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 := z * b / c;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z := - z;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 := b + 1;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 := c * 2;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writeln('S =', S:10:3);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454" name="Google Shape;1454;p93"/>
          <p:cNvSpPr txBox="1"/>
          <p:nvPr/>
        </p:nvSpPr>
        <p:spPr>
          <a:xfrm>
            <a:off x="1374775" y="4157662"/>
            <a:ext cx="2198687" cy="977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:= - z;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:= b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:= c * 2;</a:t>
            </a:r>
            <a:endParaRPr/>
          </a:p>
        </p:txBody>
      </p:sp>
      <p:sp>
        <p:nvSpPr>
          <p:cNvPr id="1455" name="Google Shape;1455;p93"/>
          <p:cNvSpPr/>
          <p:nvPr/>
        </p:nvSpPr>
        <p:spPr>
          <a:xfrm>
            <a:off x="5608637" y="5113337"/>
            <a:ext cx="2071687" cy="1071562"/>
          </a:xfrm>
          <a:prstGeom prst="wedgeRoundRectCallout">
            <a:avLst>
              <a:gd fmla="val -21434" name="adj1"/>
              <a:gd fmla="val -70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переход к следующему слагаемому</a:t>
            </a:r>
            <a:endParaRPr/>
          </a:p>
        </p:txBody>
      </p:sp>
      <p:sp>
        <p:nvSpPr>
          <p:cNvPr id="1456" name="Google Shape;1456;p93"/>
          <p:cNvSpPr txBox="1"/>
          <p:nvPr/>
        </p:nvSpPr>
        <p:spPr>
          <a:xfrm>
            <a:off x="885825" y="2376487"/>
            <a:ext cx="4027487" cy="719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0; z :=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:= 1; c := 2; a := 1;</a:t>
            </a:r>
            <a:endParaRPr/>
          </a:p>
        </p:txBody>
      </p:sp>
      <p:sp>
        <p:nvSpPr>
          <p:cNvPr id="1457" name="Google Shape;1457;p93"/>
          <p:cNvSpPr/>
          <p:nvPr/>
        </p:nvSpPr>
        <p:spPr>
          <a:xfrm>
            <a:off x="5441950" y="1049337"/>
            <a:ext cx="1733550" cy="768350"/>
          </a:xfrm>
          <a:prstGeom prst="wedgeRoundRectCallout">
            <a:avLst>
              <a:gd fmla="val -6318" name="adj1"/>
              <a:gd fmla="val 5006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начальные значения</a:t>
            </a:r>
            <a:endParaRPr/>
          </a:p>
        </p:txBody>
      </p:sp>
      <p:sp>
        <p:nvSpPr>
          <p:cNvPr id="1458" name="Google Shape;1458;p93"/>
          <p:cNvSpPr/>
          <p:nvPr/>
        </p:nvSpPr>
        <p:spPr>
          <a:xfrm>
            <a:off x="5976937" y="3303587"/>
            <a:ext cx="1970087" cy="674687"/>
          </a:xfrm>
          <a:prstGeom prst="wedgeRoundRectCallout">
            <a:avLst>
              <a:gd fmla="val -29606" name="adj1"/>
              <a:gd fmla="val 1102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увеличение суммы</a:t>
            </a:r>
            <a:endParaRPr/>
          </a:p>
        </p:txBody>
      </p:sp>
      <p:sp>
        <p:nvSpPr>
          <p:cNvPr id="1459" name="Google Shape;1459;p93"/>
          <p:cNvSpPr/>
          <p:nvPr/>
        </p:nvSpPr>
        <p:spPr>
          <a:xfrm>
            <a:off x="5503862" y="4170362"/>
            <a:ext cx="2913062" cy="738187"/>
          </a:xfrm>
          <a:prstGeom prst="wedgeRoundRectCallout">
            <a:avLst>
              <a:gd fmla="val -10782" name="adj1"/>
              <a:gd fmla="val -445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расчет элемента последовательности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9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466" name="Google Shape;1466;p9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7" name="Google Shape;1467;p9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9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469" name="Google Shape;1469;p94"/>
          <p:cNvSpPr txBox="1"/>
          <p:nvPr/>
        </p:nvSpPr>
        <p:spPr>
          <a:xfrm>
            <a:off x="346075" y="884237"/>
            <a:ext cx="8420100" cy="54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сумму элементов последовательности с точностью 0,001: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987" lvl="0" marL="534987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4987" lvl="0" marL="53498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Ответ: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 = 1.157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сумму элементов последовательности с точностью 0,001:</a:t>
            </a:r>
            <a:b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25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Ответ: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1.220</a:t>
            </a:r>
            <a:endParaRPr/>
          </a:p>
        </p:txBody>
      </p:sp>
      <p:pic>
        <p:nvPicPr>
          <p:cNvPr id="1470" name="Google Shape;1470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587" y="1860550"/>
            <a:ext cx="4878387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1925" y="4660900"/>
            <a:ext cx="6099175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9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478" name="Google Shape;1478;p9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9" name="Google Shape;1479;p9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9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постусловием</a:t>
            </a:r>
            <a:endParaRPr/>
          </a:p>
        </p:txBody>
      </p:sp>
      <p:sp>
        <p:nvSpPr>
          <p:cNvPr id="1481" name="Google Shape;1481;p95"/>
          <p:cNvSpPr txBox="1"/>
          <p:nvPr/>
        </p:nvSpPr>
        <p:spPr>
          <a:xfrm>
            <a:off x="369887" y="942975"/>
            <a:ext cx="84201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целое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положительное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число (&lt;2000000) и определить число цифр в нем.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не дать ввести отрицательное число или ноль?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вводится неверное число, вернуться назад к вводу данных (цикл!).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раз тело цикла надо сделать в любом случае =&gt; проверку условия цикла надо делать в конце цикла (цикл с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постусловием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1482" name="Google Shape;1482;p95"/>
          <p:cNvSpPr txBox="1"/>
          <p:nvPr/>
        </p:nvSpPr>
        <p:spPr>
          <a:xfrm>
            <a:off x="379412" y="5305425"/>
            <a:ext cx="84201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107763">
              <a:schemeClr val="dk1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Цикл с постусловием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цикл, в котором проверка условия выполняется в конце цикла.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9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9" name="Google Shape;1489;p96"/>
          <p:cNvSpPr txBox="1"/>
          <p:nvPr/>
        </p:nvSpPr>
        <p:spPr>
          <a:xfrm>
            <a:off x="1671637" y="1771650"/>
            <a:ext cx="3379787" cy="24288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0" name="Google Shape;1490;p9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1" name="Google Shape;1491;p9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постусловием: алгоритм </a:t>
            </a:r>
            <a:endParaRPr/>
          </a:p>
        </p:txBody>
      </p:sp>
      <p:sp>
        <p:nvSpPr>
          <p:cNvPr id="1492" name="Google Shape;1492;p96"/>
          <p:cNvSpPr txBox="1"/>
          <p:nvPr/>
        </p:nvSpPr>
        <p:spPr>
          <a:xfrm>
            <a:off x="3992562" y="1503362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96"/>
          <p:cNvSpPr/>
          <p:nvPr/>
        </p:nvSpPr>
        <p:spPr>
          <a:xfrm>
            <a:off x="3022600" y="1162050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1494" name="Google Shape;1494;p96"/>
          <p:cNvSpPr/>
          <p:nvPr/>
        </p:nvSpPr>
        <p:spPr>
          <a:xfrm>
            <a:off x="3051175" y="5624512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3792537" y="3816350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496" name="Google Shape;1496;p96"/>
          <p:cNvSpPr txBox="1"/>
          <p:nvPr/>
        </p:nvSpPr>
        <p:spPr>
          <a:xfrm>
            <a:off x="2147887" y="3094037"/>
            <a:ext cx="684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497" name="Google Shape;1497;p96"/>
          <p:cNvSpPr/>
          <p:nvPr/>
        </p:nvSpPr>
        <p:spPr>
          <a:xfrm>
            <a:off x="2854325" y="3070225"/>
            <a:ext cx="1822450" cy="914400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0?</a:t>
            </a:r>
            <a:endParaRPr/>
          </a:p>
        </p:txBody>
      </p:sp>
      <p:sp>
        <p:nvSpPr>
          <p:cNvPr id="1498" name="Google Shape;1498;p96"/>
          <p:cNvSpPr/>
          <p:nvPr/>
        </p:nvSpPr>
        <p:spPr>
          <a:xfrm>
            <a:off x="3713162" y="1939925"/>
            <a:ext cx="53975" cy="53975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9" name="Google Shape;1499;p96"/>
          <p:cNvCxnSpPr/>
          <p:nvPr/>
        </p:nvCxnSpPr>
        <p:spPr>
          <a:xfrm>
            <a:off x="3744912" y="1530350"/>
            <a:ext cx="0" cy="7461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00" name="Google Shape;1500;p96"/>
          <p:cNvSpPr/>
          <p:nvPr/>
        </p:nvSpPr>
        <p:spPr>
          <a:xfrm>
            <a:off x="1957387" y="1963737"/>
            <a:ext cx="1814512" cy="1565275"/>
          </a:xfrm>
          <a:custGeom>
            <a:rect b="b" l="l" r="r" t="t"/>
            <a:pathLst>
              <a:path extrusionOk="0" h="986" w="1143">
                <a:moveTo>
                  <a:pt x="577" y="983"/>
                </a:moveTo>
                <a:lnTo>
                  <a:pt x="0" y="986"/>
                </a:lnTo>
                <a:lnTo>
                  <a:pt x="0" y="0"/>
                </a:lnTo>
                <a:lnTo>
                  <a:pt x="1143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1" name="Google Shape;1501;p96"/>
          <p:cNvCxnSpPr/>
          <p:nvPr/>
        </p:nvCxnSpPr>
        <p:spPr>
          <a:xfrm>
            <a:off x="3786187" y="5335587"/>
            <a:ext cx="0" cy="2873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02" name="Google Shape;1502;p96"/>
          <p:cNvSpPr/>
          <p:nvPr/>
        </p:nvSpPr>
        <p:spPr>
          <a:xfrm>
            <a:off x="5570537" y="2611437"/>
            <a:ext cx="2089150" cy="461962"/>
          </a:xfrm>
          <a:prstGeom prst="wedgeRoundRectCallout">
            <a:avLst>
              <a:gd fmla="val -10373" name="adj1"/>
              <a:gd fmla="val -378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  <a:endParaRPr/>
          </a:p>
        </p:txBody>
      </p:sp>
      <p:sp>
        <p:nvSpPr>
          <p:cNvPr id="1503" name="Google Shape;1503;p96"/>
          <p:cNvSpPr/>
          <p:nvPr/>
        </p:nvSpPr>
        <p:spPr>
          <a:xfrm>
            <a:off x="5457825" y="3349625"/>
            <a:ext cx="2513012" cy="909637"/>
          </a:xfrm>
          <a:prstGeom prst="wedgeRoundRectCallout">
            <a:avLst>
              <a:gd fmla="val -6504" name="adj1"/>
              <a:gd fmla="val 437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ВЫХОДА</a:t>
            </a:r>
            <a:endParaRPr/>
          </a:p>
        </p:txBody>
      </p:sp>
      <p:sp>
        <p:nvSpPr>
          <p:cNvPr id="1504" name="Google Shape;1504;p96"/>
          <p:cNvSpPr/>
          <p:nvPr/>
        </p:nvSpPr>
        <p:spPr>
          <a:xfrm>
            <a:off x="5641975" y="4762500"/>
            <a:ext cx="2436812" cy="982662"/>
          </a:xfrm>
          <a:prstGeom prst="wedgeRoundRectCallout">
            <a:avLst>
              <a:gd fmla="val -6924" name="adj1"/>
              <a:gd fmla="val 38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 «типовой процесс»</a:t>
            </a:r>
            <a:endParaRPr/>
          </a:p>
        </p:txBody>
      </p:sp>
      <p:sp>
        <p:nvSpPr>
          <p:cNvPr id="1505" name="Google Shape;1505;p96"/>
          <p:cNvSpPr/>
          <p:nvPr/>
        </p:nvSpPr>
        <p:spPr>
          <a:xfrm>
            <a:off x="2809875" y="2268537"/>
            <a:ext cx="1919287" cy="517525"/>
          </a:xfrm>
          <a:prstGeom prst="flowChartInputOutpu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cxnSp>
        <p:nvCxnSpPr>
          <p:cNvPr id="1506" name="Google Shape;1506;p96"/>
          <p:cNvCxnSpPr/>
          <p:nvPr/>
        </p:nvCxnSpPr>
        <p:spPr>
          <a:xfrm>
            <a:off x="3760787" y="2778125"/>
            <a:ext cx="0" cy="3206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07" name="Google Shape;1507;p96"/>
          <p:cNvCxnSpPr/>
          <p:nvPr/>
        </p:nvCxnSpPr>
        <p:spPr>
          <a:xfrm>
            <a:off x="3763962" y="3978275"/>
            <a:ext cx="0" cy="441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08" name="Google Shape;1508;p96"/>
          <p:cNvSpPr/>
          <p:nvPr/>
        </p:nvSpPr>
        <p:spPr>
          <a:xfrm>
            <a:off x="2806700" y="4422775"/>
            <a:ext cx="2114550" cy="914400"/>
          </a:xfrm>
          <a:prstGeom prst="flowChartPredefined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основной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9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515" name="Google Shape;1515;p9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6" name="Google Shape;1516;p9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9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518" name="Google Shape;1518;p97"/>
          <p:cNvSpPr txBox="1"/>
          <p:nvPr/>
        </p:nvSpPr>
        <p:spPr>
          <a:xfrm>
            <a:off x="403225" y="1008062"/>
            <a:ext cx="8280400" cy="3743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repeat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writeln('Введите положительное число');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read(n);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until n &gt; 0;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основной алгоритм }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519" name="Google Shape;1519;p97"/>
          <p:cNvSpPr txBox="1"/>
          <p:nvPr/>
        </p:nvSpPr>
        <p:spPr>
          <a:xfrm>
            <a:off x="839787" y="2273300"/>
            <a:ext cx="7753350" cy="1717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writeln('Введите положительное число');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n &gt; 0;</a:t>
            </a:r>
            <a:endParaRPr/>
          </a:p>
        </p:txBody>
      </p:sp>
      <p:sp>
        <p:nvSpPr>
          <p:cNvPr id="1520" name="Google Shape;1520;p97"/>
          <p:cNvSpPr/>
          <p:nvPr/>
        </p:nvSpPr>
        <p:spPr>
          <a:xfrm>
            <a:off x="860425" y="3455987"/>
            <a:ext cx="2466975" cy="442912"/>
          </a:xfrm>
          <a:prstGeom prst="roundRect">
            <a:avLst>
              <a:gd fmla="val 16667" name="adj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n &gt; 0;</a:t>
            </a:r>
            <a:endParaRPr/>
          </a:p>
        </p:txBody>
      </p:sp>
      <p:sp>
        <p:nvSpPr>
          <p:cNvPr id="1521" name="Google Shape;1521;p97"/>
          <p:cNvSpPr/>
          <p:nvPr/>
        </p:nvSpPr>
        <p:spPr>
          <a:xfrm>
            <a:off x="4232275" y="3173412"/>
            <a:ext cx="2652712" cy="592137"/>
          </a:xfrm>
          <a:prstGeom prst="wedgeRoundRectCallout">
            <a:avLst>
              <a:gd fmla="val -7745" name="adj1"/>
              <a:gd fmla="val 2048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ВЫХОДА</a:t>
            </a:r>
            <a:endParaRPr/>
          </a:p>
        </p:txBody>
      </p:sp>
      <p:sp>
        <p:nvSpPr>
          <p:cNvPr id="1522" name="Google Shape;1522;p97"/>
          <p:cNvSpPr txBox="1"/>
          <p:nvPr/>
        </p:nvSpPr>
        <p:spPr>
          <a:xfrm>
            <a:off x="403225" y="4816475"/>
            <a:ext cx="842010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87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цикла всегда выполняется хотя бы один раз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слова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("до тех пор, пока не…") ставится условие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ВЫХОДА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 цикла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9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529" name="Google Shape;1529;p9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0" name="Google Shape;1530;p9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9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Сколько раз выполняется цикл?</a:t>
            </a:r>
            <a:endParaRPr/>
          </a:p>
        </p:txBody>
      </p:sp>
      <p:sp>
        <p:nvSpPr>
          <p:cNvPr id="1532" name="Google Shape;1532;p98"/>
          <p:cNvSpPr txBox="1"/>
          <p:nvPr/>
        </p:nvSpPr>
        <p:spPr>
          <a:xfrm>
            <a:off x="398462" y="1017587"/>
            <a:ext cx="6018212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a := a + 1; until a &gt; b;</a:t>
            </a:r>
            <a:endParaRPr/>
          </a:p>
        </p:txBody>
      </p:sp>
      <p:sp>
        <p:nvSpPr>
          <p:cNvPr id="1533" name="Google Shape;1533;p98"/>
          <p:cNvSpPr/>
          <p:nvPr/>
        </p:nvSpPr>
        <p:spPr>
          <a:xfrm>
            <a:off x="7400925" y="1001712"/>
            <a:ext cx="1511300" cy="889000"/>
          </a:xfrm>
          <a:prstGeom prst="wedgeRoundRectCallout">
            <a:avLst>
              <a:gd fmla="val -13591" name="adj1"/>
              <a:gd fmla="val 203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раза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</a:t>
            </a:r>
            <a:endParaRPr/>
          </a:p>
        </p:txBody>
      </p:sp>
      <p:sp>
        <p:nvSpPr>
          <p:cNvPr id="1534" name="Google Shape;1534;p98"/>
          <p:cNvSpPr txBox="1"/>
          <p:nvPr/>
        </p:nvSpPr>
        <p:spPr>
          <a:xfrm>
            <a:off x="415925" y="2052637"/>
            <a:ext cx="5995987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a := a + b; until a &gt; b;</a:t>
            </a:r>
            <a:endParaRPr/>
          </a:p>
        </p:txBody>
      </p:sp>
      <p:sp>
        <p:nvSpPr>
          <p:cNvPr id="1535" name="Google Shape;1535;p98"/>
          <p:cNvSpPr/>
          <p:nvPr/>
        </p:nvSpPr>
        <p:spPr>
          <a:xfrm>
            <a:off x="7405687" y="1970087"/>
            <a:ext cx="1511300" cy="889000"/>
          </a:xfrm>
          <a:prstGeom prst="wedgeRoundRectCallout">
            <a:avLst>
              <a:gd fmla="val -14067" name="adj1"/>
              <a:gd fmla="val 1890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раз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536" name="Google Shape;1536;p98"/>
          <p:cNvSpPr txBox="1"/>
          <p:nvPr/>
        </p:nvSpPr>
        <p:spPr>
          <a:xfrm>
            <a:off x="415925" y="3143250"/>
            <a:ext cx="5984875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a := a + b; until a &lt; b;</a:t>
            </a:r>
            <a:endParaRPr/>
          </a:p>
        </p:txBody>
      </p:sp>
      <p:sp>
        <p:nvSpPr>
          <p:cNvPr id="1537" name="Google Shape;1537;p98"/>
          <p:cNvSpPr/>
          <p:nvPr/>
        </p:nvSpPr>
        <p:spPr>
          <a:xfrm>
            <a:off x="6707187" y="3195637"/>
            <a:ext cx="2211387" cy="447675"/>
          </a:xfrm>
          <a:prstGeom prst="wedgeRoundRectCallout">
            <a:avLst>
              <a:gd fmla="val -2683" name="adj1"/>
              <a:gd fmla="val 33013" name="adj2"/>
              <a:gd fmla="val 0" name="adj3"/>
            </a:avLst>
          </a:prstGeom>
          <a:solidFill>
            <a:srgbClr val="FF0000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зацикливание</a:t>
            </a:r>
            <a:endParaRPr/>
          </a:p>
        </p:txBody>
      </p:sp>
      <p:sp>
        <p:nvSpPr>
          <p:cNvPr id="1538" name="Google Shape;1538;p98"/>
          <p:cNvSpPr txBox="1"/>
          <p:nvPr/>
        </p:nvSpPr>
        <p:spPr>
          <a:xfrm>
            <a:off x="425450" y="4197350"/>
            <a:ext cx="5984875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b := a - b; until a &lt; b;</a:t>
            </a:r>
            <a:endParaRPr/>
          </a:p>
        </p:txBody>
      </p:sp>
      <p:sp>
        <p:nvSpPr>
          <p:cNvPr id="1539" name="Google Shape;1539;p98"/>
          <p:cNvSpPr/>
          <p:nvPr/>
        </p:nvSpPr>
        <p:spPr>
          <a:xfrm>
            <a:off x="7021512" y="4227512"/>
            <a:ext cx="1370012" cy="828675"/>
          </a:xfrm>
          <a:prstGeom prst="wedgeRoundRectCallout">
            <a:avLst>
              <a:gd fmla="val -9544" name="adj1"/>
              <a:gd fmla="val 1552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раза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endParaRPr/>
          </a:p>
        </p:txBody>
      </p:sp>
      <p:sp>
        <p:nvSpPr>
          <p:cNvPr id="1540" name="Google Shape;1540;p98"/>
          <p:cNvSpPr txBox="1"/>
          <p:nvPr/>
        </p:nvSpPr>
        <p:spPr>
          <a:xfrm>
            <a:off x="407987" y="5286375"/>
            <a:ext cx="6007100" cy="8778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:= 4; b :=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a := a + 2; until a &lt; b;</a:t>
            </a:r>
            <a:endParaRPr/>
          </a:p>
        </p:txBody>
      </p:sp>
      <p:sp>
        <p:nvSpPr>
          <p:cNvPr id="1541" name="Google Shape;1541;p98"/>
          <p:cNvSpPr/>
          <p:nvPr/>
        </p:nvSpPr>
        <p:spPr>
          <a:xfrm>
            <a:off x="6824662" y="5373687"/>
            <a:ext cx="2105025" cy="481012"/>
          </a:xfrm>
          <a:prstGeom prst="wedgeRoundRectCallout">
            <a:avLst>
              <a:gd fmla="val -4105" name="adj1"/>
              <a:gd fmla="val 25022" name="adj2"/>
              <a:gd fmla="val 0" name="adj3"/>
            </a:avLst>
          </a:prstGeom>
          <a:solidFill>
            <a:srgbClr val="FF0000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зацикливание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9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548" name="Google Shape;1548;p9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9" name="Google Shape;1549;p9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99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 (с защитой от неверного ввода)</a:t>
            </a:r>
            <a:endParaRPr/>
          </a:p>
        </p:txBody>
      </p:sp>
      <p:sp>
        <p:nvSpPr>
          <p:cNvPr id="1551" name="Google Shape;1551;p99"/>
          <p:cNvSpPr txBox="1"/>
          <p:nvPr/>
        </p:nvSpPr>
        <p:spPr>
          <a:xfrm>
            <a:off x="369887" y="858837"/>
            <a:ext cx="8420100" cy="574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натуральное число и определить, верно ли, что сумма его цифр равна 10.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Введите число &gt;= 0:         Введите число &gt;= 0: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-234                        1233 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Нужно положительное число.  Нет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Введите число &gt;= 0: 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1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Да</a:t>
            </a:r>
            <a:endParaRPr/>
          </a:p>
          <a:p>
            <a:pPr indent="-534987" lvl="0" marL="534987" marR="0" rtl="0" algn="l">
              <a:lnSpc>
                <a:spcPct val="110000"/>
              </a:lnSpc>
              <a:spcBef>
                <a:spcPts val="12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натуральное число и определить, какие цифры встречаются несколько раз.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Введите число &gt;= 0:    Введите число &gt;= 0: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1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2323                   1234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Повторяются: 2, 3	      Нет повторов.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0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7" name="Google Shape;1557;p100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1558" name="Google Shape;1558;p100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6. Оператор выбора</a:t>
            </a:r>
            <a:endParaRPr/>
          </a:p>
        </p:txBody>
      </p:sp>
      <p:sp>
        <p:nvSpPr>
          <p:cNvPr id="1559" name="Google Shape;1559;p100"/>
          <p:cNvSpPr txBox="1"/>
          <p:nvPr/>
        </p:nvSpPr>
        <p:spPr>
          <a:xfrm>
            <a:off x="144462" y="6216650"/>
            <a:ext cx="43053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0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566" name="Google Shape;1566;p10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7" name="Google Shape;1567;p10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10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выбора</a:t>
            </a:r>
            <a:endParaRPr/>
          </a:p>
        </p:txBody>
      </p:sp>
      <p:sp>
        <p:nvSpPr>
          <p:cNvPr id="1569" name="Google Shape;1569;p101"/>
          <p:cNvSpPr txBox="1"/>
          <p:nvPr/>
        </p:nvSpPr>
        <p:spPr>
          <a:xfrm>
            <a:off x="369887" y="942975"/>
            <a:ext cx="8420100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номер месяца и вывести количество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дней в этом месяце.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Число дней по месяцам:</a:t>
            </a:r>
            <a:endParaRPr/>
          </a:p>
          <a:p>
            <a:pPr indent="-1436687" lvl="1" marL="1616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 дней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 (февраль)</a:t>
            </a:r>
            <a:endParaRPr/>
          </a:p>
          <a:p>
            <a:pPr indent="-1436687" lvl="1" marL="1616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дней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4 (апрель), 6 (июнь), 9 (сентябрь), 11 (ноябрь)</a:t>
            </a:r>
            <a:endParaRPr/>
          </a:p>
          <a:p>
            <a:pPr indent="-1436687" lvl="1" marL="16160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 день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 (январь), 3 (март), 5 (май), 7 (июль),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(август), 10 (октябрь), 12 (декабрь)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не из двух, а из нескольких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вариантов в зависимости от номера месяца.</a:t>
            </a:r>
            <a:endParaRPr/>
          </a:p>
        </p:txBody>
      </p:sp>
      <p:grpSp>
        <p:nvGrpSpPr>
          <p:cNvPr id="1570" name="Google Shape;1570;p101"/>
          <p:cNvGrpSpPr/>
          <p:nvPr/>
        </p:nvGrpSpPr>
        <p:grpSpPr>
          <a:xfrm>
            <a:off x="890587" y="5476875"/>
            <a:ext cx="7515225" cy="663575"/>
            <a:chOff x="796" y="2336"/>
            <a:chExt cx="4734" cy="418"/>
          </a:xfrm>
        </p:grpSpPr>
        <p:sp>
          <p:nvSpPr>
            <p:cNvPr id="1571" name="Google Shape;1571;p101"/>
            <p:cNvSpPr txBox="1"/>
            <p:nvPr/>
          </p:nvSpPr>
          <p:spPr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решить известными методами?</a:t>
              </a:r>
              <a:endParaRPr/>
            </a:p>
          </p:txBody>
        </p:sp>
        <p:sp>
          <p:nvSpPr>
            <p:cNvPr id="1572" name="Google Shape;1572;p101"/>
            <p:cNvSpPr/>
            <p:nvPr/>
          </p:nvSpPr>
          <p:spPr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2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539750" y="966787"/>
            <a:ext cx="8353425" cy="30003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ввести два числа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вычислить их сумму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вывести сумму на экран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 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217737" y="3838575"/>
            <a:ext cx="4541837" cy="1343025"/>
          </a:xfrm>
          <a:prstGeom prst="wedgeRoundRectCallout">
            <a:avLst>
              <a:gd fmla="val 1343" name="adj1"/>
              <a:gd fmla="val -786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Псевдокод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алгоритм на русском языке с элементами Паскаля.</a:t>
            </a:r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950912" y="5441950"/>
            <a:ext cx="7561262" cy="663575"/>
            <a:chOff x="433" y="3902"/>
            <a:chExt cx="4763" cy="418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Компьютер не может исполнить псевдокод!</a:t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02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579" name="Google Shape;1579;p10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80" name="Google Shape;1580;p102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</a:t>
            </a:r>
            <a:endParaRPr/>
          </a:p>
        </p:txBody>
      </p:sp>
      <p:sp>
        <p:nvSpPr>
          <p:cNvPr id="1581" name="Google Shape;1581;p102"/>
          <p:cNvSpPr/>
          <p:nvPr/>
        </p:nvSpPr>
        <p:spPr>
          <a:xfrm>
            <a:off x="2932112" y="912812"/>
            <a:ext cx="1481137" cy="377825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1582" name="Google Shape;1582;p102"/>
          <p:cNvSpPr/>
          <p:nvPr/>
        </p:nvSpPr>
        <p:spPr>
          <a:xfrm>
            <a:off x="2941637" y="6103937"/>
            <a:ext cx="1481137" cy="414337"/>
          </a:xfrm>
          <a:prstGeom prst="flowChartTerminator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sp>
        <p:nvSpPr>
          <p:cNvPr id="1583" name="Google Shape;1583;p102"/>
          <p:cNvSpPr/>
          <p:nvPr/>
        </p:nvSpPr>
        <p:spPr>
          <a:xfrm>
            <a:off x="6561137" y="3078162"/>
            <a:ext cx="71437" cy="7143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4" name="Google Shape;1584;p102"/>
          <p:cNvCxnSpPr/>
          <p:nvPr/>
        </p:nvCxnSpPr>
        <p:spPr>
          <a:xfrm>
            <a:off x="3643312" y="5564187"/>
            <a:ext cx="0" cy="5572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85" name="Google Shape;1585;p102"/>
          <p:cNvSpPr/>
          <p:nvPr/>
        </p:nvSpPr>
        <p:spPr>
          <a:xfrm>
            <a:off x="7126287" y="1657350"/>
            <a:ext cx="1265237" cy="623887"/>
          </a:xfrm>
          <a:prstGeom prst="wedgeRoundRectCallout">
            <a:avLst>
              <a:gd fmla="val -2554" name="adj1"/>
              <a:gd fmla="val 3383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</a:t>
            </a:r>
            <a:endParaRPr/>
          </a:p>
        </p:txBody>
      </p:sp>
      <p:sp>
        <p:nvSpPr>
          <p:cNvPr id="1586" name="Google Shape;1586;p102"/>
          <p:cNvSpPr/>
          <p:nvPr/>
        </p:nvSpPr>
        <p:spPr>
          <a:xfrm>
            <a:off x="322262" y="4743450"/>
            <a:ext cx="1925637" cy="1506537"/>
          </a:xfrm>
          <a:prstGeom prst="wedgeRoundRectCallout">
            <a:avLst>
              <a:gd fmla="val 30267" name="adj1"/>
              <a:gd fmla="val 219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 один вариант не подошел</a:t>
            </a:r>
            <a:endParaRPr/>
          </a:p>
        </p:txBody>
      </p:sp>
      <p:cxnSp>
        <p:nvCxnSpPr>
          <p:cNvPr id="1587" name="Google Shape;1587;p102"/>
          <p:cNvCxnSpPr/>
          <p:nvPr/>
        </p:nvCxnSpPr>
        <p:spPr>
          <a:xfrm>
            <a:off x="3627437" y="1273175"/>
            <a:ext cx="0" cy="2524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88" name="Google Shape;1588;p102"/>
          <p:cNvSpPr/>
          <p:nvPr/>
        </p:nvSpPr>
        <p:spPr>
          <a:xfrm>
            <a:off x="2857500" y="1525587"/>
            <a:ext cx="1660525" cy="346075"/>
          </a:xfrm>
          <a:prstGeom prst="flowChartInputOutpu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</p:txBody>
      </p:sp>
      <p:cxnSp>
        <p:nvCxnSpPr>
          <p:cNvPr id="1589" name="Google Shape;1589;p102"/>
          <p:cNvCxnSpPr/>
          <p:nvPr/>
        </p:nvCxnSpPr>
        <p:spPr>
          <a:xfrm>
            <a:off x="3608387" y="1879600"/>
            <a:ext cx="0" cy="214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90" name="Google Shape;1590;p102"/>
          <p:cNvSpPr txBox="1"/>
          <p:nvPr/>
        </p:nvSpPr>
        <p:spPr>
          <a:xfrm>
            <a:off x="2643187" y="1984375"/>
            <a:ext cx="4386262" cy="27892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02"/>
          <p:cNvSpPr txBox="1"/>
          <p:nvPr/>
        </p:nvSpPr>
        <p:spPr>
          <a:xfrm>
            <a:off x="4125912" y="1978025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592" name="Google Shape;1592;p102"/>
          <p:cNvSpPr txBox="1"/>
          <p:nvPr/>
        </p:nvSpPr>
        <p:spPr>
          <a:xfrm>
            <a:off x="3000375" y="2571750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593" name="Google Shape;1593;p102"/>
          <p:cNvSpPr/>
          <p:nvPr/>
        </p:nvSpPr>
        <p:spPr>
          <a:xfrm>
            <a:off x="2940050" y="2089150"/>
            <a:ext cx="1346200" cy="549275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1?</a:t>
            </a:r>
            <a:endParaRPr/>
          </a:p>
        </p:txBody>
      </p:sp>
      <p:cxnSp>
        <p:nvCxnSpPr>
          <p:cNvPr id="1594" name="Google Shape;1594;p102"/>
          <p:cNvCxnSpPr/>
          <p:nvPr/>
        </p:nvCxnSpPr>
        <p:spPr>
          <a:xfrm>
            <a:off x="3609975" y="2633662"/>
            <a:ext cx="0" cy="2254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595" name="Google Shape;1595;p102"/>
          <p:cNvCxnSpPr/>
          <p:nvPr/>
        </p:nvCxnSpPr>
        <p:spPr>
          <a:xfrm>
            <a:off x="4265612" y="2360612"/>
            <a:ext cx="45561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596" name="Google Shape;1596;p102"/>
          <p:cNvSpPr/>
          <p:nvPr/>
        </p:nvSpPr>
        <p:spPr>
          <a:xfrm>
            <a:off x="4727575" y="2192337"/>
            <a:ext cx="1222375" cy="373062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31;</a:t>
            </a:r>
            <a:endParaRPr/>
          </a:p>
        </p:txBody>
      </p:sp>
      <p:sp>
        <p:nvSpPr>
          <p:cNvPr id="1597" name="Google Shape;1597;p102"/>
          <p:cNvSpPr txBox="1"/>
          <p:nvPr/>
        </p:nvSpPr>
        <p:spPr>
          <a:xfrm>
            <a:off x="3016250" y="3328987"/>
            <a:ext cx="603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598" name="Google Shape;1598;p102"/>
          <p:cNvSpPr/>
          <p:nvPr/>
        </p:nvSpPr>
        <p:spPr>
          <a:xfrm>
            <a:off x="2955925" y="2849562"/>
            <a:ext cx="1346200" cy="547687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2?</a:t>
            </a:r>
            <a:endParaRPr/>
          </a:p>
        </p:txBody>
      </p:sp>
      <p:cxnSp>
        <p:nvCxnSpPr>
          <p:cNvPr id="1599" name="Google Shape;1599;p102"/>
          <p:cNvCxnSpPr/>
          <p:nvPr/>
        </p:nvCxnSpPr>
        <p:spPr>
          <a:xfrm>
            <a:off x="3624262" y="3400425"/>
            <a:ext cx="0" cy="2254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00" name="Google Shape;1600;p102"/>
          <p:cNvCxnSpPr/>
          <p:nvPr/>
        </p:nvCxnSpPr>
        <p:spPr>
          <a:xfrm>
            <a:off x="4281487" y="3121025"/>
            <a:ext cx="45561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601" name="Google Shape;1601;p102"/>
          <p:cNvSpPr/>
          <p:nvPr/>
        </p:nvSpPr>
        <p:spPr>
          <a:xfrm>
            <a:off x="4741862" y="2952750"/>
            <a:ext cx="1223962" cy="371475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28;</a:t>
            </a:r>
            <a:endParaRPr/>
          </a:p>
        </p:txBody>
      </p:sp>
      <p:sp>
        <p:nvSpPr>
          <p:cNvPr id="1602" name="Google Shape;1602;p102"/>
          <p:cNvSpPr txBox="1"/>
          <p:nvPr/>
        </p:nvSpPr>
        <p:spPr>
          <a:xfrm>
            <a:off x="4176712" y="2700337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603" name="Google Shape;1603;p102"/>
          <p:cNvSpPr txBox="1"/>
          <p:nvPr/>
        </p:nvSpPr>
        <p:spPr>
          <a:xfrm>
            <a:off x="3016250" y="4733925"/>
            <a:ext cx="603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1604" name="Google Shape;1604;p102"/>
          <p:cNvSpPr/>
          <p:nvPr/>
        </p:nvSpPr>
        <p:spPr>
          <a:xfrm>
            <a:off x="2955925" y="4179887"/>
            <a:ext cx="1346200" cy="547687"/>
          </a:xfrm>
          <a:prstGeom prst="flowChartDecision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12?</a:t>
            </a:r>
            <a:endParaRPr/>
          </a:p>
        </p:txBody>
      </p:sp>
      <p:cxnSp>
        <p:nvCxnSpPr>
          <p:cNvPr id="1605" name="Google Shape;1605;p102"/>
          <p:cNvCxnSpPr/>
          <p:nvPr/>
        </p:nvCxnSpPr>
        <p:spPr>
          <a:xfrm>
            <a:off x="3624262" y="4730750"/>
            <a:ext cx="0" cy="3365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06" name="Google Shape;1606;p102"/>
          <p:cNvCxnSpPr/>
          <p:nvPr/>
        </p:nvCxnSpPr>
        <p:spPr>
          <a:xfrm>
            <a:off x="4281487" y="4451350"/>
            <a:ext cx="45561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607" name="Google Shape;1607;p102"/>
          <p:cNvSpPr/>
          <p:nvPr/>
        </p:nvSpPr>
        <p:spPr>
          <a:xfrm>
            <a:off x="4741862" y="4283075"/>
            <a:ext cx="1223962" cy="371475"/>
          </a:xfrm>
          <a:prstGeom prst="flowChartProcess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31;</a:t>
            </a:r>
            <a:endParaRPr/>
          </a:p>
        </p:txBody>
      </p:sp>
      <p:sp>
        <p:nvSpPr>
          <p:cNvPr id="1608" name="Google Shape;1608;p102"/>
          <p:cNvSpPr txBox="1"/>
          <p:nvPr/>
        </p:nvSpPr>
        <p:spPr>
          <a:xfrm>
            <a:off x="4167187" y="4060825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sp>
        <p:nvSpPr>
          <p:cNvPr id="1609" name="Google Shape;1609;p102"/>
          <p:cNvSpPr/>
          <p:nvPr/>
        </p:nvSpPr>
        <p:spPr>
          <a:xfrm>
            <a:off x="5851525" y="4948237"/>
            <a:ext cx="1501775" cy="504825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endParaRPr/>
          </a:p>
        </p:txBody>
      </p:sp>
      <p:sp>
        <p:nvSpPr>
          <p:cNvPr id="1610" name="Google Shape;1610;p102"/>
          <p:cNvSpPr/>
          <p:nvPr/>
        </p:nvSpPr>
        <p:spPr>
          <a:xfrm>
            <a:off x="3035300" y="5078412"/>
            <a:ext cx="1279525" cy="504825"/>
          </a:xfrm>
          <a:prstGeom prst="flowChartDocumen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ошибка</a:t>
            </a:r>
            <a:endParaRPr/>
          </a:p>
        </p:txBody>
      </p:sp>
      <p:sp>
        <p:nvSpPr>
          <p:cNvPr id="1611" name="Google Shape;1611;p102"/>
          <p:cNvSpPr/>
          <p:nvPr/>
        </p:nvSpPr>
        <p:spPr>
          <a:xfrm>
            <a:off x="3641725" y="5421312"/>
            <a:ext cx="2973387" cy="304800"/>
          </a:xfrm>
          <a:custGeom>
            <a:rect b="b" l="l" r="r" t="t"/>
            <a:pathLst>
              <a:path extrusionOk="0" h="152" w="1873">
                <a:moveTo>
                  <a:pt x="1873" y="0"/>
                </a:moveTo>
                <a:lnTo>
                  <a:pt x="1873" y="152"/>
                </a:lnTo>
                <a:lnTo>
                  <a:pt x="0" y="152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102"/>
          <p:cNvSpPr/>
          <p:nvPr/>
        </p:nvSpPr>
        <p:spPr>
          <a:xfrm>
            <a:off x="5940425" y="2373312"/>
            <a:ext cx="657225" cy="2568575"/>
          </a:xfrm>
          <a:custGeom>
            <a:rect b="b" l="l" r="r" t="t"/>
            <a:pathLst>
              <a:path extrusionOk="0" h="1618" w="414">
                <a:moveTo>
                  <a:pt x="0" y="0"/>
                </a:moveTo>
                <a:lnTo>
                  <a:pt x="414" y="0"/>
                </a:lnTo>
                <a:lnTo>
                  <a:pt x="414" y="1618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3" name="Google Shape;1613;p102"/>
          <p:cNvCxnSpPr/>
          <p:nvPr/>
        </p:nvCxnSpPr>
        <p:spPr>
          <a:xfrm>
            <a:off x="3624262" y="3908425"/>
            <a:ext cx="0" cy="2254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14" name="Google Shape;1614;p102"/>
          <p:cNvCxnSpPr/>
          <p:nvPr/>
        </p:nvCxnSpPr>
        <p:spPr>
          <a:xfrm>
            <a:off x="3624262" y="3592512"/>
            <a:ext cx="0" cy="3794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5" name="Google Shape;1615;p102"/>
          <p:cNvCxnSpPr/>
          <p:nvPr/>
        </p:nvCxnSpPr>
        <p:spPr>
          <a:xfrm>
            <a:off x="5949950" y="3130550"/>
            <a:ext cx="647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16" name="Google Shape;1616;p102"/>
          <p:cNvCxnSpPr/>
          <p:nvPr/>
        </p:nvCxnSpPr>
        <p:spPr>
          <a:xfrm>
            <a:off x="5976937" y="4460875"/>
            <a:ext cx="647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617" name="Google Shape;1617;p102"/>
          <p:cNvSpPr/>
          <p:nvPr/>
        </p:nvSpPr>
        <p:spPr>
          <a:xfrm>
            <a:off x="6556375" y="4421187"/>
            <a:ext cx="71437" cy="7143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03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24" name="Google Shape;1624;p10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5" name="Google Shape;1625;p10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03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627" name="Google Shape;1627;p103"/>
          <p:cNvSpPr txBox="1"/>
          <p:nvPr/>
        </p:nvSpPr>
        <p:spPr>
          <a:xfrm>
            <a:off x="403225" y="1008062"/>
            <a:ext cx="8280400" cy="52736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M, D: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номер месяца:');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( M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M of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2:        begin D := 28; 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4,6,9,11: begin D := 30; 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1,3,5,7,8,10,12: D := 31;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            D := -1;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D &gt; 0 then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writeln('В этом месяце ', D, ' дней.')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writeln('Неверный номер месяца');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628" name="Google Shape;1628;p103"/>
          <p:cNvSpPr txBox="1"/>
          <p:nvPr/>
        </p:nvSpPr>
        <p:spPr>
          <a:xfrm>
            <a:off x="784225" y="2632075"/>
            <a:ext cx="5440362" cy="2011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M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2:        begin D := 28;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4,6,9,11: begin D := 30;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1,3,5,7,8,10,12: D := 31;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            D :=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29" name="Google Shape;1629;p103"/>
          <p:cNvSpPr/>
          <p:nvPr/>
        </p:nvSpPr>
        <p:spPr>
          <a:xfrm>
            <a:off x="6110287" y="3248025"/>
            <a:ext cx="2044700" cy="1322387"/>
          </a:xfrm>
          <a:prstGeom prst="wedgeRoundRectCallout">
            <a:avLst>
              <a:gd fmla="val -12029" name="adj1"/>
              <a:gd fmla="val 1388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 один вариант не подошел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04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36" name="Google Shape;1636;p10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7" name="Google Shape;1637;p10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104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выбора</a:t>
            </a:r>
            <a:endParaRPr/>
          </a:p>
        </p:txBody>
      </p:sp>
      <p:sp>
        <p:nvSpPr>
          <p:cNvPr id="1639" name="Google Shape;1639;p104"/>
          <p:cNvSpPr txBox="1"/>
          <p:nvPr/>
        </p:nvSpPr>
        <p:spPr>
          <a:xfrm>
            <a:off x="350837" y="887412"/>
            <a:ext cx="842010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быть имя переменной или арифметическое выражение целого типа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10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или символьного типа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40" name="Google Shape;1640;p104"/>
          <p:cNvSpPr txBox="1"/>
          <p:nvPr/>
        </p:nvSpPr>
        <p:spPr>
          <a:xfrm>
            <a:off x="2333625" y="2287587"/>
            <a:ext cx="447675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i+3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 begin a := b;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 begin a := c;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41" name="Google Shape;1641;p104"/>
          <p:cNvSpPr txBox="1"/>
          <p:nvPr/>
        </p:nvSpPr>
        <p:spPr>
          <a:xfrm>
            <a:off x="2333625" y="4240212"/>
            <a:ext cx="4476750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c: char;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c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'а': writeln('Антилопа');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'б': writeln('Барсук');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writeln('Не знаю');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05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48" name="Google Shape;1648;p10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9" name="Google Shape;1649;p10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05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выбора</a:t>
            </a:r>
            <a:endParaRPr/>
          </a:p>
        </p:txBody>
      </p:sp>
      <p:sp>
        <p:nvSpPr>
          <p:cNvPr id="1651" name="Google Shape;1651;p105"/>
          <p:cNvSpPr txBox="1"/>
          <p:nvPr/>
        </p:nvSpPr>
        <p:spPr>
          <a:xfrm>
            <a:off x="350837" y="887412"/>
            <a:ext cx="8420100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нужно выполнить только один оператор, слова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 не писать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11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нельзя ставить два одинаковых значения</a:t>
            </a:r>
            <a:endParaRPr/>
          </a:p>
        </p:txBody>
      </p:sp>
      <p:sp>
        <p:nvSpPr>
          <p:cNvPr id="1652" name="Google Shape;1652;p105"/>
          <p:cNvSpPr txBox="1"/>
          <p:nvPr/>
        </p:nvSpPr>
        <p:spPr>
          <a:xfrm>
            <a:off x="3282950" y="4603750"/>
            <a:ext cx="2576512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i+3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53" name="Google Shape;1653;p105"/>
          <p:cNvSpPr txBox="1"/>
          <p:nvPr/>
        </p:nvSpPr>
        <p:spPr>
          <a:xfrm>
            <a:off x="3282950" y="2370137"/>
            <a:ext cx="2576512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i+3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1654" name="Google Shape;1654;p105"/>
          <p:cNvGrpSpPr/>
          <p:nvPr/>
        </p:nvGrpSpPr>
        <p:grpSpPr>
          <a:xfrm>
            <a:off x="3446462" y="5292725"/>
            <a:ext cx="415925" cy="415925"/>
            <a:chOff x="809" y="3160"/>
            <a:chExt cx="262" cy="262"/>
          </a:xfrm>
        </p:grpSpPr>
        <p:sp>
          <p:nvSpPr>
            <p:cNvPr id="1655" name="Google Shape;1655;p105"/>
            <p:cNvSpPr/>
            <p:nvPr/>
          </p:nvSpPr>
          <p:spPr>
            <a:xfrm>
              <a:off x="809" y="3160"/>
              <a:ext cx="262" cy="262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6" name="Google Shape;1656;p105"/>
            <p:cNvCxnSpPr/>
            <p:nvPr/>
          </p:nvCxnSpPr>
          <p:spPr>
            <a:xfrm flipH="1" rot="10800000">
              <a:off x="834" y="3213"/>
              <a:ext cx="204" cy="1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106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63" name="Google Shape;1663;p10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4" name="Google Shape;1664;p10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06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выбора</a:t>
            </a:r>
            <a:endParaRPr/>
          </a:p>
        </p:txBody>
      </p:sp>
      <p:sp>
        <p:nvSpPr>
          <p:cNvPr id="1666" name="Google Shape;1666;p106"/>
          <p:cNvSpPr txBox="1"/>
          <p:nvPr/>
        </p:nvSpPr>
        <p:spPr>
          <a:xfrm>
            <a:off x="350837" y="887412"/>
            <a:ext cx="8420100" cy="11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значения, при которых выполняются одинаковые действия, можно группировать</a:t>
            </a:r>
            <a:endParaRPr/>
          </a:p>
        </p:txBody>
      </p:sp>
      <p:sp>
        <p:nvSpPr>
          <p:cNvPr id="1667" name="Google Shape;1667;p106"/>
          <p:cNvSpPr txBox="1"/>
          <p:nvPr/>
        </p:nvSpPr>
        <p:spPr>
          <a:xfrm>
            <a:off x="3197225" y="2397125"/>
            <a:ext cx="5097462" cy="32321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i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           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2,4,6:       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10..15:       a :=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20,21,25..30: a := 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writeln('Ошибка');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68" name="Google Shape;1668;p106"/>
          <p:cNvSpPr/>
          <p:nvPr/>
        </p:nvSpPr>
        <p:spPr>
          <a:xfrm>
            <a:off x="374650" y="2752725"/>
            <a:ext cx="2400300" cy="587375"/>
          </a:xfrm>
          <a:prstGeom prst="wedgeRoundRectCallout">
            <a:avLst>
              <a:gd fmla="val 27243" name="adj1"/>
              <a:gd fmla="val 274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перечисление</a:t>
            </a:r>
            <a:endParaRPr/>
          </a:p>
        </p:txBody>
      </p:sp>
      <p:sp>
        <p:nvSpPr>
          <p:cNvPr id="1669" name="Google Shape;1669;p106"/>
          <p:cNvSpPr/>
          <p:nvPr/>
        </p:nvSpPr>
        <p:spPr>
          <a:xfrm>
            <a:off x="569912" y="3665537"/>
            <a:ext cx="2111375" cy="587375"/>
          </a:xfrm>
          <a:prstGeom prst="wedgeRoundRectCallout">
            <a:avLst>
              <a:gd fmla="val 28894" name="adj1"/>
              <a:gd fmla="val 1279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endParaRPr/>
          </a:p>
        </p:txBody>
      </p:sp>
      <p:sp>
        <p:nvSpPr>
          <p:cNvPr id="1670" name="Google Shape;1670;p106"/>
          <p:cNvSpPr/>
          <p:nvPr/>
        </p:nvSpPr>
        <p:spPr>
          <a:xfrm>
            <a:off x="625475" y="4705350"/>
            <a:ext cx="2111375" cy="587375"/>
          </a:xfrm>
          <a:prstGeom prst="wedgeRoundRectCallout">
            <a:avLst>
              <a:gd fmla="val 28266" name="adj1"/>
              <a:gd fmla="val -723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смесь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677" name="Google Shape;1677;p107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8" name="Google Shape;1678;p10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07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неправильно?</a:t>
            </a:r>
            <a:endParaRPr/>
          </a:p>
        </p:txBody>
      </p:sp>
      <p:sp>
        <p:nvSpPr>
          <p:cNvPr id="1680" name="Google Shape;1680;p107"/>
          <p:cNvSpPr txBox="1"/>
          <p:nvPr/>
        </p:nvSpPr>
        <p:spPr>
          <a:xfrm>
            <a:off x="749300" y="1314450"/>
            <a:ext cx="3159125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a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 begin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1681" name="Google Shape;1681;p107"/>
          <p:cNvGrpSpPr/>
          <p:nvPr/>
        </p:nvGrpSpPr>
        <p:grpSpPr>
          <a:xfrm>
            <a:off x="1338262" y="1682750"/>
            <a:ext cx="1081087" cy="350837"/>
            <a:chOff x="651" y="862"/>
            <a:chExt cx="681" cy="221"/>
          </a:xfrm>
        </p:grpSpPr>
        <p:sp>
          <p:nvSpPr>
            <p:cNvPr id="1682" name="Google Shape;1682;p107"/>
            <p:cNvSpPr/>
            <p:nvPr/>
          </p:nvSpPr>
          <p:spPr>
            <a:xfrm>
              <a:off x="651" y="862"/>
              <a:ext cx="681" cy="221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3" name="Google Shape;1683;p107"/>
            <p:cNvCxnSpPr/>
            <p:nvPr/>
          </p:nvCxnSpPr>
          <p:spPr>
            <a:xfrm flipH="1" rot="10800000">
              <a:off x="660" y="879"/>
              <a:ext cx="663" cy="192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84" name="Google Shape;1684;p107"/>
          <p:cNvSpPr txBox="1"/>
          <p:nvPr/>
        </p:nvSpPr>
        <p:spPr>
          <a:xfrm>
            <a:off x="4795837" y="1314450"/>
            <a:ext cx="3159125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a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 a :=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4: a :=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85" name="Google Shape;1685;p107"/>
          <p:cNvSpPr txBox="1"/>
          <p:nvPr/>
        </p:nvSpPr>
        <p:spPr>
          <a:xfrm>
            <a:off x="6615112" y="1689100"/>
            <a:ext cx="231775" cy="415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686" name="Google Shape;1686;p107"/>
          <p:cNvSpPr txBox="1"/>
          <p:nvPr/>
        </p:nvSpPr>
        <p:spPr>
          <a:xfrm>
            <a:off x="749300" y="3078162"/>
            <a:ext cx="3159125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a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2..5: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1687" name="Google Shape;1687;p107"/>
          <p:cNvGrpSpPr/>
          <p:nvPr/>
        </p:nvGrpSpPr>
        <p:grpSpPr>
          <a:xfrm>
            <a:off x="908050" y="3768725"/>
            <a:ext cx="415925" cy="415925"/>
            <a:chOff x="809" y="3160"/>
            <a:chExt cx="262" cy="262"/>
          </a:xfrm>
        </p:grpSpPr>
        <p:sp>
          <p:nvSpPr>
            <p:cNvPr id="1688" name="Google Shape;1688;p107"/>
            <p:cNvSpPr/>
            <p:nvPr/>
          </p:nvSpPr>
          <p:spPr>
            <a:xfrm>
              <a:off x="809" y="3160"/>
              <a:ext cx="262" cy="262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9" name="Google Shape;1689;p107"/>
            <p:cNvCxnSpPr/>
            <p:nvPr/>
          </p:nvCxnSpPr>
          <p:spPr>
            <a:xfrm flipH="1" rot="10800000">
              <a:off x="834" y="3213"/>
              <a:ext cx="204" cy="1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90" name="Google Shape;1690;p107"/>
          <p:cNvSpPr txBox="1"/>
          <p:nvPr/>
        </p:nvSpPr>
        <p:spPr>
          <a:xfrm>
            <a:off x="4795837" y="3078162"/>
            <a:ext cx="3159125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a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0..2: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6..3: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91" name="Google Shape;1691;p107"/>
          <p:cNvSpPr txBox="1"/>
          <p:nvPr/>
        </p:nvSpPr>
        <p:spPr>
          <a:xfrm>
            <a:off x="4926012" y="3784600"/>
            <a:ext cx="1006475" cy="415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3..6:</a:t>
            </a:r>
            <a:endParaRPr/>
          </a:p>
        </p:txBody>
      </p:sp>
      <p:sp>
        <p:nvSpPr>
          <p:cNvPr id="1692" name="Google Shape;1692;p107"/>
          <p:cNvSpPr txBox="1"/>
          <p:nvPr/>
        </p:nvSpPr>
        <p:spPr>
          <a:xfrm>
            <a:off x="768350" y="4841875"/>
            <a:ext cx="3159125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a+c/2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 a :=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1693" name="Google Shape;1693;p107"/>
          <p:cNvGrpSpPr/>
          <p:nvPr/>
        </p:nvGrpSpPr>
        <p:grpSpPr>
          <a:xfrm>
            <a:off x="1604962" y="4886325"/>
            <a:ext cx="942975" cy="350837"/>
            <a:chOff x="651" y="862"/>
            <a:chExt cx="681" cy="221"/>
          </a:xfrm>
        </p:grpSpPr>
        <p:sp>
          <p:nvSpPr>
            <p:cNvPr id="1694" name="Google Shape;1694;p107"/>
            <p:cNvSpPr/>
            <p:nvPr/>
          </p:nvSpPr>
          <p:spPr>
            <a:xfrm>
              <a:off x="651" y="862"/>
              <a:ext cx="681" cy="221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5" name="Google Shape;1695;p107"/>
            <p:cNvCxnSpPr/>
            <p:nvPr/>
          </p:nvCxnSpPr>
          <p:spPr>
            <a:xfrm flipH="1" rot="10800000">
              <a:off x="660" y="879"/>
              <a:ext cx="663" cy="192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96" name="Google Shape;1696;p107"/>
          <p:cNvSpPr txBox="1"/>
          <p:nvPr/>
        </p:nvSpPr>
        <p:spPr>
          <a:xfrm>
            <a:off x="4287837" y="4970462"/>
            <a:ext cx="4286250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a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 a := b; d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4: a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97" name="Google Shape;1697;p107"/>
          <p:cNvSpPr txBox="1"/>
          <p:nvPr/>
        </p:nvSpPr>
        <p:spPr>
          <a:xfrm>
            <a:off x="4824412" y="4632325"/>
            <a:ext cx="1006475" cy="415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</p:txBody>
      </p:sp>
      <p:sp>
        <p:nvSpPr>
          <p:cNvPr id="1698" name="Google Shape;1698;p107"/>
          <p:cNvSpPr txBox="1"/>
          <p:nvPr/>
        </p:nvSpPr>
        <p:spPr>
          <a:xfrm>
            <a:off x="7539037" y="5307012"/>
            <a:ext cx="793750" cy="415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18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699" name="Google Shape;1699;p107"/>
          <p:cNvSpPr/>
          <p:nvPr/>
        </p:nvSpPr>
        <p:spPr>
          <a:xfrm>
            <a:off x="4960937" y="5053012"/>
            <a:ext cx="238125" cy="498475"/>
          </a:xfrm>
          <a:custGeom>
            <a:rect b="b" l="l" r="r" t="t"/>
            <a:pathLst>
              <a:path extrusionOk="0" h="314" w="150">
                <a:moveTo>
                  <a:pt x="150" y="0"/>
                </a:moveTo>
                <a:cubicBezTo>
                  <a:pt x="148" y="13"/>
                  <a:pt x="145" y="56"/>
                  <a:pt x="139" y="81"/>
                </a:cubicBezTo>
                <a:cubicBezTo>
                  <a:pt x="133" y="106"/>
                  <a:pt x="134" y="137"/>
                  <a:pt x="115" y="151"/>
                </a:cubicBezTo>
                <a:cubicBezTo>
                  <a:pt x="96" y="165"/>
                  <a:pt x="45" y="150"/>
                  <a:pt x="28" y="168"/>
                </a:cubicBezTo>
                <a:cubicBezTo>
                  <a:pt x="11" y="186"/>
                  <a:pt x="14" y="237"/>
                  <a:pt x="11" y="261"/>
                </a:cubicBezTo>
                <a:cubicBezTo>
                  <a:pt x="8" y="285"/>
                  <a:pt x="0" y="301"/>
                  <a:pt x="11" y="314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08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06" name="Google Shape;1706;p10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7" name="Google Shape;1707;p10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108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Задания (с защитой от неверного ввода)</a:t>
            </a:r>
            <a:endParaRPr/>
          </a:p>
        </p:txBody>
      </p:sp>
      <p:sp>
        <p:nvSpPr>
          <p:cNvPr id="1709" name="Google Shape;1709;p108"/>
          <p:cNvSpPr txBox="1"/>
          <p:nvPr/>
        </p:nvSpPr>
        <p:spPr>
          <a:xfrm>
            <a:off x="369887" y="858837"/>
            <a:ext cx="8420100" cy="57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номер месяца и вывести количество дней в нем, а также число ошибок при вводе. 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номер месяца:  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номер месяца: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-2                       2 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Введите номер месяца:    В этом месяце 28 дней.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11                      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Вы вводили неверно 0 раз.</a:t>
            </a:r>
            <a:endParaRPr b="1" i="0" sz="19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В этом месяце 30 дней.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Вы вводили неверно 1 раз. </a:t>
            </a:r>
            <a:endParaRPr/>
          </a:p>
          <a:p>
            <a:pPr indent="-534987" lvl="0" marL="534987" marR="0" rtl="0" algn="l">
              <a:lnSpc>
                <a:spcPct val="110000"/>
              </a:lnSpc>
              <a:spcBef>
                <a:spcPts val="12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номер месяца и номер дня, вывести число дней, оставшихся до Нового года.</a:t>
            </a:r>
            <a:endParaRPr/>
          </a:p>
          <a:p>
            <a:pPr indent="-534987" lvl="0" marL="534987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номер месяца: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Введите день: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indent="-534987" lvl="0" marL="534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До Нового года осталось 6 дней.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09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5" name="Google Shape;1715;p109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endParaRPr/>
          </a:p>
        </p:txBody>
      </p:sp>
      <p:sp>
        <p:nvSpPr>
          <p:cNvPr id="1716" name="Google Shape;1716;p109"/>
          <p:cNvSpPr txBox="1"/>
          <p:nvPr>
            <p:ph idx="1" type="subTitle"/>
          </p:nvPr>
        </p:nvSpPr>
        <p:spPr>
          <a:xfrm>
            <a:off x="336550" y="3886200"/>
            <a:ext cx="85264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7. Графика</a:t>
            </a:r>
            <a:endParaRPr/>
          </a:p>
        </p:txBody>
      </p:sp>
      <p:sp>
        <p:nvSpPr>
          <p:cNvPr id="1717" name="Google Shape;1717;p109"/>
          <p:cNvSpPr txBox="1"/>
          <p:nvPr/>
        </p:nvSpPr>
        <p:spPr>
          <a:xfrm>
            <a:off x="144462" y="6216650"/>
            <a:ext cx="419576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К.Ю. Поляков, 2006-2009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10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24" name="Google Shape;1724;p11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5" name="Google Shape;1725;p11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10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координат</a:t>
            </a:r>
            <a:endParaRPr/>
          </a:p>
        </p:txBody>
      </p:sp>
      <p:sp>
        <p:nvSpPr>
          <p:cNvPr id="1727" name="Google Shape;1727;p110"/>
          <p:cNvSpPr txBox="1"/>
          <p:nvPr/>
        </p:nvSpPr>
        <p:spPr>
          <a:xfrm>
            <a:off x="2011362" y="1720850"/>
            <a:ext cx="4879975" cy="3257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8" name="Google Shape;1728;p110"/>
          <p:cNvCxnSpPr/>
          <p:nvPr/>
        </p:nvCxnSpPr>
        <p:spPr>
          <a:xfrm>
            <a:off x="2011362" y="1720850"/>
            <a:ext cx="61372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729" name="Google Shape;1729;p110"/>
          <p:cNvCxnSpPr/>
          <p:nvPr/>
        </p:nvCxnSpPr>
        <p:spPr>
          <a:xfrm>
            <a:off x="2011362" y="1720850"/>
            <a:ext cx="0" cy="410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730" name="Google Shape;1730;p110"/>
          <p:cNvSpPr txBox="1"/>
          <p:nvPr/>
        </p:nvSpPr>
        <p:spPr>
          <a:xfrm>
            <a:off x="1211262" y="1343025"/>
            <a:ext cx="82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/>
          </a:p>
        </p:txBody>
      </p:sp>
      <p:sp>
        <p:nvSpPr>
          <p:cNvPr id="1731" name="Google Shape;1731;p110"/>
          <p:cNvSpPr txBox="1"/>
          <p:nvPr/>
        </p:nvSpPr>
        <p:spPr>
          <a:xfrm>
            <a:off x="4835525" y="3321050"/>
            <a:ext cx="82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  <a:endParaRPr/>
          </a:p>
        </p:txBody>
      </p:sp>
      <p:sp>
        <p:nvSpPr>
          <p:cNvPr id="1732" name="Google Shape;1732;p110"/>
          <p:cNvSpPr txBox="1"/>
          <p:nvPr/>
        </p:nvSpPr>
        <p:spPr>
          <a:xfrm>
            <a:off x="7567612" y="1171575"/>
            <a:ext cx="490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33" name="Google Shape;1733;p110"/>
          <p:cNvSpPr txBox="1"/>
          <p:nvPr/>
        </p:nvSpPr>
        <p:spPr>
          <a:xfrm>
            <a:off x="1384300" y="5367337"/>
            <a:ext cx="490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734" name="Google Shape;1734;p110"/>
          <p:cNvSpPr/>
          <p:nvPr/>
        </p:nvSpPr>
        <p:spPr>
          <a:xfrm>
            <a:off x="4376737" y="3332162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5" name="Google Shape;1735;p110"/>
          <p:cNvCxnSpPr/>
          <p:nvPr/>
        </p:nvCxnSpPr>
        <p:spPr>
          <a:xfrm rot="10800000">
            <a:off x="4432300" y="1717675"/>
            <a:ext cx="0" cy="16700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6" name="Google Shape;1736;p110"/>
          <p:cNvCxnSpPr/>
          <p:nvPr/>
        </p:nvCxnSpPr>
        <p:spPr>
          <a:xfrm>
            <a:off x="3209131" y="2172493"/>
            <a:ext cx="0" cy="24177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37" name="Google Shape;1737;p110"/>
          <p:cNvSpPr txBox="1"/>
          <p:nvPr/>
        </p:nvSpPr>
        <p:spPr>
          <a:xfrm>
            <a:off x="2955925" y="3379787"/>
            <a:ext cx="36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38" name="Google Shape;1738;p110"/>
          <p:cNvSpPr txBox="1"/>
          <p:nvPr/>
        </p:nvSpPr>
        <p:spPr>
          <a:xfrm>
            <a:off x="4495800" y="2297112"/>
            <a:ext cx="36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11"/>
          <p:cNvSpPr txBox="1"/>
          <p:nvPr/>
        </p:nvSpPr>
        <p:spPr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45" name="Google Shape;1745;p11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6" name="Google Shape;1746;p11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111"/>
          <p:cNvSpPr txBox="1"/>
          <p:nvPr/>
        </p:nvSpPr>
        <p:spPr>
          <a:xfrm>
            <a:off x="395287" y="188912"/>
            <a:ext cx="81407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цветом</a:t>
            </a:r>
            <a:endParaRPr/>
          </a:p>
        </p:txBody>
      </p:sp>
      <p:sp>
        <p:nvSpPr>
          <p:cNvPr id="1748" name="Google Shape;1748;p111"/>
          <p:cNvSpPr txBox="1"/>
          <p:nvPr/>
        </p:nvSpPr>
        <p:spPr>
          <a:xfrm>
            <a:off x="350837" y="887412"/>
            <a:ext cx="84201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Цвет и толщина линий, цвет точек: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Pen ( 1, 255, 0, 0 );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70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Цвет и стиль заливки: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Brush ( 1, 0, 255, 0 );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70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Цвет текста:</a:t>
            </a:r>
            <a:endParaRPr/>
          </a:p>
          <a:p>
            <a:pPr indent="-268287" lvl="1" marL="62865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TextColor ( 0, 0, 255 );</a:t>
            </a:r>
            <a:endParaRPr/>
          </a:p>
        </p:txBody>
      </p:sp>
      <p:sp>
        <p:nvSpPr>
          <p:cNvPr id="1749" name="Google Shape;1749;p111"/>
          <p:cNvSpPr/>
          <p:nvPr/>
        </p:nvSpPr>
        <p:spPr>
          <a:xfrm>
            <a:off x="1279525" y="2070100"/>
            <a:ext cx="1401762" cy="671512"/>
          </a:xfrm>
          <a:prstGeom prst="wedgeRoundRectCallout">
            <a:avLst>
              <a:gd fmla="val 29526" name="adj1"/>
              <a:gd fmla="val -975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толщина линии</a:t>
            </a:r>
            <a:endParaRPr/>
          </a:p>
        </p:txBody>
      </p:sp>
      <p:sp>
        <p:nvSpPr>
          <p:cNvPr id="1750" name="Google Shape;1750;p111"/>
          <p:cNvSpPr/>
          <p:nvPr/>
        </p:nvSpPr>
        <p:spPr>
          <a:xfrm>
            <a:off x="3024187" y="2003425"/>
            <a:ext cx="992187" cy="801687"/>
          </a:xfrm>
          <a:prstGeom prst="wedgeRoundRectCallout">
            <a:avLst>
              <a:gd fmla="val 21807" name="adj1"/>
              <a:gd fmla="val -64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(red)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0..255</a:t>
            </a:r>
            <a:endParaRPr/>
          </a:p>
        </p:txBody>
      </p:sp>
      <p:sp>
        <p:nvSpPr>
          <p:cNvPr id="1751" name="Google Shape;1751;p111"/>
          <p:cNvSpPr/>
          <p:nvPr/>
        </p:nvSpPr>
        <p:spPr>
          <a:xfrm>
            <a:off x="4276725" y="2003425"/>
            <a:ext cx="1336675" cy="801687"/>
          </a:xfrm>
          <a:prstGeom prst="wedgeRoundRectCallout">
            <a:avLst>
              <a:gd fmla="val 9235" name="adj1"/>
              <a:gd fmla="val -714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(green)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0..255</a:t>
            </a:r>
            <a:endParaRPr/>
          </a:p>
        </p:txBody>
      </p:sp>
      <p:sp>
        <p:nvSpPr>
          <p:cNvPr id="1752" name="Google Shape;1752;p111"/>
          <p:cNvSpPr/>
          <p:nvPr/>
        </p:nvSpPr>
        <p:spPr>
          <a:xfrm>
            <a:off x="6130925" y="1993900"/>
            <a:ext cx="1382712" cy="746125"/>
          </a:xfrm>
          <a:prstGeom prst="wedgeRoundRectCallout">
            <a:avLst>
              <a:gd fmla="val -10143" name="adj1"/>
              <a:gd fmla="val -712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(blue)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0..255</a:t>
            </a:r>
            <a:endParaRPr/>
          </a:p>
        </p:txBody>
      </p:sp>
      <p:sp>
        <p:nvSpPr>
          <p:cNvPr id="1753" name="Google Shape;1753;p111"/>
          <p:cNvSpPr/>
          <p:nvPr/>
        </p:nvSpPr>
        <p:spPr>
          <a:xfrm>
            <a:off x="1466850" y="3956050"/>
            <a:ext cx="2203450" cy="763587"/>
          </a:xfrm>
          <a:prstGeom prst="wedgeRoundRectCallout">
            <a:avLst>
              <a:gd fmla="val 21164" name="adj1"/>
              <a:gd fmla="val -66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 выключить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включить</a:t>
            </a:r>
            <a:endParaRPr/>
          </a:p>
        </p:txBody>
      </p:sp>
      <p:sp>
        <p:nvSpPr>
          <p:cNvPr id="1754" name="Google Shape;1754;p111"/>
          <p:cNvSpPr/>
          <p:nvPr/>
        </p:nvSpPr>
        <p:spPr>
          <a:xfrm>
            <a:off x="4079875" y="3971925"/>
            <a:ext cx="628650" cy="541337"/>
          </a:xfrm>
          <a:prstGeom prst="wedgeRoundRectCallout">
            <a:avLst>
              <a:gd fmla="val 6818" name="adj1"/>
              <a:gd fmla="val -981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55" name="Google Shape;1755;p111"/>
          <p:cNvSpPr/>
          <p:nvPr/>
        </p:nvSpPr>
        <p:spPr>
          <a:xfrm>
            <a:off x="4948237" y="3971925"/>
            <a:ext cx="628650" cy="541337"/>
          </a:xfrm>
          <a:prstGeom prst="wedgeRoundRectCallout">
            <a:avLst>
              <a:gd fmla="val 5564" name="adj1"/>
              <a:gd fmla="val -1019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756" name="Google Shape;1756;p111"/>
          <p:cNvSpPr/>
          <p:nvPr/>
        </p:nvSpPr>
        <p:spPr>
          <a:xfrm>
            <a:off x="5816600" y="3971925"/>
            <a:ext cx="628650" cy="541337"/>
          </a:xfrm>
          <a:prstGeom prst="wedgeRoundRectCallout">
            <a:avLst>
              <a:gd fmla="val 1636" name="adj1"/>
              <a:gd fmla="val -1026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57" name="Google Shape;1757;p111"/>
          <p:cNvSpPr/>
          <p:nvPr/>
        </p:nvSpPr>
        <p:spPr>
          <a:xfrm>
            <a:off x="4303712" y="5959475"/>
            <a:ext cx="628650" cy="541337"/>
          </a:xfrm>
          <a:prstGeom prst="wedgeRoundRectCallout">
            <a:avLst>
              <a:gd fmla="val 6818" name="adj1"/>
              <a:gd fmla="val -981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58" name="Google Shape;1758;p111"/>
          <p:cNvSpPr/>
          <p:nvPr/>
        </p:nvSpPr>
        <p:spPr>
          <a:xfrm>
            <a:off x="5172075" y="5959475"/>
            <a:ext cx="628650" cy="541337"/>
          </a:xfrm>
          <a:prstGeom prst="wedgeRoundRectCallout">
            <a:avLst>
              <a:gd fmla="val -3109" name="adj1"/>
              <a:gd fmla="val -1235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759" name="Google Shape;1759;p111"/>
          <p:cNvSpPr/>
          <p:nvPr/>
        </p:nvSpPr>
        <p:spPr>
          <a:xfrm>
            <a:off x="6040437" y="5959475"/>
            <a:ext cx="628650" cy="541337"/>
          </a:xfrm>
          <a:prstGeom prst="wedgeRoundRectCallout">
            <a:avLst>
              <a:gd fmla="val -3164" name="adj1"/>
              <a:gd fmla="val -1247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