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  <p:sldMasterId id="2147483667" r:id="rId7"/>
    <p:sldMasterId id="2147483668" r:id="rId8"/>
    <p:sldMasterId id="2147483669" r:id="rId9"/>
    <p:sldMasterId id="2147483670" r:id="rId10"/>
    <p:sldMasterId id="2147483671" r:id="rId11"/>
    <p:sldMasterId id="2147483672" r:id="rId12"/>
    <p:sldMasterId id="2147483673" r:id="rId13"/>
    <p:sldMasterId id="2147483674" r:id="rId14"/>
    <p:sldMasterId id="2147483675" r:id="rId15"/>
    <p:sldMasterId id="2147483676" r:id="rId16"/>
    <p:sldMasterId id="2147483677" r:id="rId17"/>
    <p:sldMasterId id="2147483678" r:id="rId18"/>
    <p:sldMasterId id="2147483679" r:id="rId19"/>
    <p:sldMasterId id="2147483680" r:id="rId20"/>
    <p:sldMasterId id="2147483681" r:id="rId21"/>
    <p:sldMasterId id="2147483682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  <p:sldId id="313" r:id="rId81"/>
    <p:sldId id="314" r:id="rId82"/>
    <p:sldId id="315" r:id="rId83"/>
    <p:sldId id="316" r:id="rId84"/>
    <p:sldId id="317" r:id="rId85"/>
    <p:sldId id="318" r:id="rId86"/>
    <p:sldId id="319" r:id="rId87"/>
    <p:sldId id="320" r:id="rId88"/>
    <p:sldId id="321" r:id="rId89"/>
    <p:sldId id="322" r:id="rId90"/>
    <p:sldId id="323" r:id="rId91"/>
    <p:sldId id="324" r:id="rId92"/>
    <p:sldId id="325" r:id="rId93"/>
    <p:sldId id="326" r:id="rId94"/>
    <p:sldId id="327" r:id="rId95"/>
    <p:sldId id="328" r:id="rId96"/>
    <p:sldId id="329" r:id="rId97"/>
    <p:sldId id="330" r:id="rId98"/>
    <p:sldId id="331" r:id="rId99"/>
    <p:sldId id="332" r:id="rId100"/>
    <p:sldId id="333" r:id="rId101"/>
    <p:sldId id="334" r:id="rId102"/>
    <p:sldId id="335" r:id="rId103"/>
    <p:sldId id="336" r:id="rId104"/>
    <p:sldId id="337" r:id="rId105"/>
    <p:sldId id="338" r:id="rId106"/>
    <p:sldId id="339" r:id="rId107"/>
    <p:sldId id="340" r:id="rId108"/>
    <p:sldId id="341" r:id="rId109"/>
    <p:sldId id="342" r:id="rId110"/>
    <p:sldId id="343" r:id="rId111"/>
    <p:sldId id="344" r:id="rId112"/>
    <p:sldId id="345" r:id="rId113"/>
    <p:sldId id="346" r:id="rId114"/>
    <p:sldId id="347" r:id="rId115"/>
    <p:sldId id="348" r:id="rId116"/>
    <p:sldId id="349" r:id="rId117"/>
    <p:sldId id="350" r:id="rId118"/>
    <p:sldId id="351" r:id="rId119"/>
    <p:sldId id="352" r:id="rId120"/>
    <p:sldId id="353" r:id="rId121"/>
    <p:sldId id="354" r:id="rId122"/>
    <p:sldId id="355" r:id="rId123"/>
    <p:sldId id="356" r:id="rId124"/>
    <p:sldId id="357" r:id="rId125"/>
    <p:sldId id="358" r:id="rId126"/>
    <p:sldId id="359" r:id="rId127"/>
    <p:sldId id="360" r:id="rId128"/>
    <p:sldId id="361" r:id="rId129"/>
    <p:sldId id="362" r:id="rId130"/>
    <p:sldId id="363" r:id="rId131"/>
    <p:sldId id="364" r:id="rId132"/>
    <p:sldId id="365" r:id="rId133"/>
    <p:sldId id="366" r:id="rId134"/>
    <p:sldId id="367" r:id="rId135"/>
    <p:sldId id="368" r:id="rId136"/>
    <p:sldId id="369" r:id="rId137"/>
    <p:sldId id="370" r:id="rId138"/>
    <p:sldId id="371" r:id="rId139"/>
    <p:sldId id="372" r:id="rId140"/>
    <p:sldId id="373" r:id="rId141"/>
    <p:sldId id="374" r:id="rId142"/>
    <p:sldId id="375" r:id="rId143"/>
    <p:sldId id="376" r:id="rId144"/>
    <p:sldId id="377" r:id="rId145"/>
    <p:sldId id="378" r:id="rId146"/>
    <p:sldId id="379" r:id="rId147"/>
    <p:sldId id="380" r:id="rId148"/>
    <p:sldId id="381" r:id="rId149"/>
    <p:sldId id="382" r:id="rId150"/>
    <p:sldId id="383" r:id="rId151"/>
    <p:sldId id="384" r:id="rId152"/>
    <p:sldId id="385" r:id="rId153"/>
    <p:sldId id="386" r:id="rId154"/>
    <p:sldId id="387" r:id="rId155"/>
    <p:sldId id="388" r:id="rId156"/>
    <p:sldId id="389" r:id="rId157"/>
    <p:sldId id="390" r:id="rId158"/>
    <p:sldId id="391" r:id="rId159"/>
    <p:sldId id="392" r:id="rId160"/>
    <p:sldId id="393" r:id="rId161"/>
    <p:sldId id="394" r:id="rId162"/>
    <p:sldId id="395" r:id="rId163"/>
    <p:sldId id="396" r:id="rId164"/>
    <p:sldId id="397" r:id="rId165"/>
    <p:sldId id="398" r:id="rId166"/>
    <p:sldId id="399" r:id="rId167"/>
    <p:sldId id="400" r:id="rId168"/>
    <p:sldId id="401" r:id="rId169"/>
    <p:sldId id="402" r:id="rId170"/>
    <p:sldId id="403" r:id="rId171"/>
    <p:sldId id="404" r:id="rId172"/>
    <p:sldId id="405" r:id="rId173"/>
  </p:sldIdLst>
  <p:sldSz cy="6858000" cx="9144000"/>
  <p:notesSz cx="6858000" cy="9144000"/>
  <p:embeddedFontLst>
    <p:embeddedFont>
      <p:font typeface="Arial Black"/>
      <p:regular r:id="rId1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9192E4-6327-43A5-A0D5-CBDFCFA426BD}">
  <a:tblStyle styleId="{6D9192E4-6327-43A5-A0D5-CBDFCFA426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7.xml"/><Relationship Id="rId42" Type="http://schemas.openxmlformats.org/officeDocument/2006/relationships/slide" Target="slides/slide19.xml"/><Relationship Id="rId41" Type="http://schemas.openxmlformats.org/officeDocument/2006/relationships/slide" Target="slides/slide18.xml"/><Relationship Id="rId44" Type="http://schemas.openxmlformats.org/officeDocument/2006/relationships/slide" Target="slides/slide21.xml"/><Relationship Id="rId43" Type="http://schemas.openxmlformats.org/officeDocument/2006/relationships/slide" Target="slides/slide20.xml"/><Relationship Id="rId46" Type="http://schemas.openxmlformats.org/officeDocument/2006/relationships/slide" Target="slides/slide23.xml"/><Relationship Id="rId45" Type="http://schemas.openxmlformats.org/officeDocument/2006/relationships/slide" Target="slides/slide22.xml"/><Relationship Id="rId107" Type="http://schemas.openxmlformats.org/officeDocument/2006/relationships/slide" Target="slides/slide84.xml"/><Relationship Id="rId106" Type="http://schemas.openxmlformats.org/officeDocument/2006/relationships/slide" Target="slides/slide83.xml"/><Relationship Id="rId105" Type="http://schemas.openxmlformats.org/officeDocument/2006/relationships/slide" Target="slides/slide82.xml"/><Relationship Id="rId104" Type="http://schemas.openxmlformats.org/officeDocument/2006/relationships/slide" Target="slides/slide81.xml"/><Relationship Id="rId109" Type="http://schemas.openxmlformats.org/officeDocument/2006/relationships/slide" Target="slides/slide86.xml"/><Relationship Id="rId108" Type="http://schemas.openxmlformats.org/officeDocument/2006/relationships/slide" Target="slides/slide85.xml"/><Relationship Id="rId48" Type="http://schemas.openxmlformats.org/officeDocument/2006/relationships/slide" Target="slides/slide25.xml"/><Relationship Id="rId47" Type="http://schemas.openxmlformats.org/officeDocument/2006/relationships/slide" Target="slides/slide24.xml"/><Relationship Id="rId49" Type="http://schemas.openxmlformats.org/officeDocument/2006/relationships/slide" Target="slides/slide26.xml"/><Relationship Id="rId103" Type="http://schemas.openxmlformats.org/officeDocument/2006/relationships/slide" Target="slides/slide80.xml"/><Relationship Id="rId102" Type="http://schemas.openxmlformats.org/officeDocument/2006/relationships/slide" Target="slides/slide79.xml"/><Relationship Id="rId101" Type="http://schemas.openxmlformats.org/officeDocument/2006/relationships/slide" Target="slides/slide78.xml"/><Relationship Id="rId100" Type="http://schemas.openxmlformats.org/officeDocument/2006/relationships/slide" Target="slides/slide77.xml"/><Relationship Id="rId31" Type="http://schemas.openxmlformats.org/officeDocument/2006/relationships/slide" Target="slides/slide8.xml"/><Relationship Id="rId30" Type="http://schemas.openxmlformats.org/officeDocument/2006/relationships/slide" Target="slides/slide7.xml"/><Relationship Id="rId33" Type="http://schemas.openxmlformats.org/officeDocument/2006/relationships/slide" Target="slides/slide10.xml"/><Relationship Id="rId32" Type="http://schemas.openxmlformats.org/officeDocument/2006/relationships/slide" Target="slides/slide9.xml"/><Relationship Id="rId35" Type="http://schemas.openxmlformats.org/officeDocument/2006/relationships/slide" Target="slides/slide12.xml"/><Relationship Id="rId34" Type="http://schemas.openxmlformats.org/officeDocument/2006/relationships/slide" Target="slides/slide11.xml"/><Relationship Id="rId37" Type="http://schemas.openxmlformats.org/officeDocument/2006/relationships/slide" Target="slides/slide14.xml"/><Relationship Id="rId36" Type="http://schemas.openxmlformats.org/officeDocument/2006/relationships/slide" Target="slides/slide13.xml"/><Relationship Id="rId39" Type="http://schemas.openxmlformats.org/officeDocument/2006/relationships/slide" Target="slides/slide16.xml"/><Relationship Id="rId174" Type="http://schemas.openxmlformats.org/officeDocument/2006/relationships/font" Target="fonts/ArialBlack-regular.fntdata"/><Relationship Id="rId38" Type="http://schemas.openxmlformats.org/officeDocument/2006/relationships/slide" Target="slides/slide15.xml"/><Relationship Id="rId173" Type="http://schemas.openxmlformats.org/officeDocument/2006/relationships/slide" Target="slides/slide150.xml"/><Relationship Id="rId20" Type="http://schemas.openxmlformats.org/officeDocument/2006/relationships/slideMaster" Target="slideMasters/slideMaster16.xml"/><Relationship Id="rId22" Type="http://schemas.openxmlformats.org/officeDocument/2006/relationships/slideMaster" Target="slideMasters/slideMaster18.xml"/><Relationship Id="rId21" Type="http://schemas.openxmlformats.org/officeDocument/2006/relationships/slideMaster" Target="slideMasters/slideMaster17.xml"/><Relationship Id="rId24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129" Type="http://schemas.openxmlformats.org/officeDocument/2006/relationships/slide" Target="slides/slide106.xml"/><Relationship Id="rId128" Type="http://schemas.openxmlformats.org/officeDocument/2006/relationships/slide" Target="slides/slide105.xml"/><Relationship Id="rId127" Type="http://schemas.openxmlformats.org/officeDocument/2006/relationships/slide" Target="slides/slide104.xml"/><Relationship Id="rId126" Type="http://schemas.openxmlformats.org/officeDocument/2006/relationships/slide" Target="slides/slide103.xml"/><Relationship Id="rId26" Type="http://schemas.openxmlformats.org/officeDocument/2006/relationships/slide" Target="slides/slide3.xml"/><Relationship Id="rId121" Type="http://schemas.openxmlformats.org/officeDocument/2006/relationships/slide" Target="slides/slide98.xml"/><Relationship Id="rId25" Type="http://schemas.openxmlformats.org/officeDocument/2006/relationships/slide" Target="slides/slide2.xml"/><Relationship Id="rId120" Type="http://schemas.openxmlformats.org/officeDocument/2006/relationships/slide" Target="slides/slide97.xml"/><Relationship Id="rId28" Type="http://schemas.openxmlformats.org/officeDocument/2006/relationships/slide" Target="slides/slide5.xml"/><Relationship Id="rId27" Type="http://schemas.openxmlformats.org/officeDocument/2006/relationships/slide" Target="slides/slide4.xml"/><Relationship Id="rId125" Type="http://schemas.openxmlformats.org/officeDocument/2006/relationships/slide" Target="slides/slide102.xml"/><Relationship Id="rId29" Type="http://schemas.openxmlformats.org/officeDocument/2006/relationships/slide" Target="slides/slide6.xml"/><Relationship Id="rId124" Type="http://schemas.openxmlformats.org/officeDocument/2006/relationships/slide" Target="slides/slide101.xml"/><Relationship Id="rId123" Type="http://schemas.openxmlformats.org/officeDocument/2006/relationships/slide" Target="slides/slide100.xml"/><Relationship Id="rId122" Type="http://schemas.openxmlformats.org/officeDocument/2006/relationships/slide" Target="slides/slide99.xml"/><Relationship Id="rId95" Type="http://schemas.openxmlformats.org/officeDocument/2006/relationships/slide" Target="slides/slide72.xml"/><Relationship Id="rId94" Type="http://schemas.openxmlformats.org/officeDocument/2006/relationships/slide" Target="slides/slide71.xml"/><Relationship Id="rId97" Type="http://schemas.openxmlformats.org/officeDocument/2006/relationships/slide" Target="slides/slide74.xml"/><Relationship Id="rId96" Type="http://schemas.openxmlformats.org/officeDocument/2006/relationships/slide" Target="slides/slide73.xml"/><Relationship Id="rId11" Type="http://schemas.openxmlformats.org/officeDocument/2006/relationships/slideMaster" Target="slideMasters/slideMaster7.xml"/><Relationship Id="rId99" Type="http://schemas.openxmlformats.org/officeDocument/2006/relationships/slide" Target="slides/slide76.xml"/><Relationship Id="rId10" Type="http://schemas.openxmlformats.org/officeDocument/2006/relationships/slideMaster" Target="slideMasters/slideMaster6.xml"/><Relationship Id="rId98" Type="http://schemas.openxmlformats.org/officeDocument/2006/relationships/slide" Target="slides/slide75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91" Type="http://schemas.openxmlformats.org/officeDocument/2006/relationships/slide" Target="slides/slide68.xml"/><Relationship Id="rId90" Type="http://schemas.openxmlformats.org/officeDocument/2006/relationships/slide" Target="slides/slide67.xml"/><Relationship Id="rId93" Type="http://schemas.openxmlformats.org/officeDocument/2006/relationships/slide" Target="slides/slide70.xml"/><Relationship Id="rId92" Type="http://schemas.openxmlformats.org/officeDocument/2006/relationships/slide" Target="slides/slide69.xml"/><Relationship Id="rId118" Type="http://schemas.openxmlformats.org/officeDocument/2006/relationships/slide" Target="slides/slide95.xml"/><Relationship Id="rId117" Type="http://schemas.openxmlformats.org/officeDocument/2006/relationships/slide" Target="slides/slide94.xml"/><Relationship Id="rId116" Type="http://schemas.openxmlformats.org/officeDocument/2006/relationships/slide" Target="slides/slide93.xml"/><Relationship Id="rId115" Type="http://schemas.openxmlformats.org/officeDocument/2006/relationships/slide" Target="slides/slide92.xml"/><Relationship Id="rId119" Type="http://schemas.openxmlformats.org/officeDocument/2006/relationships/slide" Target="slides/slide96.xml"/><Relationship Id="rId15" Type="http://schemas.openxmlformats.org/officeDocument/2006/relationships/slideMaster" Target="slideMasters/slideMaster11.xml"/><Relationship Id="rId110" Type="http://schemas.openxmlformats.org/officeDocument/2006/relationships/slide" Target="slides/slide87.xml"/><Relationship Id="rId14" Type="http://schemas.openxmlformats.org/officeDocument/2006/relationships/slideMaster" Target="slideMasters/slideMaster10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slideMaster" Target="slideMasters/slideMaster15.xml"/><Relationship Id="rId114" Type="http://schemas.openxmlformats.org/officeDocument/2006/relationships/slide" Target="slides/slide91.xml"/><Relationship Id="rId18" Type="http://schemas.openxmlformats.org/officeDocument/2006/relationships/slideMaster" Target="slideMasters/slideMaster14.xml"/><Relationship Id="rId113" Type="http://schemas.openxmlformats.org/officeDocument/2006/relationships/slide" Target="slides/slide90.xml"/><Relationship Id="rId112" Type="http://schemas.openxmlformats.org/officeDocument/2006/relationships/slide" Target="slides/slide89.xml"/><Relationship Id="rId111" Type="http://schemas.openxmlformats.org/officeDocument/2006/relationships/slide" Target="slides/slide88.xml"/><Relationship Id="rId84" Type="http://schemas.openxmlformats.org/officeDocument/2006/relationships/slide" Target="slides/slide61.xml"/><Relationship Id="rId83" Type="http://schemas.openxmlformats.org/officeDocument/2006/relationships/slide" Target="slides/slide60.xml"/><Relationship Id="rId86" Type="http://schemas.openxmlformats.org/officeDocument/2006/relationships/slide" Target="slides/slide63.xml"/><Relationship Id="rId85" Type="http://schemas.openxmlformats.org/officeDocument/2006/relationships/slide" Target="slides/slide62.xml"/><Relationship Id="rId88" Type="http://schemas.openxmlformats.org/officeDocument/2006/relationships/slide" Target="slides/slide65.xml"/><Relationship Id="rId150" Type="http://schemas.openxmlformats.org/officeDocument/2006/relationships/slide" Target="slides/slide127.xml"/><Relationship Id="rId87" Type="http://schemas.openxmlformats.org/officeDocument/2006/relationships/slide" Target="slides/slide64.xml"/><Relationship Id="rId89" Type="http://schemas.openxmlformats.org/officeDocument/2006/relationships/slide" Target="slides/slide66.xml"/><Relationship Id="rId80" Type="http://schemas.openxmlformats.org/officeDocument/2006/relationships/slide" Target="slides/slide57.xml"/><Relationship Id="rId82" Type="http://schemas.openxmlformats.org/officeDocument/2006/relationships/slide" Target="slides/slide59.xml"/><Relationship Id="rId81" Type="http://schemas.openxmlformats.org/officeDocument/2006/relationships/slide" Target="slides/slide5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26.xml"/><Relationship Id="rId4" Type="http://schemas.openxmlformats.org/officeDocument/2006/relationships/tableStyles" Target="tableStyles.xml"/><Relationship Id="rId148" Type="http://schemas.openxmlformats.org/officeDocument/2006/relationships/slide" Target="slides/slide125.xml"/><Relationship Id="rId9" Type="http://schemas.openxmlformats.org/officeDocument/2006/relationships/slideMaster" Target="slideMasters/slideMaster5.xml"/><Relationship Id="rId143" Type="http://schemas.openxmlformats.org/officeDocument/2006/relationships/slide" Target="slides/slide120.xml"/><Relationship Id="rId142" Type="http://schemas.openxmlformats.org/officeDocument/2006/relationships/slide" Target="slides/slide119.xml"/><Relationship Id="rId141" Type="http://schemas.openxmlformats.org/officeDocument/2006/relationships/slide" Target="slides/slide118.xml"/><Relationship Id="rId140" Type="http://schemas.openxmlformats.org/officeDocument/2006/relationships/slide" Target="slides/slide117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24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23.xml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22.xml"/><Relationship Id="rId8" Type="http://schemas.openxmlformats.org/officeDocument/2006/relationships/slideMaster" Target="slideMasters/slideMaster4.xml"/><Relationship Id="rId144" Type="http://schemas.openxmlformats.org/officeDocument/2006/relationships/slide" Target="slides/slide121.xml"/><Relationship Id="rId73" Type="http://schemas.openxmlformats.org/officeDocument/2006/relationships/slide" Target="slides/slide50.xml"/><Relationship Id="rId72" Type="http://schemas.openxmlformats.org/officeDocument/2006/relationships/slide" Target="slides/slide49.xml"/><Relationship Id="rId75" Type="http://schemas.openxmlformats.org/officeDocument/2006/relationships/slide" Target="slides/slide52.xml"/><Relationship Id="rId74" Type="http://schemas.openxmlformats.org/officeDocument/2006/relationships/slide" Target="slides/slide51.xml"/><Relationship Id="rId77" Type="http://schemas.openxmlformats.org/officeDocument/2006/relationships/slide" Target="slides/slide54.xml"/><Relationship Id="rId76" Type="http://schemas.openxmlformats.org/officeDocument/2006/relationships/slide" Target="slides/slide53.xml"/><Relationship Id="rId79" Type="http://schemas.openxmlformats.org/officeDocument/2006/relationships/slide" Target="slides/slide56.xml"/><Relationship Id="rId78" Type="http://schemas.openxmlformats.org/officeDocument/2006/relationships/slide" Target="slides/slide55.xml"/><Relationship Id="rId71" Type="http://schemas.openxmlformats.org/officeDocument/2006/relationships/slide" Target="slides/slide48.xml"/><Relationship Id="rId70" Type="http://schemas.openxmlformats.org/officeDocument/2006/relationships/slide" Target="slides/slide47.xml"/><Relationship Id="rId139" Type="http://schemas.openxmlformats.org/officeDocument/2006/relationships/slide" Target="slides/slide116.xml"/><Relationship Id="rId138" Type="http://schemas.openxmlformats.org/officeDocument/2006/relationships/slide" Target="slides/slide115.xml"/><Relationship Id="rId137" Type="http://schemas.openxmlformats.org/officeDocument/2006/relationships/slide" Target="slides/slide114.xml"/><Relationship Id="rId132" Type="http://schemas.openxmlformats.org/officeDocument/2006/relationships/slide" Target="slides/slide109.xml"/><Relationship Id="rId131" Type="http://schemas.openxmlformats.org/officeDocument/2006/relationships/slide" Target="slides/slide108.xml"/><Relationship Id="rId130" Type="http://schemas.openxmlformats.org/officeDocument/2006/relationships/slide" Target="slides/slide107.xml"/><Relationship Id="rId136" Type="http://schemas.openxmlformats.org/officeDocument/2006/relationships/slide" Target="slides/slide113.xml"/><Relationship Id="rId135" Type="http://schemas.openxmlformats.org/officeDocument/2006/relationships/slide" Target="slides/slide112.xml"/><Relationship Id="rId134" Type="http://schemas.openxmlformats.org/officeDocument/2006/relationships/slide" Target="slides/slide111.xml"/><Relationship Id="rId133" Type="http://schemas.openxmlformats.org/officeDocument/2006/relationships/slide" Target="slides/slide110.xml"/><Relationship Id="rId62" Type="http://schemas.openxmlformats.org/officeDocument/2006/relationships/slide" Target="slides/slide39.xml"/><Relationship Id="rId61" Type="http://schemas.openxmlformats.org/officeDocument/2006/relationships/slide" Target="slides/slide38.xml"/><Relationship Id="rId64" Type="http://schemas.openxmlformats.org/officeDocument/2006/relationships/slide" Target="slides/slide41.xml"/><Relationship Id="rId63" Type="http://schemas.openxmlformats.org/officeDocument/2006/relationships/slide" Target="slides/slide40.xml"/><Relationship Id="rId66" Type="http://schemas.openxmlformats.org/officeDocument/2006/relationships/slide" Target="slides/slide43.xml"/><Relationship Id="rId172" Type="http://schemas.openxmlformats.org/officeDocument/2006/relationships/slide" Target="slides/slide149.xml"/><Relationship Id="rId65" Type="http://schemas.openxmlformats.org/officeDocument/2006/relationships/slide" Target="slides/slide42.xml"/><Relationship Id="rId171" Type="http://schemas.openxmlformats.org/officeDocument/2006/relationships/slide" Target="slides/slide148.xml"/><Relationship Id="rId68" Type="http://schemas.openxmlformats.org/officeDocument/2006/relationships/slide" Target="slides/slide45.xml"/><Relationship Id="rId170" Type="http://schemas.openxmlformats.org/officeDocument/2006/relationships/slide" Target="slides/slide147.xml"/><Relationship Id="rId67" Type="http://schemas.openxmlformats.org/officeDocument/2006/relationships/slide" Target="slides/slide44.xml"/><Relationship Id="rId60" Type="http://schemas.openxmlformats.org/officeDocument/2006/relationships/slide" Target="slides/slide37.xml"/><Relationship Id="rId165" Type="http://schemas.openxmlformats.org/officeDocument/2006/relationships/slide" Target="slides/slide142.xml"/><Relationship Id="rId69" Type="http://schemas.openxmlformats.org/officeDocument/2006/relationships/slide" Target="slides/slide46.xml"/><Relationship Id="rId164" Type="http://schemas.openxmlformats.org/officeDocument/2006/relationships/slide" Target="slides/slide141.xml"/><Relationship Id="rId163" Type="http://schemas.openxmlformats.org/officeDocument/2006/relationships/slide" Target="slides/slide140.xml"/><Relationship Id="rId162" Type="http://schemas.openxmlformats.org/officeDocument/2006/relationships/slide" Target="slides/slide139.xml"/><Relationship Id="rId169" Type="http://schemas.openxmlformats.org/officeDocument/2006/relationships/slide" Target="slides/slide146.xml"/><Relationship Id="rId168" Type="http://schemas.openxmlformats.org/officeDocument/2006/relationships/slide" Target="slides/slide145.xml"/><Relationship Id="rId167" Type="http://schemas.openxmlformats.org/officeDocument/2006/relationships/slide" Target="slides/slide144.xml"/><Relationship Id="rId166" Type="http://schemas.openxmlformats.org/officeDocument/2006/relationships/slide" Target="slides/slide143.xml"/><Relationship Id="rId51" Type="http://schemas.openxmlformats.org/officeDocument/2006/relationships/slide" Target="slides/slide28.xml"/><Relationship Id="rId50" Type="http://schemas.openxmlformats.org/officeDocument/2006/relationships/slide" Target="slides/slide27.xml"/><Relationship Id="rId53" Type="http://schemas.openxmlformats.org/officeDocument/2006/relationships/slide" Target="slides/slide30.xml"/><Relationship Id="rId52" Type="http://schemas.openxmlformats.org/officeDocument/2006/relationships/slide" Target="slides/slide29.xml"/><Relationship Id="rId55" Type="http://schemas.openxmlformats.org/officeDocument/2006/relationships/slide" Target="slides/slide32.xml"/><Relationship Id="rId161" Type="http://schemas.openxmlformats.org/officeDocument/2006/relationships/slide" Target="slides/slide138.xml"/><Relationship Id="rId54" Type="http://schemas.openxmlformats.org/officeDocument/2006/relationships/slide" Target="slides/slide31.xml"/><Relationship Id="rId160" Type="http://schemas.openxmlformats.org/officeDocument/2006/relationships/slide" Target="slides/slide137.xml"/><Relationship Id="rId57" Type="http://schemas.openxmlformats.org/officeDocument/2006/relationships/slide" Target="slides/slide34.xml"/><Relationship Id="rId56" Type="http://schemas.openxmlformats.org/officeDocument/2006/relationships/slide" Target="slides/slide33.xml"/><Relationship Id="rId159" Type="http://schemas.openxmlformats.org/officeDocument/2006/relationships/slide" Target="slides/slide136.xml"/><Relationship Id="rId59" Type="http://schemas.openxmlformats.org/officeDocument/2006/relationships/slide" Target="slides/slide36.xml"/><Relationship Id="rId154" Type="http://schemas.openxmlformats.org/officeDocument/2006/relationships/slide" Target="slides/slide131.xml"/><Relationship Id="rId58" Type="http://schemas.openxmlformats.org/officeDocument/2006/relationships/slide" Target="slides/slide35.xml"/><Relationship Id="rId153" Type="http://schemas.openxmlformats.org/officeDocument/2006/relationships/slide" Target="slides/slide130.xml"/><Relationship Id="rId152" Type="http://schemas.openxmlformats.org/officeDocument/2006/relationships/slide" Target="slides/slide129.xml"/><Relationship Id="rId151" Type="http://schemas.openxmlformats.org/officeDocument/2006/relationships/slide" Target="slides/slide128.xml"/><Relationship Id="rId158" Type="http://schemas.openxmlformats.org/officeDocument/2006/relationships/slide" Target="slides/slide135.xml"/><Relationship Id="rId157" Type="http://schemas.openxmlformats.org/officeDocument/2006/relationships/slide" Target="slides/slide134.xml"/><Relationship Id="rId156" Type="http://schemas.openxmlformats.org/officeDocument/2006/relationships/slide" Target="slides/slide133.xml"/><Relationship Id="rId155" Type="http://schemas.openxmlformats.org/officeDocument/2006/relationships/slide" Target="slides/slide13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8" name="Google Shape;3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0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2" name="Google Shape;1712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3" name="Google Shape;1713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0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30" name="Google Shape;1730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1" name="Google Shape;1731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0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8" name="Google Shape;1758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9" name="Google Shape;1759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0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1" name="Google Shape;1781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2" name="Google Shape;1782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10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4" name="Google Shape;1794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5" name="Google Shape;1795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10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07" name="Google Shape;1807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8" name="Google Shape;1808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10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3" name="Google Shape;1823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4" name="Google Shape;1824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10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5" name="Google Shape;1855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6" name="Google Shape;1856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0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3" name="Google Shape;1873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4" name="Google Shape;1874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9" name="Google Shape;1899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0" name="Google Shape;1900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1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4" name="Google Shape;1924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5" name="Google Shape;1925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1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4" name="Google Shape;1934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5" name="Google Shape;1935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4" name="Google Shape;1944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5" name="Google Shape;1945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1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7" name="Google Shape;1967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8" name="Google Shape;1968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1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4" name="Google Shape;1984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5" name="Google Shape;1985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1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6" name="Google Shape;2006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7" name="Google Shape;2007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1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6" name="Google Shape;2026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7" name="Google Shape;2027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6" name="Google Shape;2046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7" name="Google Shape;2047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3" name="Google Shape;3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1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5" name="Google Shape;2185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6" name="Google Shape;2186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1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3" name="Google Shape;2193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4" name="Google Shape;2194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1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18" name="Google Shape;2218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9" name="Google Shape;2219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1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9" name="Google Shape;2239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0" name="Google Shape;2240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1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2" name="Google Shape;2252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3" name="Google Shape;2253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6" name="Google Shape;2266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7" name="Google Shape;2267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1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6" name="Google Shape;2276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7" name="Google Shape;2277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7" name="Google Shape;2287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8" name="Google Shape;2288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1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1" name="Google Shape;2301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2" name="Google Shape;2302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1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12" name="Google Shape;2312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3" name="Google Shape;2313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6" name="Google Shape;4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1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3" name="Google Shape;2323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4" name="Google Shape;2324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1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1" name="Google Shape;2331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2" name="Google Shape;2332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1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4" name="Google Shape;2344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5" name="Google Shape;2345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1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9" name="Google Shape;2359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0" name="Google Shape;2360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1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1" name="Google Shape;2371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2" name="Google Shape;2372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1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1" name="Google Shape;2381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2" name="Google Shape;2382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1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5" name="Google Shape;2395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6" name="Google Shape;2396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1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6" name="Google Shape;2406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7" name="Google Shape;2407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1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17" name="Google Shape;2417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8" name="Google Shape;2418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1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1" name="Google Shape;2431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2" name="Google Shape;2432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6" name="Google Shape;42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1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2" name="Google Shape;2442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3" name="Google Shape;2443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1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2" name="Google Shape;2472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3" name="Google Shape;2473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p1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4" name="Google Shape;2494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5" name="Google Shape;2495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1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4" name="Google Shape;2504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5" name="Google Shape;2505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1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3" name="Google Shape;2513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4" name="Google Shape;2514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1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7" name="Google Shape;2527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8" name="Google Shape;2528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1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5" name="Google Shape;2535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6" name="Google Shape;2536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1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6" name="Google Shape;2546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7" name="Google Shape;2547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9" name="Google Shape;2559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0" name="Google Shape;2560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1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8" name="Google Shape;2578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9" name="Google Shape;2579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5" name="Google Shape;43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1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7" name="Google Shape;2587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8" name="Google Shape;2588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5" name="Google Shape;44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1" name="Google Shape;4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6" name="Google Shape;47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3" name="Google Shape;50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3" name="Google Shape;5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9" name="Google Shape;55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7" name="Google Shape;5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0" name="Google Shape;6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7" name="Google Shape;69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8" name="Google Shape;69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8" name="Google Shape;70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Google Shape;7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3" name="Google Shape;75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3" name="Google Shape;76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Google Shape;76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2" name="Google Shape;77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3" name="Google Shape;7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2" name="Google Shape;78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3" name="Google Shape;78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6" name="Google Shape;8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4" name="Google Shape;84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5" name="Google Shape;84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3" name="Google Shape;85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3" name="Google Shape;86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4" name="Google Shape;86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4" name="Google Shape;87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5" name="Google Shape;87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7" name="Google Shape;89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Google Shape;8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6" name="Google Shape;90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6" name="Google Shape;91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7" name="Google Shape;91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8" name="Google Shape;92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Google Shape;92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0" name="Google Shape;95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1" name="Google Shape;95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1" name="Google Shape;97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2" name="Google Shape;97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8" name="Google Shape;98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9" name="Google Shape;98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8" name="Google Shape;99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9" name="Google Shape;99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4" name="Google Shape;101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5" name="Google Shape;101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2" name="Google Shape;103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3" name="Google Shape;103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0" name="Google Shape;106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1" name="Google Shape;106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9" name="Google Shape;108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0" name="Google Shape;109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3" name="Google Shape;110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4" name="Google Shape;110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2" name="Google Shape;111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3" name="Google Shape;111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3" name="Google Shape;112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4" name="Google Shape;112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2" name="Google Shape;114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3" name="Google Shape;114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3" name="Google Shape;115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4" name="Google Shape;115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1" name="Google Shape;117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2" name="Google Shape;117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2" name="Google Shape;119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3" name="Google Shape;119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1" name="Google Shape;120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2" name="Google Shape;120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2" name="Google Shape;121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3" name="Google Shape;121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0" name="Google Shape;1230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1" name="Google Shape;123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4" name="Google Shape;1244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5" name="Google Shape;124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2" name="Google Shape;1262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3" name="Google Shape;126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6" name="Google Shape;1276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7" name="Google Shape;127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89" name="Google Shape;128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0" name="Google Shape;129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9" name="Google Shape;130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0" name="Google Shape;131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4" name="Google Shape;1324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5" name="Google Shape;132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2" name="Google Shape;1332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3" name="Google Shape;133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5" name="Google Shape;1385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6" name="Google Shape;138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4" name="Google Shape;140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5" name="Google Shape;140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2" name="Google Shape;1412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3" name="Google Shape;141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7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7" name="Google Shape;1427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8" name="Google Shape;142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8" name="Google Shape;1438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9" name="Google Shape;143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8" name="Google Shape;3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8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1" name="Google Shape;1471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2" name="Google Shape;1472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6" name="Google Shape;1486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7" name="Google Shape;148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8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5" name="Google Shape;1495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6" name="Google Shape;1496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4" name="Google Shape;150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5" name="Google Shape;150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3" name="Google Shape;1523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4" name="Google Shape;152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7" name="Google Shape;1547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8" name="Google Shape;1548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8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1" name="Google Shape;1561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2" name="Google Shape;156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9" name="Google Shape;1579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0" name="Google Shape;1580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8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8" name="Google Shape;1588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9" name="Google Shape;1589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8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6" name="Google Shape;1596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7" name="Google Shape;1597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6" name="Google Shape;3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9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5" name="Google Shape;1605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6" name="Google Shape;1606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9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4" name="Google Shape;1614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5" name="Google Shape;161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9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7" name="Google Shape;1627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8" name="Google Shape;1628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9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7" name="Google Shape;1637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8" name="Google Shape;1638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9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55" name="Google Shape;1655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6" name="Google Shape;1656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4" name="Google Shape;1664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5" name="Google Shape;1665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9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7" name="Google Shape;1677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8" name="Google Shape;1678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9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7" name="Google Shape;1687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8" name="Google Shape;1688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9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7" name="Google Shape;1697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8" name="Google Shape;1698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8" name="Google Shape;128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showMasterSp="0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 showMasterSp="0">
  <p:cSld name="1_Пустой слайд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272266" y="254091"/>
            <a:ext cx="8871734" cy="537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устой слайд" showMasterSp="0">
  <p:cSld name="2_Пустой слайд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272266" y="254091"/>
            <a:ext cx="8871734" cy="537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устой слайд" showMasterSp="0">
  <p:cSld name="3_Пустой слайд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272266" y="254091"/>
            <a:ext cx="8871734" cy="537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устой слайд" showMasterSp="0">
  <p:cSld name="4_Пустой слайд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272266" y="254091"/>
            <a:ext cx="8871734" cy="537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устой слайд" showMasterSp="0">
  <p:cSld name="5_Пустой слайд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272266" y="254091"/>
            <a:ext cx="8871734" cy="537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Пустой слайд" showMasterSp="0">
  <p:cSld name="22_Пустой слайд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72266" y="254091"/>
            <a:ext cx="8871734" cy="537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showMasterSp="0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showMasterSp="0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9" name="Google Shape;79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0" name="Google Shape;80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showMasterSp="0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8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9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0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4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9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7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5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К. Поляков, 2006-2011                                                                                                    http://kpolyakov.narod.ru</a:t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Программирование на алгоритмическом языке. Часть II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К. Поляков, 2010-2011                                                                                                    http://kpolyakov.narod.ru</a:t>
            </a:r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9" name="Google Shape;159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Программирование на алгоритмическом языке. Часть II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К. Поляков, 2010-2011                                                                                                    http://kpolyakov.narod.ru</a:t>
            </a:r>
            <a:endParaRPr/>
          </a:p>
        </p:txBody>
      </p:sp>
      <p:cxnSp>
        <p:nvCxnSpPr>
          <p:cNvPr id="168" name="Google Shape;168;p28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Программирование на алгоритмическом языке. Часть II</a:t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К. Поляков, 2010-2011                                                                                                    http://kpolyakov.narod.ru</a:t>
            </a:r>
            <a:endParaRPr/>
          </a:p>
        </p:txBody>
      </p:sp>
      <p:cxnSp>
        <p:nvCxnSpPr>
          <p:cNvPr id="178" name="Google Shape;178;p3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" name="Google Shape;179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Программирование на алгоритмическом языке. Часть II</a:t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К. Поляков, 2010-2011                                                                                                    http://kpolyakov.narod.ru</a:t>
            </a:r>
            <a:endParaRPr/>
          </a:p>
        </p:txBody>
      </p:sp>
      <p:cxnSp>
        <p:nvCxnSpPr>
          <p:cNvPr id="188" name="Google Shape;188;p3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Программирование на алгоритмическом языке. Часть II</a:t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К. Поляков, 2010-2011                                                                                                    http://kpolyakov.narod.ru</a:t>
            </a:r>
            <a:endParaRPr/>
          </a:p>
        </p:txBody>
      </p:sp>
      <p:cxnSp>
        <p:nvCxnSpPr>
          <p:cNvPr id="198" name="Google Shape;198;p3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Программирование на языке Паскаль. Часть II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К. Поляков, 2006-2011                                                                                                    http://kpolyakov.narod.ru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872287" y="13176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lide.xml" TargetMode="External"/><Relationship Id="rId4" Type="http://schemas.openxmlformats.org/officeDocument/2006/relationships/hyperlink" Target="http://slide.xml" TargetMode="External"/><Relationship Id="rId11" Type="http://schemas.openxmlformats.org/officeDocument/2006/relationships/hyperlink" Target="http://slide.xml" TargetMode="External"/><Relationship Id="rId10" Type="http://schemas.openxmlformats.org/officeDocument/2006/relationships/hyperlink" Target="http://slide.xml" TargetMode="External"/><Relationship Id="rId9" Type="http://schemas.openxmlformats.org/officeDocument/2006/relationships/hyperlink" Target="http://slide.xml" TargetMode="External"/><Relationship Id="rId5" Type="http://schemas.openxmlformats.org/officeDocument/2006/relationships/hyperlink" Target="http://slide.xml" TargetMode="External"/><Relationship Id="rId6" Type="http://schemas.openxmlformats.org/officeDocument/2006/relationships/hyperlink" Target="http://slide.xml" TargetMode="External"/><Relationship Id="rId7" Type="http://schemas.openxmlformats.org/officeDocument/2006/relationships/hyperlink" Target="http://slide.xml" TargetMode="External"/><Relationship Id="rId8" Type="http://schemas.openxmlformats.org/officeDocument/2006/relationships/hyperlink" Target="http://slide.x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31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16.png"/><Relationship Id="rId5" Type="http://schemas.openxmlformats.org/officeDocument/2006/relationships/image" Target="../media/image20.jpg"/><Relationship Id="rId6" Type="http://schemas.openxmlformats.org/officeDocument/2006/relationships/image" Target="../media/image10.jpg"/><Relationship Id="rId7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0" Type="http://schemas.openxmlformats.org/officeDocument/2006/relationships/image" Target="../media/image23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34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2.pn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ctrTitle"/>
          </p:nvPr>
        </p:nvSpPr>
        <p:spPr>
          <a:xfrm>
            <a:off x="214312" y="369887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br>
              <a:rPr b="1" i="0" lang="en-US" sz="6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Часть II</a:t>
            </a:r>
            <a:endParaRPr/>
          </a:p>
        </p:txBody>
      </p:sp>
      <p:sp>
        <p:nvSpPr>
          <p:cNvPr id="210" name="Google Shape;210;p36"/>
          <p:cNvSpPr txBox="1"/>
          <p:nvPr>
            <p:ph idx="1" type="subTitle"/>
          </p:nvPr>
        </p:nvSpPr>
        <p:spPr>
          <a:xfrm>
            <a:off x="239712" y="3295650"/>
            <a:ext cx="4564062" cy="288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b="1" i="0" lang="en-US" sz="2500" u="sng">
                <a:solidFill>
                  <a:schemeClr val="hlink"/>
                </a:solidFill>
                <a:hlinkClick r:id="rId3"/>
              </a:rPr>
              <a:t>Массивы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b="1" i="0" lang="en-US" sz="2500" u="sng">
                <a:solidFill>
                  <a:schemeClr val="hlink"/>
                </a:solidFill>
                <a:hlinkClick r:id="rId4"/>
              </a:rPr>
              <a:t>Максимальный элемент массива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b="1" i="0" lang="en-US" sz="2500" u="sng">
                <a:solidFill>
                  <a:schemeClr val="hlink"/>
                </a:solidFill>
                <a:hlinkClick r:id="rId5"/>
              </a:rPr>
              <a:t>Обработка массивов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b="1" i="0" lang="en-US" sz="2500" u="sng">
                <a:solidFill>
                  <a:schemeClr val="hlink"/>
                </a:solidFill>
                <a:hlinkClick r:id="rId6"/>
              </a:rPr>
              <a:t>Сортировка массивов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b="1" i="0" lang="en-US" sz="2500" u="sng">
                <a:solidFill>
                  <a:schemeClr val="hlink"/>
                </a:solidFill>
                <a:hlinkClick r:id="rId7"/>
              </a:rPr>
              <a:t>Двоичный поиск</a:t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4614862" y="3295650"/>
            <a:ext cx="4354512" cy="259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 startAt="6"/>
            </a:pPr>
            <a:r>
              <a:rPr b="1" i="0" lang="en-US" sz="2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Символьные строки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 startAt="6"/>
            </a:pPr>
            <a:r>
              <a:rPr b="1" i="0" lang="en-US" sz="2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Рекурсивный перебор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 startAt="6"/>
            </a:pPr>
            <a:r>
              <a:rPr b="1" i="0" lang="en-US" sz="2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Матрицы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 startAt="6"/>
            </a:pPr>
            <a:r>
              <a:rPr b="1" i="0" lang="en-US" sz="2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Файлы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342" name="Google Shape;342;p4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3" name="Google Shape;343;p4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360362" y="796925"/>
            <a:ext cx="8420100" cy="231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c клавиатуры массив из 5 элементов, найти минимальный из них.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пять чисел: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4   15    3    10    14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минимальный элемент 3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13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Рекурсивный перебор</a:t>
            </a:r>
            <a:endParaRPr/>
          </a:p>
        </p:txBody>
      </p:sp>
      <p:sp>
        <p:nvSpPr>
          <p:cNvPr id="1716" name="Google Shape;1716;p13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7" name="Google Shape;1717;p135"/>
          <p:cNvSpPr txBox="1"/>
          <p:nvPr/>
        </p:nvSpPr>
        <p:spPr>
          <a:xfrm>
            <a:off x="381000" y="844550"/>
            <a:ext cx="8561387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Алфавит языка племени «тумба-юмба» состоит из букв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Ы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Вывести на экран все слова из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букв, которые можно составить в этом языке, и подсчитать их количество. Число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вводится с клавиатуры.</a:t>
            </a:r>
            <a:endParaRPr/>
          </a:p>
        </p:txBody>
      </p:sp>
      <p:graphicFrame>
        <p:nvGraphicFramePr>
          <p:cNvPr id="1718" name="Google Shape;1718;p135"/>
          <p:cNvGraphicFramePr/>
          <p:nvPr/>
        </p:nvGraphicFramePr>
        <p:xfrm>
          <a:off x="2435225" y="337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61975"/>
                <a:gridCol w="560375"/>
                <a:gridCol w="561975"/>
                <a:gridCol w="560375"/>
                <a:gridCol w="561975"/>
                <a:gridCol w="560375"/>
                <a:gridCol w="56197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9" name="Google Shape;1719;p135"/>
          <p:cNvSpPr txBox="1"/>
          <p:nvPr/>
        </p:nvSpPr>
        <p:spPr>
          <a:xfrm>
            <a:off x="2492375" y="2992437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20" name="Google Shape;1720;p135"/>
          <p:cNvSpPr txBox="1"/>
          <p:nvPr/>
        </p:nvSpPr>
        <p:spPr>
          <a:xfrm>
            <a:off x="5865812" y="2992437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721" name="Google Shape;1721;p135"/>
          <p:cNvSpPr/>
          <p:nvPr/>
        </p:nvSpPr>
        <p:spPr>
          <a:xfrm>
            <a:off x="2270125" y="2500312"/>
            <a:ext cx="5864225" cy="454025"/>
          </a:xfrm>
          <a:prstGeom prst="wedgeRoundRectCallout">
            <a:avLst>
              <a:gd fmla="val 10286" name="adj1"/>
              <a:gd fmla="val 4116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каждой ячейке может быть любая из 4-х букв</a:t>
            </a:r>
            <a:endParaRPr/>
          </a:p>
        </p:txBody>
      </p:sp>
      <p:sp>
        <p:nvSpPr>
          <p:cNvPr id="1722" name="Google Shape;1722;p135"/>
          <p:cNvSpPr/>
          <p:nvPr/>
        </p:nvSpPr>
        <p:spPr>
          <a:xfrm>
            <a:off x="1146175" y="4121150"/>
            <a:ext cx="1820862" cy="509587"/>
          </a:xfrm>
          <a:prstGeom prst="wedgeRoundRectCallout">
            <a:avLst>
              <a:gd fmla="val 19227" name="adj1"/>
              <a:gd fmla="val -854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варианта</a:t>
            </a:r>
            <a:endParaRPr/>
          </a:p>
        </p:txBody>
      </p:sp>
      <p:sp>
        <p:nvSpPr>
          <p:cNvPr id="1723" name="Google Shape;1723;p135"/>
          <p:cNvSpPr/>
          <p:nvPr/>
        </p:nvSpPr>
        <p:spPr>
          <a:xfrm>
            <a:off x="2171700" y="4318000"/>
            <a:ext cx="1820862" cy="509587"/>
          </a:xfrm>
          <a:prstGeom prst="wedgeRoundRectCallout">
            <a:avLst>
              <a:gd fmla="val 12900" name="adj1"/>
              <a:gd fmla="val -1715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варианта</a:t>
            </a:r>
            <a:endParaRPr/>
          </a:p>
        </p:txBody>
      </p:sp>
      <p:sp>
        <p:nvSpPr>
          <p:cNvPr id="1724" name="Google Shape;1724;p135"/>
          <p:cNvSpPr/>
          <p:nvPr/>
        </p:nvSpPr>
        <p:spPr>
          <a:xfrm>
            <a:off x="3616325" y="4481512"/>
            <a:ext cx="1820862" cy="509587"/>
          </a:xfrm>
          <a:prstGeom prst="wedgeRoundRectCallout">
            <a:avLst>
              <a:gd fmla="val 3992" name="adj1"/>
              <a:gd fmla="val -2321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варианта</a:t>
            </a:r>
            <a:endParaRPr/>
          </a:p>
        </p:txBody>
      </p:sp>
      <p:sp>
        <p:nvSpPr>
          <p:cNvPr id="1725" name="Google Shape;1725;p135"/>
          <p:cNvSpPr/>
          <p:nvPr/>
        </p:nvSpPr>
        <p:spPr>
          <a:xfrm>
            <a:off x="5967412" y="4481512"/>
            <a:ext cx="1820862" cy="509587"/>
          </a:xfrm>
          <a:prstGeom prst="wedgeRoundRectCallout">
            <a:avLst>
              <a:gd fmla="val 3088" name="adj1"/>
              <a:gd fmla="val -3149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варианта</a:t>
            </a:r>
            <a:endParaRPr/>
          </a:p>
        </p:txBody>
      </p:sp>
      <p:sp>
        <p:nvSpPr>
          <p:cNvPr id="1726" name="Google Shape;1726;p135"/>
          <p:cNvSpPr txBox="1"/>
          <p:nvPr/>
        </p:nvSpPr>
        <p:spPr>
          <a:xfrm>
            <a:off x="358775" y="5221287"/>
            <a:ext cx="856138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Количество вариантов:</a:t>
            </a:r>
            <a:endParaRPr/>
          </a:p>
        </p:txBody>
      </p:sp>
      <p:pic>
        <p:nvPicPr>
          <p:cNvPr id="1727" name="Google Shape;1727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287" y="5689600"/>
            <a:ext cx="3976687" cy="59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136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Рекурсивный перебор</a:t>
            </a:r>
            <a:endParaRPr/>
          </a:p>
        </p:txBody>
      </p:sp>
      <p:sp>
        <p:nvSpPr>
          <p:cNvPr id="1734" name="Google Shape;1734;p136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735" name="Google Shape;1735;p136"/>
          <p:cNvGraphicFramePr/>
          <p:nvPr/>
        </p:nvGraphicFramePr>
        <p:xfrm>
          <a:off x="2054225" y="2452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61975"/>
                <a:gridCol w="560375"/>
                <a:gridCol w="561975"/>
                <a:gridCol w="560375"/>
                <a:gridCol w="561975"/>
                <a:gridCol w="560375"/>
                <a:gridCol w="56197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Ы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6" name="Google Shape;1736;p136"/>
          <p:cNvSpPr txBox="1"/>
          <p:nvPr/>
        </p:nvSpPr>
        <p:spPr>
          <a:xfrm>
            <a:off x="2111375" y="2066925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37" name="Google Shape;1737;p136"/>
          <p:cNvSpPr txBox="1"/>
          <p:nvPr/>
        </p:nvSpPr>
        <p:spPr>
          <a:xfrm>
            <a:off x="5484812" y="2066925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738" name="Google Shape;1738;p136"/>
          <p:cNvSpPr txBox="1"/>
          <p:nvPr/>
        </p:nvSpPr>
        <p:spPr>
          <a:xfrm>
            <a:off x="381000" y="844550"/>
            <a:ext cx="85613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Рекурсия: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Решения задачи для слов из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букв сводится к 4-м задачам для слов из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букв.</a:t>
            </a:r>
            <a:endParaRPr/>
          </a:p>
        </p:txBody>
      </p:sp>
      <p:graphicFrame>
        <p:nvGraphicFramePr>
          <p:cNvPr id="1739" name="Google Shape;1739;p136"/>
          <p:cNvGraphicFramePr/>
          <p:nvPr/>
        </p:nvGraphicFramePr>
        <p:xfrm>
          <a:off x="2076450" y="43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61975"/>
                <a:gridCol w="560375"/>
                <a:gridCol w="561975"/>
                <a:gridCol w="560375"/>
                <a:gridCol w="561975"/>
                <a:gridCol w="560375"/>
                <a:gridCol w="56197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Щ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0" name="Google Shape;1740;p136"/>
          <p:cNvSpPr txBox="1"/>
          <p:nvPr/>
        </p:nvSpPr>
        <p:spPr>
          <a:xfrm>
            <a:off x="2133600" y="3938587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41" name="Google Shape;1741;p136"/>
          <p:cNvSpPr txBox="1"/>
          <p:nvPr/>
        </p:nvSpPr>
        <p:spPr>
          <a:xfrm>
            <a:off x="5507037" y="3938587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graphicFrame>
        <p:nvGraphicFramePr>
          <p:cNvPr id="1742" name="Google Shape;1742;p136"/>
          <p:cNvGraphicFramePr/>
          <p:nvPr/>
        </p:nvGraphicFramePr>
        <p:xfrm>
          <a:off x="2087562" y="52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61975"/>
                <a:gridCol w="560375"/>
                <a:gridCol w="561975"/>
                <a:gridCol w="560375"/>
                <a:gridCol w="561975"/>
                <a:gridCol w="560375"/>
                <a:gridCol w="56197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3" name="Google Shape;1743;p136"/>
          <p:cNvSpPr txBox="1"/>
          <p:nvPr/>
        </p:nvSpPr>
        <p:spPr>
          <a:xfrm>
            <a:off x="2154237" y="4906962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44" name="Google Shape;1744;p136"/>
          <p:cNvSpPr txBox="1"/>
          <p:nvPr/>
        </p:nvSpPr>
        <p:spPr>
          <a:xfrm>
            <a:off x="5527675" y="4906962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graphicFrame>
        <p:nvGraphicFramePr>
          <p:cNvPr id="1745" name="Google Shape;1745;p136"/>
          <p:cNvGraphicFramePr/>
          <p:nvPr/>
        </p:nvGraphicFramePr>
        <p:xfrm>
          <a:off x="2052637" y="3367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61975"/>
                <a:gridCol w="560375"/>
                <a:gridCol w="561975"/>
                <a:gridCol w="560375"/>
                <a:gridCol w="561975"/>
                <a:gridCol w="560375"/>
                <a:gridCol w="56197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6" name="Google Shape;1746;p136"/>
          <p:cNvSpPr txBox="1"/>
          <p:nvPr/>
        </p:nvSpPr>
        <p:spPr>
          <a:xfrm>
            <a:off x="2109787" y="2981325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47" name="Google Shape;1747;p136"/>
          <p:cNvSpPr txBox="1"/>
          <p:nvPr/>
        </p:nvSpPr>
        <p:spPr>
          <a:xfrm>
            <a:off x="5483225" y="2981325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748" name="Google Shape;1748;p136"/>
          <p:cNvSpPr/>
          <p:nvPr/>
        </p:nvSpPr>
        <p:spPr>
          <a:xfrm>
            <a:off x="2503487" y="2306637"/>
            <a:ext cx="3733800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136"/>
          <p:cNvSpPr/>
          <p:nvPr/>
        </p:nvSpPr>
        <p:spPr>
          <a:xfrm>
            <a:off x="6284912" y="1671637"/>
            <a:ext cx="2125662" cy="738187"/>
          </a:xfrm>
          <a:prstGeom prst="wedgeRoundRectCallout">
            <a:avLst>
              <a:gd fmla="val -2000" name="adj1"/>
              <a:gd fmla="val 2605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перебрать все варианты</a:t>
            </a:r>
            <a:endParaRPr/>
          </a:p>
        </p:txBody>
      </p:sp>
      <p:sp>
        <p:nvSpPr>
          <p:cNvPr id="1750" name="Google Shape;1750;p136"/>
          <p:cNvSpPr/>
          <p:nvPr/>
        </p:nvSpPr>
        <p:spPr>
          <a:xfrm>
            <a:off x="2492375" y="3243262"/>
            <a:ext cx="3733800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136"/>
          <p:cNvSpPr/>
          <p:nvPr/>
        </p:nvSpPr>
        <p:spPr>
          <a:xfrm>
            <a:off x="6273800" y="2608262"/>
            <a:ext cx="2125662" cy="738187"/>
          </a:xfrm>
          <a:prstGeom prst="wedgeRoundRectCallout">
            <a:avLst>
              <a:gd fmla="val -790" name="adj1"/>
              <a:gd fmla="val 2763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перебрать все варианты</a:t>
            </a:r>
            <a:endParaRPr/>
          </a:p>
        </p:txBody>
      </p:sp>
      <p:sp>
        <p:nvSpPr>
          <p:cNvPr id="1752" name="Google Shape;1752;p136"/>
          <p:cNvSpPr/>
          <p:nvPr/>
        </p:nvSpPr>
        <p:spPr>
          <a:xfrm>
            <a:off x="2492375" y="4202112"/>
            <a:ext cx="3733800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136"/>
          <p:cNvSpPr/>
          <p:nvPr/>
        </p:nvSpPr>
        <p:spPr>
          <a:xfrm>
            <a:off x="6273800" y="3567112"/>
            <a:ext cx="2125662" cy="738187"/>
          </a:xfrm>
          <a:prstGeom prst="wedgeRoundRectCallout">
            <a:avLst>
              <a:gd fmla="val -1339" name="adj1"/>
              <a:gd fmla="val 2540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перебрать все варианты</a:t>
            </a:r>
            <a:endParaRPr/>
          </a:p>
        </p:txBody>
      </p:sp>
      <p:sp>
        <p:nvSpPr>
          <p:cNvPr id="1754" name="Google Shape;1754;p136"/>
          <p:cNvSpPr/>
          <p:nvPr/>
        </p:nvSpPr>
        <p:spPr>
          <a:xfrm>
            <a:off x="2459037" y="5159375"/>
            <a:ext cx="3733800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136"/>
          <p:cNvSpPr/>
          <p:nvPr/>
        </p:nvSpPr>
        <p:spPr>
          <a:xfrm>
            <a:off x="6240462" y="4524375"/>
            <a:ext cx="2125662" cy="738187"/>
          </a:xfrm>
          <a:prstGeom prst="wedgeRoundRectCallout">
            <a:avLst>
              <a:gd fmla="val -903" name="adj1"/>
              <a:gd fmla="val 2833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перебрать все варианты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13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Процедура</a:t>
            </a:r>
            <a:endParaRPr/>
          </a:p>
        </p:txBody>
      </p:sp>
      <p:sp>
        <p:nvSpPr>
          <p:cNvPr id="1762" name="Google Shape;1762;p13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3" name="Google Shape;1763;p137"/>
          <p:cNvSpPr txBox="1"/>
          <p:nvPr/>
        </p:nvSpPr>
        <p:spPr>
          <a:xfrm>
            <a:off x="531812" y="2143125"/>
            <a:ext cx="5722937" cy="40671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137"/>
          <p:cNvSpPr txBox="1"/>
          <p:nvPr/>
        </p:nvSpPr>
        <p:spPr>
          <a:xfrm>
            <a:off x="836612" y="2774950"/>
            <a:ext cx="3333750" cy="1230312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137"/>
          <p:cNvSpPr txBox="1"/>
          <p:nvPr/>
        </p:nvSpPr>
        <p:spPr>
          <a:xfrm>
            <a:off x="839787" y="4005262"/>
            <a:ext cx="4152900" cy="1814512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137"/>
          <p:cNvSpPr txBox="1"/>
          <p:nvPr/>
        </p:nvSpPr>
        <p:spPr>
          <a:xfrm>
            <a:off x="596900" y="2108200"/>
            <a:ext cx="5722937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Rec(p: integer);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p &gt; K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:= count+1;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s[p]:='Ы'; Rec ( p+1 );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s[p]:='Ц'; Rec ( p+1 );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s[p]:='Щ'; Rec ( p+1 );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s[p]:='О'; Rec ( p+1 );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    </a:t>
            </a:r>
            <a:endParaRPr/>
          </a:p>
        </p:txBody>
      </p:sp>
      <p:graphicFrame>
        <p:nvGraphicFramePr>
          <p:cNvPr id="1767" name="Google Shape;1767;p137"/>
          <p:cNvGraphicFramePr/>
          <p:nvPr/>
        </p:nvGraphicFramePr>
        <p:xfrm>
          <a:off x="758825" y="1252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61975"/>
                <a:gridCol w="560375"/>
                <a:gridCol w="561975"/>
                <a:gridCol w="560375"/>
                <a:gridCol w="561975"/>
                <a:gridCol w="560375"/>
                <a:gridCol w="56197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8" name="Google Shape;1768;p137"/>
          <p:cNvSpPr txBox="1"/>
          <p:nvPr/>
        </p:nvSpPr>
        <p:spPr>
          <a:xfrm>
            <a:off x="815975" y="866775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69" name="Google Shape;1769;p137"/>
          <p:cNvSpPr txBox="1"/>
          <p:nvPr/>
        </p:nvSpPr>
        <p:spPr>
          <a:xfrm>
            <a:off x="4189412" y="866775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770" name="Google Shape;1770;p137"/>
          <p:cNvSpPr txBox="1"/>
          <p:nvPr/>
        </p:nvSpPr>
        <p:spPr>
          <a:xfrm>
            <a:off x="2486025" y="847725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771" name="Google Shape;1771;p137"/>
          <p:cNvSpPr txBox="1"/>
          <p:nvPr/>
        </p:nvSpPr>
        <p:spPr>
          <a:xfrm>
            <a:off x="317500" y="1304925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  <p:sp>
        <p:nvSpPr>
          <p:cNvPr id="1772" name="Google Shape;1772;p137"/>
          <p:cNvSpPr txBox="1"/>
          <p:nvPr/>
        </p:nvSpPr>
        <p:spPr>
          <a:xfrm>
            <a:off x="3008312" y="857250"/>
            <a:ext cx="547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p+1</a:t>
            </a:r>
            <a:endParaRPr/>
          </a:p>
        </p:txBody>
      </p:sp>
      <p:sp>
        <p:nvSpPr>
          <p:cNvPr id="1773" name="Google Shape;1773;p137"/>
          <p:cNvSpPr/>
          <p:nvPr/>
        </p:nvSpPr>
        <p:spPr>
          <a:xfrm>
            <a:off x="5354637" y="3697287"/>
            <a:ext cx="2959100" cy="565150"/>
          </a:xfrm>
          <a:prstGeom prst="wedgeRoundRectCallout">
            <a:avLst>
              <a:gd fmla="val -3812" name="adj1"/>
              <a:gd fmla="val 3021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рекурсивные вызовы</a:t>
            </a:r>
            <a:endParaRPr/>
          </a:p>
        </p:txBody>
      </p:sp>
      <p:grpSp>
        <p:nvGrpSpPr>
          <p:cNvPr id="1774" name="Google Shape;1774;p137"/>
          <p:cNvGrpSpPr/>
          <p:nvPr/>
        </p:nvGrpSpPr>
        <p:grpSpPr>
          <a:xfrm>
            <a:off x="5216525" y="5424487"/>
            <a:ext cx="3692525" cy="663575"/>
            <a:chOff x="473" y="3822"/>
            <a:chExt cx="2326" cy="418"/>
          </a:xfrm>
        </p:grpSpPr>
        <p:sp>
          <p:nvSpPr>
            <p:cNvPr id="1775" name="Google Shape;1775;p137"/>
            <p:cNvSpPr txBox="1"/>
            <p:nvPr/>
          </p:nvSpPr>
          <p:spPr>
            <a:xfrm>
              <a:off x="807" y="3867"/>
              <a:ext cx="1992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А если букв много?</a:t>
              </a:r>
              <a:endParaRPr/>
            </a:p>
          </p:txBody>
        </p:sp>
        <p:sp>
          <p:nvSpPr>
            <p:cNvPr id="1776" name="Google Shape;1776;p137"/>
            <p:cNvSpPr/>
            <p:nvPr/>
          </p:nvSpPr>
          <p:spPr>
            <a:xfrm>
              <a:off x="473" y="382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1777" name="Google Shape;1777;p137"/>
          <p:cNvSpPr/>
          <p:nvPr/>
        </p:nvSpPr>
        <p:spPr>
          <a:xfrm>
            <a:off x="5019675" y="2897187"/>
            <a:ext cx="2789237" cy="493712"/>
          </a:xfrm>
          <a:prstGeom prst="wedgeRoundRectCallout">
            <a:avLst>
              <a:gd fmla="val -8102" name="adj1"/>
              <a:gd fmla="val 319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окончание рекурсии</a:t>
            </a:r>
            <a:endParaRPr/>
          </a:p>
        </p:txBody>
      </p:sp>
      <p:sp>
        <p:nvSpPr>
          <p:cNvPr id="1778" name="Google Shape;1778;p137"/>
          <p:cNvSpPr txBox="1"/>
          <p:nvPr/>
        </p:nvSpPr>
        <p:spPr>
          <a:xfrm>
            <a:off x="5072062" y="1281112"/>
            <a:ext cx="3919537" cy="1019175"/>
          </a:xfrm>
          <a:prstGeom prst="rect">
            <a:avLst/>
          </a:prstGeom>
          <a:solidFill>
            <a:srgbClr val="E6E6FF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Глобальные переменные: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var s: string;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count, K: integer;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13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Процедура</a:t>
            </a:r>
            <a:endParaRPr/>
          </a:p>
        </p:txBody>
      </p:sp>
      <p:sp>
        <p:nvSpPr>
          <p:cNvPr id="1785" name="Google Shape;1785;p13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6" name="Google Shape;1786;p138"/>
          <p:cNvSpPr txBox="1"/>
          <p:nvPr/>
        </p:nvSpPr>
        <p:spPr>
          <a:xfrm>
            <a:off x="468312" y="1122362"/>
            <a:ext cx="7056437" cy="46640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procedure Rec(p: integer);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 letters = 'ЫЦЩО';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var i: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p &gt; k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writeln(s);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 := count+1;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for i:=1 to length(letters)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s[p] := letters[i];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Rec(p+1);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end;    </a:t>
            </a:r>
            <a:endParaRPr/>
          </a:p>
        </p:txBody>
      </p:sp>
      <p:sp>
        <p:nvSpPr>
          <p:cNvPr id="1787" name="Google Shape;1787;p138"/>
          <p:cNvSpPr/>
          <p:nvPr/>
        </p:nvSpPr>
        <p:spPr>
          <a:xfrm>
            <a:off x="566737" y="1466850"/>
            <a:ext cx="3798887" cy="3286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letters = 'ЫЦЩО';</a:t>
            </a:r>
            <a:endParaRPr/>
          </a:p>
        </p:txBody>
      </p:sp>
      <p:sp>
        <p:nvSpPr>
          <p:cNvPr id="1788" name="Google Shape;1788;p138"/>
          <p:cNvSpPr/>
          <p:nvPr/>
        </p:nvSpPr>
        <p:spPr>
          <a:xfrm>
            <a:off x="1366837" y="3886200"/>
            <a:ext cx="5684837" cy="1271587"/>
          </a:xfrm>
          <a:prstGeom prst="roundRect">
            <a:avLst>
              <a:gd fmla="val 1371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length(letters)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s[p] := letters[i];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Rec(p+1);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789" name="Google Shape;1789;p138"/>
          <p:cNvSpPr/>
          <p:nvPr/>
        </p:nvSpPr>
        <p:spPr>
          <a:xfrm>
            <a:off x="5183187" y="1177925"/>
            <a:ext cx="1549400" cy="450850"/>
          </a:xfrm>
          <a:prstGeom prst="wedgeRoundRectCallout">
            <a:avLst>
              <a:gd fmla="val -11265" name="adj1"/>
              <a:gd fmla="val 2418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буквы</a:t>
            </a:r>
            <a:endParaRPr/>
          </a:p>
        </p:txBody>
      </p:sp>
      <p:sp>
        <p:nvSpPr>
          <p:cNvPr id="1790" name="Google Shape;1790;p138"/>
          <p:cNvSpPr/>
          <p:nvPr/>
        </p:nvSpPr>
        <p:spPr>
          <a:xfrm>
            <a:off x="4459287" y="3073400"/>
            <a:ext cx="2863850" cy="450850"/>
          </a:xfrm>
          <a:prstGeom prst="wedgeRoundRectCallout">
            <a:avLst>
              <a:gd fmla="val -3221" name="adj1"/>
              <a:gd fmla="val 3742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по всем буквам</a:t>
            </a:r>
            <a:endParaRPr/>
          </a:p>
        </p:txBody>
      </p:sp>
      <p:sp>
        <p:nvSpPr>
          <p:cNvPr id="1791" name="Google Shape;1791;p138"/>
          <p:cNvSpPr/>
          <p:nvPr/>
        </p:nvSpPr>
        <p:spPr>
          <a:xfrm>
            <a:off x="3773487" y="1978025"/>
            <a:ext cx="3282950" cy="450850"/>
          </a:xfrm>
          <a:prstGeom prst="wedgeRoundRectCallout">
            <a:avLst>
              <a:gd fmla="val -4878" name="adj1"/>
              <a:gd fmla="val 45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локальная переменная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3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798" name="Google Shape;1798;p13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9" name="Google Shape;1799;p139"/>
          <p:cNvSpPr txBox="1"/>
          <p:nvPr/>
        </p:nvSpPr>
        <p:spPr>
          <a:xfrm>
            <a:off x="457200" y="990600"/>
            <a:ext cx="8294687" cy="52466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s: string;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K, i, count: integer;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writeln('Введите длину слов:');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 ( K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 := '';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i:=1 to K do s := s + ' ';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 :=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Rec ( 1 );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writeln('Всего ', count, ' слов');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800" name="Google Shape;1800;p139"/>
          <p:cNvSpPr/>
          <p:nvPr/>
        </p:nvSpPr>
        <p:spPr>
          <a:xfrm>
            <a:off x="1074737" y="2046287"/>
            <a:ext cx="4433887" cy="1063625"/>
          </a:xfrm>
          <a:prstGeom prst="roundRect">
            <a:avLst>
              <a:gd fmla="val 1371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Rec(p: integer);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801" name="Google Shape;1801;p139"/>
          <p:cNvSpPr/>
          <p:nvPr/>
        </p:nvSpPr>
        <p:spPr>
          <a:xfrm>
            <a:off x="5662612" y="1971675"/>
            <a:ext cx="1625600" cy="450850"/>
          </a:xfrm>
          <a:prstGeom prst="wedgeRoundRectCallout">
            <a:avLst>
              <a:gd fmla="val -2215" name="adj1"/>
              <a:gd fmla="val 3719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процедура</a:t>
            </a:r>
            <a:endParaRPr/>
          </a:p>
        </p:txBody>
      </p:sp>
      <p:sp>
        <p:nvSpPr>
          <p:cNvPr id="1802" name="Google Shape;1802;p139"/>
          <p:cNvSpPr/>
          <p:nvPr/>
        </p:nvSpPr>
        <p:spPr>
          <a:xfrm>
            <a:off x="747712" y="4103687"/>
            <a:ext cx="4792662" cy="725487"/>
          </a:xfrm>
          <a:prstGeom prst="roundRect">
            <a:avLst>
              <a:gd fmla="val 1371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K do s := s + ' '; </a:t>
            </a:r>
            <a:endParaRPr/>
          </a:p>
        </p:txBody>
      </p:sp>
      <p:sp>
        <p:nvSpPr>
          <p:cNvPr id="1803" name="Google Shape;1803;p139"/>
          <p:cNvSpPr/>
          <p:nvPr/>
        </p:nvSpPr>
        <p:spPr>
          <a:xfrm>
            <a:off x="5575300" y="3627437"/>
            <a:ext cx="3030537" cy="450850"/>
          </a:xfrm>
          <a:prstGeom prst="wedgeRoundRectCallout">
            <a:avLst>
              <a:gd fmla="val -3508" name="adj1"/>
              <a:gd fmla="val 3719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строка из K пробелов</a:t>
            </a:r>
            <a:endParaRPr/>
          </a:p>
        </p:txBody>
      </p:sp>
      <p:sp>
        <p:nvSpPr>
          <p:cNvPr id="1804" name="Google Shape;1804;p139"/>
          <p:cNvSpPr/>
          <p:nvPr/>
        </p:nvSpPr>
        <p:spPr>
          <a:xfrm>
            <a:off x="4302125" y="1196975"/>
            <a:ext cx="3433762" cy="450850"/>
          </a:xfrm>
          <a:prstGeom prst="wedgeRoundRectCallout">
            <a:avLst>
              <a:gd fmla="val -10086" name="adj1"/>
              <a:gd fmla="val 1954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глобальные переменные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4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811" name="Google Shape;1811;p14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2" name="Google Shape;1812;p14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140"/>
          <p:cNvSpPr txBox="1"/>
          <p:nvPr/>
        </p:nvSpPr>
        <p:spPr>
          <a:xfrm>
            <a:off x="381000" y="844550"/>
            <a:ext cx="8572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Алфавит языка племени «тумба-юмба» состоит из букв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Ы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Число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вводится с клавиатуры.</a:t>
            </a:r>
            <a:endParaRPr/>
          </a:p>
        </p:txBody>
      </p:sp>
      <p:sp>
        <p:nvSpPr>
          <p:cNvPr id="1814" name="Google Shape;1814;p140"/>
          <p:cNvSpPr txBox="1"/>
          <p:nvPr/>
        </p:nvSpPr>
        <p:spPr>
          <a:xfrm>
            <a:off x="392112" y="1658937"/>
            <a:ext cx="85725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все слова из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букв, в которых первая буква 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Ы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и подсчитать их количество. 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все слова из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букв, в которых буква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Ы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встречается более 1 раза, и подсчитать их количество. 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все слова из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букв, в которых есть одинаковые буквы, стоящие рядом (например,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ЫЩЩО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и подсчитать их количество.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41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54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Часть II</a:t>
            </a:r>
            <a:endParaRPr/>
          </a:p>
        </p:txBody>
      </p:sp>
      <p:sp>
        <p:nvSpPr>
          <p:cNvPr id="1820" name="Google Shape;1820;p141"/>
          <p:cNvSpPr txBox="1"/>
          <p:nvPr>
            <p:ph idx="1" type="subTitle"/>
          </p:nvPr>
        </p:nvSpPr>
        <p:spPr>
          <a:xfrm>
            <a:off x="611187" y="4300537"/>
            <a:ext cx="8086725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8. Матрицы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4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Матрицы</a:t>
            </a:r>
            <a:endParaRPr/>
          </a:p>
        </p:txBody>
      </p:sp>
      <p:sp>
        <p:nvSpPr>
          <p:cNvPr id="1827" name="Google Shape;1827;p14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8" name="Google Shape;1828;p142"/>
          <p:cNvSpPr txBox="1"/>
          <p:nvPr/>
        </p:nvSpPr>
        <p:spPr>
          <a:xfrm>
            <a:off x="381000" y="844550"/>
            <a:ext cx="85725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запомнить положение фигур на шахматной доске.</a:t>
            </a:r>
            <a:endParaRPr/>
          </a:p>
        </p:txBody>
      </p:sp>
      <p:pic>
        <p:nvPicPr>
          <p:cNvPr id="1829" name="Google Shape;1829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2600" y="1492250"/>
            <a:ext cx="433387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p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6750" y="1487487"/>
            <a:ext cx="4318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1" name="Google Shape;1831;p1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0037" y="1512887"/>
            <a:ext cx="452437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Google Shape;1832;p1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4937" y="1528762"/>
            <a:ext cx="411162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1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76975" y="1512887"/>
            <a:ext cx="406400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4" name="Google Shape;1834;p142"/>
          <p:cNvSpPr txBox="1"/>
          <p:nvPr/>
        </p:nvSpPr>
        <p:spPr>
          <a:xfrm>
            <a:off x="1930400" y="2008187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35" name="Google Shape;1835;p142"/>
          <p:cNvSpPr txBox="1"/>
          <p:nvPr/>
        </p:nvSpPr>
        <p:spPr>
          <a:xfrm>
            <a:off x="3006725" y="2008187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36" name="Google Shape;1836;p142"/>
          <p:cNvSpPr txBox="1"/>
          <p:nvPr/>
        </p:nvSpPr>
        <p:spPr>
          <a:xfrm>
            <a:off x="4084637" y="2008187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37" name="Google Shape;1837;p142"/>
          <p:cNvSpPr txBox="1"/>
          <p:nvPr/>
        </p:nvSpPr>
        <p:spPr>
          <a:xfrm>
            <a:off x="5160962" y="2008187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38" name="Google Shape;1838;p142"/>
          <p:cNvSpPr txBox="1"/>
          <p:nvPr/>
        </p:nvSpPr>
        <p:spPr>
          <a:xfrm>
            <a:off x="6238875" y="2008187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pic>
        <p:nvPicPr>
          <p:cNvPr id="1839" name="Google Shape;1839;p1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35837" y="1587500"/>
            <a:ext cx="352425" cy="42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840" name="Google Shape;1840;p142"/>
          <p:cNvSpPr txBox="1"/>
          <p:nvPr/>
        </p:nvSpPr>
        <p:spPr>
          <a:xfrm>
            <a:off x="7316787" y="2008187"/>
            <a:ext cx="434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graphicFrame>
        <p:nvGraphicFramePr>
          <p:cNvPr id="1841" name="Google Shape;1841;p142"/>
          <p:cNvGraphicFramePr/>
          <p:nvPr/>
        </p:nvGraphicFramePr>
        <p:xfrm>
          <a:off x="1344612" y="2878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55600"/>
                <a:gridCol w="352425"/>
                <a:gridCol w="355600"/>
                <a:gridCol w="352425"/>
                <a:gridCol w="354000"/>
                <a:gridCol w="354000"/>
                <a:gridCol w="352425"/>
                <a:gridCol w="354000"/>
              </a:tblGrid>
              <a:tr h="3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2" name="Google Shape;1842;p142"/>
          <p:cNvGraphicFramePr/>
          <p:nvPr/>
        </p:nvGraphicFramePr>
        <p:xfrm>
          <a:off x="1330325" y="24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55600"/>
                <a:gridCol w="357175"/>
                <a:gridCol w="355600"/>
                <a:gridCol w="355600"/>
                <a:gridCol w="355600"/>
                <a:gridCol w="357175"/>
                <a:gridCol w="355600"/>
                <a:gridCol w="3556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graphicFrame>
        <p:nvGraphicFramePr>
          <p:cNvPr id="1843" name="Google Shape;1843;p142"/>
          <p:cNvGraphicFramePr/>
          <p:nvPr/>
        </p:nvGraphicFramePr>
        <p:xfrm>
          <a:off x="995362" y="2881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19075"/>
              </a:tblGrid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pic>
        <p:nvPicPr>
          <p:cNvPr id="1844" name="Google Shape;1844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900362"/>
            <a:ext cx="23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1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5500" y="3594100"/>
            <a:ext cx="24765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1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5837" y="4281487"/>
            <a:ext cx="223837" cy="2619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7" name="Google Shape;1847;p142"/>
          <p:cNvGraphicFramePr/>
          <p:nvPr/>
        </p:nvGraphicFramePr>
        <p:xfrm>
          <a:off x="5421312" y="28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55600"/>
                <a:gridCol w="352425"/>
                <a:gridCol w="355600"/>
                <a:gridCol w="352425"/>
                <a:gridCol w="354000"/>
                <a:gridCol w="354000"/>
                <a:gridCol w="352425"/>
                <a:gridCol w="354000"/>
              </a:tblGrid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8" name="Google Shape;1848;p142"/>
          <p:cNvGraphicFramePr/>
          <p:nvPr/>
        </p:nvGraphicFramePr>
        <p:xfrm>
          <a:off x="5072062" y="285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19075"/>
              </a:tblGrid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graphicFrame>
        <p:nvGraphicFramePr>
          <p:cNvPr id="1849" name="Google Shape;1849;p142"/>
          <p:cNvGraphicFramePr/>
          <p:nvPr/>
        </p:nvGraphicFramePr>
        <p:xfrm>
          <a:off x="5407025" y="24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55600"/>
                <a:gridCol w="357175"/>
                <a:gridCol w="355600"/>
                <a:gridCol w="355600"/>
                <a:gridCol w="355600"/>
                <a:gridCol w="357175"/>
                <a:gridCol w="355600"/>
                <a:gridCol w="3556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sp>
        <p:nvSpPr>
          <p:cNvPr id="1850" name="Google Shape;1850;p142"/>
          <p:cNvSpPr/>
          <p:nvPr/>
        </p:nvSpPr>
        <p:spPr>
          <a:xfrm>
            <a:off x="1995487" y="3506787"/>
            <a:ext cx="438150" cy="43815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Орех" id="1851" name="Google Shape;1851;p142"/>
          <p:cNvSpPr/>
          <p:nvPr/>
        </p:nvSpPr>
        <p:spPr>
          <a:xfrm>
            <a:off x="1587500" y="4235450"/>
            <a:ext cx="717550" cy="384175"/>
          </a:xfrm>
          <a:prstGeom prst="wedgeRoundRectCallout">
            <a:avLst>
              <a:gd fmla="val 20071" name="adj1"/>
              <a:gd fmla="val -17226" name="adj2"/>
              <a:gd fmla="val 0" name="adj3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c6</a:t>
            </a:r>
            <a:endParaRPr/>
          </a:p>
        </p:txBody>
      </p:sp>
      <p:sp>
        <p:nvSpPr>
          <p:cNvPr descr="Орех" id="1852" name="Google Shape;1852;p142"/>
          <p:cNvSpPr/>
          <p:nvPr/>
        </p:nvSpPr>
        <p:spPr>
          <a:xfrm>
            <a:off x="5589587" y="4152900"/>
            <a:ext cx="1136650" cy="458787"/>
          </a:xfrm>
          <a:prstGeom prst="wedgeRoundRectCallout">
            <a:avLst>
              <a:gd fmla="val 12670" name="adj1"/>
              <a:gd fmla="val -14425" name="adj2"/>
              <a:gd fmla="val 0" name="adj3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A[6,3]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14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Матрицы</a:t>
            </a:r>
            <a:endParaRPr/>
          </a:p>
        </p:txBody>
      </p:sp>
      <p:sp>
        <p:nvSpPr>
          <p:cNvPr id="1859" name="Google Shape;1859;p14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0" name="Google Shape;1860;p143"/>
          <p:cNvSpPr txBox="1"/>
          <p:nvPr/>
        </p:nvSpPr>
        <p:spPr>
          <a:xfrm>
            <a:off x="381000" y="844550"/>
            <a:ext cx="85725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Матрица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прямоугольная таблица чисел (или других элементов одного типа).</a:t>
            </a:r>
            <a:endParaRPr/>
          </a:p>
          <a:p>
            <a:pPr indent="-1165225" lvl="0" marL="11652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Матрица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массив, в котором каждый элемент имеет два индекса (номер строки и номер столбца).</a:t>
            </a:r>
            <a:endParaRPr/>
          </a:p>
        </p:txBody>
      </p:sp>
      <p:graphicFrame>
        <p:nvGraphicFramePr>
          <p:cNvPr id="1861" name="Google Shape;1861;p143"/>
          <p:cNvGraphicFramePr/>
          <p:nvPr/>
        </p:nvGraphicFramePr>
        <p:xfrm>
          <a:off x="2820987" y="35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12775"/>
                <a:gridCol w="608000"/>
                <a:gridCol w="612775"/>
                <a:gridCol w="608000"/>
                <a:gridCol w="609600"/>
              </a:tblGrid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2" name="Google Shape;1862;p143"/>
          <p:cNvGraphicFramePr/>
          <p:nvPr/>
        </p:nvGraphicFramePr>
        <p:xfrm>
          <a:off x="2471737" y="352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19075"/>
              </a:tblGrid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/>
                </a:tc>
              </a:tr>
              <a:tr h="5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/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/>
                </a:tc>
              </a:tr>
            </a:tbl>
          </a:graphicData>
        </a:graphic>
      </p:graphicFrame>
      <p:graphicFrame>
        <p:nvGraphicFramePr>
          <p:cNvPr id="1863" name="Google Shape;1863;p143"/>
          <p:cNvGraphicFramePr/>
          <p:nvPr/>
        </p:nvGraphicFramePr>
        <p:xfrm>
          <a:off x="2806700" y="31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09600"/>
                <a:gridCol w="612775"/>
                <a:gridCol w="609600"/>
                <a:gridCol w="611175"/>
                <a:gridCol w="609600"/>
              </a:tblGrid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sp>
        <p:nvSpPr>
          <p:cNvPr id="1864" name="Google Shape;1864;p143"/>
          <p:cNvSpPr txBox="1"/>
          <p:nvPr/>
        </p:nvSpPr>
        <p:spPr>
          <a:xfrm>
            <a:off x="2068512" y="2840037"/>
            <a:ext cx="6540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graphicFrame>
        <p:nvGraphicFramePr>
          <p:cNvPr id="1865" name="Google Shape;1865;p143"/>
          <p:cNvGraphicFramePr/>
          <p:nvPr/>
        </p:nvGraphicFramePr>
        <p:xfrm>
          <a:off x="4049712" y="3525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12775"/>
              </a:tblGrid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6" name="Google Shape;1866;p143"/>
          <p:cNvGraphicFramePr/>
          <p:nvPr/>
        </p:nvGraphicFramePr>
        <p:xfrm>
          <a:off x="2820987" y="41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12775"/>
                <a:gridCol w="608000"/>
                <a:gridCol w="612775"/>
                <a:gridCol w="608000"/>
                <a:gridCol w="609600"/>
              </a:tblGrid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7" name="Google Shape;1867;p143"/>
          <p:cNvGraphicFramePr/>
          <p:nvPr/>
        </p:nvGraphicFramePr>
        <p:xfrm>
          <a:off x="4660900" y="4697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12775"/>
              </a:tblGrid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1868" name="Google Shape;1868;p143"/>
          <p:cNvSpPr/>
          <p:nvPr/>
        </p:nvSpPr>
        <p:spPr>
          <a:xfrm>
            <a:off x="6043612" y="3700462"/>
            <a:ext cx="1625600" cy="450850"/>
          </a:xfrm>
          <a:prstGeom prst="wedgeRoundRectCallout">
            <a:avLst>
              <a:gd fmla="val -2363" name="adj1"/>
              <a:gd fmla="val 3445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строка 2</a:t>
            </a:r>
            <a:endParaRPr/>
          </a:p>
        </p:txBody>
      </p:sp>
      <p:sp>
        <p:nvSpPr>
          <p:cNvPr id="1869" name="Google Shape;1869;p143"/>
          <p:cNvSpPr/>
          <p:nvPr/>
        </p:nvSpPr>
        <p:spPr>
          <a:xfrm>
            <a:off x="4268787" y="2676525"/>
            <a:ext cx="1625600" cy="450850"/>
          </a:xfrm>
          <a:prstGeom prst="wedgeRoundRectCallout">
            <a:avLst>
              <a:gd fmla="val 3417" name="adj1"/>
              <a:gd fmla="val 4076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столбец 3</a:t>
            </a:r>
            <a:endParaRPr/>
          </a:p>
        </p:txBody>
      </p:sp>
      <p:sp>
        <p:nvSpPr>
          <p:cNvPr id="1870" name="Google Shape;1870;p143"/>
          <p:cNvSpPr/>
          <p:nvPr/>
        </p:nvSpPr>
        <p:spPr>
          <a:xfrm>
            <a:off x="4127500" y="5691187"/>
            <a:ext cx="2540000" cy="450850"/>
          </a:xfrm>
          <a:prstGeom prst="wedgeRoundRectCallout">
            <a:avLst>
              <a:gd fmla="val 5684" name="adj1"/>
              <a:gd fmla="val -1893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ячейка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A[3,4]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4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Матрицы</a:t>
            </a:r>
            <a:endParaRPr/>
          </a:p>
        </p:txBody>
      </p:sp>
      <p:sp>
        <p:nvSpPr>
          <p:cNvPr id="1877" name="Google Shape;1877;p14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8" name="Google Shape;1878;p144"/>
          <p:cNvSpPr txBox="1"/>
          <p:nvPr/>
        </p:nvSpPr>
        <p:spPr>
          <a:xfrm>
            <a:off x="381000" y="844550"/>
            <a:ext cx="85725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Объявление:</a:t>
            </a:r>
            <a:endParaRPr/>
          </a:p>
        </p:txBody>
      </p:sp>
      <p:sp>
        <p:nvSpPr>
          <p:cNvPr id="1879" name="Google Shape;1879;p144"/>
          <p:cNvSpPr txBox="1"/>
          <p:nvPr/>
        </p:nvSpPr>
        <p:spPr>
          <a:xfrm>
            <a:off x="682625" y="1327150"/>
            <a:ext cx="8094662" cy="19700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 = 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array[1..N,1..M]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B: array[-3..0,-8..M]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Q: array['a'..'d',False..True] of real;</a:t>
            </a:r>
            <a:endParaRPr/>
          </a:p>
        </p:txBody>
      </p:sp>
      <p:sp>
        <p:nvSpPr>
          <p:cNvPr id="1880" name="Google Shape;1880;p144"/>
          <p:cNvSpPr txBox="1"/>
          <p:nvPr/>
        </p:nvSpPr>
        <p:spPr>
          <a:xfrm>
            <a:off x="390525" y="3479800"/>
            <a:ext cx="8529637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Ввод с клавиатуры:</a:t>
            </a:r>
            <a:endParaRPr/>
          </a:p>
        </p:txBody>
      </p:sp>
      <p:sp>
        <p:nvSpPr>
          <p:cNvPr id="1881" name="Google Shape;1881;p144"/>
          <p:cNvSpPr txBox="1"/>
          <p:nvPr/>
        </p:nvSpPr>
        <p:spPr>
          <a:xfrm>
            <a:off x="660400" y="4092575"/>
            <a:ext cx="5372100" cy="19700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j:=1 to M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write('A[',i,',',j,']=');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 ( A[i,j]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</p:txBody>
      </p:sp>
      <p:grpSp>
        <p:nvGrpSpPr>
          <p:cNvPr id="1882" name="Google Shape;1882;p144"/>
          <p:cNvGrpSpPr/>
          <p:nvPr/>
        </p:nvGrpSpPr>
        <p:grpSpPr>
          <a:xfrm>
            <a:off x="4232275" y="3379787"/>
            <a:ext cx="4567237" cy="663575"/>
            <a:chOff x="2552" y="2115"/>
            <a:chExt cx="2877" cy="418"/>
          </a:xfrm>
        </p:grpSpPr>
        <p:sp>
          <p:nvSpPr>
            <p:cNvPr id="1883" name="Google Shape;1883;p144"/>
            <p:cNvSpPr txBox="1"/>
            <p:nvPr/>
          </p:nvSpPr>
          <p:spPr>
            <a:xfrm>
              <a:off x="2886" y="2160"/>
              <a:ext cx="2543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Если переставить циклы?</a:t>
              </a:r>
              <a:endParaRPr/>
            </a:p>
          </p:txBody>
        </p:sp>
        <p:sp>
          <p:nvSpPr>
            <p:cNvPr id="1884" name="Google Shape;1884;p144"/>
            <p:cNvSpPr/>
            <p:nvPr/>
          </p:nvSpPr>
          <p:spPr>
            <a:xfrm>
              <a:off x="2552" y="2115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1885" name="Google Shape;1885;p144"/>
          <p:cNvSpPr txBox="1"/>
          <p:nvPr/>
        </p:nvSpPr>
        <p:spPr>
          <a:xfrm>
            <a:off x="6292850" y="4397375"/>
            <a:ext cx="14462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A[1,1]=</a:t>
            </a:r>
            <a:endParaRPr/>
          </a:p>
        </p:txBody>
      </p:sp>
      <p:sp>
        <p:nvSpPr>
          <p:cNvPr id="1886" name="Google Shape;1886;p144"/>
          <p:cNvSpPr txBox="1"/>
          <p:nvPr/>
        </p:nvSpPr>
        <p:spPr>
          <a:xfrm>
            <a:off x="7762875" y="4397375"/>
            <a:ext cx="411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/>
          </a:p>
        </p:txBody>
      </p:sp>
      <p:sp>
        <p:nvSpPr>
          <p:cNvPr id="1887" name="Google Shape;1887;p144"/>
          <p:cNvSpPr txBox="1"/>
          <p:nvPr/>
        </p:nvSpPr>
        <p:spPr>
          <a:xfrm>
            <a:off x="6292850" y="4819650"/>
            <a:ext cx="14462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A[1,2]=</a:t>
            </a:r>
            <a:endParaRPr/>
          </a:p>
        </p:txBody>
      </p:sp>
      <p:sp>
        <p:nvSpPr>
          <p:cNvPr id="1888" name="Google Shape;1888;p144"/>
          <p:cNvSpPr txBox="1"/>
          <p:nvPr/>
        </p:nvSpPr>
        <p:spPr>
          <a:xfrm>
            <a:off x="7762875" y="4819650"/>
            <a:ext cx="411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889" name="Google Shape;1889;p144"/>
          <p:cNvSpPr txBox="1"/>
          <p:nvPr/>
        </p:nvSpPr>
        <p:spPr>
          <a:xfrm>
            <a:off x="6292850" y="5241925"/>
            <a:ext cx="14462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A[1,3]=</a:t>
            </a:r>
            <a:endParaRPr/>
          </a:p>
        </p:txBody>
      </p:sp>
      <p:sp>
        <p:nvSpPr>
          <p:cNvPr id="1890" name="Google Shape;1890;p144"/>
          <p:cNvSpPr txBox="1"/>
          <p:nvPr/>
        </p:nvSpPr>
        <p:spPr>
          <a:xfrm>
            <a:off x="7762875" y="5241925"/>
            <a:ext cx="411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891" name="Google Shape;1891;p144"/>
          <p:cNvSpPr txBox="1"/>
          <p:nvPr/>
        </p:nvSpPr>
        <p:spPr>
          <a:xfrm>
            <a:off x="6292850" y="5664200"/>
            <a:ext cx="14462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1892" name="Google Shape;1892;p144"/>
          <p:cNvSpPr txBox="1"/>
          <p:nvPr/>
        </p:nvSpPr>
        <p:spPr>
          <a:xfrm>
            <a:off x="6292850" y="6084887"/>
            <a:ext cx="14462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A[3,4]=</a:t>
            </a:r>
            <a:endParaRPr/>
          </a:p>
        </p:txBody>
      </p:sp>
      <p:sp>
        <p:nvSpPr>
          <p:cNvPr id="1893" name="Google Shape;1893;p144"/>
          <p:cNvSpPr txBox="1"/>
          <p:nvPr/>
        </p:nvSpPr>
        <p:spPr>
          <a:xfrm>
            <a:off x="7762875" y="6084887"/>
            <a:ext cx="411162" cy="48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endParaRPr/>
          </a:p>
        </p:txBody>
      </p:sp>
      <p:sp>
        <p:nvSpPr>
          <p:cNvPr id="1894" name="Google Shape;1894;p144"/>
          <p:cNvSpPr/>
          <p:nvPr/>
        </p:nvSpPr>
        <p:spPr>
          <a:xfrm>
            <a:off x="6359525" y="4008437"/>
            <a:ext cx="460375" cy="352425"/>
          </a:xfrm>
          <a:prstGeom prst="wedgeRoundRectCallout">
            <a:avLst>
              <a:gd fmla="val 23834" name="adj1"/>
              <a:gd fmla="val 2938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895" name="Google Shape;1895;p144"/>
          <p:cNvSpPr/>
          <p:nvPr/>
        </p:nvSpPr>
        <p:spPr>
          <a:xfrm>
            <a:off x="7089775" y="3997325"/>
            <a:ext cx="460375" cy="352425"/>
          </a:xfrm>
          <a:prstGeom prst="wedgeRoundRectCallout">
            <a:avLst>
              <a:gd fmla="val 4916" name="adj1"/>
              <a:gd fmla="val 3133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</p:txBody>
      </p:sp>
      <p:sp>
        <p:nvSpPr>
          <p:cNvPr id="1896" name="Google Shape;1896;p144"/>
          <p:cNvSpPr/>
          <p:nvPr/>
        </p:nvSpPr>
        <p:spPr>
          <a:xfrm>
            <a:off x="654050" y="4113212"/>
            <a:ext cx="4756150" cy="815975"/>
          </a:xfrm>
          <a:prstGeom prst="roundRect">
            <a:avLst>
              <a:gd fmla="val 1664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j:=1 to M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i:=1 to N do begin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54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Часть II</a:t>
            </a:r>
            <a:endParaRPr/>
          </a:p>
        </p:txBody>
      </p:sp>
      <p:sp>
        <p:nvSpPr>
          <p:cNvPr id="350" name="Google Shape;350;p46"/>
          <p:cNvSpPr txBox="1"/>
          <p:nvPr>
            <p:ph idx="1" type="subTitle"/>
          </p:nvPr>
        </p:nvSpPr>
        <p:spPr>
          <a:xfrm>
            <a:off x="357187" y="4449762"/>
            <a:ext cx="8429625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2. Максимальный </a:t>
            </a:r>
            <a:b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элемент массива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14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Матрицы</a:t>
            </a:r>
            <a:endParaRPr/>
          </a:p>
        </p:txBody>
      </p:sp>
      <p:sp>
        <p:nvSpPr>
          <p:cNvPr id="1903" name="Google Shape;1903;p14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4" name="Google Shape;1904;p145"/>
          <p:cNvSpPr txBox="1"/>
          <p:nvPr/>
        </p:nvSpPr>
        <p:spPr>
          <a:xfrm>
            <a:off x="401637" y="800100"/>
            <a:ext cx="8529637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Заполнение случайными числами</a:t>
            </a:r>
            <a:endParaRPr/>
          </a:p>
        </p:txBody>
      </p:sp>
      <p:sp>
        <p:nvSpPr>
          <p:cNvPr id="1905" name="Google Shape;1905;p145"/>
          <p:cNvSpPr txBox="1"/>
          <p:nvPr/>
        </p:nvSpPr>
        <p:spPr>
          <a:xfrm>
            <a:off x="693737" y="1531937"/>
            <a:ext cx="5372100" cy="11985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j:=1 to M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A[i,j] := random(25) - 10;</a:t>
            </a:r>
            <a:endParaRPr/>
          </a:p>
        </p:txBody>
      </p:sp>
      <p:grpSp>
        <p:nvGrpSpPr>
          <p:cNvPr id="1906" name="Google Shape;1906;p145"/>
          <p:cNvGrpSpPr/>
          <p:nvPr/>
        </p:nvGrpSpPr>
        <p:grpSpPr>
          <a:xfrm>
            <a:off x="5227637" y="1330325"/>
            <a:ext cx="3359150" cy="663575"/>
            <a:chOff x="2511" y="2136"/>
            <a:chExt cx="2116" cy="418"/>
          </a:xfrm>
        </p:grpSpPr>
        <p:sp>
          <p:nvSpPr>
            <p:cNvPr id="1907" name="Google Shape;1907;p145"/>
            <p:cNvSpPr txBox="1"/>
            <p:nvPr/>
          </p:nvSpPr>
          <p:spPr>
            <a:xfrm>
              <a:off x="2845" y="2181"/>
              <a:ext cx="1782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Какой интервал?</a:t>
              </a:r>
              <a:endParaRPr/>
            </a:p>
          </p:txBody>
        </p:sp>
        <p:sp>
          <p:nvSpPr>
            <p:cNvPr id="1908" name="Google Shape;1908;p145"/>
            <p:cNvSpPr/>
            <p:nvPr/>
          </p:nvSpPr>
          <p:spPr>
            <a:xfrm>
              <a:off x="2511" y="213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1909" name="Google Shape;1909;p145"/>
          <p:cNvSpPr/>
          <p:nvPr/>
        </p:nvSpPr>
        <p:spPr>
          <a:xfrm>
            <a:off x="4813300" y="1285875"/>
            <a:ext cx="2441575" cy="450850"/>
          </a:xfrm>
          <a:prstGeom prst="wedgeRoundRectCallout">
            <a:avLst>
              <a:gd fmla="val -10519" name="adj1"/>
              <a:gd fmla="val 2449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по строкам</a:t>
            </a:r>
            <a:endParaRPr/>
          </a:p>
        </p:txBody>
      </p:sp>
      <p:sp>
        <p:nvSpPr>
          <p:cNvPr id="1910" name="Google Shape;1910;p145"/>
          <p:cNvSpPr/>
          <p:nvPr/>
        </p:nvSpPr>
        <p:spPr>
          <a:xfrm>
            <a:off x="5313362" y="1785937"/>
            <a:ext cx="2627312" cy="450850"/>
          </a:xfrm>
          <a:prstGeom prst="wedgeRoundRectCallout">
            <a:avLst>
              <a:gd fmla="val -11655" name="adj1"/>
              <a:gd fmla="val 1825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по столбцам</a:t>
            </a:r>
            <a:endParaRPr/>
          </a:p>
        </p:txBody>
      </p:sp>
      <p:sp>
        <p:nvSpPr>
          <p:cNvPr id="1911" name="Google Shape;1911;p145"/>
          <p:cNvSpPr txBox="1"/>
          <p:nvPr/>
        </p:nvSpPr>
        <p:spPr>
          <a:xfrm>
            <a:off x="434975" y="2825750"/>
            <a:ext cx="8529637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Вывод на экран</a:t>
            </a:r>
            <a:endParaRPr/>
          </a:p>
        </p:txBody>
      </p:sp>
      <p:sp>
        <p:nvSpPr>
          <p:cNvPr id="1912" name="Google Shape;1912;p145"/>
          <p:cNvSpPr txBox="1"/>
          <p:nvPr/>
        </p:nvSpPr>
        <p:spPr>
          <a:xfrm>
            <a:off x="714375" y="3425825"/>
            <a:ext cx="4240212" cy="19700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913" name="Google Shape;1913;p145"/>
          <p:cNvSpPr/>
          <p:nvPr/>
        </p:nvSpPr>
        <p:spPr>
          <a:xfrm>
            <a:off x="1114425" y="5683250"/>
            <a:ext cx="1963737" cy="766762"/>
          </a:xfrm>
          <a:prstGeom prst="wedgeRoundRectCallout">
            <a:avLst>
              <a:gd fmla="val 8678" name="adj1"/>
              <a:gd fmla="val -208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перейти на новую строку</a:t>
            </a:r>
            <a:endParaRPr/>
          </a:p>
        </p:txBody>
      </p:sp>
      <p:sp>
        <p:nvSpPr>
          <p:cNvPr id="1914" name="Google Shape;1914;p145"/>
          <p:cNvSpPr txBox="1"/>
          <p:nvPr/>
        </p:nvSpPr>
        <p:spPr>
          <a:xfrm>
            <a:off x="1033462" y="3840162"/>
            <a:ext cx="3713162" cy="79533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j:=1 to M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A[i,j]:5 );</a:t>
            </a:r>
            <a:endParaRPr/>
          </a:p>
        </p:txBody>
      </p:sp>
      <p:sp>
        <p:nvSpPr>
          <p:cNvPr id="1915" name="Google Shape;1915;p145"/>
          <p:cNvSpPr/>
          <p:nvPr/>
        </p:nvSpPr>
        <p:spPr>
          <a:xfrm>
            <a:off x="4749800" y="2951162"/>
            <a:ext cx="1984375" cy="450850"/>
          </a:xfrm>
          <a:prstGeom prst="wedgeRoundRectCallout">
            <a:avLst>
              <a:gd fmla="val -881" name="adj1"/>
              <a:gd fmla="val 4274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 строки</a:t>
            </a:r>
            <a:endParaRPr/>
          </a:p>
        </p:txBody>
      </p:sp>
      <p:graphicFrame>
        <p:nvGraphicFramePr>
          <p:cNvPr id="1916" name="Google Shape;1916;p145"/>
          <p:cNvGraphicFramePr/>
          <p:nvPr/>
        </p:nvGraphicFramePr>
        <p:xfrm>
          <a:off x="5694362" y="3636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746125"/>
                <a:gridCol w="746125"/>
                <a:gridCol w="746125"/>
                <a:gridCol w="744525"/>
              </a:tblGrid>
              <a:tr h="585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/>
                    </a:p>
                  </a:txBody>
                  <a:tcPr marT="46800" marB="46800" marR="90000" marL="90000" anchor="ctr"/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156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447</a:t>
                      </a:r>
                      <a:endParaRPr/>
                    </a:p>
                  </a:txBody>
                  <a:tcPr marT="46800" marB="46800" marR="90000" marL="90000" anchor="ctr"/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456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222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/>
                    </a:p>
                  </a:txBody>
                  <a:tcPr marT="46800" marB="46800" marR="90000" marL="90000" anchor="ctr"/>
                </a:tc>
              </a:tr>
            </a:tbl>
          </a:graphicData>
        </a:graphic>
      </p:graphicFrame>
      <p:sp>
        <p:nvSpPr>
          <p:cNvPr descr="Орех" id="1917" name="Google Shape;1917;p145"/>
          <p:cNvSpPr/>
          <p:nvPr/>
        </p:nvSpPr>
        <p:spPr>
          <a:xfrm>
            <a:off x="8599487" y="3743325"/>
            <a:ext cx="228600" cy="1577975"/>
          </a:xfrm>
          <a:custGeom>
            <a:rect b="b" l="l" r="r" t="t"/>
            <a:pathLst>
              <a:path extrusionOk="0" h="994" w="144">
                <a:moveTo>
                  <a:pt x="144" y="0"/>
                </a:moveTo>
                <a:lnTo>
                  <a:pt x="0" y="0"/>
                </a:lnTo>
                <a:lnTo>
                  <a:pt x="0" y="994"/>
                </a:lnTo>
                <a:lnTo>
                  <a:pt x="130" y="994"/>
                </a:lnTo>
              </a:path>
            </a:pathLst>
          </a:cu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8" name="Google Shape;1918;p145"/>
          <p:cNvGrpSpPr/>
          <p:nvPr/>
        </p:nvGrpSpPr>
        <p:grpSpPr>
          <a:xfrm>
            <a:off x="3835400" y="5761037"/>
            <a:ext cx="4662487" cy="663575"/>
            <a:chOff x="2552" y="2115"/>
            <a:chExt cx="3104" cy="418"/>
          </a:xfrm>
        </p:grpSpPr>
        <p:sp>
          <p:nvSpPr>
            <p:cNvPr id="1919" name="Google Shape;1919;p145"/>
            <p:cNvSpPr txBox="1"/>
            <p:nvPr/>
          </p:nvSpPr>
          <p:spPr>
            <a:xfrm>
              <a:off x="2886" y="2160"/>
              <a:ext cx="277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Если переставить циклы?</a:t>
              </a:r>
              <a:endParaRPr/>
            </a:p>
          </p:txBody>
        </p:sp>
        <p:sp>
          <p:nvSpPr>
            <p:cNvPr id="1920" name="Google Shape;1920;p145"/>
            <p:cNvSpPr/>
            <p:nvPr/>
          </p:nvSpPr>
          <p:spPr>
            <a:xfrm>
              <a:off x="2552" y="2115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1921" name="Google Shape;1921;p145"/>
          <p:cNvSpPr/>
          <p:nvPr/>
        </p:nvSpPr>
        <p:spPr>
          <a:xfrm>
            <a:off x="3454400" y="5064125"/>
            <a:ext cx="2441575" cy="450850"/>
          </a:xfrm>
          <a:prstGeom prst="wedgeRoundRectCallout">
            <a:avLst>
              <a:gd fmla="val -9578" name="adj1"/>
              <a:gd fmla="val -26087" name="adj2"/>
              <a:gd fmla="val 0" name="adj3"/>
            </a:avLst>
          </a:prstGeom>
          <a:solidFill>
            <a:srgbClr val="FFFFCC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той же строке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46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Обработка всех элементов матрицы</a:t>
            </a:r>
            <a:endParaRPr/>
          </a:p>
        </p:txBody>
      </p:sp>
      <p:sp>
        <p:nvSpPr>
          <p:cNvPr id="1928" name="Google Shape;1928;p146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9" name="Google Shape;1929;p146"/>
          <p:cNvSpPr txBox="1"/>
          <p:nvPr/>
        </p:nvSpPr>
        <p:spPr>
          <a:xfrm>
            <a:off x="381000" y="844550"/>
            <a:ext cx="85725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матрицу из 3 строк и 4 столбцов случайными числами и вывести ее на экран. Найти сумму элементов матрицы.</a:t>
            </a:r>
            <a:endParaRPr/>
          </a:p>
        </p:txBody>
      </p:sp>
      <p:sp>
        <p:nvSpPr>
          <p:cNvPr id="1930" name="Google Shape;1930;p146"/>
          <p:cNvSpPr txBox="1"/>
          <p:nvPr/>
        </p:nvSpPr>
        <p:spPr>
          <a:xfrm>
            <a:off x="531812" y="1957387"/>
            <a:ext cx="8169275" cy="44640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3; M = 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array[1..N,1..M]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i, j, S: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заполнение матрицы и вывод на экран}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 :=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writeln('Сумма элементов матрицы ', 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931" name="Google Shape;1931;p146"/>
          <p:cNvSpPr txBox="1"/>
          <p:nvPr/>
        </p:nvSpPr>
        <p:spPr>
          <a:xfrm>
            <a:off x="892175" y="4538662"/>
            <a:ext cx="3690937" cy="1143000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j:=1 to M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 := S + A[i,j];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4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938" name="Google Shape;1938;p14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9" name="Google Shape;1939;p14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147"/>
          <p:cNvSpPr txBox="1"/>
          <p:nvPr/>
        </p:nvSpPr>
        <p:spPr>
          <a:xfrm>
            <a:off x="381000" y="844550"/>
            <a:ext cx="85725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матрицу из 8 строк и 5 столбцов случайными числами в интервале [-10,10] и вывести ее на экран.</a:t>
            </a:r>
            <a:endParaRPr/>
          </a:p>
        </p:txBody>
      </p:sp>
      <p:sp>
        <p:nvSpPr>
          <p:cNvPr id="1941" name="Google Shape;1941;p147"/>
          <p:cNvSpPr txBox="1"/>
          <p:nvPr/>
        </p:nvSpPr>
        <p:spPr>
          <a:xfrm>
            <a:off x="423862" y="1631950"/>
            <a:ext cx="857250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Удвоить все элементы матрицы и вывести её на экран.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минимальный и максимальный элементы в матрице их номера. Формат вывода: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Минимальный элемент  A[3,4]=-6 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Максимальный элемент A[2,2]=10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строку, сумма элементов которой максимальна.  Формат вывода: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Строка 2:  3  5  8  9  8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14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Операции с матрицами</a:t>
            </a:r>
            <a:endParaRPr/>
          </a:p>
        </p:txBody>
      </p:sp>
      <p:sp>
        <p:nvSpPr>
          <p:cNvPr id="1948" name="Google Shape;1948;p14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9" name="Google Shape;1949;p148"/>
          <p:cNvSpPr txBox="1"/>
          <p:nvPr/>
        </p:nvSpPr>
        <p:spPr>
          <a:xfrm>
            <a:off x="381000" y="844550"/>
            <a:ext cx="8572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 1.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главную диагональ квадратной матрицы из N строк и N столбцов.</a:t>
            </a:r>
            <a:endParaRPr/>
          </a:p>
        </p:txBody>
      </p:sp>
      <p:graphicFrame>
        <p:nvGraphicFramePr>
          <p:cNvPr id="1950" name="Google Shape;1950;p148"/>
          <p:cNvGraphicFramePr/>
          <p:nvPr/>
        </p:nvGraphicFramePr>
        <p:xfrm>
          <a:off x="674687" y="205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38125"/>
                <a:gridCol w="336550"/>
                <a:gridCol w="338125"/>
                <a:gridCol w="336550"/>
                <a:gridCol w="338125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1951" name="Google Shape;1951;p148"/>
          <p:cNvSpPr/>
          <p:nvPr/>
        </p:nvSpPr>
        <p:spPr>
          <a:xfrm>
            <a:off x="2724150" y="4419600"/>
            <a:ext cx="1223962" cy="352425"/>
          </a:xfrm>
          <a:prstGeom prst="wedgeRoundRectCallout">
            <a:avLst>
              <a:gd fmla="val -5295" name="adj1"/>
              <a:gd fmla="val 1109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A[1,N]</a:t>
            </a:r>
            <a:endParaRPr/>
          </a:p>
        </p:txBody>
      </p:sp>
      <p:sp>
        <p:nvSpPr>
          <p:cNvPr id="1952" name="Google Shape;1952;p148"/>
          <p:cNvSpPr/>
          <p:nvPr/>
        </p:nvSpPr>
        <p:spPr>
          <a:xfrm>
            <a:off x="1590675" y="2030412"/>
            <a:ext cx="1223962" cy="352425"/>
          </a:xfrm>
          <a:prstGeom prst="wedgeRoundRectCallout">
            <a:avLst>
              <a:gd fmla="val -4707" name="adj1"/>
              <a:gd fmla="val 2646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A[2,2]</a:t>
            </a:r>
            <a:endParaRPr/>
          </a:p>
        </p:txBody>
      </p:sp>
      <p:sp>
        <p:nvSpPr>
          <p:cNvPr id="1953" name="Google Shape;1953;p148"/>
          <p:cNvSpPr/>
          <p:nvPr/>
        </p:nvSpPr>
        <p:spPr>
          <a:xfrm>
            <a:off x="1971675" y="2357437"/>
            <a:ext cx="1223962" cy="352425"/>
          </a:xfrm>
          <a:prstGeom prst="wedgeRoundRectCallout">
            <a:avLst>
              <a:gd fmla="val -4707" name="adj1"/>
              <a:gd fmla="val 2646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A[3,3]</a:t>
            </a:r>
            <a:endParaRPr/>
          </a:p>
        </p:txBody>
      </p:sp>
      <p:sp>
        <p:nvSpPr>
          <p:cNvPr id="1954" name="Google Shape;1954;p148"/>
          <p:cNvSpPr/>
          <p:nvPr/>
        </p:nvSpPr>
        <p:spPr>
          <a:xfrm>
            <a:off x="2635250" y="3054350"/>
            <a:ext cx="1223962" cy="352425"/>
          </a:xfrm>
          <a:prstGeom prst="wedgeRoundRectCallout">
            <a:avLst>
              <a:gd fmla="val -4707" name="adj1"/>
              <a:gd fmla="val 2646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A[N,N]</a:t>
            </a:r>
            <a:endParaRPr/>
          </a:p>
        </p:txBody>
      </p:sp>
      <p:sp>
        <p:nvSpPr>
          <p:cNvPr id="1955" name="Google Shape;1955;p148"/>
          <p:cNvSpPr txBox="1"/>
          <p:nvPr/>
        </p:nvSpPr>
        <p:spPr>
          <a:xfrm>
            <a:off x="4254500" y="2282825"/>
            <a:ext cx="3814762" cy="7810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 ( A[i,i]:5 );</a:t>
            </a:r>
            <a:endParaRPr/>
          </a:p>
        </p:txBody>
      </p:sp>
      <p:sp>
        <p:nvSpPr>
          <p:cNvPr id="1956" name="Google Shape;1956;p148"/>
          <p:cNvSpPr txBox="1"/>
          <p:nvPr/>
        </p:nvSpPr>
        <p:spPr>
          <a:xfrm>
            <a:off x="315912" y="3871912"/>
            <a:ext cx="85725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 2.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вторую диагональ.</a:t>
            </a:r>
            <a:endParaRPr/>
          </a:p>
        </p:txBody>
      </p:sp>
      <p:graphicFrame>
        <p:nvGraphicFramePr>
          <p:cNvPr id="1957" name="Google Shape;1957;p148"/>
          <p:cNvGraphicFramePr/>
          <p:nvPr/>
        </p:nvGraphicFramePr>
        <p:xfrm>
          <a:off x="752475" y="4440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38125"/>
                <a:gridCol w="336550"/>
                <a:gridCol w="338125"/>
                <a:gridCol w="336550"/>
                <a:gridCol w="338125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8" name="Google Shape;1958;p148"/>
          <p:cNvSpPr/>
          <p:nvPr/>
        </p:nvSpPr>
        <p:spPr>
          <a:xfrm>
            <a:off x="1397000" y="6018212"/>
            <a:ext cx="1223962" cy="352425"/>
          </a:xfrm>
          <a:prstGeom prst="wedgeRoundRectCallout">
            <a:avLst>
              <a:gd fmla="val -5099" name="adj1"/>
              <a:gd fmla="val -486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A[N,1]</a:t>
            </a:r>
            <a:endParaRPr/>
          </a:p>
        </p:txBody>
      </p:sp>
      <p:sp>
        <p:nvSpPr>
          <p:cNvPr id="1959" name="Google Shape;1959;p148"/>
          <p:cNvSpPr/>
          <p:nvPr/>
        </p:nvSpPr>
        <p:spPr>
          <a:xfrm>
            <a:off x="1690687" y="5659437"/>
            <a:ext cx="1452562" cy="352425"/>
          </a:xfrm>
          <a:prstGeom prst="wedgeRoundRectCallout">
            <a:avLst>
              <a:gd fmla="val -4296" name="adj1"/>
              <a:gd fmla="val -486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A[N-1,2]</a:t>
            </a:r>
            <a:endParaRPr/>
          </a:p>
        </p:txBody>
      </p:sp>
      <p:sp>
        <p:nvSpPr>
          <p:cNvPr id="1960" name="Google Shape;1960;p148"/>
          <p:cNvSpPr/>
          <p:nvPr/>
        </p:nvSpPr>
        <p:spPr>
          <a:xfrm>
            <a:off x="2419350" y="4832350"/>
            <a:ext cx="1452562" cy="352425"/>
          </a:xfrm>
          <a:prstGeom prst="wedgeRoundRectCallout">
            <a:avLst>
              <a:gd fmla="val -4462" name="adj1"/>
              <a:gd fmla="val 1109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A[2,N-1]</a:t>
            </a:r>
            <a:endParaRPr/>
          </a:p>
        </p:txBody>
      </p:sp>
      <p:sp>
        <p:nvSpPr>
          <p:cNvPr id="1961" name="Google Shape;1961;p148"/>
          <p:cNvSpPr txBox="1"/>
          <p:nvPr/>
        </p:nvSpPr>
        <p:spPr>
          <a:xfrm>
            <a:off x="4257675" y="4856162"/>
            <a:ext cx="4598987" cy="7810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 ( A[i,      ]:5 );</a:t>
            </a:r>
            <a:endParaRPr/>
          </a:p>
        </p:txBody>
      </p:sp>
      <p:sp>
        <p:nvSpPr>
          <p:cNvPr id="1962" name="Google Shape;1962;p148"/>
          <p:cNvSpPr/>
          <p:nvPr/>
        </p:nvSpPr>
        <p:spPr>
          <a:xfrm>
            <a:off x="6607175" y="5253037"/>
            <a:ext cx="936625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N+1-i</a:t>
            </a:r>
            <a:endParaRPr/>
          </a:p>
        </p:txBody>
      </p:sp>
      <p:sp>
        <p:nvSpPr>
          <p:cNvPr id="1963" name="Google Shape;1963;p148"/>
          <p:cNvSpPr txBox="1"/>
          <p:nvPr/>
        </p:nvSpPr>
        <p:spPr>
          <a:xfrm>
            <a:off x="4211637" y="4217987"/>
            <a:ext cx="46497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сумма номеров строки и столбца N+1</a:t>
            </a:r>
            <a:endParaRPr/>
          </a:p>
        </p:txBody>
      </p:sp>
      <p:sp>
        <p:nvSpPr>
          <p:cNvPr id="1964" name="Google Shape;1964;p148"/>
          <p:cNvSpPr/>
          <p:nvPr/>
        </p:nvSpPr>
        <p:spPr>
          <a:xfrm>
            <a:off x="1296987" y="1682750"/>
            <a:ext cx="1223962" cy="352425"/>
          </a:xfrm>
          <a:prstGeom prst="wedgeRoundRectCallout">
            <a:avLst>
              <a:gd fmla="val -4707" name="adj1"/>
              <a:gd fmla="val 2646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A[1,1]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4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Операции с матрицами</a:t>
            </a:r>
            <a:endParaRPr/>
          </a:p>
        </p:txBody>
      </p:sp>
      <p:sp>
        <p:nvSpPr>
          <p:cNvPr id="1971" name="Google Shape;1971;p14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2" name="Google Shape;1972;p149"/>
          <p:cNvSpPr txBox="1"/>
          <p:nvPr/>
        </p:nvSpPr>
        <p:spPr>
          <a:xfrm>
            <a:off x="381000" y="844550"/>
            <a:ext cx="8572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 3.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сумму элементов, стоящих  на главной диагонали и ниже ее.</a:t>
            </a:r>
            <a:endParaRPr/>
          </a:p>
        </p:txBody>
      </p:sp>
      <p:graphicFrame>
        <p:nvGraphicFramePr>
          <p:cNvPr id="1973" name="Google Shape;1973;p149"/>
          <p:cNvGraphicFramePr/>
          <p:nvPr/>
        </p:nvGraphicFramePr>
        <p:xfrm>
          <a:off x="512762" y="200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38125"/>
                <a:gridCol w="336550"/>
                <a:gridCol w="338125"/>
                <a:gridCol w="336550"/>
                <a:gridCol w="338125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grpSp>
        <p:nvGrpSpPr>
          <p:cNvPr id="1974" name="Google Shape;1974;p149"/>
          <p:cNvGrpSpPr/>
          <p:nvPr/>
        </p:nvGrpSpPr>
        <p:grpSpPr>
          <a:xfrm>
            <a:off x="2562225" y="1571625"/>
            <a:ext cx="5800725" cy="663575"/>
            <a:chOff x="1614" y="990"/>
            <a:chExt cx="3654" cy="418"/>
          </a:xfrm>
        </p:grpSpPr>
        <p:sp>
          <p:nvSpPr>
            <p:cNvPr id="1975" name="Google Shape;1975;p149"/>
            <p:cNvSpPr txBox="1"/>
            <p:nvPr/>
          </p:nvSpPr>
          <p:spPr>
            <a:xfrm>
              <a:off x="1948" y="1035"/>
              <a:ext cx="332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Одиночный цикл или вложенный?</a:t>
              </a:r>
              <a:endParaRPr/>
            </a:p>
          </p:txBody>
        </p:sp>
        <p:sp>
          <p:nvSpPr>
            <p:cNvPr id="1976" name="Google Shape;1976;p149"/>
            <p:cNvSpPr/>
            <p:nvPr/>
          </p:nvSpPr>
          <p:spPr>
            <a:xfrm>
              <a:off x="1614" y="99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1977" name="Google Shape;1977;p149"/>
          <p:cNvSpPr txBox="1"/>
          <p:nvPr/>
        </p:nvSpPr>
        <p:spPr>
          <a:xfrm>
            <a:off x="2852737" y="2293937"/>
            <a:ext cx="587216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строка 1: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A[1,1]</a:t>
            </a:r>
            <a:endParaRPr/>
          </a:p>
          <a:p>
            <a:pPr indent="-1165225" lvl="0" marL="11652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строка 2: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A[2,1]+A[2,2]</a:t>
            </a:r>
            <a:endParaRPr/>
          </a:p>
          <a:p>
            <a:pPr indent="-1165225" lvl="0" marL="11652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строка N: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A[N,1]+A[N,2]+...+A[N,N]</a:t>
            </a:r>
            <a:endParaRPr/>
          </a:p>
        </p:txBody>
      </p:sp>
      <p:sp>
        <p:nvSpPr>
          <p:cNvPr id="1978" name="Google Shape;1978;p149"/>
          <p:cNvSpPr txBox="1"/>
          <p:nvPr/>
        </p:nvSpPr>
        <p:spPr>
          <a:xfrm>
            <a:off x="936625" y="4457700"/>
            <a:ext cx="3813175" cy="16065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  <p:sp>
        <p:nvSpPr>
          <p:cNvPr id="1979" name="Google Shape;1979;p149"/>
          <p:cNvSpPr/>
          <p:nvPr/>
        </p:nvSpPr>
        <p:spPr>
          <a:xfrm>
            <a:off x="4813300" y="4183062"/>
            <a:ext cx="3073400" cy="450850"/>
          </a:xfrm>
          <a:prstGeom prst="wedgeRoundRectCallout">
            <a:avLst>
              <a:gd fmla="val -7352" name="adj1"/>
              <a:gd fmla="val 4069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по всем строкам</a:t>
            </a:r>
            <a:endParaRPr/>
          </a:p>
        </p:txBody>
      </p:sp>
      <p:sp>
        <p:nvSpPr>
          <p:cNvPr id="1980" name="Google Shape;1980;p149"/>
          <p:cNvSpPr txBox="1"/>
          <p:nvPr/>
        </p:nvSpPr>
        <p:spPr>
          <a:xfrm>
            <a:off x="1262062" y="5235575"/>
            <a:ext cx="3190875" cy="730250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j:=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to i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 := S + A[i,j];</a:t>
            </a:r>
            <a:endParaRPr/>
          </a:p>
        </p:txBody>
      </p:sp>
      <p:sp>
        <p:nvSpPr>
          <p:cNvPr id="1981" name="Google Shape;1981;p149"/>
          <p:cNvSpPr/>
          <p:nvPr/>
        </p:nvSpPr>
        <p:spPr>
          <a:xfrm>
            <a:off x="5575300" y="4879975"/>
            <a:ext cx="2965450" cy="744537"/>
          </a:xfrm>
          <a:prstGeom prst="wedgeRoundRectCallout">
            <a:avLst>
              <a:gd fmla="val -7620" name="adj1"/>
              <a:gd fmla="val 246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складываем нужные элементы строки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5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Операции с матрицами</a:t>
            </a:r>
            <a:endParaRPr/>
          </a:p>
        </p:txBody>
      </p:sp>
      <p:sp>
        <p:nvSpPr>
          <p:cNvPr id="1988" name="Google Shape;1988;p15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9" name="Google Shape;1989;p150"/>
          <p:cNvSpPr txBox="1"/>
          <p:nvPr/>
        </p:nvSpPr>
        <p:spPr>
          <a:xfrm>
            <a:off x="381000" y="844550"/>
            <a:ext cx="8572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 4.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Перестановка строк или столбцов. В матрице из N строк и M столбцов переставить 2-ую и 4-ую строки.</a:t>
            </a:r>
            <a:endParaRPr/>
          </a:p>
        </p:txBody>
      </p:sp>
      <p:graphicFrame>
        <p:nvGraphicFramePr>
          <p:cNvPr id="1990" name="Google Shape;1990;p150"/>
          <p:cNvGraphicFramePr/>
          <p:nvPr/>
        </p:nvGraphicFramePr>
        <p:xfrm>
          <a:off x="1079500" y="1985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38125"/>
                <a:gridCol w="336550"/>
                <a:gridCol w="338125"/>
                <a:gridCol w="336550"/>
                <a:gridCol w="338125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1" name="Google Shape;1991;p150"/>
          <p:cNvCxnSpPr/>
          <p:nvPr/>
        </p:nvCxnSpPr>
        <p:spPr>
          <a:xfrm>
            <a:off x="1244600" y="2657475"/>
            <a:ext cx="0" cy="3365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1992" name="Google Shape;1992;p150"/>
          <p:cNvCxnSpPr/>
          <p:nvPr/>
        </p:nvCxnSpPr>
        <p:spPr>
          <a:xfrm>
            <a:off x="1577975" y="2657475"/>
            <a:ext cx="0" cy="3365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1993" name="Google Shape;1993;p150"/>
          <p:cNvCxnSpPr/>
          <p:nvPr/>
        </p:nvCxnSpPr>
        <p:spPr>
          <a:xfrm>
            <a:off x="1917700" y="2663825"/>
            <a:ext cx="0" cy="3365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1994" name="Google Shape;1994;p150"/>
          <p:cNvCxnSpPr/>
          <p:nvPr/>
        </p:nvCxnSpPr>
        <p:spPr>
          <a:xfrm>
            <a:off x="2247900" y="2663825"/>
            <a:ext cx="0" cy="3365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1995" name="Google Shape;1995;p150"/>
          <p:cNvCxnSpPr/>
          <p:nvPr/>
        </p:nvCxnSpPr>
        <p:spPr>
          <a:xfrm>
            <a:off x="2590800" y="2670175"/>
            <a:ext cx="0" cy="33655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996" name="Google Shape;1996;p150"/>
          <p:cNvSpPr txBox="1"/>
          <p:nvPr/>
        </p:nvSpPr>
        <p:spPr>
          <a:xfrm>
            <a:off x="696912" y="2308225"/>
            <a:ext cx="3921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97" name="Google Shape;1997;p150"/>
          <p:cNvSpPr txBox="1"/>
          <p:nvPr/>
        </p:nvSpPr>
        <p:spPr>
          <a:xfrm>
            <a:off x="696912" y="2982912"/>
            <a:ext cx="3921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98" name="Google Shape;1998;p150"/>
          <p:cNvSpPr txBox="1"/>
          <p:nvPr/>
        </p:nvSpPr>
        <p:spPr>
          <a:xfrm>
            <a:off x="1741487" y="1622425"/>
            <a:ext cx="3921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</p:txBody>
      </p:sp>
      <p:sp>
        <p:nvSpPr>
          <p:cNvPr id="1999" name="Google Shape;1999;p150"/>
          <p:cNvSpPr/>
          <p:nvPr/>
        </p:nvSpPr>
        <p:spPr>
          <a:xfrm>
            <a:off x="2376487" y="1684337"/>
            <a:ext cx="1223962" cy="352425"/>
          </a:xfrm>
          <a:prstGeom prst="wedgeRoundRectCallout">
            <a:avLst>
              <a:gd fmla="val -8377" name="adj1"/>
              <a:gd fmla="val 3833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A[2,j]</a:t>
            </a:r>
            <a:endParaRPr/>
          </a:p>
        </p:txBody>
      </p:sp>
      <p:sp>
        <p:nvSpPr>
          <p:cNvPr id="2000" name="Google Shape;2000;p150"/>
          <p:cNvSpPr/>
          <p:nvPr/>
        </p:nvSpPr>
        <p:spPr>
          <a:xfrm>
            <a:off x="2147887" y="3633787"/>
            <a:ext cx="1223962" cy="352425"/>
          </a:xfrm>
          <a:prstGeom prst="wedgeRoundRectCallout">
            <a:avLst>
              <a:gd fmla="val -4146" name="adj1"/>
              <a:gd fmla="val -1829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A[4,j]</a:t>
            </a:r>
            <a:endParaRPr/>
          </a:p>
        </p:txBody>
      </p:sp>
      <p:sp>
        <p:nvSpPr>
          <p:cNvPr id="2001" name="Google Shape;2001;p150"/>
          <p:cNvSpPr txBox="1"/>
          <p:nvPr/>
        </p:nvSpPr>
        <p:spPr>
          <a:xfrm>
            <a:off x="4113212" y="1893887"/>
            <a:ext cx="3814762" cy="18859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j:=1 to M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:= A[2,j];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A[2,j] := A[4,j];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A[4,j]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002" name="Google Shape;2002;p150"/>
          <p:cNvSpPr txBox="1"/>
          <p:nvPr/>
        </p:nvSpPr>
        <p:spPr>
          <a:xfrm>
            <a:off x="392112" y="4111625"/>
            <a:ext cx="85725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 5.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третьему столбцу добавить шестой.</a:t>
            </a:r>
            <a:endParaRPr/>
          </a:p>
        </p:txBody>
      </p:sp>
      <p:sp>
        <p:nvSpPr>
          <p:cNvPr id="2003" name="Google Shape;2003;p150"/>
          <p:cNvSpPr txBox="1"/>
          <p:nvPr/>
        </p:nvSpPr>
        <p:spPr>
          <a:xfrm>
            <a:off x="1349375" y="4648200"/>
            <a:ext cx="5165725" cy="7810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A[i,3] := A[i,3] + A[i,6];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5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010" name="Google Shape;2010;p15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011" name="Google Shape;2011;p15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12" name="Google Shape;2012;p15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151"/>
          <p:cNvSpPr txBox="1"/>
          <p:nvPr/>
        </p:nvSpPr>
        <p:spPr>
          <a:xfrm>
            <a:off x="381000" y="844550"/>
            <a:ext cx="85725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матрицу из 7 строк и 7 столбцов случайными числами в интервале [10,90] и вывести ее на экран. Заполнить элементы, отмеченные зеленым фоном, числами 99, и вывести полученную матрицу на экран.</a:t>
            </a:r>
            <a:endParaRPr/>
          </a:p>
        </p:txBody>
      </p:sp>
      <p:sp>
        <p:nvSpPr>
          <p:cNvPr id="2014" name="Google Shape;2014;p151"/>
          <p:cNvSpPr txBox="1"/>
          <p:nvPr/>
        </p:nvSpPr>
        <p:spPr>
          <a:xfrm>
            <a:off x="392112" y="2555875"/>
            <a:ext cx="85725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                           «4»:</a:t>
            </a:r>
            <a:r>
              <a:rPr b="0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                        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</a:t>
            </a:r>
            <a:endParaRPr/>
          </a:p>
        </p:txBody>
      </p:sp>
      <p:graphicFrame>
        <p:nvGraphicFramePr>
          <p:cNvPr id="2015" name="Google Shape;2015;p151"/>
          <p:cNvGraphicFramePr/>
          <p:nvPr/>
        </p:nvGraphicFramePr>
        <p:xfrm>
          <a:off x="3436937" y="3236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38125"/>
                <a:gridCol w="336550"/>
                <a:gridCol w="338125"/>
                <a:gridCol w="338125"/>
                <a:gridCol w="338125"/>
                <a:gridCol w="317500"/>
                <a:gridCol w="338125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6" name="Google Shape;2016;p151"/>
          <p:cNvGraphicFramePr/>
          <p:nvPr/>
        </p:nvGraphicFramePr>
        <p:xfrm>
          <a:off x="6208712" y="3192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38125"/>
                <a:gridCol w="336550"/>
                <a:gridCol w="338125"/>
                <a:gridCol w="338125"/>
                <a:gridCol w="338125"/>
                <a:gridCol w="317500"/>
                <a:gridCol w="338125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7" name="Google Shape;2017;p151"/>
          <p:cNvGraphicFramePr/>
          <p:nvPr/>
        </p:nvGraphicFramePr>
        <p:xfrm>
          <a:off x="665162" y="3236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38125"/>
                <a:gridCol w="336550"/>
                <a:gridCol w="338125"/>
                <a:gridCol w="338125"/>
                <a:gridCol w="338125"/>
                <a:gridCol w="317500"/>
                <a:gridCol w="338125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152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54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Часть II</a:t>
            </a:r>
            <a:endParaRPr/>
          </a:p>
        </p:txBody>
      </p:sp>
      <p:sp>
        <p:nvSpPr>
          <p:cNvPr id="2023" name="Google Shape;2023;p152"/>
          <p:cNvSpPr txBox="1"/>
          <p:nvPr>
            <p:ph idx="1" type="subTitle"/>
          </p:nvPr>
        </p:nvSpPr>
        <p:spPr>
          <a:xfrm>
            <a:off x="611187" y="4300537"/>
            <a:ext cx="8086725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9. Файлы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5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Файлы</a:t>
            </a:r>
            <a:endParaRPr/>
          </a:p>
        </p:txBody>
      </p:sp>
      <p:sp>
        <p:nvSpPr>
          <p:cNvPr id="2030" name="Google Shape;2030;p15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1" name="Google Shape;2031;p153"/>
          <p:cNvSpPr txBox="1"/>
          <p:nvPr/>
        </p:nvSpPr>
        <p:spPr>
          <a:xfrm>
            <a:off x="381000" y="844550"/>
            <a:ext cx="85725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5225" lvl="0" marL="1165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Файл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область на диске, имеющая имя.</a:t>
            </a:r>
            <a:endParaRPr/>
          </a:p>
        </p:txBody>
      </p:sp>
      <p:sp>
        <p:nvSpPr>
          <p:cNvPr id="2032" name="Google Shape;2032;p153"/>
          <p:cNvSpPr txBox="1"/>
          <p:nvPr/>
        </p:nvSpPr>
        <p:spPr>
          <a:xfrm>
            <a:off x="4017962" y="1485900"/>
            <a:ext cx="11461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Файлы</a:t>
            </a:r>
            <a:endParaRPr/>
          </a:p>
        </p:txBody>
      </p:sp>
      <p:cxnSp>
        <p:nvCxnSpPr>
          <p:cNvPr id="2033" name="Google Shape;2033;p153"/>
          <p:cNvCxnSpPr/>
          <p:nvPr/>
        </p:nvCxnSpPr>
        <p:spPr>
          <a:xfrm flipH="1">
            <a:off x="2014537" y="1963737"/>
            <a:ext cx="2533650" cy="7143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34" name="Google Shape;2034;p153"/>
          <p:cNvCxnSpPr/>
          <p:nvPr/>
        </p:nvCxnSpPr>
        <p:spPr>
          <a:xfrm>
            <a:off x="4535487" y="1968500"/>
            <a:ext cx="2520950" cy="6889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35" name="Google Shape;2035;p153"/>
          <p:cNvSpPr txBox="1"/>
          <p:nvPr/>
        </p:nvSpPr>
        <p:spPr>
          <a:xfrm>
            <a:off x="407987" y="3059112"/>
            <a:ext cx="3589337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текст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без оформления,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содержат управляющих символов (с кодами &lt; 32)</a:t>
            </a:r>
            <a:endParaRPr/>
          </a:p>
        </p:txBody>
      </p:sp>
      <p:sp>
        <p:nvSpPr>
          <p:cNvPr id="2036" name="Google Shape;2036;p153"/>
          <p:cNvSpPr txBox="1"/>
          <p:nvPr/>
        </p:nvSpPr>
        <p:spPr>
          <a:xfrm>
            <a:off x="428625" y="3935412"/>
            <a:ext cx="3614737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ACSII (1 байт на символ)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UNICODE (2 байта на символ)</a:t>
            </a:r>
            <a:endParaRPr/>
          </a:p>
        </p:txBody>
      </p:sp>
      <p:sp>
        <p:nvSpPr>
          <p:cNvPr id="2037" name="Google Shape;2037;p153"/>
          <p:cNvSpPr txBox="1"/>
          <p:nvPr/>
        </p:nvSpPr>
        <p:spPr>
          <a:xfrm>
            <a:off x="557212" y="4613275"/>
            <a:ext cx="28194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*.txt, *.log,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*.htm, *.html</a:t>
            </a:r>
            <a:endParaRPr/>
          </a:p>
        </p:txBody>
      </p:sp>
      <p:sp>
        <p:nvSpPr>
          <p:cNvPr id="2038" name="Google Shape;2038;p153"/>
          <p:cNvSpPr txBox="1"/>
          <p:nvPr/>
        </p:nvSpPr>
        <p:spPr>
          <a:xfrm>
            <a:off x="3949700" y="3092450"/>
            <a:ext cx="3140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могут содержать любые символы кодовой таблицы</a:t>
            </a:r>
            <a:endParaRPr/>
          </a:p>
        </p:txBody>
      </p:sp>
      <p:sp>
        <p:nvSpPr>
          <p:cNvPr id="2039" name="Google Shape;2039;p153"/>
          <p:cNvSpPr txBox="1"/>
          <p:nvPr/>
        </p:nvSpPr>
        <p:spPr>
          <a:xfrm>
            <a:off x="3962400" y="3741737"/>
            <a:ext cx="3036887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*.doc, *.exe,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*.bmp, *.jpg,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*.wav, *.mp3,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*.avi, *.mpg</a:t>
            </a:r>
            <a:endParaRPr/>
          </a:p>
        </p:txBody>
      </p:sp>
      <p:sp>
        <p:nvSpPr>
          <p:cNvPr id="2040" name="Google Shape;2040;p153"/>
          <p:cNvSpPr txBox="1"/>
          <p:nvPr/>
        </p:nvSpPr>
        <p:spPr>
          <a:xfrm>
            <a:off x="1171575" y="2587625"/>
            <a:ext cx="17716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Текстовые</a:t>
            </a:r>
            <a:endParaRPr/>
          </a:p>
        </p:txBody>
      </p:sp>
      <p:sp>
        <p:nvSpPr>
          <p:cNvPr id="2041" name="Google Shape;2041;p153"/>
          <p:cNvSpPr txBox="1"/>
          <p:nvPr/>
        </p:nvSpPr>
        <p:spPr>
          <a:xfrm>
            <a:off x="4181475" y="2587625"/>
            <a:ext cx="17716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Двоичные</a:t>
            </a:r>
            <a:endParaRPr/>
          </a:p>
        </p:txBody>
      </p:sp>
      <p:sp>
        <p:nvSpPr>
          <p:cNvPr id="2042" name="Google Shape;2042;p153"/>
          <p:cNvSpPr txBox="1"/>
          <p:nvPr/>
        </p:nvSpPr>
        <p:spPr>
          <a:xfrm>
            <a:off x="6958012" y="2679700"/>
            <a:ext cx="17716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Папки </a:t>
            </a:r>
            <a:b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(каталоги)</a:t>
            </a:r>
            <a:endParaRPr/>
          </a:p>
        </p:txBody>
      </p:sp>
      <p:cxnSp>
        <p:nvCxnSpPr>
          <p:cNvPr id="2043" name="Google Shape;2043;p153"/>
          <p:cNvCxnSpPr/>
          <p:nvPr/>
        </p:nvCxnSpPr>
        <p:spPr>
          <a:xfrm>
            <a:off x="4540250" y="1966912"/>
            <a:ext cx="0" cy="644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5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Принцип сэндвича</a:t>
            </a:r>
            <a:endParaRPr/>
          </a:p>
        </p:txBody>
      </p:sp>
      <p:sp>
        <p:nvSpPr>
          <p:cNvPr id="2050" name="Google Shape;2050;p15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51" name="Google Shape;2051;p154"/>
          <p:cNvSpPr/>
          <p:nvPr/>
        </p:nvSpPr>
        <p:spPr>
          <a:xfrm>
            <a:off x="500062" y="625475"/>
            <a:ext cx="2555875" cy="205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2" name="Google Shape;2052;p154"/>
          <p:cNvGrpSpPr/>
          <p:nvPr/>
        </p:nvGrpSpPr>
        <p:grpSpPr>
          <a:xfrm>
            <a:off x="158424" y="1489724"/>
            <a:ext cx="3156602" cy="2067214"/>
            <a:chOff x="878" y="2641"/>
            <a:chExt cx="1988" cy="1302"/>
          </a:xfrm>
        </p:grpSpPr>
        <p:sp>
          <p:nvSpPr>
            <p:cNvPr id="2053" name="Google Shape;2053;p154"/>
            <p:cNvSpPr/>
            <p:nvPr/>
          </p:nvSpPr>
          <p:spPr>
            <a:xfrm>
              <a:off x="957" y="2992"/>
              <a:ext cx="1845" cy="814"/>
            </a:xfrm>
            <a:custGeom>
              <a:rect b="b" l="l" r="r" t="t"/>
              <a:pathLst>
                <a:path extrusionOk="0" h="814" w="1845">
                  <a:moveTo>
                    <a:pt x="58" y="32"/>
                  </a:moveTo>
                  <a:cubicBezTo>
                    <a:pt x="47" y="45"/>
                    <a:pt x="23" y="59"/>
                    <a:pt x="14" y="82"/>
                  </a:cubicBezTo>
                  <a:cubicBezTo>
                    <a:pt x="0" y="99"/>
                    <a:pt x="2" y="144"/>
                    <a:pt x="3" y="177"/>
                  </a:cubicBezTo>
                  <a:cubicBezTo>
                    <a:pt x="7" y="216"/>
                    <a:pt x="20" y="280"/>
                    <a:pt x="40" y="315"/>
                  </a:cubicBezTo>
                  <a:cubicBezTo>
                    <a:pt x="40" y="315"/>
                    <a:pt x="57" y="334"/>
                    <a:pt x="118" y="384"/>
                  </a:cubicBezTo>
                  <a:cubicBezTo>
                    <a:pt x="179" y="433"/>
                    <a:pt x="315" y="517"/>
                    <a:pt x="390" y="563"/>
                  </a:cubicBezTo>
                  <a:cubicBezTo>
                    <a:pt x="464" y="608"/>
                    <a:pt x="497" y="628"/>
                    <a:pt x="595" y="661"/>
                  </a:cubicBezTo>
                  <a:cubicBezTo>
                    <a:pt x="693" y="692"/>
                    <a:pt x="815" y="756"/>
                    <a:pt x="928" y="777"/>
                  </a:cubicBezTo>
                  <a:cubicBezTo>
                    <a:pt x="1039" y="796"/>
                    <a:pt x="1157" y="814"/>
                    <a:pt x="1250" y="805"/>
                  </a:cubicBezTo>
                  <a:cubicBezTo>
                    <a:pt x="1342" y="796"/>
                    <a:pt x="1422" y="746"/>
                    <a:pt x="1482" y="727"/>
                  </a:cubicBezTo>
                  <a:cubicBezTo>
                    <a:pt x="1545" y="709"/>
                    <a:pt x="1567" y="712"/>
                    <a:pt x="1614" y="691"/>
                  </a:cubicBezTo>
                  <a:cubicBezTo>
                    <a:pt x="1661" y="670"/>
                    <a:pt x="1702" y="671"/>
                    <a:pt x="1735" y="642"/>
                  </a:cubicBezTo>
                  <a:cubicBezTo>
                    <a:pt x="1766" y="628"/>
                    <a:pt x="1782" y="631"/>
                    <a:pt x="1800" y="605"/>
                  </a:cubicBezTo>
                  <a:cubicBezTo>
                    <a:pt x="1818" y="579"/>
                    <a:pt x="1838" y="516"/>
                    <a:pt x="1845" y="485"/>
                  </a:cubicBezTo>
                  <a:lnTo>
                    <a:pt x="1839" y="419"/>
                  </a:lnTo>
                  <a:lnTo>
                    <a:pt x="1661" y="356"/>
                  </a:lnTo>
                  <a:lnTo>
                    <a:pt x="1214" y="403"/>
                  </a:lnTo>
                  <a:cubicBezTo>
                    <a:pt x="338" y="252"/>
                    <a:pt x="625" y="364"/>
                    <a:pt x="269" y="211"/>
                  </a:cubicBezTo>
                  <a:lnTo>
                    <a:pt x="79" y="0"/>
                  </a:lnTo>
                  <a:cubicBezTo>
                    <a:pt x="79" y="0"/>
                    <a:pt x="58" y="32"/>
                    <a:pt x="58" y="32"/>
                  </a:cubicBezTo>
                  <a:close/>
                </a:path>
              </a:pathLst>
            </a:custGeom>
            <a:solidFill>
              <a:srgbClr val="F8EF8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54"/>
            <p:cNvSpPr/>
            <p:nvPr/>
          </p:nvSpPr>
          <p:spPr>
            <a:xfrm rot="1260000">
              <a:off x="937" y="2954"/>
              <a:ext cx="1870" cy="677"/>
            </a:xfrm>
            <a:custGeom>
              <a:rect b="b" l="l" r="r" t="t"/>
              <a:pathLst>
                <a:path extrusionOk="0" h="411" w="1132">
                  <a:moveTo>
                    <a:pt x="12" y="300"/>
                  </a:moveTo>
                  <a:cubicBezTo>
                    <a:pt x="24" y="320"/>
                    <a:pt x="51" y="341"/>
                    <a:pt x="86" y="356"/>
                  </a:cubicBezTo>
                  <a:cubicBezTo>
                    <a:pt x="121" y="371"/>
                    <a:pt x="177" y="381"/>
                    <a:pt x="222" y="388"/>
                  </a:cubicBezTo>
                  <a:cubicBezTo>
                    <a:pt x="267" y="395"/>
                    <a:pt x="300" y="397"/>
                    <a:pt x="358" y="400"/>
                  </a:cubicBezTo>
                  <a:cubicBezTo>
                    <a:pt x="416" y="403"/>
                    <a:pt x="507" y="411"/>
                    <a:pt x="568" y="408"/>
                  </a:cubicBezTo>
                  <a:cubicBezTo>
                    <a:pt x="629" y="405"/>
                    <a:pt x="676" y="389"/>
                    <a:pt x="726" y="380"/>
                  </a:cubicBezTo>
                  <a:cubicBezTo>
                    <a:pt x="776" y="371"/>
                    <a:pt x="828" y="365"/>
                    <a:pt x="866" y="352"/>
                  </a:cubicBezTo>
                  <a:cubicBezTo>
                    <a:pt x="904" y="339"/>
                    <a:pt x="932" y="320"/>
                    <a:pt x="956" y="302"/>
                  </a:cubicBezTo>
                  <a:cubicBezTo>
                    <a:pt x="980" y="284"/>
                    <a:pt x="986" y="263"/>
                    <a:pt x="1008" y="244"/>
                  </a:cubicBezTo>
                  <a:cubicBezTo>
                    <a:pt x="1030" y="225"/>
                    <a:pt x="1070" y="205"/>
                    <a:pt x="1088" y="186"/>
                  </a:cubicBezTo>
                  <a:cubicBezTo>
                    <a:pt x="1106" y="167"/>
                    <a:pt x="1112" y="144"/>
                    <a:pt x="1118" y="128"/>
                  </a:cubicBezTo>
                  <a:cubicBezTo>
                    <a:pt x="1124" y="112"/>
                    <a:pt x="1132" y="106"/>
                    <a:pt x="1126" y="90"/>
                  </a:cubicBezTo>
                  <a:cubicBezTo>
                    <a:pt x="1120" y="74"/>
                    <a:pt x="1100" y="44"/>
                    <a:pt x="1084" y="30"/>
                  </a:cubicBezTo>
                  <a:cubicBezTo>
                    <a:pt x="1064" y="16"/>
                    <a:pt x="1031" y="8"/>
                    <a:pt x="1004" y="4"/>
                  </a:cubicBezTo>
                  <a:cubicBezTo>
                    <a:pt x="977" y="0"/>
                    <a:pt x="947" y="4"/>
                    <a:pt x="924" y="8"/>
                  </a:cubicBezTo>
                  <a:cubicBezTo>
                    <a:pt x="901" y="12"/>
                    <a:pt x="887" y="24"/>
                    <a:pt x="866" y="30"/>
                  </a:cubicBezTo>
                  <a:cubicBezTo>
                    <a:pt x="845" y="36"/>
                    <a:pt x="830" y="37"/>
                    <a:pt x="798" y="44"/>
                  </a:cubicBezTo>
                  <a:cubicBezTo>
                    <a:pt x="766" y="51"/>
                    <a:pt x="726" y="62"/>
                    <a:pt x="676" y="72"/>
                  </a:cubicBezTo>
                  <a:cubicBezTo>
                    <a:pt x="626" y="82"/>
                    <a:pt x="563" y="90"/>
                    <a:pt x="498" y="104"/>
                  </a:cubicBezTo>
                  <a:cubicBezTo>
                    <a:pt x="433" y="118"/>
                    <a:pt x="346" y="142"/>
                    <a:pt x="286" y="154"/>
                  </a:cubicBezTo>
                  <a:cubicBezTo>
                    <a:pt x="226" y="166"/>
                    <a:pt x="171" y="170"/>
                    <a:pt x="136" y="178"/>
                  </a:cubicBezTo>
                  <a:cubicBezTo>
                    <a:pt x="101" y="186"/>
                    <a:pt x="94" y="192"/>
                    <a:pt x="74" y="202"/>
                  </a:cubicBezTo>
                  <a:cubicBezTo>
                    <a:pt x="54" y="212"/>
                    <a:pt x="24" y="222"/>
                    <a:pt x="14" y="238"/>
                  </a:cubicBezTo>
                  <a:cubicBezTo>
                    <a:pt x="4" y="254"/>
                    <a:pt x="0" y="280"/>
                    <a:pt x="12" y="300"/>
                  </a:cubicBezTo>
                  <a:close/>
                </a:path>
              </a:pathLst>
            </a:custGeom>
            <a:solidFill>
              <a:srgbClr val="896C3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154"/>
            <p:cNvSpPr/>
            <p:nvPr/>
          </p:nvSpPr>
          <p:spPr>
            <a:xfrm rot="-3300000">
              <a:off x="1142" y="3094"/>
              <a:ext cx="48" cy="1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154"/>
            <p:cNvSpPr/>
            <p:nvPr/>
          </p:nvSpPr>
          <p:spPr>
            <a:xfrm rot="-3300000">
              <a:off x="1467" y="3081"/>
              <a:ext cx="48" cy="1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54"/>
            <p:cNvSpPr/>
            <p:nvPr/>
          </p:nvSpPr>
          <p:spPr>
            <a:xfrm rot="-3300000">
              <a:off x="1441" y="3254"/>
              <a:ext cx="49" cy="1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154"/>
            <p:cNvSpPr/>
            <p:nvPr/>
          </p:nvSpPr>
          <p:spPr>
            <a:xfrm rot="-5700000">
              <a:off x="1964" y="3230"/>
              <a:ext cx="48" cy="1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54"/>
            <p:cNvSpPr/>
            <p:nvPr/>
          </p:nvSpPr>
          <p:spPr>
            <a:xfrm rot="-5700000">
              <a:off x="2396" y="3308"/>
              <a:ext cx="48" cy="1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54"/>
            <p:cNvSpPr/>
            <p:nvPr/>
          </p:nvSpPr>
          <p:spPr>
            <a:xfrm rot="-5700000">
              <a:off x="1924" y="3456"/>
              <a:ext cx="48" cy="1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154"/>
            <p:cNvSpPr/>
            <p:nvPr/>
          </p:nvSpPr>
          <p:spPr>
            <a:xfrm rot="-5700000">
              <a:off x="2354" y="3455"/>
              <a:ext cx="47" cy="1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154"/>
            <p:cNvSpPr/>
            <p:nvPr/>
          </p:nvSpPr>
          <p:spPr>
            <a:xfrm rot="-5700000">
              <a:off x="2201" y="3245"/>
              <a:ext cx="23" cy="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54"/>
            <p:cNvSpPr/>
            <p:nvPr/>
          </p:nvSpPr>
          <p:spPr>
            <a:xfrm rot="-5700000">
              <a:off x="2168" y="3388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54"/>
            <p:cNvSpPr/>
            <p:nvPr/>
          </p:nvSpPr>
          <p:spPr>
            <a:xfrm rot="-5700000">
              <a:off x="2588" y="3375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54"/>
            <p:cNvSpPr/>
            <p:nvPr/>
          </p:nvSpPr>
          <p:spPr>
            <a:xfrm rot="-5700000">
              <a:off x="2538" y="3264"/>
              <a:ext cx="24" cy="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54"/>
            <p:cNvSpPr/>
            <p:nvPr/>
          </p:nvSpPr>
          <p:spPr>
            <a:xfrm rot="-5700000">
              <a:off x="2186" y="3544"/>
              <a:ext cx="23" cy="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54"/>
            <p:cNvSpPr/>
            <p:nvPr/>
          </p:nvSpPr>
          <p:spPr>
            <a:xfrm rot="-5700000">
              <a:off x="2225" y="3467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154"/>
            <p:cNvSpPr/>
            <p:nvPr/>
          </p:nvSpPr>
          <p:spPr>
            <a:xfrm rot="-5700000">
              <a:off x="2307" y="3421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54"/>
            <p:cNvSpPr/>
            <p:nvPr/>
          </p:nvSpPr>
          <p:spPr>
            <a:xfrm rot="-4500000">
              <a:off x="1714" y="3160"/>
              <a:ext cx="23" cy="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54"/>
            <p:cNvSpPr/>
            <p:nvPr/>
          </p:nvSpPr>
          <p:spPr>
            <a:xfrm rot="-4500000">
              <a:off x="1660" y="3271"/>
              <a:ext cx="23" cy="6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54"/>
            <p:cNvSpPr/>
            <p:nvPr/>
          </p:nvSpPr>
          <p:spPr>
            <a:xfrm rot="-4500000">
              <a:off x="1557" y="3226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54"/>
            <p:cNvSpPr/>
            <p:nvPr/>
          </p:nvSpPr>
          <p:spPr>
            <a:xfrm rot="-4500000">
              <a:off x="1375" y="3169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54"/>
            <p:cNvSpPr/>
            <p:nvPr/>
          </p:nvSpPr>
          <p:spPr>
            <a:xfrm rot="-4500000">
              <a:off x="1297" y="3101"/>
              <a:ext cx="23" cy="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54"/>
            <p:cNvSpPr/>
            <p:nvPr/>
          </p:nvSpPr>
          <p:spPr>
            <a:xfrm rot="-4500000">
              <a:off x="1362" y="3222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54"/>
            <p:cNvSpPr/>
            <p:nvPr/>
          </p:nvSpPr>
          <p:spPr>
            <a:xfrm rot="-4500000">
              <a:off x="1557" y="3391"/>
              <a:ext cx="23" cy="6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54"/>
            <p:cNvSpPr/>
            <p:nvPr/>
          </p:nvSpPr>
          <p:spPr>
            <a:xfrm rot="-4500000">
              <a:off x="1593" y="3340"/>
              <a:ext cx="24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7" name="Google Shape;2077;p154"/>
          <p:cNvGrpSpPr/>
          <p:nvPr/>
        </p:nvGrpSpPr>
        <p:grpSpPr>
          <a:xfrm>
            <a:off x="374925" y="1304574"/>
            <a:ext cx="2797503" cy="2291749"/>
            <a:chOff x="2785" y="1219"/>
            <a:chExt cx="2156" cy="1683"/>
          </a:xfrm>
        </p:grpSpPr>
        <p:sp>
          <p:nvSpPr>
            <p:cNvPr id="2078" name="Google Shape;2078;p154"/>
            <p:cNvSpPr/>
            <p:nvPr/>
          </p:nvSpPr>
          <p:spPr>
            <a:xfrm rot="-480000">
              <a:off x="3451" y="2271"/>
              <a:ext cx="1351" cy="539"/>
            </a:xfrm>
            <a:custGeom>
              <a:rect b="b" l="l" r="r" t="t"/>
              <a:pathLst>
                <a:path extrusionOk="0" h="745" w="3061">
                  <a:moveTo>
                    <a:pt x="0" y="45"/>
                  </a:moveTo>
                  <a:lnTo>
                    <a:pt x="65" y="64"/>
                  </a:lnTo>
                  <a:lnTo>
                    <a:pt x="140" y="99"/>
                  </a:lnTo>
                  <a:lnTo>
                    <a:pt x="200" y="144"/>
                  </a:lnTo>
                  <a:lnTo>
                    <a:pt x="231" y="186"/>
                  </a:lnTo>
                  <a:lnTo>
                    <a:pt x="252" y="238"/>
                  </a:lnTo>
                  <a:lnTo>
                    <a:pt x="267" y="261"/>
                  </a:lnTo>
                  <a:lnTo>
                    <a:pt x="306" y="294"/>
                  </a:lnTo>
                  <a:lnTo>
                    <a:pt x="353" y="303"/>
                  </a:lnTo>
                  <a:lnTo>
                    <a:pt x="398" y="280"/>
                  </a:lnTo>
                  <a:lnTo>
                    <a:pt x="416" y="254"/>
                  </a:lnTo>
                  <a:lnTo>
                    <a:pt x="448" y="211"/>
                  </a:lnTo>
                  <a:lnTo>
                    <a:pt x="501" y="195"/>
                  </a:lnTo>
                  <a:lnTo>
                    <a:pt x="563" y="198"/>
                  </a:lnTo>
                  <a:lnTo>
                    <a:pt x="624" y="217"/>
                  </a:lnTo>
                  <a:lnTo>
                    <a:pt x="672" y="254"/>
                  </a:lnTo>
                  <a:lnTo>
                    <a:pt x="707" y="309"/>
                  </a:lnTo>
                  <a:lnTo>
                    <a:pt x="719" y="392"/>
                  </a:lnTo>
                  <a:lnTo>
                    <a:pt x="788" y="438"/>
                  </a:lnTo>
                  <a:lnTo>
                    <a:pt x="863" y="442"/>
                  </a:lnTo>
                  <a:lnTo>
                    <a:pt x="940" y="438"/>
                  </a:lnTo>
                  <a:lnTo>
                    <a:pt x="1018" y="456"/>
                  </a:lnTo>
                  <a:lnTo>
                    <a:pt x="1053" y="412"/>
                  </a:lnTo>
                  <a:lnTo>
                    <a:pt x="1047" y="402"/>
                  </a:lnTo>
                  <a:lnTo>
                    <a:pt x="1018" y="362"/>
                  </a:lnTo>
                  <a:lnTo>
                    <a:pt x="1037" y="343"/>
                  </a:lnTo>
                  <a:lnTo>
                    <a:pt x="1078" y="343"/>
                  </a:lnTo>
                  <a:lnTo>
                    <a:pt x="1138" y="333"/>
                  </a:lnTo>
                  <a:lnTo>
                    <a:pt x="1178" y="337"/>
                  </a:lnTo>
                  <a:lnTo>
                    <a:pt x="1212" y="374"/>
                  </a:lnTo>
                  <a:lnTo>
                    <a:pt x="1230" y="411"/>
                  </a:lnTo>
                  <a:lnTo>
                    <a:pt x="1200" y="416"/>
                  </a:lnTo>
                  <a:lnTo>
                    <a:pt x="1188" y="441"/>
                  </a:lnTo>
                  <a:lnTo>
                    <a:pt x="1205" y="468"/>
                  </a:lnTo>
                  <a:lnTo>
                    <a:pt x="1230" y="483"/>
                  </a:lnTo>
                  <a:lnTo>
                    <a:pt x="1271" y="486"/>
                  </a:lnTo>
                  <a:lnTo>
                    <a:pt x="1354" y="484"/>
                  </a:lnTo>
                  <a:lnTo>
                    <a:pt x="1432" y="483"/>
                  </a:lnTo>
                  <a:lnTo>
                    <a:pt x="1507" y="495"/>
                  </a:lnTo>
                  <a:lnTo>
                    <a:pt x="1564" y="529"/>
                  </a:lnTo>
                  <a:lnTo>
                    <a:pt x="1602" y="574"/>
                  </a:lnTo>
                  <a:lnTo>
                    <a:pt x="1635" y="628"/>
                  </a:lnTo>
                  <a:lnTo>
                    <a:pt x="1671" y="680"/>
                  </a:lnTo>
                  <a:lnTo>
                    <a:pt x="1727" y="727"/>
                  </a:lnTo>
                  <a:lnTo>
                    <a:pt x="1806" y="745"/>
                  </a:lnTo>
                  <a:lnTo>
                    <a:pt x="1882" y="729"/>
                  </a:lnTo>
                  <a:lnTo>
                    <a:pt x="1935" y="687"/>
                  </a:lnTo>
                  <a:lnTo>
                    <a:pt x="1955" y="616"/>
                  </a:lnTo>
                  <a:lnTo>
                    <a:pt x="1942" y="590"/>
                  </a:lnTo>
                  <a:lnTo>
                    <a:pt x="1901" y="570"/>
                  </a:lnTo>
                  <a:lnTo>
                    <a:pt x="1849" y="549"/>
                  </a:lnTo>
                  <a:lnTo>
                    <a:pt x="1804" y="526"/>
                  </a:lnTo>
                  <a:lnTo>
                    <a:pt x="1794" y="507"/>
                  </a:lnTo>
                  <a:lnTo>
                    <a:pt x="1837" y="446"/>
                  </a:lnTo>
                  <a:lnTo>
                    <a:pt x="1924" y="446"/>
                  </a:lnTo>
                  <a:lnTo>
                    <a:pt x="2008" y="462"/>
                  </a:lnTo>
                  <a:lnTo>
                    <a:pt x="2089" y="489"/>
                  </a:lnTo>
                  <a:lnTo>
                    <a:pt x="2169" y="523"/>
                  </a:lnTo>
                  <a:lnTo>
                    <a:pt x="2230" y="550"/>
                  </a:lnTo>
                  <a:lnTo>
                    <a:pt x="2284" y="591"/>
                  </a:lnTo>
                  <a:lnTo>
                    <a:pt x="2316" y="624"/>
                  </a:lnTo>
                  <a:lnTo>
                    <a:pt x="2351" y="646"/>
                  </a:lnTo>
                  <a:lnTo>
                    <a:pt x="2387" y="660"/>
                  </a:lnTo>
                  <a:lnTo>
                    <a:pt x="2425" y="661"/>
                  </a:lnTo>
                  <a:lnTo>
                    <a:pt x="2500" y="646"/>
                  </a:lnTo>
                  <a:lnTo>
                    <a:pt x="2575" y="620"/>
                  </a:lnTo>
                  <a:lnTo>
                    <a:pt x="2633" y="578"/>
                  </a:lnTo>
                  <a:lnTo>
                    <a:pt x="2656" y="517"/>
                  </a:lnTo>
                  <a:lnTo>
                    <a:pt x="2635" y="488"/>
                  </a:lnTo>
                  <a:lnTo>
                    <a:pt x="2587" y="468"/>
                  </a:lnTo>
                  <a:lnTo>
                    <a:pt x="2538" y="447"/>
                  </a:lnTo>
                  <a:lnTo>
                    <a:pt x="2507" y="415"/>
                  </a:lnTo>
                  <a:lnTo>
                    <a:pt x="2491" y="364"/>
                  </a:lnTo>
                  <a:lnTo>
                    <a:pt x="2544" y="348"/>
                  </a:lnTo>
                  <a:lnTo>
                    <a:pt x="2603" y="328"/>
                  </a:lnTo>
                  <a:lnTo>
                    <a:pt x="2662" y="308"/>
                  </a:lnTo>
                  <a:lnTo>
                    <a:pt x="2721" y="288"/>
                  </a:lnTo>
                  <a:lnTo>
                    <a:pt x="2776" y="262"/>
                  </a:lnTo>
                  <a:lnTo>
                    <a:pt x="2826" y="238"/>
                  </a:lnTo>
                  <a:lnTo>
                    <a:pt x="2867" y="211"/>
                  </a:lnTo>
                  <a:lnTo>
                    <a:pt x="2901" y="181"/>
                  </a:lnTo>
                  <a:lnTo>
                    <a:pt x="3061" y="116"/>
                  </a:lnTo>
                  <a:lnTo>
                    <a:pt x="2845" y="175"/>
                  </a:lnTo>
                  <a:lnTo>
                    <a:pt x="2536" y="232"/>
                  </a:lnTo>
                  <a:lnTo>
                    <a:pt x="2225" y="266"/>
                  </a:lnTo>
                  <a:lnTo>
                    <a:pt x="1915" y="276"/>
                  </a:lnTo>
                  <a:lnTo>
                    <a:pt x="1611" y="266"/>
                  </a:lnTo>
                  <a:lnTo>
                    <a:pt x="1308" y="230"/>
                  </a:lnTo>
                  <a:lnTo>
                    <a:pt x="1020" y="175"/>
                  </a:lnTo>
                  <a:lnTo>
                    <a:pt x="740" y="97"/>
                  </a:lnTo>
                  <a:lnTo>
                    <a:pt x="477" y="0"/>
                  </a:lnTo>
                  <a:lnTo>
                    <a:pt x="466" y="2"/>
                  </a:lnTo>
                  <a:lnTo>
                    <a:pt x="434" y="7"/>
                  </a:lnTo>
                  <a:lnTo>
                    <a:pt x="386" y="13"/>
                  </a:lnTo>
                  <a:lnTo>
                    <a:pt x="322" y="21"/>
                  </a:lnTo>
                  <a:lnTo>
                    <a:pt x="249" y="28"/>
                  </a:lnTo>
                  <a:lnTo>
                    <a:pt x="170" y="36"/>
                  </a:lnTo>
                  <a:lnTo>
                    <a:pt x="86" y="4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2FF8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54"/>
            <p:cNvSpPr/>
            <p:nvPr/>
          </p:nvSpPr>
          <p:spPr>
            <a:xfrm rot="540000">
              <a:off x="2847" y="1658"/>
              <a:ext cx="582" cy="841"/>
            </a:xfrm>
            <a:custGeom>
              <a:rect b="b" l="l" r="r" t="t"/>
              <a:pathLst>
                <a:path extrusionOk="0" h="1143" w="559">
                  <a:moveTo>
                    <a:pt x="20" y="0"/>
                  </a:moveTo>
                  <a:lnTo>
                    <a:pt x="0" y="105"/>
                  </a:lnTo>
                  <a:lnTo>
                    <a:pt x="8" y="204"/>
                  </a:lnTo>
                  <a:lnTo>
                    <a:pt x="26" y="303"/>
                  </a:lnTo>
                  <a:lnTo>
                    <a:pt x="30" y="413"/>
                  </a:lnTo>
                  <a:lnTo>
                    <a:pt x="49" y="387"/>
                  </a:lnTo>
                  <a:lnTo>
                    <a:pt x="68" y="369"/>
                  </a:lnTo>
                  <a:lnTo>
                    <a:pt x="83" y="371"/>
                  </a:lnTo>
                  <a:lnTo>
                    <a:pt x="103" y="410"/>
                  </a:lnTo>
                  <a:lnTo>
                    <a:pt x="109" y="458"/>
                  </a:lnTo>
                  <a:lnTo>
                    <a:pt x="104" y="504"/>
                  </a:lnTo>
                  <a:lnTo>
                    <a:pt x="95" y="552"/>
                  </a:lnTo>
                  <a:lnTo>
                    <a:pt x="87" y="596"/>
                  </a:lnTo>
                  <a:lnTo>
                    <a:pt x="86" y="638"/>
                  </a:lnTo>
                  <a:lnTo>
                    <a:pt x="98" y="675"/>
                  </a:lnTo>
                  <a:lnTo>
                    <a:pt x="128" y="703"/>
                  </a:lnTo>
                  <a:lnTo>
                    <a:pt x="159" y="702"/>
                  </a:lnTo>
                  <a:lnTo>
                    <a:pt x="182" y="671"/>
                  </a:lnTo>
                  <a:lnTo>
                    <a:pt x="205" y="625"/>
                  </a:lnTo>
                  <a:lnTo>
                    <a:pt x="227" y="579"/>
                  </a:lnTo>
                  <a:lnTo>
                    <a:pt x="230" y="720"/>
                  </a:lnTo>
                  <a:lnTo>
                    <a:pt x="245" y="860"/>
                  </a:lnTo>
                  <a:lnTo>
                    <a:pt x="277" y="997"/>
                  </a:lnTo>
                  <a:lnTo>
                    <a:pt x="336" y="1127"/>
                  </a:lnTo>
                  <a:lnTo>
                    <a:pt x="351" y="1143"/>
                  </a:lnTo>
                  <a:lnTo>
                    <a:pt x="360" y="1134"/>
                  </a:lnTo>
                  <a:lnTo>
                    <a:pt x="367" y="1117"/>
                  </a:lnTo>
                  <a:lnTo>
                    <a:pt x="377" y="1111"/>
                  </a:lnTo>
                  <a:lnTo>
                    <a:pt x="392" y="1027"/>
                  </a:lnTo>
                  <a:lnTo>
                    <a:pt x="393" y="944"/>
                  </a:lnTo>
                  <a:lnTo>
                    <a:pt x="414" y="972"/>
                  </a:lnTo>
                  <a:lnTo>
                    <a:pt x="427" y="1005"/>
                  </a:lnTo>
                  <a:lnTo>
                    <a:pt x="440" y="1039"/>
                  </a:lnTo>
                  <a:lnTo>
                    <a:pt x="453" y="1073"/>
                  </a:lnTo>
                  <a:lnTo>
                    <a:pt x="468" y="1101"/>
                  </a:lnTo>
                  <a:lnTo>
                    <a:pt x="489" y="1121"/>
                  </a:lnTo>
                  <a:lnTo>
                    <a:pt x="519" y="1131"/>
                  </a:lnTo>
                  <a:lnTo>
                    <a:pt x="559" y="1125"/>
                  </a:lnTo>
                  <a:lnTo>
                    <a:pt x="542" y="1027"/>
                  </a:lnTo>
                  <a:lnTo>
                    <a:pt x="534" y="947"/>
                  </a:lnTo>
                  <a:lnTo>
                    <a:pt x="525" y="873"/>
                  </a:lnTo>
                  <a:lnTo>
                    <a:pt x="444" y="771"/>
                  </a:lnTo>
                  <a:lnTo>
                    <a:pt x="367" y="666"/>
                  </a:lnTo>
                  <a:lnTo>
                    <a:pt x="293" y="561"/>
                  </a:lnTo>
                  <a:lnTo>
                    <a:pt x="225" y="453"/>
                  </a:lnTo>
                  <a:lnTo>
                    <a:pt x="161" y="344"/>
                  </a:lnTo>
                  <a:lnTo>
                    <a:pt x="107" y="234"/>
                  </a:lnTo>
                  <a:lnTo>
                    <a:pt x="57" y="11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2FF8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54"/>
            <p:cNvSpPr/>
            <p:nvPr/>
          </p:nvSpPr>
          <p:spPr>
            <a:xfrm rot="-180000">
              <a:off x="2964" y="1650"/>
              <a:ext cx="1956" cy="864"/>
            </a:xfrm>
            <a:custGeom>
              <a:rect b="b" l="l" r="r" t="t"/>
              <a:pathLst>
                <a:path extrusionOk="0" h="2650" w="5370">
                  <a:moveTo>
                    <a:pt x="0" y="455"/>
                  </a:moveTo>
                  <a:lnTo>
                    <a:pt x="42" y="666"/>
                  </a:lnTo>
                  <a:lnTo>
                    <a:pt x="56" y="731"/>
                  </a:lnTo>
                  <a:lnTo>
                    <a:pt x="93" y="850"/>
                  </a:lnTo>
                  <a:lnTo>
                    <a:pt x="143" y="965"/>
                  </a:lnTo>
                  <a:lnTo>
                    <a:pt x="197" y="1075"/>
                  </a:lnTo>
                  <a:lnTo>
                    <a:pt x="261" y="1184"/>
                  </a:lnTo>
                  <a:lnTo>
                    <a:pt x="329" y="1292"/>
                  </a:lnTo>
                  <a:lnTo>
                    <a:pt x="403" y="1397"/>
                  </a:lnTo>
                  <a:lnTo>
                    <a:pt x="480" y="1502"/>
                  </a:lnTo>
                  <a:lnTo>
                    <a:pt x="561" y="1604"/>
                  </a:lnTo>
                  <a:lnTo>
                    <a:pt x="590" y="1639"/>
                  </a:lnTo>
                  <a:lnTo>
                    <a:pt x="686" y="1746"/>
                  </a:lnTo>
                  <a:lnTo>
                    <a:pt x="798" y="1852"/>
                  </a:lnTo>
                  <a:lnTo>
                    <a:pt x="914" y="1948"/>
                  </a:lnTo>
                  <a:lnTo>
                    <a:pt x="1044" y="2038"/>
                  </a:lnTo>
                  <a:lnTo>
                    <a:pt x="1176" y="2119"/>
                  </a:lnTo>
                  <a:lnTo>
                    <a:pt x="1317" y="2195"/>
                  </a:lnTo>
                  <a:lnTo>
                    <a:pt x="1459" y="2264"/>
                  </a:lnTo>
                  <a:lnTo>
                    <a:pt x="1605" y="2329"/>
                  </a:lnTo>
                  <a:lnTo>
                    <a:pt x="1711" y="2374"/>
                  </a:lnTo>
                  <a:lnTo>
                    <a:pt x="1974" y="2471"/>
                  </a:lnTo>
                  <a:lnTo>
                    <a:pt x="2254" y="2549"/>
                  </a:lnTo>
                  <a:lnTo>
                    <a:pt x="2542" y="2604"/>
                  </a:lnTo>
                  <a:lnTo>
                    <a:pt x="2845" y="2640"/>
                  </a:lnTo>
                  <a:lnTo>
                    <a:pt x="3149" y="2650"/>
                  </a:lnTo>
                  <a:lnTo>
                    <a:pt x="3459" y="2640"/>
                  </a:lnTo>
                  <a:lnTo>
                    <a:pt x="3770" y="2606"/>
                  </a:lnTo>
                  <a:lnTo>
                    <a:pt x="4079" y="2549"/>
                  </a:lnTo>
                  <a:lnTo>
                    <a:pt x="4295" y="2490"/>
                  </a:lnTo>
                  <a:lnTo>
                    <a:pt x="4495" y="2422"/>
                  </a:lnTo>
                  <a:lnTo>
                    <a:pt x="4670" y="2340"/>
                  </a:lnTo>
                  <a:lnTo>
                    <a:pt x="4827" y="2248"/>
                  </a:lnTo>
                  <a:lnTo>
                    <a:pt x="4959" y="2148"/>
                  </a:lnTo>
                  <a:lnTo>
                    <a:pt x="5070" y="2044"/>
                  </a:lnTo>
                  <a:lnTo>
                    <a:pt x="5162" y="1932"/>
                  </a:lnTo>
                  <a:lnTo>
                    <a:pt x="5232" y="1820"/>
                  </a:lnTo>
                  <a:lnTo>
                    <a:pt x="5284" y="1727"/>
                  </a:lnTo>
                  <a:lnTo>
                    <a:pt x="5318" y="1646"/>
                  </a:lnTo>
                  <a:lnTo>
                    <a:pt x="5343" y="1565"/>
                  </a:lnTo>
                  <a:lnTo>
                    <a:pt x="5360" y="1481"/>
                  </a:lnTo>
                  <a:lnTo>
                    <a:pt x="5370" y="1399"/>
                  </a:lnTo>
                  <a:lnTo>
                    <a:pt x="5369" y="1216"/>
                  </a:lnTo>
                  <a:lnTo>
                    <a:pt x="5367" y="1030"/>
                  </a:lnTo>
                  <a:lnTo>
                    <a:pt x="5354" y="1115"/>
                  </a:lnTo>
                  <a:lnTo>
                    <a:pt x="5338" y="1204"/>
                  </a:lnTo>
                  <a:lnTo>
                    <a:pt x="5312" y="1292"/>
                  </a:lnTo>
                  <a:lnTo>
                    <a:pt x="5279" y="1380"/>
                  </a:lnTo>
                  <a:lnTo>
                    <a:pt x="5234" y="1465"/>
                  </a:lnTo>
                  <a:lnTo>
                    <a:pt x="5183" y="1552"/>
                  </a:lnTo>
                  <a:lnTo>
                    <a:pt x="5122" y="1634"/>
                  </a:lnTo>
                  <a:lnTo>
                    <a:pt x="5054" y="1716"/>
                  </a:lnTo>
                  <a:lnTo>
                    <a:pt x="4971" y="1793"/>
                  </a:lnTo>
                  <a:lnTo>
                    <a:pt x="4877" y="1868"/>
                  </a:lnTo>
                  <a:lnTo>
                    <a:pt x="4773" y="1939"/>
                  </a:lnTo>
                  <a:lnTo>
                    <a:pt x="4660" y="2006"/>
                  </a:lnTo>
                  <a:lnTo>
                    <a:pt x="4533" y="2066"/>
                  </a:lnTo>
                  <a:lnTo>
                    <a:pt x="4396" y="2123"/>
                  </a:lnTo>
                  <a:lnTo>
                    <a:pt x="4241" y="2172"/>
                  </a:lnTo>
                  <a:lnTo>
                    <a:pt x="4079" y="2215"/>
                  </a:lnTo>
                  <a:lnTo>
                    <a:pt x="3735" y="2278"/>
                  </a:lnTo>
                  <a:lnTo>
                    <a:pt x="3560" y="2299"/>
                  </a:lnTo>
                  <a:lnTo>
                    <a:pt x="3388" y="2310"/>
                  </a:lnTo>
                  <a:lnTo>
                    <a:pt x="3214" y="2311"/>
                  </a:lnTo>
                  <a:lnTo>
                    <a:pt x="3043" y="2310"/>
                  </a:lnTo>
                  <a:lnTo>
                    <a:pt x="2869" y="2300"/>
                  </a:lnTo>
                  <a:lnTo>
                    <a:pt x="2535" y="2263"/>
                  </a:lnTo>
                  <a:lnTo>
                    <a:pt x="2204" y="2197"/>
                  </a:lnTo>
                  <a:lnTo>
                    <a:pt x="1886" y="2106"/>
                  </a:lnTo>
                  <a:lnTo>
                    <a:pt x="1585" y="1996"/>
                  </a:lnTo>
                  <a:lnTo>
                    <a:pt x="1299" y="1862"/>
                  </a:lnTo>
                  <a:lnTo>
                    <a:pt x="1034" y="1709"/>
                  </a:lnTo>
                  <a:lnTo>
                    <a:pt x="792" y="1536"/>
                  </a:lnTo>
                  <a:lnTo>
                    <a:pt x="583" y="1345"/>
                  </a:lnTo>
                  <a:lnTo>
                    <a:pt x="398" y="1141"/>
                  </a:lnTo>
                  <a:lnTo>
                    <a:pt x="248" y="923"/>
                  </a:lnTo>
                  <a:lnTo>
                    <a:pt x="135" y="695"/>
                  </a:lnTo>
                  <a:lnTo>
                    <a:pt x="62" y="455"/>
                  </a:lnTo>
                  <a:lnTo>
                    <a:pt x="21" y="162"/>
                  </a:lnTo>
                  <a:lnTo>
                    <a:pt x="0" y="0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54"/>
            <p:cNvSpPr/>
            <p:nvPr/>
          </p:nvSpPr>
          <p:spPr>
            <a:xfrm rot="-180000">
              <a:off x="2952" y="1269"/>
              <a:ext cx="1955" cy="1135"/>
            </a:xfrm>
            <a:custGeom>
              <a:rect b="b" l="l" r="r" t="t"/>
              <a:pathLst>
                <a:path extrusionOk="0" h="3481" w="5367">
                  <a:moveTo>
                    <a:pt x="0" y="1170"/>
                  </a:moveTo>
                  <a:lnTo>
                    <a:pt x="21" y="1332"/>
                  </a:lnTo>
                  <a:lnTo>
                    <a:pt x="62" y="1625"/>
                  </a:lnTo>
                  <a:lnTo>
                    <a:pt x="135" y="1865"/>
                  </a:lnTo>
                  <a:lnTo>
                    <a:pt x="248" y="2093"/>
                  </a:lnTo>
                  <a:lnTo>
                    <a:pt x="398" y="2311"/>
                  </a:lnTo>
                  <a:lnTo>
                    <a:pt x="583" y="2515"/>
                  </a:lnTo>
                  <a:lnTo>
                    <a:pt x="792" y="2706"/>
                  </a:lnTo>
                  <a:lnTo>
                    <a:pt x="1034" y="2879"/>
                  </a:lnTo>
                  <a:lnTo>
                    <a:pt x="1299" y="3032"/>
                  </a:lnTo>
                  <a:lnTo>
                    <a:pt x="1585" y="3166"/>
                  </a:lnTo>
                  <a:lnTo>
                    <a:pt x="1886" y="3276"/>
                  </a:lnTo>
                  <a:lnTo>
                    <a:pt x="2204" y="3367"/>
                  </a:lnTo>
                  <a:lnTo>
                    <a:pt x="2535" y="3433"/>
                  </a:lnTo>
                  <a:lnTo>
                    <a:pt x="2869" y="3470"/>
                  </a:lnTo>
                  <a:lnTo>
                    <a:pt x="3043" y="3480"/>
                  </a:lnTo>
                  <a:lnTo>
                    <a:pt x="3214" y="3481"/>
                  </a:lnTo>
                  <a:lnTo>
                    <a:pt x="3388" y="3480"/>
                  </a:lnTo>
                  <a:lnTo>
                    <a:pt x="3560" y="3469"/>
                  </a:lnTo>
                  <a:lnTo>
                    <a:pt x="3735" y="3448"/>
                  </a:lnTo>
                  <a:lnTo>
                    <a:pt x="4079" y="3385"/>
                  </a:lnTo>
                  <a:lnTo>
                    <a:pt x="4241" y="3342"/>
                  </a:lnTo>
                  <a:lnTo>
                    <a:pt x="4396" y="3293"/>
                  </a:lnTo>
                  <a:lnTo>
                    <a:pt x="4533" y="3236"/>
                  </a:lnTo>
                  <a:lnTo>
                    <a:pt x="4660" y="3176"/>
                  </a:lnTo>
                  <a:lnTo>
                    <a:pt x="4773" y="3109"/>
                  </a:lnTo>
                  <a:lnTo>
                    <a:pt x="4877" y="3038"/>
                  </a:lnTo>
                  <a:lnTo>
                    <a:pt x="4971" y="2963"/>
                  </a:lnTo>
                  <a:lnTo>
                    <a:pt x="5054" y="2886"/>
                  </a:lnTo>
                  <a:lnTo>
                    <a:pt x="5122" y="2804"/>
                  </a:lnTo>
                  <a:lnTo>
                    <a:pt x="5183" y="2722"/>
                  </a:lnTo>
                  <a:lnTo>
                    <a:pt x="5234" y="2635"/>
                  </a:lnTo>
                  <a:lnTo>
                    <a:pt x="5279" y="2550"/>
                  </a:lnTo>
                  <a:lnTo>
                    <a:pt x="5312" y="2462"/>
                  </a:lnTo>
                  <a:lnTo>
                    <a:pt x="5338" y="2374"/>
                  </a:lnTo>
                  <a:lnTo>
                    <a:pt x="5354" y="2285"/>
                  </a:lnTo>
                  <a:lnTo>
                    <a:pt x="5367" y="2200"/>
                  </a:lnTo>
                  <a:lnTo>
                    <a:pt x="5352" y="2027"/>
                  </a:lnTo>
                  <a:lnTo>
                    <a:pt x="5319" y="1865"/>
                  </a:lnTo>
                  <a:lnTo>
                    <a:pt x="5264" y="1711"/>
                  </a:lnTo>
                  <a:lnTo>
                    <a:pt x="5193" y="1577"/>
                  </a:lnTo>
                  <a:lnTo>
                    <a:pt x="5103" y="1459"/>
                  </a:lnTo>
                  <a:lnTo>
                    <a:pt x="4996" y="1364"/>
                  </a:lnTo>
                  <a:lnTo>
                    <a:pt x="4877" y="1296"/>
                  </a:lnTo>
                  <a:lnTo>
                    <a:pt x="4748" y="1259"/>
                  </a:lnTo>
                  <a:lnTo>
                    <a:pt x="4601" y="1235"/>
                  </a:lnTo>
                  <a:lnTo>
                    <a:pt x="4449" y="1205"/>
                  </a:lnTo>
                  <a:lnTo>
                    <a:pt x="4287" y="1170"/>
                  </a:lnTo>
                  <a:lnTo>
                    <a:pt x="4119" y="1130"/>
                  </a:lnTo>
                  <a:lnTo>
                    <a:pt x="3946" y="1085"/>
                  </a:lnTo>
                  <a:lnTo>
                    <a:pt x="3769" y="1037"/>
                  </a:lnTo>
                  <a:lnTo>
                    <a:pt x="3589" y="982"/>
                  </a:lnTo>
                  <a:lnTo>
                    <a:pt x="3413" y="922"/>
                  </a:lnTo>
                  <a:lnTo>
                    <a:pt x="3238" y="860"/>
                  </a:lnTo>
                  <a:lnTo>
                    <a:pt x="3070" y="792"/>
                  </a:lnTo>
                  <a:lnTo>
                    <a:pt x="2911" y="719"/>
                  </a:lnTo>
                  <a:lnTo>
                    <a:pt x="2759" y="641"/>
                  </a:lnTo>
                  <a:lnTo>
                    <a:pt x="2620" y="558"/>
                  </a:lnTo>
                  <a:lnTo>
                    <a:pt x="2494" y="474"/>
                  </a:lnTo>
                  <a:lnTo>
                    <a:pt x="2382" y="383"/>
                  </a:lnTo>
                  <a:lnTo>
                    <a:pt x="2288" y="287"/>
                  </a:lnTo>
                  <a:lnTo>
                    <a:pt x="2176" y="188"/>
                  </a:lnTo>
                  <a:lnTo>
                    <a:pt x="2037" y="109"/>
                  </a:lnTo>
                  <a:lnTo>
                    <a:pt x="1882" y="52"/>
                  </a:lnTo>
                  <a:lnTo>
                    <a:pt x="1708" y="14"/>
                  </a:lnTo>
                  <a:lnTo>
                    <a:pt x="1524" y="0"/>
                  </a:lnTo>
                  <a:lnTo>
                    <a:pt x="1333" y="5"/>
                  </a:lnTo>
                  <a:lnTo>
                    <a:pt x="1136" y="30"/>
                  </a:lnTo>
                  <a:lnTo>
                    <a:pt x="946" y="72"/>
                  </a:lnTo>
                  <a:lnTo>
                    <a:pt x="759" y="140"/>
                  </a:lnTo>
                  <a:lnTo>
                    <a:pt x="584" y="226"/>
                  </a:lnTo>
                  <a:lnTo>
                    <a:pt x="422" y="334"/>
                  </a:lnTo>
                  <a:lnTo>
                    <a:pt x="282" y="460"/>
                  </a:lnTo>
                  <a:lnTo>
                    <a:pt x="163" y="608"/>
                  </a:lnTo>
                  <a:lnTo>
                    <a:pt x="74" y="775"/>
                  </a:lnTo>
                  <a:lnTo>
                    <a:pt x="18" y="962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rgbClr val="F8C4B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54"/>
            <p:cNvSpPr/>
            <p:nvPr/>
          </p:nvSpPr>
          <p:spPr>
            <a:xfrm rot="-180000">
              <a:off x="3096" y="1772"/>
              <a:ext cx="15" cy="84"/>
            </a:xfrm>
            <a:custGeom>
              <a:rect b="b" l="l" r="r" t="t"/>
              <a:pathLst>
                <a:path extrusionOk="0" h="256" w="39">
                  <a:moveTo>
                    <a:pt x="20" y="256"/>
                  </a:moveTo>
                  <a:lnTo>
                    <a:pt x="35" y="219"/>
                  </a:lnTo>
                  <a:lnTo>
                    <a:pt x="39" y="129"/>
                  </a:lnTo>
                  <a:lnTo>
                    <a:pt x="35" y="38"/>
                  </a:lnTo>
                  <a:lnTo>
                    <a:pt x="20" y="0"/>
                  </a:lnTo>
                  <a:lnTo>
                    <a:pt x="5" y="38"/>
                  </a:lnTo>
                  <a:lnTo>
                    <a:pt x="0" y="129"/>
                  </a:lnTo>
                  <a:lnTo>
                    <a:pt x="5" y="219"/>
                  </a:lnTo>
                  <a:lnTo>
                    <a:pt x="20" y="256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54"/>
            <p:cNvSpPr/>
            <p:nvPr/>
          </p:nvSpPr>
          <p:spPr>
            <a:xfrm rot="-180000">
              <a:off x="3038" y="1559"/>
              <a:ext cx="15" cy="84"/>
            </a:xfrm>
            <a:custGeom>
              <a:rect b="b" l="l" r="r" t="t"/>
              <a:pathLst>
                <a:path extrusionOk="0" h="257" w="40">
                  <a:moveTo>
                    <a:pt x="18" y="257"/>
                  </a:moveTo>
                  <a:lnTo>
                    <a:pt x="33" y="220"/>
                  </a:lnTo>
                  <a:lnTo>
                    <a:pt x="40" y="130"/>
                  </a:lnTo>
                  <a:lnTo>
                    <a:pt x="33" y="40"/>
                  </a:lnTo>
                  <a:lnTo>
                    <a:pt x="18" y="0"/>
                  </a:lnTo>
                  <a:lnTo>
                    <a:pt x="5" y="40"/>
                  </a:lnTo>
                  <a:lnTo>
                    <a:pt x="0" y="130"/>
                  </a:lnTo>
                  <a:lnTo>
                    <a:pt x="5" y="220"/>
                  </a:lnTo>
                  <a:lnTo>
                    <a:pt x="18" y="257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54"/>
            <p:cNvSpPr/>
            <p:nvPr/>
          </p:nvSpPr>
          <p:spPr>
            <a:xfrm rot="-180000">
              <a:off x="3548" y="1436"/>
              <a:ext cx="93" cy="13"/>
            </a:xfrm>
            <a:custGeom>
              <a:rect b="b" l="l" r="r" t="t"/>
              <a:pathLst>
                <a:path extrusionOk="0" h="42" w="255">
                  <a:moveTo>
                    <a:pt x="255" y="18"/>
                  </a:moveTo>
                  <a:lnTo>
                    <a:pt x="243" y="11"/>
                  </a:lnTo>
                  <a:lnTo>
                    <a:pt x="233" y="9"/>
                  </a:lnTo>
                  <a:lnTo>
                    <a:pt x="217" y="5"/>
                  </a:lnTo>
                  <a:lnTo>
                    <a:pt x="198" y="3"/>
                  </a:lnTo>
                  <a:lnTo>
                    <a:pt x="176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99" y="3"/>
                  </a:lnTo>
                  <a:lnTo>
                    <a:pt x="75" y="5"/>
                  </a:lnTo>
                  <a:lnTo>
                    <a:pt x="54" y="7"/>
                  </a:lnTo>
                  <a:lnTo>
                    <a:pt x="35" y="10"/>
                  </a:lnTo>
                  <a:lnTo>
                    <a:pt x="19" y="13"/>
                  </a:lnTo>
                  <a:lnTo>
                    <a:pt x="8" y="16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8" y="33"/>
                  </a:lnTo>
                  <a:lnTo>
                    <a:pt x="19" y="36"/>
                  </a:lnTo>
                  <a:lnTo>
                    <a:pt x="35" y="39"/>
                  </a:lnTo>
                  <a:lnTo>
                    <a:pt x="55" y="41"/>
                  </a:lnTo>
                  <a:lnTo>
                    <a:pt x="77" y="42"/>
                  </a:lnTo>
                  <a:lnTo>
                    <a:pt x="101" y="42"/>
                  </a:lnTo>
                  <a:lnTo>
                    <a:pt x="128" y="42"/>
                  </a:lnTo>
                  <a:lnTo>
                    <a:pt x="153" y="41"/>
                  </a:lnTo>
                  <a:lnTo>
                    <a:pt x="176" y="39"/>
                  </a:lnTo>
                  <a:lnTo>
                    <a:pt x="199" y="37"/>
                  </a:lnTo>
                  <a:lnTo>
                    <a:pt x="218" y="34"/>
                  </a:lnTo>
                  <a:lnTo>
                    <a:pt x="233" y="30"/>
                  </a:lnTo>
                  <a:lnTo>
                    <a:pt x="243" y="28"/>
                  </a:lnTo>
                  <a:lnTo>
                    <a:pt x="255" y="18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54"/>
            <p:cNvSpPr/>
            <p:nvPr/>
          </p:nvSpPr>
          <p:spPr>
            <a:xfrm rot="-180000">
              <a:off x="3470" y="1355"/>
              <a:ext cx="93" cy="13"/>
            </a:xfrm>
            <a:custGeom>
              <a:rect b="b" l="l" r="r" t="t"/>
              <a:pathLst>
                <a:path extrusionOk="0" h="41" w="254">
                  <a:moveTo>
                    <a:pt x="254" y="18"/>
                  </a:moveTo>
                  <a:lnTo>
                    <a:pt x="245" y="8"/>
                  </a:lnTo>
                  <a:lnTo>
                    <a:pt x="234" y="6"/>
                  </a:lnTo>
                  <a:lnTo>
                    <a:pt x="218" y="2"/>
                  </a:lnTo>
                  <a:lnTo>
                    <a:pt x="198" y="2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101" y="0"/>
                  </a:lnTo>
                  <a:lnTo>
                    <a:pt x="75" y="2"/>
                  </a:lnTo>
                  <a:lnTo>
                    <a:pt x="53" y="6"/>
                  </a:lnTo>
                  <a:lnTo>
                    <a:pt x="35" y="8"/>
                  </a:lnTo>
                  <a:lnTo>
                    <a:pt x="20" y="12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7" y="31"/>
                  </a:lnTo>
                  <a:lnTo>
                    <a:pt x="20" y="35"/>
                  </a:lnTo>
                  <a:lnTo>
                    <a:pt x="36" y="37"/>
                  </a:lnTo>
                  <a:lnTo>
                    <a:pt x="55" y="40"/>
                  </a:lnTo>
                  <a:lnTo>
                    <a:pt x="77" y="41"/>
                  </a:lnTo>
                  <a:lnTo>
                    <a:pt x="102" y="41"/>
                  </a:lnTo>
                  <a:lnTo>
                    <a:pt x="127" y="41"/>
                  </a:lnTo>
                  <a:lnTo>
                    <a:pt x="153" y="40"/>
                  </a:lnTo>
                  <a:lnTo>
                    <a:pt x="176" y="40"/>
                  </a:lnTo>
                  <a:lnTo>
                    <a:pt x="199" y="36"/>
                  </a:lnTo>
                  <a:lnTo>
                    <a:pt x="218" y="34"/>
                  </a:lnTo>
                  <a:lnTo>
                    <a:pt x="234" y="29"/>
                  </a:lnTo>
                  <a:lnTo>
                    <a:pt x="245" y="26"/>
                  </a:lnTo>
                  <a:lnTo>
                    <a:pt x="254" y="18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154"/>
            <p:cNvSpPr/>
            <p:nvPr/>
          </p:nvSpPr>
          <p:spPr>
            <a:xfrm rot="-180000">
              <a:off x="3803" y="2128"/>
              <a:ext cx="92" cy="18"/>
            </a:xfrm>
            <a:custGeom>
              <a:rect b="b" l="l" r="r" t="t"/>
              <a:pathLst>
                <a:path extrusionOk="0" h="56" w="253">
                  <a:moveTo>
                    <a:pt x="253" y="48"/>
                  </a:moveTo>
                  <a:lnTo>
                    <a:pt x="245" y="38"/>
                  </a:lnTo>
                  <a:lnTo>
                    <a:pt x="219" y="26"/>
                  </a:lnTo>
                  <a:lnTo>
                    <a:pt x="179" y="17"/>
                  </a:lnTo>
                  <a:lnTo>
                    <a:pt x="131" y="8"/>
                  </a:lnTo>
                  <a:lnTo>
                    <a:pt x="106" y="5"/>
                  </a:lnTo>
                  <a:lnTo>
                    <a:pt x="82" y="2"/>
                  </a:lnTo>
                  <a:lnTo>
                    <a:pt x="59" y="1"/>
                  </a:lnTo>
                  <a:lnTo>
                    <a:pt x="40" y="0"/>
                  </a:lnTo>
                  <a:lnTo>
                    <a:pt x="23" y="1"/>
                  </a:lnTo>
                  <a:lnTo>
                    <a:pt x="12" y="2"/>
                  </a:lnTo>
                  <a:lnTo>
                    <a:pt x="4" y="5"/>
                  </a:lnTo>
                  <a:lnTo>
                    <a:pt x="0" y="9"/>
                  </a:lnTo>
                  <a:lnTo>
                    <a:pt x="9" y="19"/>
                  </a:lnTo>
                  <a:lnTo>
                    <a:pt x="35" y="30"/>
                  </a:lnTo>
                  <a:lnTo>
                    <a:pt x="75" y="41"/>
                  </a:lnTo>
                  <a:lnTo>
                    <a:pt x="125" y="49"/>
                  </a:lnTo>
                  <a:lnTo>
                    <a:pt x="150" y="53"/>
                  </a:lnTo>
                  <a:lnTo>
                    <a:pt x="174" y="55"/>
                  </a:lnTo>
                  <a:lnTo>
                    <a:pt x="195" y="56"/>
                  </a:lnTo>
                  <a:lnTo>
                    <a:pt x="215" y="56"/>
                  </a:lnTo>
                  <a:lnTo>
                    <a:pt x="231" y="56"/>
                  </a:lnTo>
                  <a:lnTo>
                    <a:pt x="243" y="55"/>
                  </a:lnTo>
                  <a:lnTo>
                    <a:pt x="253" y="48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54"/>
            <p:cNvSpPr/>
            <p:nvPr/>
          </p:nvSpPr>
          <p:spPr>
            <a:xfrm rot="-180000">
              <a:off x="3742" y="2036"/>
              <a:ext cx="91" cy="18"/>
            </a:xfrm>
            <a:custGeom>
              <a:rect b="b" l="l" r="r" t="t"/>
              <a:pathLst>
                <a:path extrusionOk="0" h="57" w="250">
                  <a:moveTo>
                    <a:pt x="250" y="48"/>
                  </a:moveTo>
                  <a:lnTo>
                    <a:pt x="241" y="39"/>
                  </a:lnTo>
                  <a:lnTo>
                    <a:pt x="217" y="28"/>
                  </a:lnTo>
                  <a:lnTo>
                    <a:pt x="177" y="18"/>
                  </a:lnTo>
                  <a:lnTo>
                    <a:pt x="129" y="7"/>
                  </a:lnTo>
                  <a:lnTo>
                    <a:pt x="104" y="5"/>
                  </a:lnTo>
                  <a:lnTo>
                    <a:pt x="79" y="3"/>
                  </a:lnTo>
                  <a:lnTo>
                    <a:pt x="56" y="1"/>
                  </a:lnTo>
                  <a:lnTo>
                    <a:pt x="38" y="0"/>
                  </a:lnTo>
                  <a:lnTo>
                    <a:pt x="22" y="1"/>
                  </a:lnTo>
                  <a:lnTo>
                    <a:pt x="9" y="4"/>
                  </a:lnTo>
                  <a:lnTo>
                    <a:pt x="1" y="5"/>
                  </a:lnTo>
                  <a:lnTo>
                    <a:pt x="0" y="15"/>
                  </a:lnTo>
                  <a:lnTo>
                    <a:pt x="18" y="24"/>
                  </a:lnTo>
                  <a:lnTo>
                    <a:pt x="33" y="30"/>
                  </a:lnTo>
                  <a:lnTo>
                    <a:pt x="51" y="35"/>
                  </a:lnTo>
                  <a:lnTo>
                    <a:pt x="73" y="40"/>
                  </a:lnTo>
                  <a:lnTo>
                    <a:pt x="97" y="45"/>
                  </a:lnTo>
                  <a:lnTo>
                    <a:pt x="122" y="48"/>
                  </a:lnTo>
                  <a:lnTo>
                    <a:pt x="148" y="52"/>
                  </a:lnTo>
                  <a:lnTo>
                    <a:pt x="171" y="54"/>
                  </a:lnTo>
                  <a:lnTo>
                    <a:pt x="193" y="57"/>
                  </a:lnTo>
                  <a:lnTo>
                    <a:pt x="212" y="57"/>
                  </a:lnTo>
                  <a:lnTo>
                    <a:pt x="228" y="57"/>
                  </a:lnTo>
                  <a:lnTo>
                    <a:pt x="240" y="54"/>
                  </a:lnTo>
                  <a:lnTo>
                    <a:pt x="250" y="48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54"/>
            <p:cNvSpPr/>
            <p:nvPr/>
          </p:nvSpPr>
          <p:spPr>
            <a:xfrm rot="-180000">
              <a:off x="4304" y="2067"/>
              <a:ext cx="87" cy="31"/>
            </a:xfrm>
            <a:custGeom>
              <a:rect b="b" l="l" r="r" t="t"/>
              <a:pathLst>
                <a:path extrusionOk="0" h="93" w="241">
                  <a:moveTo>
                    <a:pt x="241" y="3"/>
                  </a:moveTo>
                  <a:lnTo>
                    <a:pt x="230" y="0"/>
                  </a:lnTo>
                  <a:lnTo>
                    <a:pt x="217" y="0"/>
                  </a:lnTo>
                  <a:lnTo>
                    <a:pt x="200" y="3"/>
                  </a:lnTo>
                  <a:lnTo>
                    <a:pt x="182" y="8"/>
                  </a:lnTo>
                  <a:lnTo>
                    <a:pt x="160" y="14"/>
                  </a:lnTo>
                  <a:lnTo>
                    <a:pt x="139" y="18"/>
                  </a:lnTo>
                  <a:lnTo>
                    <a:pt x="115" y="26"/>
                  </a:lnTo>
                  <a:lnTo>
                    <a:pt x="67" y="45"/>
                  </a:lnTo>
                  <a:lnTo>
                    <a:pt x="30" y="63"/>
                  </a:lnTo>
                  <a:lnTo>
                    <a:pt x="7" y="78"/>
                  </a:lnTo>
                  <a:lnTo>
                    <a:pt x="0" y="89"/>
                  </a:lnTo>
                  <a:lnTo>
                    <a:pt x="10" y="93"/>
                  </a:lnTo>
                  <a:lnTo>
                    <a:pt x="24" y="93"/>
                  </a:lnTo>
                  <a:lnTo>
                    <a:pt x="39" y="92"/>
                  </a:lnTo>
                  <a:lnTo>
                    <a:pt x="60" y="87"/>
                  </a:lnTo>
                  <a:lnTo>
                    <a:pt x="79" y="82"/>
                  </a:lnTo>
                  <a:lnTo>
                    <a:pt x="102" y="76"/>
                  </a:lnTo>
                  <a:lnTo>
                    <a:pt x="128" y="68"/>
                  </a:lnTo>
                  <a:lnTo>
                    <a:pt x="174" y="48"/>
                  </a:lnTo>
                  <a:lnTo>
                    <a:pt x="211" y="30"/>
                  </a:lnTo>
                  <a:lnTo>
                    <a:pt x="234" y="15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54"/>
            <p:cNvSpPr/>
            <p:nvPr/>
          </p:nvSpPr>
          <p:spPr>
            <a:xfrm rot="-180000">
              <a:off x="4627" y="1898"/>
              <a:ext cx="35" cy="78"/>
            </a:xfrm>
            <a:custGeom>
              <a:rect b="b" l="l" r="r" t="t"/>
              <a:pathLst>
                <a:path extrusionOk="0" h="240" w="97">
                  <a:moveTo>
                    <a:pt x="3" y="240"/>
                  </a:moveTo>
                  <a:lnTo>
                    <a:pt x="15" y="231"/>
                  </a:lnTo>
                  <a:lnTo>
                    <a:pt x="30" y="207"/>
                  </a:lnTo>
                  <a:lnTo>
                    <a:pt x="48" y="172"/>
                  </a:lnTo>
                  <a:lnTo>
                    <a:pt x="67" y="127"/>
                  </a:lnTo>
                  <a:lnTo>
                    <a:pt x="84" y="80"/>
                  </a:lnTo>
                  <a:lnTo>
                    <a:pt x="92" y="39"/>
                  </a:lnTo>
                  <a:lnTo>
                    <a:pt x="97" y="12"/>
                  </a:lnTo>
                  <a:lnTo>
                    <a:pt x="92" y="0"/>
                  </a:lnTo>
                  <a:lnTo>
                    <a:pt x="82" y="4"/>
                  </a:lnTo>
                  <a:lnTo>
                    <a:pt x="66" y="28"/>
                  </a:lnTo>
                  <a:lnTo>
                    <a:pt x="47" y="67"/>
                  </a:lnTo>
                  <a:lnTo>
                    <a:pt x="27" y="112"/>
                  </a:lnTo>
                  <a:lnTo>
                    <a:pt x="12" y="159"/>
                  </a:lnTo>
                  <a:lnTo>
                    <a:pt x="3" y="199"/>
                  </a:lnTo>
                  <a:lnTo>
                    <a:pt x="0" y="228"/>
                  </a:lnTo>
                  <a:lnTo>
                    <a:pt x="3" y="240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154"/>
            <p:cNvSpPr/>
            <p:nvPr/>
          </p:nvSpPr>
          <p:spPr>
            <a:xfrm rot="-180000">
              <a:off x="4740" y="1863"/>
              <a:ext cx="35" cy="79"/>
            </a:xfrm>
            <a:custGeom>
              <a:rect b="b" l="l" r="r" t="t"/>
              <a:pathLst>
                <a:path extrusionOk="0" h="238" w="98">
                  <a:moveTo>
                    <a:pt x="5" y="238"/>
                  </a:moveTo>
                  <a:lnTo>
                    <a:pt x="15" y="230"/>
                  </a:lnTo>
                  <a:lnTo>
                    <a:pt x="31" y="208"/>
                  </a:lnTo>
                  <a:lnTo>
                    <a:pt x="50" y="171"/>
                  </a:lnTo>
                  <a:lnTo>
                    <a:pt x="68" y="126"/>
                  </a:lnTo>
                  <a:lnTo>
                    <a:pt x="86" y="79"/>
                  </a:lnTo>
                  <a:lnTo>
                    <a:pt x="96" y="40"/>
                  </a:lnTo>
                  <a:lnTo>
                    <a:pt x="98" y="12"/>
                  </a:lnTo>
                  <a:lnTo>
                    <a:pt x="92" y="0"/>
                  </a:lnTo>
                  <a:lnTo>
                    <a:pt x="83" y="6"/>
                  </a:lnTo>
                  <a:lnTo>
                    <a:pt x="66" y="28"/>
                  </a:lnTo>
                  <a:lnTo>
                    <a:pt x="48" y="66"/>
                  </a:lnTo>
                  <a:lnTo>
                    <a:pt x="29" y="110"/>
                  </a:lnTo>
                  <a:lnTo>
                    <a:pt x="13" y="159"/>
                  </a:lnTo>
                  <a:lnTo>
                    <a:pt x="3" y="199"/>
                  </a:lnTo>
                  <a:lnTo>
                    <a:pt x="0" y="228"/>
                  </a:lnTo>
                  <a:lnTo>
                    <a:pt x="5" y="238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154"/>
            <p:cNvSpPr/>
            <p:nvPr/>
          </p:nvSpPr>
          <p:spPr>
            <a:xfrm rot="-180000">
              <a:off x="3621" y="1814"/>
              <a:ext cx="42" cy="74"/>
            </a:xfrm>
            <a:custGeom>
              <a:rect b="b" l="l" r="r" t="t"/>
              <a:pathLst>
                <a:path extrusionOk="0" h="230" w="116">
                  <a:moveTo>
                    <a:pt x="114" y="230"/>
                  </a:moveTo>
                  <a:lnTo>
                    <a:pt x="116" y="218"/>
                  </a:lnTo>
                  <a:lnTo>
                    <a:pt x="111" y="191"/>
                  </a:lnTo>
                  <a:lnTo>
                    <a:pt x="98" y="151"/>
                  </a:lnTo>
                  <a:lnTo>
                    <a:pt x="78" y="108"/>
                  </a:lnTo>
                  <a:lnTo>
                    <a:pt x="54" y="62"/>
                  </a:lnTo>
                  <a:lnTo>
                    <a:pt x="32" y="27"/>
                  </a:lnTo>
                  <a:lnTo>
                    <a:pt x="15" y="5"/>
                  </a:lnTo>
                  <a:lnTo>
                    <a:pt x="2" y="0"/>
                  </a:lnTo>
                  <a:lnTo>
                    <a:pt x="0" y="12"/>
                  </a:lnTo>
                  <a:lnTo>
                    <a:pt x="6" y="39"/>
                  </a:lnTo>
                  <a:lnTo>
                    <a:pt x="18" y="80"/>
                  </a:lnTo>
                  <a:lnTo>
                    <a:pt x="38" y="125"/>
                  </a:lnTo>
                  <a:lnTo>
                    <a:pt x="63" y="169"/>
                  </a:lnTo>
                  <a:lnTo>
                    <a:pt x="85" y="203"/>
                  </a:lnTo>
                  <a:lnTo>
                    <a:pt x="103" y="227"/>
                  </a:lnTo>
                  <a:lnTo>
                    <a:pt x="114" y="230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154"/>
            <p:cNvSpPr/>
            <p:nvPr/>
          </p:nvSpPr>
          <p:spPr>
            <a:xfrm rot="-180000">
              <a:off x="3304" y="2075"/>
              <a:ext cx="72" cy="53"/>
            </a:xfrm>
            <a:custGeom>
              <a:rect b="b" l="l" r="r" t="t"/>
              <a:pathLst>
                <a:path extrusionOk="0" h="164" w="198">
                  <a:moveTo>
                    <a:pt x="198" y="164"/>
                  </a:moveTo>
                  <a:lnTo>
                    <a:pt x="195" y="151"/>
                  </a:lnTo>
                  <a:lnTo>
                    <a:pt x="179" y="128"/>
                  </a:lnTo>
                  <a:lnTo>
                    <a:pt x="150" y="98"/>
                  </a:lnTo>
                  <a:lnTo>
                    <a:pt x="112" y="66"/>
                  </a:lnTo>
                  <a:lnTo>
                    <a:pt x="71" y="35"/>
                  </a:lnTo>
                  <a:lnTo>
                    <a:pt x="37" y="12"/>
                  </a:lnTo>
                  <a:lnTo>
                    <a:pt x="11" y="1"/>
                  </a:lnTo>
                  <a:lnTo>
                    <a:pt x="0" y="0"/>
                  </a:lnTo>
                  <a:lnTo>
                    <a:pt x="3" y="13"/>
                  </a:lnTo>
                  <a:lnTo>
                    <a:pt x="19" y="37"/>
                  </a:lnTo>
                  <a:lnTo>
                    <a:pt x="47" y="66"/>
                  </a:lnTo>
                  <a:lnTo>
                    <a:pt x="84" y="99"/>
                  </a:lnTo>
                  <a:lnTo>
                    <a:pt x="125" y="129"/>
                  </a:lnTo>
                  <a:lnTo>
                    <a:pt x="160" y="151"/>
                  </a:lnTo>
                  <a:lnTo>
                    <a:pt x="185" y="162"/>
                  </a:lnTo>
                  <a:lnTo>
                    <a:pt x="198" y="164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54"/>
            <p:cNvSpPr/>
            <p:nvPr/>
          </p:nvSpPr>
          <p:spPr>
            <a:xfrm rot="-180000">
              <a:off x="3433" y="1935"/>
              <a:ext cx="73" cy="53"/>
            </a:xfrm>
            <a:custGeom>
              <a:rect b="b" l="l" r="r" t="t"/>
              <a:pathLst>
                <a:path extrusionOk="0" h="162" w="199">
                  <a:moveTo>
                    <a:pt x="199" y="162"/>
                  </a:moveTo>
                  <a:lnTo>
                    <a:pt x="194" y="149"/>
                  </a:lnTo>
                  <a:lnTo>
                    <a:pt x="178" y="125"/>
                  </a:lnTo>
                  <a:lnTo>
                    <a:pt x="150" y="96"/>
                  </a:lnTo>
                  <a:lnTo>
                    <a:pt x="111" y="64"/>
                  </a:lnTo>
                  <a:lnTo>
                    <a:pt x="72" y="35"/>
                  </a:lnTo>
                  <a:lnTo>
                    <a:pt x="38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2" y="13"/>
                  </a:lnTo>
                  <a:lnTo>
                    <a:pt x="18" y="36"/>
                  </a:lnTo>
                  <a:lnTo>
                    <a:pt x="46" y="65"/>
                  </a:lnTo>
                  <a:lnTo>
                    <a:pt x="84" y="96"/>
                  </a:lnTo>
                  <a:lnTo>
                    <a:pt x="124" y="126"/>
                  </a:lnTo>
                  <a:lnTo>
                    <a:pt x="159" y="149"/>
                  </a:lnTo>
                  <a:lnTo>
                    <a:pt x="186" y="161"/>
                  </a:lnTo>
                  <a:lnTo>
                    <a:pt x="199" y="162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54"/>
            <p:cNvSpPr/>
            <p:nvPr/>
          </p:nvSpPr>
          <p:spPr>
            <a:xfrm rot="-180000">
              <a:off x="3360" y="1808"/>
              <a:ext cx="61" cy="64"/>
            </a:xfrm>
            <a:custGeom>
              <a:rect b="b" l="l" r="r" t="t"/>
              <a:pathLst>
                <a:path extrusionOk="0" h="196" w="168">
                  <a:moveTo>
                    <a:pt x="168" y="196"/>
                  </a:moveTo>
                  <a:lnTo>
                    <a:pt x="168" y="182"/>
                  </a:lnTo>
                  <a:lnTo>
                    <a:pt x="155" y="158"/>
                  </a:lnTo>
                  <a:lnTo>
                    <a:pt x="132" y="124"/>
                  </a:lnTo>
                  <a:lnTo>
                    <a:pt x="101" y="84"/>
                  </a:lnTo>
                  <a:lnTo>
                    <a:pt x="67" y="48"/>
                  </a:lnTo>
                  <a:lnTo>
                    <a:pt x="36" y="19"/>
                  </a:lnTo>
                  <a:lnTo>
                    <a:pt x="13" y="2"/>
                  </a:lnTo>
                  <a:lnTo>
                    <a:pt x="0" y="0"/>
                  </a:lnTo>
                  <a:lnTo>
                    <a:pt x="1" y="14"/>
                  </a:lnTo>
                  <a:lnTo>
                    <a:pt x="13" y="40"/>
                  </a:lnTo>
                  <a:lnTo>
                    <a:pt x="36" y="73"/>
                  </a:lnTo>
                  <a:lnTo>
                    <a:pt x="67" y="114"/>
                  </a:lnTo>
                  <a:lnTo>
                    <a:pt x="103" y="151"/>
                  </a:lnTo>
                  <a:lnTo>
                    <a:pt x="132" y="178"/>
                  </a:lnTo>
                  <a:lnTo>
                    <a:pt x="155" y="193"/>
                  </a:lnTo>
                  <a:lnTo>
                    <a:pt x="168" y="196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54"/>
            <p:cNvSpPr/>
            <p:nvPr/>
          </p:nvSpPr>
          <p:spPr>
            <a:xfrm rot="-180000">
              <a:off x="3382" y="1701"/>
              <a:ext cx="60" cy="64"/>
            </a:xfrm>
            <a:custGeom>
              <a:rect b="b" l="l" r="r" t="t"/>
              <a:pathLst>
                <a:path extrusionOk="0" h="196" w="167">
                  <a:moveTo>
                    <a:pt x="167" y="196"/>
                  </a:moveTo>
                  <a:lnTo>
                    <a:pt x="167" y="182"/>
                  </a:lnTo>
                  <a:lnTo>
                    <a:pt x="155" y="158"/>
                  </a:lnTo>
                  <a:lnTo>
                    <a:pt x="132" y="125"/>
                  </a:lnTo>
                  <a:lnTo>
                    <a:pt x="101" y="84"/>
                  </a:lnTo>
                  <a:lnTo>
                    <a:pt x="67" y="48"/>
                  </a:lnTo>
                  <a:lnTo>
                    <a:pt x="37" y="20"/>
                  </a:lnTo>
                  <a:lnTo>
                    <a:pt x="13" y="4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" y="40"/>
                  </a:lnTo>
                  <a:lnTo>
                    <a:pt x="36" y="73"/>
                  </a:lnTo>
                  <a:lnTo>
                    <a:pt x="67" y="113"/>
                  </a:lnTo>
                  <a:lnTo>
                    <a:pt x="101" y="150"/>
                  </a:lnTo>
                  <a:lnTo>
                    <a:pt x="132" y="178"/>
                  </a:lnTo>
                  <a:lnTo>
                    <a:pt x="155" y="193"/>
                  </a:lnTo>
                  <a:lnTo>
                    <a:pt x="167" y="196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154"/>
            <p:cNvSpPr/>
            <p:nvPr/>
          </p:nvSpPr>
          <p:spPr>
            <a:xfrm rot="-180000">
              <a:off x="4079" y="2060"/>
              <a:ext cx="65" cy="9"/>
            </a:xfrm>
            <a:custGeom>
              <a:rect b="b" l="l" r="r" t="t"/>
              <a:pathLst>
                <a:path extrusionOk="0" h="28" w="180">
                  <a:moveTo>
                    <a:pt x="180" y="10"/>
                  </a:moveTo>
                  <a:lnTo>
                    <a:pt x="173" y="6"/>
                  </a:lnTo>
                  <a:lnTo>
                    <a:pt x="154" y="2"/>
                  </a:lnTo>
                  <a:lnTo>
                    <a:pt x="124" y="0"/>
                  </a:lnTo>
                  <a:lnTo>
                    <a:pt x="90" y="0"/>
                  </a:lnTo>
                  <a:lnTo>
                    <a:pt x="56" y="2"/>
                  </a:lnTo>
                  <a:lnTo>
                    <a:pt x="26" y="6"/>
                  </a:lnTo>
                  <a:lnTo>
                    <a:pt x="7" y="10"/>
                  </a:lnTo>
                  <a:lnTo>
                    <a:pt x="0" y="14"/>
                  </a:lnTo>
                  <a:lnTo>
                    <a:pt x="7" y="20"/>
                  </a:lnTo>
                  <a:lnTo>
                    <a:pt x="26" y="24"/>
                  </a:lnTo>
                  <a:lnTo>
                    <a:pt x="56" y="28"/>
                  </a:lnTo>
                  <a:lnTo>
                    <a:pt x="90" y="28"/>
                  </a:lnTo>
                  <a:lnTo>
                    <a:pt x="124" y="26"/>
                  </a:lnTo>
                  <a:lnTo>
                    <a:pt x="154" y="21"/>
                  </a:lnTo>
                  <a:lnTo>
                    <a:pt x="173" y="16"/>
                  </a:lnTo>
                  <a:lnTo>
                    <a:pt x="180" y="10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154"/>
            <p:cNvSpPr/>
            <p:nvPr/>
          </p:nvSpPr>
          <p:spPr>
            <a:xfrm rot="-180000">
              <a:off x="3432" y="1497"/>
              <a:ext cx="66" cy="8"/>
            </a:xfrm>
            <a:custGeom>
              <a:rect b="b" l="l" r="r" t="t"/>
              <a:pathLst>
                <a:path extrusionOk="0" h="29" w="179">
                  <a:moveTo>
                    <a:pt x="179" y="12"/>
                  </a:moveTo>
                  <a:lnTo>
                    <a:pt x="154" y="3"/>
                  </a:lnTo>
                  <a:lnTo>
                    <a:pt x="125" y="0"/>
                  </a:lnTo>
                  <a:lnTo>
                    <a:pt x="89" y="0"/>
                  </a:lnTo>
                  <a:lnTo>
                    <a:pt x="54" y="3"/>
                  </a:lnTo>
                  <a:lnTo>
                    <a:pt x="26" y="7"/>
                  </a:lnTo>
                  <a:lnTo>
                    <a:pt x="8" y="11"/>
                  </a:lnTo>
                  <a:lnTo>
                    <a:pt x="0" y="15"/>
                  </a:lnTo>
                  <a:lnTo>
                    <a:pt x="8" y="21"/>
                  </a:lnTo>
                  <a:lnTo>
                    <a:pt x="26" y="25"/>
                  </a:lnTo>
                  <a:lnTo>
                    <a:pt x="54" y="29"/>
                  </a:lnTo>
                  <a:lnTo>
                    <a:pt x="89" y="29"/>
                  </a:lnTo>
                  <a:lnTo>
                    <a:pt x="125" y="25"/>
                  </a:lnTo>
                  <a:lnTo>
                    <a:pt x="154" y="23"/>
                  </a:lnTo>
                  <a:lnTo>
                    <a:pt x="179" y="12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154"/>
            <p:cNvSpPr/>
            <p:nvPr/>
          </p:nvSpPr>
          <p:spPr>
            <a:xfrm rot="-180000">
              <a:off x="4414" y="2006"/>
              <a:ext cx="65" cy="9"/>
            </a:xfrm>
            <a:custGeom>
              <a:rect b="b" l="l" r="r" t="t"/>
              <a:pathLst>
                <a:path extrusionOk="0" h="29" w="177">
                  <a:moveTo>
                    <a:pt x="177" y="11"/>
                  </a:moveTo>
                  <a:lnTo>
                    <a:pt x="153" y="1"/>
                  </a:lnTo>
                  <a:lnTo>
                    <a:pt x="123" y="0"/>
                  </a:lnTo>
                  <a:lnTo>
                    <a:pt x="88" y="0"/>
                  </a:lnTo>
                  <a:lnTo>
                    <a:pt x="55" y="1"/>
                  </a:lnTo>
                  <a:lnTo>
                    <a:pt x="25" y="6"/>
                  </a:lnTo>
                  <a:lnTo>
                    <a:pt x="7" y="11"/>
                  </a:lnTo>
                  <a:lnTo>
                    <a:pt x="0" y="14"/>
                  </a:lnTo>
                  <a:lnTo>
                    <a:pt x="7" y="20"/>
                  </a:lnTo>
                  <a:lnTo>
                    <a:pt x="25" y="25"/>
                  </a:lnTo>
                  <a:lnTo>
                    <a:pt x="55" y="29"/>
                  </a:lnTo>
                  <a:lnTo>
                    <a:pt x="88" y="29"/>
                  </a:lnTo>
                  <a:lnTo>
                    <a:pt x="123" y="25"/>
                  </a:lnTo>
                  <a:lnTo>
                    <a:pt x="153" y="23"/>
                  </a:lnTo>
                  <a:lnTo>
                    <a:pt x="177" y="11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154"/>
            <p:cNvSpPr/>
            <p:nvPr/>
          </p:nvSpPr>
          <p:spPr>
            <a:xfrm rot="-180000">
              <a:off x="4266" y="2334"/>
              <a:ext cx="65" cy="9"/>
            </a:xfrm>
            <a:custGeom>
              <a:rect b="b" l="l" r="r" t="t"/>
              <a:pathLst>
                <a:path extrusionOk="0" h="29" w="178">
                  <a:moveTo>
                    <a:pt x="178" y="12"/>
                  </a:moveTo>
                  <a:lnTo>
                    <a:pt x="152" y="2"/>
                  </a:lnTo>
                  <a:lnTo>
                    <a:pt x="124" y="0"/>
                  </a:lnTo>
                  <a:lnTo>
                    <a:pt x="91" y="0"/>
                  </a:lnTo>
                  <a:lnTo>
                    <a:pt x="54" y="2"/>
                  </a:lnTo>
                  <a:lnTo>
                    <a:pt x="27" y="6"/>
                  </a:lnTo>
                  <a:lnTo>
                    <a:pt x="7" y="11"/>
                  </a:lnTo>
                  <a:lnTo>
                    <a:pt x="0" y="16"/>
                  </a:lnTo>
                  <a:lnTo>
                    <a:pt x="27" y="26"/>
                  </a:lnTo>
                  <a:lnTo>
                    <a:pt x="54" y="29"/>
                  </a:lnTo>
                  <a:lnTo>
                    <a:pt x="91" y="29"/>
                  </a:lnTo>
                  <a:lnTo>
                    <a:pt x="124" y="26"/>
                  </a:lnTo>
                  <a:lnTo>
                    <a:pt x="152" y="24"/>
                  </a:lnTo>
                  <a:lnTo>
                    <a:pt x="178" y="12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154"/>
            <p:cNvSpPr/>
            <p:nvPr/>
          </p:nvSpPr>
          <p:spPr>
            <a:xfrm rot="-180000">
              <a:off x="3551" y="2097"/>
              <a:ext cx="64" cy="13"/>
            </a:xfrm>
            <a:custGeom>
              <a:rect b="b" l="l" r="r" t="t"/>
              <a:pathLst>
                <a:path extrusionOk="0" h="38" w="178">
                  <a:moveTo>
                    <a:pt x="178" y="32"/>
                  </a:moveTo>
                  <a:lnTo>
                    <a:pt x="154" y="20"/>
                  </a:lnTo>
                  <a:lnTo>
                    <a:pt x="126" y="12"/>
                  </a:lnTo>
                  <a:lnTo>
                    <a:pt x="92" y="4"/>
                  </a:lnTo>
                  <a:lnTo>
                    <a:pt x="57" y="1"/>
                  </a:lnTo>
                  <a:lnTo>
                    <a:pt x="27" y="0"/>
                  </a:lnTo>
                  <a:lnTo>
                    <a:pt x="8" y="1"/>
                  </a:lnTo>
                  <a:lnTo>
                    <a:pt x="0" y="7"/>
                  </a:lnTo>
                  <a:lnTo>
                    <a:pt x="24" y="21"/>
                  </a:lnTo>
                  <a:lnTo>
                    <a:pt x="51" y="27"/>
                  </a:lnTo>
                  <a:lnTo>
                    <a:pt x="87" y="32"/>
                  </a:lnTo>
                  <a:lnTo>
                    <a:pt x="122" y="38"/>
                  </a:lnTo>
                  <a:lnTo>
                    <a:pt x="152" y="38"/>
                  </a:lnTo>
                  <a:lnTo>
                    <a:pt x="171" y="37"/>
                  </a:lnTo>
                  <a:lnTo>
                    <a:pt x="178" y="32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154"/>
            <p:cNvSpPr/>
            <p:nvPr/>
          </p:nvSpPr>
          <p:spPr>
            <a:xfrm rot="-180000">
              <a:off x="3902" y="2221"/>
              <a:ext cx="64" cy="12"/>
            </a:xfrm>
            <a:custGeom>
              <a:rect b="b" l="l" r="r" t="t"/>
              <a:pathLst>
                <a:path extrusionOk="0" h="38" w="176">
                  <a:moveTo>
                    <a:pt x="176" y="33"/>
                  </a:moveTo>
                  <a:lnTo>
                    <a:pt x="151" y="18"/>
                  </a:lnTo>
                  <a:lnTo>
                    <a:pt x="126" y="11"/>
                  </a:lnTo>
                  <a:lnTo>
                    <a:pt x="92" y="4"/>
                  </a:lnTo>
                  <a:lnTo>
                    <a:pt x="58" y="0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25" y="21"/>
                  </a:lnTo>
                  <a:lnTo>
                    <a:pt x="52" y="28"/>
                  </a:lnTo>
                  <a:lnTo>
                    <a:pt x="88" y="33"/>
                  </a:lnTo>
                  <a:lnTo>
                    <a:pt x="121" y="36"/>
                  </a:lnTo>
                  <a:lnTo>
                    <a:pt x="150" y="38"/>
                  </a:lnTo>
                  <a:lnTo>
                    <a:pt x="168" y="36"/>
                  </a:lnTo>
                  <a:lnTo>
                    <a:pt x="176" y="33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154"/>
            <p:cNvSpPr/>
            <p:nvPr/>
          </p:nvSpPr>
          <p:spPr>
            <a:xfrm rot="-180000">
              <a:off x="3667" y="2228"/>
              <a:ext cx="65" cy="13"/>
            </a:xfrm>
            <a:custGeom>
              <a:rect b="b" l="l" r="r" t="t"/>
              <a:pathLst>
                <a:path extrusionOk="0" h="39" w="178">
                  <a:moveTo>
                    <a:pt x="178" y="33"/>
                  </a:moveTo>
                  <a:lnTo>
                    <a:pt x="153" y="20"/>
                  </a:lnTo>
                  <a:lnTo>
                    <a:pt x="124" y="12"/>
                  </a:lnTo>
                  <a:lnTo>
                    <a:pt x="90" y="4"/>
                  </a:lnTo>
                  <a:lnTo>
                    <a:pt x="54" y="2"/>
                  </a:lnTo>
                  <a:lnTo>
                    <a:pt x="28" y="0"/>
                  </a:lnTo>
                  <a:lnTo>
                    <a:pt x="8" y="2"/>
                  </a:lnTo>
                  <a:lnTo>
                    <a:pt x="0" y="6"/>
                  </a:lnTo>
                  <a:lnTo>
                    <a:pt x="24" y="22"/>
                  </a:lnTo>
                  <a:lnTo>
                    <a:pt x="52" y="28"/>
                  </a:lnTo>
                  <a:lnTo>
                    <a:pt x="86" y="33"/>
                  </a:lnTo>
                  <a:lnTo>
                    <a:pt x="120" y="36"/>
                  </a:lnTo>
                  <a:lnTo>
                    <a:pt x="149" y="39"/>
                  </a:lnTo>
                  <a:lnTo>
                    <a:pt x="178" y="33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154"/>
            <p:cNvSpPr/>
            <p:nvPr/>
          </p:nvSpPr>
          <p:spPr>
            <a:xfrm rot="-180000">
              <a:off x="3678" y="2169"/>
              <a:ext cx="65" cy="11"/>
            </a:xfrm>
            <a:custGeom>
              <a:rect b="b" l="l" r="r" t="t"/>
              <a:pathLst>
                <a:path extrusionOk="0" h="37" w="177">
                  <a:moveTo>
                    <a:pt x="177" y="32"/>
                  </a:moveTo>
                  <a:lnTo>
                    <a:pt x="152" y="18"/>
                  </a:lnTo>
                  <a:lnTo>
                    <a:pt x="126" y="12"/>
                  </a:lnTo>
                  <a:lnTo>
                    <a:pt x="91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8" y="1"/>
                  </a:lnTo>
                  <a:lnTo>
                    <a:pt x="0" y="6"/>
                  </a:lnTo>
                  <a:lnTo>
                    <a:pt x="6" y="13"/>
                  </a:lnTo>
                  <a:lnTo>
                    <a:pt x="24" y="19"/>
                  </a:lnTo>
                  <a:lnTo>
                    <a:pt x="51" y="28"/>
                  </a:lnTo>
                  <a:lnTo>
                    <a:pt x="86" y="32"/>
                  </a:lnTo>
                  <a:lnTo>
                    <a:pt x="121" y="37"/>
                  </a:lnTo>
                  <a:lnTo>
                    <a:pt x="150" y="37"/>
                  </a:lnTo>
                  <a:lnTo>
                    <a:pt x="177" y="32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154"/>
            <p:cNvSpPr/>
            <p:nvPr/>
          </p:nvSpPr>
          <p:spPr>
            <a:xfrm rot="-180000">
              <a:off x="3930" y="2273"/>
              <a:ext cx="64" cy="15"/>
            </a:xfrm>
            <a:custGeom>
              <a:rect b="b" l="l" r="r" t="t"/>
              <a:pathLst>
                <a:path extrusionOk="0" h="45" w="176">
                  <a:moveTo>
                    <a:pt x="176" y="42"/>
                  </a:moveTo>
                  <a:lnTo>
                    <a:pt x="152" y="27"/>
                  </a:lnTo>
                  <a:lnTo>
                    <a:pt x="126" y="17"/>
                  </a:lnTo>
                  <a:lnTo>
                    <a:pt x="91" y="9"/>
                  </a:lnTo>
                  <a:lnTo>
                    <a:pt x="57" y="3"/>
                  </a:lnTo>
                  <a:lnTo>
                    <a:pt x="29" y="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25" y="21"/>
                  </a:lnTo>
                  <a:lnTo>
                    <a:pt x="51" y="30"/>
                  </a:lnTo>
                  <a:lnTo>
                    <a:pt x="84" y="39"/>
                  </a:lnTo>
                  <a:lnTo>
                    <a:pt x="119" y="44"/>
                  </a:lnTo>
                  <a:lnTo>
                    <a:pt x="146" y="45"/>
                  </a:lnTo>
                  <a:lnTo>
                    <a:pt x="167" y="45"/>
                  </a:lnTo>
                  <a:lnTo>
                    <a:pt x="176" y="42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154"/>
            <p:cNvSpPr/>
            <p:nvPr/>
          </p:nvSpPr>
          <p:spPr>
            <a:xfrm rot="-180000">
              <a:off x="3811" y="2329"/>
              <a:ext cx="64" cy="13"/>
            </a:xfrm>
            <a:custGeom>
              <a:rect b="b" l="l" r="r" t="t"/>
              <a:pathLst>
                <a:path extrusionOk="0" h="38" w="176">
                  <a:moveTo>
                    <a:pt x="176" y="32"/>
                  </a:moveTo>
                  <a:lnTo>
                    <a:pt x="152" y="20"/>
                  </a:lnTo>
                  <a:lnTo>
                    <a:pt x="125" y="12"/>
                  </a:lnTo>
                  <a:lnTo>
                    <a:pt x="90" y="4"/>
                  </a:lnTo>
                  <a:lnTo>
                    <a:pt x="55" y="1"/>
                  </a:lnTo>
                  <a:lnTo>
                    <a:pt x="27" y="0"/>
                  </a:lnTo>
                  <a:lnTo>
                    <a:pt x="7" y="2"/>
                  </a:lnTo>
                  <a:lnTo>
                    <a:pt x="0" y="6"/>
                  </a:lnTo>
                  <a:lnTo>
                    <a:pt x="6" y="13"/>
                  </a:lnTo>
                  <a:lnTo>
                    <a:pt x="23" y="21"/>
                  </a:lnTo>
                  <a:lnTo>
                    <a:pt x="51" y="27"/>
                  </a:lnTo>
                  <a:lnTo>
                    <a:pt x="86" y="32"/>
                  </a:lnTo>
                  <a:lnTo>
                    <a:pt x="120" y="37"/>
                  </a:lnTo>
                  <a:lnTo>
                    <a:pt x="150" y="38"/>
                  </a:lnTo>
                  <a:lnTo>
                    <a:pt x="176" y="32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154"/>
            <p:cNvSpPr/>
            <p:nvPr/>
          </p:nvSpPr>
          <p:spPr>
            <a:xfrm rot="-180000">
              <a:off x="4512" y="1746"/>
              <a:ext cx="16" cy="57"/>
            </a:xfrm>
            <a:custGeom>
              <a:rect b="b" l="l" r="r" t="t"/>
              <a:pathLst>
                <a:path extrusionOk="0" h="175" w="44">
                  <a:moveTo>
                    <a:pt x="39" y="175"/>
                  </a:moveTo>
                  <a:lnTo>
                    <a:pt x="44" y="149"/>
                  </a:lnTo>
                  <a:lnTo>
                    <a:pt x="37" y="84"/>
                  </a:lnTo>
                  <a:lnTo>
                    <a:pt x="30" y="50"/>
                  </a:lnTo>
                  <a:lnTo>
                    <a:pt x="21" y="23"/>
                  </a:lnTo>
                  <a:lnTo>
                    <a:pt x="13" y="5"/>
                  </a:lnTo>
                  <a:lnTo>
                    <a:pt x="3" y="0"/>
                  </a:lnTo>
                  <a:lnTo>
                    <a:pt x="0" y="26"/>
                  </a:lnTo>
                  <a:lnTo>
                    <a:pt x="9" y="90"/>
                  </a:lnTo>
                  <a:lnTo>
                    <a:pt x="15" y="126"/>
                  </a:lnTo>
                  <a:lnTo>
                    <a:pt x="24" y="152"/>
                  </a:lnTo>
                  <a:lnTo>
                    <a:pt x="39" y="175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154"/>
            <p:cNvSpPr/>
            <p:nvPr/>
          </p:nvSpPr>
          <p:spPr>
            <a:xfrm rot="-180000">
              <a:off x="3775" y="2214"/>
              <a:ext cx="65" cy="12"/>
            </a:xfrm>
            <a:custGeom>
              <a:rect b="b" l="l" r="r" t="t"/>
              <a:pathLst>
                <a:path extrusionOk="0" h="39" w="175">
                  <a:moveTo>
                    <a:pt x="175" y="33"/>
                  </a:moveTo>
                  <a:lnTo>
                    <a:pt x="152" y="21"/>
                  </a:lnTo>
                  <a:lnTo>
                    <a:pt x="125" y="11"/>
                  </a:lnTo>
                  <a:lnTo>
                    <a:pt x="90" y="5"/>
                  </a:lnTo>
                  <a:lnTo>
                    <a:pt x="55" y="0"/>
                  </a:lnTo>
                  <a:lnTo>
                    <a:pt x="2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24" y="22"/>
                  </a:lnTo>
                  <a:lnTo>
                    <a:pt x="53" y="27"/>
                  </a:lnTo>
                  <a:lnTo>
                    <a:pt x="85" y="33"/>
                  </a:lnTo>
                  <a:lnTo>
                    <a:pt x="120" y="38"/>
                  </a:lnTo>
                  <a:lnTo>
                    <a:pt x="150" y="39"/>
                  </a:lnTo>
                  <a:lnTo>
                    <a:pt x="175" y="33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154"/>
            <p:cNvSpPr/>
            <p:nvPr/>
          </p:nvSpPr>
          <p:spPr>
            <a:xfrm rot="-180000">
              <a:off x="3198" y="1668"/>
              <a:ext cx="15" cy="58"/>
            </a:xfrm>
            <a:custGeom>
              <a:rect b="b" l="l" r="r" t="t"/>
              <a:pathLst>
                <a:path extrusionOk="0" h="176" w="44">
                  <a:moveTo>
                    <a:pt x="39" y="176"/>
                  </a:moveTo>
                  <a:lnTo>
                    <a:pt x="44" y="149"/>
                  </a:lnTo>
                  <a:lnTo>
                    <a:pt x="37" y="84"/>
                  </a:lnTo>
                  <a:lnTo>
                    <a:pt x="28" y="50"/>
                  </a:lnTo>
                  <a:lnTo>
                    <a:pt x="21" y="23"/>
                  </a:lnTo>
                  <a:lnTo>
                    <a:pt x="13" y="6"/>
                  </a:lnTo>
                  <a:lnTo>
                    <a:pt x="3" y="0"/>
                  </a:lnTo>
                  <a:lnTo>
                    <a:pt x="0" y="29"/>
                  </a:lnTo>
                  <a:lnTo>
                    <a:pt x="7" y="91"/>
                  </a:lnTo>
                  <a:lnTo>
                    <a:pt x="15" y="125"/>
                  </a:lnTo>
                  <a:lnTo>
                    <a:pt x="24" y="151"/>
                  </a:lnTo>
                  <a:lnTo>
                    <a:pt x="39" y="176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154"/>
            <p:cNvSpPr/>
            <p:nvPr/>
          </p:nvSpPr>
          <p:spPr>
            <a:xfrm rot="-180000">
              <a:off x="4057" y="2286"/>
              <a:ext cx="63" cy="14"/>
            </a:xfrm>
            <a:custGeom>
              <a:rect b="b" l="l" r="r" t="t"/>
              <a:pathLst>
                <a:path extrusionOk="0" h="46" w="175">
                  <a:moveTo>
                    <a:pt x="175" y="44"/>
                  </a:moveTo>
                  <a:lnTo>
                    <a:pt x="153" y="28"/>
                  </a:lnTo>
                  <a:lnTo>
                    <a:pt x="127" y="20"/>
                  </a:lnTo>
                  <a:lnTo>
                    <a:pt x="91" y="10"/>
                  </a:lnTo>
                  <a:lnTo>
                    <a:pt x="57" y="3"/>
                  </a:lnTo>
                  <a:lnTo>
                    <a:pt x="28" y="0"/>
                  </a:lnTo>
                  <a:lnTo>
                    <a:pt x="8" y="2"/>
                  </a:lnTo>
                  <a:lnTo>
                    <a:pt x="0" y="6"/>
                  </a:lnTo>
                  <a:lnTo>
                    <a:pt x="7" y="14"/>
                  </a:lnTo>
                  <a:lnTo>
                    <a:pt x="24" y="22"/>
                  </a:lnTo>
                  <a:lnTo>
                    <a:pt x="51" y="30"/>
                  </a:lnTo>
                  <a:lnTo>
                    <a:pt x="85" y="39"/>
                  </a:lnTo>
                  <a:lnTo>
                    <a:pt x="120" y="44"/>
                  </a:lnTo>
                  <a:lnTo>
                    <a:pt x="148" y="46"/>
                  </a:lnTo>
                  <a:lnTo>
                    <a:pt x="175" y="44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154"/>
            <p:cNvSpPr/>
            <p:nvPr/>
          </p:nvSpPr>
          <p:spPr>
            <a:xfrm rot="-180000">
              <a:off x="3667" y="1513"/>
              <a:ext cx="63" cy="10"/>
            </a:xfrm>
            <a:custGeom>
              <a:rect b="b" l="l" r="r" t="t"/>
              <a:pathLst>
                <a:path extrusionOk="0" h="28" w="174">
                  <a:moveTo>
                    <a:pt x="174" y="11"/>
                  </a:moveTo>
                  <a:lnTo>
                    <a:pt x="147" y="3"/>
                  </a:lnTo>
                  <a:lnTo>
                    <a:pt x="117" y="0"/>
                  </a:lnTo>
                  <a:lnTo>
                    <a:pt x="83" y="0"/>
                  </a:lnTo>
                  <a:lnTo>
                    <a:pt x="48" y="3"/>
                  </a:lnTo>
                  <a:lnTo>
                    <a:pt x="19" y="5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19" y="24"/>
                  </a:lnTo>
                  <a:lnTo>
                    <a:pt x="48" y="28"/>
                  </a:lnTo>
                  <a:lnTo>
                    <a:pt x="83" y="28"/>
                  </a:lnTo>
                  <a:lnTo>
                    <a:pt x="117" y="25"/>
                  </a:lnTo>
                  <a:lnTo>
                    <a:pt x="147" y="21"/>
                  </a:lnTo>
                  <a:lnTo>
                    <a:pt x="174" y="11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154"/>
            <p:cNvSpPr/>
            <p:nvPr/>
          </p:nvSpPr>
          <p:spPr>
            <a:xfrm rot="-180000">
              <a:off x="4613" y="2109"/>
              <a:ext cx="62" cy="19"/>
            </a:xfrm>
            <a:custGeom>
              <a:rect b="b" l="l" r="r" t="t"/>
              <a:pathLst>
                <a:path extrusionOk="0" h="58" w="171">
                  <a:moveTo>
                    <a:pt x="171" y="2"/>
                  </a:moveTo>
                  <a:lnTo>
                    <a:pt x="164" y="0"/>
                  </a:lnTo>
                  <a:lnTo>
                    <a:pt x="145" y="1"/>
                  </a:lnTo>
                  <a:lnTo>
                    <a:pt x="117" y="5"/>
                  </a:lnTo>
                  <a:lnTo>
                    <a:pt x="82" y="14"/>
                  </a:lnTo>
                  <a:lnTo>
                    <a:pt x="49" y="24"/>
                  </a:lnTo>
                  <a:lnTo>
                    <a:pt x="22" y="35"/>
                  </a:lnTo>
                  <a:lnTo>
                    <a:pt x="4" y="44"/>
                  </a:lnTo>
                  <a:lnTo>
                    <a:pt x="0" y="54"/>
                  </a:lnTo>
                  <a:lnTo>
                    <a:pt x="8" y="58"/>
                  </a:lnTo>
                  <a:lnTo>
                    <a:pt x="27" y="56"/>
                  </a:lnTo>
                  <a:lnTo>
                    <a:pt x="56" y="52"/>
                  </a:lnTo>
                  <a:lnTo>
                    <a:pt x="90" y="42"/>
                  </a:lnTo>
                  <a:lnTo>
                    <a:pt x="123" y="30"/>
                  </a:lnTo>
                  <a:lnTo>
                    <a:pt x="149" y="20"/>
                  </a:lnTo>
                  <a:lnTo>
                    <a:pt x="171" y="2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154"/>
            <p:cNvSpPr/>
            <p:nvPr/>
          </p:nvSpPr>
          <p:spPr>
            <a:xfrm rot="-180000">
              <a:off x="3539" y="1525"/>
              <a:ext cx="64" cy="10"/>
            </a:xfrm>
            <a:custGeom>
              <a:rect b="b" l="l" r="r" t="t"/>
              <a:pathLst>
                <a:path extrusionOk="0" h="29" w="173">
                  <a:moveTo>
                    <a:pt x="173" y="12"/>
                  </a:moveTo>
                  <a:lnTo>
                    <a:pt x="164" y="7"/>
                  </a:lnTo>
                  <a:lnTo>
                    <a:pt x="146" y="3"/>
                  </a:lnTo>
                  <a:lnTo>
                    <a:pt x="116" y="0"/>
                  </a:lnTo>
                  <a:lnTo>
                    <a:pt x="83" y="0"/>
                  </a:lnTo>
                  <a:lnTo>
                    <a:pt x="48" y="3"/>
                  </a:lnTo>
                  <a:lnTo>
                    <a:pt x="18" y="6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8" y="25"/>
                  </a:lnTo>
                  <a:lnTo>
                    <a:pt x="48" y="29"/>
                  </a:lnTo>
                  <a:lnTo>
                    <a:pt x="83" y="29"/>
                  </a:lnTo>
                  <a:lnTo>
                    <a:pt x="116" y="27"/>
                  </a:lnTo>
                  <a:lnTo>
                    <a:pt x="146" y="23"/>
                  </a:lnTo>
                  <a:lnTo>
                    <a:pt x="164" y="18"/>
                  </a:lnTo>
                  <a:lnTo>
                    <a:pt x="173" y="12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154"/>
            <p:cNvSpPr/>
            <p:nvPr/>
          </p:nvSpPr>
          <p:spPr>
            <a:xfrm rot="-180000">
              <a:off x="4491" y="2150"/>
              <a:ext cx="63" cy="19"/>
            </a:xfrm>
            <a:custGeom>
              <a:rect b="b" l="l" r="r" t="t"/>
              <a:pathLst>
                <a:path extrusionOk="0" h="56" w="171">
                  <a:moveTo>
                    <a:pt x="171" y="4"/>
                  </a:moveTo>
                  <a:lnTo>
                    <a:pt x="164" y="0"/>
                  </a:lnTo>
                  <a:lnTo>
                    <a:pt x="145" y="2"/>
                  </a:lnTo>
                  <a:lnTo>
                    <a:pt x="117" y="5"/>
                  </a:lnTo>
                  <a:lnTo>
                    <a:pt x="83" y="12"/>
                  </a:lnTo>
                  <a:lnTo>
                    <a:pt x="50" y="24"/>
                  </a:lnTo>
                  <a:lnTo>
                    <a:pt x="24" y="35"/>
                  </a:lnTo>
                  <a:lnTo>
                    <a:pt x="5" y="46"/>
                  </a:lnTo>
                  <a:lnTo>
                    <a:pt x="0" y="52"/>
                  </a:lnTo>
                  <a:lnTo>
                    <a:pt x="7" y="56"/>
                  </a:lnTo>
                  <a:lnTo>
                    <a:pt x="29" y="55"/>
                  </a:lnTo>
                  <a:lnTo>
                    <a:pt x="57" y="50"/>
                  </a:lnTo>
                  <a:lnTo>
                    <a:pt x="91" y="41"/>
                  </a:lnTo>
                  <a:lnTo>
                    <a:pt x="123" y="30"/>
                  </a:lnTo>
                  <a:lnTo>
                    <a:pt x="151" y="19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154"/>
            <p:cNvSpPr/>
            <p:nvPr/>
          </p:nvSpPr>
          <p:spPr>
            <a:xfrm rot="-180000">
              <a:off x="4415" y="2248"/>
              <a:ext cx="63" cy="22"/>
            </a:xfrm>
            <a:custGeom>
              <a:rect b="b" l="l" r="r" t="t"/>
              <a:pathLst>
                <a:path extrusionOk="0" h="65" w="169">
                  <a:moveTo>
                    <a:pt x="169" y="3"/>
                  </a:moveTo>
                  <a:lnTo>
                    <a:pt x="161" y="0"/>
                  </a:lnTo>
                  <a:lnTo>
                    <a:pt x="141" y="1"/>
                  </a:lnTo>
                  <a:lnTo>
                    <a:pt x="113" y="7"/>
                  </a:lnTo>
                  <a:lnTo>
                    <a:pt x="79" y="18"/>
                  </a:lnTo>
                  <a:lnTo>
                    <a:pt x="48" y="30"/>
                  </a:lnTo>
                  <a:lnTo>
                    <a:pt x="21" y="43"/>
                  </a:lnTo>
                  <a:lnTo>
                    <a:pt x="5" y="53"/>
                  </a:lnTo>
                  <a:lnTo>
                    <a:pt x="0" y="61"/>
                  </a:lnTo>
                  <a:lnTo>
                    <a:pt x="8" y="65"/>
                  </a:lnTo>
                  <a:lnTo>
                    <a:pt x="29" y="63"/>
                  </a:lnTo>
                  <a:lnTo>
                    <a:pt x="56" y="58"/>
                  </a:lnTo>
                  <a:lnTo>
                    <a:pt x="90" y="46"/>
                  </a:lnTo>
                  <a:lnTo>
                    <a:pt x="123" y="34"/>
                  </a:lnTo>
                  <a:lnTo>
                    <a:pt x="149" y="21"/>
                  </a:lnTo>
                  <a:lnTo>
                    <a:pt x="169" y="3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154"/>
            <p:cNvSpPr/>
            <p:nvPr/>
          </p:nvSpPr>
          <p:spPr>
            <a:xfrm rot="-180000">
              <a:off x="4441" y="2114"/>
              <a:ext cx="61" cy="21"/>
            </a:xfrm>
            <a:custGeom>
              <a:rect b="b" l="l" r="r" t="t"/>
              <a:pathLst>
                <a:path extrusionOk="0" h="64" w="169">
                  <a:moveTo>
                    <a:pt x="169" y="2"/>
                  </a:moveTo>
                  <a:lnTo>
                    <a:pt x="141" y="0"/>
                  </a:lnTo>
                  <a:lnTo>
                    <a:pt x="112" y="6"/>
                  </a:lnTo>
                  <a:lnTo>
                    <a:pt x="79" y="16"/>
                  </a:lnTo>
                  <a:lnTo>
                    <a:pt x="47" y="28"/>
                  </a:lnTo>
                  <a:lnTo>
                    <a:pt x="21" y="41"/>
                  </a:lnTo>
                  <a:lnTo>
                    <a:pt x="4" y="52"/>
                  </a:lnTo>
                  <a:lnTo>
                    <a:pt x="0" y="62"/>
                  </a:lnTo>
                  <a:lnTo>
                    <a:pt x="7" y="64"/>
                  </a:lnTo>
                  <a:lnTo>
                    <a:pt x="29" y="63"/>
                  </a:lnTo>
                  <a:lnTo>
                    <a:pt x="55" y="56"/>
                  </a:lnTo>
                  <a:lnTo>
                    <a:pt x="89" y="45"/>
                  </a:lnTo>
                  <a:lnTo>
                    <a:pt x="124" y="32"/>
                  </a:lnTo>
                  <a:lnTo>
                    <a:pt x="148" y="18"/>
                  </a:lnTo>
                  <a:lnTo>
                    <a:pt x="165" y="9"/>
                  </a:lnTo>
                  <a:lnTo>
                    <a:pt x="169" y="2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154"/>
            <p:cNvSpPr/>
            <p:nvPr/>
          </p:nvSpPr>
          <p:spPr>
            <a:xfrm rot="-180000">
              <a:off x="4550" y="1859"/>
              <a:ext cx="26" cy="53"/>
            </a:xfrm>
            <a:custGeom>
              <a:rect b="b" l="l" r="r" t="t"/>
              <a:pathLst>
                <a:path extrusionOk="0" h="166" w="68">
                  <a:moveTo>
                    <a:pt x="2" y="166"/>
                  </a:moveTo>
                  <a:lnTo>
                    <a:pt x="21" y="146"/>
                  </a:lnTo>
                  <a:lnTo>
                    <a:pt x="33" y="122"/>
                  </a:lnTo>
                  <a:lnTo>
                    <a:pt x="48" y="90"/>
                  </a:lnTo>
                  <a:lnTo>
                    <a:pt x="60" y="56"/>
                  </a:lnTo>
                  <a:lnTo>
                    <a:pt x="67" y="28"/>
                  </a:lnTo>
                  <a:lnTo>
                    <a:pt x="68" y="9"/>
                  </a:lnTo>
                  <a:lnTo>
                    <a:pt x="66" y="0"/>
                  </a:lnTo>
                  <a:lnTo>
                    <a:pt x="57" y="4"/>
                  </a:lnTo>
                  <a:lnTo>
                    <a:pt x="45" y="20"/>
                  </a:lnTo>
                  <a:lnTo>
                    <a:pt x="31" y="46"/>
                  </a:lnTo>
                  <a:lnTo>
                    <a:pt x="19" y="77"/>
                  </a:lnTo>
                  <a:lnTo>
                    <a:pt x="8" y="111"/>
                  </a:lnTo>
                  <a:lnTo>
                    <a:pt x="1" y="138"/>
                  </a:lnTo>
                  <a:lnTo>
                    <a:pt x="0" y="158"/>
                  </a:lnTo>
                  <a:lnTo>
                    <a:pt x="2" y="166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54"/>
            <p:cNvSpPr/>
            <p:nvPr/>
          </p:nvSpPr>
          <p:spPr>
            <a:xfrm rot="-180000">
              <a:off x="3099" y="1710"/>
              <a:ext cx="31" cy="52"/>
            </a:xfrm>
            <a:custGeom>
              <a:rect b="b" l="l" r="r" t="t"/>
              <a:pathLst>
                <a:path extrusionOk="0" h="161" w="83">
                  <a:moveTo>
                    <a:pt x="80" y="161"/>
                  </a:moveTo>
                  <a:lnTo>
                    <a:pt x="83" y="152"/>
                  </a:lnTo>
                  <a:lnTo>
                    <a:pt x="78" y="133"/>
                  </a:lnTo>
                  <a:lnTo>
                    <a:pt x="71" y="107"/>
                  </a:lnTo>
                  <a:lnTo>
                    <a:pt x="56" y="73"/>
                  </a:lnTo>
                  <a:lnTo>
                    <a:pt x="38" y="43"/>
                  </a:lnTo>
                  <a:lnTo>
                    <a:pt x="23" y="19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8"/>
                  </a:lnTo>
                  <a:lnTo>
                    <a:pt x="4" y="27"/>
                  </a:lnTo>
                  <a:lnTo>
                    <a:pt x="14" y="53"/>
                  </a:lnTo>
                  <a:lnTo>
                    <a:pt x="29" y="85"/>
                  </a:lnTo>
                  <a:lnTo>
                    <a:pt x="44" y="117"/>
                  </a:lnTo>
                  <a:lnTo>
                    <a:pt x="60" y="141"/>
                  </a:lnTo>
                  <a:lnTo>
                    <a:pt x="72" y="156"/>
                  </a:lnTo>
                  <a:lnTo>
                    <a:pt x="80" y="161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154"/>
            <p:cNvSpPr/>
            <p:nvPr/>
          </p:nvSpPr>
          <p:spPr>
            <a:xfrm rot="-180000">
              <a:off x="3242" y="1760"/>
              <a:ext cx="28" cy="52"/>
            </a:xfrm>
            <a:custGeom>
              <a:rect b="b" l="l" r="r" t="t"/>
              <a:pathLst>
                <a:path extrusionOk="0" h="160" w="78">
                  <a:moveTo>
                    <a:pt x="76" y="160"/>
                  </a:moveTo>
                  <a:lnTo>
                    <a:pt x="78" y="151"/>
                  </a:lnTo>
                  <a:lnTo>
                    <a:pt x="75" y="132"/>
                  </a:lnTo>
                  <a:lnTo>
                    <a:pt x="66" y="104"/>
                  </a:lnTo>
                  <a:lnTo>
                    <a:pt x="52" y="72"/>
                  </a:lnTo>
                  <a:lnTo>
                    <a:pt x="38" y="40"/>
                  </a:lnTo>
                  <a:lnTo>
                    <a:pt x="23" y="16"/>
                  </a:lnTo>
                  <a:lnTo>
                    <a:pt x="11" y="0"/>
                  </a:lnTo>
                  <a:lnTo>
                    <a:pt x="0" y="5"/>
                  </a:lnTo>
                  <a:lnTo>
                    <a:pt x="4" y="24"/>
                  </a:lnTo>
                  <a:lnTo>
                    <a:pt x="12" y="52"/>
                  </a:lnTo>
                  <a:lnTo>
                    <a:pt x="27" y="85"/>
                  </a:lnTo>
                  <a:lnTo>
                    <a:pt x="41" y="115"/>
                  </a:lnTo>
                  <a:lnTo>
                    <a:pt x="57" y="139"/>
                  </a:lnTo>
                  <a:lnTo>
                    <a:pt x="69" y="155"/>
                  </a:lnTo>
                  <a:lnTo>
                    <a:pt x="76" y="160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154"/>
            <p:cNvSpPr/>
            <p:nvPr/>
          </p:nvSpPr>
          <p:spPr>
            <a:xfrm rot="-180000">
              <a:off x="3185" y="1547"/>
              <a:ext cx="33" cy="52"/>
            </a:xfrm>
            <a:custGeom>
              <a:rect b="b" l="l" r="r" t="t"/>
              <a:pathLst>
                <a:path extrusionOk="0" h="159" w="90">
                  <a:moveTo>
                    <a:pt x="88" y="0"/>
                  </a:moveTo>
                  <a:lnTo>
                    <a:pt x="66" y="19"/>
                  </a:lnTo>
                  <a:lnTo>
                    <a:pt x="50" y="42"/>
                  </a:lnTo>
                  <a:lnTo>
                    <a:pt x="34" y="71"/>
                  </a:lnTo>
                  <a:lnTo>
                    <a:pt x="17" y="103"/>
                  </a:lnTo>
                  <a:lnTo>
                    <a:pt x="6" y="131"/>
                  </a:lnTo>
                  <a:lnTo>
                    <a:pt x="0" y="150"/>
                  </a:lnTo>
                  <a:lnTo>
                    <a:pt x="4" y="159"/>
                  </a:lnTo>
                  <a:lnTo>
                    <a:pt x="11" y="156"/>
                  </a:lnTo>
                  <a:lnTo>
                    <a:pt x="24" y="139"/>
                  </a:lnTo>
                  <a:lnTo>
                    <a:pt x="41" y="117"/>
                  </a:lnTo>
                  <a:lnTo>
                    <a:pt x="60" y="87"/>
                  </a:lnTo>
                  <a:lnTo>
                    <a:pt x="76" y="54"/>
                  </a:lnTo>
                  <a:lnTo>
                    <a:pt x="85" y="28"/>
                  </a:lnTo>
                  <a:lnTo>
                    <a:pt x="90" y="1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54"/>
            <p:cNvSpPr/>
            <p:nvPr/>
          </p:nvSpPr>
          <p:spPr>
            <a:xfrm rot="-180000">
              <a:off x="4613" y="1782"/>
              <a:ext cx="40" cy="47"/>
            </a:xfrm>
            <a:custGeom>
              <a:rect b="b" l="l" r="r" t="t"/>
              <a:pathLst>
                <a:path extrusionOk="0" h="144" w="110">
                  <a:moveTo>
                    <a:pt x="0" y="144"/>
                  </a:moveTo>
                  <a:lnTo>
                    <a:pt x="10" y="143"/>
                  </a:lnTo>
                  <a:lnTo>
                    <a:pt x="24" y="129"/>
                  </a:lnTo>
                  <a:lnTo>
                    <a:pt x="45" y="108"/>
                  </a:lnTo>
                  <a:lnTo>
                    <a:pt x="67" y="80"/>
                  </a:lnTo>
                  <a:lnTo>
                    <a:pt x="88" y="54"/>
                  </a:lnTo>
                  <a:lnTo>
                    <a:pt x="102" y="29"/>
                  </a:lnTo>
                  <a:lnTo>
                    <a:pt x="110" y="9"/>
                  </a:lnTo>
                  <a:lnTo>
                    <a:pt x="108" y="0"/>
                  </a:lnTo>
                  <a:lnTo>
                    <a:pt x="100" y="2"/>
                  </a:lnTo>
                  <a:lnTo>
                    <a:pt x="84" y="17"/>
                  </a:lnTo>
                  <a:lnTo>
                    <a:pt x="64" y="37"/>
                  </a:lnTo>
                  <a:lnTo>
                    <a:pt x="42" y="65"/>
                  </a:lnTo>
                  <a:lnTo>
                    <a:pt x="23" y="92"/>
                  </a:lnTo>
                  <a:lnTo>
                    <a:pt x="7" y="117"/>
                  </a:lnTo>
                  <a:lnTo>
                    <a:pt x="0" y="135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154"/>
            <p:cNvSpPr/>
            <p:nvPr/>
          </p:nvSpPr>
          <p:spPr>
            <a:xfrm rot="-180000">
              <a:off x="3280" y="1857"/>
              <a:ext cx="41" cy="44"/>
            </a:xfrm>
            <a:custGeom>
              <a:rect b="b" l="l" r="r" t="t"/>
              <a:pathLst>
                <a:path extrusionOk="0" h="136" w="115">
                  <a:moveTo>
                    <a:pt x="115" y="136"/>
                  </a:moveTo>
                  <a:lnTo>
                    <a:pt x="115" y="128"/>
                  </a:lnTo>
                  <a:lnTo>
                    <a:pt x="107" y="110"/>
                  </a:lnTo>
                  <a:lnTo>
                    <a:pt x="91" y="86"/>
                  </a:lnTo>
                  <a:lnTo>
                    <a:pt x="71" y="58"/>
                  </a:lnTo>
                  <a:lnTo>
                    <a:pt x="45" y="32"/>
                  </a:lnTo>
                  <a:lnTo>
                    <a:pt x="24" y="14"/>
                  </a:lnTo>
                  <a:lnTo>
                    <a:pt x="9" y="2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" y="27"/>
                  </a:lnTo>
                  <a:lnTo>
                    <a:pt x="25" y="51"/>
                  </a:lnTo>
                  <a:lnTo>
                    <a:pt x="47" y="78"/>
                  </a:lnTo>
                  <a:lnTo>
                    <a:pt x="71" y="105"/>
                  </a:lnTo>
                  <a:lnTo>
                    <a:pt x="91" y="124"/>
                  </a:lnTo>
                  <a:lnTo>
                    <a:pt x="107" y="135"/>
                  </a:lnTo>
                  <a:lnTo>
                    <a:pt x="115" y="136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154"/>
            <p:cNvSpPr/>
            <p:nvPr/>
          </p:nvSpPr>
          <p:spPr>
            <a:xfrm rot="-180000">
              <a:off x="3241" y="1407"/>
              <a:ext cx="48" cy="39"/>
            </a:xfrm>
            <a:custGeom>
              <a:rect b="b" l="l" r="r" t="t"/>
              <a:pathLst>
                <a:path extrusionOk="0" h="120" w="133">
                  <a:moveTo>
                    <a:pt x="133" y="0"/>
                  </a:moveTo>
                  <a:lnTo>
                    <a:pt x="125" y="0"/>
                  </a:lnTo>
                  <a:lnTo>
                    <a:pt x="108" y="10"/>
                  </a:lnTo>
                  <a:lnTo>
                    <a:pt x="84" y="26"/>
                  </a:lnTo>
                  <a:lnTo>
                    <a:pt x="59" y="49"/>
                  </a:lnTo>
                  <a:lnTo>
                    <a:pt x="31" y="73"/>
                  </a:lnTo>
                  <a:lnTo>
                    <a:pt x="13" y="95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26" y="110"/>
                  </a:lnTo>
                  <a:lnTo>
                    <a:pt x="50" y="95"/>
                  </a:lnTo>
                  <a:lnTo>
                    <a:pt x="78" y="72"/>
                  </a:lnTo>
                  <a:lnTo>
                    <a:pt x="102" y="48"/>
                  </a:lnTo>
                  <a:lnTo>
                    <a:pt x="121" y="26"/>
                  </a:lnTo>
                  <a:lnTo>
                    <a:pt x="132" y="8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A14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3" name="Google Shape;2123;p154"/>
            <p:cNvCxnSpPr/>
            <p:nvPr/>
          </p:nvCxnSpPr>
          <p:spPr>
            <a:xfrm rot="-180000">
              <a:off x="2961" y="1814"/>
              <a:ext cx="1" cy="7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4" name="Google Shape;2124;p154"/>
            <p:cNvCxnSpPr/>
            <p:nvPr/>
          </p:nvCxnSpPr>
          <p:spPr>
            <a:xfrm rot="-180000">
              <a:off x="2979" y="1874"/>
              <a:ext cx="1" cy="7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5" name="Google Shape;2125;p154"/>
            <p:cNvCxnSpPr/>
            <p:nvPr/>
          </p:nvCxnSpPr>
          <p:spPr>
            <a:xfrm rot="-180000">
              <a:off x="3001" y="1927"/>
              <a:ext cx="1" cy="6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6" name="Google Shape;2126;p154"/>
            <p:cNvCxnSpPr/>
            <p:nvPr/>
          </p:nvCxnSpPr>
          <p:spPr>
            <a:xfrm rot="-180000">
              <a:off x="3031" y="1980"/>
              <a:ext cx="1" cy="5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7" name="Google Shape;2127;p154"/>
            <p:cNvCxnSpPr/>
            <p:nvPr/>
          </p:nvCxnSpPr>
          <p:spPr>
            <a:xfrm rot="-180000">
              <a:off x="3088" y="2042"/>
              <a:ext cx="1" cy="7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8" name="Google Shape;2128;p154"/>
            <p:cNvCxnSpPr/>
            <p:nvPr/>
          </p:nvCxnSpPr>
          <p:spPr>
            <a:xfrm rot="-180000">
              <a:off x="4907" y="2000"/>
              <a:ext cx="1" cy="9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9" name="Google Shape;2129;p154"/>
            <p:cNvCxnSpPr/>
            <p:nvPr/>
          </p:nvCxnSpPr>
          <p:spPr>
            <a:xfrm rot="-180000">
              <a:off x="4898" y="2033"/>
              <a:ext cx="1" cy="9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0" name="Google Shape;2130;p154"/>
            <p:cNvCxnSpPr/>
            <p:nvPr/>
          </p:nvCxnSpPr>
          <p:spPr>
            <a:xfrm rot="-180000">
              <a:off x="4879" y="2076"/>
              <a:ext cx="1" cy="9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1" name="Google Shape;2131;p154"/>
            <p:cNvCxnSpPr/>
            <p:nvPr/>
          </p:nvCxnSpPr>
          <p:spPr>
            <a:xfrm rot="-180000">
              <a:off x="4830" y="2149"/>
              <a:ext cx="1" cy="9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2" name="Google Shape;2132;p154"/>
            <p:cNvCxnSpPr/>
            <p:nvPr/>
          </p:nvCxnSpPr>
          <p:spPr>
            <a:xfrm rot="-180000">
              <a:off x="4757" y="2216"/>
              <a:ext cx="1" cy="1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3" name="Google Shape;2133;p154"/>
            <p:cNvCxnSpPr/>
            <p:nvPr/>
          </p:nvCxnSpPr>
          <p:spPr>
            <a:xfrm flipH="1" rot="-120000">
              <a:off x="3937" y="2395"/>
              <a:ext cx="1" cy="9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4" name="Google Shape;2134;p154"/>
            <p:cNvCxnSpPr/>
            <p:nvPr/>
          </p:nvCxnSpPr>
          <p:spPr>
            <a:xfrm flipH="1" rot="-120000">
              <a:off x="3975" y="2398"/>
              <a:ext cx="1" cy="1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5" name="Google Shape;2135;p154"/>
            <p:cNvCxnSpPr/>
            <p:nvPr/>
          </p:nvCxnSpPr>
          <p:spPr>
            <a:xfrm flipH="1" rot="-120000">
              <a:off x="4019" y="2399"/>
              <a:ext cx="1" cy="1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6" name="Google Shape;2136;p154"/>
            <p:cNvCxnSpPr/>
            <p:nvPr/>
          </p:nvCxnSpPr>
          <p:spPr>
            <a:xfrm rot="-180000">
              <a:off x="4103" y="2396"/>
              <a:ext cx="1" cy="10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7" name="Google Shape;2137;p154"/>
            <p:cNvCxnSpPr/>
            <p:nvPr/>
          </p:nvCxnSpPr>
          <p:spPr>
            <a:xfrm rot="-180000">
              <a:off x="4228" y="2390"/>
              <a:ext cx="1" cy="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8" name="Google Shape;2138;p154"/>
            <p:cNvCxnSpPr/>
            <p:nvPr/>
          </p:nvCxnSpPr>
          <p:spPr>
            <a:xfrm rot="-180000">
              <a:off x="4228" y="2390"/>
              <a:ext cx="1" cy="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9" name="Google Shape;2139;p154"/>
            <p:cNvCxnSpPr/>
            <p:nvPr/>
          </p:nvCxnSpPr>
          <p:spPr>
            <a:xfrm rot="-180000">
              <a:off x="3905" y="2398"/>
              <a:ext cx="1" cy="9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0" name="Google Shape;2140;p154"/>
            <p:cNvCxnSpPr/>
            <p:nvPr/>
          </p:nvCxnSpPr>
          <p:spPr>
            <a:xfrm flipH="1" rot="-120000">
              <a:off x="3849" y="2384"/>
              <a:ext cx="1" cy="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1" name="Google Shape;2141;p154"/>
            <p:cNvCxnSpPr/>
            <p:nvPr/>
          </p:nvCxnSpPr>
          <p:spPr>
            <a:xfrm flipH="1" rot="10680000">
              <a:off x="3737" y="2370"/>
              <a:ext cx="1" cy="9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2" name="Google Shape;2142;p154"/>
            <p:cNvCxnSpPr/>
            <p:nvPr/>
          </p:nvCxnSpPr>
          <p:spPr>
            <a:xfrm rot="-180000">
              <a:off x="3543" y="2318"/>
              <a:ext cx="1" cy="9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143" name="Google Shape;2143;p154"/>
          <p:cNvGrpSpPr/>
          <p:nvPr/>
        </p:nvGrpSpPr>
        <p:grpSpPr>
          <a:xfrm>
            <a:off x="318762" y="870599"/>
            <a:ext cx="3156602" cy="2067214"/>
            <a:chOff x="878" y="2641"/>
            <a:chExt cx="1988" cy="1302"/>
          </a:xfrm>
        </p:grpSpPr>
        <p:sp>
          <p:nvSpPr>
            <p:cNvPr id="2144" name="Google Shape;2144;p154"/>
            <p:cNvSpPr/>
            <p:nvPr/>
          </p:nvSpPr>
          <p:spPr>
            <a:xfrm>
              <a:off x="957" y="2992"/>
              <a:ext cx="1845" cy="814"/>
            </a:xfrm>
            <a:custGeom>
              <a:rect b="b" l="l" r="r" t="t"/>
              <a:pathLst>
                <a:path extrusionOk="0" h="814" w="1845">
                  <a:moveTo>
                    <a:pt x="58" y="32"/>
                  </a:moveTo>
                  <a:cubicBezTo>
                    <a:pt x="47" y="45"/>
                    <a:pt x="23" y="59"/>
                    <a:pt x="14" y="82"/>
                  </a:cubicBezTo>
                  <a:cubicBezTo>
                    <a:pt x="0" y="99"/>
                    <a:pt x="2" y="144"/>
                    <a:pt x="3" y="177"/>
                  </a:cubicBezTo>
                  <a:cubicBezTo>
                    <a:pt x="7" y="216"/>
                    <a:pt x="20" y="280"/>
                    <a:pt x="40" y="315"/>
                  </a:cubicBezTo>
                  <a:cubicBezTo>
                    <a:pt x="40" y="315"/>
                    <a:pt x="57" y="334"/>
                    <a:pt x="118" y="384"/>
                  </a:cubicBezTo>
                  <a:cubicBezTo>
                    <a:pt x="179" y="433"/>
                    <a:pt x="315" y="517"/>
                    <a:pt x="390" y="563"/>
                  </a:cubicBezTo>
                  <a:cubicBezTo>
                    <a:pt x="464" y="608"/>
                    <a:pt x="497" y="628"/>
                    <a:pt x="595" y="661"/>
                  </a:cubicBezTo>
                  <a:cubicBezTo>
                    <a:pt x="693" y="692"/>
                    <a:pt x="815" y="756"/>
                    <a:pt x="928" y="777"/>
                  </a:cubicBezTo>
                  <a:cubicBezTo>
                    <a:pt x="1039" y="796"/>
                    <a:pt x="1157" y="814"/>
                    <a:pt x="1250" y="805"/>
                  </a:cubicBezTo>
                  <a:cubicBezTo>
                    <a:pt x="1342" y="796"/>
                    <a:pt x="1422" y="746"/>
                    <a:pt x="1482" y="727"/>
                  </a:cubicBezTo>
                  <a:cubicBezTo>
                    <a:pt x="1545" y="709"/>
                    <a:pt x="1567" y="712"/>
                    <a:pt x="1614" y="691"/>
                  </a:cubicBezTo>
                  <a:cubicBezTo>
                    <a:pt x="1661" y="670"/>
                    <a:pt x="1702" y="671"/>
                    <a:pt x="1735" y="642"/>
                  </a:cubicBezTo>
                  <a:cubicBezTo>
                    <a:pt x="1766" y="628"/>
                    <a:pt x="1782" y="631"/>
                    <a:pt x="1800" y="605"/>
                  </a:cubicBezTo>
                  <a:cubicBezTo>
                    <a:pt x="1818" y="579"/>
                    <a:pt x="1838" y="516"/>
                    <a:pt x="1845" y="485"/>
                  </a:cubicBezTo>
                  <a:lnTo>
                    <a:pt x="1839" y="419"/>
                  </a:lnTo>
                  <a:lnTo>
                    <a:pt x="1661" y="356"/>
                  </a:lnTo>
                  <a:lnTo>
                    <a:pt x="1214" y="403"/>
                  </a:lnTo>
                  <a:cubicBezTo>
                    <a:pt x="338" y="252"/>
                    <a:pt x="625" y="364"/>
                    <a:pt x="269" y="211"/>
                  </a:cubicBezTo>
                  <a:lnTo>
                    <a:pt x="79" y="0"/>
                  </a:lnTo>
                  <a:cubicBezTo>
                    <a:pt x="79" y="0"/>
                    <a:pt x="58" y="32"/>
                    <a:pt x="58" y="32"/>
                  </a:cubicBezTo>
                  <a:close/>
                </a:path>
              </a:pathLst>
            </a:custGeom>
            <a:solidFill>
              <a:srgbClr val="F8EF8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54"/>
            <p:cNvSpPr/>
            <p:nvPr/>
          </p:nvSpPr>
          <p:spPr>
            <a:xfrm rot="1260000">
              <a:off x="937" y="2954"/>
              <a:ext cx="1870" cy="677"/>
            </a:xfrm>
            <a:custGeom>
              <a:rect b="b" l="l" r="r" t="t"/>
              <a:pathLst>
                <a:path extrusionOk="0" h="411" w="1132">
                  <a:moveTo>
                    <a:pt x="12" y="300"/>
                  </a:moveTo>
                  <a:cubicBezTo>
                    <a:pt x="24" y="320"/>
                    <a:pt x="51" y="341"/>
                    <a:pt x="86" y="356"/>
                  </a:cubicBezTo>
                  <a:cubicBezTo>
                    <a:pt x="121" y="371"/>
                    <a:pt x="177" y="381"/>
                    <a:pt x="222" y="388"/>
                  </a:cubicBezTo>
                  <a:cubicBezTo>
                    <a:pt x="267" y="395"/>
                    <a:pt x="300" y="397"/>
                    <a:pt x="358" y="400"/>
                  </a:cubicBezTo>
                  <a:cubicBezTo>
                    <a:pt x="416" y="403"/>
                    <a:pt x="507" y="411"/>
                    <a:pt x="568" y="408"/>
                  </a:cubicBezTo>
                  <a:cubicBezTo>
                    <a:pt x="629" y="405"/>
                    <a:pt x="676" y="389"/>
                    <a:pt x="726" y="380"/>
                  </a:cubicBezTo>
                  <a:cubicBezTo>
                    <a:pt x="776" y="371"/>
                    <a:pt x="828" y="365"/>
                    <a:pt x="866" y="352"/>
                  </a:cubicBezTo>
                  <a:cubicBezTo>
                    <a:pt x="904" y="339"/>
                    <a:pt x="932" y="320"/>
                    <a:pt x="956" y="302"/>
                  </a:cubicBezTo>
                  <a:cubicBezTo>
                    <a:pt x="980" y="284"/>
                    <a:pt x="986" y="263"/>
                    <a:pt x="1008" y="244"/>
                  </a:cubicBezTo>
                  <a:cubicBezTo>
                    <a:pt x="1030" y="225"/>
                    <a:pt x="1070" y="205"/>
                    <a:pt x="1088" y="186"/>
                  </a:cubicBezTo>
                  <a:cubicBezTo>
                    <a:pt x="1106" y="167"/>
                    <a:pt x="1112" y="144"/>
                    <a:pt x="1118" y="128"/>
                  </a:cubicBezTo>
                  <a:cubicBezTo>
                    <a:pt x="1124" y="112"/>
                    <a:pt x="1132" y="106"/>
                    <a:pt x="1126" y="90"/>
                  </a:cubicBezTo>
                  <a:cubicBezTo>
                    <a:pt x="1120" y="74"/>
                    <a:pt x="1100" y="44"/>
                    <a:pt x="1084" y="30"/>
                  </a:cubicBezTo>
                  <a:cubicBezTo>
                    <a:pt x="1064" y="16"/>
                    <a:pt x="1031" y="8"/>
                    <a:pt x="1004" y="4"/>
                  </a:cubicBezTo>
                  <a:cubicBezTo>
                    <a:pt x="977" y="0"/>
                    <a:pt x="947" y="4"/>
                    <a:pt x="924" y="8"/>
                  </a:cubicBezTo>
                  <a:cubicBezTo>
                    <a:pt x="901" y="12"/>
                    <a:pt x="887" y="24"/>
                    <a:pt x="866" y="30"/>
                  </a:cubicBezTo>
                  <a:cubicBezTo>
                    <a:pt x="845" y="36"/>
                    <a:pt x="830" y="37"/>
                    <a:pt x="798" y="44"/>
                  </a:cubicBezTo>
                  <a:cubicBezTo>
                    <a:pt x="766" y="51"/>
                    <a:pt x="726" y="62"/>
                    <a:pt x="676" y="72"/>
                  </a:cubicBezTo>
                  <a:cubicBezTo>
                    <a:pt x="626" y="82"/>
                    <a:pt x="563" y="90"/>
                    <a:pt x="498" y="104"/>
                  </a:cubicBezTo>
                  <a:cubicBezTo>
                    <a:pt x="433" y="118"/>
                    <a:pt x="346" y="142"/>
                    <a:pt x="286" y="154"/>
                  </a:cubicBezTo>
                  <a:cubicBezTo>
                    <a:pt x="226" y="166"/>
                    <a:pt x="171" y="170"/>
                    <a:pt x="136" y="178"/>
                  </a:cubicBezTo>
                  <a:cubicBezTo>
                    <a:pt x="101" y="186"/>
                    <a:pt x="94" y="192"/>
                    <a:pt x="74" y="202"/>
                  </a:cubicBezTo>
                  <a:cubicBezTo>
                    <a:pt x="54" y="212"/>
                    <a:pt x="24" y="222"/>
                    <a:pt x="14" y="238"/>
                  </a:cubicBezTo>
                  <a:cubicBezTo>
                    <a:pt x="4" y="254"/>
                    <a:pt x="0" y="280"/>
                    <a:pt x="12" y="300"/>
                  </a:cubicBezTo>
                  <a:close/>
                </a:path>
              </a:pathLst>
            </a:custGeom>
            <a:solidFill>
              <a:srgbClr val="896C3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54"/>
            <p:cNvSpPr/>
            <p:nvPr/>
          </p:nvSpPr>
          <p:spPr>
            <a:xfrm rot="-3300000">
              <a:off x="1142" y="3094"/>
              <a:ext cx="48" cy="1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54"/>
            <p:cNvSpPr/>
            <p:nvPr/>
          </p:nvSpPr>
          <p:spPr>
            <a:xfrm rot="-3300000">
              <a:off x="1467" y="3081"/>
              <a:ext cx="48" cy="1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54"/>
            <p:cNvSpPr/>
            <p:nvPr/>
          </p:nvSpPr>
          <p:spPr>
            <a:xfrm rot="-3300000">
              <a:off x="1441" y="3254"/>
              <a:ext cx="49" cy="1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154"/>
            <p:cNvSpPr/>
            <p:nvPr/>
          </p:nvSpPr>
          <p:spPr>
            <a:xfrm rot="-5700000">
              <a:off x="1964" y="3230"/>
              <a:ext cx="48" cy="1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154"/>
            <p:cNvSpPr/>
            <p:nvPr/>
          </p:nvSpPr>
          <p:spPr>
            <a:xfrm rot="-5700000">
              <a:off x="2396" y="3308"/>
              <a:ext cx="48" cy="1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54"/>
            <p:cNvSpPr/>
            <p:nvPr/>
          </p:nvSpPr>
          <p:spPr>
            <a:xfrm rot="-5700000">
              <a:off x="1924" y="3456"/>
              <a:ext cx="48" cy="1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54"/>
            <p:cNvSpPr/>
            <p:nvPr/>
          </p:nvSpPr>
          <p:spPr>
            <a:xfrm rot="-5700000">
              <a:off x="2354" y="3455"/>
              <a:ext cx="47" cy="12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54"/>
            <p:cNvSpPr/>
            <p:nvPr/>
          </p:nvSpPr>
          <p:spPr>
            <a:xfrm rot="-5700000">
              <a:off x="2201" y="3245"/>
              <a:ext cx="23" cy="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154"/>
            <p:cNvSpPr/>
            <p:nvPr/>
          </p:nvSpPr>
          <p:spPr>
            <a:xfrm rot="-5700000">
              <a:off x="2168" y="3388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54"/>
            <p:cNvSpPr/>
            <p:nvPr/>
          </p:nvSpPr>
          <p:spPr>
            <a:xfrm rot="-5700000">
              <a:off x="2588" y="3375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54"/>
            <p:cNvSpPr/>
            <p:nvPr/>
          </p:nvSpPr>
          <p:spPr>
            <a:xfrm rot="-5700000">
              <a:off x="2538" y="3264"/>
              <a:ext cx="24" cy="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154"/>
            <p:cNvSpPr/>
            <p:nvPr/>
          </p:nvSpPr>
          <p:spPr>
            <a:xfrm rot="-5700000">
              <a:off x="2186" y="3544"/>
              <a:ext cx="23" cy="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54"/>
            <p:cNvSpPr/>
            <p:nvPr/>
          </p:nvSpPr>
          <p:spPr>
            <a:xfrm rot="-5700000">
              <a:off x="2225" y="3467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54"/>
            <p:cNvSpPr/>
            <p:nvPr/>
          </p:nvSpPr>
          <p:spPr>
            <a:xfrm rot="-5700000">
              <a:off x="2307" y="3421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54"/>
            <p:cNvSpPr/>
            <p:nvPr/>
          </p:nvSpPr>
          <p:spPr>
            <a:xfrm rot="-4500000">
              <a:off x="1714" y="3160"/>
              <a:ext cx="23" cy="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54"/>
            <p:cNvSpPr/>
            <p:nvPr/>
          </p:nvSpPr>
          <p:spPr>
            <a:xfrm rot="-4500000">
              <a:off x="1660" y="3271"/>
              <a:ext cx="23" cy="6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54"/>
            <p:cNvSpPr/>
            <p:nvPr/>
          </p:nvSpPr>
          <p:spPr>
            <a:xfrm rot="-4500000">
              <a:off x="1557" y="3226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54"/>
            <p:cNvSpPr/>
            <p:nvPr/>
          </p:nvSpPr>
          <p:spPr>
            <a:xfrm rot="-4500000">
              <a:off x="1375" y="3169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54"/>
            <p:cNvSpPr/>
            <p:nvPr/>
          </p:nvSpPr>
          <p:spPr>
            <a:xfrm rot="-4500000">
              <a:off x="1297" y="3101"/>
              <a:ext cx="23" cy="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54"/>
            <p:cNvSpPr/>
            <p:nvPr/>
          </p:nvSpPr>
          <p:spPr>
            <a:xfrm rot="-4500000">
              <a:off x="1362" y="3222"/>
              <a:ext cx="23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54"/>
            <p:cNvSpPr/>
            <p:nvPr/>
          </p:nvSpPr>
          <p:spPr>
            <a:xfrm rot="-4500000">
              <a:off x="1557" y="3391"/>
              <a:ext cx="23" cy="6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154"/>
            <p:cNvSpPr/>
            <p:nvPr/>
          </p:nvSpPr>
          <p:spPr>
            <a:xfrm rot="-4500000">
              <a:off x="1593" y="3340"/>
              <a:ext cx="24" cy="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8" name="Google Shape;2168;p154"/>
          <p:cNvSpPr txBox="1"/>
          <p:nvPr/>
        </p:nvSpPr>
        <p:spPr>
          <a:xfrm>
            <a:off x="3340100" y="949325"/>
            <a:ext cx="5559425" cy="220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этап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открыть файл 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связать переменную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файлом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открыть файл (сделать его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активным, приготовить к работе)</a:t>
            </a:r>
            <a:endParaRPr/>
          </a:p>
        </p:txBody>
      </p:sp>
      <p:sp>
        <p:nvSpPr>
          <p:cNvPr id="2169" name="Google Shape;2169;p154"/>
          <p:cNvSpPr/>
          <p:nvPr/>
        </p:nvSpPr>
        <p:spPr>
          <a:xfrm>
            <a:off x="3284537" y="2025650"/>
            <a:ext cx="565150" cy="247650"/>
          </a:xfrm>
          <a:prstGeom prst="rightArrow">
            <a:avLst>
              <a:gd fmla="val 14016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154"/>
          <p:cNvSpPr txBox="1"/>
          <p:nvPr/>
        </p:nvSpPr>
        <p:spPr>
          <a:xfrm>
            <a:off x="4194175" y="1852612"/>
            <a:ext cx="4629150" cy="3873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assign(f, 'qq.txt');</a:t>
            </a:r>
            <a:endParaRPr/>
          </a:p>
        </p:txBody>
      </p:sp>
      <p:sp>
        <p:nvSpPr>
          <p:cNvPr id="2171" name="Google Shape;2171;p154"/>
          <p:cNvSpPr txBox="1"/>
          <p:nvPr/>
        </p:nvSpPr>
        <p:spPr>
          <a:xfrm>
            <a:off x="4200525" y="3054350"/>
            <a:ext cx="4652962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reset(f);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{для чтения}</a:t>
            </a:r>
            <a:endParaRPr/>
          </a:p>
        </p:txBody>
      </p:sp>
      <p:sp>
        <p:nvSpPr>
          <p:cNvPr id="2172" name="Google Shape;2172;p154"/>
          <p:cNvSpPr txBox="1"/>
          <p:nvPr/>
        </p:nvSpPr>
        <p:spPr>
          <a:xfrm>
            <a:off x="4210050" y="3565525"/>
            <a:ext cx="4630737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rewrite(f);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{для записи}</a:t>
            </a:r>
            <a:endParaRPr/>
          </a:p>
        </p:txBody>
      </p:sp>
      <p:sp>
        <p:nvSpPr>
          <p:cNvPr id="2173" name="Google Shape;2173;p154"/>
          <p:cNvSpPr txBox="1"/>
          <p:nvPr/>
        </p:nvSpPr>
        <p:spPr>
          <a:xfrm>
            <a:off x="1666875" y="3978275"/>
            <a:ext cx="3441700" cy="4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 этап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работа с файлом </a:t>
            </a:r>
            <a:endParaRPr/>
          </a:p>
        </p:txBody>
      </p:sp>
      <p:sp>
        <p:nvSpPr>
          <p:cNvPr id="2174" name="Google Shape;2174;p154"/>
          <p:cNvSpPr/>
          <p:nvPr/>
        </p:nvSpPr>
        <p:spPr>
          <a:xfrm>
            <a:off x="6097587" y="217487"/>
            <a:ext cx="2698750" cy="977900"/>
          </a:xfrm>
          <a:prstGeom prst="wedgeRoundRectCallout">
            <a:avLst>
              <a:gd fmla="val 6289" name="adj1"/>
              <a:gd fmla="val 2700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Переменная типа «текстовый файл»: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f: text;</a:t>
            </a:r>
            <a:endParaRPr/>
          </a:p>
        </p:txBody>
      </p:sp>
      <p:sp>
        <p:nvSpPr>
          <p:cNvPr id="2175" name="Google Shape;2175;p154"/>
          <p:cNvSpPr txBox="1"/>
          <p:nvPr/>
        </p:nvSpPr>
        <p:spPr>
          <a:xfrm>
            <a:off x="1555750" y="5592762"/>
            <a:ext cx="2854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 этап: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закрыть файл </a:t>
            </a:r>
            <a:endParaRPr/>
          </a:p>
        </p:txBody>
      </p:sp>
      <p:sp>
        <p:nvSpPr>
          <p:cNvPr id="2176" name="Google Shape;2176;p154"/>
          <p:cNvSpPr txBox="1"/>
          <p:nvPr/>
        </p:nvSpPr>
        <p:spPr>
          <a:xfrm>
            <a:off x="2119312" y="6105525"/>
            <a:ext cx="2039937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close(f); </a:t>
            </a:r>
            <a:endParaRPr/>
          </a:p>
        </p:txBody>
      </p:sp>
      <p:sp>
        <p:nvSpPr>
          <p:cNvPr id="2177" name="Google Shape;2177;p154"/>
          <p:cNvSpPr/>
          <p:nvPr/>
        </p:nvSpPr>
        <p:spPr>
          <a:xfrm rot="4260000">
            <a:off x="2003425" y="3338512"/>
            <a:ext cx="1206500" cy="2476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8" name="Google Shape;2178;p154"/>
          <p:cNvGrpSpPr/>
          <p:nvPr/>
        </p:nvGrpSpPr>
        <p:grpSpPr>
          <a:xfrm rot="720000">
            <a:off x="991751" y="3130091"/>
            <a:ext cx="1016264" cy="2458736"/>
            <a:chOff x="538" y="2250"/>
            <a:chExt cx="526" cy="1250"/>
          </a:xfrm>
        </p:grpSpPr>
        <p:sp>
          <p:nvSpPr>
            <p:cNvPr id="2179" name="Google Shape;2179;p154"/>
            <p:cNvSpPr txBox="1"/>
            <p:nvPr/>
          </p:nvSpPr>
          <p:spPr>
            <a:xfrm rot="4260000">
              <a:off x="188" y="2765"/>
              <a:ext cx="1146" cy="7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154"/>
            <p:cNvSpPr/>
            <p:nvPr/>
          </p:nvSpPr>
          <p:spPr>
            <a:xfrm rot="4260000">
              <a:off x="855" y="3300"/>
              <a:ext cx="204" cy="155"/>
            </a:xfrm>
            <a:prstGeom prst="rightArrow">
              <a:avLst>
                <a:gd fmla="val 2102" name="adj1"/>
                <a:gd fmla="val 6129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1" name="Google Shape;2181;p154"/>
          <p:cNvSpPr txBox="1"/>
          <p:nvPr/>
        </p:nvSpPr>
        <p:spPr>
          <a:xfrm>
            <a:off x="2119312" y="4406900"/>
            <a:ext cx="6759575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 ( f, n ); 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ввести значение n }</a:t>
            </a:r>
            <a:endParaRPr/>
          </a:p>
        </p:txBody>
      </p:sp>
      <p:sp>
        <p:nvSpPr>
          <p:cNvPr id="2182" name="Google Shape;2182;p154"/>
          <p:cNvSpPr txBox="1"/>
          <p:nvPr/>
        </p:nvSpPr>
        <p:spPr>
          <a:xfrm>
            <a:off x="2119312" y="4900612"/>
            <a:ext cx="6777037" cy="7127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( f, n ); 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записать значение n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 ( f, n );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{c переходом на нов.строку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Максимальный элемент</a:t>
            </a:r>
            <a:endParaRPr/>
          </a:p>
        </p:txBody>
      </p:sp>
      <p:sp>
        <p:nvSpPr>
          <p:cNvPr id="357" name="Google Shape;357;p4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8" name="Google Shape;358;p47"/>
          <p:cNvSpPr txBox="1"/>
          <p:nvPr/>
        </p:nvSpPr>
        <p:spPr>
          <a:xfrm>
            <a:off x="369887" y="787400"/>
            <a:ext cx="84201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в массиве максимальный элемент.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Алгоритм: </a:t>
            </a:r>
            <a:endParaRPr/>
          </a:p>
        </p:txBody>
      </p:sp>
      <p:grpSp>
        <p:nvGrpSpPr>
          <p:cNvPr id="359" name="Google Shape;359;p47"/>
          <p:cNvGrpSpPr/>
          <p:nvPr/>
        </p:nvGrpSpPr>
        <p:grpSpPr>
          <a:xfrm>
            <a:off x="246062" y="1978025"/>
            <a:ext cx="1452562" cy="1889125"/>
            <a:chOff x="448" y="1283"/>
            <a:chExt cx="777" cy="1010"/>
          </a:xfrm>
        </p:grpSpPr>
        <p:pic>
          <p:nvPicPr>
            <p:cNvPr descr="Ученица" id="360" name="Google Shape;360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48" y="1283"/>
              <a:ext cx="777" cy="1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4" y="1735"/>
              <a:ext cx="489" cy="2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" name="Google Shape;362;p47"/>
          <p:cNvGrpSpPr/>
          <p:nvPr/>
        </p:nvGrpSpPr>
        <p:grpSpPr>
          <a:xfrm>
            <a:off x="1371600" y="2012950"/>
            <a:ext cx="1452562" cy="1889125"/>
            <a:chOff x="350" y="2766"/>
            <a:chExt cx="915" cy="1190"/>
          </a:xfrm>
        </p:grpSpPr>
        <p:grpSp>
          <p:nvGrpSpPr>
            <p:cNvPr id="363" name="Google Shape;363;p47"/>
            <p:cNvGrpSpPr/>
            <p:nvPr/>
          </p:nvGrpSpPr>
          <p:grpSpPr>
            <a:xfrm>
              <a:off x="350" y="2766"/>
              <a:ext cx="915" cy="1190"/>
              <a:chOff x="448" y="1283"/>
              <a:chExt cx="777" cy="1010"/>
            </a:xfrm>
          </p:grpSpPr>
          <p:pic>
            <p:nvPicPr>
              <p:cNvPr descr="Ученица" id="364" name="Google Shape;364;p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Google Shape;365;p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Ананас" id="366" name="Google Shape;366;p47"/>
            <p:cNvPicPr preferRelativeResize="0"/>
            <p:nvPr/>
          </p:nvPicPr>
          <p:blipFill rotWithShape="1">
            <a:blip r:embed="rId5">
              <a:alphaModFix/>
            </a:blip>
            <a:srcRect b="8768" l="7520" r="7113" t="3692"/>
            <a:stretch/>
          </p:blipFill>
          <p:spPr>
            <a:xfrm rot="-5400000">
              <a:off x="638" y="3166"/>
              <a:ext cx="243" cy="3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" name="Google Shape;367;p47"/>
          <p:cNvGrpSpPr/>
          <p:nvPr/>
        </p:nvGrpSpPr>
        <p:grpSpPr>
          <a:xfrm>
            <a:off x="5832475" y="2006600"/>
            <a:ext cx="1452562" cy="1889125"/>
            <a:chOff x="3553" y="2813"/>
            <a:chExt cx="915" cy="1190"/>
          </a:xfrm>
        </p:grpSpPr>
        <p:grpSp>
          <p:nvGrpSpPr>
            <p:cNvPr id="368" name="Google Shape;368;p47"/>
            <p:cNvGrpSpPr/>
            <p:nvPr/>
          </p:nvGrpSpPr>
          <p:grpSpPr>
            <a:xfrm>
              <a:off x="3553" y="2813"/>
              <a:ext cx="915" cy="1190"/>
              <a:chOff x="448" y="1283"/>
              <a:chExt cx="777" cy="1010"/>
            </a:xfrm>
          </p:grpSpPr>
          <p:pic>
            <p:nvPicPr>
              <p:cNvPr descr="Ученица" id="369" name="Google Shape;369;p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0" name="Google Shape;370;p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Ананас" id="371" name="Google Shape;371;p47"/>
            <p:cNvPicPr preferRelativeResize="0"/>
            <p:nvPr/>
          </p:nvPicPr>
          <p:blipFill rotWithShape="1">
            <a:blip r:embed="rId5">
              <a:alphaModFix/>
            </a:blip>
            <a:srcRect b="8768" l="7520" r="7113" t="3692"/>
            <a:stretch/>
          </p:blipFill>
          <p:spPr>
            <a:xfrm rot="-5400000">
              <a:off x="3690" y="3011"/>
              <a:ext cx="420" cy="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47"/>
          <p:cNvGrpSpPr/>
          <p:nvPr/>
        </p:nvGrpSpPr>
        <p:grpSpPr>
          <a:xfrm>
            <a:off x="2820987" y="1992312"/>
            <a:ext cx="1452562" cy="1889125"/>
            <a:chOff x="1501" y="2813"/>
            <a:chExt cx="915" cy="1190"/>
          </a:xfrm>
        </p:grpSpPr>
        <p:grpSp>
          <p:nvGrpSpPr>
            <p:cNvPr id="373" name="Google Shape;373;p47"/>
            <p:cNvGrpSpPr/>
            <p:nvPr/>
          </p:nvGrpSpPr>
          <p:grpSpPr>
            <a:xfrm>
              <a:off x="1501" y="2813"/>
              <a:ext cx="915" cy="1190"/>
              <a:chOff x="448" y="1283"/>
              <a:chExt cx="777" cy="1010"/>
            </a:xfrm>
          </p:grpSpPr>
          <p:pic>
            <p:nvPicPr>
              <p:cNvPr descr="Ученица" id="374" name="Google Shape;374;p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" name="Google Shape;375;p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Ананас" id="376" name="Google Shape;376;p47"/>
            <p:cNvPicPr preferRelativeResize="0"/>
            <p:nvPr/>
          </p:nvPicPr>
          <p:blipFill rotWithShape="1">
            <a:blip r:embed="rId5">
              <a:alphaModFix/>
            </a:blip>
            <a:srcRect b="8768" l="7520" r="7113" t="3692"/>
            <a:stretch/>
          </p:blipFill>
          <p:spPr>
            <a:xfrm rot="-5400000">
              <a:off x="1719" y="3151"/>
              <a:ext cx="290" cy="3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47"/>
          <p:cNvGrpSpPr/>
          <p:nvPr/>
        </p:nvGrpSpPr>
        <p:grpSpPr>
          <a:xfrm>
            <a:off x="4287837" y="1998662"/>
            <a:ext cx="1452562" cy="1889125"/>
            <a:chOff x="2495" y="2819"/>
            <a:chExt cx="915" cy="1190"/>
          </a:xfrm>
        </p:grpSpPr>
        <p:grpSp>
          <p:nvGrpSpPr>
            <p:cNvPr id="378" name="Google Shape;378;p47"/>
            <p:cNvGrpSpPr/>
            <p:nvPr/>
          </p:nvGrpSpPr>
          <p:grpSpPr>
            <a:xfrm>
              <a:off x="2495" y="2819"/>
              <a:ext cx="915" cy="1190"/>
              <a:chOff x="448" y="1283"/>
              <a:chExt cx="777" cy="1010"/>
            </a:xfrm>
          </p:grpSpPr>
          <p:pic>
            <p:nvPicPr>
              <p:cNvPr descr="Ученица" id="379" name="Google Shape;379;p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" name="Google Shape;380;p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Ананас" id="381" name="Google Shape;381;p47"/>
            <p:cNvPicPr preferRelativeResize="0"/>
            <p:nvPr/>
          </p:nvPicPr>
          <p:blipFill rotWithShape="1">
            <a:blip r:embed="rId5">
              <a:alphaModFix/>
            </a:blip>
            <a:srcRect b="8768" l="7520" r="7113" t="3692"/>
            <a:stretch/>
          </p:blipFill>
          <p:spPr>
            <a:xfrm rot="-5400000">
              <a:off x="2693" y="3110"/>
              <a:ext cx="337" cy="4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2" name="Google Shape;382;p47"/>
          <p:cNvGrpSpPr/>
          <p:nvPr/>
        </p:nvGrpSpPr>
        <p:grpSpPr>
          <a:xfrm>
            <a:off x="7375525" y="1992312"/>
            <a:ext cx="1452562" cy="1889125"/>
            <a:chOff x="3553" y="2813"/>
            <a:chExt cx="915" cy="1190"/>
          </a:xfrm>
        </p:grpSpPr>
        <p:grpSp>
          <p:nvGrpSpPr>
            <p:cNvPr id="383" name="Google Shape;383;p47"/>
            <p:cNvGrpSpPr/>
            <p:nvPr/>
          </p:nvGrpSpPr>
          <p:grpSpPr>
            <a:xfrm>
              <a:off x="3553" y="2813"/>
              <a:ext cx="915" cy="1190"/>
              <a:chOff x="448" y="1283"/>
              <a:chExt cx="777" cy="1010"/>
            </a:xfrm>
          </p:grpSpPr>
          <p:pic>
            <p:nvPicPr>
              <p:cNvPr descr="Ученица" id="384" name="Google Shape;384;p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5" name="Google Shape;385;p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Ананас" id="386" name="Google Shape;386;p47"/>
            <p:cNvPicPr preferRelativeResize="0"/>
            <p:nvPr/>
          </p:nvPicPr>
          <p:blipFill rotWithShape="1">
            <a:blip r:embed="rId5">
              <a:alphaModFix/>
            </a:blip>
            <a:srcRect b="8768" l="7520" r="7113" t="3692"/>
            <a:stretch/>
          </p:blipFill>
          <p:spPr>
            <a:xfrm rot="-5400000">
              <a:off x="3690" y="3011"/>
              <a:ext cx="420" cy="5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Ананас" id="387" name="Google Shape;387;p47"/>
          <p:cNvPicPr preferRelativeResize="0"/>
          <p:nvPr/>
        </p:nvPicPr>
        <p:blipFill rotWithShape="1">
          <a:blip r:embed="rId5">
            <a:alphaModFix/>
          </a:blip>
          <a:srcRect b="8768" l="7520" r="7113" t="3692"/>
          <a:stretch/>
        </p:blipFill>
        <p:spPr>
          <a:xfrm>
            <a:off x="6157912" y="2935287"/>
            <a:ext cx="666750" cy="903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Ананас" id="388" name="Google Shape;388;p47"/>
          <p:cNvPicPr preferRelativeResize="0"/>
          <p:nvPr/>
        </p:nvPicPr>
        <p:blipFill rotWithShape="1">
          <a:blip r:embed="rId5">
            <a:alphaModFix/>
          </a:blip>
          <a:srcRect b="8768" l="7520" r="7113" t="3692"/>
          <a:stretch/>
        </p:blipFill>
        <p:spPr>
          <a:xfrm>
            <a:off x="3279775" y="3213100"/>
            <a:ext cx="460375" cy="62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Ананас" id="389" name="Google Shape;389;p47"/>
          <p:cNvPicPr preferRelativeResize="0"/>
          <p:nvPr/>
        </p:nvPicPr>
        <p:blipFill rotWithShape="1">
          <a:blip r:embed="rId5">
            <a:alphaModFix/>
          </a:blip>
          <a:srcRect b="8768" l="7520" r="7113" t="3692"/>
          <a:stretch/>
        </p:blipFill>
        <p:spPr>
          <a:xfrm>
            <a:off x="4657725" y="3113087"/>
            <a:ext cx="534987" cy="725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Ананас" id="390" name="Google Shape;390;p47"/>
          <p:cNvPicPr preferRelativeResize="0"/>
          <p:nvPr/>
        </p:nvPicPr>
        <p:blipFill rotWithShape="1">
          <a:blip r:embed="rId5">
            <a:alphaModFix/>
          </a:blip>
          <a:srcRect b="8768" l="7520" r="7113" t="3692"/>
          <a:stretch/>
        </p:blipFill>
        <p:spPr>
          <a:xfrm>
            <a:off x="1901825" y="3314700"/>
            <a:ext cx="385762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Ананас" id="391" name="Google Shape;391;p47"/>
          <p:cNvPicPr preferRelativeResize="0"/>
          <p:nvPr/>
        </p:nvPicPr>
        <p:blipFill rotWithShape="1">
          <a:blip r:embed="rId5">
            <a:alphaModFix/>
          </a:blip>
          <a:srcRect b="8768" l="7520" r="7113" t="3692"/>
          <a:stretch/>
        </p:blipFill>
        <p:spPr>
          <a:xfrm>
            <a:off x="7642225" y="3149600"/>
            <a:ext cx="508000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Ананас" id="392" name="Google Shape;392;p47"/>
          <p:cNvPicPr preferRelativeResize="0"/>
          <p:nvPr/>
        </p:nvPicPr>
        <p:blipFill rotWithShape="1">
          <a:blip r:embed="rId6">
            <a:alphaModFix/>
          </a:blip>
          <a:srcRect b="7520" l="3692" r="8768" t="7113"/>
          <a:stretch/>
        </p:blipFill>
        <p:spPr>
          <a:xfrm>
            <a:off x="4070350" y="3368675"/>
            <a:ext cx="625475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Ананас" id="393" name="Google Shape;393;p47"/>
          <p:cNvPicPr preferRelativeResize="0"/>
          <p:nvPr/>
        </p:nvPicPr>
        <p:blipFill rotWithShape="1">
          <a:blip r:embed="rId6">
            <a:alphaModFix/>
          </a:blip>
          <a:srcRect b="7520" l="3692" r="8768" t="7113"/>
          <a:stretch/>
        </p:blipFill>
        <p:spPr>
          <a:xfrm>
            <a:off x="5468937" y="3292475"/>
            <a:ext cx="725487" cy="534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Ананас" id="394" name="Google Shape;394;p47"/>
          <p:cNvPicPr preferRelativeResize="0"/>
          <p:nvPr/>
        </p:nvPicPr>
        <p:blipFill rotWithShape="1">
          <a:blip r:embed="rId7">
            <a:alphaModFix/>
          </a:blip>
          <a:srcRect b="7520" l="3692" r="8768" t="7113"/>
          <a:stretch/>
        </p:blipFill>
        <p:spPr>
          <a:xfrm>
            <a:off x="2811462" y="3459162"/>
            <a:ext cx="523875" cy="38576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7"/>
          <p:cNvSpPr/>
          <p:nvPr/>
        </p:nvSpPr>
        <p:spPr>
          <a:xfrm rot="10800000">
            <a:off x="2970212" y="1976437"/>
            <a:ext cx="5681662" cy="1855787"/>
          </a:xfrm>
          <a:prstGeom prst="foldedCorner">
            <a:avLst>
              <a:gd fmla="val 16667" name="adj"/>
            </a:avLst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7"/>
          <p:cNvSpPr/>
          <p:nvPr/>
        </p:nvSpPr>
        <p:spPr>
          <a:xfrm rot="10800000">
            <a:off x="4265612" y="1976437"/>
            <a:ext cx="4384675" cy="1855787"/>
          </a:xfrm>
          <a:prstGeom prst="foldedCorner">
            <a:avLst>
              <a:gd fmla="val 16667" name="adj"/>
            </a:avLst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7"/>
          <p:cNvSpPr/>
          <p:nvPr/>
        </p:nvSpPr>
        <p:spPr>
          <a:xfrm rot="10800000">
            <a:off x="5665787" y="1976437"/>
            <a:ext cx="2984500" cy="1855787"/>
          </a:xfrm>
          <a:prstGeom prst="foldedCorner">
            <a:avLst>
              <a:gd fmla="val 16667" name="adj"/>
            </a:avLst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7"/>
          <p:cNvSpPr/>
          <p:nvPr/>
        </p:nvSpPr>
        <p:spPr>
          <a:xfrm rot="10800000">
            <a:off x="7345362" y="1976437"/>
            <a:ext cx="1306512" cy="1855787"/>
          </a:xfrm>
          <a:prstGeom prst="foldedCorner">
            <a:avLst>
              <a:gd fmla="val 16667" name="adj"/>
            </a:avLst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7"/>
          <p:cNvSpPr txBox="1"/>
          <p:nvPr/>
        </p:nvSpPr>
        <p:spPr>
          <a:xfrm>
            <a:off x="347662" y="3900487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Псевдокод:</a:t>
            </a:r>
            <a:endParaRPr/>
          </a:p>
        </p:txBody>
      </p:sp>
      <p:sp>
        <p:nvSpPr>
          <p:cNvPr id="400" name="Google Shape;400;p47"/>
          <p:cNvSpPr txBox="1"/>
          <p:nvPr/>
        </p:nvSpPr>
        <p:spPr>
          <a:xfrm>
            <a:off x="803275" y="4351337"/>
            <a:ext cx="7672387" cy="13763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считаем, что первый элемент – максимальный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i:=2 to N do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a[i] &gt;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максимального }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запомнить новый максимальный элемент a[i] }</a:t>
            </a:r>
            <a:endParaRPr/>
          </a:p>
        </p:txBody>
      </p:sp>
      <p:grpSp>
        <p:nvGrpSpPr>
          <p:cNvPr id="401" name="Google Shape;401;p47"/>
          <p:cNvGrpSpPr/>
          <p:nvPr/>
        </p:nvGrpSpPr>
        <p:grpSpPr>
          <a:xfrm>
            <a:off x="4754562" y="5830887"/>
            <a:ext cx="4168775" cy="663575"/>
            <a:chOff x="2400" y="3539"/>
            <a:chExt cx="2626" cy="418"/>
          </a:xfrm>
        </p:grpSpPr>
        <p:sp>
          <p:nvSpPr>
            <p:cNvPr id="402" name="Google Shape;402;p47"/>
            <p:cNvSpPr txBox="1"/>
            <p:nvPr/>
          </p:nvSpPr>
          <p:spPr>
            <a:xfrm>
              <a:off x="2694" y="3606"/>
              <a:ext cx="2332" cy="335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Почему цикл от </a:t>
              </a:r>
              <a:r>
                <a:rPr b="1" i="0" lang="en-US" sz="2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i=2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2400" y="3539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15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Работа с файлами</a:t>
            </a:r>
            <a:endParaRPr/>
          </a:p>
        </p:txBody>
      </p:sp>
      <p:sp>
        <p:nvSpPr>
          <p:cNvPr id="2189" name="Google Shape;2189;p15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0" name="Google Shape;2190;p155"/>
          <p:cNvSpPr txBox="1"/>
          <p:nvPr/>
        </p:nvSpPr>
        <p:spPr>
          <a:xfrm>
            <a:off x="381000" y="844550"/>
            <a:ext cx="8572500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файла упоминается только в команде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обращение к файлу идет через файловую переменную</a:t>
            </a:r>
            <a:endParaRPr b="1" i="0" sz="2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8287" lvl="1" marL="447675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файл, который открывается на чтение, должен </a:t>
            </a:r>
            <a:r>
              <a:rPr b="1" i="0" lang="en-US" sz="2500" u="none" cap="none" strike="noStrik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существовать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файл, который открывается на запись, существует, старое содержимое </a:t>
            </a:r>
            <a:r>
              <a:rPr b="1" i="0" lang="en-US" sz="2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уничтожается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 записываются в файл в текстовом виде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завершении программы все файлы закрываются автоматически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закрытия файла переменную </a:t>
            </a:r>
            <a:r>
              <a:rPr b="1" i="0" lang="en-US" sz="2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можно использовать еще раз для работы с другим файлом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156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Последовательный доступ</a:t>
            </a:r>
            <a:endParaRPr/>
          </a:p>
        </p:txBody>
      </p:sp>
      <p:sp>
        <p:nvSpPr>
          <p:cNvPr id="2197" name="Google Shape;2197;p156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8" name="Google Shape;2198;p156"/>
          <p:cNvSpPr txBox="1"/>
          <p:nvPr/>
        </p:nvSpPr>
        <p:spPr>
          <a:xfrm>
            <a:off x="381000" y="844550"/>
            <a:ext cx="8572500" cy="365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открытии файла курсор устанавливается в начало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чтение выполняется с той позиции, где стоит курсор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чтения курсор сдвигается на первый непрочитанный символ</a:t>
            </a:r>
            <a:endParaRPr/>
          </a:p>
        </p:txBody>
      </p:sp>
      <p:sp>
        <p:nvSpPr>
          <p:cNvPr id="2199" name="Google Shape;2199;p156"/>
          <p:cNvSpPr txBox="1"/>
          <p:nvPr/>
        </p:nvSpPr>
        <p:spPr>
          <a:xfrm>
            <a:off x="1165225" y="2684462"/>
            <a:ext cx="6716712" cy="488950"/>
          </a:xfrm>
          <a:prstGeom prst="rect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12    5      45        67      56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●</a:t>
            </a:r>
            <a:endParaRPr/>
          </a:p>
        </p:txBody>
      </p:sp>
      <p:sp>
        <p:nvSpPr>
          <p:cNvPr id="2200" name="Google Shape;2200;p156"/>
          <p:cNvSpPr/>
          <p:nvPr/>
        </p:nvSpPr>
        <p:spPr>
          <a:xfrm>
            <a:off x="5978525" y="1725612"/>
            <a:ext cx="2425700" cy="706437"/>
          </a:xfrm>
          <a:prstGeom prst="wedgeRoundRectCallout">
            <a:avLst>
              <a:gd fmla="val 15606" name="adj1"/>
              <a:gd fmla="val 3320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 файла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EOF)</a:t>
            </a:r>
            <a:endParaRPr/>
          </a:p>
        </p:txBody>
      </p:sp>
      <p:sp>
        <p:nvSpPr>
          <p:cNvPr id="2201" name="Google Shape;2201;p156"/>
          <p:cNvSpPr/>
          <p:nvPr/>
        </p:nvSpPr>
        <p:spPr>
          <a:xfrm>
            <a:off x="1012825" y="2327275"/>
            <a:ext cx="327025" cy="3492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156"/>
          <p:cNvSpPr txBox="1"/>
          <p:nvPr/>
        </p:nvSpPr>
        <p:spPr>
          <a:xfrm>
            <a:off x="1254125" y="5627687"/>
            <a:ext cx="6716712" cy="488950"/>
          </a:xfrm>
          <a:prstGeom prst="rect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12    5      45        67      56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●</a:t>
            </a:r>
            <a:endParaRPr/>
          </a:p>
        </p:txBody>
      </p:sp>
      <p:sp>
        <p:nvSpPr>
          <p:cNvPr id="2203" name="Google Shape;2203;p156"/>
          <p:cNvSpPr txBox="1"/>
          <p:nvPr/>
        </p:nvSpPr>
        <p:spPr>
          <a:xfrm>
            <a:off x="1049337" y="1416050"/>
            <a:ext cx="4629150" cy="7889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 ( f, 'qq.txt'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 ( f );</a:t>
            </a:r>
            <a:endParaRPr/>
          </a:p>
        </p:txBody>
      </p:sp>
      <p:sp>
        <p:nvSpPr>
          <p:cNvPr id="2204" name="Google Shape;2204;p156"/>
          <p:cNvSpPr txBox="1"/>
          <p:nvPr/>
        </p:nvSpPr>
        <p:spPr>
          <a:xfrm>
            <a:off x="1201737" y="4627562"/>
            <a:ext cx="4629150" cy="4127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 ( f, x );</a:t>
            </a:r>
            <a:endParaRPr/>
          </a:p>
        </p:txBody>
      </p:sp>
      <p:sp>
        <p:nvSpPr>
          <p:cNvPr id="2205" name="Google Shape;2205;p156"/>
          <p:cNvSpPr txBox="1"/>
          <p:nvPr/>
        </p:nvSpPr>
        <p:spPr>
          <a:xfrm>
            <a:off x="808037" y="5414962"/>
            <a:ext cx="1317625" cy="892175"/>
          </a:xfrm>
          <a:prstGeom prst="rect">
            <a:avLst/>
          </a:prstGeom>
          <a:solidFill>
            <a:schemeClr val="dk1">
              <a:alpha val="20784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156"/>
          <p:cNvSpPr txBox="1"/>
          <p:nvPr/>
        </p:nvSpPr>
        <p:spPr>
          <a:xfrm>
            <a:off x="808037" y="5414962"/>
            <a:ext cx="2200275" cy="892175"/>
          </a:xfrm>
          <a:prstGeom prst="rect">
            <a:avLst/>
          </a:prstGeom>
          <a:solidFill>
            <a:schemeClr val="dk1">
              <a:alpha val="20784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156"/>
          <p:cNvSpPr txBox="1"/>
          <p:nvPr/>
        </p:nvSpPr>
        <p:spPr>
          <a:xfrm>
            <a:off x="808037" y="5414962"/>
            <a:ext cx="3648075" cy="892175"/>
          </a:xfrm>
          <a:prstGeom prst="rect">
            <a:avLst/>
          </a:prstGeom>
          <a:solidFill>
            <a:schemeClr val="dk1">
              <a:alpha val="20784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156"/>
          <p:cNvSpPr txBox="1"/>
          <p:nvPr/>
        </p:nvSpPr>
        <p:spPr>
          <a:xfrm>
            <a:off x="808037" y="5414962"/>
            <a:ext cx="5486400" cy="892175"/>
          </a:xfrm>
          <a:prstGeom prst="rect">
            <a:avLst/>
          </a:prstGeom>
          <a:solidFill>
            <a:schemeClr val="dk1">
              <a:alpha val="20784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156"/>
          <p:cNvSpPr txBox="1"/>
          <p:nvPr/>
        </p:nvSpPr>
        <p:spPr>
          <a:xfrm>
            <a:off x="808037" y="5414962"/>
            <a:ext cx="7015162" cy="892175"/>
          </a:xfrm>
          <a:prstGeom prst="rect">
            <a:avLst/>
          </a:prstGeom>
          <a:solidFill>
            <a:schemeClr val="dk1">
              <a:alpha val="20784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156"/>
          <p:cNvSpPr/>
          <p:nvPr/>
        </p:nvSpPr>
        <p:spPr>
          <a:xfrm>
            <a:off x="1960562" y="5270500"/>
            <a:ext cx="327025" cy="3492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156"/>
          <p:cNvSpPr/>
          <p:nvPr/>
        </p:nvSpPr>
        <p:spPr>
          <a:xfrm>
            <a:off x="2843212" y="5270500"/>
            <a:ext cx="327025" cy="3492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156"/>
          <p:cNvSpPr/>
          <p:nvPr/>
        </p:nvSpPr>
        <p:spPr>
          <a:xfrm>
            <a:off x="4294187" y="5270500"/>
            <a:ext cx="327025" cy="3492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156"/>
          <p:cNvSpPr/>
          <p:nvPr/>
        </p:nvSpPr>
        <p:spPr>
          <a:xfrm>
            <a:off x="6129337" y="5270500"/>
            <a:ext cx="327025" cy="3492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156"/>
          <p:cNvSpPr/>
          <p:nvPr/>
        </p:nvSpPr>
        <p:spPr>
          <a:xfrm>
            <a:off x="7648575" y="5270500"/>
            <a:ext cx="327025" cy="3492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156"/>
          <p:cNvSpPr/>
          <p:nvPr/>
        </p:nvSpPr>
        <p:spPr>
          <a:xfrm>
            <a:off x="1089025" y="5270500"/>
            <a:ext cx="327025" cy="3492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15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Последовательный доступ</a:t>
            </a:r>
            <a:endParaRPr/>
          </a:p>
        </p:txBody>
      </p:sp>
      <p:sp>
        <p:nvSpPr>
          <p:cNvPr id="2222" name="Google Shape;2222;p15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3" name="Google Shape;2223;p157"/>
          <p:cNvSpPr txBox="1"/>
          <p:nvPr/>
        </p:nvSpPr>
        <p:spPr>
          <a:xfrm>
            <a:off x="381000" y="844550"/>
            <a:ext cx="8572500" cy="317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чтение до конца строки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564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вернуться назад?</a:t>
            </a:r>
            <a:endParaRPr/>
          </a:p>
        </p:txBody>
      </p:sp>
      <p:sp>
        <p:nvSpPr>
          <p:cNvPr id="2224" name="Google Shape;2224;p157"/>
          <p:cNvSpPr txBox="1"/>
          <p:nvPr/>
        </p:nvSpPr>
        <p:spPr>
          <a:xfrm>
            <a:off x="1050925" y="4087812"/>
            <a:ext cx="6111875" cy="7810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 ( f 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 ( f );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начать с начала }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225" name="Google Shape;2225;p157"/>
          <p:cNvSpPr txBox="1"/>
          <p:nvPr/>
        </p:nvSpPr>
        <p:spPr>
          <a:xfrm>
            <a:off x="987425" y="1358900"/>
            <a:ext cx="4629150" cy="4127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readln ( f, x );</a:t>
            </a:r>
            <a:endParaRPr/>
          </a:p>
        </p:txBody>
      </p:sp>
      <p:sp>
        <p:nvSpPr>
          <p:cNvPr id="2226" name="Google Shape;2226;p157"/>
          <p:cNvSpPr txBox="1"/>
          <p:nvPr/>
        </p:nvSpPr>
        <p:spPr>
          <a:xfrm>
            <a:off x="1016000" y="2684462"/>
            <a:ext cx="6716712" cy="488950"/>
          </a:xfrm>
          <a:prstGeom prst="rect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12    5    45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¤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36    67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¤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56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●</a:t>
            </a:r>
            <a:endParaRPr/>
          </a:p>
        </p:txBody>
      </p:sp>
      <p:sp>
        <p:nvSpPr>
          <p:cNvPr id="2227" name="Google Shape;2227;p157"/>
          <p:cNvSpPr/>
          <p:nvPr/>
        </p:nvSpPr>
        <p:spPr>
          <a:xfrm>
            <a:off x="5829300" y="1725612"/>
            <a:ext cx="2425700" cy="706437"/>
          </a:xfrm>
          <a:prstGeom prst="wedgeRoundRectCallout">
            <a:avLst>
              <a:gd fmla="val 2813" name="adj1"/>
              <a:gd fmla="val 3150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 строки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line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EOL)</a:t>
            </a:r>
            <a:endParaRPr/>
          </a:p>
        </p:txBody>
      </p:sp>
      <p:sp>
        <p:nvSpPr>
          <p:cNvPr id="2228" name="Google Shape;2228;p157"/>
          <p:cNvSpPr txBox="1"/>
          <p:nvPr/>
        </p:nvSpPr>
        <p:spPr>
          <a:xfrm>
            <a:off x="576262" y="2486025"/>
            <a:ext cx="3451225" cy="892175"/>
          </a:xfrm>
          <a:prstGeom prst="rect">
            <a:avLst/>
          </a:prstGeom>
          <a:solidFill>
            <a:schemeClr val="dk1">
              <a:alpha val="20784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157"/>
          <p:cNvSpPr txBox="1"/>
          <p:nvPr/>
        </p:nvSpPr>
        <p:spPr>
          <a:xfrm>
            <a:off x="576262" y="2486025"/>
            <a:ext cx="5662612" cy="892175"/>
          </a:xfrm>
          <a:prstGeom prst="rect">
            <a:avLst/>
          </a:prstGeom>
          <a:solidFill>
            <a:schemeClr val="dk1">
              <a:alpha val="20784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157"/>
          <p:cNvSpPr/>
          <p:nvPr/>
        </p:nvSpPr>
        <p:spPr>
          <a:xfrm rot="2700000">
            <a:off x="2355850" y="2622550"/>
            <a:ext cx="614362" cy="614362"/>
          </a:xfrm>
          <a:prstGeom prst="mathPlus">
            <a:avLst>
              <a:gd fmla="val 10247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1" name="Google Shape;2231;p157"/>
          <p:cNvCxnSpPr/>
          <p:nvPr/>
        </p:nvCxnSpPr>
        <p:spPr>
          <a:xfrm flipH="1" rot="10800000">
            <a:off x="1782762" y="1716087"/>
            <a:ext cx="1249362" cy="1017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232" name="Google Shape;2232;p157"/>
          <p:cNvSpPr/>
          <p:nvPr/>
        </p:nvSpPr>
        <p:spPr>
          <a:xfrm rot="2700000">
            <a:off x="3373437" y="2613025"/>
            <a:ext cx="614362" cy="614362"/>
          </a:xfrm>
          <a:prstGeom prst="mathPlus">
            <a:avLst>
              <a:gd fmla="val 10247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157"/>
          <p:cNvSpPr/>
          <p:nvPr/>
        </p:nvSpPr>
        <p:spPr>
          <a:xfrm>
            <a:off x="855662" y="2303462"/>
            <a:ext cx="327025" cy="3492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157"/>
          <p:cNvSpPr/>
          <p:nvPr/>
        </p:nvSpPr>
        <p:spPr>
          <a:xfrm>
            <a:off x="3868737" y="2320925"/>
            <a:ext cx="327025" cy="3492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157"/>
          <p:cNvSpPr/>
          <p:nvPr/>
        </p:nvSpPr>
        <p:spPr>
          <a:xfrm>
            <a:off x="6062662" y="2311400"/>
            <a:ext cx="327025" cy="3492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6" name="Google Shape;2236;p157"/>
          <p:cNvSpPr/>
          <p:nvPr/>
        </p:nvSpPr>
        <p:spPr>
          <a:xfrm rot="2700000">
            <a:off x="5561012" y="2614612"/>
            <a:ext cx="614362" cy="614362"/>
          </a:xfrm>
          <a:prstGeom prst="mathPlus">
            <a:avLst>
              <a:gd fmla="val 10247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5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  <p:sp>
        <p:nvSpPr>
          <p:cNvPr id="2243" name="Google Shape;2243;p15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4" name="Google Shape;2244;p158"/>
          <p:cNvSpPr txBox="1"/>
          <p:nvPr/>
        </p:nvSpPr>
        <p:spPr>
          <a:xfrm>
            <a:off x="817562" y="3390900"/>
            <a:ext cx="7466012" cy="145573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p158"/>
          <p:cNvSpPr txBox="1"/>
          <p:nvPr/>
        </p:nvSpPr>
        <p:spPr>
          <a:xfrm>
            <a:off x="381000" y="844550"/>
            <a:ext cx="8572500" cy="552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файле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input.txt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записаны числа (в столбик), сколько их – неизвестно. Записать в файл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их сумму.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Алгоритм:</a:t>
            </a:r>
            <a:endParaRPr/>
          </a:p>
          <a:p>
            <a:pPr indent="-369887" lvl="1" marL="892175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Открыть файл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input.txt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чтения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369887" lvl="1" marL="892175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/>
          </a:p>
          <a:p>
            <a:pPr indent="-369887" lvl="1" marL="892175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чисел не осталось, перейти к шагу 7.</a:t>
            </a:r>
            <a:endParaRPr/>
          </a:p>
          <a:p>
            <a:pPr indent="-369887" lvl="1" marL="892175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Прочитать очередное число в переменную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x.</a:t>
            </a:r>
            <a:endParaRPr/>
          </a:p>
          <a:p>
            <a:pPr indent="-369887" lvl="1" marL="892175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x;</a:t>
            </a:r>
            <a:endParaRPr/>
          </a:p>
          <a:p>
            <a:pPr indent="-369887" lvl="1" marL="892175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Перейти к шагу 3.</a:t>
            </a:r>
            <a:endParaRPr/>
          </a:p>
          <a:p>
            <a:pPr indent="-369887" lvl="1" marL="892175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Закрыть файл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input.txt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69887" lvl="1" marL="892175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Открыть файл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записи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369887" lvl="1" marL="892175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Записать в файл значение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69887" lvl="1" marL="892175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Закрыть файл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2246" name="Google Shape;2246;p158"/>
          <p:cNvGrpSpPr/>
          <p:nvPr/>
        </p:nvGrpSpPr>
        <p:grpSpPr>
          <a:xfrm>
            <a:off x="2959100" y="1973262"/>
            <a:ext cx="5705475" cy="663575"/>
            <a:chOff x="1614" y="990"/>
            <a:chExt cx="3594" cy="418"/>
          </a:xfrm>
        </p:grpSpPr>
        <p:sp>
          <p:nvSpPr>
            <p:cNvPr id="2247" name="Google Shape;2247;p158"/>
            <p:cNvSpPr txBox="1"/>
            <p:nvPr/>
          </p:nvSpPr>
          <p:spPr>
            <a:xfrm>
              <a:off x="1948" y="1035"/>
              <a:ext cx="3260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Можно ли обойтись без массива?</a:t>
              </a:r>
              <a:endParaRPr/>
            </a:p>
          </p:txBody>
        </p:sp>
        <p:sp>
          <p:nvSpPr>
            <p:cNvPr id="2248" name="Google Shape;2248;p158"/>
            <p:cNvSpPr/>
            <p:nvPr/>
          </p:nvSpPr>
          <p:spPr>
            <a:xfrm>
              <a:off x="1614" y="99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2249" name="Google Shape;2249;p158"/>
          <p:cNvSpPr/>
          <p:nvPr/>
        </p:nvSpPr>
        <p:spPr>
          <a:xfrm>
            <a:off x="5795962" y="4468812"/>
            <a:ext cx="3097212" cy="765175"/>
          </a:xfrm>
          <a:prstGeom prst="wedgeRoundRectCallout">
            <a:avLst>
              <a:gd fmla="val -4119" name="adj1"/>
              <a:gd fmla="val 1031" name="adj2"/>
              <a:gd fmla="val 0" name="adj3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с условием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 есть данные»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5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2256" name="Google Shape;2256;p15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7" name="Google Shape;2257;p159"/>
          <p:cNvSpPr txBox="1"/>
          <p:nvPr/>
        </p:nvSpPr>
        <p:spPr>
          <a:xfrm>
            <a:off x="388937" y="892175"/>
            <a:ext cx="8275637" cy="54213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s, x: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f: text;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assign(f, 'input.txt');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reset(f);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 :=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close(f);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258" name="Google Shape;2258;p159"/>
          <p:cNvSpPr txBox="1"/>
          <p:nvPr/>
        </p:nvSpPr>
        <p:spPr>
          <a:xfrm>
            <a:off x="774700" y="3101975"/>
            <a:ext cx="3786187" cy="128587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 eof(f)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readln(f, x);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 := s +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259" name="Google Shape;2259;p159"/>
          <p:cNvSpPr/>
          <p:nvPr/>
        </p:nvSpPr>
        <p:spPr>
          <a:xfrm>
            <a:off x="892175" y="1522412"/>
            <a:ext cx="1404937" cy="3698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f: text;</a:t>
            </a:r>
            <a:endParaRPr/>
          </a:p>
        </p:txBody>
      </p:sp>
      <p:sp>
        <p:nvSpPr>
          <p:cNvPr id="2260" name="Google Shape;2260;p159"/>
          <p:cNvSpPr/>
          <p:nvPr/>
        </p:nvSpPr>
        <p:spPr>
          <a:xfrm>
            <a:off x="2205037" y="3159125"/>
            <a:ext cx="920750" cy="2778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eof(f)</a:t>
            </a:r>
            <a:endParaRPr/>
          </a:p>
        </p:txBody>
      </p:sp>
      <p:sp>
        <p:nvSpPr>
          <p:cNvPr id="2261" name="Google Shape;2261;p159"/>
          <p:cNvSpPr/>
          <p:nvPr/>
        </p:nvSpPr>
        <p:spPr>
          <a:xfrm>
            <a:off x="4451350" y="1652587"/>
            <a:ext cx="3349625" cy="1090612"/>
          </a:xfrm>
          <a:prstGeom prst="wedgeRoundRectCallout">
            <a:avLst>
              <a:gd fmla="val -8916" name="adj1"/>
              <a:gd fmla="val 3008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логическая функция, возвращает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если достигнут конец файла</a:t>
            </a:r>
            <a:endParaRPr/>
          </a:p>
        </p:txBody>
      </p:sp>
      <p:sp>
        <p:nvSpPr>
          <p:cNvPr id="2262" name="Google Shape;2262;p159"/>
          <p:cNvSpPr txBox="1"/>
          <p:nvPr/>
        </p:nvSpPr>
        <p:spPr>
          <a:xfrm>
            <a:off x="792162" y="4706937"/>
            <a:ext cx="4337050" cy="128587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assign(f, 'output.txt');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rewrite(f);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writeln(f, 'Сумма чисел ', s);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close(f);</a:t>
            </a:r>
            <a:endParaRPr/>
          </a:p>
        </p:txBody>
      </p:sp>
      <p:sp>
        <p:nvSpPr>
          <p:cNvPr id="2263" name="Google Shape;2263;p159"/>
          <p:cNvSpPr/>
          <p:nvPr/>
        </p:nvSpPr>
        <p:spPr>
          <a:xfrm>
            <a:off x="5149850" y="3798887"/>
            <a:ext cx="2827337" cy="792162"/>
          </a:xfrm>
          <a:prstGeom prst="wedgeRoundRectCallout">
            <a:avLst>
              <a:gd fmla="val -2862" name="adj1"/>
              <a:gd fmla="val 3406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запись результата в файл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6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270" name="Google Shape;2270;p16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1" name="Google Shape;2271;p16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160"/>
          <p:cNvSpPr txBox="1"/>
          <p:nvPr/>
        </p:nvSpPr>
        <p:spPr>
          <a:xfrm>
            <a:off x="381000" y="844550"/>
            <a:ext cx="8572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файле </a:t>
            </a:r>
            <a:r>
              <a:rPr b="1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data.txt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записаны числа, сколько их – неизвестно. </a:t>
            </a:r>
            <a:endParaRPr/>
          </a:p>
        </p:txBody>
      </p:sp>
      <p:sp>
        <p:nvSpPr>
          <p:cNvPr id="2273" name="Google Shape;2273;p160"/>
          <p:cNvSpPr txBox="1"/>
          <p:nvPr/>
        </p:nvSpPr>
        <p:spPr>
          <a:xfrm>
            <a:off x="401637" y="1784350"/>
            <a:ext cx="8572500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4862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</a:t>
            </a: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сумму чётных чисел и записать её в файл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6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04862" lvl="0" marL="80486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минимальное и максимальное из четных чисел и записать их в файл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804862" lvl="0" marL="80486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длину самой длинной цепочки одинаковых чисел, идущих подряд, и записать её в файл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Обработка массивов</a:t>
            </a:r>
            <a:endParaRPr/>
          </a:p>
        </p:txBody>
      </p:sp>
      <p:sp>
        <p:nvSpPr>
          <p:cNvPr id="2280" name="Google Shape;2280;p16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1" name="Google Shape;2281;p161"/>
          <p:cNvSpPr txBox="1"/>
          <p:nvPr/>
        </p:nvSpPr>
        <p:spPr>
          <a:xfrm>
            <a:off x="381000" y="844550"/>
            <a:ext cx="8572500" cy="582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файле </a:t>
            </a: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input.txt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записаны числа (в столбик), сколько их – неизвестно, но не более 100. Переставить их в порядке возрастания и записать в файл </a:t>
            </a: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Проблемы: </a:t>
            </a:r>
            <a:endParaRPr/>
          </a:p>
          <a:p>
            <a:pPr indent="-369887" lvl="1" marL="89217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сортировки надо удерживать в памяти все числа сразу (массив);</a:t>
            </a:r>
            <a:endParaRPr/>
          </a:p>
          <a:p>
            <a:pPr indent="-369887" lvl="1" marL="89217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сколько чисел – неизвестно.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 </a:t>
            </a:r>
            <a:endParaRPr/>
          </a:p>
          <a:p>
            <a:pPr indent="-369887" lvl="1" marL="89217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выделяем в памяти массив из 100 элементов;</a:t>
            </a:r>
            <a:endParaRPr/>
          </a:p>
          <a:p>
            <a:pPr indent="-369887" lvl="1" marL="892175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записываем прочитанные числа в массив и считаем их в переменной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69887" lvl="1" marL="892175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сортируем первые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элементов массива;</a:t>
            </a:r>
            <a:endParaRPr/>
          </a:p>
          <a:p>
            <a:pPr indent="-369887" lvl="1" marL="89217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записываем их в файл.</a:t>
            </a:r>
            <a:endParaRPr/>
          </a:p>
        </p:txBody>
      </p:sp>
      <p:grpSp>
        <p:nvGrpSpPr>
          <p:cNvPr id="2282" name="Google Shape;2282;p161"/>
          <p:cNvGrpSpPr/>
          <p:nvPr/>
        </p:nvGrpSpPr>
        <p:grpSpPr>
          <a:xfrm>
            <a:off x="3052762" y="2147887"/>
            <a:ext cx="5700712" cy="663575"/>
            <a:chOff x="1614" y="990"/>
            <a:chExt cx="3591" cy="418"/>
          </a:xfrm>
        </p:grpSpPr>
        <p:sp>
          <p:nvSpPr>
            <p:cNvPr id="2283" name="Google Shape;2283;p161"/>
            <p:cNvSpPr txBox="1"/>
            <p:nvPr/>
          </p:nvSpPr>
          <p:spPr>
            <a:xfrm>
              <a:off x="1948" y="1035"/>
              <a:ext cx="3257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Можно ли обойтись без массива?</a:t>
              </a:r>
              <a:endParaRPr/>
            </a:p>
          </p:txBody>
        </p:sp>
        <p:sp>
          <p:nvSpPr>
            <p:cNvPr id="2284" name="Google Shape;2284;p161"/>
            <p:cNvSpPr/>
            <p:nvPr/>
          </p:nvSpPr>
          <p:spPr>
            <a:xfrm>
              <a:off x="1614" y="99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6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Чтение данных в массив</a:t>
            </a:r>
            <a:endParaRPr/>
          </a:p>
        </p:txBody>
      </p:sp>
      <p:sp>
        <p:nvSpPr>
          <p:cNvPr id="2291" name="Google Shape;2291;p16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2" name="Google Shape;2292;p162"/>
          <p:cNvSpPr txBox="1"/>
          <p:nvPr/>
        </p:nvSpPr>
        <p:spPr>
          <a:xfrm>
            <a:off x="955675" y="1260475"/>
            <a:ext cx="5445125" cy="7127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array[1..100]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f: text;</a:t>
            </a:r>
            <a:endParaRPr/>
          </a:p>
        </p:txBody>
      </p:sp>
      <p:sp>
        <p:nvSpPr>
          <p:cNvPr id="2293" name="Google Shape;2293;p162"/>
          <p:cNvSpPr txBox="1"/>
          <p:nvPr/>
        </p:nvSpPr>
        <p:spPr>
          <a:xfrm>
            <a:off x="955675" y="2466975"/>
            <a:ext cx="7285037" cy="41084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function ReadArray: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var i: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assign(f, 'input.txt');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reset(f);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:=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close(f);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ReadArray :=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endParaRPr/>
          </a:p>
        </p:txBody>
      </p:sp>
      <p:sp>
        <p:nvSpPr>
          <p:cNvPr descr="Орех" id="2294" name="Google Shape;2294;p162"/>
          <p:cNvSpPr txBox="1"/>
          <p:nvPr/>
        </p:nvSpPr>
        <p:spPr>
          <a:xfrm>
            <a:off x="422275" y="792162"/>
            <a:ext cx="3668712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Глобальные переменные:</a:t>
            </a:r>
            <a:endParaRPr/>
          </a:p>
        </p:txBody>
      </p:sp>
      <p:sp>
        <p:nvSpPr>
          <p:cNvPr descr="Орех" id="2295" name="Google Shape;2295;p162"/>
          <p:cNvSpPr txBox="1"/>
          <p:nvPr/>
        </p:nvSpPr>
        <p:spPr>
          <a:xfrm>
            <a:off x="336550" y="1978025"/>
            <a:ext cx="7456487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Функция: ввод массива, возвращает число элементов</a:t>
            </a:r>
            <a:endParaRPr/>
          </a:p>
        </p:txBody>
      </p:sp>
      <p:sp>
        <p:nvSpPr>
          <p:cNvPr id="2296" name="Google Shape;2296;p162"/>
          <p:cNvSpPr txBox="1"/>
          <p:nvPr/>
        </p:nvSpPr>
        <p:spPr>
          <a:xfrm>
            <a:off x="1252537" y="4319587"/>
            <a:ext cx="5976937" cy="120808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(not eof(f)) and (i &lt; 100)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:= i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readln(f, A[i]);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endParaRPr/>
          </a:p>
        </p:txBody>
      </p:sp>
      <p:sp>
        <p:nvSpPr>
          <p:cNvPr id="2297" name="Google Shape;2297;p162"/>
          <p:cNvSpPr/>
          <p:nvPr/>
        </p:nvSpPr>
        <p:spPr>
          <a:xfrm>
            <a:off x="1327150" y="5854700"/>
            <a:ext cx="2243137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ReadArray := i;</a:t>
            </a:r>
            <a:endParaRPr/>
          </a:p>
        </p:txBody>
      </p:sp>
      <p:sp>
        <p:nvSpPr>
          <p:cNvPr id="2298" name="Google Shape;2298;p162"/>
          <p:cNvSpPr/>
          <p:nvPr/>
        </p:nvSpPr>
        <p:spPr>
          <a:xfrm>
            <a:off x="5499100" y="2557462"/>
            <a:ext cx="3232150" cy="1020762"/>
          </a:xfrm>
          <a:prstGeom prst="wedgeRoundRectCallout">
            <a:avLst>
              <a:gd fmla="val -7458" name="adj1"/>
              <a:gd fmla="val 3520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цикл заканчивается, если достигнут конец файла или прочитали 100 чисел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16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2305" name="Google Shape;2305;p16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6" name="Google Shape;2306;p163"/>
          <p:cNvSpPr txBox="1"/>
          <p:nvPr/>
        </p:nvSpPr>
        <p:spPr>
          <a:xfrm>
            <a:off x="469900" y="841375"/>
            <a:ext cx="8253412" cy="58467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array[1..100]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f: text; </a:t>
            </a:r>
            <a:b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N, i: integer;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5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 := ReadArray;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сортировка первых N элементов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307" name="Google Shape;2307;p163"/>
          <p:cNvSpPr/>
          <p:nvPr/>
        </p:nvSpPr>
        <p:spPr>
          <a:xfrm>
            <a:off x="1114425" y="2289175"/>
            <a:ext cx="4856162" cy="1023937"/>
          </a:xfrm>
          <a:prstGeom prst="roundRect">
            <a:avLst>
              <a:gd fmla="val 2050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ReadArray: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308" name="Google Shape;2308;p163"/>
          <p:cNvSpPr txBox="1"/>
          <p:nvPr/>
        </p:nvSpPr>
        <p:spPr>
          <a:xfrm>
            <a:off x="960437" y="4467225"/>
            <a:ext cx="4278312" cy="1860550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assign(f, 'output.txt');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rewrite(f);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writeln(f, A[i]);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close(f);</a:t>
            </a:r>
            <a:endParaRPr/>
          </a:p>
        </p:txBody>
      </p:sp>
      <p:sp>
        <p:nvSpPr>
          <p:cNvPr id="2309" name="Google Shape;2309;p163"/>
          <p:cNvSpPr/>
          <p:nvPr/>
        </p:nvSpPr>
        <p:spPr>
          <a:xfrm>
            <a:off x="5400675" y="4552950"/>
            <a:ext cx="3168650" cy="781050"/>
          </a:xfrm>
          <a:prstGeom prst="wedgeRoundRectCallout">
            <a:avLst>
              <a:gd fmla="val -3160" name="adj1"/>
              <a:gd fmla="val 3055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 отсортированного массива в файл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16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316" name="Google Shape;2316;p16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317" name="Google Shape;2317;p16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18" name="Google Shape;2318;p16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p164"/>
          <p:cNvSpPr txBox="1"/>
          <p:nvPr/>
        </p:nvSpPr>
        <p:spPr>
          <a:xfrm>
            <a:off x="381000" y="844550"/>
            <a:ext cx="8572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файле </a:t>
            </a:r>
            <a:r>
              <a:rPr b="1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input.txt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записаны числа (в столбик), известно, что их не более 100. </a:t>
            </a:r>
            <a:endParaRPr/>
          </a:p>
        </p:txBody>
      </p:sp>
      <p:sp>
        <p:nvSpPr>
          <p:cNvPr id="2320" name="Google Shape;2320;p164"/>
          <p:cNvSpPr txBox="1"/>
          <p:nvPr/>
        </p:nvSpPr>
        <p:spPr>
          <a:xfrm>
            <a:off x="401637" y="1836737"/>
            <a:ext cx="8572500" cy="289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4862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</a:t>
            </a: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Отсортировать массив по убыванию и записать его в файл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6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04862" lvl="0" marL="80486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</a:t>
            </a: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Отсортировать массив по убыванию последней цифры и записать его в файл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6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04862" lvl="0" marL="80486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Отсортировать массив по возрастанию суммы цифр и записать его в файл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Максимальный элемент</a:t>
            </a:r>
            <a:endParaRPr/>
          </a:p>
        </p:txBody>
      </p:sp>
      <p:sp>
        <p:nvSpPr>
          <p:cNvPr id="410" name="Google Shape;410;p4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1" name="Google Shape;411;p48"/>
          <p:cNvSpPr txBox="1"/>
          <p:nvPr/>
        </p:nvSpPr>
        <p:spPr>
          <a:xfrm>
            <a:off x="485775" y="1360487"/>
            <a:ext cx="8151812" cy="2787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 := a[1];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считаем, что первый – максимальный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iMax :=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i:=2 to N do    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проверяем все остальные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a[i] &gt; max     then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нашли новый максимальный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begin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max := a[i];        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запомнить a[i]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iMax := i;          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запомнить i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12" name="Google Shape;412;p48"/>
          <p:cNvSpPr txBox="1"/>
          <p:nvPr/>
        </p:nvSpPr>
        <p:spPr>
          <a:xfrm>
            <a:off x="369887" y="809625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Дополнение: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найти номер максимального элемента?</a:t>
            </a:r>
            <a:endParaRPr/>
          </a:p>
        </p:txBody>
      </p:sp>
      <p:grpSp>
        <p:nvGrpSpPr>
          <p:cNvPr id="413" name="Google Shape;413;p48"/>
          <p:cNvGrpSpPr/>
          <p:nvPr/>
        </p:nvGrpSpPr>
        <p:grpSpPr>
          <a:xfrm>
            <a:off x="5354637" y="3827462"/>
            <a:ext cx="3030537" cy="663575"/>
            <a:chOff x="2783" y="2598"/>
            <a:chExt cx="1909" cy="418"/>
          </a:xfrm>
        </p:grpSpPr>
        <p:sp>
          <p:nvSpPr>
            <p:cNvPr id="414" name="Google Shape;414;p48"/>
            <p:cNvSpPr txBox="1"/>
            <p:nvPr/>
          </p:nvSpPr>
          <p:spPr>
            <a:xfrm>
              <a:off x="3077" y="2665"/>
              <a:ext cx="1615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Как упростить?</a:t>
              </a: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2783" y="2598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416" name="Google Shape;416;p48"/>
          <p:cNvSpPr txBox="1"/>
          <p:nvPr/>
        </p:nvSpPr>
        <p:spPr>
          <a:xfrm>
            <a:off x="469900" y="4910137"/>
            <a:ext cx="8194675" cy="1187450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номеру элемента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iMax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всегда можно найти его значение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a[iMax]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Поэтому везде меняем max на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a[iMax]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убираем переменную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417" name="Google Shape;417;p48"/>
          <p:cNvGrpSpPr/>
          <p:nvPr/>
        </p:nvGrpSpPr>
        <p:grpSpPr>
          <a:xfrm>
            <a:off x="522287" y="1412875"/>
            <a:ext cx="1830387" cy="296862"/>
            <a:chOff x="1218" y="2544"/>
            <a:chExt cx="906" cy="293"/>
          </a:xfrm>
        </p:grpSpPr>
        <p:sp>
          <p:nvSpPr>
            <p:cNvPr id="418" name="Google Shape;418;p48"/>
            <p:cNvSpPr/>
            <p:nvPr/>
          </p:nvSpPr>
          <p:spPr>
            <a:xfrm>
              <a:off x="1218" y="2544"/>
              <a:ext cx="906" cy="293"/>
            </a:xfrm>
            <a:prstGeom prst="roundRect">
              <a:avLst>
                <a:gd fmla="val 16667" name="adj"/>
              </a:avLst>
            </a:prstGeom>
            <a:solidFill>
              <a:srgbClr val="EAEAEA"/>
            </a:solidFill>
            <a:ln cap="flat" cmpd="sng" w="19050">
              <a:solidFill>
                <a:srgbClr val="EAEAE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Google Shape;419;p48"/>
            <p:cNvCxnSpPr/>
            <p:nvPr/>
          </p:nvCxnSpPr>
          <p:spPr>
            <a:xfrm flipH="1" rot="10800000">
              <a:off x="1229" y="2558"/>
              <a:ext cx="882" cy="262"/>
            </a:xfrm>
            <a:prstGeom prst="straightConnector1">
              <a:avLst/>
            </a:prstGeom>
            <a:noFill/>
            <a:ln cap="flat" cmpd="sng" w="19050">
              <a:solidFill>
                <a:srgbClr val="EAEAE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20" name="Google Shape;420;p48"/>
          <p:cNvGrpSpPr/>
          <p:nvPr/>
        </p:nvGrpSpPr>
        <p:grpSpPr>
          <a:xfrm>
            <a:off x="1092200" y="3073400"/>
            <a:ext cx="1830387" cy="296862"/>
            <a:chOff x="1218" y="2544"/>
            <a:chExt cx="906" cy="293"/>
          </a:xfrm>
        </p:grpSpPr>
        <p:sp>
          <p:nvSpPr>
            <p:cNvPr id="421" name="Google Shape;421;p48"/>
            <p:cNvSpPr/>
            <p:nvPr/>
          </p:nvSpPr>
          <p:spPr>
            <a:xfrm>
              <a:off x="1218" y="2544"/>
              <a:ext cx="906" cy="293"/>
            </a:xfrm>
            <a:prstGeom prst="roundRect">
              <a:avLst>
                <a:gd fmla="val 16667" name="adj"/>
              </a:avLst>
            </a:prstGeom>
            <a:solidFill>
              <a:srgbClr val="EAEAEA"/>
            </a:solidFill>
            <a:ln cap="flat" cmpd="sng" w="19050">
              <a:solidFill>
                <a:srgbClr val="EAEAE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2" name="Google Shape;422;p48"/>
            <p:cNvCxnSpPr/>
            <p:nvPr/>
          </p:nvCxnSpPr>
          <p:spPr>
            <a:xfrm flipH="1" rot="10800000">
              <a:off x="1229" y="2558"/>
              <a:ext cx="882" cy="262"/>
            </a:xfrm>
            <a:prstGeom prst="straightConnector1">
              <a:avLst/>
            </a:prstGeom>
            <a:noFill/>
            <a:ln cap="flat" cmpd="sng" w="19050">
              <a:solidFill>
                <a:srgbClr val="EAEAEA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23" name="Google Shape;423;p48"/>
          <p:cNvSpPr/>
          <p:nvPr/>
        </p:nvSpPr>
        <p:spPr>
          <a:xfrm>
            <a:off x="2212975" y="2425700"/>
            <a:ext cx="1111250" cy="27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18000" spcFirstLastPara="1" rIns="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a[iMax]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16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Обработка текстовых данных</a:t>
            </a:r>
            <a:endParaRPr/>
          </a:p>
        </p:txBody>
      </p:sp>
      <p:sp>
        <p:nvSpPr>
          <p:cNvPr id="2327" name="Google Shape;2327;p16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8" name="Google Shape;2328;p165"/>
          <p:cNvSpPr txBox="1"/>
          <p:nvPr/>
        </p:nvSpPr>
        <p:spPr>
          <a:xfrm>
            <a:off x="371475" y="873125"/>
            <a:ext cx="8772525" cy="490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файле </a:t>
            </a: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input.txt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записаны строки, в которых есть слово-паразит «</a:t>
            </a:r>
            <a:r>
              <a:rPr b="1" i="1" lang="en-US" sz="21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короче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». Очистить текст от мусора и записать в файл </a:t>
            </a: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Файл </a:t>
            </a:r>
            <a:r>
              <a:rPr b="1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input.txt</a:t>
            </a: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Мама, короче, мыла, короче, раму.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Декан, короче, пропил, короче, бутан.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А роза, короче, упала на лапу, короче, Азора.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Каждый, короче, охотник желает, короче, знать, где ...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Результат - файл </a:t>
            </a:r>
            <a:r>
              <a:rPr b="1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Мама мыла раму.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Декан пропил бутан.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А роза упала на лапу Азора.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Каждый охотник желает знать, где сидит фазан.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166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Обработка текстовых данных</a:t>
            </a:r>
            <a:endParaRPr/>
          </a:p>
        </p:txBody>
      </p:sp>
      <p:sp>
        <p:nvSpPr>
          <p:cNvPr id="2335" name="Google Shape;2335;p166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6" name="Google Shape;2336;p166"/>
          <p:cNvSpPr txBox="1"/>
          <p:nvPr/>
        </p:nvSpPr>
        <p:spPr>
          <a:xfrm>
            <a:off x="903287" y="1417637"/>
            <a:ext cx="7605712" cy="1498600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Орех" id="2337" name="Google Shape;2337;p166"/>
          <p:cNvSpPr txBox="1"/>
          <p:nvPr/>
        </p:nvSpPr>
        <p:spPr>
          <a:xfrm>
            <a:off x="404812" y="920750"/>
            <a:ext cx="8018462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Алгоритм:</a:t>
            </a:r>
            <a:endParaRPr/>
          </a:p>
          <a:p>
            <a:pPr indent="-11112" lvl="1" marL="533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Прочитать строку из файла (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11112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Удалить все сочетания "</a:t>
            </a:r>
            <a:r>
              <a:rPr b="1" i="1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короче,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(</a:t>
            </a: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Pos, Delete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11112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Записать строку в другой файл.</a:t>
            </a:r>
            <a:endParaRPr/>
          </a:p>
          <a:p>
            <a:pPr indent="-11112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Перейти к шагу 1.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Обработка строки </a:t>
            </a:r>
            <a:r>
              <a:rPr b="1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125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Особенность: </a:t>
            </a:r>
            <a:endParaRPr/>
          </a:p>
          <a:p>
            <a:pPr indent="11112" lvl="1" marL="522287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надо одновременно держать открытыми два файла (один в режиме чтения, второй – в режиме записи).</a:t>
            </a:r>
            <a:endParaRPr b="1" i="0" sz="2100" u="none" cap="none" strike="noStrik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166"/>
          <p:cNvSpPr/>
          <p:nvPr/>
        </p:nvSpPr>
        <p:spPr>
          <a:xfrm>
            <a:off x="5243512" y="828675"/>
            <a:ext cx="3900487" cy="465137"/>
          </a:xfrm>
          <a:prstGeom prst="wedgeRoundRectCallout">
            <a:avLst>
              <a:gd fmla="val 4414" name="adj1"/>
              <a:gd fmla="val 2998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 не кончились данные</a:t>
            </a:r>
            <a:endParaRPr/>
          </a:p>
        </p:txBody>
      </p:sp>
      <p:sp>
        <p:nvSpPr>
          <p:cNvPr id="2339" name="Google Shape;2339;p166"/>
          <p:cNvSpPr txBox="1"/>
          <p:nvPr/>
        </p:nvSpPr>
        <p:spPr>
          <a:xfrm>
            <a:off x="847725" y="3514725"/>
            <a:ext cx="6022975" cy="1600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repeat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:= Pos(', короче,', s);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i &lt;&gt; 0 then Delete(s, i, 9);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until i = 0; </a:t>
            </a:r>
            <a:endParaRPr/>
          </a:p>
        </p:txBody>
      </p:sp>
      <p:sp>
        <p:nvSpPr>
          <p:cNvPr id="2340" name="Google Shape;2340;p166"/>
          <p:cNvSpPr/>
          <p:nvPr/>
        </p:nvSpPr>
        <p:spPr>
          <a:xfrm>
            <a:off x="4876800" y="3257550"/>
            <a:ext cx="2674937" cy="465137"/>
          </a:xfrm>
          <a:prstGeom prst="wedgeRoundRectCallout">
            <a:avLst>
              <a:gd fmla="val 43" name="adj1"/>
              <a:gd fmla="val 3413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искать «, короче,»</a:t>
            </a:r>
            <a:endParaRPr/>
          </a:p>
        </p:txBody>
      </p:sp>
      <p:sp>
        <p:nvSpPr>
          <p:cNvPr id="2341" name="Google Shape;2341;p166"/>
          <p:cNvSpPr/>
          <p:nvPr/>
        </p:nvSpPr>
        <p:spPr>
          <a:xfrm>
            <a:off x="7064375" y="4178300"/>
            <a:ext cx="1885950" cy="812800"/>
          </a:xfrm>
          <a:prstGeom prst="wedgeRoundRectCallout">
            <a:avLst>
              <a:gd fmla="val -4595" name="adj1"/>
              <a:gd fmla="val 1163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удалить </a:t>
            </a: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символов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6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Работа с двумя файлами одновременно</a:t>
            </a:r>
            <a:endParaRPr/>
          </a:p>
        </p:txBody>
      </p:sp>
      <p:sp>
        <p:nvSpPr>
          <p:cNvPr id="2348" name="Google Shape;2348;p16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9" name="Google Shape;2349;p167"/>
          <p:cNvSpPr txBox="1"/>
          <p:nvPr/>
        </p:nvSpPr>
        <p:spPr>
          <a:xfrm>
            <a:off x="425450" y="928687"/>
            <a:ext cx="7532687" cy="52911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p167"/>
          <p:cNvSpPr txBox="1"/>
          <p:nvPr/>
        </p:nvSpPr>
        <p:spPr>
          <a:xfrm>
            <a:off x="806450" y="2847975"/>
            <a:ext cx="5029200" cy="7953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1" name="Google Shape;2351;p167"/>
          <p:cNvSpPr txBox="1"/>
          <p:nvPr/>
        </p:nvSpPr>
        <p:spPr>
          <a:xfrm>
            <a:off x="796925" y="3643312"/>
            <a:ext cx="5322887" cy="7953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167"/>
          <p:cNvSpPr txBox="1"/>
          <p:nvPr/>
        </p:nvSpPr>
        <p:spPr>
          <a:xfrm>
            <a:off x="490537" y="917575"/>
            <a:ext cx="7142162" cy="529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s: string;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i: integer;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fIn, fOut: text;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assign(fIn, 'input.txt');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reset(fIn);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assign(fOut, 'output.txt');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rewrite(fOut);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обработать файл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close(fIn);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close(fOut);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2353" name="Google Shape;2353;p167"/>
          <p:cNvSpPr/>
          <p:nvPr/>
        </p:nvSpPr>
        <p:spPr>
          <a:xfrm>
            <a:off x="1165225" y="2108200"/>
            <a:ext cx="2884487" cy="3921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fIn, fOut: text;</a:t>
            </a:r>
            <a:endParaRPr/>
          </a:p>
        </p:txBody>
      </p:sp>
      <p:sp>
        <p:nvSpPr>
          <p:cNvPr id="2354" name="Google Shape;2354;p167"/>
          <p:cNvSpPr/>
          <p:nvPr/>
        </p:nvSpPr>
        <p:spPr>
          <a:xfrm>
            <a:off x="3984625" y="1081087"/>
            <a:ext cx="2535237" cy="788987"/>
          </a:xfrm>
          <a:prstGeom prst="wedgeRoundRectCallout">
            <a:avLst>
              <a:gd fmla="val 34" name="adj1"/>
              <a:gd fmla="val 3413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файловые переменные</a:t>
            </a:r>
            <a:endParaRPr/>
          </a:p>
        </p:txBody>
      </p:sp>
      <p:sp>
        <p:nvSpPr>
          <p:cNvPr id="2355" name="Google Shape;2355;p167"/>
          <p:cNvSpPr/>
          <p:nvPr/>
        </p:nvSpPr>
        <p:spPr>
          <a:xfrm>
            <a:off x="5940425" y="2017712"/>
            <a:ext cx="2182812" cy="763587"/>
          </a:xfrm>
          <a:prstGeom prst="wedgeRoundRectCallout">
            <a:avLst>
              <a:gd fmla="val -2949" name="adj1"/>
              <a:gd fmla="val 2987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открыть файл для чтения</a:t>
            </a:r>
            <a:endParaRPr/>
          </a:p>
        </p:txBody>
      </p:sp>
      <p:sp>
        <p:nvSpPr>
          <p:cNvPr id="2356" name="Google Shape;2356;p167"/>
          <p:cNvSpPr/>
          <p:nvPr/>
        </p:nvSpPr>
        <p:spPr>
          <a:xfrm>
            <a:off x="6281737" y="3340100"/>
            <a:ext cx="2103437" cy="835025"/>
          </a:xfrm>
          <a:prstGeom prst="wedgeRoundRectCallout">
            <a:avLst>
              <a:gd fmla="val -4966" name="adj1"/>
              <a:gd fmla="val 2054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открыть файл </a:t>
            </a: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записи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6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Полный цикл обработки файла</a:t>
            </a:r>
            <a:endParaRPr/>
          </a:p>
        </p:txBody>
      </p:sp>
      <p:sp>
        <p:nvSpPr>
          <p:cNvPr id="2363" name="Google Shape;2363;p16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4" name="Google Shape;2364;p168"/>
          <p:cNvSpPr txBox="1"/>
          <p:nvPr/>
        </p:nvSpPr>
        <p:spPr>
          <a:xfrm>
            <a:off x="511175" y="1712912"/>
            <a:ext cx="7532687" cy="38528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not eof(fIn) do begin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readln(fIn, s);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39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writeln(fOut, s);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 </a:t>
            </a:r>
            <a:endParaRPr/>
          </a:p>
        </p:txBody>
      </p:sp>
      <p:sp>
        <p:nvSpPr>
          <p:cNvPr id="2365" name="Google Shape;2365;p168"/>
          <p:cNvSpPr/>
          <p:nvPr/>
        </p:nvSpPr>
        <p:spPr>
          <a:xfrm>
            <a:off x="990600" y="2740025"/>
            <a:ext cx="5508625" cy="1970087"/>
          </a:xfrm>
          <a:prstGeom prst="roundRect">
            <a:avLst>
              <a:gd fmla="val 1623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repeat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 := Pos(', короче,', s);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i &lt;&gt; 0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Delete(s, i, 9);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until i = 0; </a:t>
            </a:r>
            <a:endParaRPr/>
          </a:p>
        </p:txBody>
      </p:sp>
      <p:sp>
        <p:nvSpPr>
          <p:cNvPr id="2366" name="Google Shape;2366;p168"/>
          <p:cNvSpPr/>
          <p:nvPr/>
        </p:nvSpPr>
        <p:spPr>
          <a:xfrm>
            <a:off x="3732212" y="915987"/>
            <a:ext cx="4292600" cy="474662"/>
          </a:xfrm>
          <a:prstGeom prst="wedgeRoundRectCallout">
            <a:avLst>
              <a:gd fmla="val -903" name="adj1"/>
              <a:gd fmla="val 3937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 не достигнут конец файла</a:t>
            </a:r>
            <a:endParaRPr/>
          </a:p>
        </p:txBody>
      </p:sp>
      <p:sp>
        <p:nvSpPr>
          <p:cNvPr id="2367" name="Google Shape;2367;p168"/>
          <p:cNvSpPr/>
          <p:nvPr/>
        </p:nvSpPr>
        <p:spPr>
          <a:xfrm>
            <a:off x="5649912" y="2276475"/>
            <a:ext cx="2647950" cy="474662"/>
          </a:xfrm>
          <a:prstGeom prst="wedgeRoundRectCallout">
            <a:avLst>
              <a:gd fmla="val -2797" name="adj1"/>
              <a:gd fmla="val 3937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обработка строки</a:t>
            </a:r>
            <a:endParaRPr/>
          </a:p>
        </p:txBody>
      </p:sp>
      <p:sp>
        <p:nvSpPr>
          <p:cNvPr id="2368" name="Google Shape;2368;p168"/>
          <p:cNvSpPr/>
          <p:nvPr/>
        </p:nvSpPr>
        <p:spPr>
          <a:xfrm>
            <a:off x="4995862" y="5487987"/>
            <a:ext cx="2832100" cy="703262"/>
          </a:xfrm>
          <a:prstGeom prst="wedgeRoundRectCallout">
            <a:avLst>
              <a:gd fmla="val -4104" name="adj1"/>
              <a:gd fmla="val -1321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запись «очищенной» строки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16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375" name="Google Shape;2375;p16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6" name="Google Shape;2376;p16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7" name="Google Shape;2377;p169"/>
          <p:cNvSpPr txBox="1"/>
          <p:nvPr/>
        </p:nvSpPr>
        <p:spPr>
          <a:xfrm>
            <a:off x="381000" y="844550"/>
            <a:ext cx="8572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файле </a:t>
            </a:r>
            <a:r>
              <a:rPr b="1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input.txt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записаны строки, сколько их – неизвестно. </a:t>
            </a:r>
            <a:endParaRPr/>
          </a:p>
        </p:txBody>
      </p:sp>
      <p:sp>
        <p:nvSpPr>
          <p:cNvPr id="2378" name="Google Shape;2378;p169"/>
          <p:cNvSpPr txBox="1"/>
          <p:nvPr/>
        </p:nvSpPr>
        <p:spPr>
          <a:xfrm>
            <a:off x="401637" y="1836737"/>
            <a:ext cx="85725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7" lvl="0" marL="719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</a:t>
            </a: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Заменить все слова «короче» на «в общем» и записать результат в файл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6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19137" lvl="0" marL="71913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</a:t>
            </a: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в файл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только те строки, в которых есть слово «пароход». В этих строках заменить все слова «короче» на «в общем».</a:t>
            </a:r>
            <a:endParaRPr b="1" i="0" sz="26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19137" lvl="0" marL="71913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в файл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output.txt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те строки, в которых больше 5 слов (слова могут быть разделены несколькими пробелами).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17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Сортировка списков</a:t>
            </a:r>
            <a:endParaRPr/>
          </a:p>
        </p:txBody>
      </p:sp>
      <p:sp>
        <p:nvSpPr>
          <p:cNvPr id="2385" name="Google Shape;2385;p17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6" name="Google Shape;2386;p170"/>
          <p:cNvSpPr txBox="1"/>
          <p:nvPr/>
        </p:nvSpPr>
        <p:spPr>
          <a:xfrm>
            <a:off x="371475" y="822325"/>
            <a:ext cx="8772525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файле </a:t>
            </a: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list.txt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записаны фамилии и имена пользователей сайта (не более 100). Вывести их в алфавитном порядке в файл </a:t>
            </a: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sort.txt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Файл </a:t>
            </a:r>
            <a:r>
              <a:rPr b="1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list.txt</a:t>
            </a: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Федоров Иван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Иванов Федор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Анисимов Никита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Никитин Николай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Результат – файл </a:t>
            </a:r>
            <a:r>
              <a:rPr b="1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sort.txt</a:t>
            </a: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Анисимов Никита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Иванов Федор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Никитин Николай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Федоров Иван</a:t>
            </a:r>
            <a:endParaRPr/>
          </a:p>
        </p:txBody>
      </p:sp>
      <p:grpSp>
        <p:nvGrpSpPr>
          <p:cNvPr id="2387" name="Google Shape;2387;p170"/>
          <p:cNvGrpSpPr/>
          <p:nvPr/>
        </p:nvGrpSpPr>
        <p:grpSpPr>
          <a:xfrm>
            <a:off x="4872037" y="2179637"/>
            <a:ext cx="3530600" cy="663575"/>
            <a:chOff x="1614" y="990"/>
            <a:chExt cx="2224" cy="418"/>
          </a:xfrm>
        </p:grpSpPr>
        <p:sp>
          <p:nvSpPr>
            <p:cNvPr id="2388" name="Google Shape;2388;p170"/>
            <p:cNvSpPr txBox="1"/>
            <p:nvPr/>
          </p:nvSpPr>
          <p:spPr>
            <a:xfrm>
              <a:off x="1948" y="1035"/>
              <a:ext cx="1890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Нужен ли массив!</a:t>
              </a:r>
              <a:endParaRPr/>
            </a:p>
          </p:txBody>
        </p:sp>
        <p:sp>
          <p:nvSpPr>
            <p:cNvPr id="2389" name="Google Shape;2389;p170"/>
            <p:cNvSpPr/>
            <p:nvPr/>
          </p:nvSpPr>
          <p:spPr>
            <a:xfrm>
              <a:off x="1614" y="99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grpSp>
        <p:nvGrpSpPr>
          <p:cNvPr id="2390" name="Google Shape;2390;p170"/>
          <p:cNvGrpSpPr/>
          <p:nvPr/>
        </p:nvGrpSpPr>
        <p:grpSpPr>
          <a:xfrm>
            <a:off x="3486150" y="3113087"/>
            <a:ext cx="5387975" cy="663575"/>
            <a:chOff x="1614" y="990"/>
            <a:chExt cx="3394" cy="418"/>
          </a:xfrm>
        </p:grpSpPr>
        <p:sp>
          <p:nvSpPr>
            <p:cNvPr id="2391" name="Google Shape;2391;p170"/>
            <p:cNvSpPr txBox="1"/>
            <p:nvPr/>
          </p:nvSpPr>
          <p:spPr>
            <a:xfrm>
              <a:off x="1948" y="1035"/>
              <a:ext cx="3060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Для сортировки нужен массив!</a:t>
              </a:r>
              <a:endParaRPr/>
            </a:p>
          </p:txBody>
        </p:sp>
        <p:sp>
          <p:nvSpPr>
            <p:cNvPr id="2392" name="Google Shape;2392;p170"/>
            <p:cNvSpPr/>
            <p:nvPr/>
          </p:nvSpPr>
          <p:spPr>
            <a:xfrm>
              <a:off x="1614" y="99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7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Сортировка списков</a:t>
            </a:r>
            <a:endParaRPr/>
          </a:p>
        </p:txBody>
      </p:sp>
      <p:sp>
        <p:nvSpPr>
          <p:cNvPr id="2399" name="Google Shape;2399;p17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0" name="Google Shape;2400;p17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1" name="Google Shape;2401;p171"/>
          <p:cNvSpPr txBox="1"/>
          <p:nvPr/>
        </p:nvSpPr>
        <p:spPr>
          <a:xfrm>
            <a:off x="368300" y="819150"/>
            <a:ext cx="8458200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Алгоритм: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прочитать строки из файла в массив строк, подсчитать их в переменной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отсортировать первые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строк массива по алфавиту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первые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строк массива в файл</a:t>
            </a:r>
            <a:endParaRPr/>
          </a:p>
        </p:txBody>
      </p:sp>
      <p:sp>
        <p:nvSpPr>
          <p:cNvPr id="2402" name="Google Shape;2402;p171"/>
          <p:cNvSpPr txBox="1"/>
          <p:nvPr/>
        </p:nvSpPr>
        <p:spPr>
          <a:xfrm>
            <a:off x="368300" y="3148012"/>
            <a:ext cx="8458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Объявление массива (с запасом): </a:t>
            </a:r>
            <a:endParaRPr/>
          </a:p>
        </p:txBody>
      </p:sp>
      <p:sp>
        <p:nvSpPr>
          <p:cNvPr id="2403" name="Google Shape;2403;p171"/>
          <p:cNvSpPr txBox="1"/>
          <p:nvPr/>
        </p:nvSpPr>
        <p:spPr>
          <a:xfrm>
            <a:off x="682625" y="3684587"/>
            <a:ext cx="6745287" cy="8842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MAX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s: array[1..MAX] of string;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17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Сортировка списков</a:t>
            </a:r>
            <a:endParaRPr/>
          </a:p>
        </p:txBody>
      </p:sp>
      <p:sp>
        <p:nvSpPr>
          <p:cNvPr id="2410" name="Google Shape;2410;p17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11" name="Google Shape;2411;p17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2" name="Google Shape;2412;p172"/>
          <p:cNvSpPr txBox="1"/>
          <p:nvPr/>
        </p:nvSpPr>
        <p:spPr>
          <a:xfrm>
            <a:off x="368300" y="769937"/>
            <a:ext cx="8458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Ввод массива строк из файла: </a:t>
            </a:r>
            <a:endParaRPr/>
          </a:p>
        </p:txBody>
      </p:sp>
      <p:sp>
        <p:nvSpPr>
          <p:cNvPr id="2413" name="Google Shape;2413;p172"/>
          <p:cNvSpPr txBox="1"/>
          <p:nvPr/>
        </p:nvSpPr>
        <p:spPr>
          <a:xfrm>
            <a:off x="682625" y="1211262"/>
            <a:ext cx="7364412" cy="35877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assign(f, 'list.txt');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reset(f);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 eof(f)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readln(f, s[N]);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close(f);</a:t>
            </a:r>
            <a:endParaRPr/>
          </a:p>
        </p:txBody>
      </p:sp>
      <p:sp>
        <p:nvSpPr>
          <p:cNvPr id="2414" name="Google Shape;2414;p172"/>
          <p:cNvSpPr/>
          <p:nvPr/>
        </p:nvSpPr>
        <p:spPr>
          <a:xfrm>
            <a:off x="5610225" y="1058862"/>
            <a:ext cx="3081337" cy="830262"/>
          </a:xfrm>
          <a:prstGeom prst="wedgeRoundRectCallout">
            <a:avLst>
              <a:gd fmla="val -3199" name="adj1"/>
              <a:gd fmla="val 1602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f:Text;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N: integer;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17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Сортировка списков</a:t>
            </a:r>
            <a:endParaRPr/>
          </a:p>
        </p:txBody>
      </p:sp>
      <p:sp>
        <p:nvSpPr>
          <p:cNvPr id="2421" name="Google Shape;2421;p17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2" name="Google Shape;2422;p17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173"/>
          <p:cNvSpPr txBox="1"/>
          <p:nvPr/>
        </p:nvSpPr>
        <p:spPr>
          <a:xfrm>
            <a:off x="368300" y="809625"/>
            <a:ext cx="8458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Сортировка первых N элементов массива: </a:t>
            </a:r>
            <a:endParaRPr/>
          </a:p>
        </p:txBody>
      </p:sp>
      <p:sp>
        <p:nvSpPr>
          <p:cNvPr id="2424" name="Google Shape;2424;p173"/>
          <p:cNvSpPr txBox="1"/>
          <p:nvPr/>
        </p:nvSpPr>
        <p:spPr>
          <a:xfrm>
            <a:off x="682625" y="1346200"/>
            <a:ext cx="7364412" cy="4479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N-1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nMin:=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j:=i+1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s[j]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s[nMin] then nMin:=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i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nMin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s[i]:=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s[nMin];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s[nMin]:=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2425" name="Google Shape;2425;p173"/>
          <p:cNvSpPr/>
          <p:nvPr/>
        </p:nvSpPr>
        <p:spPr>
          <a:xfrm>
            <a:off x="4656137" y="3932237"/>
            <a:ext cx="4364037" cy="692150"/>
          </a:xfrm>
          <a:prstGeom prst="wedgeRoundRectCallout">
            <a:avLst>
              <a:gd fmla="val 2346" name="adj1"/>
              <a:gd fmla="val -1096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i,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j,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nMin: integer;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c: string;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26" name="Google Shape;2426;p173"/>
          <p:cNvGrpSpPr/>
          <p:nvPr/>
        </p:nvGrpSpPr>
        <p:grpSpPr>
          <a:xfrm>
            <a:off x="5618162" y="5534025"/>
            <a:ext cx="2952750" cy="663575"/>
            <a:chOff x="1614" y="990"/>
            <a:chExt cx="1860" cy="418"/>
          </a:xfrm>
        </p:grpSpPr>
        <p:sp>
          <p:nvSpPr>
            <p:cNvPr id="2427" name="Google Shape;2427;p173"/>
            <p:cNvSpPr txBox="1"/>
            <p:nvPr/>
          </p:nvSpPr>
          <p:spPr>
            <a:xfrm>
              <a:off x="1948" y="1035"/>
              <a:ext cx="1526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Какой метод?</a:t>
              </a:r>
              <a:endParaRPr/>
            </a:p>
          </p:txBody>
        </p:sp>
        <p:sp>
          <p:nvSpPr>
            <p:cNvPr id="2428" name="Google Shape;2428;p173"/>
            <p:cNvSpPr/>
            <p:nvPr/>
          </p:nvSpPr>
          <p:spPr>
            <a:xfrm>
              <a:off x="1614" y="99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17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Сортировка списков</a:t>
            </a:r>
            <a:endParaRPr/>
          </a:p>
        </p:txBody>
      </p:sp>
      <p:sp>
        <p:nvSpPr>
          <p:cNvPr id="2435" name="Google Shape;2435;p17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6" name="Google Shape;2436;p17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p174"/>
          <p:cNvSpPr txBox="1"/>
          <p:nvPr/>
        </p:nvSpPr>
        <p:spPr>
          <a:xfrm>
            <a:off x="368300" y="781050"/>
            <a:ext cx="8458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Вывод первых N строк массива в файл: </a:t>
            </a:r>
            <a:endParaRPr/>
          </a:p>
        </p:txBody>
      </p:sp>
      <p:sp>
        <p:nvSpPr>
          <p:cNvPr id="2438" name="Google Shape;2438;p174"/>
          <p:cNvSpPr txBox="1"/>
          <p:nvPr/>
        </p:nvSpPr>
        <p:spPr>
          <a:xfrm>
            <a:off x="682625" y="1260475"/>
            <a:ext cx="7364412" cy="22494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assign(f, 'sort.txt');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rewrite(f);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writeln(f, s[i]);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close(f);</a:t>
            </a:r>
            <a:endParaRPr/>
          </a:p>
        </p:txBody>
      </p:sp>
      <p:sp>
        <p:nvSpPr>
          <p:cNvPr id="2439" name="Google Shape;2439;p174"/>
          <p:cNvSpPr/>
          <p:nvPr/>
        </p:nvSpPr>
        <p:spPr>
          <a:xfrm>
            <a:off x="5229225" y="1458912"/>
            <a:ext cx="3663950" cy="831850"/>
          </a:xfrm>
          <a:prstGeom prst="wedgeRoundRectCallout">
            <a:avLst>
              <a:gd fmla="val -4411" name="adj1"/>
              <a:gd fmla="val 1789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f:Text;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i, N: integer;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430" name="Google Shape;430;p4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1" name="Google Shape;431;p49"/>
          <p:cNvSpPr txBox="1"/>
          <p:nvPr/>
        </p:nvSpPr>
        <p:spPr>
          <a:xfrm>
            <a:off x="400050" y="908050"/>
            <a:ext cx="8435975" cy="55848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 [1..N]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i, iMax: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здесь нужно ввести массив с клавиатуры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iMax := 1;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{считаем, что первый – максимальный}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i:=2 to N do   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проверяем все остальные}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a[i] &gt; a[iMax] then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новый максимальный}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iMax := i;         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запомнить i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writeln;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{перейти на новую строку}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writeln('Максимальный элемент a[', </a:t>
            </a:r>
            <a:b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iMax, ']=', a[iMax]);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432" name="Google Shape;432;p49"/>
          <p:cNvSpPr txBox="1"/>
          <p:nvPr/>
        </p:nvSpPr>
        <p:spPr>
          <a:xfrm>
            <a:off x="566737" y="3219450"/>
            <a:ext cx="8207375" cy="16192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iMax := 1;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{считаем, что первый – максимальный}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i:=2 to N do   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проверяем все остальные}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a[i] &gt; a[iMax] then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новый максимальный}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iMax := i;         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запомнить i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17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Сортировка списков</a:t>
            </a:r>
            <a:endParaRPr/>
          </a:p>
        </p:txBody>
      </p:sp>
      <p:sp>
        <p:nvSpPr>
          <p:cNvPr id="2446" name="Google Shape;2446;p17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7" name="Google Shape;2447;p17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p175"/>
          <p:cNvSpPr txBox="1"/>
          <p:nvPr/>
        </p:nvSpPr>
        <p:spPr>
          <a:xfrm>
            <a:off x="368300" y="809625"/>
            <a:ext cx="8458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Как сравниваются строки: </a:t>
            </a:r>
            <a:endParaRPr/>
          </a:p>
        </p:txBody>
      </p:sp>
      <p:graphicFrame>
        <p:nvGraphicFramePr>
          <p:cNvPr id="2449" name="Google Shape;2449;p175"/>
          <p:cNvGraphicFramePr/>
          <p:nvPr/>
        </p:nvGraphicFramePr>
        <p:xfrm>
          <a:off x="995362" y="1579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р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0" name="Google Shape;2450;p175"/>
          <p:cNvGraphicFramePr/>
          <p:nvPr/>
        </p:nvGraphicFramePr>
        <p:xfrm>
          <a:off x="995362" y="2408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р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з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51" name="Google Shape;2451;p175"/>
          <p:cNvSpPr txBox="1"/>
          <p:nvPr/>
        </p:nvSpPr>
        <p:spPr>
          <a:xfrm>
            <a:off x="1165225" y="2039937"/>
            <a:ext cx="3175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endParaRPr/>
          </a:p>
        </p:txBody>
      </p:sp>
      <p:sp>
        <p:nvSpPr>
          <p:cNvPr id="2452" name="Google Shape;2452;p175"/>
          <p:cNvSpPr txBox="1"/>
          <p:nvPr/>
        </p:nvSpPr>
        <p:spPr>
          <a:xfrm>
            <a:off x="1731962" y="2039937"/>
            <a:ext cx="3175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endParaRPr/>
          </a:p>
        </p:txBody>
      </p:sp>
      <p:sp>
        <p:nvSpPr>
          <p:cNvPr id="2453" name="Google Shape;2453;p175"/>
          <p:cNvSpPr txBox="1"/>
          <p:nvPr/>
        </p:nvSpPr>
        <p:spPr>
          <a:xfrm>
            <a:off x="2347912" y="2039937"/>
            <a:ext cx="3175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endParaRPr/>
          </a:p>
        </p:txBody>
      </p:sp>
      <p:sp>
        <p:nvSpPr>
          <p:cNvPr id="2454" name="Google Shape;2454;p175"/>
          <p:cNvSpPr txBox="1"/>
          <p:nvPr/>
        </p:nvSpPr>
        <p:spPr>
          <a:xfrm>
            <a:off x="2984500" y="2039937"/>
            <a:ext cx="3175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endParaRPr/>
          </a:p>
        </p:txBody>
      </p:sp>
      <p:sp>
        <p:nvSpPr>
          <p:cNvPr id="2455" name="Google Shape;2455;p175"/>
          <p:cNvSpPr txBox="1"/>
          <p:nvPr/>
        </p:nvSpPr>
        <p:spPr>
          <a:xfrm>
            <a:off x="3579812" y="2039937"/>
            <a:ext cx="3190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/>
          </a:p>
        </p:txBody>
      </p:sp>
      <p:sp>
        <p:nvSpPr>
          <p:cNvPr id="2456" name="Google Shape;2456;p175"/>
          <p:cNvSpPr txBox="1"/>
          <p:nvPr/>
        </p:nvSpPr>
        <p:spPr>
          <a:xfrm>
            <a:off x="355600" y="1568450"/>
            <a:ext cx="596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endParaRPr/>
          </a:p>
        </p:txBody>
      </p:sp>
      <p:sp>
        <p:nvSpPr>
          <p:cNvPr id="2457" name="Google Shape;2457;p175"/>
          <p:cNvSpPr txBox="1"/>
          <p:nvPr/>
        </p:nvSpPr>
        <p:spPr>
          <a:xfrm>
            <a:off x="355600" y="2397125"/>
            <a:ext cx="596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endParaRPr/>
          </a:p>
        </p:txBody>
      </p:sp>
      <p:sp>
        <p:nvSpPr>
          <p:cNvPr id="2458" name="Google Shape;2458;p175"/>
          <p:cNvSpPr txBox="1"/>
          <p:nvPr/>
        </p:nvSpPr>
        <p:spPr>
          <a:xfrm>
            <a:off x="368300" y="3060700"/>
            <a:ext cx="78136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Кодовая таблица: </a:t>
            </a:r>
            <a:endParaRPr/>
          </a:p>
        </p:txBody>
      </p:sp>
      <p:graphicFrame>
        <p:nvGraphicFramePr>
          <p:cNvPr id="2459" name="Google Shape;2459;p175"/>
          <p:cNvGraphicFramePr/>
          <p:nvPr/>
        </p:nvGraphicFramePr>
        <p:xfrm>
          <a:off x="1155700" y="3668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35000"/>
                <a:gridCol w="633400"/>
                <a:gridCol w="635000"/>
                <a:gridCol w="635000"/>
                <a:gridCol w="633400"/>
                <a:gridCol w="635000"/>
                <a:gridCol w="635000"/>
                <a:gridCol w="633400"/>
                <a:gridCol w="635000"/>
                <a:gridCol w="635000"/>
                <a:gridCol w="633400"/>
                <a:gridCol w="6350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193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194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223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224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225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226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245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</a:t>
                      </a:r>
                      <a:endParaRPr/>
                    </a:p>
                  </a:txBody>
                  <a:tcPr marT="45725" marB="45725" marR="0" marL="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1040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1041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1042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1071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1072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1073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1074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1093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1103</a:t>
                      </a:r>
                      <a:endParaRPr/>
                    </a:p>
                  </a:txBody>
                  <a:tcPr marT="45725" marB="45725" marR="0" marL="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60" name="Google Shape;2460;p175"/>
          <p:cNvSpPr txBox="1"/>
          <p:nvPr/>
        </p:nvSpPr>
        <p:spPr>
          <a:xfrm>
            <a:off x="606425" y="4119562"/>
            <a:ext cx="596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Win</a:t>
            </a:r>
            <a:endParaRPr/>
          </a:p>
        </p:txBody>
      </p:sp>
      <p:sp>
        <p:nvSpPr>
          <p:cNvPr id="2461" name="Google Shape;2461;p175"/>
          <p:cNvSpPr txBox="1"/>
          <p:nvPr/>
        </p:nvSpPr>
        <p:spPr>
          <a:xfrm>
            <a:off x="0" y="4484687"/>
            <a:ext cx="1203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UNICODE</a:t>
            </a:r>
            <a:endParaRPr/>
          </a:p>
        </p:txBody>
      </p:sp>
      <p:sp>
        <p:nvSpPr>
          <p:cNvPr id="2462" name="Google Shape;2462;p175"/>
          <p:cNvSpPr txBox="1"/>
          <p:nvPr/>
        </p:nvSpPr>
        <p:spPr>
          <a:xfrm>
            <a:off x="3455987" y="1270000"/>
            <a:ext cx="5476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245</a:t>
            </a:r>
            <a:endParaRPr/>
          </a:p>
        </p:txBody>
      </p:sp>
      <p:sp>
        <p:nvSpPr>
          <p:cNvPr id="2463" name="Google Shape;2463;p175"/>
          <p:cNvSpPr txBox="1"/>
          <p:nvPr/>
        </p:nvSpPr>
        <p:spPr>
          <a:xfrm>
            <a:off x="3455987" y="2859087"/>
            <a:ext cx="547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226</a:t>
            </a:r>
            <a:endParaRPr/>
          </a:p>
        </p:txBody>
      </p:sp>
      <p:sp>
        <p:nvSpPr>
          <p:cNvPr id="2464" name="Google Shape;2464;p175"/>
          <p:cNvSpPr txBox="1"/>
          <p:nvPr/>
        </p:nvSpPr>
        <p:spPr>
          <a:xfrm>
            <a:off x="2659062" y="4832350"/>
            <a:ext cx="3687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код('х') &gt; код('в')</a:t>
            </a:r>
            <a:endParaRPr/>
          </a:p>
        </p:txBody>
      </p:sp>
      <p:sp>
        <p:nvSpPr>
          <p:cNvPr id="2465" name="Google Shape;2465;p175"/>
          <p:cNvSpPr txBox="1"/>
          <p:nvPr/>
        </p:nvSpPr>
        <p:spPr>
          <a:xfrm>
            <a:off x="3581400" y="5284787"/>
            <a:ext cx="18430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'х' &gt; 'в'</a:t>
            </a:r>
            <a:endParaRPr/>
          </a:p>
        </p:txBody>
      </p:sp>
      <p:sp>
        <p:nvSpPr>
          <p:cNvPr id="2466" name="Google Shape;2466;p175"/>
          <p:cNvSpPr txBox="1"/>
          <p:nvPr/>
        </p:nvSpPr>
        <p:spPr>
          <a:xfrm>
            <a:off x="2474912" y="5737225"/>
            <a:ext cx="40560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'Паро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х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од' &gt; 'Паро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в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оз'</a:t>
            </a:r>
            <a:endParaRPr/>
          </a:p>
        </p:txBody>
      </p:sp>
      <p:grpSp>
        <p:nvGrpSpPr>
          <p:cNvPr id="2467" name="Google Shape;2467;p175"/>
          <p:cNvGrpSpPr/>
          <p:nvPr/>
        </p:nvGrpSpPr>
        <p:grpSpPr>
          <a:xfrm>
            <a:off x="6037262" y="1868487"/>
            <a:ext cx="2952750" cy="663575"/>
            <a:chOff x="1614" y="990"/>
            <a:chExt cx="1860" cy="418"/>
          </a:xfrm>
        </p:grpSpPr>
        <p:sp>
          <p:nvSpPr>
            <p:cNvPr id="2468" name="Google Shape;2468;p175"/>
            <p:cNvSpPr txBox="1"/>
            <p:nvPr/>
          </p:nvSpPr>
          <p:spPr>
            <a:xfrm>
              <a:off x="1948" y="1035"/>
              <a:ext cx="1526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больше?</a:t>
              </a:r>
              <a:endParaRPr/>
            </a:p>
          </p:txBody>
        </p:sp>
        <p:sp>
          <p:nvSpPr>
            <p:cNvPr id="2469" name="Google Shape;2469;p175"/>
            <p:cNvSpPr/>
            <p:nvPr/>
          </p:nvSpPr>
          <p:spPr>
            <a:xfrm>
              <a:off x="1614" y="99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176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Сортировка списков</a:t>
            </a:r>
            <a:endParaRPr/>
          </a:p>
        </p:txBody>
      </p:sp>
      <p:sp>
        <p:nvSpPr>
          <p:cNvPr id="2476" name="Google Shape;2476;p176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7" name="Google Shape;2477;p17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p176"/>
          <p:cNvSpPr txBox="1"/>
          <p:nvPr/>
        </p:nvSpPr>
        <p:spPr>
          <a:xfrm>
            <a:off x="368300" y="809625"/>
            <a:ext cx="8458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Как сравниваются строки: </a:t>
            </a:r>
            <a:endParaRPr/>
          </a:p>
        </p:txBody>
      </p:sp>
      <p:graphicFrame>
        <p:nvGraphicFramePr>
          <p:cNvPr id="2479" name="Google Shape;2479;p176"/>
          <p:cNvGraphicFramePr/>
          <p:nvPr/>
        </p:nvGraphicFramePr>
        <p:xfrm>
          <a:off x="995362" y="13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р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0" name="Google Shape;2480;p176"/>
          <p:cNvGraphicFramePr/>
          <p:nvPr/>
        </p:nvGraphicFramePr>
        <p:xfrm>
          <a:off x="995362" y="2214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р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81" name="Google Shape;2481;p176"/>
          <p:cNvSpPr txBox="1"/>
          <p:nvPr/>
        </p:nvSpPr>
        <p:spPr>
          <a:xfrm>
            <a:off x="1165225" y="1847850"/>
            <a:ext cx="3175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endParaRPr/>
          </a:p>
        </p:txBody>
      </p:sp>
      <p:sp>
        <p:nvSpPr>
          <p:cNvPr id="2482" name="Google Shape;2482;p176"/>
          <p:cNvSpPr txBox="1"/>
          <p:nvPr/>
        </p:nvSpPr>
        <p:spPr>
          <a:xfrm>
            <a:off x="1731962" y="1847850"/>
            <a:ext cx="3175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endParaRPr/>
          </a:p>
        </p:txBody>
      </p:sp>
      <p:sp>
        <p:nvSpPr>
          <p:cNvPr id="2483" name="Google Shape;2483;p176"/>
          <p:cNvSpPr txBox="1"/>
          <p:nvPr/>
        </p:nvSpPr>
        <p:spPr>
          <a:xfrm>
            <a:off x="2347912" y="1847850"/>
            <a:ext cx="3175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endParaRPr/>
          </a:p>
        </p:txBody>
      </p:sp>
      <p:sp>
        <p:nvSpPr>
          <p:cNvPr id="2484" name="Google Shape;2484;p176"/>
          <p:cNvSpPr txBox="1"/>
          <p:nvPr/>
        </p:nvSpPr>
        <p:spPr>
          <a:xfrm>
            <a:off x="2974975" y="1828800"/>
            <a:ext cx="3175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/>
          </a:p>
        </p:txBody>
      </p:sp>
      <p:sp>
        <p:nvSpPr>
          <p:cNvPr id="2485" name="Google Shape;2485;p176"/>
          <p:cNvSpPr txBox="1"/>
          <p:nvPr/>
        </p:nvSpPr>
        <p:spPr>
          <a:xfrm>
            <a:off x="385762" y="1395412"/>
            <a:ext cx="5953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endParaRPr/>
          </a:p>
        </p:txBody>
      </p:sp>
      <p:sp>
        <p:nvSpPr>
          <p:cNvPr id="2486" name="Google Shape;2486;p176"/>
          <p:cNvSpPr txBox="1"/>
          <p:nvPr/>
        </p:nvSpPr>
        <p:spPr>
          <a:xfrm>
            <a:off x="385762" y="2224087"/>
            <a:ext cx="59531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s2</a:t>
            </a:r>
            <a:endParaRPr/>
          </a:p>
        </p:txBody>
      </p:sp>
      <p:sp>
        <p:nvSpPr>
          <p:cNvPr id="2487" name="Google Shape;2487;p176"/>
          <p:cNvSpPr txBox="1"/>
          <p:nvPr/>
        </p:nvSpPr>
        <p:spPr>
          <a:xfrm>
            <a:off x="3482975" y="3763962"/>
            <a:ext cx="14620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'х' &gt;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¤</a:t>
            </a:r>
            <a:endParaRPr/>
          </a:p>
        </p:txBody>
      </p:sp>
      <p:sp>
        <p:nvSpPr>
          <p:cNvPr id="2488" name="Google Shape;2488;p176"/>
          <p:cNvSpPr txBox="1"/>
          <p:nvPr/>
        </p:nvSpPr>
        <p:spPr>
          <a:xfrm>
            <a:off x="2555875" y="4216400"/>
            <a:ext cx="3317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'Пар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о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х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од' &gt; 'Пар'</a:t>
            </a:r>
            <a:endParaRPr/>
          </a:p>
        </p:txBody>
      </p:sp>
      <p:grpSp>
        <p:nvGrpSpPr>
          <p:cNvPr id="2489" name="Google Shape;2489;p176"/>
          <p:cNvGrpSpPr/>
          <p:nvPr/>
        </p:nvGrpSpPr>
        <p:grpSpPr>
          <a:xfrm>
            <a:off x="1792287" y="2997200"/>
            <a:ext cx="5454650" cy="663575"/>
            <a:chOff x="1614" y="990"/>
            <a:chExt cx="3436" cy="418"/>
          </a:xfrm>
        </p:grpSpPr>
        <p:sp>
          <p:nvSpPr>
            <p:cNvPr id="2490" name="Google Shape;2490;p176"/>
            <p:cNvSpPr txBox="1"/>
            <p:nvPr/>
          </p:nvSpPr>
          <p:spPr>
            <a:xfrm>
              <a:off x="1948" y="1035"/>
              <a:ext cx="3102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Любой символ больше пустого!</a:t>
              </a:r>
              <a:endParaRPr/>
            </a:p>
          </p:txBody>
        </p:sp>
        <p:sp>
          <p:nvSpPr>
            <p:cNvPr id="2491" name="Google Shape;2491;p176"/>
            <p:cNvSpPr/>
            <p:nvPr/>
          </p:nvSpPr>
          <p:spPr>
            <a:xfrm>
              <a:off x="1614" y="99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17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Сортировка списков</a:t>
            </a:r>
            <a:endParaRPr/>
          </a:p>
        </p:txBody>
      </p:sp>
      <p:sp>
        <p:nvSpPr>
          <p:cNvPr id="2498" name="Google Shape;2498;p17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9" name="Google Shape;2499;p17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177"/>
          <p:cNvSpPr txBox="1"/>
          <p:nvPr/>
        </p:nvSpPr>
        <p:spPr>
          <a:xfrm>
            <a:off x="368300" y="809625"/>
            <a:ext cx="8458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Работа с отдельной строкой массива: </a:t>
            </a:r>
            <a:endParaRPr/>
          </a:p>
        </p:txBody>
      </p:sp>
      <p:sp>
        <p:nvSpPr>
          <p:cNvPr id="2501" name="Google Shape;2501;p177"/>
          <p:cNvSpPr txBox="1"/>
          <p:nvPr/>
        </p:nvSpPr>
        <p:spPr>
          <a:xfrm>
            <a:off x="682625" y="1346200"/>
            <a:ext cx="8040687" cy="30495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s: array[1..MAX] of string;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c: string;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{вспомогательная строка}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begin</a:t>
            </a:r>
            <a:endParaRPr b="1" i="0" sz="2400" u="none">
              <a:solidFill>
                <a:srgbClr val="0095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с:=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работаем со строкой c, меняем ее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s[i]:=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17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508" name="Google Shape;2508;p17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9" name="Google Shape;2509;p17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178"/>
          <p:cNvSpPr txBox="1"/>
          <p:nvPr/>
        </p:nvSpPr>
        <p:spPr>
          <a:xfrm>
            <a:off x="401637" y="874712"/>
            <a:ext cx="8572500" cy="461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7" lvl="0" marL="719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</a:t>
            </a: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Добавить к списку нумерацию: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Анисимов Никита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2) Иванов Федор</a:t>
            </a:r>
            <a:endParaRPr/>
          </a:p>
          <a:p>
            <a:pPr indent="-719137" lvl="0" marL="71913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</a:t>
            </a: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Выполнить задачу на «3» и сократить имя до первой буквы: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Анисимов Н.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2) Иванов Ф.</a:t>
            </a:r>
            <a:endParaRPr b="1" i="0" sz="2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19137" lvl="0" marL="71913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Выполнить задачу на «4», но при выводе начинать с имени: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Н. Анисимов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2) Ф. Иванов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17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Списки с числовыми данными</a:t>
            </a:r>
            <a:endParaRPr/>
          </a:p>
        </p:txBody>
      </p:sp>
      <p:sp>
        <p:nvSpPr>
          <p:cNvPr id="2517" name="Google Shape;2517;p17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8" name="Google Shape;2518;p179"/>
          <p:cNvSpPr txBox="1"/>
          <p:nvPr/>
        </p:nvSpPr>
        <p:spPr>
          <a:xfrm>
            <a:off x="371475" y="822325"/>
            <a:ext cx="8772525" cy="463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файле </a:t>
            </a: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marks.txt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записаны фамилии и имена школьников и баллы, полученные ими на экзамене (0-100). В файле не более 100 строк. Вывести в файл </a:t>
            </a:r>
            <a:r>
              <a:rPr b="1" i="0" lang="en-US" sz="2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best.txt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список тех, кто получил более 75 баллов.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Файл </a:t>
            </a:r>
            <a:r>
              <a:rPr b="1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marks.txt</a:t>
            </a: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Федоров Иван 78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Иванов Федор 63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Анисимов Никита 90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Никитин Николай 55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333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Результат – файл </a:t>
            </a:r>
            <a:r>
              <a:rPr b="1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best.txt</a:t>
            </a:r>
            <a:r>
              <a:rPr b="1" i="0" lang="en-US" sz="25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Федоров Иван 78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Анисимов Никита 90</a:t>
            </a:r>
            <a:endParaRPr/>
          </a:p>
        </p:txBody>
      </p:sp>
      <p:grpSp>
        <p:nvGrpSpPr>
          <p:cNvPr id="2519" name="Google Shape;2519;p179"/>
          <p:cNvGrpSpPr/>
          <p:nvPr/>
        </p:nvGrpSpPr>
        <p:grpSpPr>
          <a:xfrm>
            <a:off x="4787900" y="2882900"/>
            <a:ext cx="3530600" cy="663575"/>
            <a:chOff x="1614" y="990"/>
            <a:chExt cx="2224" cy="418"/>
          </a:xfrm>
        </p:grpSpPr>
        <p:sp>
          <p:nvSpPr>
            <p:cNvPr id="2520" name="Google Shape;2520;p179"/>
            <p:cNvSpPr txBox="1"/>
            <p:nvPr/>
          </p:nvSpPr>
          <p:spPr>
            <a:xfrm>
              <a:off x="1948" y="1035"/>
              <a:ext cx="1890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Нужен ли массив!</a:t>
              </a:r>
              <a:endParaRPr/>
            </a:p>
          </p:txBody>
        </p:sp>
        <p:sp>
          <p:nvSpPr>
            <p:cNvPr id="2521" name="Google Shape;2521;p179"/>
            <p:cNvSpPr/>
            <p:nvPr/>
          </p:nvSpPr>
          <p:spPr>
            <a:xfrm>
              <a:off x="1614" y="99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grpSp>
        <p:nvGrpSpPr>
          <p:cNvPr id="2522" name="Google Shape;2522;p179"/>
          <p:cNvGrpSpPr/>
          <p:nvPr/>
        </p:nvGrpSpPr>
        <p:grpSpPr>
          <a:xfrm>
            <a:off x="1362075" y="5584825"/>
            <a:ext cx="6615112" cy="663575"/>
            <a:chOff x="1614" y="990"/>
            <a:chExt cx="4167" cy="418"/>
          </a:xfrm>
        </p:grpSpPr>
        <p:sp>
          <p:nvSpPr>
            <p:cNvPr id="2523" name="Google Shape;2523;p179"/>
            <p:cNvSpPr txBox="1"/>
            <p:nvPr/>
          </p:nvSpPr>
          <p:spPr>
            <a:xfrm>
              <a:off x="1948" y="1035"/>
              <a:ext cx="3833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Используем два файла одновременно!</a:t>
              </a:r>
              <a:endParaRPr/>
            </a:p>
          </p:txBody>
        </p:sp>
        <p:sp>
          <p:nvSpPr>
            <p:cNvPr id="2524" name="Google Shape;2524;p179"/>
            <p:cNvSpPr/>
            <p:nvPr/>
          </p:nvSpPr>
          <p:spPr>
            <a:xfrm>
              <a:off x="1614" y="99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18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Работа с двумя файлами одновременно</a:t>
            </a:r>
            <a:endParaRPr/>
          </a:p>
        </p:txBody>
      </p:sp>
      <p:sp>
        <p:nvSpPr>
          <p:cNvPr id="2531" name="Google Shape;2531;p18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2" name="Google Shape;2532;p180"/>
          <p:cNvSpPr txBox="1"/>
          <p:nvPr/>
        </p:nvSpPr>
        <p:spPr>
          <a:xfrm>
            <a:off x="520700" y="955675"/>
            <a:ext cx="7532687" cy="44989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fIn, fOut: Text;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assign(fIn, 'marks.txt');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reset(fIn);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assign(fOut, 'best.txt');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rewrite(fOut);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 eof(fIn)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{ обработка строк из файла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close(fIn);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close(fOut);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18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Цикл обработки файла</a:t>
            </a:r>
            <a:endParaRPr/>
          </a:p>
        </p:txBody>
      </p:sp>
      <p:sp>
        <p:nvSpPr>
          <p:cNvPr id="2539" name="Google Shape;2539;p18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0" name="Google Shape;2540;p181"/>
          <p:cNvSpPr txBox="1"/>
          <p:nvPr/>
        </p:nvSpPr>
        <p:spPr>
          <a:xfrm>
            <a:off x="473075" y="931862"/>
            <a:ext cx="7532687" cy="38290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ball: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not eof(fIn)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readln(fIn, 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{ обработка строки s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{ ball:=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результат на экзамене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ball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75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writeln(fOut, 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grpSp>
        <p:nvGrpSpPr>
          <p:cNvPr id="2541" name="Google Shape;2541;p181"/>
          <p:cNvGrpSpPr/>
          <p:nvPr/>
        </p:nvGrpSpPr>
        <p:grpSpPr>
          <a:xfrm>
            <a:off x="844550" y="5048250"/>
            <a:ext cx="6091237" cy="663575"/>
            <a:chOff x="1614" y="990"/>
            <a:chExt cx="3837" cy="418"/>
          </a:xfrm>
        </p:grpSpPr>
        <p:sp>
          <p:nvSpPr>
            <p:cNvPr id="2542" name="Google Shape;2542;p181"/>
            <p:cNvSpPr txBox="1"/>
            <p:nvPr/>
          </p:nvSpPr>
          <p:spPr>
            <a:xfrm>
              <a:off x="1948" y="1035"/>
              <a:ext cx="3503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Оба файла открыты одновременно!</a:t>
              </a:r>
              <a:endParaRPr/>
            </a:p>
          </p:txBody>
        </p:sp>
        <p:sp>
          <p:nvSpPr>
            <p:cNvPr id="2543" name="Google Shape;2543;p181"/>
            <p:cNvSpPr/>
            <p:nvPr/>
          </p:nvSpPr>
          <p:spPr>
            <a:xfrm>
              <a:off x="1614" y="99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18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Преобразования «строка»-«число»</a:t>
            </a:r>
            <a:endParaRPr/>
          </a:p>
        </p:txBody>
      </p:sp>
      <p:sp>
        <p:nvSpPr>
          <p:cNvPr id="2550" name="Google Shape;2550;p18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1" name="Google Shape;2551;p182"/>
          <p:cNvSpPr txBox="1"/>
          <p:nvPr/>
        </p:nvSpPr>
        <p:spPr>
          <a:xfrm>
            <a:off x="371475" y="833437"/>
            <a:ext cx="838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Из строки в число:</a:t>
            </a:r>
            <a:endParaRPr/>
          </a:p>
        </p:txBody>
      </p:sp>
      <p:sp>
        <p:nvSpPr>
          <p:cNvPr id="2552" name="Google Shape;2552;p182"/>
          <p:cNvSpPr txBox="1"/>
          <p:nvPr/>
        </p:nvSpPr>
        <p:spPr>
          <a:xfrm>
            <a:off x="790575" y="1320800"/>
            <a:ext cx="7761287" cy="23145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'123';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( s, N, r );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N = 123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r = 0, если ошибки не было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r – номер ошибочного символа}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'123.456';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( s, X, r );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X = 123.456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3" name="Google Shape;2553;p182"/>
          <p:cNvSpPr txBox="1"/>
          <p:nvPr/>
        </p:nvSpPr>
        <p:spPr>
          <a:xfrm>
            <a:off x="371475" y="3748087"/>
            <a:ext cx="838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Из числа в строку:</a:t>
            </a:r>
            <a:endParaRPr/>
          </a:p>
        </p:txBody>
      </p:sp>
      <p:sp>
        <p:nvSpPr>
          <p:cNvPr id="2554" name="Google Shape;2554;p182"/>
          <p:cNvSpPr txBox="1"/>
          <p:nvPr/>
        </p:nvSpPr>
        <p:spPr>
          <a:xfrm>
            <a:off x="790575" y="4237037"/>
            <a:ext cx="7761287" cy="1981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:= 123;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 ( N, s );     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'123'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:= 123.456;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 ( X, s );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{ '1.234560E+002'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 ( X:10:3, s );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{ '   123.456' }</a:t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5" name="Google Shape;2555;p182"/>
          <p:cNvSpPr/>
          <p:nvPr/>
        </p:nvSpPr>
        <p:spPr>
          <a:xfrm>
            <a:off x="5689600" y="842962"/>
            <a:ext cx="3240087" cy="1079500"/>
          </a:xfrm>
          <a:prstGeom prst="wedgeRoundRectCallout">
            <a:avLst>
              <a:gd fmla="val -3283" name="adj1"/>
              <a:gd fmla="val 1969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N, r: integer;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X: real;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s: string;</a:t>
            </a:r>
            <a:endParaRPr/>
          </a:p>
        </p:txBody>
      </p:sp>
      <p:sp>
        <p:nvSpPr>
          <p:cNvPr id="2556" name="Google Shape;2556;p182"/>
          <p:cNvSpPr/>
          <p:nvPr/>
        </p:nvSpPr>
        <p:spPr>
          <a:xfrm>
            <a:off x="6278562" y="1822450"/>
            <a:ext cx="687387" cy="2776537"/>
          </a:xfrm>
          <a:custGeom>
            <a:rect b="b" l="l" r="r" t="t"/>
            <a:pathLst>
              <a:path extrusionOk="0" h="2775473" w="688489">
                <a:moveTo>
                  <a:pt x="0" y="2775473"/>
                </a:moveTo>
                <a:lnTo>
                  <a:pt x="43030" y="0"/>
                </a:lnTo>
                <a:lnTo>
                  <a:pt x="688489" y="75111"/>
                </a:lnTo>
                <a:lnTo>
                  <a:pt x="0" y="2775473"/>
                </a:lnTo>
                <a:close/>
              </a:path>
            </a:pathLst>
          </a:custGeom>
          <a:solidFill>
            <a:srgbClr val="E6E6FF"/>
          </a:solidFill>
          <a:ln>
            <a:noFill/>
          </a:ln>
          <a:effectLst>
            <a:outerShdw blurRad="63500" dir="2700000" dist="38100">
              <a:srgbClr val="000000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18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Обработка строки</a:t>
            </a:r>
            <a:endParaRPr/>
          </a:p>
        </p:txBody>
      </p:sp>
      <p:sp>
        <p:nvSpPr>
          <p:cNvPr id="2563" name="Google Shape;2563;p18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4" name="Google Shape;2564;p183"/>
          <p:cNvSpPr txBox="1"/>
          <p:nvPr/>
        </p:nvSpPr>
        <p:spPr>
          <a:xfrm>
            <a:off x="514350" y="2779712"/>
            <a:ext cx="7532687" cy="29876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Pos(' ', s);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n:=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7;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Copy(s,1,n-1);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fam:=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'Пупкин';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Delete(s, 1, n);  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s:=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'Вася 82'; }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Pos(' ', s);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n:=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5;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Copy(s,1,n-1);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name:=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'Вася';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Delete(s, 1, n);    	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s:=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'82'; }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Val(s, ball, r);  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ball:=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82; }</a:t>
            </a:r>
            <a:endParaRPr/>
          </a:p>
        </p:txBody>
      </p:sp>
      <p:sp>
        <p:nvSpPr>
          <p:cNvPr id="2565" name="Google Shape;2565;p183"/>
          <p:cNvSpPr txBox="1"/>
          <p:nvPr/>
        </p:nvSpPr>
        <p:spPr>
          <a:xfrm>
            <a:off x="473075" y="963612"/>
            <a:ext cx="7532687" cy="7096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n, r: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s, fam, name: string;</a:t>
            </a:r>
            <a:endParaRPr/>
          </a:p>
        </p:txBody>
      </p:sp>
      <p:graphicFrame>
        <p:nvGraphicFramePr>
          <p:cNvPr id="2566" name="Google Shape;2566;p183"/>
          <p:cNvGraphicFramePr/>
          <p:nvPr/>
        </p:nvGraphicFramePr>
        <p:xfrm>
          <a:off x="1068387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9725"/>
                <a:gridCol w="439725"/>
                <a:gridCol w="439725"/>
                <a:gridCol w="439725"/>
                <a:gridCol w="439725"/>
                <a:gridCol w="439725"/>
                <a:gridCol w="439725"/>
                <a:gridCol w="439725"/>
                <a:gridCol w="439725"/>
                <a:gridCol w="439725"/>
                <a:gridCol w="439725"/>
                <a:gridCol w="439725"/>
                <a:gridCol w="439725"/>
                <a:gridCol w="4397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к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с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67" name="Google Shape;2567;p183"/>
          <p:cNvSpPr txBox="1"/>
          <p:nvPr/>
        </p:nvSpPr>
        <p:spPr>
          <a:xfrm>
            <a:off x="479425" y="2119312"/>
            <a:ext cx="596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/>
          </a:p>
        </p:txBody>
      </p:sp>
      <p:sp>
        <p:nvSpPr>
          <p:cNvPr id="2568" name="Google Shape;2568;p183"/>
          <p:cNvSpPr txBox="1"/>
          <p:nvPr/>
        </p:nvSpPr>
        <p:spPr>
          <a:xfrm>
            <a:off x="3700462" y="1730375"/>
            <a:ext cx="4619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</p:txBody>
      </p:sp>
      <p:sp>
        <p:nvSpPr>
          <p:cNvPr id="2569" name="Google Shape;2569;p183"/>
          <p:cNvSpPr txBox="1"/>
          <p:nvPr/>
        </p:nvSpPr>
        <p:spPr>
          <a:xfrm>
            <a:off x="1073150" y="1730375"/>
            <a:ext cx="4619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570" name="Google Shape;2570;p183"/>
          <p:cNvSpPr txBox="1"/>
          <p:nvPr/>
        </p:nvSpPr>
        <p:spPr>
          <a:xfrm>
            <a:off x="5886450" y="1730375"/>
            <a:ext cx="4619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</p:txBody>
      </p:sp>
      <p:sp>
        <p:nvSpPr>
          <p:cNvPr id="2571" name="Google Shape;2571;p183"/>
          <p:cNvSpPr txBox="1"/>
          <p:nvPr/>
        </p:nvSpPr>
        <p:spPr>
          <a:xfrm>
            <a:off x="4141787" y="1730375"/>
            <a:ext cx="4619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572" name="Google Shape;2572;p183"/>
          <p:cNvSpPr txBox="1"/>
          <p:nvPr/>
        </p:nvSpPr>
        <p:spPr>
          <a:xfrm>
            <a:off x="1058862" y="2116137"/>
            <a:ext cx="2649537" cy="450850"/>
          </a:xfrm>
          <a:prstGeom prst="rect">
            <a:avLst/>
          </a:prstGeom>
          <a:solidFill>
            <a:srgbClr val="00B050">
              <a:alpha val="22745"/>
            </a:srgb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3" name="Google Shape;2573;p183"/>
          <p:cNvSpPr txBox="1"/>
          <p:nvPr/>
        </p:nvSpPr>
        <p:spPr>
          <a:xfrm>
            <a:off x="1027112" y="1755775"/>
            <a:ext cx="3106737" cy="936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4" name="Google Shape;2574;p183"/>
          <p:cNvSpPr txBox="1"/>
          <p:nvPr/>
        </p:nvSpPr>
        <p:spPr>
          <a:xfrm>
            <a:off x="4144962" y="2116137"/>
            <a:ext cx="1757362" cy="450850"/>
          </a:xfrm>
          <a:prstGeom prst="rect">
            <a:avLst/>
          </a:prstGeom>
          <a:solidFill>
            <a:srgbClr val="00B050">
              <a:alpha val="22745"/>
            </a:srgb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5" name="Google Shape;2575;p183"/>
          <p:cNvSpPr txBox="1"/>
          <p:nvPr/>
        </p:nvSpPr>
        <p:spPr>
          <a:xfrm>
            <a:off x="3138487" y="1735137"/>
            <a:ext cx="3194050" cy="979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18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2582" name="Google Shape;2582;p18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3" name="Google Shape;2583;p18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184"/>
          <p:cNvSpPr txBox="1"/>
          <p:nvPr/>
        </p:nvSpPr>
        <p:spPr>
          <a:xfrm>
            <a:off x="401637" y="811212"/>
            <a:ext cx="8572500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7" lvl="0" marL="719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</a:t>
            </a: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Добавить к списку нумерацию: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Федоров Иван 78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2) Анисимов Никита 90</a:t>
            </a:r>
            <a:endParaRPr/>
          </a:p>
          <a:p>
            <a:pPr indent="-719137" lvl="0" marL="71913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</a:t>
            </a: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Выполнить задачу на «3» и сократить имя до первой буквы: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Федоров И. 78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2) Анисимов Н. 90</a:t>
            </a:r>
            <a:endParaRPr b="1" i="0" sz="2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19137" lvl="0" marL="71913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Выполнить задачу на «4», но отсортировать список по алфавиту.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Анисимов Н. 90</a:t>
            </a:r>
            <a:endParaRPr/>
          </a:p>
          <a:p>
            <a:pPr indent="-631824" lvl="1" marL="989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2) Федоров И. 78</a:t>
            </a:r>
            <a:endParaRPr/>
          </a:p>
          <a:p>
            <a:pPr indent="-719137" lvl="0" marL="719137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«6»: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Выполнить задачу на «4», но отсортировать список по убыванию отметки (балла).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439" name="Google Shape;439;p5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40" name="Google Shape;440;p5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1" name="Google Shape;441;p5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0"/>
          <p:cNvSpPr txBox="1"/>
          <p:nvPr/>
        </p:nvSpPr>
        <p:spPr>
          <a:xfrm>
            <a:off x="369887" y="828675"/>
            <a:ext cx="84201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с клавиатуры массив из 5 элементов, найти в нем минимальный элемент и его номер.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-5   10  -10  5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мимимальный A[4]=-10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с клавиатуры массив из 5 элементов, найти в нем максимальный и минимальный элементы и их номера.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-5   10  -10  5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максимальный A[3]=10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минимальный  A[4]=-10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18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Конец фильма</a:t>
            </a:r>
            <a:endParaRPr/>
          </a:p>
        </p:txBody>
      </p:sp>
      <p:sp>
        <p:nvSpPr>
          <p:cNvPr id="2591" name="Google Shape;2591;p18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449" name="Google Shape;449;p5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50" name="Google Shape;450;p51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1" name="Google Shape;451;p5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1"/>
          <p:cNvSpPr txBox="1"/>
          <p:nvPr/>
        </p:nvSpPr>
        <p:spPr>
          <a:xfrm>
            <a:off x="369887" y="828675"/>
            <a:ext cx="8420100" cy="231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с клавиатуры массив из 5 элементов, найти в нем два максимальных элемента и их номера.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-5   10  -10  5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максимальные A[3]=10, A[5]=5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54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Часть II</a:t>
            </a:r>
            <a:endParaRPr/>
          </a:p>
        </p:txBody>
      </p:sp>
      <p:sp>
        <p:nvSpPr>
          <p:cNvPr id="458" name="Google Shape;458;p52"/>
          <p:cNvSpPr txBox="1"/>
          <p:nvPr>
            <p:ph idx="1" type="subTitle"/>
          </p:nvPr>
        </p:nvSpPr>
        <p:spPr>
          <a:xfrm>
            <a:off x="850900" y="4300537"/>
            <a:ext cx="7640637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3. Обработка массивов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Случайные процессы</a:t>
            </a:r>
            <a:endParaRPr/>
          </a:p>
        </p:txBody>
      </p:sp>
      <p:sp>
        <p:nvSpPr>
          <p:cNvPr id="465" name="Google Shape;465;p5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6" name="Google Shape;466;p53"/>
          <p:cNvSpPr txBox="1"/>
          <p:nvPr/>
        </p:nvSpPr>
        <p:spPr>
          <a:xfrm>
            <a:off x="401637" y="814387"/>
            <a:ext cx="4265612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Случайно…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встретить друга на улице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разбить тарелку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10 рублей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выиграть в лотерею</a:t>
            </a:r>
            <a:endParaRPr/>
          </a:p>
        </p:txBody>
      </p:sp>
      <p:sp>
        <p:nvSpPr>
          <p:cNvPr id="467" name="Google Shape;467;p53"/>
          <p:cNvSpPr txBox="1"/>
          <p:nvPr/>
        </p:nvSpPr>
        <p:spPr>
          <a:xfrm>
            <a:off x="4926012" y="814387"/>
            <a:ext cx="3648075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Случайный выбор: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жеребьевка на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соревнованиях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выигравшие номера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лотерее</a:t>
            </a:r>
            <a:endParaRPr/>
          </a:p>
        </p:txBody>
      </p:sp>
      <p:pic>
        <p:nvPicPr>
          <p:cNvPr id="468" name="Google Shape;46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712" y="3371850"/>
            <a:ext cx="2170112" cy="1077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2875" y="3416300"/>
            <a:ext cx="8953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3037" y="4614862"/>
            <a:ext cx="2765425" cy="18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3"/>
          <p:cNvSpPr txBox="1"/>
          <p:nvPr/>
        </p:nvSpPr>
        <p:spPr>
          <a:xfrm>
            <a:off x="469900" y="2817812"/>
            <a:ext cx="4448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Как получить случайность?</a:t>
            </a:r>
            <a:endParaRPr/>
          </a:p>
        </p:txBody>
      </p:sp>
      <p:pic>
        <p:nvPicPr>
          <p:cNvPr id="472" name="Google Shape;47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5987" y="4649787"/>
            <a:ext cx="1927225" cy="182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7062" y="4622800"/>
            <a:ext cx="1822450" cy="18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/>
          <p:nvPr/>
        </p:nvSpPr>
        <p:spPr>
          <a:xfrm>
            <a:off x="915987" y="5607050"/>
            <a:ext cx="2281237" cy="839787"/>
          </a:xfrm>
          <a:custGeom>
            <a:rect b="b" l="l" r="r" t="t"/>
            <a:pathLst>
              <a:path extrusionOk="0" h="603316" w="2281287">
                <a:moveTo>
                  <a:pt x="0" y="603316"/>
                </a:moveTo>
                <a:lnTo>
                  <a:pt x="0" y="306371"/>
                </a:lnTo>
                <a:lnTo>
                  <a:pt x="523188" y="0"/>
                </a:lnTo>
                <a:lnTo>
                  <a:pt x="1814660" y="0"/>
                </a:lnTo>
                <a:lnTo>
                  <a:pt x="2281287" y="306371"/>
                </a:lnTo>
                <a:lnTo>
                  <a:pt x="2281287" y="603315"/>
                </a:lnTo>
                <a:lnTo>
                  <a:pt x="0" y="603316"/>
                </a:lnTo>
                <a:close/>
              </a:path>
            </a:pathLst>
          </a:custGeom>
          <a:solidFill>
            <a:srgbClr val="FFFF66">
              <a:alpha val="5333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Случайные числа на компьютере</a:t>
            </a:r>
            <a:endParaRPr/>
          </a:p>
        </p:txBody>
      </p:sp>
      <p:sp>
        <p:nvSpPr>
          <p:cNvPr id="481" name="Google Shape;481;p5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2" name="Google Shape;482;p54"/>
          <p:cNvSpPr txBox="1"/>
          <p:nvPr/>
        </p:nvSpPr>
        <p:spPr>
          <a:xfrm>
            <a:off x="382587" y="823912"/>
            <a:ext cx="3886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Электронный генератор</a:t>
            </a:r>
            <a:endParaRPr/>
          </a:p>
        </p:txBody>
      </p:sp>
      <p:pic>
        <p:nvPicPr>
          <p:cNvPr id="483" name="Google Shape;48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284287"/>
            <a:ext cx="1597025" cy="896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54"/>
          <p:cNvGrpSpPr/>
          <p:nvPr/>
        </p:nvGrpSpPr>
        <p:grpSpPr>
          <a:xfrm>
            <a:off x="3279775" y="1343025"/>
            <a:ext cx="395287" cy="395287"/>
            <a:chOff x="552" y="2523"/>
            <a:chExt cx="1728" cy="1728"/>
          </a:xfrm>
        </p:grpSpPr>
        <p:sp>
          <p:nvSpPr>
            <p:cNvPr id="485" name="Google Shape;485;p54"/>
            <p:cNvSpPr/>
            <p:nvPr/>
          </p:nvSpPr>
          <p:spPr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4"/>
            <p:cNvSpPr txBox="1"/>
            <p:nvPr/>
          </p:nvSpPr>
          <p:spPr>
            <a:xfrm>
              <a:off x="774" y="3183"/>
              <a:ext cx="1299" cy="4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p54"/>
          <p:cNvSpPr txBox="1"/>
          <p:nvPr/>
        </p:nvSpPr>
        <p:spPr>
          <a:xfrm>
            <a:off x="3805237" y="1352550"/>
            <a:ext cx="4978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нужно специальное устройство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нельзя воспроизвести результаты</a:t>
            </a:r>
            <a:endParaRPr/>
          </a:p>
        </p:txBody>
      </p:sp>
      <p:sp>
        <p:nvSpPr>
          <p:cNvPr id="488" name="Google Shape;488;p54"/>
          <p:cNvSpPr/>
          <p:nvPr/>
        </p:nvSpPr>
        <p:spPr>
          <a:xfrm>
            <a:off x="906462" y="4760912"/>
            <a:ext cx="2281237" cy="839787"/>
          </a:xfrm>
          <a:custGeom>
            <a:rect b="b" l="l" r="r" t="t"/>
            <a:pathLst>
              <a:path extrusionOk="0" h="603316" w="2281287">
                <a:moveTo>
                  <a:pt x="0" y="603316"/>
                </a:moveTo>
                <a:lnTo>
                  <a:pt x="0" y="306371"/>
                </a:lnTo>
                <a:lnTo>
                  <a:pt x="523188" y="0"/>
                </a:lnTo>
                <a:lnTo>
                  <a:pt x="1814660" y="0"/>
                </a:lnTo>
                <a:lnTo>
                  <a:pt x="2281287" y="306371"/>
                </a:lnTo>
                <a:lnTo>
                  <a:pt x="2281287" y="603315"/>
                </a:lnTo>
                <a:lnTo>
                  <a:pt x="0" y="603316"/>
                </a:lnTo>
                <a:close/>
              </a:path>
            </a:pathLst>
          </a:custGeom>
          <a:solidFill>
            <a:srgbClr val="FFFF66">
              <a:alpha val="5333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889000" y="5151437"/>
            <a:ext cx="23971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318458191041</a:t>
            </a:r>
            <a:endParaRPr/>
          </a:p>
        </p:txBody>
      </p:sp>
      <p:sp>
        <p:nvSpPr>
          <p:cNvPr id="490" name="Google Shape;490;p54"/>
          <p:cNvSpPr txBox="1"/>
          <p:nvPr/>
        </p:nvSpPr>
        <p:spPr>
          <a:xfrm>
            <a:off x="1455737" y="4344987"/>
            <a:ext cx="1287462" cy="406400"/>
          </a:xfrm>
          <a:prstGeom prst="rect">
            <a:avLst/>
          </a:prstGeom>
          <a:solidFill>
            <a:srgbClr val="D1D1FF"/>
          </a:solidFill>
          <a:ln>
            <a:noFill/>
          </a:ln>
        </p:spPr>
        <p:txBody>
          <a:bodyPr anchorCtr="0" anchor="t" bIns="36000" lIns="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564321</a:t>
            </a:r>
            <a:endParaRPr/>
          </a:p>
        </p:txBody>
      </p:sp>
      <p:sp>
        <p:nvSpPr>
          <p:cNvPr id="491" name="Google Shape;491;p54"/>
          <p:cNvSpPr txBox="1"/>
          <p:nvPr/>
        </p:nvSpPr>
        <p:spPr>
          <a:xfrm>
            <a:off x="889000" y="6002337"/>
            <a:ext cx="23971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209938992481</a:t>
            </a:r>
            <a:endParaRPr/>
          </a:p>
        </p:txBody>
      </p:sp>
      <p:sp>
        <p:nvSpPr>
          <p:cNvPr id="492" name="Google Shape;492;p54"/>
          <p:cNvSpPr txBox="1"/>
          <p:nvPr/>
        </p:nvSpPr>
        <p:spPr>
          <a:xfrm>
            <a:off x="1509712" y="5146675"/>
            <a:ext cx="1143000" cy="452437"/>
          </a:xfrm>
          <a:prstGeom prst="rect">
            <a:avLst/>
          </a:prstGeom>
          <a:solidFill>
            <a:srgbClr val="D1D1FF"/>
          </a:solidFill>
          <a:ln>
            <a:noFill/>
          </a:ln>
        </p:spPr>
        <p:txBody>
          <a:bodyPr anchorCtr="0" anchor="t" bIns="36000" lIns="0" spcFirstLastPara="1" rIns="36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458191</a:t>
            </a:r>
            <a:endParaRPr/>
          </a:p>
        </p:txBody>
      </p:sp>
      <p:sp>
        <p:nvSpPr>
          <p:cNvPr id="493" name="Google Shape;493;p54"/>
          <p:cNvSpPr txBox="1"/>
          <p:nvPr/>
        </p:nvSpPr>
        <p:spPr>
          <a:xfrm>
            <a:off x="1527175" y="6040437"/>
            <a:ext cx="1141412" cy="414337"/>
          </a:xfrm>
          <a:prstGeom prst="rect">
            <a:avLst/>
          </a:prstGeom>
          <a:solidFill>
            <a:srgbClr val="D1D1FF"/>
          </a:solidFill>
          <a:ln>
            <a:noFill/>
          </a:ln>
        </p:spPr>
        <p:txBody>
          <a:bodyPr anchorCtr="0" anchor="t" bIns="36000" lIns="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938992</a:t>
            </a:r>
            <a:endParaRPr/>
          </a:p>
        </p:txBody>
      </p:sp>
      <p:grpSp>
        <p:nvGrpSpPr>
          <p:cNvPr id="494" name="Google Shape;494;p54"/>
          <p:cNvGrpSpPr/>
          <p:nvPr/>
        </p:nvGrpSpPr>
        <p:grpSpPr>
          <a:xfrm>
            <a:off x="4057650" y="4356100"/>
            <a:ext cx="395287" cy="395287"/>
            <a:chOff x="552" y="2523"/>
            <a:chExt cx="1728" cy="1728"/>
          </a:xfrm>
        </p:grpSpPr>
        <p:sp>
          <p:nvSpPr>
            <p:cNvPr id="495" name="Google Shape;495;p54"/>
            <p:cNvSpPr/>
            <p:nvPr/>
          </p:nvSpPr>
          <p:spPr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4"/>
            <p:cNvSpPr txBox="1"/>
            <p:nvPr/>
          </p:nvSpPr>
          <p:spPr>
            <a:xfrm>
              <a:off x="774" y="3183"/>
              <a:ext cx="1299" cy="4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Google Shape;497;p54"/>
          <p:cNvSpPr txBox="1"/>
          <p:nvPr/>
        </p:nvSpPr>
        <p:spPr>
          <a:xfrm>
            <a:off x="4583112" y="4365625"/>
            <a:ext cx="399732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малый период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(последовательность повторяется через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чисел)</a:t>
            </a:r>
            <a:endParaRPr/>
          </a:p>
        </p:txBody>
      </p:sp>
      <p:sp>
        <p:nvSpPr>
          <p:cNvPr id="498" name="Google Shape;498;p54"/>
          <p:cNvSpPr txBox="1"/>
          <p:nvPr/>
        </p:nvSpPr>
        <p:spPr>
          <a:xfrm>
            <a:off x="382587" y="3640137"/>
            <a:ext cx="70135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Метод середины квадрата (Дж. фон Нейман)</a:t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>
            <a:off x="3186112" y="4300537"/>
            <a:ext cx="1706562" cy="522287"/>
          </a:xfrm>
          <a:prstGeom prst="wedgeRoundRectCallout">
            <a:avLst>
              <a:gd fmla="val -2670" name="adj1"/>
              <a:gd fmla="val 29567" name="adj2"/>
              <a:gd fmla="val 0" name="adj3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квадрате</a:t>
            </a:r>
            <a:endParaRPr/>
          </a:p>
        </p:txBody>
      </p:sp>
      <p:sp>
        <p:nvSpPr>
          <p:cNvPr id="500" name="Google Shape;500;p54"/>
          <p:cNvSpPr txBox="1"/>
          <p:nvPr/>
        </p:nvSpPr>
        <p:spPr>
          <a:xfrm>
            <a:off x="382587" y="2397125"/>
            <a:ext cx="83280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Псевдослучайные числа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обладают свойствами случайных чисел, но каждое следующее число вычисляется по заданной формуле.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Часть II</a:t>
            </a:r>
            <a:endParaRPr/>
          </a:p>
        </p:txBody>
      </p:sp>
      <p:sp>
        <p:nvSpPr>
          <p:cNvPr id="217" name="Google Shape;217;p37"/>
          <p:cNvSpPr txBox="1"/>
          <p:nvPr>
            <p:ph idx="1" type="subTitle"/>
          </p:nvPr>
        </p:nvSpPr>
        <p:spPr>
          <a:xfrm>
            <a:off x="1371600" y="3886200"/>
            <a:ext cx="64008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1. Массивы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Распределение случайных чисел</a:t>
            </a:r>
            <a:endParaRPr/>
          </a:p>
        </p:txBody>
      </p:sp>
      <p:sp>
        <p:nvSpPr>
          <p:cNvPr id="507" name="Google Shape;507;p5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8" name="Google Shape;508;p55"/>
          <p:cNvSpPr txBox="1"/>
          <p:nvPr/>
        </p:nvSpPr>
        <p:spPr>
          <a:xfrm>
            <a:off x="360362" y="868362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Модель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снежинки падают на отрезок [a,b]</a:t>
            </a:r>
            <a:endParaRPr/>
          </a:p>
        </p:txBody>
      </p:sp>
      <p:grpSp>
        <p:nvGrpSpPr>
          <p:cNvPr id="509" name="Google Shape;509;p55"/>
          <p:cNvGrpSpPr/>
          <p:nvPr/>
        </p:nvGrpSpPr>
        <p:grpSpPr>
          <a:xfrm>
            <a:off x="1089025" y="2546350"/>
            <a:ext cx="2949575" cy="2538412"/>
            <a:chOff x="686" y="1604"/>
            <a:chExt cx="1858" cy="1599"/>
          </a:xfrm>
        </p:grpSpPr>
        <p:sp>
          <p:nvSpPr>
            <p:cNvPr descr="Крупная клетка" id="510" name="Google Shape;510;p55"/>
            <p:cNvSpPr/>
            <p:nvPr/>
          </p:nvSpPr>
          <p:spPr>
            <a:xfrm>
              <a:off x="1021" y="2249"/>
              <a:ext cx="975" cy="693"/>
            </a:xfrm>
            <a:custGeom>
              <a:rect b="b" l="l" r="r" t="t"/>
              <a:pathLst>
                <a:path extrusionOk="0" h="693" w="975">
                  <a:moveTo>
                    <a:pt x="0" y="690"/>
                  </a:moveTo>
                  <a:lnTo>
                    <a:pt x="0" y="0"/>
                  </a:lnTo>
                  <a:lnTo>
                    <a:pt x="975" y="0"/>
                  </a:lnTo>
                  <a:lnTo>
                    <a:pt x="975" y="693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1" name="Google Shape;511;p55"/>
            <p:cNvCxnSpPr/>
            <p:nvPr/>
          </p:nvCxnSpPr>
          <p:spPr>
            <a:xfrm>
              <a:off x="686" y="2942"/>
              <a:ext cx="185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512" name="Google Shape;512;p55"/>
            <p:cNvSpPr txBox="1"/>
            <p:nvPr/>
          </p:nvSpPr>
          <p:spPr>
            <a:xfrm>
              <a:off x="913" y="2990"/>
              <a:ext cx="185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000" spcFirstLastPara="1" rIns="18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513" name="Google Shape;513;p55"/>
            <p:cNvSpPr txBox="1"/>
            <p:nvPr/>
          </p:nvSpPr>
          <p:spPr>
            <a:xfrm>
              <a:off x="1934" y="3004"/>
              <a:ext cx="185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000" spcFirstLastPara="1" rIns="18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514" name="Google Shape;514;p55"/>
            <p:cNvCxnSpPr/>
            <p:nvPr/>
          </p:nvCxnSpPr>
          <p:spPr>
            <a:xfrm>
              <a:off x="1022" y="1604"/>
              <a:ext cx="0" cy="13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5" name="Google Shape;515;p55"/>
            <p:cNvCxnSpPr/>
            <p:nvPr/>
          </p:nvCxnSpPr>
          <p:spPr>
            <a:xfrm>
              <a:off x="1996" y="1611"/>
              <a:ext cx="0" cy="13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16" name="Google Shape;516;p55"/>
          <p:cNvGrpSpPr/>
          <p:nvPr/>
        </p:nvGrpSpPr>
        <p:grpSpPr>
          <a:xfrm>
            <a:off x="4932362" y="2546350"/>
            <a:ext cx="2949575" cy="2538412"/>
            <a:chOff x="3107" y="1604"/>
            <a:chExt cx="1858" cy="1599"/>
          </a:xfrm>
        </p:grpSpPr>
        <p:sp>
          <p:nvSpPr>
            <p:cNvPr descr="Крупная клетка" id="517" name="Google Shape;517;p55"/>
            <p:cNvSpPr/>
            <p:nvPr/>
          </p:nvSpPr>
          <p:spPr>
            <a:xfrm>
              <a:off x="3442" y="1787"/>
              <a:ext cx="975" cy="1155"/>
            </a:xfrm>
            <a:custGeom>
              <a:rect b="b" l="l" r="r" t="t"/>
              <a:pathLst>
                <a:path extrusionOk="0" h="1155" w="975">
                  <a:moveTo>
                    <a:pt x="0" y="1152"/>
                  </a:moveTo>
                  <a:lnTo>
                    <a:pt x="0" y="720"/>
                  </a:lnTo>
                  <a:cubicBezTo>
                    <a:pt x="0" y="720"/>
                    <a:pt x="177" y="504"/>
                    <a:pt x="177" y="504"/>
                  </a:cubicBezTo>
                  <a:cubicBezTo>
                    <a:pt x="177" y="504"/>
                    <a:pt x="236" y="273"/>
                    <a:pt x="321" y="201"/>
                  </a:cubicBezTo>
                  <a:cubicBezTo>
                    <a:pt x="406" y="129"/>
                    <a:pt x="581" y="0"/>
                    <a:pt x="690" y="72"/>
                  </a:cubicBezTo>
                  <a:cubicBezTo>
                    <a:pt x="799" y="144"/>
                    <a:pt x="928" y="453"/>
                    <a:pt x="975" y="633"/>
                  </a:cubicBezTo>
                  <a:lnTo>
                    <a:pt x="975" y="1155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8" name="Google Shape;518;p55"/>
            <p:cNvCxnSpPr/>
            <p:nvPr/>
          </p:nvCxnSpPr>
          <p:spPr>
            <a:xfrm>
              <a:off x="3107" y="2942"/>
              <a:ext cx="185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519" name="Google Shape;519;p55"/>
            <p:cNvSpPr txBox="1"/>
            <p:nvPr/>
          </p:nvSpPr>
          <p:spPr>
            <a:xfrm>
              <a:off x="3334" y="2990"/>
              <a:ext cx="185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000" spcFirstLastPara="1" rIns="18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520" name="Google Shape;520;p55"/>
            <p:cNvSpPr txBox="1"/>
            <p:nvPr/>
          </p:nvSpPr>
          <p:spPr>
            <a:xfrm>
              <a:off x="4355" y="3004"/>
              <a:ext cx="185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000" spcFirstLastPara="1" rIns="18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521" name="Google Shape;521;p55"/>
            <p:cNvCxnSpPr/>
            <p:nvPr/>
          </p:nvCxnSpPr>
          <p:spPr>
            <a:xfrm>
              <a:off x="3443" y="1604"/>
              <a:ext cx="0" cy="13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2" name="Google Shape;522;p55"/>
            <p:cNvCxnSpPr/>
            <p:nvPr/>
          </p:nvCxnSpPr>
          <p:spPr>
            <a:xfrm>
              <a:off x="4417" y="1611"/>
              <a:ext cx="0" cy="13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23" name="Google Shape;523;p55"/>
          <p:cNvSpPr txBox="1"/>
          <p:nvPr/>
        </p:nvSpPr>
        <p:spPr>
          <a:xfrm>
            <a:off x="2963862" y="1406525"/>
            <a:ext cx="2919412" cy="53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распределение</a:t>
            </a:r>
            <a:endParaRPr/>
          </a:p>
        </p:txBody>
      </p:sp>
      <p:sp>
        <p:nvSpPr>
          <p:cNvPr id="524" name="Google Shape;524;p55"/>
          <p:cNvSpPr txBox="1"/>
          <p:nvPr/>
        </p:nvSpPr>
        <p:spPr>
          <a:xfrm>
            <a:off x="977900" y="2016125"/>
            <a:ext cx="2919412" cy="53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равномерное</a:t>
            </a:r>
            <a:endParaRPr/>
          </a:p>
        </p:txBody>
      </p:sp>
      <p:sp>
        <p:nvSpPr>
          <p:cNvPr id="525" name="Google Shape;525;p55"/>
          <p:cNvSpPr txBox="1"/>
          <p:nvPr/>
        </p:nvSpPr>
        <p:spPr>
          <a:xfrm>
            <a:off x="4775200" y="2035175"/>
            <a:ext cx="2919412" cy="53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неравномерное</a:t>
            </a:r>
            <a:endParaRPr/>
          </a:p>
        </p:txBody>
      </p:sp>
      <p:cxnSp>
        <p:nvCxnSpPr>
          <p:cNvPr id="526" name="Google Shape;526;p55"/>
          <p:cNvCxnSpPr/>
          <p:nvPr/>
        </p:nvCxnSpPr>
        <p:spPr>
          <a:xfrm flipH="1">
            <a:off x="2751137" y="1903412"/>
            <a:ext cx="1477962" cy="258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7" name="Google Shape;527;p55"/>
          <p:cNvCxnSpPr/>
          <p:nvPr/>
        </p:nvCxnSpPr>
        <p:spPr>
          <a:xfrm>
            <a:off x="4487862" y="1903412"/>
            <a:ext cx="1477962" cy="258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28" name="Google Shape;528;p55"/>
          <p:cNvGrpSpPr/>
          <p:nvPr/>
        </p:nvGrpSpPr>
        <p:grpSpPr>
          <a:xfrm>
            <a:off x="709612" y="5340350"/>
            <a:ext cx="7948612" cy="663575"/>
            <a:chOff x="429" y="3183"/>
            <a:chExt cx="5007" cy="418"/>
          </a:xfrm>
        </p:grpSpPr>
        <p:sp>
          <p:nvSpPr>
            <p:cNvPr id="529" name="Google Shape;529;p55"/>
            <p:cNvSpPr txBox="1"/>
            <p:nvPr/>
          </p:nvSpPr>
          <p:spPr>
            <a:xfrm>
              <a:off x="723" y="3250"/>
              <a:ext cx="4713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Сколько может быть разных распределений?</a:t>
              </a:r>
              <a:endParaRPr/>
            </a:p>
          </p:txBody>
        </p:sp>
        <p:sp>
          <p:nvSpPr>
            <p:cNvPr id="530" name="Google Shape;530;p55"/>
            <p:cNvSpPr/>
            <p:nvPr/>
          </p:nvSpPr>
          <p:spPr>
            <a:xfrm>
              <a:off x="429" y="3183"/>
              <a:ext cx="430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6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Распределение случайных чисел</a:t>
            </a:r>
            <a:endParaRPr/>
          </a:p>
        </p:txBody>
      </p:sp>
      <p:sp>
        <p:nvSpPr>
          <p:cNvPr id="537" name="Google Shape;537;p56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8" name="Google Shape;538;p56"/>
          <p:cNvSpPr txBox="1"/>
          <p:nvPr/>
        </p:nvSpPr>
        <p:spPr>
          <a:xfrm>
            <a:off x="388937" y="869950"/>
            <a:ext cx="8420100" cy="271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распределение – это характеристика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всей последовательности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не одного числа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равномерное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распределение одно, компьютерные датчики случайных чисел дают равномерное распределение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неравномерных – много</a:t>
            </a:r>
            <a:endParaRPr/>
          </a:p>
          <a:p>
            <a:pPr indent="-180974" lvl="1" marL="5349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любое неравномерное можно получить с помощью равномерного</a:t>
            </a:r>
            <a:endParaRPr/>
          </a:p>
        </p:txBody>
      </p:sp>
      <p:sp>
        <p:nvSpPr>
          <p:cNvPr descr="Крупная клетка" id="539" name="Google Shape;539;p56"/>
          <p:cNvSpPr/>
          <p:nvPr/>
        </p:nvSpPr>
        <p:spPr>
          <a:xfrm>
            <a:off x="1720850" y="3962400"/>
            <a:ext cx="1547812" cy="1104900"/>
          </a:xfrm>
          <a:custGeom>
            <a:rect b="b" l="l" r="r" t="t"/>
            <a:pathLst>
              <a:path extrusionOk="0" h="696" w="975">
                <a:moveTo>
                  <a:pt x="0" y="693"/>
                </a:moveTo>
                <a:lnTo>
                  <a:pt x="483" y="0"/>
                </a:lnTo>
                <a:lnTo>
                  <a:pt x="975" y="696"/>
                </a:lnTo>
                <a:lnTo>
                  <a:pt x="0" y="69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56"/>
          <p:cNvCxnSpPr/>
          <p:nvPr/>
        </p:nvCxnSpPr>
        <p:spPr>
          <a:xfrm>
            <a:off x="1189037" y="5067300"/>
            <a:ext cx="29495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541" name="Google Shape;541;p56"/>
          <p:cNvSpPr txBox="1"/>
          <p:nvPr/>
        </p:nvSpPr>
        <p:spPr>
          <a:xfrm>
            <a:off x="1543050" y="5041900"/>
            <a:ext cx="293687" cy="315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42" name="Google Shape;542;p56"/>
          <p:cNvSpPr txBox="1"/>
          <p:nvPr/>
        </p:nvSpPr>
        <p:spPr>
          <a:xfrm>
            <a:off x="3135312" y="5072062"/>
            <a:ext cx="293687" cy="315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543" name="Google Shape;543;p56"/>
          <p:cNvCxnSpPr/>
          <p:nvPr/>
        </p:nvCxnSpPr>
        <p:spPr>
          <a:xfrm>
            <a:off x="1722437" y="3802062"/>
            <a:ext cx="0" cy="1263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4" name="Google Shape;544;p56"/>
          <p:cNvCxnSpPr/>
          <p:nvPr/>
        </p:nvCxnSpPr>
        <p:spPr>
          <a:xfrm>
            <a:off x="3268662" y="3830637"/>
            <a:ext cx="0" cy="1246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545" name="Google Shape;54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7" y="5200650"/>
            <a:ext cx="1563687" cy="87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6" name="Google Shape;546;p56"/>
          <p:cNvCxnSpPr/>
          <p:nvPr/>
        </p:nvCxnSpPr>
        <p:spPr>
          <a:xfrm>
            <a:off x="5233987" y="5076825"/>
            <a:ext cx="29495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547" name="Google Shape;547;p56"/>
          <p:cNvSpPr txBox="1"/>
          <p:nvPr/>
        </p:nvSpPr>
        <p:spPr>
          <a:xfrm>
            <a:off x="5588000" y="5051425"/>
            <a:ext cx="293687" cy="315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48" name="Google Shape;548;p56"/>
          <p:cNvSpPr txBox="1"/>
          <p:nvPr/>
        </p:nvSpPr>
        <p:spPr>
          <a:xfrm>
            <a:off x="7180262" y="5081587"/>
            <a:ext cx="293687" cy="315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18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549" name="Google Shape;549;p56"/>
          <p:cNvCxnSpPr/>
          <p:nvPr/>
        </p:nvCxnSpPr>
        <p:spPr>
          <a:xfrm>
            <a:off x="5767387" y="3811587"/>
            <a:ext cx="0" cy="1263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0" name="Google Shape;550;p56"/>
          <p:cNvCxnSpPr/>
          <p:nvPr/>
        </p:nvCxnSpPr>
        <p:spPr>
          <a:xfrm>
            <a:off x="7313612" y="3840162"/>
            <a:ext cx="0" cy="1246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51" name="Google Shape;551;p56"/>
          <p:cNvGrpSpPr/>
          <p:nvPr/>
        </p:nvGrpSpPr>
        <p:grpSpPr>
          <a:xfrm>
            <a:off x="5786437" y="3757612"/>
            <a:ext cx="1525587" cy="1311275"/>
            <a:chOff x="2568" y="2216"/>
            <a:chExt cx="903" cy="826"/>
          </a:xfrm>
        </p:grpSpPr>
        <p:sp>
          <p:nvSpPr>
            <p:cNvPr descr="Крупная клетка" id="552" name="Google Shape;552;p56"/>
            <p:cNvSpPr/>
            <p:nvPr/>
          </p:nvSpPr>
          <p:spPr>
            <a:xfrm>
              <a:off x="2568" y="2216"/>
              <a:ext cx="458" cy="826"/>
            </a:xfrm>
            <a:custGeom>
              <a:rect b="b" l="l" r="r" t="t"/>
              <a:pathLst>
                <a:path extrusionOk="0" h="826" w="458">
                  <a:moveTo>
                    <a:pt x="0" y="826"/>
                  </a:moveTo>
                  <a:lnTo>
                    <a:pt x="158" y="822"/>
                  </a:lnTo>
                  <a:cubicBezTo>
                    <a:pt x="197" y="816"/>
                    <a:pt x="216" y="805"/>
                    <a:pt x="236" y="788"/>
                  </a:cubicBezTo>
                  <a:cubicBezTo>
                    <a:pt x="255" y="771"/>
                    <a:pt x="263" y="749"/>
                    <a:pt x="276" y="718"/>
                  </a:cubicBezTo>
                  <a:cubicBezTo>
                    <a:pt x="289" y="687"/>
                    <a:pt x="301" y="638"/>
                    <a:pt x="312" y="594"/>
                  </a:cubicBezTo>
                  <a:cubicBezTo>
                    <a:pt x="323" y="550"/>
                    <a:pt x="330" y="506"/>
                    <a:pt x="340" y="454"/>
                  </a:cubicBezTo>
                  <a:lnTo>
                    <a:pt x="372" y="288"/>
                  </a:lnTo>
                  <a:cubicBezTo>
                    <a:pt x="381" y="236"/>
                    <a:pt x="389" y="181"/>
                    <a:pt x="396" y="140"/>
                  </a:cubicBezTo>
                  <a:cubicBezTo>
                    <a:pt x="403" y="99"/>
                    <a:pt x="408" y="62"/>
                    <a:pt x="417" y="39"/>
                  </a:cubicBezTo>
                  <a:cubicBezTo>
                    <a:pt x="426" y="16"/>
                    <a:pt x="437" y="0"/>
                    <a:pt x="452" y="0"/>
                  </a:cubicBezTo>
                  <a:cubicBezTo>
                    <a:pt x="458" y="519"/>
                    <a:pt x="455" y="663"/>
                    <a:pt x="452" y="824"/>
                  </a:cubicBezTo>
                  <a:cubicBezTo>
                    <a:pt x="233" y="824"/>
                    <a:pt x="14" y="824"/>
                    <a:pt x="14" y="8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Крупная клетка" id="553" name="Google Shape;553;p56"/>
            <p:cNvSpPr/>
            <p:nvPr/>
          </p:nvSpPr>
          <p:spPr>
            <a:xfrm flipH="1">
              <a:off x="3013" y="2216"/>
              <a:ext cx="458" cy="826"/>
            </a:xfrm>
            <a:custGeom>
              <a:rect b="b" l="l" r="r" t="t"/>
              <a:pathLst>
                <a:path extrusionOk="0" h="826" w="458">
                  <a:moveTo>
                    <a:pt x="0" y="826"/>
                  </a:moveTo>
                  <a:lnTo>
                    <a:pt x="158" y="822"/>
                  </a:lnTo>
                  <a:cubicBezTo>
                    <a:pt x="197" y="816"/>
                    <a:pt x="216" y="805"/>
                    <a:pt x="236" y="788"/>
                  </a:cubicBezTo>
                  <a:cubicBezTo>
                    <a:pt x="255" y="771"/>
                    <a:pt x="263" y="749"/>
                    <a:pt x="276" y="718"/>
                  </a:cubicBezTo>
                  <a:cubicBezTo>
                    <a:pt x="289" y="687"/>
                    <a:pt x="301" y="638"/>
                    <a:pt x="312" y="594"/>
                  </a:cubicBezTo>
                  <a:cubicBezTo>
                    <a:pt x="323" y="550"/>
                    <a:pt x="330" y="506"/>
                    <a:pt x="340" y="454"/>
                  </a:cubicBezTo>
                  <a:lnTo>
                    <a:pt x="372" y="288"/>
                  </a:lnTo>
                  <a:cubicBezTo>
                    <a:pt x="381" y="236"/>
                    <a:pt x="389" y="181"/>
                    <a:pt x="396" y="140"/>
                  </a:cubicBezTo>
                  <a:cubicBezTo>
                    <a:pt x="403" y="99"/>
                    <a:pt x="408" y="62"/>
                    <a:pt x="417" y="39"/>
                  </a:cubicBezTo>
                  <a:cubicBezTo>
                    <a:pt x="426" y="16"/>
                    <a:pt x="437" y="0"/>
                    <a:pt x="452" y="0"/>
                  </a:cubicBezTo>
                  <a:cubicBezTo>
                    <a:pt x="458" y="519"/>
                    <a:pt x="455" y="663"/>
                    <a:pt x="452" y="824"/>
                  </a:cubicBezTo>
                  <a:cubicBezTo>
                    <a:pt x="233" y="824"/>
                    <a:pt x="14" y="824"/>
                    <a:pt x="14" y="8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4" name="Google Shape;55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5750" y="5335587"/>
            <a:ext cx="2582862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6"/>
          <p:cNvSpPr/>
          <p:nvPr/>
        </p:nvSpPr>
        <p:spPr>
          <a:xfrm>
            <a:off x="461962" y="6213475"/>
            <a:ext cx="4011612" cy="442912"/>
          </a:xfrm>
          <a:prstGeom prst="wedgeRoundRectCallout">
            <a:avLst>
              <a:gd fmla="val 14146" name="adj1"/>
              <a:gd fmla="val -2183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равномерное распределение</a:t>
            </a:r>
            <a:endParaRPr/>
          </a:p>
        </p:txBody>
      </p:sp>
      <p:sp>
        <p:nvSpPr>
          <p:cNvPr id="556" name="Google Shape;556;p56"/>
          <p:cNvSpPr/>
          <p:nvPr/>
        </p:nvSpPr>
        <p:spPr>
          <a:xfrm>
            <a:off x="4691062" y="6254750"/>
            <a:ext cx="4287837" cy="425450"/>
          </a:xfrm>
          <a:prstGeom prst="wedgeRoundRectCallout">
            <a:avLst>
              <a:gd fmla="val 14331" name="adj1"/>
              <a:gd fmla="val -2401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неравномерное распределение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Генератор случайных чисел в Паскале</a:t>
            </a:r>
            <a:endParaRPr/>
          </a:p>
        </p:txBody>
      </p:sp>
      <p:sp>
        <p:nvSpPr>
          <p:cNvPr id="563" name="Google Shape;563;p5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4" name="Google Shape;564;p57"/>
          <p:cNvSpPr txBox="1"/>
          <p:nvPr/>
        </p:nvSpPr>
        <p:spPr>
          <a:xfrm>
            <a:off x="388937" y="869950"/>
            <a:ext cx="8420100" cy="432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Целые числа в интервале [0,N)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var x: integer;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:= random ( 100 );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интервал [0,99] }  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Вещественные числа в интервале [0,1)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var x: real;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:= random;       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интервал [0,1) }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Заполнение массива случайными числами</a:t>
            </a:r>
            <a:endParaRPr/>
          </a:p>
        </p:txBody>
      </p:sp>
      <p:sp>
        <p:nvSpPr>
          <p:cNvPr id="571" name="Google Shape;571;p5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2" name="Google Shape;572;p58"/>
          <p:cNvSpPr txBox="1"/>
          <p:nvPr/>
        </p:nvSpPr>
        <p:spPr>
          <a:xfrm>
            <a:off x="487362" y="939800"/>
            <a:ext cx="5922962" cy="42846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 [1..N]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writeln('Исходный массив:');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i:=1 to N do begin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A[i] := random(100) + 50;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write(A[i]:4);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</p:txBody>
      </p:sp>
      <p:grpSp>
        <p:nvGrpSpPr>
          <p:cNvPr id="573" name="Google Shape;573;p58"/>
          <p:cNvGrpSpPr/>
          <p:nvPr/>
        </p:nvGrpSpPr>
        <p:grpSpPr>
          <a:xfrm>
            <a:off x="390525" y="5413375"/>
            <a:ext cx="4427537" cy="663575"/>
            <a:chOff x="429" y="3183"/>
            <a:chExt cx="2789" cy="418"/>
          </a:xfrm>
        </p:grpSpPr>
        <p:sp>
          <p:nvSpPr>
            <p:cNvPr id="574" name="Google Shape;574;p58"/>
            <p:cNvSpPr txBox="1"/>
            <p:nvPr/>
          </p:nvSpPr>
          <p:spPr>
            <a:xfrm>
              <a:off x="723" y="3250"/>
              <a:ext cx="2495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Зачем сразу выводить?</a:t>
              </a:r>
              <a:endParaRPr/>
            </a:p>
          </p:txBody>
        </p:sp>
        <p:sp>
          <p:nvSpPr>
            <p:cNvPr id="575" name="Google Shape;575;p58"/>
            <p:cNvSpPr/>
            <p:nvPr/>
          </p:nvSpPr>
          <p:spPr>
            <a:xfrm>
              <a:off x="429" y="3183"/>
              <a:ext cx="430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576" name="Google Shape;576;p58"/>
          <p:cNvSpPr/>
          <p:nvPr/>
        </p:nvSpPr>
        <p:spPr>
          <a:xfrm>
            <a:off x="6062662" y="2614612"/>
            <a:ext cx="2794000" cy="750887"/>
          </a:xfrm>
          <a:prstGeom prst="wedgeRoundRectCallout">
            <a:avLst>
              <a:gd fmla="val -7560" name="adj1"/>
              <a:gd fmla="val 2634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случайные числа в интервале [50,150)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Подсчет элементов</a:t>
            </a:r>
            <a:endParaRPr/>
          </a:p>
        </p:txBody>
      </p:sp>
      <p:sp>
        <p:nvSpPr>
          <p:cNvPr id="582" name="Google Shape;582;p5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3" name="Google Shape;583;p59"/>
          <p:cNvSpPr txBox="1"/>
          <p:nvPr/>
        </p:nvSpPr>
        <p:spPr>
          <a:xfrm>
            <a:off x="366712" y="812800"/>
            <a:ext cx="8424862" cy="449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заполнить массив случайными числами в интервале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[-1,1]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подсчитать количество нулевых элементов.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Идея: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 переменную-счётчик.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записать в счётчик ноль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просмотреть все элементы массива: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очередной элемент = 0,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увеличить счётчик на 1  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значение счётчика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Подсчет элементов</a:t>
            </a:r>
            <a:endParaRPr/>
          </a:p>
        </p:txBody>
      </p:sp>
      <p:sp>
        <p:nvSpPr>
          <p:cNvPr id="589" name="Google Shape;589;p6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0" name="Google Shape;590;p60"/>
          <p:cNvSpPr/>
          <p:nvPr/>
        </p:nvSpPr>
        <p:spPr>
          <a:xfrm>
            <a:off x="3409950" y="950912"/>
            <a:ext cx="1393825" cy="390525"/>
          </a:xfrm>
          <a:prstGeom prst="flowChartTerminator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591" name="Google Shape;591;p60"/>
          <p:cNvSpPr/>
          <p:nvPr/>
        </p:nvSpPr>
        <p:spPr>
          <a:xfrm>
            <a:off x="5848350" y="2919412"/>
            <a:ext cx="1393825" cy="390525"/>
          </a:xfrm>
          <a:prstGeom prst="flowChartTerminator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cxnSp>
        <p:nvCxnSpPr>
          <p:cNvPr id="592" name="Google Shape;592;p60"/>
          <p:cNvCxnSpPr/>
          <p:nvPr/>
        </p:nvCxnSpPr>
        <p:spPr>
          <a:xfrm flipH="1" rot="-5400000">
            <a:off x="5143500" y="4171950"/>
            <a:ext cx="423900" cy="423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60"/>
          <p:cNvCxnSpPr/>
          <p:nvPr/>
        </p:nvCxnSpPr>
        <p:spPr>
          <a:xfrm flipH="1">
            <a:off x="4132163" y="4960938"/>
            <a:ext cx="1435200" cy="225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60"/>
          <p:cNvSpPr/>
          <p:nvPr/>
        </p:nvSpPr>
        <p:spPr>
          <a:xfrm>
            <a:off x="4087812" y="5162550"/>
            <a:ext cx="44450" cy="4603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Google Shape;595;p60"/>
          <p:cNvCxnSpPr/>
          <p:nvPr/>
        </p:nvCxnSpPr>
        <p:spPr>
          <a:xfrm flipH="1" rot="5400000">
            <a:off x="2330375" y="4062337"/>
            <a:ext cx="2730600" cy="831900"/>
          </a:xfrm>
          <a:prstGeom prst="bentConnector4">
            <a:avLst>
              <a:gd fmla="val -3416" name="adj1"/>
              <a:gd fmla="val 5193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60"/>
          <p:cNvCxnSpPr/>
          <p:nvPr/>
        </p:nvCxnSpPr>
        <p:spPr>
          <a:xfrm flipH="1" rot="-5400000">
            <a:off x="3911600" y="1536700"/>
            <a:ext cx="396875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7" name="Google Shape;597;p60"/>
          <p:cNvSpPr/>
          <p:nvPr/>
        </p:nvSpPr>
        <p:spPr>
          <a:xfrm>
            <a:off x="3378200" y="4575175"/>
            <a:ext cx="752475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598" name="Google Shape;598;p60"/>
          <p:cNvSpPr/>
          <p:nvPr/>
        </p:nvSpPr>
        <p:spPr>
          <a:xfrm>
            <a:off x="5078412" y="3773487"/>
            <a:ext cx="625475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cxnSp>
        <p:nvCxnSpPr>
          <p:cNvPr id="599" name="Google Shape;599;p60"/>
          <p:cNvCxnSpPr/>
          <p:nvPr/>
        </p:nvCxnSpPr>
        <p:spPr>
          <a:xfrm>
            <a:off x="4933950" y="3113087"/>
            <a:ext cx="9144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0" name="Google Shape;600;p60"/>
          <p:cNvCxnSpPr/>
          <p:nvPr/>
        </p:nvCxnSpPr>
        <p:spPr>
          <a:xfrm rot="5400000">
            <a:off x="3934618" y="3642518"/>
            <a:ext cx="34607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1" name="Google Shape;601;p60"/>
          <p:cNvSpPr/>
          <p:nvPr/>
        </p:nvSpPr>
        <p:spPr>
          <a:xfrm>
            <a:off x="5019675" y="2713037"/>
            <a:ext cx="620712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602" name="Google Shape;602;p60"/>
          <p:cNvSpPr/>
          <p:nvPr/>
        </p:nvSpPr>
        <p:spPr>
          <a:xfrm>
            <a:off x="3616325" y="3443287"/>
            <a:ext cx="463550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grpSp>
        <p:nvGrpSpPr>
          <p:cNvPr id="603" name="Google Shape;603;p60"/>
          <p:cNvGrpSpPr/>
          <p:nvPr/>
        </p:nvGrpSpPr>
        <p:grpSpPr>
          <a:xfrm>
            <a:off x="3279775" y="2757487"/>
            <a:ext cx="1654175" cy="712787"/>
            <a:chOff x="3055938" y="1906588"/>
            <a:chExt cx="2552700" cy="903287"/>
          </a:xfrm>
        </p:grpSpPr>
        <p:sp>
          <p:nvSpPr>
            <p:cNvPr id="604" name="Google Shape;604;p60"/>
            <p:cNvSpPr/>
            <p:nvPr/>
          </p:nvSpPr>
          <p:spPr>
            <a:xfrm>
              <a:off x="3055938" y="1906588"/>
              <a:ext cx="2552700" cy="903287"/>
            </a:xfrm>
            <a:prstGeom prst="flowChartDecision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0"/>
            <p:cNvSpPr txBox="1"/>
            <p:nvPr/>
          </p:nvSpPr>
          <p:spPr>
            <a:xfrm>
              <a:off x="3256822" y="2158059"/>
              <a:ext cx="2150931" cy="40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&lt;=</a:t>
              </a: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N?</a:t>
              </a:r>
              <a:endParaRPr/>
            </a:p>
          </p:txBody>
        </p:sp>
      </p:grpSp>
      <p:sp>
        <p:nvSpPr>
          <p:cNvPr id="606" name="Google Shape;606;p60"/>
          <p:cNvSpPr/>
          <p:nvPr/>
        </p:nvSpPr>
        <p:spPr>
          <a:xfrm>
            <a:off x="3348037" y="1738312"/>
            <a:ext cx="1528762" cy="687387"/>
          </a:xfrm>
          <a:prstGeom prst="flowChartProcess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7" name="Google Shape;607;p60"/>
          <p:cNvCxnSpPr/>
          <p:nvPr/>
        </p:nvCxnSpPr>
        <p:spPr>
          <a:xfrm rot="5400000">
            <a:off x="3944143" y="2588418"/>
            <a:ext cx="331787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608" name="Google Shape;608;p60"/>
          <p:cNvGrpSpPr/>
          <p:nvPr/>
        </p:nvGrpSpPr>
        <p:grpSpPr>
          <a:xfrm>
            <a:off x="3070225" y="3816350"/>
            <a:ext cx="2073275" cy="711200"/>
            <a:chOff x="3055938" y="1906588"/>
            <a:chExt cx="2552700" cy="903287"/>
          </a:xfrm>
        </p:grpSpPr>
        <p:sp>
          <p:nvSpPr>
            <p:cNvPr id="609" name="Google Shape;609;p60"/>
            <p:cNvSpPr/>
            <p:nvPr/>
          </p:nvSpPr>
          <p:spPr>
            <a:xfrm>
              <a:off x="3055938" y="1906588"/>
              <a:ext cx="2552700" cy="903287"/>
            </a:xfrm>
            <a:prstGeom prst="flowChartDecision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0"/>
            <p:cNvSpPr txBox="1"/>
            <p:nvPr/>
          </p:nvSpPr>
          <p:spPr>
            <a:xfrm>
              <a:off x="3257262" y="2156605"/>
              <a:ext cx="2150054" cy="403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A[i]</a:t>
              </a: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0?</a:t>
              </a:r>
              <a:endParaRPr/>
            </a:p>
          </p:txBody>
        </p:sp>
      </p:grpSp>
      <p:cxnSp>
        <p:nvCxnSpPr>
          <p:cNvPr id="611" name="Google Shape;611;p60"/>
          <p:cNvCxnSpPr/>
          <p:nvPr/>
        </p:nvCxnSpPr>
        <p:spPr>
          <a:xfrm flipH="1" rot="-5400000">
            <a:off x="3790950" y="4843462"/>
            <a:ext cx="6350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12" name="Google Shape;612;p60"/>
          <p:cNvSpPr/>
          <p:nvPr/>
        </p:nvSpPr>
        <p:spPr>
          <a:xfrm>
            <a:off x="4352925" y="4595812"/>
            <a:ext cx="2430462" cy="365125"/>
          </a:xfrm>
          <a:prstGeom prst="flowChartProcess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60"/>
          <p:cNvSpPr/>
          <p:nvPr/>
        </p:nvSpPr>
        <p:spPr>
          <a:xfrm>
            <a:off x="3433762" y="5478462"/>
            <a:ext cx="1357312" cy="365125"/>
          </a:xfrm>
          <a:prstGeom prst="flowChartProcess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 flipH="1" rot="-5400000">
            <a:off x="3975893" y="5342731"/>
            <a:ext cx="26987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15" name="Google Shape;615;p60"/>
          <p:cNvSpPr/>
          <p:nvPr/>
        </p:nvSpPr>
        <p:spPr>
          <a:xfrm>
            <a:off x="5273675" y="1052512"/>
            <a:ext cx="2028825" cy="701675"/>
          </a:xfrm>
          <a:prstGeom prst="wedgeRoundRectCallout">
            <a:avLst>
              <a:gd fmla="val -6053" name="adj1"/>
              <a:gd fmla="val 24989" name="adj2"/>
              <a:gd fmla="val 0" name="adj3"/>
            </a:avLst>
          </a:prstGeom>
          <a:solidFill>
            <a:srgbClr val="F8F8F8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 ни одного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нашли</a:t>
            </a:r>
            <a:endParaRPr/>
          </a:p>
        </p:txBody>
      </p:sp>
      <p:sp>
        <p:nvSpPr>
          <p:cNvPr id="616" name="Google Shape;616;p60"/>
          <p:cNvSpPr/>
          <p:nvPr/>
        </p:nvSpPr>
        <p:spPr>
          <a:xfrm>
            <a:off x="625475" y="1509712"/>
            <a:ext cx="2028825" cy="701675"/>
          </a:xfrm>
          <a:prstGeom prst="wedgeRoundRectCallout">
            <a:avLst>
              <a:gd fmla="val 30715" name="adj1"/>
              <a:gd fmla="val 21861" name="adj2"/>
              <a:gd fmla="val 0" name="adj3"/>
            </a:avLst>
          </a:prstGeom>
          <a:solidFill>
            <a:srgbClr val="F8F8F8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начать с 1-ого</a:t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5984875" y="5497512"/>
            <a:ext cx="2028825" cy="788987"/>
          </a:xfrm>
          <a:prstGeom prst="wedgeRoundRectCallout">
            <a:avLst>
              <a:gd fmla="val -13488" name="adj1"/>
              <a:gd fmla="val 5832" name="adj2"/>
              <a:gd fmla="val 0" name="adj3"/>
            </a:avLst>
          </a:prstGeom>
          <a:solidFill>
            <a:srgbClr val="F8F8F8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перейти к следующему</a:t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6708775" y="3822700"/>
            <a:ext cx="1952625" cy="558800"/>
          </a:xfrm>
          <a:prstGeom prst="wedgeRoundRectCallout">
            <a:avLst>
              <a:gd fmla="val -827" name="adj1"/>
              <a:gd fmla="val 32107" name="adj2"/>
              <a:gd fmla="val 0" name="adj3"/>
            </a:avLst>
          </a:prstGeom>
          <a:solidFill>
            <a:srgbClr val="F8F8F8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нашли еще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Подсчет элементов</a:t>
            </a:r>
            <a:endParaRPr/>
          </a:p>
        </p:txBody>
      </p:sp>
      <p:sp>
        <p:nvSpPr>
          <p:cNvPr id="624" name="Google Shape;624;p6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5" name="Google Shape;625;p61"/>
          <p:cNvSpPr txBox="1"/>
          <p:nvPr/>
        </p:nvSpPr>
        <p:spPr>
          <a:xfrm>
            <a:off x="665162" y="954087"/>
            <a:ext cx="8047037" cy="5022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 [1..N]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i, count: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здесь надо заполнить массив 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i:=1 to N do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A[i]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then count:=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writeln('Нулевых элементов: ', count);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626" name="Google Shape;626;p61"/>
          <p:cNvSpPr txBox="1"/>
          <p:nvPr/>
        </p:nvSpPr>
        <p:spPr>
          <a:xfrm>
            <a:off x="1042987" y="4003675"/>
            <a:ext cx="6591300" cy="10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A[i]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then count:=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</p:txBody>
      </p:sp>
      <p:sp>
        <p:nvSpPr>
          <p:cNvPr id="627" name="Google Shape;627;p61"/>
          <p:cNvSpPr/>
          <p:nvPr/>
        </p:nvSpPr>
        <p:spPr>
          <a:xfrm>
            <a:off x="4921250" y="3727450"/>
            <a:ext cx="2830512" cy="701675"/>
          </a:xfrm>
          <a:prstGeom prst="wedgeRoundRectCallout">
            <a:avLst>
              <a:gd fmla="val -5107" name="adj1"/>
              <a:gd fmla="val 1521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перебираем все элементы массива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634" name="Google Shape;634;p6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5" name="Google Shape;635;p6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2"/>
          <p:cNvSpPr txBox="1"/>
          <p:nvPr/>
        </p:nvSpPr>
        <p:spPr>
          <a:xfrm>
            <a:off x="360362" y="796925"/>
            <a:ext cx="8420100" cy="40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случайными числами в интервале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[-2,2]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подсчитать количество положительных элементов.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случайными числами в интервале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[20,100]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подсчитать отдельно число чётных и нечётных элементов.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случайными числами в интервале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[1000,2000]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подсчитать число элементов, у которых вторая с конца цифра – четная.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Сумма выбранных элементов</a:t>
            </a:r>
            <a:endParaRPr/>
          </a:p>
        </p:txBody>
      </p:sp>
      <p:sp>
        <p:nvSpPr>
          <p:cNvPr id="642" name="Google Shape;642;p6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3" name="Google Shape;643;p63"/>
          <p:cNvSpPr txBox="1"/>
          <p:nvPr/>
        </p:nvSpPr>
        <p:spPr>
          <a:xfrm>
            <a:off x="366712" y="812800"/>
            <a:ext cx="8424862" cy="5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заполнить массив случайными числами в интервале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[-10,10]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подсчитать сумму положительных элементов.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Идея: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 переменную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накопления суммы.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записать в переменную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ноль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просмотреть все элементы массива: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очередной элемент &gt; 0,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добавить к сумме этот элемент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значение суммы</a:t>
            </a:r>
            <a:endParaRPr/>
          </a:p>
        </p:txBody>
      </p:sp>
      <p:sp>
        <p:nvSpPr>
          <p:cNvPr id="644" name="Google Shape;644;p63"/>
          <p:cNvSpPr txBox="1"/>
          <p:nvPr/>
        </p:nvSpPr>
        <p:spPr>
          <a:xfrm>
            <a:off x="639762" y="3167062"/>
            <a:ext cx="985837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S:=0</a:t>
            </a:r>
            <a:endParaRPr/>
          </a:p>
        </p:txBody>
      </p:sp>
      <p:sp>
        <p:nvSpPr>
          <p:cNvPr id="645" name="Google Shape;645;p63"/>
          <p:cNvSpPr txBox="1"/>
          <p:nvPr/>
        </p:nvSpPr>
        <p:spPr>
          <a:xfrm>
            <a:off x="1833562" y="3167062"/>
            <a:ext cx="167957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S:=</a:t>
            </a:r>
            <a:r>
              <a:rPr b="1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A[1]</a:t>
            </a:r>
            <a:endParaRPr/>
          </a:p>
        </p:txBody>
      </p:sp>
      <p:sp>
        <p:nvSpPr>
          <p:cNvPr id="646" name="Google Shape;646;p63"/>
          <p:cNvSpPr txBox="1"/>
          <p:nvPr/>
        </p:nvSpPr>
        <p:spPr>
          <a:xfrm>
            <a:off x="3767137" y="3167062"/>
            <a:ext cx="268287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S:=</a:t>
            </a:r>
            <a:r>
              <a:rPr b="1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A[1]+A[2]</a:t>
            </a:r>
            <a:endParaRPr/>
          </a:p>
        </p:txBody>
      </p:sp>
      <p:sp>
        <p:nvSpPr>
          <p:cNvPr id="647" name="Google Shape;647;p63"/>
          <p:cNvSpPr txBox="1"/>
          <p:nvPr/>
        </p:nvSpPr>
        <p:spPr>
          <a:xfrm>
            <a:off x="631825" y="3559175"/>
            <a:ext cx="3684587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S:=</a:t>
            </a:r>
            <a:r>
              <a:rPr b="1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A[1]+A[2]+A[3]</a:t>
            </a:r>
            <a:endParaRPr/>
          </a:p>
        </p:txBody>
      </p:sp>
      <p:sp>
        <p:nvSpPr>
          <p:cNvPr id="648" name="Google Shape;648;p63"/>
          <p:cNvSpPr txBox="1"/>
          <p:nvPr/>
        </p:nvSpPr>
        <p:spPr>
          <a:xfrm>
            <a:off x="4867275" y="3570287"/>
            <a:ext cx="4084637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S:=</a:t>
            </a:r>
            <a:r>
              <a:rPr b="1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A[1]+A[2]+…+A[N]</a:t>
            </a:r>
            <a:endParaRPr/>
          </a:p>
        </p:txBody>
      </p:sp>
      <p:sp>
        <p:nvSpPr>
          <p:cNvPr id="649" name="Google Shape;649;p63"/>
          <p:cNvSpPr/>
          <p:nvPr/>
        </p:nvSpPr>
        <p:spPr>
          <a:xfrm>
            <a:off x="4233862" y="3690937"/>
            <a:ext cx="479425" cy="228600"/>
          </a:xfrm>
          <a:prstGeom prst="rightArrow">
            <a:avLst>
              <a:gd fmla="val 16445" name="adj1"/>
              <a:gd fmla="val 50000" name="adj2"/>
            </a:avLst>
          </a:prstGeom>
          <a:solidFill>
            <a:srgbClr val="0000CC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63"/>
          <p:cNvSpPr/>
          <p:nvPr/>
        </p:nvSpPr>
        <p:spPr>
          <a:xfrm>
            <a:off x="6748462" y="5214937"/>
            <a:ext cx="2178050" cy="565150"/>
          </a:xfrm>
          <a:prstGeom prst="wedgeRoundRectCallout">
            <a:avLst>
              <a:gd fmla="val -1825" name="adj1"/>
              <a:gd fmla="val 21808" name="adj2"/>
              <a:gd fmla="val 0" name="adj3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S:=</a:t>
            </a:r>
            <a:r>
              <a:rPr b="1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S+A[i]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Сумма выбранных элементов</a:t>
            </a:r>
            <a:endParaRPr/>
          </a:p>
        </p:txBody>
      </p:sp>
      <p:sp>
        <p:nvSpPr>
          <p:cNvPr id="656" name="Google Shape;656;p6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7" name="Google Shape;657;p64"/>
          <p:cNvSpPr/>
          <p:nvPr/>
        </p:nvSpPr>
        <p:spPr>
          <a:xfrm>
            <a:off x="3409950" y="950912"/>
            <a:ext cx="1393825" cy="390525"/>
          </a:xfrm>
          <a:prstGeom prst="flowChartTerminator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658" name="Google Shape;658;p64"/>
          <p:cNvSpPr/>
          <p:nvPr/>
        </p:nvSpPr>
        <p:spPr>
          <a:xfrm>
            <a:off x="5848350" y="2919412"/>
            <a:ext cx="1393825" cy="390525"/>
          </a:xfrm>
          <a:prstGeom prst="flowChartTerminator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cxnSp>
        <p:nvCxnSpPr>
          <p:cNvPr id="659" name="Google Shape;659;p64"/>
          <p:cNvCxnSpPr/>
          <p:nvPr/>
        </p:nvCxnSpPr>
        <p:spPr>
          <a:xfrm>
            <a:off x="5143500" y="4171950"/>
            <a:ext cx="425400" cy="423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64"/>
          <p:cNvCxnSpPr/>
          <p:nvPr/>
        </p:nvCxnSpPr>
        <p:spPr>
          <a:xfrm flipH="1">
            <a:off x="4132249" y="4960937"/>
            <a:ext cx="1436700" cy="223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64"/>
          <p:cNvSpPr/>
          <p:nvPr/>
        </p:nvSpPr>
        <p:spPr>
          <a:xfrm>
            <a:off x="4087812" y="5162550"/>
            <a:ext cx="44450" cy="4603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p64"/>
          <p:cNvCxnSpPr/>
          <p:nvPr/>
        </p:nvCxnSpPr>
        <p:spPr>
          <a:xfrm flipH="1" rot="5400000">
            <a:off x="2330375" y="4062337"/>
            <a:ext cx="2730600" cy="831900"/>
          </a:xfrm>
          <a:prstGeom prst="bentConnector4">
            <a:avLst>
              <a:gd fmla="val -3416" name="adj1"/>
              <a:gd fmla="val 5193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64"/>
          <p:cNvCxnSpPr/>
          <p:nvPr/>
        </p:nvCxnSpPr>
        <p:spPr>
          <a:xfrm flipH="1" rot="-5400000">
            <a:off x="3911600" y="1536700"/>
            <a:ext cx="396875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4" name="Google Shape;664;p64"/>
          <p:cNvSpPr/>
          <p:nvPr/>
        </p:nvSpPr>
        <p:spPr>
          <a:xfrm>
            <a:off x="3378200" y="4575175"/>
            <a:ext cx="752475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665" name="Google Shape;665;p64"/>
          <p:cNvSpPr/>
          <p:nvPr/>
        </p:nvSpPr>
        <p:spPr>
          <a:xfrm>
            <a:off x="5078412" y="3773487"/>
            <a:ext cx="625475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cxnSp>
        <p:nvCxnSpPr>
          <p:cNvPr id="666" name="Google Shape;666;p64"/>
          <p:cNvCxnSpPr/>
          <p:nvPr/>
        </p:nvCxnSpPr>
        <p:spPr>
          <a:xfrm>
            <a:off x="4933950" y="3113087"/>
            <a:ext cx="9144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7" name="Google Shape;667;p64"/>
          <p:cNvCxnSpPr/>
          <p:nvPr/>
        </p:nvCxnSpPr>
        <p:spPr>
          <a:xfrm rot="5400000">
            <a:off x="3934618" y="3642518"/>
            <a:ext cx="34607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8" name="Google Shape;668;p64"/>
          <p:cNvSpPr/>
          <p:nvPr/>
        </p:nvSpPr>
        <p:spPr>
          <a:xfrm>
            <a:off x="5019675" y="2713037"/>
            <a:ext cx="620712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669" name="Google Shape;669;p64"/>
          <p:cNvSpPr/>
          <p:nvPr/>
        </p:nvSpPr>
        <p:spPr>
          <a:xfrm>
            <a:off x="3616325" y="3443287"/>
            <a:ext cx="463550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grpSp>
        <p:nvGrpSpPr>
          <p:cNvPr id="670" name="Google Shape;670;p64"/>
          <p:cNvGrpSpPr/>
          <p:nvPr/>
        </p:nvGrpSpPr>
        <p:grpSpPr>
          <a:xfrm>
            <a:off x="3279775" y="2757487"/>
            <a:ext cx="1654175" cy="712787"/>
            <a:chOff x="3055938" y="1906588"/>
            <a:chExt cx="2552700" cy="903287"/>
          </a:xfrm>
        </p:grpSpPr>
        <p:sp>
          <p:nvSpPr>
            <p:cNvPr id="671" name="Google Shape;671;p64"/>
            <p:cNvSpPr/>
            <p:nvPr/>
          </p:nvSpPr>
          <p:spPr>
            <a:xfrm>
              <a:off x="3055938" y="1906588"/>
              <a:ext cx="2552700" cy="903287"/>
            </a:xfrm>
            <a:prstGeom prst="flowChartDecision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4"/>
            <p:cNvSpPr txBox="1"/>
            <p:nvPr/>
          </p:nvSpPr>
          <p:spPr>
            <a:xfrm>
              <a:off x="3256822" y="2158059"/>
              <a:ext cx="2150931" cy="40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&lt;=</a:t>
              </a: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N?</a:t>
              </a:r>
              <a:endParaRPr/>
            </a:p>
          </p:txBody>
        </p:sp>
      </p:grpSp>
      <p:sp>
        <p:nvSpPr>
          <p:cNvPr id="673" name="Google Shape;673;p64"/>
          <p:cNvSpPr/>
          <p:nvPr/>
        </p:nvSpPr>
        <p:spPr>
          <a:xfrm>
            <a:off x="3575050" y="1738312"/>
            <a:ext cx="1074737" cy="687387"/>
          </a:xfrm>
          <a:prstGeom prst="flowChartProcess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4" name="Google Shape;674;p64"/>
          <p:cNvCxnSpPr/>
          <p:nvPr/>
        </p:nvCxnSpPr>
        <p:spPr>
          <a:xfrm rot="5400000">
            <a:off x="3944143" y="2588418"/>
            <a:ext cx="331787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675" name="Google Shape;675;p64"/>
          <p:cNvGrpSpPr/>
          <p:nvPr/>
        </p:nvGrpSpPr>
        <p:grpSpPr>
          <a:xfrm>
            <a:off x="3070225" y="3816350"/>
            <a:ext cx="2073275" cy="711200"/>
            <a:chOff x="3055938" y="1906588"/>
            <a:chExt cx="2552700" cy="903287"/>
          </a:xfrm>
        </p:grpSpPr>
        <p:sp>
          <p:nvSpPr>
            <p:cNvPr id="676" name="Google Shape;676;p64"/>
            <p:cNvSpPr/>
            <p:nvPr/>
          </p:nvSpPr>
          <p:spPr>
            <a:xfrm>
              <a:off x="3055938" y="1906588"/>
              <a:ext cx="2552700" cy="903287"/>
            </a:xfrm>
            <a:prstGeom prst="flowChartDecision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4"/>
            <p:cNvSpPr txBox="1"/>
            <p:nvPr/>
          </p:nvSpPr>
          <p:spPr>
            <a:xfrm>
              <a:off x="3257262" y="2156605"/>
              <a:ext cx="2150054" cy="403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A[i]</a:t>
              </a: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0?</a:t>
              </a:r>
              <a:endParaRPr/>
            </a:p>
          </p:txBody>
        </p:sp>
      </p:grpSp>
      <p:cxnSp>
        <p:nvCxnSpPr>
          <p:cNvPr id="678" name="Google Shape;678;p64"/>
          <p:cNvCxnSpPr/>
          <p:nvPr/>
        </p:nvCxnSpPr>
        <p:spPr>
          <a:xfrm flipH="1" rot="-5400000">
            <a:off x="3790950" y="4843462"/>
            <a:ext cx="6350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9" name="Google Shape;679;p64"/>
          <p:cNvSpPr/>
          <p:nvPr/>
        </p:nvSpPr>
        <p:spPr>
          <a:xfrm>
            <a:off x="4706937" y="4595812"/>
            <a:ext cx="1722437" cy="365125"/>
          </a:xfrm>
          <a:prstGeom prst="flowChartProcess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64"/>
          <p:cNvSpPr/>
          <p:nvPr/>
        </p:nvSpPr>
        <p:spPr>
          <a:xfrm>
            <a:off x="3433762" y="5478462"/>
            <a:ext cx="1357312" cy="365125"/>
          </a:xfrm>
          <a:prstGeom prst="flowChartProcess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1" name="Google Shape;681;p64"/>
          <p:cNvCxnSpPr/>
          <p:nvPr/>
        </p:nvCxnSpPr>
        <p:spPr>
          <a:xfrm flipH="1" rot="-5400000">
            <a:off x="3975893" y="5342731"/>
            <a:ext cx="26987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2" name="Google Shape;682;p64"/>
          <p:cNvSpPr/>
          <p:nvPr/>
        </p:nvSpPr>
        <p:spPr>
          <a:xfrm>
            <a:off x="5129212" y="1052512"/>
            <a:ext cx="2028825" cy="701675"/>
          </a:xfrm>
          <a:prstGeom prst="wedgeRoundRectCallout">
            <a:avLst>
              <a:gd fmla="val -6053" name="adj1"/>
              <a:gd fmla="val 24989" name="adj2"/>
              <a:gd fmla="val 0" name="adj3"/>
            </a:avLst>
          </a:prstGeom>
          <a:solidFill>
            <a:srgbClr val="F8F8F8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 ни одного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нашли</a:t>
            </a:r>
            <a:endParaRPr/>
          </a:p>
        </p:txBody>
      </p:sp>
      <p:sp>
        <p:nvSpPr>
          <p:cNvPr id="683" name="Google Shape;683;p64"/>
          <p:cNvSpPr/>
          <p:nvPr/>
        </p:nvSpPr>
        <p:spPr>
          <a:xfrm>
            <a:off x="904875" y="1490662"/>
            <a:ext cx="2028825" cy="701675"/>
          </a:xfrm>
          <a:prstGeom prst="wedgeRoundRectCallout">
            <a:avLst>
              <a:gd fmla="val 30715" name="adj1"/>
              <a:gd fmla="val 21861" name="adj2"/>
              <a:gd fmla="val 0" name="adj3"/>
            </a:avLst>
          </a:prstGeom>
          <a:solidFill>
            <a:srgbClr val="F8F8F8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начать с 1-ого</a:t>
            </a:r>
            <a:endParaRPr/>
          </a:p>
        </p:txBody>
      </p:sp>
      <p:sp>
        <p:nvSpPr>
          <p:cNvPr id="684" name="Google Shape;684;p64"/>
          <p:cNvSpPr/>
          <p:nvPr/>
        </p:nvSpPr>
        <p:spPr>
          <a:xfrm>
            <a:off x="5984875" y="5497512"/>
            <a:ext cx="2028825" cy="788987"/>
          </a:xfrm>
          <a:prstGeom prst="wedgeRoundRectCallout">
            <a:avLst>
              <a:gd fmla="val -13488" name="adj1"/>
              <a:gd fmla="val 5832" name="adj2"/>
              <a:gd fmla="val 0" name="adj3"/>
            </a:avLst>
          </a:prstGeom>
          <a:solidFill>
            <a:srgbClr val="F8F8F8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перейти к следующему</a:t>
            </a:r>
            <a:endParaRPr/>
          </a:p>
        </p:txBody>
      </p:sp>
      <p:sp>
        <p:nvSpPr>
          <p:cNvPr id="685" name="Google Shape;685;p64"/>
          <p:cNvSpPr/>
          <p:nvPr/>
        </p:nvSpPr>
        <p:spPr>
          <a:xfrm>
            <a:off x="6708775" y="3822700"/>
            <a:ext cx="1952625" cy="558800"/>
          </a:xfrm>
          <a:prstGeom prst="wedgeRoundRectCallout">
            <a:avLst>
              <a:gd fmla="val -827" name="adj1"/>
              <a:gd fmla="val 32107" name="adj2"/>
              <a:gd fmla="val 0" name="adj3"/>
            </a:avLst>
          </a:prstGeom>
          <a:solidFill>
            <a:srgbClr val="F8F8F8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нашли еще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Массивы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38"/>
          <p:cNvSpPr txBox="1"/>
          <p:nvPr/>
        </p:nvSpPr>
        <p:spPr>
          <a:xfrm>
            <a:off x="346075" y="804862"/>
            <a:ext cx="8424862" cy="552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Массив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группа однотипных элементов, имеющих общее имя и расположенных в памяти рядом.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449262" lvl="1" marL="80327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элементы имеют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один тип</a:t>
            </a:r>
            <a:endParaRPr/>
          </a:p>
          <a:p>
            <a:pPr indent="-449262" lvl="1" marL="80327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весь массив имеет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одно имя</a:t>
            </a:r>
            <a:endParaRPr/>
          </a:p>
          <a:p>
            <a:pPr indent="-449262" lvl="1" marL="80327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элементы расположены в памяти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рядом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Примеры:</a:t>
            </a:r>
            <a:endParaRPr/>
          </a:p>
          <a:p>
            <a:pPr indent="-449262" lvl="1" marL="80327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список учеников в классе</a:t>
            </a:r>
            <a:endParaRPr/>
          </a:p>
          <a:p>
            <a:pPr indent="-449262" lvl="1" marL="80327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квартиры в доме</a:t>
            </a:r>
            <a:endParaRPr/>
          </a:p>
          <a:p>
            <a:pPr indent="-449262" lvl="1" marL="80327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школы в городе</a:t>
            </a:r>
            <a:endParaRPr/>
          </a:p>
          <a:p>
            <a:pPr indent="-449262" lvl="1" marL="80327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 о температуре воздуха за год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Сумма выбранных элементов</a:t>
            </a:r>
            <a:endParaRPr/>
          </a:p>
        </p:txBody>
      </p:sp>
      <p:sp>
        <p:nvSpPr>
          <p:cNvPr id="691" name="Google Shape;691;p6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2" name="Google Shape;692;p65"/>
          <p:cNvSpPr txBox="1"/>
          <p:nvPr/>
        </p:nvSpPr>
        <p:spPr>
          <a:xfrm>
            <a:off x="665162" y="954087"/>
            <a:ext cx="8047037" cy="5022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 [1..N]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i, S: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здесь надо заполнить массив 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i:=1 to N do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A[i]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then count:=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writeln('Cумма полож. элементов: ', S);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693" name="Google Shape;693;p65"/>
          <p:cNvSpPr txBox="1"/>
          <p:nvPr/>
        </p:nvSpPr>
        <p:spPr>
          <a:xfrm>
            <a:off x="1042987" y="4003675"/>
            <a:ext cx="6591300" cy="10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A[i]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then S:=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A[i];</a:t>
            </a:r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4921250" y="3727450"/>
            <a:ext cx="2830512" cy="701675"/>
          </a:xfrm>
          <a:prstGeom prst="wedgeRoundRectCallout">
            <a:avLst>
              <a:gd fmla="val -5107" name="adj1"/>
              <a:gd fmla="val 1521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перебираем все элементы массива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6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701" name="Google Shape;701;p66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2" name="Google Shape;702;p6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6"/>
          <p:cNvSpPr txBox="1"/>
          <p:nvPr/>
        </p:nvSpPr>
        <p:spPr>
          <a:xfrm>
            <a:off x="360362" y="796925"/>
            <a:ext cx="84201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[-10,10]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подсчитать сумму всех положительных элементов.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[0,100]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подсчитать среднее значение всех элементов, которые &lt;50.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[10,12]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найти длину самой длинной последовательности стоящих рядом одинаковых элементов.</a:t>
            </a:r>
            <a:endParaRPr/>
          </a:p>
        </p:txBody>
      </p:sp>
      <p:sp>
        <p:nvSpPr>
          <p:cNvPr id="704" name="Google Shape;704;p66"/>
          <p:cNvSpPr txBox="1"/>
          <p:nvPr/>
        </p:nvSpPr>
        <p:spPr>
          <a:xfrm>
            <a:off x="1111250" y="4813300"/>
            <a:ext cx="7031037" cy="143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10  10  11  12  12  12  10  11  11  12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Длина последовательности: </a:t>
            </a:r>
            <a:r>
              <a:rPr b="1" i="0" lang="en-US" sz="20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705" name="Google Shape;705;p66"/>
          <p:cNvSpPr/>
          <p:nvPr/>
        </p:nvSpPr>
        <p:spPr>
          <a:xfrm>
            <a:off x="3387725" y="5507037"/>
            <a:ext cx="1684337" cy="33655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в массиве</a:t>
            </a:r>
            <a:endParaRPr/>
          </a:p>
        </p:txBody>
      </p:sp>
      <p:sp>
        <p:nvSpPr>
          <p:cNvPr id="712" name="Google Shape;712;p6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3" name="Google Shape;713;p67"/>
          <p:cNvSpPr txBox="1"/>
          <p:nvPr/>
        </p:nvSpPr>
        <p:spPr>
          <a:xfrm>
            <a:off x="357187" y="825500"/>
            <a:ext cx="854075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найти в массиве элемент, равный </a:t>
            </a:r>
            <a:r>
              <a:rPr b="1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или установить, что его нет.</a:t>
            </a: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в классе ученик с фамилией Пупкин?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Алгоритм: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начать с 1-ого элемента (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i:=1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очередной элемент (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равен X, то       	     	закончить поиск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иначе перейти к следующему элементу: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элемента, равного X</a:t>
            </a:r>
            <a:endParaRPr/>
          </a:p>
        </p:txBody>
      </p:sp>
      <p:sp>
        <p:nvSpPr>
          <p:cNvPr id="719" name="Google Shape;719;p6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0" name="Google Shape;720;p68"/>
          <p:cNvSpPr/>
          <p:nvPr/>
        </p:nvSpPr>
        <p:spPr>
          <a:xfrm>
            <a:off x="1493837" y="1052512"/>
            <a:ext cx="1393825" cy="390525"/>
          </a:xfrm>
          <a:prstGeom prst="flowChartTerminator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/>
          </a:p>
        </p:txBody>
      </p:sp>
      <p:sp>
        <p:nvSpPr>
          <p:cNvPr id="721" name="Google Shape;721;p68"/>
          <p:cNvSpPr/>
          <p:nvPr/>
        </p:nvSpPr>
        <p:spPr>
          <a:xfrm>
            <a:off x="5534025" y="5014912"/>
            <a:ext cx="1393825" cy="390525"/>
          </a:xfrm>
          <a:prstGeom prst="flowChartTerminator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endParaRPr/>
          </a:p>
        </p:txBody>
      </p:sp>
      <p:cxnSp>
        <p:nvCxnSpPr>
          <p:cNvPr id="722" name="Google Shape;722;p68"/>
          <p:cNvCxnSpPr/>
          <p:nvPr/>
        </p:nvCxnSpPr>
        <p:spPr>
          <a:xfrm flipH="1" rot="5400000">
            <a:off x="536599" y="4043386"/>
            <a:ext cx="2487600" cy="833400"/>
          </a:xfrm>
          <a:prstGeom prst="bentConnector5">
            <a:avLst>
              <a:gd fmla="val -1985" name="adj1"/>
              <a:gd fmla="val 44964" name="adj2"/>
              <a:gd fmla="val 21732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68"/>
          <p:cNvCxnSpPr/>
          <p:nvPr/>
        </p:nvCxnSpPr>
        <p:spPr>
          <a:xfrm flipH="1" rot="-5400000">
            <a:off x="1995487" y="1638300"/>
            <a:ext cx="396875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4" name="Google Shape;724;p68"/>
          <p:cNvSpPr/>
          <p:nvPr/>
        </p:nvSpPr>
        <p:spPr>
          <a:xfrm>
            <a:off x="1462087" y="4676775"/>
            <a:ext cx="752475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725" name="Google Shape;725;p68"/>
          <p:cNvSpPr/>
          <p:nvPr/>
        </p:nvSpPr>
        <p:spPr>
          <a:xfrm>
            <a:off x="3162300" y="3875087"/>
            <a:ext cx="625475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cxnSp>
        <p:nvCxnSpPr>
          <p:cNvPr id="726" name="Google Shape;726;p68"/>
          <p:cNvCxnSpPr/>
          <p:nvPr/>
        </p:nvCxnSpPr>
        <p:spPr>
          <a:xfrm rot="5400000">
            <a:off x="2018506" y="3744118"/>
            <a:ext cx="34607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7" name="Google Shape;727;p68"/>
          <p:cNvSpPr/>
          <p:nvPr/>
        </p:nvSpPr>
        <p:spPr>
          <a:xfrm>
            <a:off x="3027362" y="2814637"/>
            <a:ext cx="620712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  <a:endParaRPr/>
          </a:p>
        </p:txBody>
      </p:sp>
      <p:sp>
        <p:nvSpPr>
          <p:cNvPr id="728" name="Google Shape;728;p68"/>
          <p:cNvSpPr/>
          <p:nvPr/>
        </p:nvSpPr>
        <p:spPr>
          <a:xfrm>
            <a:off x="1700212" y="3544887"/>
            <a:ext cx="463550" cy="406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  <a:endParaRPr/>
          </a:p>
        </p:txBody>
      </p:sp>
      <p:grpSp>
        <p:nvGrpSpPr>
          <p:cNvPr id="729" name="Google Shape;729;p68"/>
          <p:cNvGrpSpPr/>
          <p:nvPr/>
        </p:nvGrpSpPr>
        <p:grpSpPr>
          <a:xfrm>
            <a:off x="1363662" y="2859087"/>
            <a:ext cx="1654175" cy="712787"/>
            <a:chOff x="3055938" y="1906588"/>
            <a:chExt cx="2552700" cy="903287"/>
          </a:xfrm>
        </p:grpSpPr>
        <p:sp>
          <p:nvSpPr>
            <p:cNvPr id="730" name="Google Shape;730;p68"/>
            <p:cNvSpPr/>
            <p:nvPr/>
          </p:nvSpPr>
          <p:spPr>
            <a:xfrm>
              <a:off x="3055938" y="1906588"/>
              <a:ext cx="2552700" cy="903287"/>
            </a:xfrm>
            <a:prstGeom prst="flowChartDecision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8"/>
            <p:cNvSpPr txBox="1"/>
            <p:nvPr/>
          </p:nvSpPr>
          <p:spPr>
            <a:xfrm>
              <a:off x="3300919" y="2083624"/>
              <a:ext cx="2150931" cy="400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&lt;=</a:t>
              </a: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N?</a:t>
              </a:r>
              <a:endParaRPr/>
            </a:p>
          </p:txBody>
        </p:sp>
      </p:grpSp>
      <p:sp>
        <p:nvSpPr>
          <p:cNvPr id="732" name="Google Shape;732;p68"/>
          <p:cNvSpPr/>
          <p:nvPr/>
        </p:nvSpPr>
        <p:spPr>
          <a:xfrm>
            <a:off x="1584325" y="1839912"/>
            <a:ext cx="1223962" cy="484187"/>
          </a:xfrm>
          <a:prstGeom prst="flowChartProcess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3" name="Google Shape;733;p68"/>
          <p:cNvCxnSpPr/>
          <p:nvPr/>
        </p:nvCxnSpPr>
        <p:spPr>
          <a:xfrm rot="5400000">
            <a:off x="1926431" y="2588418"/>
            <a:ext cx="534987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734" name="Google Shape;734;p68"/>
          <p:cNvGrpSpPr/>
          <p:nvPr/>
        </p:nvGrpSpPr>
        <p:grpSpPr>
          <a:xfrm>
            <a:off x="1154112" y="3917950"/>
            <a:ext cx="2073275" cy="711200"/>
            <a:chOff x="3055938" y="1906588"/>
            <a:chExt cx="2552700" cy="903287"/>
          </a:xfrm>
        </p:grpSpPr>
        <p:sp>
          <p:nvSpPr>
            <p:cNvPr id="735" name="Google Shape;735;p68"/>
            <p:cNvSpPr/>
            <p:nvPr/>
          </p:nvSpPr>
          <p:spPr>
            <a:xfrm>
              <a:off x="3055938" y="1906588"/>
              <a:ext cx="2552700" cy="903287"/>
            </a:xfrm>
            <a:prstGeom prst="flowChartDecision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8"/>
            <p:cNvSpPr txBox="1"/>
            <p:nvPr/>
          </p:nvSpPr>
          <p:spPr>
            <a:xfrm>
              <a:off x="3274853" y="2102166"/>
              <a:ext cx="2150054" cy="403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urier Ne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A[i]</a:t>
              </a: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2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X?</a:t>
              </a:r>
              <a:endParaRPr/>
            </a:p>
          </p:txBody>
        </p:sp>
      </p:grpSp>
      <p:cxnSp>
        <p:nvCxnSpPr>
          <p:cNvPr id="737" name="Google Shape;737;p68"/>
          <p:cNvCxnSpPr/>
          <p:nvPr/>
        </p:nvCxnSpPr>
        <p:spPr>
          <a:xfrm flipH="1" rot="-5400000">
            <a:off x="1900237" y="4919662"/>
            <a:ext cx="587375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8" name="Google Shape;738;p68"/>
          <p:cNvSpPr/>
          <p:nvPr/>
        </p:nvSpPr>
        <p:spPr>
          <a:xfrm>
            <a:off x="1301750" y="5216525"/>
            <a:ext cx="1789112" cy="487362"/>
          </a:xfrm>
          <a:prstGeom prst="flowChartProcess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p68"/>
          <p:cNvSpPr/>
          <p:nvPr/>
        </p:nvSpPr>
        <p:spPr>
          <a:xfrm>
            <a:off x="3687762" y="1263650"/>
            <a:ext cx="2028825" cy="701675"/>
          </a:xfrm>
          <a:prstGeom prst="wedgeRoundRectCallout">
            <a:avLst>
              <a:gd fmla="val -10080" name="adj1"/>
              <a:gd fmla="val 23649" name="adj2"/>
              <a:gd fmla="val 0" name="adj3"/>
            </a:avLst>
          </a:prstGeom>
          <a:solidFill>
            <a:srgbClr val="F8F8F8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начать с 1-ого</a:t>
            </a:r>
            <a:endParaRPr/>
          </a:p>
        </p:txBody>
      </p:sp>
      <p:sp>
        <p:nvSpPr>
          <p:cNvPr id="740" name="Google Shape;740;p68"/>
          <p:cNvSpPr/>
          <p:nvPr/>
        </p:nvSpPr>
        <p:spPr>
          <a:xfrm>
            <a:off x="3379787" y="4735512"/>
            <a:ext cx="2028825" cy="788987"/>
          </a:xfrm>
          <a:prstGeom prst="wedgeRoundRectCallout">
            <a:avLst>
              <a:gd fmla="val -5144" name="adj1"/>
              <a:gd fmla="val 18547" name="adj2"/>
              <a:gd fmla="val 0" name="adj3"/>
            </a:avLst>
          </a:prstGeom>
          <a:solidFill>
            <a:srgbClr val="F8F8F8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перейти к следующему</a:t>
            </a:r>
            <a:endParaRPr/>
          </a:p>
        </p:txBody>
      </p:sp>
      <p:sp>
        <p:nvSpPr>
          <p:cNvPr id="741" name="Google Shape;741;p68"/>
          <p:cNvSpPr/>
          <p:nvPr/>
        </p:nvSpPr>
        <p:spPr>
          <a:xfrm>
            <a:off x="3560762" y="2982912"/>
            <a:ext cx="2305050" cy="458787"/>
          </a:xfrm>
          <a:prstGeom prst="flowChartInputOutput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‘Не нашли’</a:t>
            </a:r>
            <a:endParaRPr/>
          </a:p>
        </p:txBody>
      </p:sp>
      <p:cxnSp>
        <p:nvCxnSpPr>
          <p:cNvPr id="742" name="Google Shape;742;p68"/>
          <p:cNvCxnSpPr/>
          <p:nvPr/>
        </p:nvCxnSpPr>
        <p:spPr>
          <a:xfrm>
            <a:off x="3003550" y="3214687"/>
            <a:ext cx="788987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3" name="Google Shape;743;p68"/>
          <p:cNvCxnSpPr/>
          <p:nvPr/>
        </p:nvCxnSpPr>
        <p:spPr>
          <a:xfrm flipH="1" rot="10800000">
            <a:off x="3227387" y="4271962"/>
            <a:ext cx="56356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4" name="Google Shape;744;p68"/>
          <p:cNvSpPr/>
          <p:nvPr/>
        </p:nvSpPr>
        <p:spPr>
          <a:xfrm>
            <a:off x="3560762" y="4043362"/>
            <a:ext cx="2305050" cy="458787"/>
          </a:xfrm>
          <a:prstGeom prst="flowChartInputOutput">
            <a:avLst/>
          </a:prstGeom>
          <a:solidFill>
            <a:srgbClr val="E6E6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‘Есть!’</a:t>
            </a:r>
            <a:endParaRPr/>
          </a:p>
        </p:txBody>
      </p:sp>
      <p:cxnSp>
        <p:nvCxnSpPr>
          <p:cNvPr id="745" name="Google Shape;745;p68"/>
          <p:cNvCxnSpPr/>
          <p:nvPr/>
        </p:nvCxnSpPr>
        <p:spPr>
          <a:xfrm flipH="1" rot="-5400000">
            <a:off x="5031575" y="3815562"/>
            <a:ext cx="1803300" cy="595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68"/>
          <p:cNvSpPr/>
          <p:nvPr/>
        </p:nvSpPr>
        <p:spPr>
          <a:xfrm>
            <a:off x="6208712" y="4249737"/>
            <a:ext cx="44450" cy="4603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68"/>
          <p:cNvCxnSpPr/>
          <p:nvPr/>
        </p:nvCxnSpPr>
        <p:spPr>
          <a:xfrm>
            <a:off x="5635625" y="4271962"/>
            <a:ext cx="6048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748" name="Google Shape;748;p68"/>
          <p:cNvGrpSpPr/>
          <p:nvPr/>
        </p:nvGrpSpPr>
        <p:grpSpPr>
          <a:xfrm>
            <a:off x="5375275" y="5681662"/>
            <a:ext cx="3449637" cy="663575"/>
            <a:chOff x="429" y="3183"/>
            <a:chExt cx="2173" cy="418"/>
          </a:xfrm>
        </p:grpSpPr>
        <p:sp>
          <p:nvSpPr>
            <p:cNvPr id="749" name="Google Shape;749;p68"/>
            <p:cNvSpPr txBox="1"/>
            <p:nvPr/>
          </p:nvSpPr>
          <p:spPr>
            <a:xfrm>
              <a:off x="723" y="3250"/>
              <a:ext cx="1879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Как найти номер?</a:t>
              </a:r>
              <a:endParaRPr/>
            </a:p>
          </p:txBody>
        </p:sp>
        <p:sp>
          <p:nvSpPr>
            <p:cNvPr id="750" name="Google Shape;750;p68"/>
            <p:cNvSpPr/>
            <p:nvPr/>
          </p:nvSpPr>
          <p:spPr>
            <a:xfrm>
              <a:off x="429" y="3183"/>
              <a:ext cx="430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элемента в массиве</a:t>
            </a:r>
            <a:endParaRPr/>
          </a:p>
        </p:txBody>
      </p:sp>
      <p:sp>
        <p:nvSpPr>
          <p:cNvPr id="757" name="Google Shape;757;p6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8" name="Google Shape;758;p69"/>
          <p:cNvSpPr txBox="1"/>
          <p:nvPr/>
        </p:nvSpPr>
        <p:spPr>
          <a:xfrm>
            <a:off x="433387" y="993775"/>
            <a:ext cx="8175625" cy="5222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N=5;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a:array[1..N]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i, X: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 здесь надо заполнить массив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i:=1;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A[i]&lt;&gt;X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i:=i+1;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i &lt;= N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writeln('A[', i, ']=',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writeln('Не нашли...');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759" name="Google Shape;759;p69"/>
          <p:cNvSpPr txBox="1"/>
          <p:nvPr/>
        </p:nvSpPr>
        <p:spPr>
          <a:xfrm>
            <a:off x="1884362" y="3768725"/>
            <a:ext cx="3687762" cy="3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(i&lt;=N) and (A[i]&lt;&gt;X)</a:t>
            </a:r>
            <a:endParaRPr/>
          </a:p>
        </p:txBody>
      </p:sp>
      <p:sp>
        <p:nvSpPr>
          <p:cNvPr id="760" name="Google Shape;760;p69"/>
          <p:cNvSpPr txBox="1"/>
          <p:nvPr/>
        </p:nvSpPr>
        <p:spPr>
          <a:xfrm>
            <a:off x="5605462" y="3727450"/>
            <a:ext cx="5540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767" name="Google Shape;767;p7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8" name="Google Shape;768;p7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70"/>
          <p:cNvSpPr txBox="1"/>
          <p:nvPr/>
        </p:nvSpPr>
        <p:spPr>
          <a:xfrm>
            <a:off x="369887" y="815975"/>
            <a:ext cx="8420100" cy="554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[10..20]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найти элемент, равный X.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13  10  18  12  20  11  13  14  15  20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Что ищем? </a:t>
            </a:r>
            <a:r>
              <a:rPr b="1" i="0" lang="en-US" sz="20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A[5] = 20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[0..4]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вывести номера всех элементов, равных X.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4  0  1  2  0  1  3  4  1  0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Что ищем? </a:t>
            </a:r>
            <a:r>
              <a:rPr b="1" i="0" lang="en-US" sz="20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A[2], A[5], A[10]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776" name="Google Shape;776;p7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7" name="Google Shape;777;p7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71"/>
          <p:cNvSpPr txBox="1"/>
          <p:nvPr/>
        </p:nvSpPr>
        <p:spPr>
          <a:xfrm>
            <a:off x="369887" y="815975"/>
            <a:ext cx="8420100" cy="262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[0..4]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определить, есть ли в нем одинаковые соседние элементы.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4  0  1  2  0  1  3  1  1  0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Ответ: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есть</a:t>
            </a:r>
            <a:endParaRPr/>
          </a:p>
        </p:txBody>
      </p:sp>
      <p:sp>
        <p:nvSpPr>
          <p:cNvPr id="779" name="Google Shape;779;p71"/>
          <p:cNvSpPr/>
          <p:nvPr/>
        </p:nvSpPr>
        <p:spPr>
          <a:xfrm>
            <a:off x="4400550" y="2655887"/>
            <a:ext cx="822325" cy="4206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Реверс массива</a:t>
            </a:r>
            <a:endParaRPr/>
          </a:p>
        </p:txBody>
      </p:sp>
      <p:sp>
        <p:nvSpPr>
          <p:cNvPr id="786" name="Google Shape;786;p7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7" name="Google Shape;787;p72"/>
          <p:cNvSpPr txBox="1"/>
          <p:nvPr/>
        </p:nvSpPr>
        <p:spPr>
          <a:xfrm>
            <a:off x="369887" y="942975"/>
            <a:ext cx="8420100" cy="386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переставить элементы массива в обратном порядке.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Алгоритм:</a:t>
            </a:r>
            <a:endParaRPr/>
          </a:p>
          <a:p>
            <a:pPr indent="-271462" lvl="1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поменять местами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A[N]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32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A[N-1]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Псевдокод:</a:t>
            </a:r>
            <a:endParaRPr/>
          </a:p>
        </p:txBody>
      </p:sp>
      <p:graphicFrame>
        <p:nvGraphicFramePr>
          <p:cNvPr id="788" name="Google Shape;788;p72"/>
          <p:cNvGraphicFramePr/>
          <p:nvPr/>
        </p:nvGraphicFramePr>
        <p:xfrm>
          <a:off x="1020762" y="2135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27050"/>
                <a:gridCol w="527050"/>
                <a:gridCol w="525450"/>
                <a:gridCol w="527050"/>
                <a:gridCol w="527050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9" name="Google Shape;789;p72"/>
          <p:cNvGraphicFramePr/>
          <p:nvPr/>
        </p:nvGraphicFramePr>
        <p:xfrm>
          <a:off x="4735512" y="2116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27050"/>
                <a:gridCol w="527050"/>
                <a:gridCol w="525450"/>
                <a:gridCol w="527050"/>
                <a:gridCol w="527050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0" name="Google Shape;790;p72"/>
          <p:cNvSpPr/>
          <p:nvPr/>
        </p:nvSpPr>
        <p:spPr>
          <a:xfrm>
            <a:off x="3881437" y="2230437"/>
            <a:ext cx="614362" cy="3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1" name="Google Shape;791;p72"/>
          <p:cNvGraphicFramePr/>
          <p:nvPr/>
        </p:nvGraphicFramePr>
        <p:xfrm>
          <a:off x="1012825" y="1770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27050"/>
                <a:gridCol w="527050"/>
                <a:gridCol w="525450"/>
                <a:gridCol w="527050"/>
                <a:gridCol w="527050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N-1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6800" marB="46800" marR="90000" marL="90000" anchor="ctr"/>
                </a:tc>
              </a:tr>
            </a:tbl>
          </a:graphicData>
        </a:graphic>
      </p:graphicFrame>
      <p:graphicFrame>
        <p:nvGraphicFramePr>
          <p:cNvPr id="792" name="Google Shape;792;p72"/>
          <p:cNvGraphicFramePr/>
          <p:nvPr/>
        </p:nvGraphicFramePr>
        <p:xfrm>
          <a:off x="4725987" y="1760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27050"/>
                <a:gridCol w="527050"/>
                <a:gridCol w="525450"/>
                <a:gridCol w="527050"/>
                <a:gridCol w="527050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N-1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6800" marB="46800" marR="90000" marL="90000" anchor="ctr"/>
                </a:tc>
              </a:tr>
            </a:tbl>
          </a:graphicData>
        </a:graphic>
      </p:graphicFrame>
      <p:sp>
        <p:nvSpPr>
          <p:cNvPr id="793" name="Google Shape;793;p72"/>
          <p:cNvSpPr/>
          <p:nvPr/>
        </p:nvSpPr>
        <p:spPr>
          <a:xfrm>
            <a:off x="1287462" y="2640012"/>
            <a:ext cx="5859462" cy="531812"/>
          </a:xfrm>
          <a:custGeom>
            <a:rect b="b" l="l" r="r" t="t"/>
            <a:pathLst>
              <a:path extrusionOk="0" h="335" w="3691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72"/>
          <p:cNvSpPr/>
          <p:nvPr/>
        </p:nvSpPr>
        <p:spPr>
          <a:xfrm>
            <a:off x="1809750" y="2649537"/>
            <a:ext cx="4795837" cy="355600"/>
          </a:xfrm>
          <a:custGeom>
            <a:rect b="b" l="l" r="r" t="t"/>
            <a:pathLst>
              <a:path extrusionOk="0" h="335" w="3691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814387" y="4862512"/>
            <a:ext cx="7802562" cy="965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поменять местами A[i] и A[N+1-i] }</a:t>
            </a:r>
            <a:endParaRPr/>
          </a:p>
        </p:txBody>
      </p:sp>
      <p:sp>
        <p:nvSpPr>
          <p:cNvPr id="796" name="Google Shape;796;p72"/>
          <p:cNvSpPr/>
          <p:nvPr/>
        </p:nvSpPr>
        <p:spPr>
          <a:xfrm>
            <a:off x="4556125" y="3382962"/>
            <a:ext cx="2943225" cy="377825"/>
          </a:xfrm>
          <a:prstGeom prst="wedgeRoundRectCallout">
            <a:avLst>
              <a:gd fmla="val -1" name="adj1"/>
              <a:gd fmla="val 1148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сумма индексов N+1</a:t>
            </a:r>
            <a:endParaRPr/>
          </a:p>
        </p:txBody>
      </p:sp>
      <p:grpSp>
        <p:nvGrpSpPr>
          <p:cNvPr id="797" name="Google Shape;797;p72"/>
          <p:cNvGrpSpPr/>
          <p:nvPr/>
        </p:nvGrpSpPr>
        <p:grpSpPr>
          <a:xfrm>
            <a:off x="5316537" y="5922962"/>
            <a:ext cx="3406775" cy="663575"/>
            <a:chOff x="2783" y="2598"/>
            <a:chExt cx="2146" cy="418"/>
          </a:xfrm>
        </p:grpSpPr>
        <p:sp>
          <p:nvSpPr>
            <p:cNvPr id="798" name="Google Shape;798;p72"/>
            <p:cNvSpPr txBox="1"/>
            <p:nvPr/>
          </p:nvSpPr>
          <p:spPr>
            <a:xfrm>
              <a:off x="3077" y="2665"/>
              <a:ext cx="1852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неверно?</a:t>
              </a:r>
              <a:endParaRPr/>
            </a:p>
          </p:txBody>
        </p:sp>
        <p:sp>
          <p:nvSpPr>
            <p:cNvPr id="799" name="Google Shape;799;p72"/>
            <p:cNvSpPr/>
            <p:nvPr/>
          </p:nvSpPr>
          <p:spPr>
            <a:xfrm>
              <a:off x="2783" y="2598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800" name="Google Shape;800;p72"/>
          <p:cNvSpPr/>
          <p:nvPr/>
        </p:nvSpPr>
        <p:spPr>
          <a:xfrm>
            <a:off x="3059112" y="4906962"/>
            <a:ext cx="1411287" cy="3825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18000" spcFirstLastPara="1" rIns="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div 2</a:t>
            </a:r>
            <a:endParaRPr/>
          </a:p>
        </p:txBody>
      </p:sp>
      <p:sp>
        <p:nvSpPr>
          <p:cNvPr id="801" name="Google Shape;801;p72"/>
          <p:cNvSpPr/>
          <p:nvPr/>
        </p:nvSpPr>
        <p:spPr>
          <a:xfrm>
            <a:off x="4562475" y="4962525"/>
            <a:ext cx="431800" cy="27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6800" lIns="18000" spcFirstLastPara="1" rIns="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</p:txBody>
      </p:sp>
      <p:sp>
        <p:nvSpPr>
          <p:cNvPr id="802" name="Google Shape;802;p72"/>
          <p:cNvSpPr/>
          <p:nvPr/>
        </p:nvSpPr>
        <p:spPr>
          <a:xfrm>
            <a:off x="4029075" y="3733800"/>
            <a:ext cx="1376362" cy="376237"/>
          </a:xfrm>
          <a:custGeom>
            <a:rect b="b" l="l" r="r" t="t"/>
            <a:pathLst>
              <a:path extrusionOk="0" h="237" w="867">
                <a:moveTo>
                  <a:pt x="0" y="204"/>
                </a:moveTo>
                <a:lnTo>
                  <a:pt x="447" y="0"/>
                </a:lnTo>
                <a:lnTo>
                  <a:pt x="867" y="15"/>
                </a:lnTo>
                <a:lnTo>
                  <a:pt x="666" y="237"/>
                </a:lnTo>
                <a:lnTo>
                  <a:pt x="576" y="54"/>
                </a:lnTo>
                <a:lnTo>
                  <a:pt x="0" y="204"/>
                </a:lnTo>
                <a:close/>
              </a:path>
            </a:pathLst>
          </a:cu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72"/>
          <p:cNvSpPr/>
          <p:nvPr/>
        </p:nvSpPr>
        <p:spPr>
          <a:xfrm>
            <a:off x="6005512" y="3733800"/>
            <a:ext cx="1366837" cy="352425"/>
          </a:xfrm>
          <a:custGeom>
            <a:rect b="b" l="l" r="r" t="t"/>
            <a:pathLst>
              <a:path extrusionOk="0" h="222" w="861">
                <a:moveTo>
                  <a:pt x="0" y="216"/>
                </a:moveTo>
                <a:lnTo>
                  <a:pt x="447" y="12"/>
                </a:lnTo>
                <a:lnTo>
                  <a:pt x="861" y="0"/>
                </a:lnTo>
                <a:lnTo>
                  <a:pt x="783" y="222"/>
                </a:lnTo>
                <a:lnTo>
                  <a:pt x="576" y="66"/>
                </a:lnTo>
                <a:lnTo>
                  <a:pt x="0" y="216"/>
                </a:lnTo>
                <a:close/>
              </a:path>
            </a:pathLst>
          </a:cu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 переставить элементы?</a:t>
            </a:r>
            <a:endParaRPr/>
          </a:p>
        </p:txBody>
      </p:sp>
      <p:sp>
        <p:nvSpPr>
          <p:cNvPr id="810" name="Google Shape;810;p7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Чашка" id="811" name="Google Shape;81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0" y="1017587"/>
            <a:ext cx="12763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5025" y="1039812"/>
            <a:ext cx="12763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0275" y="2468562"/>
            <a:ext cx="12763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8687" y="2470150"/>
            <a:ext cx="12763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5025" y="1038225"/>
            <a:ext cx="12763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96162" y="1017587"/>
            <a:ext cx="12763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97750" y="1017587"/>
            <a:ext cx="12763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46612" y="1039812"/>
            <a:ext cx="12763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3"/>
          <p:cNvSpPr/>
          <p:nvPr/>
        </p:nvSpPr>
        <p:spPr>
          <a:xfrm rot="10800000">
            <a:off x="6046787" y="1085850"/>
            <a:ext cx="979487" cy="668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20" name="Google Shape;820;p73"/>
          <p:cNvSpPr/>
          <p:nvPr/>
        </p:nvSpPr>
        <p:spPr>
          <a:xfrm flipH="1" rot="8100000">
            <a:off x="7040562" y="1692275"/>
            <a:ext cx="668337" cy="9794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21" name="Google Shape;821;p73"/>
          <p:cNvSpPr/>
          <p:nvPr/>
        </p:nvSpPr>
        <p:spPr>
          <a:xfrm flipH="1" rot="-8100000">
            <a:off x="5438775" y="1751012"/>
            <a:ext cx="979487" cy="668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22" name="Google Shape;822;p73"/>
          <p:cNvSpPr txBox="1"/>
          <p:nvPr/>
        </p:nvSpPr>
        <p:spPr>
          <a:xfrm>
            <a:off x="317500" y="1249362"/>
            <a:ext cx="42306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поменять местами содержимое двух чашек.</a:t>
            </a:r>
            <a:endParaRPr/>
          </a:p>
        </p:txBody>
      </p:sp>
      <p:sp>
        <p:nvSpPr>
          <p:cNvPr id="823" name="Google Shape;823;p73"/>
          <p:cNvSpPr txBox="1"/>
          <p:nvPr/>
        </p:nvSpPr>
        <p:spPr>
          <a:xfrm>
            <a:off x="415925" y="3295650"/>
            <a:ext cx="81264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поменять местами содержимое двух ячеек памяти.</a:t>
            </a:r>
            <a:endParaRPr/>
          </a:p>
        </p:txBody>
      </p:sp>
      <p:sp>
        <p:nvSpPr>
          <p:cNvPr id="824" name="Google Shape;824;p73"/>
          <p:cNvSpPr txBox="1"/>
          <p:nvPr/>
        </p:nvSpPr>
        <p:spPr>
          <a:xfrm>
            <a:off x="5027612" y="4278312"/>
            <a:ext cx="860425" cy="577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25" name="Google Shape;825;p73"/>
          <p:cNvSpPr txBox="1"/>
          <p:nvPr/>
        </p:nvSpPr>
        <p:spPr>
          <a:xfrm>
            <a:off x="7380287" y="4265612"/>
            <a:ext cx="860425" cy="577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826" name="Google Shape;826;p73"/>
          <p:cNvSpPr txBox="1"/>
          <p:nvPr/>
        </p:nvSpPr>
        <p:spPr>
          <a:xfrm>
            <a:off x="6370637" y="5853112"/>
            <a:ext cx="860425" cy="577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827" name="Google Shape;827;p73"/>
          <p:cNvSpPr txBox="1"/>
          <p:nvPr/>
        </p:nvSpPr>
        <p:spPr>
          <a:xfrm>
            <a:off x="6369050" y="5854700"/>
            <a:ext cx="860425" cy="577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28" name="Google Shape;828;p73"/>
          <p:cNvSpPr txBox="1"/>
          <p:nvPr/>
        </p:nvSpPr>
        <p:spPr>
          <a:xfrm>
            <a:off x="5027612" y="4279900"/>
            <a:ext cx="860425" cy="577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829" name="Google Shape;829;p73"/>
          <p:cNvSpPr txBox="1"/>
          <p:nvPr/>
        </p:nvSpPr>
        <p:spPr>
          <a:xfrm>
            <a:off x="7381875" y="4267200"/>
            <a:ext cx="860425" cy="5778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30" name="Google Shape;830;p73"/>
          <p:cNvSpPr txBox="1"/>
          <p:nvPr/>
        </p:nvSpPr>
        <p:spPr>
          <a:xfrm>
            <a:off x="5172075" y="3743325"/>
            <a:ext cx="4794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31" name="Google Shape;831;p73"/>
          <p:cNvSpPr txBox="1"/>
          <p:nvPr/>
        </p:nvSpPr>
        <p:spPr>
          <a:xfrm>
            <a:off x="7478712" y="3709987"/>
            <a:ext cx="4794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832" name="Google Shape;832;p73"/>
          <p:cNvSpPr txBox="1"/>
          <p:nvPr/>
        </p:nvSpPr>
        <p:spPr>
          <a:xfrm>
            <a:off x="6565900" y="6345237"/>
            <a:ext cx="4794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833" name="Google Shape;833;p73"/>
          <p:cNvSpPr txBox="1"/>
          <p:nvPr/>
        </p:nvSpPr>
        <p:spPr>
          <a:xfrm>
            <a:off x="2520950" y="4340225"/>
            <a:ext cx="1565275" cy="14335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:=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:=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834" name="Google Shape;834;p73"/>
          <p:cNvSpPr txBox="1"/>
          <p:nvPr/>
        </p:nvSpPr>
        <p:spPr>
          <a:xfrm>
            <a:off x="627062" y="4524375"/>
            <a:ext cx="1531937" cy="9556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:=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:= x;</a:t>
            </a:r>
            <a:endParaRPr/>
          </a:p>
        </p:txBody>
      </p:sp>
      <p:sp>
        <p:nvSpPr>
          <p:cNvPr id="835" name="Google Shape;835;p73"/>
          <p:cNvSpPr/>
          <p:nvPr/>
        </p:nvSpPr>
        <p:spPr>
          <a:xfrm rot="2700000">
            <a:off x="611187" y="4252912"/>
            <a:ext cx="1497012" cy="1497012"/>
          </a:xfrm>
          <a:prstGeom prst="mathPlus">
            <a:avLst>
              <a:gd fmla="val 8964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73"/>
          <p:cNvSpPr/>
          <p:nvPr/>
        </p:nvSpPr>
        <p:spPr>
          <a:xfrm flipH="1" rot="7500000">
            <a:off x="7024687" y="5026025"/>
            <a:ext cx="979487" cy="668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37" name="Google Shape;837;p73"/>
          <p:cNvSpPr/>
          <p:nvPr/>
        </p:nvSpPr>
        <p:spPr>
          <a:xfrm rot="10800000">
            <a:off x="6154737" y="4238625"/>
            <a:ext cx="979487" cy="668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38" name="Google Shape;838;p73"/>
          <p:cNvSpPr/>
          <p:nvPr/>
        </p:nvSpPr>
        <p:spPr>
          <a:xfrm flipH="1" rot="-7860000">
            <a:off x="5530850" y="5106987"/>
            <a:ext cx="979487" cy="668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839" name="Google Shape;839;p73"/>
          <p:cNvGrpSpPr/>
          <p:nvPr/>
        </p:nvGrpSpPr>
        <p:grpSpPr>
          <a:xfrm>
            <a:off x="576262" y="5876925"/>
            <a:ext cx="4946650" cy="663575"/>
            <a:chOff x="363" y="3702"/>
            <a:chExt cx="3116" cy="418"/>
          </a:xfrm>
        </p:grpSpPr>
        <p:sp>
          <p:nvSpPr>
            <p:cNvPr id="840" name="Google Shape;840;p73"/>
            <p:cNvSpPr txBox="1"/>
            <p:nvPr/>
          </p:nvSpPr>
          <p:spPr>
            <a:xfrm>
              <a:off x="657" y="3769"/>
              <a:ext cx="2822" cy="335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Можно ли обойтись без </a:t>
              </a:r>
              <a:r>
                <a:rPr b="1" i="0" lang="en-US" sz="2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841" name="Google Shape;841;p73"/>
            <p:cNvSpPr/>
            <p:nvPr/>
          </p:nvSpPr>
          <p:spPr>
            <a:xfrm>
              <a:off x="363" y="370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848" name="Google Shape;848;p7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9" name="Google Shape;849;p74"/>
          <p:cNvSpPr txBox="1"/>
          <p:nvPr/>
        </p:nvSpPr>
        <p:spPr>
          <a:xfrm>
            <a:off x="385762" y="969962"/>
            <a:ext cx="8372475" cy="5156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array[1..N]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i, c: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 заполнить массив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 вывести исходный массив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 вывести полученный массив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850" name="Google Shape;850;p74"/>
          <p:cNvSpPr txBox="1"/>
          <p:nvPr/>
        </p:nvSpPr>
        <p:spPr>
          <a:xfrm>
            <a:off x="585787" y="3935412"/>
            <a:ext cx="7797800" cy="127793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i:=1 to N div 2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c:=A[i]; A[i]:=A[N+1-i]; A[N+1-i]:=c;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Массивы</a:t>
            </a:r>
            <a:endParaRPr/>
          </a:p>
        </p:txBody>
      </p:sp>
      <p:sp>
        <p:nvSpPr>
          <p:cNvPr id="232" name="Google Shape;232;p3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233" name="Google Shape;233;p39"/>
          <p:cNvGraphicFramePr/>
          <p:nvPr/>
        </p:nvGraphicFramePr>
        <p:xfrm>
          <a:off x="1228725" y="205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p39"/>
          <p:cNvGraphicFramePr/>
          <p:nvPr/>
        </p:nvGraphicFramePr>
        <p:xfrm>
          <a:off x="1249362" y="151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sp>
        <p:nvSpPr>
          <p:cNvPr id="235" name="Google Shape;235;p39"/>
          <p:cNvSpPr/>
          <p:nvPr/>
        </p:nvSpPr>
        <p:spPr>
          <a:xfrm>
            <a:off x="825500" y="1512887"/>
            <a:ext cx="6880225" cy="156686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693737" y="1185862"/>
            <a:ext cx="522287" cy="488950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37" name="Google Shape;237;p39"/>
          <p:cNvSpPr txBox="1"/>
          <p:nvPr/>
        </p:nvSpPr>
        <p:spPr>
          <a:xfrm>
            <a:off x="1371600" y="1190625"/>
            <a:ext cx="1290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массив</a:t>
            </a:r>
            <a:endParaRPr/>
          </a:p>
        </p:txBody>
      </p:sp>
      <p:sp>
        <p:nvSpPr>
          <p:cNvPr id="238" name="Google Shape;238;p39"/>
          <p:cNvSpPr txBox="1"/>
          <p:nvPr/>
        </p:nvSpPr>
        <p:spPr>
          <a:xfrm>
            <a:off x="3775075" y="1414462"/>
            <a:ext cx="892175" cy="533400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3557587" y="1925637"/>
            <a:ext cx="1404937" cy="77311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240" name="Google Shape;240;p39"/>
          <p:cNvSpPr/>
          <p:nvPr/>
        </p:nvSpPr>
        <p:spPr>
          <a:xfrm>
            <a:off x="6426200" y="531812"/>
            <a:ext cx="2459037" cy="998537"/>
          </a:xfrm>
          <a:prstGeom prst="wedgeRoundRectCallout">
            <a:avLst>
              <a:gd fmla="val -15423" name="adj1"/>
              <a:gd fmla="val 2070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НОМЕР 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элемента массива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ИНДЕКС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41" name="Google Shape;241;p39"/>
          <p:cNvSpPr/>
          <p:nvPr/>
        </p:nvSpPr>
        <p:spPr>
          <a:xfrm>
            <a:off x="1279525" y="3198812"/>
            <a:ext cx="1036637" cy="476250"/>
          </a:xfrm>
          <a:prstGeom prst="wedgeRoundRectCallout">
            <a:avLst>
              <a:gd fmla="val 11710" name="adj1"/>
              <a:gd fmla="val -2620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A[1]</a:t>
            </a:r>
            <a:endParaRPr/>
          </a:p>
        </p:txBody>
      </p:sp>
      <p:sp>
        <p:nvSpPr>
          <p:cNvPr id="242" name="Google Shape;242;p39"/>
          <p:cNvSpPr/>
          <p:nvPr/>
        </p:nvSpPr>
        <p:spPr>
          <a:xfrm>
            <a:off x="2495550" y="3198812"/>
            <a:ext cx="1036637" cy="476250"/>
          </a:xfrm>
          <a:prstGeom prst="wedgeRoundRectCallout">
            <a:avLst>
              <a:gd fmla="val 11577" name="adj1"/>
              <a:gd fmla="val -2923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</a:t>
            </a:r>
            <a:endParaRPr/>
          </a:p>
        </p:txBody>
      </p:sp>
      <p:sp>
        <p:nvSpPr>
          <p:cNvPr id="243" name="Google Shape;243;p39"/>
          <p:cNvSpPr/>
          <p:nvPr/>
        </p:nvSpPr>
        <p:spPr>
          <a:xfrm>
            <a:off x="3711575" y="3198812"/>
            <a:ext cx="1036637" cy="476250"/>
          </a:xfrm>
          <a:prstGeom prst="wedgeRoundRectCallout">
            <a:avLst>
              <a:gd fmla="val 12470" name="adj1"/>
              <a:gd fmla="val -2772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A[3]</a:t>
            </a:r>
            <a:endParaRPr/>
          </a:p>
        </p:txBody>
      </p:sp>
      <p:sp>
        <p:nvSpPr>
          <p:cNvPr id="244" name="Google Shape;244;p39"/>
          <p:cNvSpPr/>
          <p:nvPr/>
        </p:nvSpPr>
        <p:spPr>
          <a:xfrm>
            <a:off x="4927600" y="3198812"/>
            <a:ext cx="1036637" cy="476250"/>
          </a:xfrm>
          <a:prstGeom prst="wedgeRoundRectCallout">
            <a:avLst>
              <a:gd fmla="val 11114" name="adj1"/>
              <a:gd fmla="val -2865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A[4]</a:t>
            </a:r>
            <a:endParaRPr/>
          </a:p>
        </p:txBody>
      </p:sp>
      <p:sp>
        <p:nvSpPr>
          <p:cNvPr id="245" name="Google Shape;245;p39"/>
          <p:cNvSpPr/>
          <p:nvPr/>
        </p:nvSpPr>
        <p:spPr>
          <a:xfrm>
            <a:off x="6145212" y="3198812"/>
            <a:ext cx="1036637" cy="476250"/>
          </a:xfrm>
          <a:prstGeom prst="wedgeRoundRectCallout">
            <a:avLst>
              <a:gd fmla="val 11114" name="adj1"/>
              <a:gd fmla="val -2916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A[5]</a:t>
            </a:r>
            <a:endParaRPr/>
          </a:p>
        </p:txBody>
      </p:sp>
      <p:sp>
        <p:nvSpPr>
          <p:cNvPr id="246" name="Google Shape;246;p39"/>
          <p:cNvSpPr/>
          <p:nvPr/>
        </p:nvSpPr>
        <p:spPr>
          <a:xfrm>
            <a:off x="3335337" y="3230562"/>
            <a:ext cx="2352675" cy="714375"/>
          </a:xfrm>
          <a:prstGeom prst="wedgeRoundRectCallout">
            <a:avLst>
              <a:gd fmla="val 6865" name="adj1"/>
              <a:gd fmla="val -1617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элемента массива</a:t>
            </a:r>
            <a:endParaRPr/>
          </a:p>
        </p:txBody>
      </p:sp>
      <p:sp>
        <p:nvSpPr>
          <p:cNvPr id="247" name="Google Shape;247;p39"/>
          <p:cNvSpPr txBox="1"/>
          <p:nvPr/>
        </p:nvSpPr>
        <p:spPr>
          <a:xfrm>
            <a:off x="1822450" y="4681537"/>
            <a:ext cx="1687512" cy="1120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rPr b="1" i="0" lang="en-US" sz="4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</a:t>
            </a:r>
            <a:endParaRPr/>
          </a:p>
        </p:txBody>
      </p:sp>
      <p:sp>
        <p:nvSpPr>
          <p:cNvPr id="248" name="Google Shape;248;p39"/>
          <p:cNvSpPr/>
          <p:nvPr/>
        </p:nvSpPr>
        <p:spPr>
          <a:xfrm>
            <a:off x="4933950" y="4148137"/>
            <a:ext cx="2840037" cy="801687"/>
          </a:xfrm>
          <a:prstGeom prst="wedgeRoundRectCallout">
            <a:avLst>
              <a:gd fmla="val -14332" name="adj1"/>
              <a:gd fmla="val 3019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НОМЕР (ИНДЕКС) 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элемента массива: 2</a:t>
            </a: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5029200" y="5581650"/>
            <a:ext cx="2941637" cy="714375"/>
          </a:xfrm>
          <a:prstGeom prst="wedgeRoundRectCallout">
            <a:avLst>
              <a:gd fmla="val -12414" name="adj1"/>
              <a:gd fmla="val -206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элемента массива: 10 </a:t>
            </a:r>
            <a:endParaRPr/>
          </a:p>
        </p:txBody>
      </p:sp>
      <p:sp>
        <p:nvSpPr>
          <p:cNvPr id="250" name="Google Shape;250;p39"/>
          <p:cNvSpPr/>
          <p:nvPr/>
        </p:nvSpPr>
        <p:spPr>
          <a:xfrm>
            <a:off x="1838325" y="4670425"/>
            <a:ext cx="1654175" cy="114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2546350" y="4943475"/>
            <a:ext cx="511175" cy="61118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857" name="Google Shape;857;p7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8" name="Google Shape;858;p7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5"/>
          <p:cNvSpPr txBox="1"/>
          <p:nvPr/>
        </p:nvSpPr>
        <p:spPr>
          <a:xfrm>
            <a:off x="369887" y="815975"/>
            <a:ext cx="84201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[-10..10]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сделать реверс всех элементов, кроме первого.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-5   3  10  -4  -6  8  -10  1  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0  1  -10  8  -6  -4  10  3  -5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[-10..10]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сделать реверс отдельно для 1-ой и 2-ой половин массива.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-5   3  10  -4  -6  8  -10  1  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-4  10   3  -5   4   0  1  -10  8 -6 </a:t>
            </a:r>
            <a:endParaRPr/>
          </a:p>
        </p:txBody>
      </p:sp>
      <p:cxnSp>
        <p:nvCxnSpPr>
          <p:cNvPr id="860" name="Google Shape;860;p75"/>
          <p:cNvCxnSpPr/>
          <p:nvPr/>
        </p:nvCxnSpPr>
        <p:spPr>
          <a:xfrm>
            <a:off x="4206875" y="5289550"/>
            <a:ext cx="0" cy="11858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6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867" name="Google Shape;867;p76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8" name="Google Shape;868;p7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76"/>
          <p:cNvSpPr txBox="1"/>
          <p:nvPr/>
        </p:nvSpPr>
        <p:spPr>
          <a:xfrm>
            <a:off x="369887" y="815975"/>
            <a:ext cx="8420100" cy="297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12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[-12..12]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выполнить реверс для каждой трети массива.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-5   3  10   -4  -6   8 -10  1  0  5  7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   3  -5   4  -10   8  -6  -4  7  5  0  1 </a:t>
            </a:r>
            <a:endParaRPr/>
          </a:p>
        </p:txBody>
      </p:sp>
      <p:cxnSp>
        <p:nvCxnSpPr>
          <p:cNvPr id="870" name="Google Shape;870;p76"/>
          <p:cNvCxnSpPr/>
          <p:nvPr/>
        </p:nvCxnSpPr>
        <p:spPr>
          <a:xfrm>
            <a:off x="3646487" y="2663825"/>
            <a:ext cx="0" cy="10874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1" name="Google Shape;871;p76"/>
          <p:cNvCxnSpPr/>
          <p:nvPr/>
        </p:nvCxnSpPr>
        <p:spPr>
          <a:xfrm>
            <a:off x="6194425" y="2652712"/>
            <a:ext cx="0" cy="10874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Циклический сдвиг</a:t>
            </a:r>
            <a:endParaRPr/>
          </a:p>
        </p:txBody>
      </p:sp>
      <p:sp>
        <p:nvSpPr>
          <p:cNvPr id="878" name="Google Shape;878;p7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9" name="Google Shape;879;p77"/>
          <p:cNvSpPr txBox="1"/>
          <p:nvPr/>
        </p:nvSpPr>
        <p:spPr>
          <a:xfrm>
            <a:off x="369887" y="809625"/>
            <a:ext cx="842010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сдвинуть элементы массива влево на 1 ячейку, первый элемент становится на место последнего.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68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Алгоритм:</a:t>
            </a:r>
            <a:endParaRPr/>
          </a:p>
          <a:p>
            <a:pPr indent="-271462" lvl="1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A[1]:=A[2];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A[2]:=A[3];…</a:t>
            </a:r>
            <a:r>
              <a:rPr b="1" i="0" lang="en-US" sz="32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A[N-1]:=A[N];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Цикл:</a:t>
            </a:r>
            <a:endParaRPr/>
          </a:p>
        </p:txBody>
      </p:sp>
      <p:graphicFrame>
        <p:nvGraphicFramePr>
          <p:cNvPr id="880" name="Google Shape;880;p77"/>
          <p:cNvGraphicFramePr/>
          <p:nvPr/>
        </p:nvGraphicFramePr>
        <p:xfrm>
          <a:off x="2587625" y="19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27050"/>
                <a:gridCol w="527050"/>
                <a:gridCol w="525450"/>
                <a:gridCol w="527050"/>
                <a:gridCol w="527050"/>
                <a:gridCol w="527050"/>
                <a:gridCol w="527050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1" name="Google Shape;881;p77"/>
          <p:cNvGraphicFramePr/>
          <p:nvPr/>
        </p:nvGraphicFramePr>
        <p:xfrm>
          <a:off x="2579687" y="162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27050"/>
                <a:gridCol w="527050"/>
                <a:gridCol w="525450"/>
                <a:gridCol w="527050"/>
                <a:gridCol w="527050"/>
                <a:gridCol w="527050"/>
                <a:gridCol w="527050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N-1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6800" marB="46800" marR="90000" marL="90000" anchor="ctr"/>
                </a:tc>
              </a:tr>
            </a:tbl>
          </a:graphicData>
        </a:graphic>
      </p:graphicFrame>
      <p:graphicFrame>
        <p:nvGraphicFramePr>
          <p:cNvPr id="882" name="Google Shape;882;p77"/>
          <p:cNvGraphicFramePr/>
          <p:nvPr/>
        </p:nvGraphicFramePr>
        <p:xfrm>
          <a:off x="2600325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27050"/>
                <a:gridCol w="527050"/>
                <a:gridCol w="525450"/>
                <a:gridCol w="527050"/>
                <a:gridCol w="527050"/>
                <a:gridCol w="527050"/>
                <a:gridCol w="527050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83" name="Google Shape;883;p77"/>
          <p:cNvGrpSpPr/>
          <p:nvPr/>
        </p:nvGrpSpPr>
        <p:grpSpPr>
          <a:xfrm>
            <a:off x="2822703" y="2494837"/>
            <a:ext cx="3195382" cy="580862"/>
            <a:chOff x="1778" y="1656"/>
            <a:chExt cx="2013" cy="366"/>
          </a:xfrm>
        </p:grpSpPr>
        <p:sp>
          <p:nvSpPr>
            <p:cNvPr id="884" name="Google Shape;884;p77"/>
            <p:cNvSpPr/>
            <p:nvPr/>
          </p:nvSpPr>
          <p:spPr>
            <a:xfrm rot="7800000">
              <a:off x="2437" y="1797"/>
              <a:ext cx="408" cy="8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7"/>
            <p:cNvSpPr/>
            <p:nvPr/>
          </p:nvSpPr>
          <p:spPr>
            <a:xfrm rot="7800000">
              <a:off x="1737" y="1797"/>
              <a:ext cx="408" cy="8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7"/>
            <p:cNvSpPr/>
            <p:nvPr/>
          </p:nvSpPr>
          <p:spPr>
            <a:xfrm rot="7800000">
              <a:off x="2107" y="1797"/>
              <a:ext cx="408" cy="8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7"/>
            <p:cNvSpPr/>
            <p:nvPr/>
          </p:nvSpPr>
          <p:spPr>
            <a:xfrm rot="7800000">
              <a:off x="3088" y="1797"/>
              <a:ext cx="408" cy="8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7"/>
            <p:cNvSpPr/>
            <p:nvPr/>
          </p:nvSpPr>
          <p:spPr>
            <a:xfrm rot="7800000">
              <a:off x="3424" y="1797"/>
              <a:ext cx="408" cy="8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77"/>
          <p:cNvSpPr/>
          <p:nvPr/>
        </p:nvSpPr>
        <p:spPr>
          <a:xfrm>
            <a:off x="2057400" y="2251075"/>
            <a:ext cx="4833937" cy="1719262"/>
          </a:xfrm>
          <a:custGeom>
            <a:rect b="b" l="l" r="r" t="t"/>
            <a:pathLst>
              <a:path extrusionOk="0" h="1035" w="3045">
                <a:moveTo>
                  <a:pt x="329" y="0"/>
                </a:moveTo>
                <a:lnTo>
                  <a:pt x="0" y="0"/>
                </a:lnTo>
                <a:lnTo>
                  <a:pt x="0" y="1035"/>
                </a:lnTo>
                <a:lnTo>
                  <a:pt x="3045" y="1035"/>
                </a:lnTo>
                <a:lnTo>
                  <a:pt x="3045" y="637"/>
                </a:lnTo>
                <a:lnTo>
                  <a:pt x="2674" y="637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77"/>
          <p:cNvSpPr txBox="1"/>
          <p:nvPr/>
        </p:nvSpPr>
        <p:spPr>
          <a:xfrm>
            <a:off x="933450" y="5500687"/>
            <a:ext cx="4003675" cy="9112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N-1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A[i]:=A[i+1];</a:t>
            </a:r>
            <a:endParaRPr/>
          </a:p>
        </p:txBody>
      </p:sp>
      <p:grpSp>
        <p:nvGrpSpPr>
          <p:cNvPr id="891" name="Google Shape;891;p77"/>
          <p:cNvGrpSpPr/>
          <p:nvPr/>
        </p:nvGrpSpPr>
        <p:grpSpPr>
          <a:xfrm>
            <a:off x="5949950" y="5705475"/>
            <a:ext cx="2803525" cy="663575"/>
            <a:chOff x="2783" y="2598"/>
            <a:chExt cx="1766" cy="418"/>
          </a:xfrm>
        </p:grpSpPr>
        <p:sp>
          <p:nvSpPr>
            <p:cNvPr id="892" name="Google Shape;892;p77"/>
            <p:cNvSpPr txBox="1"/>
            <p:nvPr/>
          </p:nvSpPr>
          <p:spPr>
            <a:xfrm>
              <a:off x="3077" y="2665"/>
              <a:ext cx="1472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неверно?</a:t>
              </a:r>
              <a:endParaRPr/>
            </a:p>
          </p:txBody>
        </p:sp>
        <p:sp>
          <p:nvSpPr>
            <p:cNvPr id="893" name="Google Shape;893;p77"/>
            <p:cNvSpPr/>
            <p:nvPr/>
          </p:nvSpPr>
          <p:spPr>
            <a:xfrm>
              <a:off x="2783" y="2598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894" name="Google Shape;894;p77"/>
          <p:cNvSpPr/>
          <p:nvPr/>
        </p:nvSpPr>
        <p:spPr>
          <a:xfrm>
            <a:off x="3760787" y="5024437"/>
            <a:ext cx="1974850" cy="377825"/>
          </a:xfrm>
          <a:prstGeom prst="wedgeRoundRectCallout">
            <a:avLst>
              <a:gd fmla="val -2622" name="adj1"/>
              <a:gd fmla="val 33852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почему не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901" name="Google Shape;901;p7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2" name="Google Shape;902;p78"/>
          <p:cNvSpPr txBox="1"/>
          <p:nvPr/>
        </p:nvSpPr>
        <p:spPr>
          <a:xfrm>
            <a:off x="385762" y="969962"/>
            <a:ext cx="8372475" cy="5156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array[1..N]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i, c: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 заполнить массив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 вывести исходный массив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вывести полученный массив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903" name="Google Shape;903;p78"/>
          <p:cNvSpPr txBox="1"/>
          <p:nvPr/>
        </p:nvSpPr>
        <p:spPr>
          <a:xfrm>
            <a:off x="671512" y="3946525"/>
            <a:ext cx="7427912" cy="127793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:= A[1];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i:=1 to N-1 do A[i]:=A[i+1];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A[N] := c;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7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910" name="Google Shape;910;p7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911" name="Google Shape;911;p79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2" name="Google Shape;912;p79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79"/>
          <p:cNvSpPr txBox="1"/>
          <p:nvPr/>
        </p:nvSpPr>
        <p:spPr>
          <a:xfrm>
            <a:off x="369887" y="777875"/>
            <a:ext cx="84201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[-10..10]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выполнить циклический сдвиг влево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без первого элемента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-5   3  10  -4  -6  8  -10  1  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0  -5   3  10  -4  -6  8  -10  1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[-10..10]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выполнить циклический сдвиг ВПРАВО.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-5   3  10  -4  -6  8  -10  1  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   4   -5   3  10  -4  -6  8  -10  1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8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920" name="Google Shape;920;p8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921" name="Google Shape;921;p80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2" name="Google Shape;922;p80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80"/>
          <p:cNvSpPr txBox="1"/>
          <p:nvPr/>
        </p:nvSpPr>
        <p:spPr>
          <a:xfrm>
            <a:off x="369887" y="777875"/>
            <a:ext cx="8420100" cy="297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12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[-12..12]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выполнить циклический сдвиг ВПРАВО на 4 элемента.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-5   3  10  -4  -6  8  -10   1   0   5   7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   0   5   7   4  -5  3   10  -4  -6   8 -10</a:t>
            </a:r>
            <a:endParaRPr/>
          </a:p>
        </p:txBody>
      </p:sp>
      <p:cxnSp>
        <p:nvCxnSpPr>
          <p:cNvPr id="924" name="Google Shape;924;p80"/>
          <p:cNvCxnSpPr/>
          <p:nvPr/>
        </p:nvCxnSpPr>
        <p:spPr>
          <a:xfrm>
            <a:off x="3541712" y="3262312"/>
            <a:ext cx="0" cy="4349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5" name="Google Shape;925;p80"/>
          <p:cNvCxnSpPr/>
          <p:nvPr/>
        </p:nvCxnSpPr>
        <p:spPr>
          <a:xfrm>
            <a:off x="5953125" y="2619375"/>
            <a:ext cx="0" cy="4349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Выбор нужных элементов</a:t>
            </a:r>
            <a:endParaRPr/>
          </a:p>
        </p:txBody>
      </p:sp>
      <p:sp>
        <p:nvSpPr>
          <p:cNvPr id="932" name="Google Shape;932;p8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3" name="Google Shape;933;p81"/>
          <p:cNvSpPr txBox="1"/>
          <p:nvPr/>
        </p:nvSpPr>
        <p:spPr>
          <a:xfrm>
            <a:off x="376237" y="827087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найти в массиве элементы, удовлетворяющие некоторому условию (например, отрицательные), и скопировать их в другой массив.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34" name="Google Shape;934;p81"/>
          <p:cNvSpPr txBox="1"/>
          <p:nvPr/>
        </p:nvSpPr>
        <p:spPr>
          <a:xfrm>
            <a:off x="365125" y="1965325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Примитивное решение:</a:t>
            </a:r>
            <a:endParaRPr/>
          </a:p>
        </p:txBody>
      </p:sp>
      <p:sp>
        <p:nvSpPr>
          <p:cNvPr id="935" name="Google Shape;935;p81"/>
          <p:cNvSpPr txBox="1"/>
          <p:nvPr/>
        </p:nvSpPr>
        <p:spPr>
          <a:xfrm>
            <a:off x="336550" y="2413000"/>
            <a:ext cx="5313362" cy="40544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i: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B: array[1..N]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{ здесь заполнить массив A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(A[i]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0)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B[i]:=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graphicFrame>
        <p:nvGraphicFramePr>
          <p:cNvPr id="936" name="Google Shape;936;p81"/>
          <p:cNvGraphicFramePr/>
          <p:nvPr/>
        </p:nvGraphicFramePr>
        <p:xfrm>
          <a:off x="6570662" y="2414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47700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7" name="Google Shape;937;p81"/>
          <p:cNvGraphicFramePr/>
          <p:nvPr/>
        </p:nvGraphicFramePr>
        <p:xfrm>
          <a:off x="7848600" y="2414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47700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descr="Орех" id="938" name="Google Shape;938;p81"/>
          <p:cNvSpPr txBox="1"/>
          <p:nvPr/>
        </p:nvSpPr>
        <p:spPr>
          <a:xfrm>
            <a:off x="6680200" y="1903412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descr="Орех" id="939" name="Google Shape;939;p81"/>
          <p:cNvSpPr txBox="1"/>
          <p:nvPr/>
        </p:nvSpPr>
        <p:spPr>
          <a:xfrm>
            <a:off x="7996237" y="1866900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940" name="Google Shape;940;p81"/>
          <p:cNvSpPr/>
          <p:nvPr/>
        </p:nvSpPr>
        <p:spPr>
          <a:xfrm>
            <a:off x="7361237" y="3003550"/>
            <a:ext cx="344487" cy="196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81"/>
          <p:cNvSpPr/>
          <p:nvPr/>
        </p:nvSpPr>
        <p:spPr>
          <a:xfrm>
            <a:off x="7361237" y="3937000"/>
            <a:ext cx="344487" cy="196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2" name="Google Shape;942;p81"/>
          <p:cNvGraphicFramePr/>
          <p:nvPr/>
        </p:nvGraphicFramePr>
        <p:xfrm>
          <a:off x="7848600" y="377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47700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3" name="Google Shape;943;p81"/>
          <p:cNvGraphicFramePr/>
          <p:nvPr/>
        </p:nvGraphicFramePr>
        <p:xfrm>
          <a:off x="7848600" y="286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47700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4" name="Google Shape;944;p81"/>
          <p:cNvGraphicFramePr/>
          <p:nvPr/>
        </p:nvGraphicFramePr>
        <p:xfrm>
          <a:off x="6151562" y="2414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04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4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4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grpSp>
        <p:nvGrpSpPr>
          <p:cNvPr id="945" name="Google Shape;945;p81"/>
          <p:cNvGrpSpPr/>
          <p:nvPr/>
        </p:nvGrpSpPr>
        <p:grpSpPr>
          <a:xfrm>
            <a:off x="6064250" y="5203825"/>
            <a:ext cx="2482850" cy="639762"/>
            <a:chOff x="2354" y="2286"/>
            <a:chExt cx="1855" cy="479"/>
          </a:xfrm>
        </p:grpSpPr>
        <p:sp>
          <p:nvSpPr>
            <p:cNvPr id="946" name="Google Shape;946;p81"/>
            <p:cNvSpPr txBox="1"/>
            <p:nvPr/>
          </p:nvSpPr>
          <p:spPr>
            <a:xfrm>
              <a:off x="2706" y="2353"/>
              <a:ext cx="1503" cy="34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плохо?</a:t>
              </a:r>
              <a:endParaRPr/>
            </a:p>
          </p:txBody>
        </p:sp>
        <p:sp>
          <p:nvSpPr>
            <p:cNvPr id="947" name="Google Shape;947;p81"/>
            <p:cNvSpPr/>
            <p:nvPr/>
          </p:nvSpPr>
          <p:spPr>
            <a:xfrm>
              <a:off x="2354" y="2286"/>
              <a:ext cx="468" cy="479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Выбор нужных элементов</a:t>
            </a:r>
            <a:endParaRPr/>
          </a:p>
        </p:txBody>
      </p:sp>
      <p:sp>
        <p:nvSpPr>
          <p:cNvPr id="954" name="Google Shape;954;p8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955" name="Google Shape;955;p82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6" name="Google Shape;956;p8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82"/>
          <p:cNvSpPr txBox="1"/>
          <p:nvPr/>
        </p:nvSpPr>
        <p:spPr>
          <a:xfrm>
            <a:off x="374650" y="820737"/>
            <a:ext cx="85344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счетчик найденных элементов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очередной элемент ставится на место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B[count]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58" name="Google Shape;958;p82"/>
          <p:cNvSpPr txBox="1"/>
          <p:nvPr/>
        </p:nvSpPr>
        <p:spPr>
          <a:xfrm>
            <a:off x="504825" y="2406650"/>
            <a:ext cx="5302250" cy="23098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count:=0;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(A[i]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0)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B[      ]:=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count:=count+1;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</p:txBody>
      </p:sp>
      <p:graphicFrame>
        <p:nvGraphicFramePr>
          <p:cNvPr id="959" name="Google Shape;959;p82"/>
          <p:cNvGraphicFramePr/>
          <p:nvPr/>
        </p:nvGraphicFramePr>
        <p:xfrm>
          <a:off x="6524625" y="24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47700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0" name="Google Shape;960;p82"/>
          <p:cNvGraphicFramePr/>
          <p:nvPr/>
        </p:nvGraphicFramePr>
        <p:xfrm>
          <a:off x="7802562" y="24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47700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descr="Орех" id="961" name="Google Shape;961;p82"/>
          <p:cNvSpPr txBox="1"/>
          <p:nvPr/>
        </p:nvSpPr>
        <p:spPr>
          <a:xfrm>
            <a:off x="6634162" y="1968500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descr="Орех" id="962" name="Google Shape;962;p82"/>
          <p:cNvSpPr txBox="1"/>
          <p:nvPr/>
        </p:nvSpPr>
        <p:spPr>
          <a:xfrm>
            <a:off x="7950200" y="1931987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963" name="Google Shape;963;p82"/>
          <p:cNvSpPr/>
          <p:nvPr/>
        </p:nvSpPr>
        <p:spPr>
          <a:xfrm rot="-1800000">
            <a:off x="7112000" y="2841625"/>
            <a:ext cx="749300" cy="1920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2"/>
          <p:cNvSpPr/>
          <p:nvPr/>
        </p:nvSpPr>
        <p:spPr>
          <a:xfrm rot="-2340000">
            <a:off x="7083425" y="3478212"/>
            <a:ext cx="822325" cy="17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5" name="Google Shape;965;p82"/>
          <p:cNvGraphicFramePr/>
          <p:nvPr/>
        </p:nvGraphicFramePr>
        <p:xfrm>
          <a:off x="7802562" y="2932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47700"/>
              </a:tblGrid>
              <a:tr h="4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6" name="Google Shape;966;p82"/>
          <p:cNvGraphicFramePr/>
          <p:nvPr/>
        </p:nvGraphicFramePr>
        <p:xfrm>
          <a:off x="7802562" y="2462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47700"/>
              </a:tblGrid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7" name="Google Shape;967;p82"/>
          <p:cNvGraphicFramePr/>
          <p:nvPr/>
        </p:nvGraphicFramePr>
        <p:xfrm>
          <a:off x="6096000" y="249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04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4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4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sp>
        <p:nvSpPr>
          <p:cNvPr id="968" name="Google Shape;968;p82"/>
          <p:cNvSpPr/>
          <p:nvPr/>
        </p:nvSpPr>
        <p:spPr>
          <a:xfrm>
            <a:off x="1709737" y="3595687"/>
            <a:ext cx="1055687" cy="2889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 вывести массив B?</a:t>
            </a:r>
            <a:endParaRPr/>
          </a:p>
        </p:txBody>
      </p:sp>
      <p:sp>
        <p:nvSpPr>
          <p:cNvPr id="975" name="Google Shape;975;p8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976" name="Google Shape;976;p83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7" name="Google Shape;977;p8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83"/>
          <p:cNvSpPr txBox="1"/>
          <p:nvPr/>
        </p:nvSpPr>
        <p:spPr>
          <a:xfrm>
            <a:off x="374650" y="820737"/>
            <a:ext cx="8534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Примитивное решение:</a:t>
            </a:r>
            <a:endParaRPr/>
          </a:p>
        </p:txBody>
      </p:sp>
      <p:sp>
        <p:nvSpPr>
          <p:cNvPr id="979" name="Google Shape;979;p83"/>
          <p:cNvSpPr txBox="1"/>
          <p:nvPr/>
        </p:nvSpPr>
        <p:spPr>
          <a:xfrm>
            <a:off x="646112" y="1292225"/>
            <a:ext cx="6124575" cy="13922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writeln('Выбранные элементы:');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write(B[i], ' ');</a:t>
            </a:r>
            <a:endParaRPr/>
          </a:p>
        </p:txBody>
      </p:sp>
      <p:grpSp>
        <p:nvGrpSpPr>
          <p:cNvPr id="980" name="Google Shape;980;p83"/>
          <p:cNvGrpSpPr/>
          <p:nvPr/>
        </p:nvGrpSpPr>
        <p:grpSpPr>
          <a:xfrm>
            <a:off x="5975350" y="2252662"/>
            <a:ext cx="2500312" cy="663575"/>
            <a:chOff x="2783" y="2598"/>
            <a:chExt cx="1575" cy="418"/>
          </a:xfrm>
        </p:grpSpPr>
        <p:sp>
          <p:nvSpPr>
            <p:cNvPr id="981" name="Google Shape;981;p83"/>
            <p:cNvSpPr txBox="1"/>
            <p:nvPr/>
          </p:nvSpPr>
          <p:spPr>
            <a:xfrm>
              <a:off x="3077" y="2665"/>
              <a:ext cx="1281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Что плохо?</a:t>
              </a:r>
              <a:endParaRPr/>
            </a:p>
          </p:txBody>
        </p:sp>
        <p:sp>
          <p:nvSpPr>
            <p:cNvPr id="982" name="Google Shape;982;p83"/>
            <p:cNvSpPr/>
            <p:nvPr/>
          </p:nvSpPr>
          <p:spPr>
            <a:xfrm>
              <a:off x="2783" y="2598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983" name="Google Shape;983;p83"/>
          <p:cNvSpPr txBox="1"/>
          <p:nvPr/>
        </p:nvSpPr>
        <p:spPr>
          <a:xfrm>
            <a:off x="374650" y="2981325"/>
            <a:ext cx="38814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Правильное решение:</a:t>
            </a:r>
            <a:endParaRPr/>
          </a:p>
        </p:txBody>
      </p:sp>
      <p:sp>
        <p:nvSpPr>
          <p:cNvPr id="984" name="Google Shape;984;p83"/>
          <p:cNvSpPr txBox="1"/>
          <p:nvPr/>
        </p:nvSpPr>
        <p:spPr>
          <a:xfrm>
            <a:off x="646112" y="3452812"/>
            <a:ext cx="6124575" cy="13763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writeln('Выбранные элементы:');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     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write(B[i], ' ');</a:t>
            </a:r>
            <a:endParaRPr/>
          </a:p>
        </p:txBody>
      </p:sp>
      <p:sp>
        <p:nvSpPr>
          <p:cNvPr id="985" name="Google Shape;985;p83"/>
          <p:cNvSpPr/>
          <p:nvPr/>
        </p:nvSpPr>
        <p:spPr>
          <a:xfrm>
            <a:off x="2813050" y="3967162"/>
            <a:ext cx="1055687" cy="2889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992" name="Google Shape;992;p8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993" name="Google Shape;993;p84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94" name="Google Shape;994;p8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84"/>
          <p:cNvSpPr txBox="1"/>
          <p:nvPr/>
        </p:nvSpPr>
        <p:spPr>
          <a:xfrm>
            <a:off x="369887" y="812800"/>
            <a:ext cx="8420100" cy="571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случайными числами в интервале </a:t>
            </a: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[-10,10] и записать в другой массив все положительные числа.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  -5   3  7  -8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Положительные числа: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3  7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случайными числами в интервале [20,100] и записать в другой массив все числа, которые оканчиваются на 0.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40   57   30  71  84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Заканчиваются на 0: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40 30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Объявление массивов</a:t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40"/>
          <p:cNvSpPr txBox="1"/>
          <p:nvPr/>
        </p:nvSpPr>
        <p:spPr>
          <a:xfrm>
            <a:off x="1133475" y="4333875"/>
            <a:ext cx="6827837" cy="501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369887" y="798512"/>
            <a:ext cx="8420100" cy="454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Зачем объявлять? </a:t>
            </a:r>
            <a:endParaRPr/>
          </a:p>
          <a:p>
            <a:pPr indent="-271462" lvl="1" marL="6318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определить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массива</a:t>
            </a:r>
            <a:endParaRPr/>
          </a:p>
          <a:p>
            <a:pPr indent="-271462" lvl="1" marL="6318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определить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массива</a:t>
            </a:r>
            <a:endParaRPr/>
          </a:p>
          <a:p>
            <a:pPr indent="-271462" lvl="1" marL="6318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определить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число элементов</a:t>
            </a:r>
            <a:endParaRPr/>
          </a:p>
          <a:p>
            <a:pPr indent="-271462" lvl="1" marL="6318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выделить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место в памяти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Массив целых чисел: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0" marL="176212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Размер через константу: </a:t>
            </a:r>
            <a:endParaRPr/>
          </a:p>
        </p:txBody>
      </p:sp>
      <p:sp>
        <p:nvSpPr>
          <p:cNvPr id="261" name="Google Shape;261;p40"/>
          <p:cNvSpPr/>
          <p:nvPr/>
        </p:nvSpPr>
        <p:spPr>
          <a:xfrm>
            <a:off x="1517650" y="3749675"/>
            <a:ext cx="958850" cy="333375"/>
          </a:xfrm>
          <a:prstGeom prst="wedgeRoundRectCallout">
            <a:avLst>
              <a:gd fmla="val 11694" name="adj1"/>
              <a:gd fmla="val 4011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endParaRPr/>
          </a:p>
        </p:txBody>
      </p:sp>
      <p:sp>
        <p:nvSpPr>
          <p:cNvPr id="262" name="Google Shape;262;p40"/>
          <p:cNvSpPr/>
          <p:nvPr/>
        </p:nvSpPr>
        <p:spPr>
          <a:xfrm>
            <a:off x="2954337" y="3414712"/>
            <a:ext cx="1851025" cy="701675"/>
          </a:xfrm>
          <a:prstGeom prst="wedgeRoundRectCallout">
            <a:avLst>
              <a:gd fmla="val 10874" name="adj1"/>
              <a:gd fmla="val 2941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начальный индекс</a:t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4935537" y="3403600"/>
            <a:ext cx="1851025" cy="701675"/>
          </a:xfrm>
          <a:prstGeom prst="wedgeRoundRectCallout">
            <a:avLst>
              <a:gd fmla="val -556" name="adj1"/>
              <a:gd fmla="val 3039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конечный индекс</a:t>
            </a:r>
            <a:endParaRPr/>
          </a:p>
        </p:txBody>
      </p:sp>
      <p:sp>
        <p:nvSpPr>
          <p:cNvPr id="264" name="Google Shape;264;p40"/>
          <p:cNvSpPr/>
          <p:nvPr/>
        </p:nvSpPr>
        <p:spPr>
          <a:xfrm>
            <a:off x="6961187" y="3382962"/>
            <a:ext cx="1851025" cy="701675"/>
          </a:xfrm>
          <a:prstGeom prst="wedgeRoundRectCallout">
            <a:avLst>
              <a:gd fmla="val -37" name="adj1"/>
              <a:gd fmla="val 30738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элементов</a:t>
            </a:r>
            <a:endParaRPr/>
          </a:p>
        </p:txBody>
      </p:sp>
      <p:sp>
        <p:nvSpPr>
          <p:cNvPr id="265" name="Google Shape;265;p40"/>
          <p:cNvSpPr txBox="1"/>
          <p:nvPr/>
        </p:nvSpPr>
        <p:spPr>
          <a:xfrm>
            <a:off x="1111250" y="5486400"/>
            <a:ext cx="7011987" cy="8953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array[1..  ] of integer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1195387" y="5570537"/>
            <a:ext cx="2065337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N=5;</a:t>
            </a:r>
            <a:endParaRPr/>
          </a:p>
        </p:txBody>
      </p:sp>
      <p:sp>
        <p:nvSpPr>
          <p:cNvPr id="267" name="Google Shape;267;p40"/>
          <p:cNvSpPr/>
          <p:nvPr/>
        </p:nvSpPr>
        <p:spPr>
          <a:xfrm>
            <a:off x="4116387" y="5962650"/>
            <a:ext cx="392112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</p:txBody>
      </p:sp>
      <p:sp>
        <p:nvSpPr>
          <p:cNvPr id="268" name="Google Shape;268;p40"/>
          <p:cNvSpPr/>
          <p:nvPr/>
        </p:nvSpPr>
        <p:spPr>
          <a:xfrm>
            <a:off x="1870075" y="4392612"/>
            <a:ext cx="315912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0"/>
          <p:cNvSpPr/>
          <p:nvPr/>
        </p:nvSpPr>
        <p:spPr>
          <a:xfrm>
            <a:off x="3763962" y="4383087"/>
            <a:ext cx="315912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4689475" y="4383087"/>
            <a:ext cx="315912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5951537" y="4383087"/>
            <a:ext cx="1457325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1122362" y="4354512"/>
            <a:ext cx="6761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array[ 1 .. 5 ] of integer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8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002" name="Google Shape;1002;p8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003" name="Google Shape;1003;p85"/>
          <p:cNvCxnSpPr/>
          <p:nvPr/>
        </p:nvCxnSpPr>
        <p:spPr>
          <a:xfrm>
            <a:off x="376237" y="795337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04" name="Google Shape;1004;p8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85"/>
          <p:cNvSpPr txBox="1"/>
          <p:nvPr/>
        </p:nvSpPr>
        <p:spPr>
          <a:xfrm>
            <a:off x="369887" y="812800"/>
            <a:ext cx="8420100" cy="281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случайными числами и выделить в другой массив все числа, которые встречаются более </a:t>
            </a: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одного  раза.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      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4  1   2  1  11  2  34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1  2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86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54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Часть II</a:t>
            </a:r>
            <a:endParaRPr/>
          </a:p>
        </p:txBody>
      </p:sp>
      <p:sp>
        <p:nvSpPr>
          <p:cNvPr id="1011" name="Google Shape;1011;p86"/>
          <p:cNvSpPr txBox="1"/>
          <p:nvPr>
            <p:ph idx="1" type="subTitle"/>
          </p:nvPr>
        </p:nvSpPr>
        <p:spPr>
          <a:xfrm>
            <a:off x="611187" y="4300537"/>
            <a:ext cx="8086725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4. Сортировка массивов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Сортировка</a:t>
            </a:r>
            <a:endParaRPr/>
          </a:p>
        </p:txBody>
      </p:sp>
      <p:sp>
        <p:nvSpPr>
          <p:cNvPr id="1018" name="Google Shape;1018;p8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9" name="Google Shape;1019;p87"/>
          <p:cNvSpPr txBox="1"/>
          <p:nvPr/>
        </p:nvSpPr>
        <p:spPr>
          <a:xfrm>
            <a:off x="369887" y="798512"/>
            <a:ext cx="8420100" cy="574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это расстановка элементов массива в заданном порядке (по возрастанию, убыванию, последней цифре, сумме делителей, …).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переставить элементы массива в порядке возрастания.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Алгоритмы:</a:t>
            </a:r>
            <a:endParaRPr/>
          </a:p>
          <a:p>
            <a:pPr indent="-271462" lvl="1" marL="6270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простые и понятные, но неэффективные для больших массивов</a:t>
            </a:r>
            <a:endParaRPr/>
          </a:p>
          <a:p>
            <a:pPr indent="-358775" lvl="2" marL="1165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пузырька</a:t>
            </a:r>
            <a:endParaRPr/>
          </a:p>
          <a:p>
            <a:pPr indent="-358775" lvl="2" marL="1165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выбора</a:t>
            </a:r>
            <a:endParaRPr/>
          </a:p>
          <a:p>
            <a:pPr indent="-271462" lvl="1" marL="6270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сложные, но эффективные</a:t>
            </a:r>
            <a:endParaRPr/>
          </a:p>
          <a:p>
            <a:pPr indent="-358775" lvl="2" marL="1165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«быстрая сортировка» (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Sort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58775" lvl="2" marL="1165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сортировка «кучей» (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Sort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58775" lvl="2" marL="1165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сортировка слиянием</a:t>
            </a:r>
            <a:endParaRPr/>
          </a:p>
          <a:p>
            <a:pPr indent="-358775" lvl="2" marL="1165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пирамидальная сортировка</a:t>
            </a:r>
            <a:endParaRPr/>
          </a:p>
        </p:txBody>
      </p:sp>
      <p:sp>
        <p:nvSpPr>
          <p:cNvPr id="1020" name="Google Shape;1020;p87"/>
          <p:cNvSpPr/>
          <p:nvPr/>
        </p:nvSpPr>
        <p:spPr>
          <a:xfrm>
            <a:off x="4108450" y="2714625"/>
            <a:ext cx="2638425" cy="444500"/>
          </a:xfrm>
          <a:prstGeom prst="wedgeRoundRectCallout">
            <a:avLst>
              <a:gd fmla="val 3210" name="adj1"/>
              <a:gd fmla="val 3093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сложность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pSp>
        <p:nvGrpSpPr>
          <p:cNvPr id="1021" name="Google Shape;1021;p87"/>
          <p:cNvGrpSpPr/>
          <p:nvPr/>
        </p:nvGrpSpPr>
        <p:grpSpPr>
          <a:xfrm>
            <a:off x="5915025" y="4595812"/>
            <a:ext cx="2986087" cy="1966912"/>
            <a:chOff x="3726" y="2986"/>
            <a:chExt cx="1881" cy="1239"/>
          </a:xfrm>
        </p:grpSpPr>
        <p:cxnSp>
          <p:nvCxnSpPr>
            <p:cNvPr id="1022" name="Google Shape;1022;p87"/>
            <p:cNvCxnSpPr/>
            <p:nvPr/>
          </p:nvCxnSpPr>
          <p:spPr>
            <a:xfrm rot="10800000">
              <a:off x="4202" y="2998"/>
              <a:ext cx="0" cy="114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023" name="Google Shape;1023;p87"/>
            <p:cNvCxnSpPr/>
            <p:nvPr/>
          </p:nvCxnSpPr>
          <p:spPr>
            <a:xfrm>
              <a:off x="4073" y="4032"/>
              <a:ext cx="153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024" name="Google Shape;1024;p87"/>
            <p:cNvSpPr txBox="1"/>
            <p:nvPr/>
          </p:nvSpPr>
          <p:spPr>
            <a:xfrm>
              <a:off x="3726" y="2986"/>
              <a:ext cx="459" cy="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время</a:t>
              </a:r>
              <a:endParaRPr/>
            </a:p>
          </p:txBody>
        </p:sp>
        <p:sp>
          <p:nvSpPr>
            <p:cNvPr id="1025" name="Google Shape;1025;p87"/>
            <p:cNvSpPr txBox="1"/>
            <p:nvPr/>
          </p:nvSpPr>
          <p:spPr>
            <a:xfrm>
              <a:off x="5402" y="4055"/>
              <a:ext cx="189" cy="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</p:grpSp>
      <p:grpSp>
        <p:nvGrpSpPr>
          <p:cNvPr id="1026" name="Google Shape;1026;p87"/>
          <p:cNvGrpSpPr/>
          <p:nvPr/>
        </p:nvGrpSpPr>
        <p:grpSpPr>
          <a:xfrm>
            <a:off x="6670675" y="4548187"/>
            <a:ext cx="1962150" cy="1708150"/>
            <a:chOff x="4202" y="2956"/>
            <a:chExt cx="1236" cy="1076"/>
          </a:xfrm>
        </p:grpSpPr>
        <p:sp>
          <p:nvSpPr>
            <p:cNvPr id="1027" name="Google Shape;1027;p87"/>
            <p:cNvSpPr/>
            <p:nvPr/>
          </p:nvSpPr>
          <p:spPr>
            <a:xfrm>
              <a:off x="4202" y="2968"/>
              <a:ext cx="1217" cy="1064"/>
            </a:xfrm>
            <a:custGeom>
              <a:rect b="b" l="l" r="r" t="t"/>
              <a:pathLst>
                <a:path extrusionOk="0" h="1064" w="1217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7"/>
            <p:cNvSpPr txBox="1"/>
            <p:nvPr/>
          </p:nvSpPr>
          <p:spPr>
            <a:xfrm>
              <a:off x="4838" y="2956"/>
              <a:ext cx="600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O(</a:t>
              </a: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1" baseline="30000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</p:grpSp>
      <p:sp>
        <p:nvSpPr>
          <p:cNvPr id="1029" name="Google Shape;1029;p87"/>
          <p:cNvSpPr/>
          <p:nvPr/>
        </p:nvSpPr>
        <p:spPr>
          <a:xfrm>
            <a:off x="6692900" y="5853112"/>
            <a:ext cx="2203450" cy="403225"/>
          </a:xfrm>
          <a:custGeom>
            <a:rect b="b" l="l" r="r" t="t"/>
            <a:pathLst>
              <a:path extrusionOk="0" h="254" w="1376">
                <a:moveTo>
                  <a:pt x="0" y="254"/>
                </a:moveTo>
                <a:lnTo>
                  <a:pt x="452" y="194"/>
                </a:lnTo>
                <a:lnTo>
                  <a:pt x="882" y="112"/>
                </a:lnTo>
                <a:cubicBezTo>
                  <a:pt x="997" y="89"/>
                  <a:pt x="1058" y="75"/>
                  <a:pt x="1140" y="56"/>
                </a:cubicBezTo>
                <a:cubicBezTo>
                  <a:pt x="1223" y="34"/>
                  <a:pt x="1327" y="12"/>
                  <a:pt x="1376" y="0"/>
                </a:cubicBezTo>
              </a:path>
            </a:pathLst>
          </a:custGeom>
          <a:noFill/>
          <a:ln cap="flat" cmpd="sng" w="25400">
            <a:solidFill>
              <a:srgbClr val="33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8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Метод пузырька</a:t>
            </a:r>
            <a:endParaRPr/>
          </a:p>
        </p:txBody>
      </p:sp>
      <p:sp>
        <p:nvSpPr>
          <p:cNvPr id="1036" name="Google Shape;1036;p8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7" name="Google Shape;1037;p88"/>
          <p:cNvSpPr txBox="1"/>
          <p:nvPr/>
        </p:nvSpPr>
        <p:spPr>
          <a:xfrm>
            <a:off x="369887" y="798512"/>
            <a:ext cx="84201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Идея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пузырек воздуха в стакане воды поднимается со дна вверх.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Для массивов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самый маленький («легкий» элемент перемещается вверх («всплывает»).</a:t>
            </a:r>
            <a:endParaRPr/>
          </a:p>
        </p:txBody>
      </p:sp>
      <p:graphicFrame>
        <p:nvGraphicFramePr>
          <p:cNvPr id="1038" name="Google Shape;1038;p88"/>
          <p:cNvGraphicFramePr/>
          <p:nvPr/>
        </p:nvGraphicFramePr>
        <p:xfrm>
          <a:off x="703262" y="239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49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9" name="Google Shape;1039;p88"/>
          <p:cNvGraphicFramePr/>
          <p:nvPr/>
        </p:nvGraphicFramePr>
        <p:xfrm>
          <a:off x="1724025" y="2398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49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0" name="Google Shape;1040;p88"/>
          <p:cNvGraphicFramePr/>
          <p:nvPr/>
        </p:nvGraphicFramePr>
        <p:xfrm>
          <a:off x="2692400" y="2389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49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1" name="Google Shape;1041;p88"/>
          <p:cNvGraphicFramePr/>
          <p:nvPr/>
        </p:nvGraphicFramePr>
        <p:xfrm>
          <a:off x="3649662" y="2398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49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2" name="Google Shape;1042;p88"/>
          <p:cNvSpPr/>
          <p:nvPr/>
        </p:nvSpPr>
        <p:spPr>
          <a:xfrm>
            <a:off x="517525" y="3209925"/>
            <a:ext cx="804862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88"/>
          <p:cNvSpPr/>
          <p:nvPr/>
        </p:nvSpPr>
        <p:spPr>
          <a:xfrm>
            <a:off x="1541462" y="2817812"/>
            <a:ext cx="804862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88"/>
          <p:cNvSpPr/>
          <p:nvPr/>
        </p:nvSpPr>
        <p:spPr>
          <a:xfrm>
            <a:off x="2500312" y="2401887"/>
            <a:ext cx="804862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88"/>
          <p:cNvSpPr txBox="1"/>
          <p:nvPr/>
        </p:nvSpPr>
        <p:spPr>
          <a:xfrm>
            <a:off x="4362450" y="2047875"/>
            <a:ext cx="4500562" cy="203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начиная снизу, сравниваем два соседних элемента; если они стоят «неправильно», меняем их местами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1 проход по массиву </a:t>
            </a:r>
            <a:r>
              <a:rPr b="1" i="0" lang="en-US" sz="21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один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элемент (самый маленький) становится на свое место</a:t>
            </a:r>
            <a:endParaRPr/>
          </a:p>
        </p:txBody>
      </p:sp>
      <p:graphicFrame>
        <p:nvGraphicFramePr>
          <p:cNvPr id="1046" name="Google Shape;1046;p88"/>
          <p:cNvGraphicFramePr/>
          <p:nvPr/>
        </p:nvGraphicFramePr>
        <p:xfrm>
          <a:off x="712787" y="462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49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7" name="Google Shape;1047;p88"/>
          <p:cNvSpPr/>
          <p:nvPr/>
        </p:nvSpPr>
        <p:spPr>
          <a:xfrm>
            <a:off x="519112" y="5422900"/>
            <a:ext cx="804862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8" name="Google Shape;1048;p88"/>
          <p:cNvGraphicFramePr/>
          <p:nvPr/>
        </p:nvGraphicFramePr>
        <p:xfrm>
          <a:off x="1701800" y="462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49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9" name="Google Shape;1049;p88"/>
          <p:cNvGraphicFramePr/>
          <p:nvPr/>
        </p:nvGraphicFramePr>
        <p:xfrm>
          <a:off x="2698750" y="462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49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0" name="Google Shape;1050;p88"/>
          <p:cNvSpPr/>
          <p:nvPr/>
        </p:nvSpPr>
        <p:spPr>
          <a:xfrm>
            <a:off x="1490662" y="5030787"/>
            <a:ext cx="804862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88"/>
          <p:cNvSpPr txBox="1"/>
          <p:nvPr/>
        </p:nvSpPr>
        <p:spPr>
          <a:xfrm>
            <a:off x="280987" y="1871662"/>
            <a:ext cx="15589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1-ый проход</a:t>
            </a:r>
            <a:endParaRPr/>
          </a:p>
        </p:txBody>
      </p:sp>
      <p:sp>
        <p:nvSpPr>
          <p:cNvPr id="1052" name="Google Shape;1052;p88"/>
          <p:cNvSpPr txBox="1"/>
          <p:nvPr/>
        </p:nvSpPr>
        <p:spPr>
          <a:xfrm>
            <a:off x="254000" y="4073525"/>
            <a:ext cx="15589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2-ой проход</a:t>
            </a:r>
            <a:endParaRPr/>
          </a:p>
        </p:txBody>
      </p:sp>
      <p:sp>
        <p:nvSpPr>
          <p:cNvPr id="1053" name="Google Shape;1053;p88"/>
          <p:cNvSpPr txBox="1"/>
          <p:nvPr/>
        </p:nvSpPr>
        <p:spPr>
          <a:xfrm>
            <a:off x="3613150" y="4102100"/>
            <a:ext cx="15589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3-ий проход</a:t>
            </a:r>
            <a:endParaRPr/>
          </a:p>
        </p:txBody>
      </p:sp>
      <p:graphicFrame>
        <p:nvGraphicFramePr>
          <p:cNvPr id="1054" name="Google Shape;1054;p88"/>
          <p:cNvGraphicFramePr/>
          <p:nvPr/>
        </p:nvGraphicFramePr>
        <p:xfrm>
          <a:off x="4024312" y="4573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49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5" name="Google Shape;1055;p88"/>
          <p:cNvGraphicFramePr/>
          <p:nvPr/>
        </p:nvGraphicFramePr>
        <p:xfrm>
          <a:off x="4984750" y="45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49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1056" name="Google Shape;1056;p88"/>
          <p:cNvSpPr/>
          <p:nvPr/>
        </p:nvSpPr>
        <p:spPr>
          <a:xfrm>
            <a:off x="3824287" y="5394325"/>
            <a:ext cx="804862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88"/>
          <p:cNvSpPr txBox="1"/>
          <p:nvPr/>
        </p:nvSpPr>
        <p:spPr>
          <a:xfrm>
            <a:off x="5732462" y="4606925"/>
            <a:ext cx="3100387" cy="1474787"/>
          </a:xfrm>
          <a:prstGeom prst="rect">
            <a:avLst/>
          </a:prstGeom>
          <a:solidFill>
            <a:srgbClr val="E6E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сортировки массива из N элементов нужен 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 проход  (достаточно поставить на свои места N-1 элементов).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064" name="Google Shape;1064;p8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5" name="Google Shape;1065;p89"/>
          <p:cNvSpPr txBox="1"/>
          <p:nvPr/>
        </p:nvSpPr>
        <p:spPr>
          <a:xfrm>
            <a:off x="393700" y="776287"/>
            <a:ext cx="15589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1-ый проход:</a:t>
            </a:r>
            <a:endParaRPr/>
          </a:p>
        </p:txBody>
      </p:sp>
      <p:graphicFrame>
        <p:nvGraphicFramePr>
          <p:cNvPr id="1066" name="Google Shape;1066;p89"/>
          <p:cNvGraphicFramePr/>
          <p:nvPr/>
        </p:nvGraphicFramePr>
        <p:xfrm>
          <a:off x="1233487" y="122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12750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7" name="Google Shape;1067;p89"/>
          <p:cNvGraphicFramePr/>
          <p:nvPr/>
        </p:nvGraphicFramePr>
        <p:xfrm>
          <a:off x="550862" y="121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711200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N-1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sp>
        <p:nvSpPr>
          <p:cNvPr id="1068" name="Google Shape;1068;p89"/>
          <p:cNvSpPr/>
          <p:nvPr/>
        </p:nvSpPr>
        <p:spPr>
          <a:xfrm>
            <a:off x="1077912" y="2198687"/>
            <a:ext cx="804862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89"/>
          <p:cNvSpPr/>
          <p:nvPr/>
        </p:nvSpPr>
        <p:spPr>
          <a:xfrm>
            <a:off x="1103312" y="1181100"/>
            <a:ext cx="804862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89"/>
          <p:cNvSpPr txBox="1"/>
          <p:nvPr/>
        </p:nvSpPr>
        <p:spPr>
          <a:xfrm>
            <a:off x="2098675" y="796925"/>
            <a:ext cx="6708775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сравниваются пары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A[N-1] и A[N],   A[N-2] и A[N-1]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A[1] и A[2]</a:t>
            </a:r>
            <a:endParaRPr/>
          </a:p>
        </p:txBody>
      </p:sp>
      <p:sp>
        <p:nvSpPr>
          <p:cNvPr id="1071" name="Google Shape;1071;p89"/>
          <p:cNvSpPr txBox="1"/>
          <p:nvPr/>
        </p:nvSpPr>
        <p:spPr>
          <a:xfrm>
            <a:off x="6651625" y="1111250"/>
            <a:ext cx="2105025" cy="379412"/>
          </a:xfrm>
          <a:prstGeom prst="rect">
            <a:avLst/>
          </a:prstGeom>
          <a:solidFill>
            <a:srgbClr val="E6E6FF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A[j] и A[j+1]</a:t>
            </a:r>
            <a:endParaRPr/>
          </a:p>
        </p:txBody>
      </p:sp>
      <p:sp>
        <p:nvSpPr>
          <p:cNvPr id="1072" name="Google Shape;1072;p89"/>
          <p:cNvSpPr txBox="1"/>
          <p:nvPr/>
        </p:nvSpPr>
        <p:spPr>
          <a:xfrm>
            <a:off x="458787" y="3259137"/>
            <a:ext cx="15589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2-ой проход</a:t>
            </a:r>
            <a:endParaRPr/>
          </a:p>
        </p:txBody>
      </p:sp>
      <p:sp>
        <p:nvSpPr>
          <p:cNvPr id="1073" name="Google Shape;1073;p89"/>
          <p:cNvSpPr/>
          <p:nvPr/>
        </p:nvSpPr>
        <p:spPr>
          <a:xfrm>
            <a:off x="1095375" y="4752975"/>
            <a:ext cx="804862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4" name="Google Shape;1074;p89"/>
          <p:cNvGrpSpPr/>
          <p:nvPr/>
        </p:nvGrpSpPr>
        <p:grpSpPr>
          <a:xfrm>
            <a:off x="2290762" y="3343275"/>
            <a:ext cx="4162425" cy="558800"/>
            <a:chOff x="2413" y="2286"/>
            <a:chExt cx="3110" cy="418"/>
          </a:xfrm>
        </p:grpSpPr>
        <p:sp>
          <p:nvSpPr>
            <p:cNvPr id="1075" name="Google Shape;1075;p89"/>
            <p:cNvSpPr txBox="1"/>
            <p:nvPr/>
          </p:nvSpPr>
          <p:spPr>
            <a:xfrm>
              <a:off x="2706" y="2353"/>
              <a:ext cx="2817" cy="30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A[1]</a:t>
              </a: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уже на своем месте!</a:t>
              </a:r>
              <a:endParaRPr/>
            </a:p>
          </p:txBody>
        </p:sp>
        <p:sp>
          <p:nvSpPr>
            <p:cNvPr id="1076" name="Google Shape;1076;p89"/>
            <p:cNvSpPr/>
            <p:nvPr/>
          </p:nvSpPr>
          <p:spPr>
            <a:xfrm>
              <a:off x="2413" y="228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  <p:sp>
        <p:nvSpPr>
          <p:cNvPr id="1077" name="Google Shape;1077;p89"/>
          <p:cNvSpPr txBox="1"/>
          <p:nvPr/>
        </p:nvSpPr>
        <p:spPr>
          <a:xfrm>
            <a:off x="2378075" y="4070350"/>
            <a:ext cx="6326187" cy="12382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j:=N-1 downto  2 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A[j] &gt; A[j+1]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c:=A[j]; A[j]:=A[j+1]; A[j+1]:=c;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</p:txBody>
      </p:sp>
      <p:sp>
        <p:nvSpPr>
          <p:cNvPr id="1078" name="Google Shape;1078;p89"/>
          <p:cNvSpPr/>
          <p:nvPr/>
        </p:nvSpPr>
        <p:spPr>
          <a:xfrm>
            <a:off x="4670425" y="4038600"/>
            <a:ext cx="311150" cy="3175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79" name="Google Shape;1079;p89"/>
          <p:cNvSpPr txBox="1"/>
          <p:nvPr/>
        </p:nvSpPr>
        <p:spPr>
          <a:xfrm>
            <a:off x="2378075" y="2005012"/>
            <a:ext cx="6345237" cy="12382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j:=N-1 downto  1 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A[j] &gt; A[j+1]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c:=A[j]; A[j]:=A[j+1]; A[j+1]:=c;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</p:txBody>
      </p:sp>
      <p:sp>
        <p:nvSpPr>
          <p:cNvPr id="1080" name="Google Shape;1080;p89"/>
          <p:cNvSpPr/>
          <p:nvPr/>
        </p:nvSpPr>
        <p:spPr>
          <a:xfrm>
            <a:off x="4676775" y="2017712"/>
            <a:ext cx="311150" cy="3175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81" name="Google Shape;1081;p89"/>
          <p:cNvSpPr txBox="1"/>
          <p:nvPr/>
        </p:nvSpPr>
        <p:spPr>
          <a:xfrm>
            <a:off x="657225" y="5611812"/>
            <a:ext cx="15589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-ый проход</a:t>
            </a:r>
            <a:endParaRPr/>
          </a:p>
        </p:txBody>
      </p:sp>
      <p:sp>
        <p:nvSpPr>
          <p:cNvPr id="1082" name="Google Shape;1082;p89"/>
          <p:cNvSpPr txBox="1"/>
          <p:nvPr/>
        </p:nvSpPr>
        <p:spPr>
          <a:xfrm>
            <a:off x="2378075" y="5759450"/>
            <a:ext cx="6337300" cy="6318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j:=N-1 downto  i 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</p:txBody>
      </p:sp>
      <p:sp>
        <p:nvSpPr>
          <p:cNvPr id="1083" name="Google Shape;1083;p89"/>
          <p:cNvSpPr/>
          <p:nvPr/>
        </p:nvSpPr>
        <p:spPr>
          <a:xfrm>
            <a:off x="4703762" y="5780087"/>
            <a:ext cx="311150" cy="3175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graphicFrame>
        <p:nvGraphicFramePr>
          <p:cNvPr id="1084" name="Google Shape;1084;p89"/>
          <p:cNvGraphicFramePr/>
          <p:nvPr/>
        </p:nvGraphicFramePr>
        <p:xfrm>
          <a:off x="1243012" y="3773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12750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5" name="Google Shape;1085;p89"/>
          <p:cNvGraphicFramePr/>
          <p:nvPr/>
        </p:nvGraphicFramePr>
        <p:xfrm>
          <a:off x="560387" y="3763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711200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N-1</a:t>
                      </a:r>
                      <a:endParaRPr/>
                    </a:p>
                  </a:txBody>
                  <a:tcPr marT="46800" marB="46800" marR="90000" marL="9000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sp>
        <p:nvSpPr>
          <p:cNvPr id="1086" name="Google Shape;1086;p89"/>
          <p:cNvSpPr/>
          <p:nvPr/>
        </p:nvSpPr>
        <p:spPr>
          <a:xfrm>
            <a:off x="1104900" y="4108450"/>
            <a:ext cx="804862" cy="7397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9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093" name="Google Shape;1093;p9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4" name="Google Shape;1094;p90"/>
          <p:cNvSpPr txBox="1"/>
          <p:nvPr/>
        </p:nvSpPr>
        <p:spPr>
          <a:xfrm>
            <a:off x="452437" y="825500"/>
            <a:ext cx="8372475" cy="5622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array[1..N]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i, j, c: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 заполнить массив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{ вывести исходный массив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вывести полученный массив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095" name="Google Shape;1095;p90"/>
          <p:cNvSpPr txBox="1"/>
          <p:nvPr/>
        </p:nvSpPr>
        <p:spPr>
          <a:xfrm>
            <a:off x="747712" y="3279775"/>
            <a:ext cx="5310187" cy="247332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N-1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j:=N-1 downto i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A[j] &gt; A[j+1]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с := A[j];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A[j] := A[j+1];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A[j+1] := с;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endParaRPr/>
          </a:p>
        </p:txBody>
      </p:sp>
      <p:grpSp>
        <p:nvGrpSpPr>
          <p:cNvPr id="1096" name="Google Shape;1096;p90"/>
          <p:cNvGrpSpPr/>
          <p:nvPr/>
        </p:nvGrpSpPr>
        <p:grpSpPr>
          <a:xfrm>
            <a:off x="4033837" y="2109787"/>
            <a:ext cx="4953000" cy="663575"/>
            <a:chOff x="2499" y="1420"/>
            <a:chExt cx="3120" cy="418"/>
          </a:xfrm>
        </p:grpSpPr>
        <p:sp>
          <p:nvSpPr>
            <p:cNvPr id="1097" name="Google Shape;1097;p90"/>
            <p:cNvSpPr txBox="1"/>
            <p:nvPr/>
          </p:nvSpPr>
          <p:spPr>
            <a:xfrm>
              <a:off x="2807" y="1487"/>
              <a:ext cx="2812" cy="335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Почему цикл по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до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N-1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1098" name="Google Shape;1098;p90"/>
            <p:cNvSpPr/>
            <p:nvPr/>
          </p:nvSpPr>
          <p:spPr>
            <a:xfrm>
              <a:off x="2499" y="1420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1099" name="Google Shape;1099;p90"/>
          <p:cNvSpPr/>
          <p:nvPr/>
        </p:nvSpPr>
        <p:spPr>
          <a:xfrm>
            <a:off x="3968750" y="3581400"/>
            <a:ext cx="311150" cy="317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100" name="Google Shape;1100;p90"/>
          <p:cNvSpPr/>
          <p:nvPr/>
        </p:nvSpPr>
        <p:spPr>
          <a:xfrm>
            <a:off x="5368925" y="2887662"/>
            <a:ext cx="3303587" cy="825500"/>
          </a:xfrm>
          <a:prstGeom prst="wedgeRoundRectCallout">
            <a:avLst>
              <a:gd fmla="val -3467" name="adj1"/>
              <a:gd fmla="val 22182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элементы выше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уже поставлены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9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107" name="Google Shape;1107;p9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8" name="Google Shape;1108;p9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91"/>
          <p:cNvSpPr txBox="1"/>
          <p:nvPr/>
        </p:nvSpPr>
        <p:spPr>
          <a:xfrm>
            <a:off x="349250" y="788987"/>
            <a:ext cx="8420100" cy="554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[-10..10]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отсортировать его по убыванию.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5  -8  3  -7  -5  3  1  0  9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  5  4  3  3  1  0  -5  -7  -8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[0..100]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отсортировать его по последней цифре.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14  25  13  30  76  58  32  11  41  97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30  11  41  32  13  14  25  76  97  58 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9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116" name="Google Shape;1116;p9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7" name="Google Shape;1117;p9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92"/>
          <p:cNvSpPr txBox="1"/>
          <p:nvPr/>
        </p:nvSpPr>
        <p:spPr>
          <a:xfrm>
            <a:off x="349250" y="788987"/>
            <a:ext cx="8420100" cy="297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[0..100]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отсортировать первую половину по возрастанию, а вторую – по убыванию.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14  25  13  30  76  58  32  11  41  97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13  14  25  30  76  97  58  41  32  11</a:t>
            </a:r>
            <a:endParaRPr/>
          </a:p>
        </p:txBody>
      </p:sp>
      <p:cxnSp>
        <p:nvCxnSpPr>
          <p:cNvPr id="1119" name="Google Shape;1119;p92"/>
          <p:cNvCxnSpPr/>
          <p:nvPr/>
        </p:nvCxnSpPr>
        <p:spPr>
          <a:xfrm>
            <a:off x="4222750" y="3308350"/>
            <a:ext cx="0" cy="4349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20" name="Google Shape;1120;p92"/>
          <p:cNvCxnSpPr/>
          <p:nvPr/>
        </p:nvCxnSpPr>
        <p:spPr>
          <a:xfrm>
            <a:off x="4222750" y="2633662"/>
            <a:ext cx="0" cy="4349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9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Метод пузырька с флажком</a:t>
            </a:r>
            <a:endParaRPr/>
          </a:p>
        </p:txBody>
      </p:sp>
      <p:sp>
        <p:nvSpPr>
          <p:cNvPr id="1127" name="Google Shape;1127;p9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8" name="Google Shape;1128;p93"/>
          <p:cNvSpPr txBox="1"/>
          <p:nvPr/>
        </p:nvSpPr>
        <p:spPr>
          <a:xfrm>
            <a:off x="369887" y="842962"/>
            <a:ext cx="7113587" cy="183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Идея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если при выполнении метода пузырька не было обменов, массив уже отсортирован и остальные проходы не нужны.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Реализация: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переменная-флаг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показывающая, был ли обмен; если она равна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выход.</a:t>
            </a:r>
            <a:endParaRPr/>
          </a:p>
        </p:txBody>
      </p:sp>
      <p:sp>
        <p:nvSpPr>
          <p:cNvPr id="1129" name="Google Shape;1129;p93"/>
          <p:cNvSpPr txBox="1"/>
          <p:nvPr/>
        </p:nvSpPr>
        <p:spPr>
          <a:xfrm>
            <a:off x="549275" y="2974975"/>
            <a:ext cx="6508750" cy="34020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flag := False;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сбросить флаг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j:=N-1 downto 1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A[j] &gt; A[j+1]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с := A[j];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A[j] := A[j+1];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A[j+1] := с;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flag := True;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поднять флаг }</a:t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until not flag; 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выход при flag=False }</a:t>
            </a:r>
            <a:endParaRPr/>
          </a:p>
        </p:txBody>
      </p:sp>
      <p:sp>
        <p:nvSpPr>
          <p:cNvPr id="1130" name="Google Shape;1130;p93"/>
          <p:cNvSpPr/>
          <p:nvPr/>
        </p:nvSpPr>
        <p:spPr>
          <a:xfrm>
            <a:off x="827087" y="3362325"/>
            <a:ext cx="2374900" cy="3381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flag := False;</a:t>
            </a:r>
            <a:endParaRPr/>
          </a:p>
        </p:txBody>
      </p:sp>
      <p:sp>
        <p:nvSpPr>
          <p:cNvPr id="1131" name="Google Shape;1131;p93"/>
          <p:cNvSpPr/>
          <p:nvPr/>
        </p:nvSpPr>
        <p:spPr>
          <a:xfrm>
            <a:off x="1436687" y="5278437"/>
            <a:ext cx="2211387" cy="3381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flag := True;</a:t>
            </a:r>
            <a:endParaRPr/>
          </a:p>
        </p:txBody>
      </p:sp>
      <p:sp>
        <p:nvSpPr>
          <p:cNvPr id="1132" name="Google Shape;1132;p93"/>
          <p:cNvSpPr/>
          <p:nvPr/>
        </p:nvSpPr>
        <p:spPr>
          <a:xfrm>
            <a:off x="1447800" y="5888037"/>
            <a:ext cx="1581150" cy="3381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flag;</a:t>
            </a:r>
            <a:endParaRPr/>
          </a:p>
        </p:txBody>
      </p:sp>
      <p:sp>
        <p:nvSpPr>
          <p:cNvPr id="1133" name="Google Shape;1133;p93"/>
          <p:cNvSpPr/>
          <p:nvPr/>
        </p:nvSpPr>
        <p:spPr>
          <a:xfrm>
            <a:off x="5354637" y="2832100"/>
            <a:ext cx="3505200" cy="461962"/>
          </a:xfrm>
          <a:prstGeom prst="wedgeRoundRectCallout">
            <a:avLst>
              <a:gd fmla="val -12610" name="adj1"/>
              <a:gd fmla="val 2397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flag: boolean; </a:t>
            </a:r>
            <a:endParaRPr/>
          </a:p>
        </p:txBody>
      </p:sp>
      <p:graphicFrame>
        <p:nvGraphicFramePr>
          <p:cNvPr id="1134" name="Google Shape;1134;p93"/>
          <p:cNvGraphicFramePr/>
          <p:nvPr/>
        </p:nvGraphicFramePr>
        <p:xfrm>
          <a:off x="7307262" y="99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49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5" name="Google Shape;1135;p93"/>
          <p:cNvGraphicFramePr/>
          <p:nvPr/>
        </p:nvGraphicFramePr>
        <p:xfrm>
          <a:off x="8374062" y="99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4349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1136" name="Google Shape;1136;p93"/>
          <p:cNvSpPr/>
          <p:nvPr/>
        </p:nvSpPr>
        <p:spPr>
          <a:xfrm>
            <a:off x="7881937" y="1654175"/>
            <a:ext cx="381000" cy="2619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7" name="Google Shape;1137;p93"/>
          <p:cNvGrpSpPr/>
          <p:nvPr/>
        </p:nvGrpSpPr>
        <p:grpSpPr>
          <a:xfrm>
            <a:off x="5737225" y="3897312"/>
            <a:ext cx="3005137" cy="663575"/>
            <a:chOff x="2640" y="2798"/>
            <a:chExt cx="1893" cy="418"/>
          </a:xfrm>
        </p:grpSpPr>
        <p:sp>
          <p:nvSpPr>
            <p:cNvPr id="1138" name="Google Shape;1138;p93"/>
            <p:cNvSpPr txBox="1"/>
            <p:nvPr/>
          </p:nvSpPr>
          <p:spPr>
            <a:xfrm>
              <a:off x="2948" y="2865"/>
              <a:ext cx="1585" cy="29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Как улучшить?</a:t>
              </a:r>
              <a:endParaRPr/>
            </a:p>
          </p:txBody>
        </p:sp>
        <p:sp>
          <p:nvSpPr>
            <p:cNvPr id="1139" name="Google Shape;1139;p93"/>
            <p:cNvSpPr/>
            <p:nvPr/>
          </p:nvSpPr>
          <p:spPr>
            <a:xfrm>
              <a:off x="2640" y="2798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Метод пузырька с флажком</a:t>
            </a:r>
            <a:endParaRPr/>
          </a:p>
        </p:txBody>
      </p:sp>
      <p:sp>
        <p:nvSpPr>
          <p:cNvPr id="1146" name="Google Shape;1146;p9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7" name="Google Shape;1147;p94"/>
          <p:cNvSpPr txBox="1"/>
          <p:nvPr/>
        </p:nvSpPr>
        <p:spPr>
          <a:xfrm>
            <a:off x="560387" y="1103312"/>
            <a:ext cx="8002587" cy="49498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:=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 := i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flag := False;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сбросить флаг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j:=N-1 downto 1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A[j] &gt; A[j+1]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с := A[j];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A[j] := A[j+1];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A[j+1] := с;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flag := True;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поднять флаг }</a:t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until not flag;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выход при flag=False }</a:t>
            </a:r>
            <a:endParaRPr/>
          </a:p>
        </p:txBody>
      </p:sp>
      <p:sp>
        <p:nvSpPr>
          <p:cNvPr id="1148" name="Google Shape;1148;p94"/>
          <p:cNvSpPr/>
          <p:nvPr/>
        </p:nvSpPr>
        <p:spPr>
          <a:xfrm>
            <a:off x="576262" y="1173162"/>
            <a:ext cx="1438275" cy="3381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:= 0;</a:t>
            </a:r>
            <a:endParaRPr/>
          </a:p>
        </p:txBody>
      </p:sp>
      <p:sp>
        <p:nvSpPr>
          <p:cNvPr id="1149" name="Google Shape;1149;p94"/>
          <p:cNvSpPr/>
          <p:nvPr/>
        </p:nvSpPr>
        <p:spPr>
          <a:xfrm>
            <a:off x="4224337" y="2816225"/>
            <a:ext cx="366712" cy="3746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150" name="Google Shape;1150;p94"/>
          <p:cNvSpPr/>
          <p:nvPr/>
        </p:nvSpPr>
        <p:spPr>
          <a:xfrm>
            <a:off x="944562" y="2012950"/>
            <a:ext cx="2155825" cy="3381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:= i + 1;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Объявление массивов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369887" y="798512"/>
            <a:ext cx="84201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Массивы других типов: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Другой диапазон индексов: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Индексы других типов:</a:t>
            </a:r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887412" y="1277937"/>
            <a:ext cx="7011987" cy="8953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X, Y: array [1..10] of real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array [1..20] of char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82" name="Google Shape;282;p41"/>
          <p:cNvSpPr txBox="1"/>
          <p:nvPr/>
        </p:nvSpPr>
        <p:spPr>
          <a:xfrm>
            <a:off x="879475" y="2784475"/>
            <a:ext cx="7011987" cy="8953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Q: array [0..9] of real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array [-5..13] of char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839787" y="4224337"/>
            <a:ext cx="7450137" cy="22098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 ['A'..'Z'] of real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 array [False..True] of integer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A['C'] := 3.14259*A['B'];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B[False] := B[False] + 1;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Метод выбора</a:t>
            </a:r>
            <a:endParaRPr/>
          </a:p>
        </p:txBody>
      </p:sp>
      <p:sp>
        <p:nvSpPr>
          <p:cNvPr id="1157" name="Google Shape;1157;p9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8" name="Google Shape;1158;p95"/>
          <p:cNvSpPr txBox="1"/>
          <p:nvPr/>
        </p:nvSpPr>
        <p:spPr>
          <a:xfrm>
            <a:off x="369887" y="822325"/>
            <a:ext cx="8420100" cy="240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Идея:</a:t>
            </a:r>
            <a:endParaRPr/>
          </a:p>
          <a:p>
            <a:pPr indent="-271462" lvl="1" marL="450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 минимальный элемент и поставить на первое место (поменять местами с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71462" lvl="1" marL="450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 оставшихся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найти  минимальный элемент и поставить на второе место (поменять местами с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и т.д.</a:t>
            </a:r>
            <a:endParaRPr/>
          </a:p>
        </p:txBody>
      </p:sp>
      <p:graphicFrame>
        <p:nvGraphicFramePr>
          <p:cNvPr id="1159" name="Google Shape;1159;p95"/>
          <p:cNvGraphicFramePr/>
          <p:nvPr/>
        </p:nvGraphicFramePr>
        <p:xfrm>
          <a:off x="1735137" y="37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49275"/>
              </a:tblGrid>
              <a:tr h="5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5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0" name="Google Shape;1160;p95"/>
          <p:cNvSpPr/>
          <p:nvPr/>
        </p:nvSpPr>
        <p:spPr>
          <a:xfrm flipH="1" rot="10800000">
            <a:off x="2266950" y="3833812"/>
            <a:ext cx="515937" cy="1222375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95"/>
          <p:cNvSpPr/>
          <p:nvPr/>
        </p:nvSpPr>
        <p:spPr>
          <a:xfrm flipH="1">
            <a:off x="1201737" y="4006850"/>
            <a:ext cx="515937" cy="1222375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2" name="Google Shape;1162;p95"/>
          <p:cNvGraphicFramePr/>
          <p:nvPr/>
        </p:nvGraphicFramePr>
        <p:xfrm>
          <a:off x="3584575" y="3738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49275"/>
              </a:tblGrid>
              <a:tr h="5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163" name="Google Shape;1163;p95"/>
          <p:cNvSpPr/>
          <p:nvPr/>
        </p:nvSpPr>
        <p:spPr>
          <a:xfrm flipH="1" rot="10800000">
            <a:off x="4127500" y="4333875"/>
            <a:ext cx="515937" cy="1222375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95"/>
          <p:cNvSpPr/>
          <p:nvPr/>
        </p:nvSpPr>
        <p:spPr>
          <a:xfrm flipH="1">
            <a:off x="3059112" y="4449762"/>
            <a:ext cx="515937" cy="1222375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5" name="Google Shape;1165;p95"/>
          <p:cNvGraphicFramePr/>
          <p:nvPr/>
        </p:nvGraphicFramePr>
        <p:xfrm>
          <a:off x="5565775" y="3709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49275"/>
              </a:tblGrid>
              <a:tr h="5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166" name="Google Shape;1166;p95"/>
          <p:cNvSpPr/>
          <p:nvPr/>
        </p:nvSpPr>
        <p:spPr>
          <a:xfrm flipH="1" rot="10800000">
            <a:off x="6142037" y="4775200"/>
            <a:ext cx="515937" cy="7858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95"/>
          <p:cNvSpPr/>
          <p:nvPr/>
        </p:nvSpPr>
        <p:spPr>
          <a:xfrm flipH="1">
            <a:off x="5032375" y="4854575"/>
            <a:ext cx="515937" cy="833437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8" name="Google Shape;1168;p95"/>
          <p:cNvGraphicFramePr/>
          <p:nvPr/>
        </p:nvGraphicFramePr>
        <p:xfrm>
          <a:off x="7075487" y="373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49275"/>
              </a:tblGrid>
              <a:tr h="5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5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96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Метод выбора</a:t>
            </a:r>
            <a:endParaRPr/>
          </a:p>
        </p:txBody>
      </p:sp>
      <p:sp>
        <p:nvSpPr>
          <p:cNvPr id="1175" name="Google Shape;1175;p96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6" name="Google Shape;1176;p96"/>
          <p:cNvSpPr txBox="1"/>
          <p:nvPr/>
        </p:nvSpPr>
        <p:spPr>
          <a:xfrm>
            <a:off x="501650" y="1563687"/>
            <a:ext cx="8288337" cy="42687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96"/>
          <p:cNvSpPr txBox="1"/>
          <p:nvPr/>
        </p:nvSpPr>
        <p:spPr>
          <a:xfrm>
            <a:off x="823912" y="2103437"/>
            <a:ext cx="6443662" cy="122872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96"/>
          <p:cNvSpPr txBox="1"/>
          <p:nvPr/>
        </p:nvSpPr>
        <p:spPr>
          <a:xfrm>
            <a:off x="803275" y="3333750"/>
            <a:ext cx="4735512" cy="206057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96"/>
          <p:cNvSpPr txBox="1"/>
          <p:nvPr/>
        </p:nvSpPr>
        <p:spPr>
          <a:xfrm>
            <a:off x="534987" y="1606550"/>
            <a:ext cx="7951787" cy="426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:= 1 to  N-1 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nMin:= i</a:t>
            </a: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j:= i+1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A[j] &lt; A[nMin] then nMin:=j;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nMin &lt;&gt; i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c:=A[i];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A[i]:=A[nMin];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A[nMin]:=c;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180" name="Google Shape;1180;p96"/>
          <p:cNvSpPr/>
          <p:nvPr/>
        </p:nvSpPr>
        <p:spPr>
          <a:xfrm>
            <a:off x="3163887" y="1624012"/>
            <a:ext cx="936625" cy="4111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/>
          </a:p>
        </p:txBody>
      </p:sp>
      <p:sp>
        <p:nvSpPr>
          <p:cNvPr id="1181" name="Google Shape;1181;p96"/>
          <p:cNvSpPr/>
          <p:nvPr/>
        </p:nvSpPr>
        <p:spPr>
          <a:xfrm>
            <a:off x="3625850" y="2471737"/>
            <a:ext cx="407987" cy="41592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</p:txBody>
      </p:sp>
      <p:sp>
        <p:nvSpPr>
          <p:cNvPr id="1182" name="Google Shape;1182;p96"/>
          <p:cNvSpPr/>
          <p:nvPr/>
        </p:nvSpPr>
        <p:spPr>
          <a:xfrm>
            <a:off x="4267200" y="927100"/>
            <a:ext cx="2986087" cy="461962"/>
          </a:xfrm>
          <a:prstGeom prst="wedgeRoundRectCallout">
            <a:avLst>
              <a:gd fmla="val -2366" name="adj1"/>
              <a:gd fmla="val 3518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нужно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проходов </a:t>
            </a:r>
            <a:endParaRPr/>
          </a:p>
        </p:txBody>
      </p:sp>
      <p:sp>
        <p:nvSpPr>
          <p:cNvPr id="1183" name="Google Shape;1183;p96"/>
          <p:cNvSpPr/>
          <p:nvPr/>
        </p:nvSpPr>
        <p:spPr>
          <a:xfrm>
            <a:off x="5657850" y="1993900"/>
            <a:ext cx="2986087" cy="685800"/>
          </a:xfrm>
          <a:prstGeom prst="wedgeRoundRectCallout">
            <a:avLst>
              <a:gd fmla="val -8119" name="adj1"/>
              <a:gd fmla="val 21150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поиск минимального от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A[N]</a:t>
            </a:r>
            <a:endParaRPr/>
          </a:p>
        </p:txBody>
      </p:sp>
      <p:sp>
        <p:nvSpPr>
          <p:cNvPr id="1184" name="Google Shape;1184;p96"/>
          <p:cNvSpPr/>
          <p:nvPr/>
        </p:nvSpPr>
        <p:spPr>
          <a:xfrm>
            <a:off x="6021387" y="3746500"/>
            <a:ext cx="2044700" cy="796925"/>
          </a:xfrm>
          <a:prstGeom prst="wedgeRoundRectCallout">
            <a:avLst>
              <a:gd fmla="val -13970" name="adj1"/>
              <a:gd fmla="val 21397" name="adj2"/>
              <a:gd fmla="val 0" name="adj3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нужно, переставляем </a:t>
            </a:r>
            <a:endParaRPr/>
          </a:p>
        </p:txBody>
      </p:sp>
      <p:grpSp>
        <p:nvGrpSpPr>
          <p:cNvPr id="1185" name="Google Shape;1185;p96"/>
          <p:cNvGrpSpPr/>
          <p:nvPr/>
        </p:nvGrpSpPr>
        <p:grpSpPr>
          <a:xfrm>
            <a:off x="3795712" y="5391150"/>
            <a:ext cx="4189412" cy="663575"/>
            <a:chOff x="2325" y="3072"/>
            <a:chExt cx="2639" cy="418"/>
          </a:xfrm>
        </p:grpSpPr>
        <p:sp>
          <p:nvSpPr>
            <p:cNvPr id="1186" name="Google Shape;1186;p96"/>
            <p:cNvSpPr txBox="1"/>
            <p:nvPr/>
          </p:nvSpPr>
          <p:spPr>
            <a:xfrm>
              <a:off x="2633" y="3139"/>
              <a:ext cx="2331" cy="335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Можно ли убрать </a:t>
              </a:r>
              <a:r>
                <a:rPr b="1" i="0" lang="en-US" sz="2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1187" name="Google Shape;1187;p96"/>
            <p:cNvSpPr/>
            <p:nvPr/>
          </p:nvSpPr>
          <p:spPr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1188" name="Google Shape;1188;p96"/>
          <p:cNvSpPr/>
          <p:nvPr/>
        </p:nvSpPr>
        <p:spPr>
          <a:xfrm>
            <a:off x="2406650" y="2471737"/>
            <a:ext cx="638175" cy="4111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endParaRPr/>
          </a:p>
        </p:txBody>
      </p:sp>
      <p:sp>
        <p:nvSpPr>
          <p:cNvPr id="1189" name="Google Shape;1189;p96"/>
          <p:cNvSpPr/>
          <p:nvPr/>
        </p:nvSpPr>
        <p:spPr>
          <a:xfrm>
            <a:off x="2198687" y="2095500"/>
            <a:ext cx="325437" cy="33178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9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196" name="Google Shape;1196;p9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7" name="Google Shape;1197;p9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97"/>
          <p:cNvSpPr txBox="1"/>
          <p:nvPr/>
        </p:nvSpPr>
        <p:spPr>
          <a:xfrm>
            <a:off x="369887" y="827087"/>
            <a:ext cx="84201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[0..99] и отсортировать его по убыванию последней цифры.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14  25  13  12  76  58  21  87  10  98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98  58  87  76  25  14  13  12  21  10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[0..99] и отсортировать его по возрастанию суммы цифр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подсказка: их всего две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14  25  13  12  76  58  21  87  10  98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10  21  12  13  14  25  76  58  87  98 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9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205" name="Google Shape;1205;p9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6" name="Google Shape;1206;p98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7" name="Google Shape;1207;p98"/>
          <p:cNvCxnSpPr/>
          <p:nvPr/>
        </p:nvCxnSpPr>
        <p:spPr>
          <a:xfrm>
            <a:off x="4222750" y="3354387"/>
            <a:ext cx="0" cy="4349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8" name="Google Shape;1208;p98"/>
          <p:cNvCxnSpPr/>
          <p:nvPr/>
        </p:nvCxnSpPr>
        <p:spPr>
          <a:xfrm>
            <a:off x="4222750" y="2679700"/>
            <a:ext cx="0" cy="4349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9" name="Google Shape;1209;p98"/>
          <p:cNvSpPr txBox="1"/>
          <p:nvPr/>
        </p:nvSpPr>
        <p:spPr>
          <a:xfrm>
            <a:off x="369887" y="827087"/>
            <a:ext cx="8420100" cy="297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[0..100] и отсортировать первую половину по возрастанию, а вторую – по убыванию.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Исходный массив: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14  25  13  30  76  58  32  11  41  97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13  14  25  30  76  97  58  41  32  11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9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«Быстрая сортировка» </a:t>
            </a:r>
            <a:r>
              <a:rPr b="1" i="1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(Quick Sort)</a:t>
            </a:r>
            <a:endParaRPr/>
          </a:p>
        </p:txBody>
      </p:sp>
      <p:sp>
        <p:nvSpPr>
          <p:cNvPr id="1216" name="Google Shape;1216;p9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7" name="Google Shape;1217;p99"/>
          <p:cNvSpPr txBox="1"/>
          <p:nvPr/>
        </p:nvSpPr>
        <p:spPr>
          <a:xfrm>
            <a:off x="379412" y="839787"/>
            <a:ext cx="84201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Идея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более эффективно переставлять элементы, расположенные дальше друг от друга.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1218" name="Google Shape;1218;p99"/>
          <p:cNvGrpSpPr/>
          <p:nvPr/>
        </p:nvGrpSpPr>
        <p:grpSpPr>
          <a:xfrm>
            <a:off x="742950" y="1743075"/>
            <a:ext cx="7073900" cy="1306512"/>
            <a:chOff x="2325" y="3072"/>
            <a:chExt cx="4456" cy="823"/>
          </a:xfrm>
        </p:grpSpPr>
        <p:sp>
          <p:nvSpPr>
            <p:cNvPr id="1219" name="Google Shape;1219;p99"/>
            <p:cNvSpPr txBox="1"/>
            <p:nvPr/>
          </p:nvSpPr>
          <p:spPr>
            <a:xfrm>
              <a:off x="2633" y="3139"/>
              <a:ext cx="4148" cy="756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Сколько перестановок нужно, если массив </a:t>
              </a:r>
              <a:b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отсортирован по убыванию, а надо – по </a:t>
              </a:r>
              <a:b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возрастанию?</a:t>
              </a:r>
              <a:endParaRPr/>
            </a:p>
          </p:txBody>
        </p:sp>
        <p:sp>
          <p:nvSpPr>
            <p:cNvPr id="1220" name="Google Shape;1220;p99"/>
            <p:cNvSpPr/>
            <p:nvPr/>
          </p:nvSpPr>
          <p:spPr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1221" name="Google Shape;1221;p99"/>
          <p:cNvSpPr/>
          <p:nvPr/>
        </p:nvSpPr>
        <p:spPr>
          <a:xfrm>
            <a:off x="4840287" y="2867025"/>
            <a:ext cx="1744662" cy="482600"/>
          </a:xfrm>
          <a:prstGeom prst="wedgeRoundRectCallout">
            <a:avLst>
              <a:gd fmla="val -8505" name="adj1"/>
              <a:gd fmla="val -5777" name="adj2"/>
              <a:gd fmla="val 0" name="adj3"/>
            </a:avLst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div 2</a:t>
            </a:r>
            <a:endParaRPr/>
          </a:p>
        </p:txBody>
      </p:sp>
      <p:sp>
        <p:nvSpPr>
          <p:cNvPr id="1222" name="Google Shape;1222;p99"/>
          <p:cNvSpPr txBox="1"/>
          <p:nvPr/>
        </p:nvSpPr>
        <p:spPr>
          <a:xfrm>
            <a:off x="554037" y="3778250"/>
            <a:ext cx="840105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 шаг: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переставить элементы так: 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 сортировке элементы не покидают « свою область»!</a:t>
            </a:r>
            <a:endParaRPr/>
          </a:p>
        </p:txBody>
      </p:sp>
      <p:sp>
        <p:nvSpPr>
          <p:cNvPr id="1223" name="Google Shape;1223;p99"/>
          <p:cNvSpPr txBox="1"/>
          <p:nvPr/>
        </p:nvSpPr>
        <p:spPr>
          <a:xfrm>
            <a:off x="554037" y="3306762"/>
            <a:ext cx="68357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 шаг: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выбрать некоторый элемент массива X</a:t>
            </a:r>
            <a:endParaRPr/>
          </a:p>
        </p:txBody>
      </p:sp>
      <p:graphicFrame>
        <p:nvGraphicFramePr>
          <p:cNvPr id="1224" name="Google Shape;1224;p99"/>
          <p:cNvGraphicFramePr/>
          <p:nvPr/>
        </p:nvGraphicFramePr>
        <p:xfrm>
          <a:off x="1400175" y="440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048000"/>
                <a:gridCol w="30480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A[i] &lt;= 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A[i] &gt;= 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1225" name="Google Shape;1225;p99"/>
          <p:cNvSpPr txBox="1"/>
          <p:nvPr/>
        </p:nvSpPr>
        <p:spPr>
          <a:xfrm>
            <a:off x="622300" y="5365750"/>
            <a:ext cx="82232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3 шаг: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 же отсортировать две получившиеся области</a:t>
            </a:r>
            <a:endParaRPr/>
          </a:p>
        </p:txBody>
      </p:sp>
      <p:sp>
        <p:nvSpPr>
          <p:cNvPr id="1226" name="Google Shape;1226;p99"/>
          <p:cNvSpPr txBox="1"/>
          <p:nvPr/>
        </p:nvSpPr>
        <p:spPr>
          <a:xfrm>
            <a:off x="960437" y="5942012"/>
            <a:ext cx="7608887" cy="460375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r="2700000" dist="50799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Разделяй и властвуй (англ.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and conquer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</p:txBody>
      </p:sp>
      <p:sp>
        <p:nvSpPr>
          <p:cNvPr id="1227" name="Google Shape;1227;p99"/>
          <p:cNvSpPr/>
          <p:nvPr/>
        </p:nvSpPr>
        <p:spPr>
          <a:xfrm flipH="1" rot="10800000">
            <a:off x="4321175" y="4216400"/>
            <a:ext cx="260350" cy="182562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0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«Быстрая сортировка» </a:t>
            </a:r>
            <a:r>
              <a:rPr b="1" i="1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(Quick Sort)</a:t>
            </a:r>
            <a:endParaRPr/>
          </a:p>
        </p:txBody>
      </p:sp>
      <p:sp>
        <p:nvSpPr>
          <p:cNvPr id="1234" name="Google Shape;1234;p10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5" name="Google Shape;1235;p100"/>
          <p:cNvSpPr txBox="1"/>
          <p:nvPr/>
        </p:nvSpPr>
        <p:spPr>
          <a:xfrm>
            <a:off x="427037" y="1889125"/>
            <a:ext cx="842010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Медиана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такое значение X, что слева и справа от него в отсортированном массиве стоит одинаковое число элементов (</a:t>
            </a:r>
            <a:r>
              <a:rPr b="0" i="1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для этого надо отсортировать массив…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36" name="Google Shape;1236;p100"/>
          <p:cNvSpPr txBox="1"/>
          <p:nvPr/>
        </p:nvSpPr>
        <p:spPr>
          <a:xfrm>
            <a:off x="395287" y="2927350"/>
            <a:ext cx="8464550" cy="38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Разделение: 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arenR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выбрать средний элемент массива (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X=67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arenR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установить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L:=1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R:=N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arenR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увеличивая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найти первый элемент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A[L]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который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(должен стоять справа)</a:t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arenR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уменьшая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найти первый элемент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A[R]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который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(должен стоять слева)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arenR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L&lt;=R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поменять местами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A[L]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A[R]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перейти </a:t>
            </a:r>
            <a:b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 п. 3</a:t>
            </a:r>
            <a:endParaRPr/>
          </a:p>
        </p:txBody>
      </p:sp>
      <p:graphicFrame>
        <p:nvGraphicFramePr>
          <p:cNvPr id="1237" name="Google Shape;1237;p100"/>
          <p:cNvGraphicFramePr/>
          <p:nvPr/>
        </p:nvGraphicFramePr>
        <p:xfrm>
          <a:off x="1466850" y="10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871525"/>
                <a:gridCol w="869950"/>
                <a:gridCol w="871525"/>
                <a:gridCol w="869950"/>
                <a:gridCol w="871525"/>
                <a:gridCol w="869950"/>
                <a:gridCol w="871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238" name="Google Shape;1238;p100"/>
          <p:cNvGrpSpPr/>
          <p:nvPr/>
        </p:nvGrpSpPr>
        <p:grpSpPr>
          <a:xfrm>
            <a:off x="4573587" y="1300162"/>
            <a:ext cx="4329112" cy="663575"/>
            <a:chOff x="2325" y="3072"/>
            <a:chExt cx="2727" cy="418"/>
          </a:xfrm>
        </p:grpSpPr>
        <p:sp>
          <p:nvSpPr>
            <p:cNvPr id="1239" name="Google Shape;1239;p100"/>
            <p:cNvSpPr txBox="1"/>
            <p:nvPr/>
          </p:nvSpPr>
          <p:spPr>
            <a:xfrm>
              <a:off x="2633" y="3139"/>
              <a:ext cx="2419" cy="291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Как лучше выбрать 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1240" name="Google Shape;1240;p100"/>
            <p:cNvSpPr/>
            <p:nvPr/>
          </p:nvSpPr>
          <p:spPr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graphicFrame>
        <p:nvGraphicFramePr>
          <p:cNvPr id="1241" name="Google Shape;1241;p100"/>
          <p:cNvGraphicFramePr/>
          <p:nvPr/>
        </p:nvGraphicFramePr>
        <p:xfrm>
          <a:off x="1455737" y="371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871525"/>
                <a:gridCol w="869950"/>
                <a:gridCol w="871525"/>
                <a:gridCol w="869950"/>
                <a:gridCol w="871525"/>
                <a:gridCol w="869950"/>
                <a:gridCol w="871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0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«Быстрая сортировка» </a:t>
            </a:r>
            <a:r>
              <a:rPr b="1" i="1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(Quick Sort)</a:t>
            </a:r>
            <a:endParaRPr/>
          </a:p>
        </p:txBody>
      </p:sp>
      <p:sp>
        <p:nvSpPr>
          <p:cNvPr id="1248" name="Google Shape;1248;p10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249" name="Google Shape;1249;p101"/>
          <p:cNvGraphicFramePr/>
          <p:nvPr/>
        </p:nvGraphicFramePr>
        <p:xfrm>
          <a:off x="1466850" y="1306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871525"/>
                <a:gridCol w="869950"/>
                <a:gridCol w="871525"/>
                <a:gridCol w="869950"/>
                <a:gridCol w="871525"/>
                <a:gridCol w="869950"/>
                <a:gridCol w="871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250" name="Google Shape;1250;p101"/>
          <p:cNvGraphicFramePr/>
          <p:nvPr/>
        </p:nvGraphicFramePr>
        <p:xfrm>
          <a:off x="146685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871525"/>
                <a:gridCol w="869950"/>
                <a:gridCol w="871525"/>
                <a:gridCol w="869950"/>
                <a:gridCol w="871525"/>
                <a:gridCol w="869950"/>
                <a:gridCol w="871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51" name="Google Shape;1251;p101"/>
          <p:cNvSpPr/>
          <p:nvPr/>
        </p:nvSpPr>
        <p:spPr>
          <a:xfrm>
            <a:off x="1906587" y="1000125"/>
            <a:ext cx="5207000" cy="307975"/>
          </a:xfrm>
          <a:custGeom>
            <a:rect b="b" l="l" r="r" t="t"/>
            <a:pathLst>
              <a:path extrusionOk="0" h="308008" w="5207267">
                <a:moveTo>
                  <a:pt x="0" y="308008"/>
                </a:moveTo>
                <a:lnTo>
                  <a:pt x="0" y="0"/>
                </a:lnTo>
                <a:lnTo>
                  <a:pt x="5207267" y="9625"/>
                </a:lnTo>
                <a:lnTo>
                  <a:pt x="5207267" y="308008"/>
                </a:lnTo>
              </a:path>
            </a:pathLst>
          </a:custGeom>
          <a:noFill/>
          <a:ln cap="flat" cmpd="sng" w="38100">
            <a:solidFill>
              <a:srgbClr val="3333FF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01"/>
          <p:cNvSpPr/>
          <p:nvPr/>
        </p:nvSpPr>
        <p:spPr>
          <a:xfrm>
            <a:off x="3667125" y="2184400"/>
            <a:ext cx="2579687" cy="307975"/>
          </a:xfrm>
          <a:custGeom>
            <a:rect b="b" l="l" r="r" t="t"/>
            <a:pathLst>
              <a:path extrusionOk="0" h="308008" w="5207267">
                <a:moveTo>
                  <a:pt x="0" y="308008"/>
                </a:moveTo>
                <a:lnTo>
                  <a:pt x="0" y="0"/>
                </a:lnTo>
                <a:lnTo>
                  <a:pt x="5207267" y="9625"/>
                </a:lnTo>
                <a:lnTo>
                  <a:pt x="5207267" y="308008"/>
                </a:lnTo>
              </a:path>
            </a:pathLst>
          </a:custGeom>
          <a:noFill/>
          <a:ln cap="flat" cmpd="sng" w="38100">
            <a:solidFill>
              <a:srgbClr val="3333FF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3" name="Google Shape;1253;p101"/>
          <p:cNvGraphicFramePr/>
          <p:nvPr/>
        </p:nvGraphicFramePr>
        <p:xfrm>
          <a:off x="1466850" y="3668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871525"/>
                <a:gridCol w="869950"/>
                <a:gridCol w="871525"/>
                <a:gridCol w="869950"/>
                <a:gridCol w="871525"/>
                <a:gridCol w="869950"/>
                <a:gridCol w="871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54" name="Google Shape;1254;p101"/>
          <p:cNvSpPr/>
          <p:nvPr/>
        </p:nvSpPr>
        <p:spPr>
          <a:xfrm>
            <a:off x="4484687" y="3381375"/>
            <a:ext cx="944562" cy="307975"/>
          </a:xfrm>
          <a:custGeom>
            <a:rect b="b" l="l" r="r" t="t"/>
            <a:pathLst>
              <a:path extrusionOk="0" h="308008" w="5207267">
                <a:moveTo>
                  <a:pt x="0" y="308008"/>
                </a:moveTo>
                <a:lnTo>
                  <a:pt x="0" y="0"/>
                </a:lnTo>
                <a:lnTo>
                  <a:pt x="5207267" y="9625"/>
                </a:lnTo>
                <a:lnTo>
                  <a:pt x="5207267" y="308008"/>
                </a:lnTo>
              </a:path>
            </a:pathLst>
          </a:custGeom>
          <a:noFill/>
          <a:ln cap="flat" cmpd="sng" w="38100">
            <a:solidFill>
              <a:srgbClr val="3333FF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5" name="Google Shape;1255;p101"/>
          <p:cNvGraphicFramePr/>
          <p:nvPr/>
        </p:nvGraphicFramePr>
        <p:xfrm>
          <a:off x="1466850" y="479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871525"/>
                <a:gridCol w="869950"/>
                <a:gridCol w="871525"/>
                <a:gridCol w="869950"/>
                <a:gridCol w="871525"/>
                <a:gridCol w="869950"/>
                <a:gridCol w="871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56" name="Google Shape;1256;p101"/>
          <p:cNvSpPr/>
          <p:nvPr/>
        </p:nvSpPr>
        <p:spPr>
          <a:xfrm flipH="1" rot="10800000">
            <a:off x="4822825" y="4616450"/>
            <a:ext cx="258762" cy="182562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7" name="Google Shape;1257;p101"/>
          <p:cNvGrpSpPr/>
          <p:nvPr/>
        </p:nvGrpSpPr>
        <p:grpSpPr>
          <a:xfrm>
            <a:off x="1725612" y="5789612"/>
            <a:ext cx="5730875" cy="663575"/>
            <a:chOff x="2325" y="3072"/>
            <a:chExt cx="3610" cy="418"/>
          </a:xfrm>
        </p:grpSpPr>
        <p:sp>
          <p:nvSpPr>
            <p:cNvPr id="1258" name="Google Shape;1258;p101"/>
            <p:cNvSpPr txBox="1"/>
            <p:nvPr/>
          </p:nvSpPr>
          <p:spPr>
            <a:xfrm>
              <a:off x="2633" y="3139"/>
              <a:ext cx="3302" cy="330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en-US" sz="28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</a:t>
              </a: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8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8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r>
                <a:rPr b="0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: разделение закончено</a:t>
              </a:r>
              <a:endParaRPr/>
            </a:p>
          </p:txBody>
        </p:sp>
        <p:sp>
          <p:nvSpPr>
            <p:cNvPr id="1259" name="Google Shape;1259;p101"/>
            <p:cNvSpPr/>
            <p:nvPr/>
          </p:nvSpPr>
          <p:spPr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0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«Быстрая сортировка» </a:t>
            </a:r>
            <a:r>
              <a:rPr b="1" i="1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(Quick Sort)</a:t>
            </a:r>
            <a:endParaRPr/>
          </a:p>
        </p:txBody>
      </p:sp>
      <p:sp>
        <p:nvSpPr>
          <p:cNvPr id="1266" name="Google Shape;1266;p10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7" name="Google Shape;1267;p102"/>
          <p:cNvSpPr txBox="1"/>
          <p:nvPr/>
        </p:nvSpPr>
        <p:spPr>
          <a:xfrm>
            <a:off x="501650" y="855662"/>
            <a:ext cx="8174037" cy="57800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QSort ( first, last: integer);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L, R, c, X: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first &lt; last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X:=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A[(first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last) div 2];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L:=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first; R:=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QSort(first, R);   QSort(L, last);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268" name="Google Shape;1268;p102"/>
          <p:cNvSpPr/>
          <p:nvPr/>
        </p:nvSpPr>
        <p:spPr>
          <a:xfrm>
            <a:off x="4687887" y="1254125"/>
            <a:ext cx="3741737" cy="527050"/>
          </a:xfrm>
          <a:prstGeom prst="wedgeRoundRectCallout">
            <a:avLst>
              <a:gd fmla="val -4354" name="adj1"/>
              <a:gd fmla="val 2496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ограничение рекурсии</a:t>
            </a:r>
            <a:endParaRPr/>
          </a:p>
        </p:txBody>
      </p:sp>
      <p:sp>
        <p:nvSpPr>
          <p:cNvPr id="1269" name="Google Shape;1269;p102"/>
          <p:cNvSpPr txBox="1"/>
          <p:nvPr/>
        </p:nvSpPr>
        <p:spPr>
          <a:xfrm>
            <a:off x="949325" y="2859087"/>
            <a:ext cx="6189662" cy="273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while L &lt;= R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while A[L]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do L:=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while A[R]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do R:=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L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c:=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A[L]; A[L]:=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A[R]; A[R]:=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L:=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1; R:=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endParaRPr/>
          </a:p>
        </p:txBody>
      </p:sp>
      <p:sp>
        <p:nvSpPr>
          <p:cNvPr id="1270" name="Google Shape;1270;p102"/>
          <p:cNvSpPr/>
          <p:nvPr/>
        </p:nvSpPr>
        <p:spPr>
          <a:xfrm>
            <a:off x="5227637" y="2133600"/>
            <a:ext cx="2357437" cy="527050"/>
          </a:xfrm>
          <a:prstGeom prst="wedgeRoundRectCallout">
            <a:avLst>
              <a:gd fmla="val -5106" name="adj1"/>
              <a:gd fmla="val 3312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разделение</a:t>
            </a:r>
            <a:endParaRPr/>
          </a:p>
        </p:txBody>
      </p:sp>
      <p:sp>
        <p:nvSpPr>
          <p:cNvPr id="1271" name="Google Shape;1271;p102"/>
          <p:cNvSpPr/>
          <p:nvPr/>
        </p:nvSpPr>
        <p:spPr>
          <a:xfrm>
            <a:off x="6469062" y="3552825"/>
            <a:ext cx="1327150" cy="527050"/>
          </a:xfrm>
          <a:prstGeom prst="wedgeRoundRectCallout">
            <a:avLst>
              <a:gd fmla="val -5106" name="adj1"/>
              <a:gd fmla="val 3312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обмен</a:t>
            </a:r>
            <a:endParaRPr/>
          </a:p>
        </p:txBody>
      </p:sp>
      <p:sp>
        <p:nvSpPr>
          <p:cNvPr id="1272" name="Google Shape;1272;p102"/>
          <p:cNvSpPr/>
          <p:nvPr/>
        </p:nvSpPr>
        <p:spPr>
          <a:xfrm>
            <a:off x="4816475" y="4924425"/>
            <a:ext cx="3295650" cy="527050"/>
          </a:xfrm>
          <a:prstGeom prst="wedgeRoundRectCallout">
            <a:avLst>
              <a:gd fmla="val -2648" name="adj1"/>
              <a:gd fmla="val -863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двигаемся дальше</a:t>
            </a:r>
            <a:endParaRPr/>
          </a:p>
        </p:txBody>
      </p:sp>
      <p:sp>
        <p:nvSpPr>
          <p:cNvPr id="1273" name="Google Shape;1273;p102"/>
          <p:cNvSpPr/>
          <p:nvPr/>
        </p:nvSpPr>
        <p:spPr>
          <a:xfrm>
            <a:off x="3902075" y="6154737"/>
            <a:ext cx="3295650" cy="527050"/>
          </a:xfrm>
          <a:prstGeom prst="wedgeRoundRectCallout">
            <a:avLst>
              <a:gd fmla="val -2648" name="adj1"/>
              <a:gd fmla="val -863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сортируем две части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0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«Быстрая сортировка» </a:t>
            </a:r>
            <a:r>
              <a:rPr b="1" i="1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(Quick Sort)</a:t>
            </a:r>
            <a:endParaRPr/>
          </a:p>
        </p:txBody>
      </p:sp>
      <p:sp>
        <p:nvSpPr>
          <p:cNvPr id="1280" name="Google Shape;1280;p10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81" name="Google Shape;1281;p103"/>
          <p:cNvSpPr txBox="1"/>
          <p:nvPr/>
        </p:nvSpPr>
        <p:spPr>
          <a:xfrm>
            <a:off x="455612" y="855662"/>
            <a:ext cx="8172450" cy="46783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array[1..N]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заполнить массив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вывести исходный массив на экран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Qsort ( 1, N );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сортировка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вывести результат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282" name="Google Shape;1282;p103"/>
          <p:cNvSpPr txBox="1"/>
          <p:nvPr/>
        </p:nvSpPr>
        <p:spPr>
          <a:xfrm>
            <a:off x="539750" y="2143125"/>
            <a:ext cx="7866062" cy="88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procedure QSort ( first, last: integer);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grpSp>
        <p:nvGrpSpPr>
          <p:cNvPr id="1283" name="Google Shape;1283;p103"/>
          <p:cNvGrpSpPr/>
          <p:nvPr/>
        </p:nvGrpSpPr>
        <p:grpSpPr>
          <a:xfrm>
            <a:off x="928687" y="5646737"/>
            <a:ext cx="6621462" cy="663575"/>
            <a:chOff x="2325" y="3072"/>
            <a:chExt cx="4171" cy="418"/>
          </a:xfrm>
        </p:grpSpPr>
        <p:sp>
          <p:nvSpPr>
            <p:cNvPr id="1284" name="Google Shape;1284;p103"/>
            <p:cNvSpPr txBox="1"/>
            <p:nvPr/>
          </p:nvSpPr>
          <p:spPr>
            <a:xfrm>
              <a:off x="2633" y="3139"/>
              <a:ext cx="3863" cy="330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Сложность (в среднем)                 ! </a:t>
              </a:r>
              <a:endParaRPr/>
            </a:p>
          </p:txBody>
        </p:sp>
        <p:sp>
          <p:nvSpPr>
            <p:cNvPr id="1285" name="Google Shape;1285;p103"/>
            <p:cNvSpPr/>
            <p:nvPr/>
          </p:nvSpPr>
          <p:spPr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  <p:pic>
        <p:nvPicPr>
          <p:cNvPr id="1286" name="Google Shape;1286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875" y="5857875"/>
            <a:ext cx="1563687" cy="42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2" name="Google Shape;1292;p104"/>
          <p:cNvGraphicFramePr/>
          <p:nvPr/>
        </p:nvGraphicFramePr>
        <p:xfrm>
          <a:off x="1476375" y="102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2032000"/>
                <a:gridCol w="2032000"/>
                <a:gridCol w="203200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QuickSort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1" sz="2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«пузырек»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2263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1346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63529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3074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248547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293" name="Google Shape;1293;p10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Количество перестановок</a:t>
            </a:r>
            <a:endParaRPr/>
          </a:p>
        </p:txBody>
      </p:sp>
      <p:sp>
        <p:nvSpPr>
          <p:cNvPr id="1294" name="Google Shape;1294;p10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95" name="Google Shape;1295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8887" y="1395412"/>
            <a:ext cx="1563687" cy="42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104"/>
          <p:cNvSpPr txBox="1"/>
          <p:nvPr/>
        </p:nvSpPr>
        <p:spPr>
          <a:xfrm>
            <a:off x="5414962" y="293687"/>
            <a:ext cx="31115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(случайные данные)</a:t>
            </a:r>
            <a:endParaRPr/>
          </a:p>
        </p:txBody>
      </p:sp>
      <p:pic>
        <p:nvPicPr>
          <p:cNvPr id="1297" name="Google Shape;1297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8700" y="1370012"/>
            <a:ext cx="954087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8" name="Google Shape;1298;p104"/>
          <p:cNvGrpSpPr/>
          <p:nvPr/>
        </p:nvGrpSpPr>
        <p:grpSpPr>
          <a:xfrm>
            <a:off x="728662" y="4254500"/>
            <a:ext cx="5437187" cy="663575"/>
            <a:chOff x="2325" y="3072"/>
            <a:chExt cx="3425" cy="418"/>
          </a:xfrm>
        </p:grpSpPr>
        <p:sp>
          <p:nvSpPr>
            <p:cNvPr id="1299" name="Google Shape;1299;p104"/>
            <p:cNvSpPr txBox="1"/>
            <p:nvPr/>
          </p:nvSpPr>
          <p:spPr>
            <a:xfrm>
              <a:off x="2633" y="3139"/>
              <a:ext cx="3117" cy="330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От чего зависит скорость?</a:t>
              </a:r>
              <a:endParaRPr/>
            </a:p>
          </p:txBody>
        </p:sp>
        <p:sp>
          <p:nvSpPr>
            <p:cNvPr id="1300" name="Google Shape;1300;p104"/>
            <p:cNvSpPr/>
            <p:nvPr/>
          </p:nvSpPr>
          <p:spPr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grpSp>
        <p:nvGrpSpPr>
          <p:cNvPr id="1301" name="Google Shape;1301;p104"/>
          <p:cNvGrpSpPr/>
          <p:nvPr/>
        </p:nvGrpSpPr>
        <p:grpSpPr>
          <a:xfrm>
            <a:off x="1174750" y="4935537"/>
            <a:ext cx="5602287" cy="663575"/>
            <a:chOff x="2325" y="3072"/>
            <a:chExt cx="3529" cy="418"/>
          </a:xfrm>
        </p:grpSpPr>
        <p:sp>
          <p:nvSpPr>
            <p:cNvPr id="1302" name="Google Shape;1302;p104"/>
            <p:cNvSpPr txBox="1"/>
            <p:nvPr/>
          </p:nvSpPr>
          <p:spPr>
            <a:xfrm>
              <a:off x="2633" y="3139"/>
              <a:ext cx="3221" cy="330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Как хуже всего выбирать X?</a:t>
              </a:r>
              <a:endParaRPr/>
            </a:p>
          </p:txBody>
        </p:sp>
        <p:sp>
          <p:nvSpPr>
            <p:cNvPr id="1303" name="Google Shape;1303;p104"/>
            <p:cNvSpPr/>
            <p:nvPr/>
          </p:nvSpPr>
          <p:spPr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graphicFrame>
        <p:nvGraphicFramePr>
          <p:cNvPr id="1304" name="Google Shape;1304;p104"/>
          <p:cNvGraphicFramePr/>
          <p:nvPr/>
        </p:nvGraphicFramePr>
        <p:xfrm>
          <a:off x="1455737" y="585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28650"/>
                <a:gridCol w="630225"/>
                <a:gridCol w="628650"/>
                <a:gridCol w="630225"/>
                <a:gridCol w="628650"/>
                <a:gridCol w="630225"/>
                <a:gridCol w="6286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pic>
        <p:nvPicPr>
          <p:cNvPr id="1305" name="Google Shape;1305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5350" y="5848350"/>
            <a:ext cx="954087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104"/>
          <p:cNvSpPr/>
          <p:nvPr/>
        </p:nvSpPr>
        <p:spPr>
          <a:xfrm>
            <a:off x="6061075" y="5897562"/>
            <a:ext cx="984250" cy="350837"/>
          </a:xfrm>
          <a:prstGeom prst="rightArrow">
            <a:avLst>
              <a:gd fmla="val 17743" name="adj1"/>
              <a:gd fmla="val 50000" name="adj2"/>
            </a:avLst>
          </a:prstGeom>
          <a:solidFill>
            <a:srgbClr val="3333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Что неправильно?</a:t>
            </a:r>
            <a:endParaRPr/>
          </a:p>
        </p:txBody>
      </p:sp>
      <p:sp>
        <p:nvSpPr>
          <p:cNvPr id="290" name="Google Shape;290;p4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441325" y="973137"/>
            <a:ext cx="8328025" cy="13589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array[10..1] of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A[5] := 4.5;</a:t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2786062" y="1023937"/>
            <a:ext cx="1262062" cy="392112"/>
          </a:xfrm>
          <a:prstGeom prst="flowChartAlternateProcess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[1..10]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430212" y="2562225"/>
            <a:ext cx="8328025" cy="1390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 ['z'..'a'] of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A['B'] := 15;</a:t>
            </a: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774700" y="3438525"/>
            <a:ext cx="1262062" cy="392112"/>
          </a:xfrm>
          <a:prstGeom prst="flowChartAlternateProcess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A['b']</a:t>
            </a: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2822575" y="2601912"/>
            <a:ext cx="1924050" cy="392112"/>
          </a:xfrm>
          <a:prstGeom prst="flowChartAlternateProcess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['a'..'z']</a:t>
            </a:r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430212" y="4194175"/>
            <a:ext cx="8328025" cy="13906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 [0..9] of integer;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A[10] := 'X';</a:t>
            </a:r>
            <a:endParaRPr/>
          </a:p>
        </p:txBody>
      </p:sp>
      <p:grpSp>
        <p:nvGrpSpPr>
          <p:cNvPr id="297" name="Google Shape;297;p42"/>
          <p:cNvGrpSpPr/>
          <p:nvPr/>
        </p:nvGrpSpPr>
        <p:grpSpPr>
          <a:xfrm>
            <a:off x="1247775" y="5054600"/>
            <a:ext cx="415925" cy="415925"/>
            <a:chOff x="809" y="3160"/>
            <a:chExt cx="262" cy="262"/>
          </a:xfrm>
        </p:grpSpPr>
        <p:sp>
          <p:nvSpPr>
            <p:cNvPr id="298" name="Google Shape;298;p42"/>
            <p:cNvSpPr/>
            <p:nvPr/>
          </p:nvSpPr>
          <p:spPr>
            <a:xfrm>
              <a:off x="809" y="3160"/>
              <a:ext cx="262" cy="262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" name="Google Shape;299;p42"/>
            <p:cNvCxnSpPr/>
            <p:nvPr/>
          </p:nvCxnSpPr>
          <p:spPr>
            <a:xfrm flipH="1" rot="10800000">
              <a:off x="834" y="3213"/>
              <a:ext cx="204" cy="15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00" name="Google Shape;300;p42"/>
          <p:cNvGrpSpPr/>
          <p:nvPr/>
        </p:nvGrpSpPr>
        <p:grpSpPr>
          <a:xfrm>
            <a:off x="2595562" y="5054600"/>
            <a:ext cx="415925" cy="415925"/>
            <a:chOff x="809" y="3160"/>
            <a:chExt cx="262" cy="262"/>
          </a:xfrm>
        </p:grpSpPr>
        <p:sp>
          <p:nvSpPr>
            <p:cNvPr id="301" name="Google Shape;301;p42"/>
            <p:cNvSpPr/>
            <p:nvPr/>
          </p:nvSpPr>
          <p:spPr>
            <a:xfrm>
              <a:off x="809" y="3160"/>
              <a:ext cx="262" cy="262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2" name="Google Shape;302;p42"/>
            <p:cNvCxnSpPr/>
            <p:nvPr/>
          </p:nvCxnSpPr>
          <p:spPr>
            <a:xfrm flipH="1" rot="10800000">
              <a:off x="834" y="3213"/>
              <a:ext cx="204" cy="15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03" name="Google Shape;303;p42"/>
          <p:cNvGrpSpPr/>
          <p:nvPr/>
        </p:nvGrpSpPr>
        <p:grpSpPr>
          <a:xfrm>
            <a:off x="2433637" y="1798637"/>
            <a:ext cx="415925" cy="415925"/>
            <a:chOff x="809" y="3160"/>
            <a:chExt cx="262" cy="262"/>
          </a:xfrm>
        </p:grpSpPr>
        <p:sp>
          <p:nvSpPr>
            <p:cNvPr id="304" name="Google Shape;304;p42"/>
            <p:cNvSpPr/>
            <p:nvPr/>
          </p:nvSpPr>
          <p:spPr>
            <a:xfrm>
              <a:off x="809" y="3160"/>
              <a:ext cx="262" cy="262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42"/>
            <p:cNvCxnSpPr/>
            <p:nvPr/>
          </p:nvCxnSpPr>
          <p:spPr>
            <a:xfrm flipH="1" rot="10800000">
              <a:off x="834" y="3213"/>
              <a:ext cx="204" cy="15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0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313" name="Google Shape;1313;p10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4" name="Google Shape;1314;p10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105"/>
          <p:cNvSpPr txBox="1"/>
          <p:nvPr/>
        </p:nvSpPr>
        <p:spPr>
          <a:xfrm>
            <a:off x="369887" y="809625"/>
            <a:ext cx="8420100" cy="578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[-50..50]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отсортировать его с помощью алгоритма быстрой сортировки.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10 элементов случайными числами в интервале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[-50..50]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отсортировать его по убыванию с помощью алгоритма быстрой сортировки.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массив из 500 элементов случайными числами в интервале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[0..100]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Отсортировать его по возрастанию двумя способами – методом «пузырька» и методом «быстрой сортировки» . Вывести на экран число перестановок элементов массива в том и в другом случае. Массив выводить на экран не нужно.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6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54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Часть II</a:t>
            </a:r>
            <a:endParaRPr/>
          </a:p>
        </p:txBody>
      </p:sp>
      <p:sp>
        <p:nvSpPr>
          <p:cNvPr id="1321" name="Google Shape;1321;p106"/>
          <p:cNvSpPr txBox="1"/>
          <p:nvPr>
            <p:ph idx="1" type="subTitle"/>
          </p:nvPr>
        </p:nvSpPr>
        <p:spPr>
          <a:xfrm>
            <a:off x="611187" y="4300537"/>
            <a:ext cx="8086725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5. Двоичный поиск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0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в массиве</a:t>
            </a:r>
            <a:endParaRPr/>
          </a:p>
        </p:txBody>
      </p:sp>
      <p:sp>
        <p:nvSpPr>
          <p:cNvPr id="1328" name="Google Shape;1328;p10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9" name="Google Shape;1329;p107"/>
          <p:cNvSpPr txBox="1"/>
          <p:nvPr/>
        </p:nvSpPr>
        <p:spPr>
          <a:xfrm>
            <a:off x="357187" y="806450"/>
            <a:ext cx="8540750" cy="416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найти в массиве элемент, равный </a:t>
            </a:r>
            <a:r>
              <a:rPr b="1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или установить, что его нет.</a:t>
            </a: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Решение: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произвольного массива: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линейный поиск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(перебор)</a:t>
            </a:r>
            <a:endParaRPr/>
          </a:p>
          <a:p>
            <a:pPr indent="-358775" lvl="2" marL="1165225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недостаток: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низкая скорость</a:t>
            </a:r>
            <a:endParaRPr/>
          </a:p>
          <a:p>
            <a:pPr indent="-176212" lvl="0" marL="17621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Как ускорить?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заранее подготовить массив для поиска</a:t>
            </a:r>
            <a:endParaRPr/>
          </a:p>
          <a:p>
            <a:pPr indent="-271462" lvl="1" marL="62706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именно подготовить?</a:t>
            </a:r>
            <a:endParaRPr/>
          </a:p>
          <a:p>
            <a:pPr indent="-271462" lvl="1" marL="62706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использовать «подготовленный массив»?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0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Двоичный поиск</a:t>
            </a:r>
            <a:endParaRPr/>
          </a:p>
        </p:txBody>
      </p:sp>
      <p:sp>
        <p:nvSpPr>
          <p:cNvPr id="1336" name="Google Shape;1336;p10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7" name="Google Shape;1337;p108"/>
          <p:cNvSpPr/>
          <p:nvPr/>
        </p:nvSpPr>
        <p:spPr>
          <a:xfrm>
            <a:off x="317500" y="1281112"/>
            <a:ext cx="4064000" cy="4524375"/>
          </a:xfrm>
          <a:custGeom>
            <a:rect b="b" l="l" r="r" t="t"/>
            <a:pathLst>
              <a:path extrusionOk="0" h="2850" w="2560">
                <a:moveTo>
                  <a:pt x="1346" y="2850"/>
                </a:moveTo>
                <a:lnTo>
                  <a:pt x="1286" y="2808"/>
                </a:lnTo>
                <a:lnTo>
                  <a:pt x="1310" y="2742"/>
                </a:lnTo>
                <a:lnTo>
                  <a:pt x="1252" y="2666"/>
                </a:lnTo>
                <a:lnTo>
                  <a:pt x="1180" y="2590"/>
                </a:lnTo>
                <a:lnTo>
                  <a:pt x="1140" y="2474"/>
                </a:lnTo>
                <a:lnTo>
                  <a:pt x="1100" y="2350"/>
                </a:lnTo>
                <a:lnTo>
                  <a:pt x="1026" y="2255"/>
                </a:lnTo>
                <a:lnTo>
                  <a:pt x="982" y="2202"/>
                </a:lnTo>
                <a:lnTo>
                  <a:pt x="988" y="2112"/>
                </a:lnTo>
                <a:lnTo>
                  <a:pt x="996" y="2016"/>
                </a:lnTo>
                <a:lnTo>
                  <a:pt x="1062" y="1942"/>
                </a:lnTo>
                <a:lnTo>
                  <a:pt x="1020" y="1890"/>
                </a:lnTo>
                <a:lnTo>
                  <a:pt x="1026" y="1802"/>
                </a:lnTo>
                <a:lnTo>
                  <a:pt x="974" y="1694"/>
                </a:lnTo>
                <a:lnTo>
                  <a:pt x="910" y="1618"/>
                </a:lnTo>
                <a:lnTo>
                  <a:pt x="840" y="1522"/>
                </a:lnTo>
                <a:lnTo>
                  <a:pt x="872" y="1430"/>
                </a:lnTo>
                <a:lnTo>
                  <a:pt x="895" y="1322"/>
                </a:lnTo>
                <a:lnTo>
                  <a:pt x="834" y="1254"/>
                </a:lnTo>
                <a:lnTo>
                  <a:pt x="790" y="1284"/>
                </a:lnTo>
                <a:lnTo>
                  <a:pt x="716" y="1288"/>
                </a:lnTo>
                <a:lnTo>
                  <a:pt x="690" y="1213"/>
                </a:lnTo>
                <a:lnTo>
                  <a:pt x="607" y="1199"/>
                </a:lnTo>
                <a:lnTo>
                  <a:pt x="491" y="1233"/>
                </a:lnTo>
                <a:lnTo>
                  <a:pt x="457" y="1267"/>
                </a:lnTo>
                <a:lnTo>
                  <a:pt x="347" y="1233"/>
                </a:lnTo>
                <a:lnTo>
                  <a:pt x="278" y="1276"/>
                </a:lnTo>
                <a:lnTo>
                  <a:pt x="214" y="1274"/>
                </a:lnTo>
                <a:lnTo>
                  <a:pt x="160" y="1212"/>
                </a:lnTo>
                <a:lnTo>
                  <a:pt x="127" y="1171"/>
                </a:lnTo>
                <a:lnTo>
                  <a:pt x="86" y="1166"/>
                </a:lnTo>
                <a:lnTo>
                  <a:pt x="86" y="1117"/>
                </a:lnTo>
                <a:lnTo>
                  <a:pt x="70" y="1046"/>
                </a:lnTo>
                <a:lnTo>
                  <a:pt x="40" y="1028"/>
                </a:lnTo>
                <a:lnTo>
                  <a:pt x="22" y="968"/>
                </a:lnTo>
                <a:lnTo>
                  <a:pt x="0" y="940"/>
                </a:lnTo>
                <a:lnTo>
                  <a:pt x="0" y="846"/>
                </a:lnTo>
                <a:lnTo>
                  <a:pt x="59" y="753"/>
                </a:lnTo>
                <a:cubicBezTo>
                  <a:pt x="81" y="667"/>
                  <a:pt x="79" y="669"/>
                  <a:pt x="79" y="561"/>
                </a:cubicBezTo>
                <a:lnTo>
                  <a:pt x="169" y="431"/>
                </a:lnTo>
                <a:lnTo>
                  <a:pt x="258" y="321"/>
                </a:lnTo>
                <a:lnTo>
                  <a:pt x="338" y="306"/>
                </a:lnTo>
                <a:lnTo>
                  <a:pt x="380" y="248"/>
                </a:lnTo>
                <a:lnTo>
                  <a:pt x="422" y="170"/>
                </a:lnTo>
                <a:lnTo>
                  <a:pt x="492" y="126"/>
                </a:lnTo>
                <a:lnTo>
                  <a:pt x="562" y="56"/>
                </a:lnTo>
                <a:lnTo>
                  <a:pt x="664" y="88"/>
                </a:lnTo>
                <a:lnTo>
                  <a:pt x="822" y="26"/>
                </a:lnTo>
                <a:lnTo>
                  <a:pt x="1026" y="26"/>
                </a:lnTo>
                <a:lnTo>
                  <a:pt x="1066" y="0"/>
                </a:lnTo>
                <a:lnTo>
                  <a:pt x="1088" y="54"/>
                </a:lnTo>
                <a:lnTo>
                  <a:pt x="1042" y="116"/>
                </a:lnTo>
                <a:lnTo>
                  <a:pt x="1072" y="154"/>
                </a:lnTo>
                <a:lnTo>
                  <a:pt x="1183" y="184"/>
                </a:lnTo>
                <a:lnTo>
                  <a:pt x="1196" y="226"/>
                </a:lnTo>
                <a:lnTo>
                  <a:pt x="1266" y="239"/>
                </a:lnTo>
                <a:lnTo>
                  <a:pt x="1322" y="258"/>
                </a:lnTo>
                <a:lnTo>
                  <a:pt x="1358" y="240"/>
                </a:lnTo>
                <a:lnTo>
                  <a:pt x="1354" y="176"/>
                </a:lnTo>
                <a:lnTo>
                  <a:pt x="1428" y="154"/>
                </a:lnTo>
                <a:lnTo>
                  <a:pt x="1526" y="200"/>
                </a:lnTo>
                <a:lnTo>
                  <a:pt x="1634" y="230"/>
                </a:lnTo>
                <a:lnTo>
                  <a:pt x="1759" y="232"/>
                </a:lnTo>
                <a:lnTo>
                  <a:pt x="1897" y="225"/>
                </a:lnTo>
                <a:lnTo>
                  <a:pt x="1876" y="314"/>
                </a:lnTo>
                <a:lnTo>
                  <a:pt x="1856" y="350"/>
                </a:lnTo>
                <a:lnTo>
                  <a:pt x="1855" y="397"/>
                </a:lnTo>
                <a:lnTo>
                  <a:pt x="1920" y="514"/>
                </a:lnTo>
                <a:lnTo>
                  <a:pt x="1979" y="582"/>
                </a:lnTo>
                <a:lnTo>
                  <a:pt x="1986" y="660"/>
                </a:lnTo>
                <a:lnTo>
                  <a:pt x="2027" y="712"/>
                </a:lnTo>
                <a:lnTo>
                  <a:pt x="2090" y="796"/>
                </a:lnTo>
                <a:lnTo>
                  <a:pt x="2143" y="863"/>
                </a:lnTo>
                <a:lnTo>
                  <a:pt x="2171" y="890"/>
                </a:lnTo>
                <a:lnTo>
                  <a:pt x="2233" y="952"/>
                </a:lnTo>
                <a:lnTo>
                  <a:pt x="2280" y="1016"/>
                </a:lnTo>
                <a:lnTo>
                  <a:pt x="2356" y="1027"/>
                </a:lnTo>
                <a:lnTo>
                  <a:pt x="2560" y="966"/>
                </a:lnTo>
                <a:lnTo>
                  <a:pt x="2526" y="1120"/>
                </a:lnTo>
                <a:lnTo>
                  <a:pt x="2459" y="1288"/>
                </a:lnTo>
                <a:lnTo>
                  <a:pt x="2444" y="1276"/>
                </a:lnTo>
                <a:lnTo>
                  <a:pt x="2342" y="1370"/>
                </a:lnTo>
                <a:lnTo>
                  <a:pt x="2274" y="1418"/>
                </a:lnTo>
                <a:lnTo>
                  <a:pt x="2233" y="1494"/>
                </a:lnTo>
                <a:lnTo>
                  <a:pt x="2154" y="1560"/>
                </a:lnTo>
                <a:lnTo>
                  <a:pt x="2114" y="1612"/>
                </a:lnTo>
                <a:lnTo>
                  <a:pt x="2086" y="1676"/>
                </a:lnTo>
                <a:lnTo>
                  <a:pt x="2078" y="1718"/>
                </a:lnTo>
                <a:lnTo>
                  <a:pt x="2108" y="1796"/>
                </a:lnTo>
                <a:lnTo>
                  <a:pt x="2114" y="1872"/>
                </a:lnTo>
                <a:lnTo>
                  <a:pt x="2152" y="1920"/>
                </a:lnTo>
                <a:lnTo>
                  <a:pt x="2130" y="2016"/>
                </a:lnTo>
                <a:lnTo>
                  <a:pt x="2137" y="2104"/>
                </a:lnTo>
                <a:cubicBezTo>
                  <a:pt x="2105" y="2127"/>
                  <a:pt x="2075" y="2153"/>
                  <a:pt x="2041" y="2173"/>
                </a:cubicBezTo>
                <a:cubicBezTo>
                  <a:pt x="2033" y="2178"/>
                  <a:pt x="2021" y="2174"/>
                  <a:pt x="2013" y="2179"/>
                </a:cubicBezTo>
                <a:cubicBezTo>
                  <a:pt x="1997" y="2188"/>
                  <a:pt x="1979" y="2221"/>
                  <a:pt x="1979" y="2221"/>
                </a:cubicBezTo>
                <a:lnTo>
                  <a:pt x="1902" y="2288"/>
                </a:lnTo>
                <a:lnTo>
                  <a:pt x="1945" y="2406"/>
                </a:lnTo>
                <a:lnTo>
                  <a:pt x="1924" y="2461"/>
                </a:lnTo>
                <a:lnTo>
                  <a:pt x="1812" y="2512"/>
                </a:lnTo>
                <a:lnTo>
                  <a:pt x="1818" y="2584"/>
                </a:lnTo>
                <a:lnTo>
                  <a:pt x="1754" y="2654"/>
                </a:lnTo>
                <a:lnTo>
                  <a:pt x="1694" y="2732"/>
                </a:lnTo>
                <a:lnTo>
                  <a:pt x="1596" y="2812"/>
                </a:lnTo>
                <a:lnTo>
                  <a:pt x="1478" y="2810"/>
                </a:lnTo>
                <a:lnTo>
                  <a:pt x="1430" y="2834"/>
                </a:lnTo>
                <a:lnTo>
                  <a:pt x="1346" y="2850"/>
                </a:lnTo>
                <a:close/>
              </a:path>
            </a:pathLst>
          </a:cu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Лев" id="1338" name="Google Shape;1338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2" y="2303462"/>
            <a:ext cx="954087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p108"/>
          <p:cNvSpPr/>
          <p:nvPr/>
        </p:nvSpPr>
        <p:spPr>
          <a:xfrm>
            <a:off x="1568450" y="2619375"/>
            <a:ext cx="3049587" cy="3452812"/>
          </a:xfrm>
          <a:custGeom>
            <a:rect b="b" l="l" r="r" t="t"/>
            <a:pathLst>
              <a:path extrusionOk="0" h="2110" w="1910">
                <a:moveTo>
                  <a:pt x="11" y="840"/>
                </a:moveTo>
                <a:lnTo>
                  <a:pt x="1404" y="0"/>
                </a:lnTo>
                <a:lnTo>
                  <a:pt x="1910" y="59"/>
                </a:lnTo>
                <a:lnTo>
                  <a:pt x="1804" y="2039"/>
                </a:lnTo>
                <a:lnTo>
                  <a:pt x="0" y="2110"/>
                </a:lnTo>
                <a:lnTo>
                  <a:pt x="11" y="840"/>
                </a:lnTo>
                <a:close/>
              </a:path>
            </a:pathLst>
          </a:custGeom>
          <a:solidFill>
            <a:schemeClr val="lt1">
              <a:alpha val="81568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108"/>
          <p:cNvSpPr/>
          <p:nvPr/>
        </p:nvSpPr>
        <p:spPr>
          <a:xfrm>
            <a:off x="793750" y="985837"/>
            <a:ext cx="3367087" cy="2205037"/>
          </a:xfrm>
          <a:custGeom>
            <a:rect b="b" l="l" r="r" t="t"/>
            <a:pathLst>
              <a:path extrusionOk="0" h="1389" w="2121">
                <a:moveTo>
                  <a:pt x="0" y="466"/>
                </a:moveTo>
                <a:lnTo>
                  <a:pt x="1581" y="1389"/>
                </a:lnTo>
                <a:lnTo>
                  <a:pt x="2121" y="982"/>
                </a:lnTo>
                <a:lnTo>
                  <a:pt x="1869" y="582"/>
                </a:lnTo>
                <a:lnTo>
                  <a:pt x="1534" y="112"/>
                </a:lnTo>
                <a:lnTo>
                  <a:pt x="699" y="0"/>
                </a:lnTo>
                <a:lnTo>
                  <a:pt x="0" y="6"/>
                </a:lnTo>
                <a:lnTo>
                  <a:pt x="0" y="466"/>
                </a:lnTo>
                <a:close/>
              </a:path>
            </a:pathLst>
          </a:custGeom>
          <a:solidFill>
            <a:schemeClr val="lt1">
              <a:alpha val="81568"/>
            </a:schemeClr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1" name="Google Shape;1341;p108"/>
          <p:cNvGrpSpPr/>
          <p:nvPr/>
        </p:nvGrpSpPr>
        <p:grpSpPr>
          <a:xfrm flipH="1">
            <a:off x="853821" y="1330900"/>
            <a:ext cx="2121408" cy="1735278"/>
            <a:chOff x="1600" y="1264"/>
            <a:chExt cx="1336" cy="1093"/>
          </a:xfrm>
        </p:grpSpPr>
        <p:sp>
          <p:nvSpPr>
            <p:cNvPr id="1342" name="Google Shape;1342;p108"/>
            <p:cNvSpPr txBox="1"/>
            <p:nvPr/>
          </p:nvSpPr>
          <p:spPr>
            <a:xfrm>
              <a:off x="2123" y="1685"/>
              <a:ext cx="41" cy="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08"/>
            <p:cNvSpPr txBox="1"/>
            <p:nvPr/>
          </p:nvSpPr>
          <p:spPr>
            <a:xfrm>
              <a:off x="2541" y="1438"/>
              <a:ext cx="41" cy="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08"/>
            <p:cNvSpPr txBox="1"/>
            <p:nvPr/>
          </p:nvSpPr>
          <p:spPr>
            <a:xfrm>
              <a:off x="2436" y="1499"/>
              <a:ext cx="41" cy="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08"/>
            <p:cNvSpPr txBox="1"/>
            <p:nvPr/>
          </p:nvSpPr>
          <p:spPr>
            <a:xfrm>
              <a:off x="2751" y="1317"/>
              <a:ext cx="42" cy="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08"/>
            <p:cNvSpPr txBox="1"/>
            <p:nvPr/>
          </p:nvSpPr>
          <p:spPr>
            <a:xfrm>
              <a:off x="2331" y="1558"/>
              <a:ext cx="41" cy="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08"/>
            <p:cNvSpPr txBox="1"/>
            <p:nvPr/>
          </p:nvSpPr>
          <p:spPr>
            <a:xfrm>
              <a:off x="2646" y="1375"/>
              <a:ext cx="41" cy="43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08"/>
            <p:cNvSpPr txBox="1"/>
            <p:nvPr/>
          </p:nvSpPr>
          <p:spPr>
            <a:xfrm>
              <a:off x="1912" y="1810"/>
              <a:ext cx="41" cy="43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08"/>
            <p:cNvSpPr txBox="1"/>
            <p:nvPr/>
          </p:nvSpPr>
          <p:spPr>
            <a:xfrm>
              <a:off x="2228" y="1622"/>
              <a:ext cx="41" cy="43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08"/>
            <p:cNvSpPr txBox="1"/>
            <p:nvPr/>
          </p:nvSpPr>
          <p:spPr>
            <a:xfrm>
              <a:off x="1807" y="1866"/>
              <a:ext cx="41" cy="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08"/>
            <p:cNvSpPr txBox="1"/>
            <p:nvPr/>
          </p:nvSpPr>
          <p:spPr>
            <a:xfrm>
              <a:off x="2017" y="1747"/>
              <a:ext cx="41" cy="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08"/>
            <p:cNvSpPr txBox="1"/>
            <p:nvPr/>
          </p:nvSpPr>
          <p:spPr>
            <a:xfrm>
              <a:off x="1705" y="1920"/>
              <a:ext cx="41" cy="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Орех" id="1353" name="Google Shape;1353;p108"/>
            <p:cNvSpPr txBox="1"/>
            <p:nvPr/>
          </p:nvSpPr>
          <p:spPr>
            <a:xfrm rot="-1980000">
              <a:off x="1483" y="1689"/>
              <a:ext cx="1570" cy="3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Орех" id="1354" name="Google Shape;1354;p108"/>
            <p:cNvSpPr txBox="1"/>
            <p:nvPr/>
          </p:nvSpPr>
          <p:spPr>
            <a:xfrm rot="-1980000">
              <a:off x="1518" y="1909"/>
              <a:ext cx="1532" cy="3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5" name="Google Shape;1355;p108"/>
          <p:cNvGrpSpPr/>
          <p:nvPr/>
        </p:nvGrpSpPr>
        <p:grpSpPr>
          <a:xfrm>
            <a:off x="1572959" y="2067500"/>
            <a:ext cx="2121408" cy="1735278"/>
            <a:chOff x="1600" y="1264"/>
            <a:chExt cx="1336" cy="1093"/>
          </a:xfrm>
        </p:grpSpPr>
        <p:sp>
          <p:nvSpPr>
            <p:cNvPr id="1356" name="Google Shape;1356;p108"/>
            <p:cNvSpPr txBox="1"/>
            <p:nvPr/>
          </p:nvSpPr>
          <p:spPr>
            <a:xfrm>
              <a:off x="2123" y="1685"/>
              <a:ext cx="41" cy="43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08"/>
            <p:cNvSpPr txBox="1"/>
            <p:nvPr/>
          </p:nvSpPr>
          <p:spPr>
            <a:xfrm>
              <a:off x="2541" y="1438"/>
              <a:ext cx="41" cy="43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08"/>
            <p:cNvSpPr txBox="1"/>
            <p:nvPr/>
          </p:nvSpPr>
          <p:spPr>
            <a:xfrm>
              <a:off x="2436" y="1499"/>
              <a:ext cx="41" cy="43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08"/>
            <p:cNvSpPr txBox="1"/>
            <p:nvPr/>
          </p:nvSpPr>
          <p:spPr>
            <a:xfrm>
              <a:off x="2751" y="1317"/>
              <a:ext cx="42" cy="43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08"/>
            <p:cNvSpPr txBox="1"/>
            <p:nvPr/>
          </p:nvSpPr>
          <p:spPr>
            <a:xfrm>
              <a:off x="2331" y="1558"/>
              <a:ext cx="41" cy="43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08"/>
            <p:cNvSpPr txBox="1"/>
            <p:nvPr/>
          </p:nvSpPr>
          <p:spPr>
            <a:xfrm>
              <a:off x="2646" y="1375"/>
              <a:ext cx="41" cy="43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08"/>
            <p:cNvSpPr txBox="1"/>
            <p:nvPr/>
          </p:nvSpPr>
          <p:spPr>
            <a:xfrm>
              <a:off x="1912" y="1810"/>
              <a:ext cx="41" cy="43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08"/>
            <p:cNvSpPr txBox="1"/>
            <p:nvPr/>
          </p:nvSpPr>
          <p:spPr>
            <a:xfrm>
              <a:off x="2228" y="1622"/>
              <a:ext cx="41" cy="43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08"/>
            <p:cNvSpPr txBox="1"/>
            <p:nvPr/>
          </p:nvSpPr>
          <p:spPr>
            <a:xfrm>
              <a:off x="1807" y="1866"/>
              <a:ext cx="41" cy="43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08"/>
            <p:cNvSpPr txBox="1"/>
            <p:nvPr/>
          </p:nvSpPr>
          <p:spPr>
            <a:xfrm>
              <a:off x="2017" y="1747"/>
              <a:ext cx="41" cy="43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08"/>
            <p:cNvSpPr txBox="1"/>
            <p:nvPr/>
          </p:nvSpPr>
          <p:spPr>
            <a:xfrm>
              <a:off x="1705" y="1920"/>
              <a:ext cx="41" cy="43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Орех" id="1367" name="Google Shape;1367;p108"/>
            <p:cNvSpPr txBox="1"/>
            <p:nvPr/>
          </p:nvSpPr>
          <p:spPr>
            <a:xfrm rot="-1980000">
              <a:off x="1483" y="1689"/>
              <a:ext cx="1570" cy="3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Орех" id="1368" name="Google Shape;1368;p108"/>
            <p:cNvSpPr txBox="1"/>
            <p:nvPr/>
          </p:nvSpPr>
          <p:spPr>
            <a:xfrm rot="-1980000">
              <a:off x="1518" y="1909"/>
              <a:ext cx="1532" cy="3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369" name="Google Shape;1369;p108"/>
          <p:cNvGraphicFramePr/>
          <p:nvPr/>
        </p:nvGraphicFramePr>
        <p:xfrm>
          <a:off x="5302250" y="93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39750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sp>
        <p:nvSpPr>
          <p:cNvPr id="1370" name="Google Shape;1370;p108"/>
          <p:cNvSpPr txBox="1"/>
          <p:nvPr/>
        </p:nvSpPr>
        <p:spPr>
          <a:xfrm>
            <a:off x="3794125" y="989012"/>
            <a:ext cx="1017587" cy="381000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371" name="Google Shape;1371;p108"/>
          <p:cNvSpPr txBox="1"/>
          <p:nvPr/>
        </p:nvSpPr>
        <p:spPr>
          <a:xfrm>
            <a:off x="4364037" y="3267075"/>
            <a:ext cx="8112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372" name="Google Shape;1372;p108"/>
          <p:cNvSpPr/>
          <p:nvPr/>
        </p:nvSpPr>
        <p:spPr>
          <a:xfrm>
            <a:off x="4598987" y="2808287"/>
            <a:ext cx="298450" cy="39211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108"/>
          <p:cNvSpPr txBox="1"/>
          <p:nvPr/>
        </p:nvSpPr>
        <p:spPr>
          <a:xfrm>
            <a:off x="5243512" y="3255962"/>
            <a:ext cx="773112" cy="401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graphicFrame>
        <p:nvGraphicFramePr>
          <p:cNvPr id="1374" name="Google Shape;1374;p108"/>
          <p:cNvGraphicFramePr/>
          <p:nvPr/>
        </p:nvGraphicFramePr>
        <p:xfrm>
          <a:off x="6740525" y="9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39750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75" name="Google Shape;1375;p108"/>
          <p:cNvSpPr txBox="1"/>
          <p:nvPr/>
        </p:nvSpPr>
        <p:spPr>
          <a:xfrm>
            <a:off x="6672262" y="1933575"/>
            <a:ext cx="773112" cy="401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76" name="Google Shape;1376;p108"/>
          <p:cNvSpPr txBox="1"/>
          <p:nvPr/>
        </p:nvSpPr>
        <p:spPr>
          <a:xfrm>
            <a:off x="5924550" y="2028825"/>
            <a:ext cx="8112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377" name="Google Shape;1377;p108"/>
          <p:cNvSpPr/>
          <p:nvPr/>
        </p:nvSpPr>
        <p:spPr>
          <a:xfrm flipH="1" rot="10800000">
            <a:off x="6148387" y="2370137"/>
            <a:ext cx="298450" cy="39211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8" name="Google Shape;1378;p108"/>
          <p:cNvGraphicFramePr/>
          <p:nvPr/>
        </p:nvGraphicFramePr>
        <p:xfrm>
          <a:off x="8232775" y="93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639750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79" name="Google Shape;1379;p108"/>
          <p:cNvSpPr txBox="1"/>
          <p:nvPr/>
        </p:nvSpPr>
        <p:spPr>
          <a:xfrm>
            <a:off x="8164512" y="2576512"/>
            <a:ext cx="773112" cy="401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80" name="Google Shape;1380;p108"/>
          <p:cNvSpPr/>
          <p:nvPr/>
        </p:nvSpPr>
        <p:spPr>
          <a:xfrm flipH="1" rot="10800000">
            <a:off x="7678737" y="2928937"/>
            <a:ext cx="298450" cy="39211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108"/>
          <p:cNvSpPr txBox="1"/>
          <p:nvPr/>
        </p:nvSpPr>
        <p:spPr>
          <a:xfrm>
            <a:off x="7399337" y="2586037"/>
            <a:ext cx="8112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</a:t>
            </a:r>
            <a:endParaRPr/>
          </a:p>
        </p:txBody>
      </p:sp>
      <p:sp>
        <p:nvSpPr>
          <p:cNvPr id="1382" name="Google Shape;1382;p108"/>
          <p:cNvSpPr txBox="1"/>
          <p:nvPr/>
        </p:nvSpPr>
        <p:spPr>
          <a:xfrm>
            <a:off x="604837" y="4159250"/>
            <a:ext cx="4344987" cy="2147887"/>
          </a:xfrm>
          <a:prstGeom prst="rect">
            <a:avLst/>
          </a:prstGeom>
          <a:solidFill>
            <a:srgbClr val="E6E6FF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Выбрать средний элемент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A[c]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сравнить с X.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A[c]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нашли (выход).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A[c]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искать дальше в первой половине.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A[c]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искать дальше во второй половине.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0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Двоичный поиск</a:t>
            </a:r>
            <a:endParaRPr/>
          </a:p>
        </p:txBody>
      </p:sp>
      <p:sp>
        <p:nvSpPr>
          <p:cNvPr id="1389" name="Google Shape;1389;p10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0" name="Google Shape;1390;p109"/>
          <p:cNvSpPr txBox="1"/>
          <p:nvPr/>
        </p:nvSpPr>
        <p:spPr>
          <a:xfrm>
            <a:off x="455612" y="1668462"/>
            <a:ext cx="8359775" cy="4259262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nX := 0;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 := 1; R := N;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{границы: ищем от A[1] до A[N]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if nX &lt; 1 then writeln('Не нашли...')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          writeln('A[', nX, ']=', X);</a:t>
            </a:r>
            <a:endParaRPr/>
          </a:p>
        </p:txBody>
      </p:sp>
      <p:sp>
        <p:nvSpPr>
          <p:cNvPr id="1391" name="Google Shape;1391;p109"/>
          <p:cNvSpPr txBox="1"/>
          <p:nvPr/>
        </p:nvSpPr>
        <p:spPr>
          <a:xfrm>
            <a:off x="568325" y="2363787"/>
            <a:ext cx="5127625" cy="28289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R &gt;= L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:= (R + L) div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X &lt; A[c] then R := c - 1;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X &gt; A[c] then L := c + 1;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1392" name="Google Shape;1392;p109"/>
          <p:cNvSpPr/>
          <p:nvPr/>
        </p:nvSpPr>
        <p:spPr>
          <a:xfrm>
            <a:off x="6396037" y="2463800"/>
            <a:ext cx="2260600" cy="685800"/>
          </a:xfrm>
          <a:prstGeom prst="wedgeRoundRectCallout">
            <a:avLst>
              <a:gd fmla="val -20887" name="adj1"/>
              <a:gd fmla="val 895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номер среднего элемента</a:t>
            </a:r>
            <a:endParaRPr/>
          </a:p>
        </p:txBody>
      </p:sp>
      <p:sp>
        <p:nvSpPr>
          <p:cNvPr id="1393" name="Google Shape;1393;p109"/>
          <p:cNvSpPr txBox="1"/>
          <p:nvPr/>
        </p:nvSpPr>
        <p:spPr>
          <a:xfrm>
            <a:off x="914400" y="2994025"/>
            <a:ext cx="3992562" cy="12509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X = A[c] 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nX :=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 := L - 1; </a:t>
            </a:r>
            <a:r>
              <a:rPr b="1" i="0" lang="en-US" sz="19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break; }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 </a:t>
            </a:r>
            <a:endParaRPr/>
          </a:p>
        </p:txBody>
      </p:sp>
      <p:sp>
        <p:nvSpPr>
          <p:cNvPr id="1394" name="Google Shape;1394;p109"/>
          <p:cNvSpPr/>
          <p:nvPr/>
        </p:nvSpPr>
        <p:spPr>
          <a:xfrm>
            <a:off x="5102225" y="3106737"/>
            <a:ext cx="1189037" cy="444500"/>
          </a:xfrm>
          <a:prstGeom prst="wedgeRoundRectCallout">
            <a:avLst>
              <a:gd fmla="val -15198" name="adj1"/>
              <a:gd fmla="val 354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нашли</a:t>
            </a:r>
            <a:endParaRPr/>
          </a:p>
        </p:txBody>
      </p:sp>
      <p:grpSp>
        <p:nvGrpSpPr>
          <p:cNvPr id="1395" name="Google Shape;1395;p109"/>
          <p:cNvGrpSpPr/>
          <p:nvPr/>
        </p:nvGrpSpPr>
        <p:grpSpPr>
          <a:xfrm>
            <a:off x="1219200" y="5788025"/>
            <a:ext cx="7235825" cy="663575"/>
            <a:chOff x="181" y="3812"/>
            <a:chExt cx="4558" cy="418"/>
          </a:xfrm>
        </p:grpSpPr>
        <p:sp>
          <p:nvSpPr>
            <p:cNvPr id="1396" name="Google Shape;1396;p109"/>
            <p:cNvSpPr txBox="1"/>
            <p:nvPr/>
          </p:nvSpPr>
          <p:spPr>
            <a:xfrm>
              <a:off x="515" y="3892"/>
              <a:ext cx="4224" cy="258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Почему нельзя 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R &gt; L do begin … end;</a:t>
              </a: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1397" name="Google Shape;1397;p109"/>
            <p:cNvSpPr/>
            <p:nvPr/>
          </p:nvSpPr>
          <p:spPr>
            <a:xfrm>
              <a:off x="181" y="381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1398" name="Google Shape;1398;p109"/>
          <p:cNvSpPr/>
          <p:nvPr/>
        </p:nvSpPr>
        <p:spPr>
          <a:xfrm>
            <a:off x="6057900" y="3611562"/>
            <a:ext cx="1439862" cy="696912"/>
          </a:xfrm>
          <a:prstGeom prst="wedgeRoundRectCallout">
            <a:avLst>
              <a:gd fmla="val -22624" name="adj1"/>
              <a:gd fmla="val 516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выйти из цикла</a:t>
            </a:r>
            <a:endParaRPr/>
          </a:p>
        </p:txBody>
      </p:sp>
      <p:sp>
        <p:nvSpPr>
          <p:cNvPr id="1399" name="Google Shape;1399;p109"/>
          <p:cNvSpPr/>
          <p:nvPr/>
        </p:nvSpPr>
        <p:spPr>
          <a:xfrm>
            <a:off x="6719887" y="4587875"/>
            <a:ext cx="1439862" cy="696912"/>
          </a:xfrm>
          <a:prstGeom prst="wedgeRoundRectCallout">
            <a:avLst>
              <a:gd fmla="val -22957" name="adj1"/>
              <a:gd fmla="val 191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сдвигаем границы</a:t>
            </a:r>
            <a:endParaRPr/>
          </a:p>
        </p:txBody>
      </p:sp>
      <p:graphicFrame>
        <p:nvGraphicFramePr>
          <p:cNvPr id="1400" name="Google Shape;1400;p109"/>
          <p:cNvGraphicFramePr/>
          <p:nvPr/>
        </p:nvGraphicFramePr>
        <p:xfrm>
          <a:off x="1608137" y="1008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58775"/>
                <a:gridCol w="358775"/>
                <a:gridCol w="358775"/>
                <a:gridCol w="358775"/>
                <a:gridCol w="357175"/>
                <a:gridCol w="358775"/>
                <a:gridCol w="358775"/>
                <a:gridCol w="358775"/>
                <a:gridCol w="358775"/>
                <a:gridCol w="358775"/>
                <a:gridCol w="358775"/>
                <a:gridCol w="358775"/>
                <a:gridCol w="357175"/>
                <a:gridCol w="358775"/>
                <a:gridCol w="358775"/>
                <a:gridCol w="358775"/>
                <a:gridCol w="358775"/>
              </a:tblGrid>
              <a:tr h="24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1" name="Google Shape;1401;p109"/>
          <p:cNvGraphicFramePr/>
          <p:nvPr/>
        </p:nvGraphicFramePr>
        <p:xfrm>
          <a:off x="1608137" y="130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358775"/>
                <a:gridCol w="358775"/>
                <a:gridCol w="358775"/>
                <a:gridCol w="358775"/>
                <a:gridCol w="357175"/>
                <a:gridCol w="358775"/>
                <a:gridCol w="358775"/>
                <a:gridCol w="358775"/>
                <a:gridCol w="358775"/>
                <a:gridCol w="358775"/>
                <a:gridCol w="358775"/>
                <a:gridCol w="358775"/>
                <a:gridCol w="357175"/>
                <a:gridCol w="358775"/>
                <a:gridCol w="358775"/>
                <a:gridCol w="358775"/>
                <a:gridCol w="358775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/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1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Сравнение методов поиска</a:t>
            </a:r>
            <a:endParaRPr/>
          </a:p>
        </p:txBody>
      </p:sp>
      <p:sp>
        <p:nvSpPr>
          <p:cNvPr id="1408" name="Google Shape;1408;p11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409" name="Google Shape;1409;p110"/>
          <p:cNvGraphicFramePr/>
          <p:nvPr/>
        </p:nvGraphicFramePr>
        <p:xfrm>
          <a:off x="588962" y="92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2155825"/>
                <a:gridCol w="2857500"/>
                <a:gridCol w="3059100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Линейный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Двоичный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подготовка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отсортировать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число шагов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 hMerge="1"/>
              </a:tr>
              <a:tr h="74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= 2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= 16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= 1024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1024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N= 1048576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1048576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6800" marB="46800" marR="90000" marL="900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≤ N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≤ log</a:t>
                      </a:r>
                      <a:r>
                        <a:rPr b="1" baseline="-2500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N+1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1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416" name="Google Shape;1416;p11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7" name="Google Shape;1417;p111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111"/>
          <p:cNvSpPr txBox="1"/>
          <p:nvPr/>
        </p:nvSpPr>
        <p:spPr>
          <a:xfrm>
            <a:off x="369887" y="808037"/>
            <a:ext cx="8420100" cy="535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Написать программу, которая сортирует массив по возрастанию и ищет в нем элемент, равный X (это число вводится с клавиатуры). Использовать двоичный поиск.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Написать программу, которая сортирует массив ПО УБЫВАНИЮ и ищет в нем элемент, равный X (это число вводится с клавиатуры). Использовать двоичный поиск.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программу, которая считает среднее число шагов в двоичном поиске для массива из 32 элементов в интервале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[0,100]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Для поиска использовать 1000 случайных чисел в этом же интервале.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12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54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Часть II</a:t>
            </a:r>
            <a:endParaRPr/>
          </a:p>
        </p:txBody>
      </p:sp>
      <p:sp>
        <p:nvSpPr>
          <p:cNvPr id="1424" name="Google Shape;1424;p112"/>
          <p:cNvSpPr txBox="1"/>
          <p:nvPr>
            <p:ph idx="1" type="subTitle"/>
          </p:nvPr>
        </p:nvSpPr>
        <p:spPr>
          <a:xfrm>
            <a:off x="611187" y="4300537"/>
            <a:ext cx="8086725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6. Символьные строки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1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Чем плох массив символов?</a:t>
            </a:r>
            <a:endParaRPr/>
          </a:p>
        </p:txBody>
      </p:sp>
      <p:sp>
        <p:nvSpPr>
          <p:cNvPr id="1431" name="Google Shape;1431;p11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2" name="Google Shape;1432;p113"/>
          <p:cNvSpPr txBox="1"/>
          <p:nvPr/>
        </p:nvSpPr>
        <p:spPr>
          <a:xfrm>
            <a:off x="677862" y="1316037"/>
            <a:ext cx="5133975" cy="4937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B: array[1..N] of char;</a:t>
            </a:r>
            <a:endParaRPr/>
          </a:p>
        </p:txBody>
      </p:sp>
      <p:sp>
        <p:nvSpPr>
          <p:cNvPr id="1433" name="Google Shape;1433;p113"/>
          <p:cNvSpPr txBox="1"/>
          <p:nvPr/>
        </p:nvSpPr>
        <p:spPr>
          <a:xfrm>
            <a:off x="379412" y="798512"/>
            <a:ext cx="3805237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массив символов:</a:t>
            </a:r>
            <a:endParaRPr/>
          </a:p>
        </p:txBody>
      </p:sp>
      <p:sp>
        <p:nvSpPr>
          <p:cNvPr id="1434" name="Google Shape;1434;p113"/>
          <p:cNvSpPr txBox="1"/>
          <p:nvPr/>
        </p:nvSpPr>
        <p:spPr>
          <a:xfrm>
            <a:off x="488950" y="1831975"/>
            <a:ext cx="69088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символ – отдельный объект;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массив имеет длину N, которая задана при объявлении</a:t>
            </a:r>
            <a:endParaRPr/>
          </a:p>
        </p:txBody>
      </p:sp>
      <p:sp>
        <p:nvSpPr>
          <p:cNvPr id="1435" name="Google Shape;1435;p113"/>
          <p:cNvSpPr txBox="1"/>
          <p:nvPr/>
        </p:nvSpPr>
        <p:spPr>
          <a:xfrm>
            <a:off x="420687" y="3313112"/>
            <a:ext cx="854075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Что нужно:</a:t>
            </a:r>
            <a:endParaRPr/>
          </a:p>
          <a:p>
            <a:pPr indent="-271462" lvl="1" marL="62706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обрабатывать последовательность символов как единое целое</a:t>
            </a:r>
            <a:endParaRPr/>
          </a:p>
          <a:p>
            <a:pPr indent="-271462" lvl="1" marL="627062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строка должна иметь переменную длину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1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Символьные строки</a:t>
            </a:r>
            <a:endParaRPr/>
          </a:p>
        </p:txBody>
      </p:sp>
      <p:sp>
        <p:nvSpPr>
          <p:cNvPr id="1442" name="Google Shape;1442;p11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443" name="Google Shape;1443;p114"/>
          <p:cNvGraphicFramePr/>
          <p:nvPr/>
        </p:nvGraphicFramePr>
        <p:xfrm>
          <a:off x="1184275" y="25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41325"/>
                <a:gridCol w="544500"/>
                <a:gridCol w="541325"/>
                <a:gridCol w="544500"/>
                <a:gridCol w="541325"/>
                <a:gridCol w="544500"/>
                <a:gridCol w="541325"/>
                <a:gridCol w="541325"/>
                <a:gridCol w="544500"/>
                <a:gridCol w="541325"/>
                <a:gridCol w="544500"/>
                <a:gridCol w="541325"/>
                <a:gridCol w="544500"/>
                <a:gridCol w="541325"/>
              </a:tblGrid>
              <a:tr h="5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</a:t>
                      </a:r>
                      <a:endParaRPr/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е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¤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¤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¤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¤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¤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¤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4" name="Google Shape;1444;p114"/>
          <p:cNvGraphicFramePr/>
          <p:nvPr/>
        </p:nvGraphicFramePr>
        <p:xfrm>
          <a:off x="539750" y="2595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2227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5" name="Google Shape;1445;p114"/>
          <p:cNvGraphicFramePr/>
          <p:nvPr/>
        </p:nvGraphicFramePr>
        <p:xfrm>
          <a:off x="1192212" y="2151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22275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graphicFrame>
        <p:nvGraphicFramePr>
          <p:cNvPr id="1446" name="Google Shape;1446;p114"/>
          <p:cNvGraphicFramePr/>
          <p:nvPr/>
        </p:nvGraphicFramePr>
        <p:xfrm>
          <a:off x="8159750" y="2128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739775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255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sp>
        <p:nvSpPr>
          <p:cNvPr id="1447" name="Google Shape;1447;p114"/>
          <p:cNvSpPr/>
          <p:nvPr/>
        </p:nvSpPr>
        <p:spPr>
          <a:xfrm>
            <a:off x="473075" y="1700212"/>
            <a:ext cx="1973262" cy="444500"/>
          </a:xfrm>
          <a:prstGeom prst="wedgeRoundRectCallout">
            <a:avLst>
              <a:gd fmla="val 3302" name="adj1"/>
              <a:gd fmla="val 4574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длина строки</a:t>
            </a:r>
            <a:endParaRPr/>
          </a:p>
        </p:txBody>
      </p:sp>
      <p:sp>
        <p:nvSpPr>
          <p:cNvPr id="1448" name="Google Shape;1448;p114"/>
          <p:cNvSpPr txBox="1"/>
          <p:nvPr/>
        </p:nvSpPr>
        <p:spPr>
          <a:xfrm>
            <a:off x="2216150" y="3263900"/>
            <a:ext cx="17526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рабочая часть</a:t>
            </a:r>
            <a:endParaRPr/>
          </a:p>
        </p:txBody>
      </p:sp>
      <p:cxnSp>
        <p:nvCxnSpPr>
          <p:cNvPr id="1449" name="Google Shape;1449;p114"/>
          <p:cNvCxnSpPr/>
          <p:nvPr/>
        </p:nvCxnSpPr>
        <p:spPr>
          <a:xfrm>
            <a:off x="4981575" y="3036887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0" name="Google Shape;1450;p114"/>
          <p:cNvCxnSpPr/>
          <p:nvPr/>
        </p:nvCxnSpPr>
        <p:spPr>
          <a:xfrm>
            <a:off x="1182687" y="3025775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1" name="Google Shape;1451;p114"/>
          <p:cNvCxnSpPr/>
          <p:nvPr/>
        </p:nvCxnSpPr>
        <p:spPr>
          <a:xfrm>
            <a:off x="3933825" y="3443287"/>
            <a:ext cx="10477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52" name="Google Shape;1452;p114"/>
          <p:cNvCxnSpPr/>
          <p:nvPr/>
        </p:nvCxnSpPr>
        <p:spPr>
          <a:xfrm rot="10800000">
            <a:off x="1176337" y="3443287"/>
            <a:ext cx="10477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453" name="Google Shape;1453;p114"/>
          <p:cNvSpPr/>
          <p:nvPr/>
        </p:nvSpPr>
        <p:spPr>
          <a:xfrm>
            <a:off x="925512" y="3703637"/>
            <a:ext cx="1036637" cy="476250"/>
          </a:xfrm>
          <a:prstGeom prst="wedgeRoundRectCallout">
            <a:avLst>
              <a:gd fmla="val 12470" name="adj1"/>
              <a:gd fmla="val -266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s[1]</a:t>
            </a:r>
            <a:endParaRPr/>
          </a:p>
        </p:txBody>
      </p:sp>
      <p:sp>
        <p:nvSpPr>
          <p:cNvPr id="1454" name="Google Shape;1454;p114"/>
          <p:cNvSpPr/>
          <p:nvPr/>
        </p:nvSpPr>
        <p:spPr>
          <a:xfrm>
            <a:off x="1852612" y="3919537"/>
            <a:ext cx="1036637" cy="476250"/>
          </a:xfrm>
          <a:prstGeom prst="wedgeRoundRectCallout">
            <a:avLst>
              <a:gd fmla="val 4565" name="adj1"/>
              <a:gd fmla="val -3614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s[2]</a:t>
            </a:r>
            <a:endParaRPr/>
          </a:p>
        </p:txBody>
      </p:sp>
      <p:sp>
        <p:nvSpPr>
          <p:cNvPr id="1455" name="Google Shape;1455;p114"/>
          <p:cNvSpPr/>
          <p:nvPr/>
        </p:nvSpPr>
        <p:spPr>
          <a:xfrm>
            <a:off x="2601912" y="1746250"/>
            <a:ext cx="1036637" cy="476250"/>
          </a:xfrm>
          <a:prstGeom prst="wedgeRoundRectCallout">
            <a:avLst>
              <a:gd fmla="val -2712" name="adj1"/>
              <a:gd fmla="val 4334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s[3]</a:t>
            </a:r>
            <a:endParaRPr/>
          </a:p>
        </p:txBody>
      </p:sp>
      <p:sp>
        <p:nvSpPr>
          <p:cNvPr id="1456" name="Google Shape;1456;p114"/>
          <p:cNvSpPr/>
          <p:nvPr/>
        </p:nvSpPr>
        <p:spPr>
          <a:xfrm>
            <a:off x="3686175" y="1744662"/>
            <a:ext cx="1036637" cy="476250"/>
          </a:xfrm>
          <a:prstGeom prst="wedgeRoundRectCallout">
            <a:avLst>
              <a:gd fmla="val -12239" name="adj1"/>
              <a:gd fmla="val 3981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s[4]</a:t>
            </a:r>
            <a:endParaRPr/>
          </a:p>
        </p:txBody>
      </p:sp>
      <p:sp>
        <p:nvSpPr>
          <p:cNvPr id="1457" name="Google Shape;1457;p114"/>
          <p:cNvSpPr txBox="1"/>
          <p:nvPr/>
        </p:nvSpPr>
        <p:spPr>
          <a:xfrm>
            <a:off x="454025" y="971550"/>
            <a:ext cx="2755900" cy="4937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s: string;</a:t>
            </a:r>
            <a:endParaRPr/>
          </a:p>
        </p:txBody>
      </p:sp>
      <p:sp>
        <p:nvSpPr>
          <p:cNvPr id="1458" name="Google Shape;1458;p114"/>
          <p:cNvSpPr txBox="1"/>
          <p:nvPr/>
        </p:nvSpPr>
        <p:spPr>
          <a:xfrm>
            <a:off x="630237" y="4592637"/>
            <a:ext cx="3586162" cy="4937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s: string[20];</a:t>
            </a:r>
            <a:endParaRPr/>
          </a:p>
        </p:txBody>
      </p:sp>
      <p:graphicFrame>
        <p:nvGraphicFramePr>
          <p:cNvPr id="1459" name="Google Shape;1459;p114"/>
          <p:cNvGraphicFramePr/>
          <p:nvPr/>
        </p:nvGraphicFramePr>
        <p:xfrm>
          <a:off x="4460875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41325"/>
                <a:gridCol w="544500"/>
                <a:gridCol w="541325"/>
                <a:gridCol w="544500"/>
                <a:gridCol w="541325"/>
                <a:gridCol w="541325"/>
                <a:gridCol w="544500"/>
                <a:gridCol w="541325"/>
              </a:tblGrid>
              <a:tr h="5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0" name="Google Shape;1460;p114"/>
          <p:cNvGraphicFramePr/>
          <p:nvPr/>
        </p:nvGraphicFramePr>
        <p:xfrm>
          <a:off x="8150225" y="41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739775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graphicFrame>
        <p:nvGraphicFramePr>
          <p:cNvPr id="1461" name="Google Shape;1461;p114"/>
          <p:cNvGraphicFramePr/>
          <p:nvPr/>
        </p:nvGraphicFramePr>
        <p:xfrm>
          <a:off x="4457700" y="4129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{6D9192E4-6327-43A5-A0D5-CBDFCFA426BD}</a:tableStyleId>
              </a:tblPr>
              <a:tblGrid>
                <a:gridCol w="522275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800" marB="46800" marR="90000" marL="90000"/>
                </a:tc>
              </a:tr>
            </a:tbl>
          </a:graphicData>
        </a:graphic>
      </p:graphicFrame>
      <p:sp>
        <p:nvSpPr>
          <p:cNvPr id="1462" name="Google Shape;1462;p114"/>
          <p:cNvSpPr txBox="1"/>
          <p:nvPr/>
        </p:nvSpPr>
        <p:spPr>
          <a:xfrm>
            <a:off x="577850" y="5114925"/>
            <a:ext cx="38004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Длина строки:</a:t>
            </a:r>
            <a:endParaRPr/>
          </a:p>
        </p:txBody>
      </p:sp>
      <p:sp>
        <p:nvSpPr>
          <p:cNvPr id="1463" name="Google Shape;1463;p114"/>
          <p:cNvSpPr txBox="1"/>
          <p:nvPr/>
        </p:nvSpPr>
        <p:spPr>
          <a:xfrm>
            <a:off x="1012825" y="5711825"/>
            <a:ext cx="3586162" cy="4937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:= length ( s );</a:t>
            </a:r>
            <a:endParaRPr/>
          </a:p>
        </p:txBody>
      </p:sp>
      <p:sp>
        <p:nvSpPr>
          <p:cNvPr id="1464" name="Google Shape;1464;p114"/>
          <p:cNvSpPr/>
          <p:nvPr/>
        </p:nvSpPr>
        <p:spPr>
          <a:xfrm>
            <a:off x="5092700" y="5410200"/>
            <a:ext cx="2700337" cy="444500"/>
          </a:xfrm>
          <a:prstGeom prst="wedgeRoundRectCallout">
            <a:avLst>
              <a:gd fmla="val -4673" name="adj1"/>
              <a:gd fmla="val 2530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n: integer;</a:t>
            </a:r>
            <a:endParaRPr/>
          </a:p>
        </p:txBody>
      </p:sp>
      <p:grpSp>
        <p:nvGrpSpPr>
          <p:cNvPr id="1465" name="Google Shape;1465;p114"/>
          <p:cNvGrpSpPr/>
          <p:nvPr/>
        </p:nvGrpSpPr>
        <p:grpSpPr>
          <a:xfrm>
            <a:off x="5160962" y="895350"/>
            <a:ext cx="3643312" cy="901700"/>
            <a:chOff x="2299" y="592"/>
            <a:chExt cx="2295" cy="568"/>
          </a:xfrm>
        </p:grpSpPr>
        <p:sp>
          <p:nvSpPr>
            <p:cNvPr id="1466" name="Google Shape;1466;p114"/>
            <p:cNvSpPr txBox="1"/>
            <p:nvPr/>
          </p:nvSpPr>
          <p:spPr>
            <a:xfrm>
              <a:off x="2633" y="672"/>
              <a:ext cx="1961" cy="488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В </a:t>
              </a:r>
              <a:r>
                <a:rPr b="1" i="1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Delphi</a:t>
              </a: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это ограничение снято!</a:t>
              </a:r>
              <a:endParaRPr/>
            </a:p>
          </p:txBody>
        </p:sp>
        <p:sp>
          <p:nvSpPr>
            <p:cNvPr id="1467" name="Google Shape;1467;p114"/>
            <p:cNvSpPr/>
            <p:nvPr/>
          </p:nvSpPr>
          <p:spPr>
            <a:xfrm>
              <a:off x="2299" y="592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  <p:sp>
        <p:nvSpPr>
          <p:cNvPr id="1468" name="Google Shape;1468;p114"/>
          <p:cNvSpPr/>
          <p:nvPr/>
        </p:nvSpPr>
        <p:spPr>
          <a:xfrm>
            <a:off x="8361362" y="1893887"/>
            <a:ext cx="336550" cy="26193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Массивы</a:t>
            </a:r>
            <a:endParaRPr/>
          </a:p>
        </p:txBody>
      </p:sp>
      <p:sp>
        <p:nvSpPr>
          <p:cNvPr id="312" name="Google Shape;312;p4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3" name="Google Shape;313;p43"/>
          <p:cNvSpPr txBox="1"/>
          <p:nvPr/>
        </p:nvSpPr>
        <p:spPr>
          <a:xfrm>
            <a:off x="346075" y="804862"/>
            <a:ext cx="8424862" cy="461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Объявление: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Ввод с клавиатуры: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99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Поэлементные операции:</a:t>
            </a:r>
            <a:endParaRPr/>
          </a:p>
          <a:p>
            <a:pPr indent="-174625" lvl="0" marL="174625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Вывод на экран:</a:t>
            </a:r>
            <a:endParaRPr/>
          </a:p>
        </p:txBody>
      </p:sp>
      <p:sp>
        <p:nvSpPr>
          <p:cNvPr id="314" name="Google Shape;314;p43"/>
          <p:cNvSpPr txBox="1"/>
          <p:nvPr/>
        </p:nvSpPr>
        <p:spPr>
          <a:xfrm>
            <a:off x="847725" y="1290637"/>
            <a:ext cx="7727950" cy="10445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N = 5;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a: array[1..N] of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i: integer;</a:t>
            </a:r>
            <a:endParaRPr/>
          </a:p>
        </p:txBody>
      </p:sp>
      <p:sp>
        <p:nvSpPr>
          <p:cNvPr id="315" name="Google Shape;315;p43"/>
          <p:cNvSpPr txBox="1"/>
          <p:nvPr/>
        </p:nvSpPr>
        <p:spPr>
          <a:xfrm>
            <a:off x="836612" y="2760662"/>
            <a:ext cx="3624262" cy="13763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write('a[', i, ']=');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 ( a[i]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  <p:sp>
        <p:nvSpPr>
          <p:cNvPr id="316" name="Google Shape;316;p43"/>
          <p:cNvSpPr txBox="1"/>
          <p:nvPr/>
        </p:nvSpPr>
        <p:spPr>
          <a:xfrm>
            <a:off x="4854575" y="2540000"/>
            <a:ext cx="1130300" cy="17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a[1]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9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9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a[3]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9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a[4]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90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a[5]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7" name="Google Shape;317;p43"/>
          <p:cNvSpPr txBox="1"/>
          <p:nvPr/>
        </p:nvSpPr>
        <p:spPr>
          <a:xfrm>
            <a:off x="5791200" y="2540000"/>
            <a:ext cx="576262" cy="17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grpSp>
        <p:nvGrpSpPr>
          <p:cNvPr id="318" name="Google Shape;318;p43"/>
          <p:cNvGrpSpPr/>
          <p:nvPr/>
        </p:nvGrpSpPr>
        <p:grpSpPr>
          <a:xfrm>
            <a:off x="6488112" y="2719387"/>
            <a:ext cx="2319337" cy="1003300"/>
            <a:chOff x="2146" y="2975"/>
            <a:chExt cx="1461" cy="632"/>
          </a:xfrm>
        </p:grpSpPr>
        <p:sp>
          <p:nvSpPr>
            <p:cNvPr id="319" name="Google Shape;319;p43"/>
            <p:cNvSpPr txBox="1"/>
            <p:nvPr/>
          </p:nvSpPr>
          <p:spPr>
            <a:xfrm>
              <a:off x="2440" y="3042"/>
              <a:ext cx="1167" cy="565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Почему </a:t>
              </a:r>
              <a:b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en-US" sz="2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write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2146" y="2975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  <p:sp>
        <p:nvSpPr>
          <p:cNvPr id="321" name="Google Shape;321;p43"/>
          <p:cNvSpPr txBox="1"/>
          <p:nvPr/>
        </p:nvSpPr>
        <p:spPr>
          <a:xfrm>
            <a:off x="771525" y="4633912"/>
            <a:ext cx="4657725" cy="3873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a[i]:=a[i]+1;</a:t>
            </a:r>
            <a:endParaRPr/>
          </a:p>
        </p:txBody>
      </p:sp>
      <p:sp>
        <p:nvSpPr>
          <p:cNvPr id="322" name="Google Shape;322;p43"/>
          <p:cNvSpPr txBox="1"/>
          <p:nvPr/>
        </p:nvSpPr>
        <p:spPr>
          <a:xfrm>
            <a:off x="771525" y="5481637"/>
            <a:ext cx="3624262" cy="10017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writeln('Массив A:');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      </a:t>
            </a:r>
            <a:b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write(a[i]:4);</a:t>
            </a:r>
            <a:endParaRPr/>
          </a:p>
        </p:txBody>
      </p:sp>
      <p:sp>
        <p:nvSpPr>
          <p:cNvPr id="323" name="Google Shape;323;p43"/>
          <p:cNvSpPr txBox="1"/>
          <p:nvPr/>
        </p:nvSpPr>
        <p:spPr>
          <a:xfrm>
            <a:off x="4752975" y="5572125"/>
            <a:ext cx="3741737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Массив 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6  13  35  57  14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1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Символьные строки</a:t>
            </a:r>
            <a:endParaRPr/>
          </a:p>
        </p:txBody>
      </p:sp>
      <p:sp>
        <p:nvSpPr>
          <p:cNvPr id="1475" name="Google Shape;1475;p11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6" name="Google Shape;1476;p115"/>
          <p:cNvSpPr txBox="1"/>
          <p:nvPr/>
        </p:nvSpPr>
        <p:spPr>
          <a:xfrm>
            <a:off x="360362" y="830262"/>
            <a:ext cx="84201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строку с клавиатуры и заменить все буквы «а» на буквы «б».</a:t>
            </a:r>
            <a:endParaRPr/>
          </a:p>
        </p:txBody>
      </p:sp>
      <p:sp>
        <p:nvSpPr>
          <p:cNvPr id="1477" name="Google Shape;1477;p115"/>
          <p:cNvSpPr txBox="1"/>
          <p:nvPr/>
        </p:nvSpPr>
        <p:spPr>
          <a:xfrm>
            <a:off x="615950" y="1804987"/>
            <a:ext cx="6186487" cy="35544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s: string;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writeln('Введите строку');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readln(s);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i:=1 to Length(s)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s[i] = 'а' then s[i] := 'б';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writeln(s);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478" name="Google Shape;1478;p115"/>
          <p:cNvSpPr/>
          <p:nvPr/>
        </p:nvSpPr>
        <p:spPr>
          <a:xfrm>
            <a:off x="971550" y="3582987"/>
            <a:ext cx="1903412" cy="3540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readln(s);</a:t>
            </a:r>
            <a:endParaRPr/>
          </a:p>
        </p:txBody>
      </p:sp>
      <p:sp>
        <p:nvSpPr>
          <p:cNvPr id="1479" name="Google Shape;1479;p115"/>
          <p:cNvSpPr/>
          <p:nvPr/>
        </p:nvSpPr>
        <p:spPr>
          <a:xfrm>
            <a:off x="1055687" y="4637087"/>
            <a:ext cx="1903412" cy="3540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writeln(s);</a:t>
            </a:r>
            <a:endParaRPr/>
          </a:p>
        </p:txBody>
      </p:sp>
      <p:sp>
        <p:nvSpPr>
          <p:cNvPr id="1480" name="Google Shape;1480;p115"/>
          <p:cNvSpPr/>
          <p:nvPr/>
        </p:nvSpPr>
        <p:spPr>
          <a:xfrm>
            <a:off x="2884487" y="3937000"/>
            <a:ext cx="1566862" cy="3540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Length(s)</a:t>
            </a:r>
            <a:endParaRPr/>
          </a:p>
        </p:txBody>
      </p:sp>
      <p:sp>
        <p:nvSpPr>
          <p:cNvPr id="1481" name="Google Shape;1481;p115"/>
          <p:cNvSpPr/>
          <p:nvPr/>
        </p:nvSpPr>
        <p:spPr>
          <a:xfrm>
            <a:off x="4130675" y="2251075"/>
            <a:ext cx="1973262" cy="444500"/>
          </a:xfrm>
          <a:prstGeom prst="wedgeRoundRectCallout">
            <a:avLst>
              <a:gd fmla="val -13242" name="adj1"/>
              <a:gd fmla="val 7112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 строки</a:t>
            </a:r>
            <a:endParaRPr/>
          </a:p>
        </p:txBody>
      </p:sp>
      <p:sp>
        <p:nvSpPr>
          <p:cNvPr id="1482" name="Google Shape;1482;p115"/>
          <p:cNvSpPr/>
          <p:nvPr/>
        </p:nvSpPr>
        <p:spPr>
          <a:xfrm>
            <a:off x="5399087" y="2989262"/>
            <a:ext cx="1973262" cy="444500"/>
          </a:xfrm>
          <a:prstGeom prst="wedgeRoundRectCallout">
            <a:avLst>
              <a:gd fmla="val -10583" name="adj1"/>
              <a:gd fmla="val 4975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длина строки</a:t>
            </a:r>
            <a:endParaRPr/>
          </a:p>
        </p:txBody>
      </p:sp>
      <p:sp>
        <p:nvSpPr>
          <p:cNvPr id="1483" name="Google Shape;1483;p115"/>
          <p:cNvSpPr/>
          <p:nvPr/>
        </p:nvSpPr>
        <p:spPr>
          <a:xfrm>
            <a:off x="3571875" y="4881562"/>
            <a:ext cx="1973262" cy="444500"/>
          </a:xfrm>
          <a:prstGeom prst="wedgeRoundRectCallout">
            <a:avLst>
              <a:gd fmla="val -7020" name="adj1"/>
              <a:gd fmla="val -316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 строки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16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490" name="Google Shape;1490;p116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1" name="Google Shape;1491;p116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116"/>
          <p:cNvSpPr txBox="1"/>
          <p:nvPr/>
        </p:nvSpPr>
        <p:spPr>
          <a:xfrm>
            <a:off x="369887" y="819150"/>
            <a:ext cx="8420100" cy="52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Ввести символьную строку и заменить все буквы «а» на буквы «б», как заглавные, так и строчные.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строку: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ааббссААББСС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ббббссББББСС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Ввести символьную строку и заменить все буквы «а» на буквы «б» и наоборот, как заглавные, так и строчные.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строку: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ааббссААББСС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ббаассББААСС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1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499" name="Google Shape;1499;p11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0" name="Google Shape;1500;p117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117"/>
          <p:cNvSpPr txBox="1"/>
          <p:nvPr/>
        </p:nvSpPr>
        <p:spPr>
          <a:xfrm>
            <a:off x="369887" y="830262"/>
            <a:ext cx="8420100" cy="345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символьную строку и проверить, является ли она 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палиндромом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(палиндром читается одинаково в обоих направлениях).</a:t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4375" lvl="0" marL="71437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                                    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строку:         Введите строку: 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АБВГДЕ                  КАЗАК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             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Не палиндром.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Палиндром.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1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Операции со строками</a:t>
            </a:r>
            <a:endParaRPr/>
          </a:p>
        </p:txBody>
      </p:sp>
      <p:sp>
        <p:nvSpPr>
          <p:cNvPr id="1508" name="Google Shape;1508;p11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9" name="Google Shape;1509;p118"/>
          <p:cNvSpPr txBox="1"/>
          <p:nvPr/>
        </p:nvSpPr>
        <p:spPr>
          <a:xfrm>
            <a:off x="349250" y="2317750"/>
            <a:ext cx="7908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Объединение: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добавить одну строку в конец другой.</a:t>
            </a:r>
            <a:endParaRPr/>
          </a:p>
        </p:txBody>
      </p:sp>
      <p:sp>
        <p:nvSpPr>
          <p:cNvPr id="1510" name="Google Shape;1510;p118"/>
          <p:cNvSpPr txBox="1"/>
          <p:nvPr/>
        </p:nvSpPr>
        <p:spPr>
          <a:xfrm>
            <a:off x="315912" y="1393825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Запись нового значения:</a:t>
            </a:r>
            <a:endParaRPr/>
          </a:p>
        </p:txBody>
      </p:sp>
      <p:sp>
        <p:nvSpPr>
          <p:cNvPr id="1511" name="Google Shape;1511;p118"/>
          <p:cNvSpPr txBox="1"/>
          <p:nvPr/>
        </p:nvSpPr>
        <p:spPr>
          <a:xfrm>
            <a:off x="552450" y="915987"/>
            <a:ext cx="4279900" cy="4175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s, s1, s2: string;</a:t>
            </a:r>
            <a:endParaRPr/>
          </a:p>
        </p:txBody>
      </p:sp>
      <p:sp>
        <p:nvSpPr>
          <p:cNvPr id="1512" name="Google Shape;1512;p118"/>
          <p:cNvSpPr txBox="1"/>
          <p:nvPr/>
        </p:nvSpPr>
        <p:spPr>
          <a:xfrm>
            <a:off x="606425" y="1916112"/>
            <a:ext cx="4279900" cy="3952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'Вася';</a:t>
            </a:r>
            <a:endParaRPr/>
          </a:p>
        </p:txBody>
      </p:sp>
      <p:sp>
        <p:nvSpPr>
          <p:cNvPr id="1513" name="Google Shape;1513;p118"/>
          <p:cNvSpPr txBox="1"/>
          <p:nvPr/>
        </p:nvSpPr>
        <p:spPr>
          <a:xfrm>
            <a:off x="617537" y="2817812"/>
            <a:ext cx="5010150" cy="11271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:= 'Привет';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 := 'Вася';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s1 + ', ' + s2 + '!';</a:t>
            </a:r>
            <a:endParaRPr/>
          </a:p>
        </p:txBody>
      </p:sp>
      <p:sp>
        <p:nvSpPr>
          <p:cNvPr id="1514" name="Google Shape;1514;p118"/>
          <p:cNvSpPr txBox="1"/>
          <p:nvPr/>
        </p:nvSpPr>
        <p:spPr>
          <a:xfrm>
            <a:off x="5808662" y="3516312"/>
            <a:ext cx="30607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'Привет, Вася!'</a:t>
            </a:r>
            <a:endParaRPr/>
          </a:p>
        </p:txBody>
      </p:sp>
      <p:sp>
        <p:nvSpPr>
          <p:cNvPr id="1515" name="Google Shape;1515;p118"/>
          <p:cNvSpPr txBox="1"/>
          <p:nvPr/>
        </p:nvSpPr>
        <p:spPr>
          <a:xfrm>
            <a:off x="458787" y="4068762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Подстрока: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выделить часть строки в другую строку.</a:t>
            </a:r>
            <a:endParaRPr/>
          </a:p>
        </p:txBody>
      </p:sp>
      <p:sp>
        <p:nvSpPr>
          <p:cNvPr id="1516" name="Google Shape;1516;p118"/>
          <p:cNvSpPr txBox="1"/>
          <p:nvPr/>
        </p:nvSpPr>
        <p:spPr>
          <a:xfrm>
            <a:off x="627062" y="4789487"/>
            <a:ext cx="4987925" cy="1549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'123456789';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:= Copy ( s, 3, 6 );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 := Copy ( s1, 2, 3 ); </a:t>
            </a:r>
            <a:endParaRPr/>
          </a:p>
        </p:txBody>
      </p:sp>
      <p:sp>
        <p:nvSpPr>
          <p:cNvPr id="1517" name="Google Shape;1517;p118"/>
          <p:cNvSpPr txBox="1"/>
          <p:nvPr/>
        </p:nvSpPr>
        <p:spPr>
          <a:xfrm>
            <a:off x="6756400" y="5453062"/>
            <a:ext cx="165576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'345678'</a:t>
            </a:r>
            <a:endParaRPr/>
          </a:p>
        </p:txBody>
      </p:sp>
      <p:sp>
        <p:nvSpPr>
          <p:cNvPr id="1518" name="Google Shape;1518;p118"/>
          <p:cNvSpPr txBox="1"/>
          <p:nvPr/>
        </p:nvSpPr>
        <p:spPr>
          <a:xfrm>
            <a:off x="6756400" y="5943600"/>
            <a:ext cx="110172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'456'</a:t>
            </a:r>
            <a:endParaRPr/>
          </a:p>
        </p:txBody>
      </p:sp>
      <p:sp>
        <p:nvSpPr>
          <p:cNvPr id="1519" name="Google Shape;1519;p118"/>
          <p:cNvSpPr/>
          <p:nvPr/>
        </p:nvSpPr>
        <p:spPr>
          <a:xfrm>
            <a:off x="3443287" y="4630737"/>
            <a:ext cx="2278062" cy="444500"/>
          </a:xfrm>
          <a:prstGeom prst="wedgeRoundRectCallout">
            <a:avLst>
              <a:gd fmla="val -1445" name="adj1"/>
              <a:gd fmla="val 4420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3-его символа</a:t>
            </a:r>
            <a:endParaRPr/>
          </a:p>
        </p:txBody>
      </p:sp>
      <p:sp>
        <p:nvSpPr>
          <p:cNvPr id="1520" name="Google Shape;1520;p118"/>
          <p:cNvSpPr/>
          <p:nvPr/>
        </p:nvSpPr>
        <p:spPr>
          <a:xfrm>
            <a:off x="4540250" y="5121275"/>
            <a:ext cx="1287462" cy="444500"/>
          </a:xfrm>
          <a:prstGeom prst="wedgeRoundRectCallout">
            <a:avLst>
              <a:gd fmla="val -12944" name="adj1"/>
              <a:gd fmla="val 2252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штук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11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Удаление и вставка</a:t>
            </a:r>
            <a:endParaRPr/>
          </a:p>
        </p:txBody>
      </p:sp>
      <p:sp>
        <p:nvSpPr>
          <p:cNvPr id="1527" name="Google Shape;1527;p11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8" name="Google Shape;1528;p119"/>
          <p:cNvSpPr txBox="1"/>
          <p:nvPr/>
        </p:nvSpPr>
        <p:spPr>
          <a:xfrm>
            <a:off x="349250" y="825500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Удаление части строки:</a:t>
            </a:r>
            <a:endParaRPr/>
          </a:p>
        </p:txBody>
      </p:sp>
      <p:sp>
        <p:nvSpPr>
          <p:cNvPr id="1529" name="Google Shape;1529;p119"/>
          <p:cNvSpPr txBox="1"/>
          <p:nvPr/>
        </p:nvSpPr>
        <p:spPr>
          <a:xfrm>
            <a:off x="449262" y="3176587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Вставка в строку:</a:t>
            </a:r>
            <a:endParaRPr/>
          </a:p>
        </p:txBody>
      </p:sp>
      <p:sp>
        <p:nvSpPr>
          <p:cNvPr id="1530" name="Google Shape;1530;p119"/>
          <p:cNvSpPr txBox="1"/>
          <p:nvPr/>
        </p:nvSpPr>
        <p:spPr>
          <a:xfrm>
            <a:off x="790575" y="1304925"/>
            <a:ext cx="4987925" cy="9302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'123456789';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( s, 3, 6 ); </a:t>
            </a:r>
            <a:endParaRPr/>
          </a:p>
        </p:txBody>
      </p:sp>
      <p:sp>
        <p:nvSpPr>
          <p:cNvPr id="1531" name="Google Shape;1531;p119"/>
          <p:cNvSpPr/>
          <p:nvPr/>
        </p:nvSpPr>
        <p:spPr>
          <a:xfrm>
            <a:off x="2614612" y="2584450"/>
            <a:ext cx="2278062" cy="444500"/>
          </a:xfrm>
          <a:prstGeom prst="wedgeRoundRectCallout">
            <a:avLst>
              <a:gd fmla="val 4967" name="adj1"/>
              <a:gd fmla="val -2468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3-его символа</a:t>
            </a:r>
            <a:endParaRPr/>
          </a:p>
        </p:txBody>
      </p:sp>
      <p:sp>
        <p:nvSpPr>
          <p:cNvPr id="1532" name="Google Shape;1532;p119"/>
          <p:cNvSpPr/>
          <p:nvPr/>
        </p:nvSpPr>
        <p:spPr>
          <a:xfrm>
            <a:off x="4627562" y="1016000"/>
            <a:ext cx="1287462" cy="444500"/>
          </a:xfrm>
          <a:prstGeom prst="wedgeRoundRectCallout">
            <a:avLst>
              <a:gd fmla="val -14595" name="adj1"/>
              <a:gd fmla="val 383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штук</a:t>
            </a:r>
            <a:endParaRPr/>
          </a:p>
        </p:txBody>
      </p:sp>
      <p:sp>
        <p:nvSpPr>
          <p:cNvPr id="1533" name="Google Shape;1533;p119"/>
          <p:cNvSpPr/>
          <p:nvPr/>
        </p:nvSpPr>
        <p:spPr>
          <a:xfrm>
            <a:off x="854075" y="2444750"/>
            <a:ext cx="1570037" cy="661987"/>
          </a:xfrm>
          <a:prstGeom prst="wedgeRoundRectCallout">
            <a:avLst>
              <a:gd fmla="val 22932" name="adj1"/>
              <a:gd fmla="val -1124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строка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меняется!</a:t>
            </a:r>
            <a:endParaRPr/>
          </a:p>
        </p:txBody>
      </p:sp>
      <p:sp>
        <p:nvSpPr>
          <p:cNvPr id="1534" name="Google Shape;1534;p119"/>
          <p:cNvSpPr txBox="1"/>
          <p:nvPr/>
        </p:nvSpPr>
        <p:spPr>
          <a:xfrm>
            <a:off x="5864225" y="1316037"/>
            <a:ext cx="22336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'123456789'</a:t>
            </a:r>
            <a:endParaRPr/>
          </a:p>
        </p:txBody>
      </p:sp>
      <p:sp>
        <p:nvSpPr>
          <p:cNvPr id="1535" name="Google Shape;1535;p119"/>
          <p:cNvSpPr txBox="1"/>
          <p:nvPr/>
        </p:nvSpPr>
        <p:spPr>
          <a:xfrm>
            <a:off x="5865812" y="1806575"/>
            <a:ext cx="22336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'129'</a:t>
            </a:r>
            <a:endParaRPr/>
          </a:p>
        </p:txBody>
      </p:sp>
      <p:grpSp>
        <p:nvGrpSpPr>
          <p:cNvPr id="1536" name="Google Shape;1536;p119"/>
          <p:cNvGrpSpPr/>
          <p:nvPr/>
        </p:nvGrpSpPr>
        <p:grpSpPr>
          <a:xfrm>
            <a:off x="6503987" y="1335087"/>
            <a:ext cx="1095375" cy="350837"/>
            <a:chOff x="651" y="862"/>
            <a:chExt cx="681" cy="221"/>
          </a:xfrm>
        </p:grpSpPr>
        <p:sp>
          <p:nvSpPr>
            <p:cNvPr id="1537" name="Google Shape;1537;p119"/>
            <p:cNvSpPr/>
            <p:nvPr/>
          </p:nvSpPr>
          <p:spPr>
            <a:xfrm>
              <a:off x="651" y="862"/>
              <a:ext cx="681" cy="221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8" name="Google Shape;1538;p119"/>
            <p:cNvCxnSpPr/>
            <p:nvPr/>
          </p:nvCxnSpPr>
          <p:spPr>
            <a:xfrm flipH="1" rot="10800000">
              <a:off x="660" y="879"/>
              <a:ext cx="663" cy="192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539" name="Google Shape;1539;p119"/>
          <p:cNvSpPr txBox="1"/>
          <p:nvPr/>
        </p:nvSpPr>
        <p:spPr>
          <a:xfrm>
            <a:off x="714375" y="3667125"/>
            <a:ext cx="4987925" cy="23876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'123456789';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( 'ABC', s, 3 );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( 'Q', s, 5 ); </a:t>
            </a:r>
            <a:endParaRPr/>
          </a:p>
        </p:txBody>
      </p:sp>
      <p:sp>
        <p:nvSpPr>
          <p:cNvPr id="1540" name="Google Shape;1540;p119"/>
          <p:cNvSpPr/>
          <p:nvPr/>
        </p:nvSpPr>
        <p:spPr>
          <a:xfrm>
            <a:off x="3138487" y="4686300"/>
            <a:ext cx="1570037" cy="661987"/>
          </a:xfrm>
          <a:prstGeom prst="wedgeRoundRectCallout">
            <a:avLst>
              <a:gd fmla="val 9763" name="adj1"/>
              <a:gd fmla="val -735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куда вставляем</a:t>
            </a:r>
            <a:endParaRPr/>
          </a:p>
        </p:txBody>
      </p:sp>
      <p:sp>
        <p:nvSpPr>
          <p:cNvPr id="1541" name="Google Shape;1541;p119"/>
          <p:cNvSpPr/>
          <p:nvPr/>
        </p:nvSpPr>
        <p:spPr>
          <a:xfrm>
            <a:off x="1039812" y="4740275"/>
            <a:ext cx="1570037" cy="661987"/>
          </a:xfrm>
          <a:prstGeom prst="wedgeRoundRectCallout">
            <a:avLst>
              <a:gd fmla="val 23675" name="adj1"/>
              <a:gd fmla="val -9531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вставляем</a:t>
            </a:r>
            <a:endParaRPr/>
          </a:p>
        </p:txBody>
      </p:sp>
      <p:sp>
        <p:nvSpPr>
          <p:cNvPr id="1542" name="Google Shape;1542;p119"/>
          <p:cNvSpPr/>
          <p:nvPr/>
        </p:nvSpPr>
        <p:spPr>
          <a:xfrm>
            <a:off x="3671887" y="3313112"/>
            <a:ext cx="3398837" cy="444500"/>
          </a:xfrm>
          <a:prstGeom prst="wedgeRoundRectCallout">
            <a:avLst>
              <a:gd fmla="val 4500" name="adj1"/>
              <a:gd fmla="val 4142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начиная с 3-его символа</a:t>
            </a:r>
            <a:endParaRPr/>
          </a:p>
        </p:txBody>
      </p:sp>
      <p:sp>
        <p:nvSpPr>
          <p:cNvPr id="1543" name="Google Shape;1543;p119"/>
          <p:cNvSpPr txBox="1"/>
          <p:nvPr/>
        </p:nvSpPr>
        <p:spPr>
          <a:xfrm>
            <a:off x="5819775" y="3949700"/>
            <a:ext cx="28321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'12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3456789'</a:t>
            </a:r>
            <a:endParaRPr/>
          </a:p>
        </p:txBody>
      </p:sp>
      <p:sp>
        <p:nvSpPr>
          <p:cNvPr id="1544" name="Google Shape;1544;p119"/>
          <p:cNvSpPr txBox="1"/>
          <p:nvPr/>
        </p:nvSpPr>
        <p:spPr>
          <a:xfrm>
            <a:off x="5895975" y="5538787"/>
            <a:ext cx="29956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'12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b="1" i="0" lang="en-US" sz="2400" u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3456789'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2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Поиск в строке</a:t>
            </a:r>
            <a:endParaRPr/>
          </a:p>
        </p:txBody>
      </p:sp>
      <p:sp>
        <p:nvSpPr>
          <p:cNvPr id="1551" name="Google Shape;1551;p12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52" name="Google Shape;1552;p120"/>
          <p:cNvSpPr txBox="1"/>
          <p:nvPr/>
        </p:nvSpPr>
        <p:spPr>
          <a:xfrm>
            <a:off x="371475" y="908050"/>
            <a:ext cx="838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Поиск в строке:</a:t>
            </a:r>
            <a:endParaRPr/>
          </a:p>
        </p:txBody>
      </p:sp>
      <p:sp>
        <p:nvSpPr>
          <p:cNvPr id="1553" name="Google Shape;1553;p120"/>
          <p:cNvSpPr txBox="1"/>
          <p:nvPr/>
        </p:nvSpPr>
        <p:spPr>
          <a:xfrm>
            <a:off x="790575" y="1482725"/>
            <a:ext cx="7729537" cy="26844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'Здесь был Вася.';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:= Pos ( 'е', s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 &gt; 0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writeln('Буква е – это s[', n, ']')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writeln('Не нашли');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:= Pos ( 'Вася', s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:= Copy ( s, n, 4 );</a:t>
            </a:r>
            <a:endParaRPr/>
          </a:p>
        </p:txBody>
      </p:sp>
      <p:sp>
        <p:nvSpPr>
          <p:cNvPr id="1554" name="Google Shape;1554;p120"/>
          <p:cNvSpPr/>
          <p:nvPr/>
        </p:nvSpPr>
        <p:spPr>
          <a:xfrm>
            <a:off x="3486150" y="911225"/>
            <a:ext cx="928687" cy="444500"/>
          </a:xfrm>
          <a:prstGeom prst="wedgeRoundRectCallout">
            <a:avLst>
              <a:gd fmla="val -28357" name="adj1"/>
              <a:gd fmla="val 36257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s[3]</a:t>
            </a:r>
            <a:endParaRPr/>
          </a:p>
        </p:txBody>
      </p:sp>
      <p:sp>
        <p:nvSpPr>
          <p:cNvPr id="1555" name="Google Shape;1555;p120"/>
          <p:cNvSpPr/>
          <p:nvPr/>
        </p:nvSpPr>
        <p:spPr>
          <a:xfrm>
            <a:off x="6292850" y="2076450"/>
            <a:ext cx="492125" cy="444500"/>
          </a:xfrm>
          <a:prstGeom prst="wedgeRoundRectCallout">
            <a:avLst>
              <a:gd fmla="val -1394" name="adj1"/>
              <a:gd fmla="val 28774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56" name="Google Shape;1556;p120"/>
          <p:cNvSpPr/>
          <p:nvPr/>
        </p:nvSpPr>
        <p:spPr>
          <a:xfrm>
            <a:off x="5216525" y="3065462"/>
            <a:ext cx="1049337" cy="444500"/>
          </a:xfrm>
          <a:prstGeom prst="wedgeRoundRectCallout">
            <a:avLst>
              <a:gd fmla="val -13006" name="adj1"/>
              <a:gd fmla="val 2252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</p:txBody>
      </p:sp>
      <p:sp>
        <p:nvSpPr>
          <p:cNvPr id="1557" name="Google Shape;1557;p120"/>
          <p:cNvSpPr txBox="1"/>
          <p:nvPr/>
        </p:nvSpPr>
        <p:spPr>
          <a:xfrm>
            <a:off x="327025" y="4249737"/>
            <a:ext cx="8388350" cy="2084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Особенности:</a:t>
            </a:r>
            <a:endParaRPr/>
          </a:p>
          <a:p>
            <a:pPr indent="-271462" lvl="1" marL="6270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возвращает номер символа, с которого начинается образец в строке</a:t>
            </a:r>
            <a:endParaRPr/>
          </a:p>
          <a:p>
            <a:pPr indent="-271462" lvl="1" marL="6270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слова нет, возвращается 0</a:t>
            </a:r>
            <a:endParaRPr/>
          </a:p>
          <a:p>
            <a:pPr indent="-271462" lvl="1" marL="6270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поиск с начала (находится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первое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слово)</a:t>
            </a:r>
            <a:endParaRPr/>
          </a:p>
        </p:txBody>
      </p:sp>
      <p:sp>
        <p:nvSpPr>
          <p:cNvPr id="1558" name="Google Shape;1558;p120"/>
          <p:cNvSpPr txBox="1"/>
          <p:nvPr/>
        </p:nvSpPr>
        <p:spPr>
          <a:xfrm>
            <a:off x="6321425" y="933450"/>
            <a:ext cx="2479675" cy="409575"/>
          </a:xfrm>
          <a:prstGeom prst="rect">
            <a:avLst/>
          </a:prstGeom>
          <a:solidFill>
            <a:srgbClr val="E6E6FF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n: integer;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2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endParaRPr/>
          </a:p>
        </p:txBody>
      </p:sp>
      <p:sp>
        <p:nvSpPr>
          <p:cNvPr id="1565" name="Google Shape;1565;p12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6" name="Google Shape;1566;p121"/>
          <p:cNvSpPr txBox="1"/>
          <p:nvPr/>
        </p:nvSpPr>
        <p:spPr>
          <a:xfrm>
            <a:off x="574675" y="1309687"/>
            <a:ext cx="4159250" cy="15732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'Вася Петя Митя';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:= Pos ( 'Петя', s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( s, n, 4 );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( 'Лена', s, n );</a:t>
            </a:r>
            <a:endParaRPr/>
          </a:p>
        </p:txBody>
      </p:sp>
      <p:sp>
        <p:nvSpPr>
          <p:cNvPr id="1567" name="Google Shape;1567;p121"/>
          <p:cNvSpPr txBox="1"/>
          <p:nvPr/>
        </p:nvSpPr>
        <p:spPr>
          <a:xfrm>
            <a:off x="4938712" y="2493962"/>
            <a:ext cx="356235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'Вася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Лена</a:t>
            </a: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Митя'</a:t>
            </a:r>
            <a:endParaRPr/>
          </a:p>
        </p:txBody>
      </p:sp>
      <p:sp>
        <p:nvSpPr>
          <p:cNvPr id="1568" name="Google Shape;1568;p121"/>
          <p:cNvSpPr txBox="1"/>
          <p:nvPr/>
        </p:nvSpPr>
        <p:spPr>
          <a:xfrm>
            <a:off x="585787" y="3409950"/>
            <a:ext cx="4137025" cy="2682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'Вася Петя Митя';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:= length ( s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:= Copy ( s, 1, 4 );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 := Copy ( s, 11, 4 );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 := Copy ( s, 6, 4 );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s3 + s1 + s2;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:= length ( s );</a:t>
            </a:r>
            <a:endParaRPr/>
          </a:p>
        </p:txBody>
      </p:sp>
      <p:sp>
        <p:nvSpPr>
          <p:cNvPr id="1569" name="Google Shape;1569;p121"/>
          <p:cNvSpPr txBox="1"/>
          <p:nvPr/>
        </p:nvSpPr>
        <p:spPr>
          <a:xfrm>
            <a:off x="4960937" y="2081212"/>
            <a:ext cx="356235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'Вася  Митя'</a:t>
            </a:r>
            <a:endParaRPr/>
          </a:p>
        </p:txBody>
      </p:sp>
      <p:sp>
        <p:nvSpPr>
          <p:cNvPr id="1570" name="Google Shape;1570;p121"/>
          <p:cNvSpPr txBox="1"/>
          <p:nvPr/>
        </p:nvSpPr>
        <p:spPr>
          <a:xfrm>
            <a:off x="4951412" y="3671887"/>
            <a:ext cx="60166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1571" name="Google Shape;1571;p121"/>
          <p:cNvSpPr txBox="1"/>
          <p:nvPr/>
        </p:nvSpPr>
        <p:spPr>
          <a:xfrm>
            <a:off x="4886325" y="4095750"/>
            <a:ext cx="129857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'Вася'</a:t>
            </a:r>
            <a:endParaRPr/>
          </a:p>
        </p:txBody>
      </p:sp>
      <p:sp>
        <p:nvSpPr>
          <p:cNvPr id="1572" name="Google Shape;1572;p121"/>
          <p:cNvSpPr txBox="1"/>
          <p:nvPr/>
        </p:nvSpPr>
        <p:spPr>
          <a:xfrm>
            <a:off x="4897437" y="4487862"/>
            <a:ext cx="129857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'Митя'</a:t>
            </a:r>
            <a:endParaRPr/>
          </a:p>
        </p:txBody>
      </p:sp>
      <p:sp>
        <p:nvSpPr>
          <p:cNvPr id="1573" name="Google Shape;1573;p121"/>
          <p:cNvSpPr txBox="1"/>
          <p:nvPr/>
        </p:nvSpPr>
        <p:spPr>
          <a:xfrm>
            <a:off x="4908550" y="4891087"/>
            <a:ext cx="129857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'Петя'</a:t>
            </a:r>
            <a:endParaRPr/>
          </a:p>
        </p:txBody>
      </p:sp>
      <p:sp>
        <p:nvSpPr>
          <p:cNvPr id="1574" name="Google Shape;1574;p121"/>
          <p:cNvSpPr txBox="1"/>
          <p:nvPr/>
        </p:nvSpPr>
        <p:spPr>
          <a:xfrm>
            <a:off x="4919662" y="5249862"/>
            <a:ext cx="348773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'ПетяВасяМитя'</a:t>
            </a:r>
            <a:endParaRPr/>
          </a:p>
        </p:txBody>
      </p:sp>
      <p:sp>
        <p:nvSpPr>
          <p:cNvPr id="1575" name="Google Shape;1575;p121"/>
          <p:cNvSpPr txBox="1"/>
          <p:nvPr/>
        </p:nvSpPr>
        <p:spPr>
          <a:xfrm>
            <a:off x="5016500" y="5630862"/>
            <a:ext cx="60166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</p:txBody>
      </p:sp>
      <p:sp>
        <p:nvSpPr>
          <p:cNvPr id="1576" name="Google Shape;1576;p121"/>
          <p:cNvSpPr txBox="1"/>
          <p:nvPr/>
        </p:nvSpPr>
        <p:spPr>
          <a:xfrm>
            <a:off x="5016500" y="1657350"/>
            <a:ext cx="60166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2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Пример решения задачи</a:t>
            </a:r>
            <a:endParaRPr/>
          </a:p>
        </p:txBody>
      </p:sp>
      <p:sp>
        <p:nvSpPr>
          <p:cNvPr id="1583" name="Google Shape;1583;p12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4" name="Google Shape;1584;p122"/>
          <p:cNvSpPr txBox="1"/>
          <p:nvPr/>
        </p:nvSpPr>
        <p:spPr>
          <a:xfrm>
            <a:off x="381000" y="844550"/>
            <a:ext cx="8561387" cy="265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имя, отчество и фамилию. Преобразовать их к формату «фамилия-инициалы».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имя, фамилию и отчество: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Василий Алибабаевич Хрюндиков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Хрюндиков В.А.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585" name="Google Shape;1585;p122"/>
          <p:cNvSpPr txBox="1"/>
          <p:nvPr/>
        </p:nvSpPr>
        <p:spPr>
          <a:xfrm>
            <a:off x="304800" y="3652837"/>
            <a:ext cx="8561387" cy="269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Алгоритм: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первый пробел и выделить имя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удалить имя с пробелом из основной строки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первый пробел и выделить отчество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удалить отчество с пробелом из основной строки</a:t>
            </a:r>
            <a:endParaRPr/>
          </a:p>
          <a:p>
            <a:pPr indent="-268287" lvl="1" marL="44767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«сцепить» фамилию, первые буквы имени и фамилии, точки, пробелы…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2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592" name="Google Shape;1592;p12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3" name="Google Shape;1593;p123"/>
          <p:cNvSpPr txBox="1"/>
          <p:nvPr/>
        </p:nvSpPr>
        <p:spPr>
          <a:xfrm>
            <a:off x="420687" y="866775"/>
            <a:ext cx="8134350" cy="55689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s, name, otch: string;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writeln('Введите имя, отчество и фамилию');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readln(s);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 := Pos(' ', 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name := Copy(s, 1, n-1);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вырезать имя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Delete(s, 1, 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 := Pos(' ', 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otch := Copy(s, 1, n-1);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вырезать отчество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Delete(s, 1, n);        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осталась фамилия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 := s + ' ' + name[1] + '.' + otch[1] + '.';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writeln(s);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2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600" name="Google Shape;1600;p12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1" name="Google Shape;1601;p12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124"/>
          <p:cNvSpPr txBox="1"/>
          <p:nvPr/>
        </p:nvSpPr>
        <p:spPr>
          <a:xfrm>
            <a:off x="381000" y="804862"/>
            <a:ext cx="8420100" cy="530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1825" lvl="0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Ввести в одну строку фамилию, имя и отчество, разделив их пробелом. Вывести инициалы и фамилию.</a:t>
            </a:r>
            <a:endParaRPr/>
          </a:p>
          <a:p>
            <a:pPr indent="-631825" lvl="0" marL="6318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фамилию, имя и отчество: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Иванов Петр Семёнович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П.С. Иванов</a:t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31825" lvl="0" marL="6318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имя файла (возможно, без расширения) и изменить его расширение на «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.exe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».</a:t>
            </a:r>
            <a:endParaRPr/>
          </a:p>
          <a:p>
            <a:pPr indent="-631825" lvl="0" marL="6318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имя файла:     Введите имя файла: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qqq                    qqq.com   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             Результат: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qqq.exe                qqq.exe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330" name="Google Shape;330;p44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44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4"/>
          <p:cNvSpPr txBox="1"/>
          <p:nvPr/>
        </p:nvSpPr>
        <p:spPr>
          <a:xfrm>
            <a:off x="360362" y="796925"/>
            <a:ext cx="8420100" cy="505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c клавиатуры массив из 5 элементов, умножить их на 2 и вывести на экран.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пять чисел: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4   15    3    10    14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 8 30 6 20 28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c клавиатуры массив из 5 элементов, найти среднее арифметическое всех элементов массива.</a:t>
            </a:r>
            <a:endParaRPr/>
          </a:p>
          <a:p>
            <a:pPr indent="-714375" lvl="0" marL="714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пять чисел: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4   15   3  10    14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среднее арифметическое 9.200</a:t>
            </a:r>
            <a:endParaRPr/>
          </a:p>
        </p:txBody>
      </p:sp>
      <p:grpSp>
        <p:nvGrpSpPr>
          <p:cNvPr id="333" name="Google Shape;333;p44"/>
          <p:cNvGrpSpPr/>
          <p:nvPr/>
        </p:nvGrpSpPr>
        <p:grpSpPr>
          <a:xfrm>
            <a:off x="442912" y="5786437"/>
            <a:ext cx="8382000" cy="663575"/>
            <a:chOff x="338" y="3641"/>
            <a:chExt cx="5280" cy="418"/>
          </a:xfrm>
        </p:grpSpPr>
        <p:sp>
          <p:nvSpPr>
            <p:cNvPr id="334" name="Google Shape;334;p44"/>
            <p:cNvSpPr txBox="1"/>
            <p:nvPr/>
          </p:nvSpPr>
          <p:spPr>
            <a:xfrm>
              <a:off x="632" y="3708"/>
              <a:ext cx="4986" cy="252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При изменении N остальная программа не должна изменяться!</a:t>
              </a:r>
              <a:endParaRPr/>
            </a:p>
          </p:txBody>
        </p:sp>
        <p:sp>
          <p:nvSpPr>
            <p:cNvPr id="335" name="Google Shape;335;p44"/>
            <p:cNvSpPr/>
            <p:nvPr/>
          </p:nvSpPr>
          <p:spPr>
            <a:xfrm>
              <a:off x="338" y="3641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b="1" i="0" lang="en-US" sz="4400" u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25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609" name="Google Shape;1609;p125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0" name="Google Shape;1610;p125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125"/>
          <p:cNvSpPr txBox="1"/>
          <p:nvPr/>
        </p:nvSpPr>
        <p:spPr>
          <a:xfrm>
            <a:off x="381000" y="804862"/>
            <a:ext cx="8420100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1825" lvl="0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Ввести путь к файлу и «разобрать» его, выводя каждую вложенную папку с новой строки</a:t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1825" lvl="0" marL="63182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                                    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Введите путь к файлу: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C:\Мои документы\10-Б\Вася\qq.exe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Результат: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Мои документы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10-Б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Вася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qq.exe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26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Преобразования «строка»-«число»</a:t>
            </a:r>
            <a:endParaRPr/>
          </a:p>
        </p:txBody>
      </p:sp>
      <p:sp>
        <p:nvSpPr>
          <p:cNvPr id="1618" name="Google Shape;1618;p126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9" name="Google Shape;1619;p126"/>
          <p:cNvSpPr txBox="1"/>
          <p:nvPr/>
        </p:nvSpPr>
        <p:spPr>
          <a:xfrm>
            <a:off x="371475" y="833437"/>
            <a:ext cx="838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Из строки в число:</a:t>
            </a:r>
            <a:endParaRPr/>
          </a:p>
        </p:txBody>
      </p:sp>
      <p:sp>
        <p:nvSpPr>
          <p:cNvPr id="1620" name="Google Shape;1620;p126"/>
          <p:cNvSpPr txBox="1"/>
          <p:nvPr/>
        </p:nvSpPr>
        <p:spPr>
          <a:xfrm>
            <a:off x="790575" y="1320800"/>
            <a:ext cx="7761287" cy="23145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'123';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( s, N, r );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N = 123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r = 0, если ошибки не было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3333FF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r – номер ошибочного символа}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'123.456';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( s, X, r );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X = 123.456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1" name="Google Shape;1621;p126"/>
          <p:cNvSpPr txBox="1"/>
          <p:nvPr/>
        </p:nvSpPr>
        <p:spPr>
          <a:xfrm>
            <a:off x="371475" y="3748087"/>
            <a:ext cx="838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Из числа в строку:</a:t>
            </a:r>
            <a:endParaRPr/>
          </a:p>
        </p:txBody>
      </p:sp>
      <p:sp>
        <p:nvSpPr>
          <p:cNvPr id="1622" name="Google Shape;1622;p126"/>
          <p:cNvSpPr txBox="1"/>
          <p:nvPr/>
        </p:nvSpPr>
        <p:spPr>
          <a:xfrm>
            <a:off x="790575" y="4237037"/>
            <a:ext cx="7761287" cy="1981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:= 123;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 ( N, s );      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'123'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:= 123.456;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 ( X, s );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{ '1.234560E+002'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 ( X:10:3, s );</a:t>
            </a:r>
            <a:r>
              <a:rPr b="1" i="0" lang="en-US" sz="21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{ '   123.456' }</a:t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3" name="Google Shape;1623;p126"/>
          <p:cNvSpPr/>
          <p:nvPr/>
        </p:nvSpPr>
        <p:spPr>
          <a:xfrm>
            <a:off x="5651500" y="914400"/>
            <a:ext cx="3244850" cy="1076325"/>
          </a:xfrm>
          <a:prstGeom prst="wedgeRoundRectCallout">
            <a:avLst>
              <a:gd fmla="val -3352" name="adj1"/>
              <a:gd fmla="val 13305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N,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integer;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X: real;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s: string;</a:t>
            </a:r>
            <a:endParaRPr/>
          </a:p>
        </p:txBody>
      </p:sp>
      <p:sp>
        <p:nvSpPr>
          <p:cNvPr id="1624" name="Google Shape;1624;p126"/>
          <p:cNvSpPr/>
          <p:nvPr/>
        </p:nvSpPr>
        <p:spPr>
          <a:xfrm>
            <a:off x="6411912" y="1914525"/>
            <a:ext cx="687387" cy="2776537"/>
          </a:xfrm>
          <a:custGeom>
            <a:rect b="b" l="l" r="r" t="t"/>
            <a:pathLst>
              <a:path extrusionOk="0" h="2775473" w="688489">
                <a:moveTo>
                  <a:pt x="0" y="2775473"/>
                </a:moveTo>
                <a:lnTo>
                  <a:pt x="43030" y="0"/>
                </a:lnTo>
                <a:lnTo>
                  <a:pt x="688489" y="75111"/>
                </a:lnTo>
                <a:lnTo>
                  <a:pt x="0" y="2775473"/>
                </a:lnTo>
                <a:close/>
              </a:path>
            </a:pathLst>
          </a:custGeom>
          <a:solidFill>
            <a:srgbClr val="E6E6FF"/>
          </a:solidFill>
          <a:ln>
            <a:noFill/>
          </a:ln>
          <a:effectLst>
            <a:outerShdw blurRad="63500" dir="2700000" dist="38100">
              <a:srgbClr val="000000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127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Посимвольный ввод</a:t>
            </a:r>
            <a:endParaRPr/>
          </a:p>
        </p:txBody>
      </p:sp>
      <p:sp>
        <p:nvSpPr>
          <p:cNvPr id="1631" name="Google Shape;1631;p127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2" name="Google Shape;1632;p127"/>
          <p:cNvSpPr txBox="1"/>
          <p:nvPr/>
        </p:nvSpPr>
        <p:spPr>
          <a:xfrm>
            <a:off x="381000" y="788987"/>
            <a:ext cx="8561387" cy="309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5" lvl="0" marL="714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Задача: </a:t>
            </a: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клавиатуры вводится число N, обозначающее количество футболистов команды «Шайба», а затем – N строк, в каждой из которых – информация об одном футболисте таком формате:</a:t>
            </a:r>
            <a:endParaRPr/>
          </a:p>
          <a:p>
            <a:pPr indent="-714375" lvl="0" marL="714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None/>
            </a:pPr>
            <a:r>
              <a:rPr b="1" i="1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&lt;Фамилия&gt; &lt;Имя&gt; &lt;год рождения&gt;</a:t>
            </a:r>
            <a:r>
              <a:rPr b="0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&lt;голы&gt;</a:t>
            </a:r>
            <a:endParaRPr b="0" i="1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4375" lvl="0" marL="714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данные разделяются одним пробелом. Нужно подсчитать, сколько футболистов, родившихся в период с 1988 по1990 год, не забили мячей вообще.</a:t>
            </a:r>
            <a:endParaRPr/>
          </a:p>
        </p:txBody>
      </p:sp>
      <p:sp>
        <p:nvSpPr>
          <p:cNvPr id="1633" name="Google Shape;1633;p127"/>
          <p:cNvSpPr txBox="1"/>
          <p:nvPr/>
        </p:nvSpPr>
        <p:spPr>
          <a:xfrm>
            <a:off x="431800" y="3794125"/>
            <a:ext cx="84201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Алгоритм:</a:t>
            </a:r>
            <a:endParaRPr/>
          </a:p>
        </p:txBody>
      </p:sp>
      <p:sp>
        <p:nvSpPr>
          <p:cNvPr id="1634" name="Google Shape;1634;p127"/>
          <p:cNvSpPr txBox="1"/>
          <p:nvPr/>
        </p:nvSpPr>
        <p:spPr>
          <a:xfrm>
            <a:off x="742950" y="4283075"/>
            <a:ext cx="7640637" cy="21653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i:=1 to N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пропускаем фамилию и имя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читаем год рождения Year и число голов Gol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(1988 &lt;= Year) and (Year &lt;=1990)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(Gol = 0) then  </a:t>
            </a:r>
            <a:r>
              <a:rPr b="1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увеличиваем счетчик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28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Посимвольный ввод</a:t>
            </a:r>
            <a:endParaRPr/>
          </a:p>
        </p:txBody>
      </p:sp>
      <p:sp>
        <p:nvSpPr>
          <p:cNvPr id="1641" name="Google Shape;1641;p128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2" name="Google Shape;1642;p128"/>
          <p:cNvSpPr txBox="1"/>
          <p:nvPr/>
        </p:nvSpPr>
        <p:spPr>
          <a:xfrm>
            <a:off x="327025" y="803275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Пропуск фамилии:</a:t>
            </a:r>
            <a:endParaRPr/>
          </a:p>
        </p:txBody>
      </p:sp>
      <p:sp>
        <p:nvSpPr>
          <p:cNvPr id="1643" name="Google Shape;1643;p128"/>
          <p:cNvSpPr txBox="1"/>
          <p:nvPr/>
        </p:nvSpPr>
        <p:spPr>
          <a:xfrm>
            <a:off x="606425" y="1292225"/>
            <a:ext cx="8247062" cy="12763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read(c);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until c = ' ';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пока не встретим пробел }</a:t>
            </a:r>
            <a:endParaRPr/>
          </a:p>
        </p:txBody>
      </p:sp>
      <p:sp>
        <p:nvSpPr>
          <p:cNvPr id="1644" name="Google Shape;1644;p128"/>
          <p:cNvSpPr/>
          <p:nvPr/>
        </p:nvSpPr>
        <p:spPr>
          <a:xfrm>
            <a:off x="5821362" y="844550"/>
            <a:ext cx="2633662" cy="444500"/>
          </a:xfrm>
          <a:prstGeom prst="wedgeRoundRectCallout">
            <a:avLst>
              <a:gd fmla="val -1445" name="adj1"/>
              <a:gd fmla="val 4420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c: char;</a:t>
            </a:r>
            <a:endParaRPr/>
          </a:p>
        </p:txBody>
      </p:sp>
      <p:sp>
        <p:nvSpPr>
          <p:cNvPr id="1645" name="Google Shape;1645;p128"/>
          <p:cNvSpPr txBox="1"/>
          <p:nvPr/>
        </p:nvSpPr>
        <p:spPr>
          <a:xfrm>
            <a:off x="327025" y="2620962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Пропуск имени:</a:t>
            </a:r>
            <a:endParaRPr/>
          </a:p>
        </p:txBody>
      </p:sp>
      <p:sp>
        <p:nvSpPr>
          <p:cNvPr id="1646" name="Google Shape;1646;p128"/>
          <p:cNvSpPr txBox="1"/>
          <p:nvPr/>
        </p:nvSpPr>
        <p:spPr>
          <a:xfrm>
            <a:off x="606425" y="3111500"/>
            <a:ext cx="8247062" cy="4794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read(c); until c = ' ';</a:t>
            </a:r>
            <a:endParaRPr/>
          </a:p>
        </p:txBody>
      </p:sp>
      <p:sp>
        <p:nvSpPr>
          <p:cNvPr id="1647" name="Google Shape;1647;p128"/>
          <p:cNvSpPr txBox="1"/>
          <p:nvPr/>
        </p:nvSpPr>
        <p:spPr>
          <a:xfrm>
            <a:off x="327025" y="3771900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Ввод года рождения:</a:t>
            </a:r>
            <a:endParaRPr/>
          </a:p>
        </p:txBody>
      </p:sp>
      <p:sp>
        <p:nvSpPr>
          <p:cNvPr id="1648" name="Google Shape;1648;p128"/>
          <p:cNvSpPr txBox="1"/>
          <p:nvPr/>
        </p:nvSpPr>
        <p:spPr>
          <a:xfrm>
            <a:off x="606425" y="4262437"/>
            <a:ext cx="8247062" cy="4794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read(Year);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из той же введенной строки }</a:t>
            </a:r>
            <a:endParaRPr/>
          </a:p>
        </p:txBody>
      </p:sp>
      <p:sp>
        <p:nvSpPr>
          <p:cNvPr id="1649" name="Google Shape;1649;p128"/>
          <p:cNvSpPr/>
          <p:nvPr/>
        </p:nvSpPr>
        <p:spPr>
          <a:xfrm>
            <a:off x="4540250" y="3684587"/>
            <a:ext cx="3624262" cy="444500"/>
          </a:xfrm>
          <a:prstGeom prst="wedgeRoundRectCallout">
            <a:avLst>
              <a:gd fmla="val -1637" name="adj1"/>
              <a:gd fmla="val 29043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Year: integer;</a:t>
            </a:r>
            <a:endParaRPr/>
          </a:p>
        </p:txBody>
      </p:sp>
      <p:sp>
        <p:nvSpPr>
          <p:cNvPr id="1650" name="Google Shape;1650;p128"/>
          <p:cNvSpPr txBox="1"/>
          <p:nvPr/>
        </p:nvSpPr>
        <p:spPr>
          <a:xfrm>
            <a:off x="327025" y="4857750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Ввод числа голов и переход к следующей строке:</a:t>
            </a:r>
            <a:endParaRPr/>
          </a:p>
        </p:txBody>
      </p:sp>
      <p:sp>
        <p:nvSpPr>
          <p:cNvPr id="1651" name="Google Shape;1651;p128"/>
          <p:cNvSpPr txBox="1"/>
          <p:nvPr/>
        </p:nvSpPr>
        <p:spPr>
          <a:xfrm>
            <a:off x="606425" y="5348287"/>
            <a:ext cx="8247062" cy="4794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readln(Gol);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читать все до конца строки }</a:t>
            </a:r>
            <a:endParaRPr/>
          </a:p>
        </p:txBody>
      </p:sp>
      <p:sp>
        <p:nvSpPr>
          <p:cNvPr id="1652" name="Google Shape;1652;p128"/>
          <p:cNvSpPr/>
          <p:nvPr/>
        </p:nvSpPr>
        <p:spPr>
          <a:xfrm>
            <a:off x="3303587" y="5965825"/>
            <a:ext cx="3624262" cy="444500"/>
          </a:xfrm>
          <a:prstGeom prst="wedgeRoundRectCallout">
            <a:avLst>
              <a:gd fmla="val -547" name="adj1"/>
              <a:gd fmla="val -11209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Gol: integer;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29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Программа</a:t>
            </a:r>
            <a:endParaRPr/>
          </a:p>
        </p:txBody>
      </p:sp>
      <p:sp>
        <p:nvSpPr>
          <p:cNvPr id="1659" name="Google Shape;1659;p129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0" name="Google Shape;1660;p129"/>
          <p:cNvSpPr txBox="1"/>
          <p:nvPr/>
        </p:nvSpPr>
        <p:spPr>
          <a:xfrm>
            <a:off x="401637" y="854075"/>
            <a:ext cx="8440737" cy="57626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 qq;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c: char;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i, N, count, Year, Gol: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writeln('Количество футболистов');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readln(N);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 :=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i:=1 to N do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repeat read(c); until c = ' 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repeat read(c); until c = ' 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read(Year);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readln(Gol);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(1988 &lt;= Year) and (year &lt;= 1990)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(Gol = 0) then count := count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writeln(count);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/>
          </a:p>
        </p:txBody>
      </p:sp>
      <p:sp>
        <p:nvSpPr>
          <p:cNvPr id="1661" name="Google Shape;1661;p129"/>
          <p:cNvSpPr txBox="1"/>
          <p:nvPr/>
        </p:nvSpPr>
        <p:spPr>
          <a:xfrm>
            <a:off x="973137" y="3509962"/>
            <a:ext cx="5524500" cy="13938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 read(c); until c = ' 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 read(c); until c = ' 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read(Year);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readln(Gol);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130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Посимвольный ввод</a:t>
            </a:r>
            <a:endParaRPr/>
          </a:p>
        </p:txBody>
      </p:sp>
      <p:sp>
        <p:nvSpPr>
          <p:cNvPr id="1668" name="Google Shape;1668;p130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9" name="Google Shape;1669;p130"/>
          <p:cNvSpPr txBox="1"/>
          <p:nvPr/>
        </p:nvSpPr>
        <p:spPr>
          <a:xfrm>
            <a:off x="369887" y="869950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Если фамилия нужна:</a:t>
            </a:r>
            <a:endParaRPr/>
          </a:p>
        </p:txBody>
      </p:sp>
      <p:sp>
        <p:nvSpPr>
          <p:cNvPr id="1670" name="Google Shape;1670;p130"/>
          <p:cNvSpPr txBox="1"/>
          <p:nvPr/>
        </p:nvSpPr>
        <p:spPr>
          <a:xfrm>
            <a:off x="584200" y="1327150"/>
            <a:ext cx="8086725" cy="20177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 := '';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пустая строка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read(c);       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прочитать символ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fam := fam + c;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прицепить к фамилии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until c = ' ';</a:t>
            </a:r>
            <a:endParaRPr/>
          </a:p>
        </p:txBody>
      </p:sp>
      <p:sp>
        <p:nvSpPr>
          <p:cNvPr id="1671" name="Google Shape;1671;p130"/>
          <p:cNvSpPr txBox="1"/>
          <p:nvPr/>
        </p:nvSpPr>
        <p:spPr>
          <a:xfrm>
            <a:off x="369887" y="3473450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Вместо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read(Year)</a:t>
            </a: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672" name="Google Shape;1672;p130"/>
          <p:cNvSpPr txBox="1"/>
          <p:nvPr/>
        </p:nvSpPr>
        <p:spPr>
          <a:xfrm>
            <a:off x="584200" y="3984625"/>
            <a:ext cx="8086725" cy="24161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:= '';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пустая строка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read(c);     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прочитать символ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 := s + c;  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прицепить к фамилии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until c = ' 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Val(s, Year, r);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строку – в число }</a:t>
            </a:r>
            <a:endParaRPr/>
          </a:p>
        </p:txBody>
      </p:sp>
      <p:sp>
        <p:nvSpPr>
          <p:cNvPr id="1673" name="Google Shape;1673;p130"/>
          <p:cNvSpPr/>
          <p:nvPr/>
        </p:nvSpPr>
        <p:spPr>
          <a:xfrm>
            <a:off x="5518150" y="922337"/>
            <a:ext cx="3346450" cy="444500"/>
          </a:xfrm>
          <a:prstGeom prst="wedgeRoundRectCallout">
            <a:avLst>
              <a:gd fmla="val 916" name="adj1"/>
              <a:gd fmla="val 436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fam: string;</a:t>
            </a:r>
            <a:endParaRPr/>
          </a:p>
        </p:txBody>
      </p:sp>
      <p:sp>
        <p:nvSpPr>
          <p:cNvPr id="1674" name="Google Shape;1674;p130"/>
          <p:cNvSpPr/>
          <p:nvPr/>
        </p:nvSpPr>
        <p:spPr>
          <a:xfrm>
            <a:off x="5540375" y="3503612"/>
            <a:ext cx="3344862" cy="444500"/>
          </a:xfrm>
          <a:prstGeom prst="wedgeRoundRectCallout">
            <a:avLst>
              <a:gd fmla="val 916" name="adj1"/>
              <a:gd fmla="val 43680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s: string;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131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Посимвольный ввод</a:t>
            </a:r>
            <a:endParaRPr/>
          </a:p>
        </p:txBody>
      </p:sp>
      <p:sp>
        <p:nvSpPr>
          <p:cNvPr id="1681" name="Google Shape;1681;p131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2" name="Google Shape;1682;p131"/>
          <p:cNvSpPr txBox="1"/>
          <p:nvPr/>
        </p:nvSpPr>
        <p:spPr>
          <a:xfrm>
            <a:off x="369887" y="869950"/>
            <a:ext cx="842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212" lvl="0" marL="176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Если нужно хранить все фамилии:</a:t>
            </a:r>
            <a:endParaRPr/>
          </a:p>
        </p:txBody>
      </p:sp>
      <p:sp>
        <p:nvSpPr>
          <p:cNvPr id="1683" name="Google Shape;1683;p131"/>
          <p:cNvSpPr txBox="1"/>
          <p:nvPr/>
        </p:nvSpPr>
        <p:spPr>
          <a:xfrm>
            <a:off x="584200" y="1344612"/>
            <a:ext cx="8086725" cy="32496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MAX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fam: array[1..MAX] of string;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fam[i]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'';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пустая строка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read(c);         </a:t>
            </a:r>
            <a:r>
              <a:rPr b="1" i="0" lang="en-US" sz="22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прочитать символ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fam[i]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fam[i]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c;</a:t>
            </a:r>
            <a:endParaRPr b="1" i="0" sz="22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until c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 ';</a:t>
            </a:r>
            <a:endParaRPr/>
          </a:p>
        </p:txBody>
      </p:sp>
      <p:sp>
        <p:nvSpPr>
          <p:cNvPr id="1684" name="Google Shape;1684;p131"/>
          <p:cNvSpPr/>
          <p:nvPr/>
        </p:nvSpPr>
        <p:spPr>
          <a:xfrm>
            <a:off x="6604000" y="717550"/>
            <a:ext cx="2301875" cy="1390650"/>
          </a:xfrm>
          <a:prstGeom prst="wedgeRoundRectCallout">
            <a:avLst>
              <a:gd fmla="val -5544" name="adj1"/>
              <a:gd fmla="val 15436" name="adj2"/>
              <a:gd fmla="val 0" name="adj3"/>
            </a:avLst>
          </a:prstGeom>
          <a:solidFill>
            <a:srgbClr val="E6E6FF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массив символьных строк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132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691" name="Google Shape;1691;p132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2" name="Google Shape;1692;p132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132"/>
          <p:cNvSpPr txBox="1"/>
          <p:nvPr/>
        </p:nvSpPr>
        <p:spPr>
          <a:xfrm>
            <a:off x="412750" y="1592262"/>
            <a:ext cx="8420100" cy="378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1825" lvl="0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«3»: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фамилии всех футболистов, которые забили больше двух голов.</a:t>
            </a:r>
            <a:endParaRPr/>
          </a:p>
          <a:p>
            <a:pPr indent="-631825" lvl="0" marL="631825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Иванов Василий</a:t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31825" lvl="0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Семёнов Кузьма</a:t>
            </a:r>
            <a:endParaRPr b="1" i="0" sz="2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31825" lvl="0" marL="6318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«4»: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фамилию и имя футболиста, забившего наибольшее число голов, и количество забитых им голов.</a:t>
            </a:r>
            <a:endParaRPr/>
          </a:p>
          <a:p>
            <a:pPr indent="-631825" lvl="0" marL="631825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Иванов Василий 25</a:t>
            </a:r>
            <a:endParaRPr/>
          </a:p>
        </p:txBody>
      </p:sp>
      <p:sp>
        <p:nvSpPr>
          <p:cNvPr id="1694" name="Google Shape;1694;p132"/>
          <p:cNvSpPr txBox="1"/>
          <p:nvPr/>
        </p:nvSpPr>
        <p:spPr>
          <a:xfrm>
            <a:off x="384175" y="835025"/>
            <a:ext cx="8588375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Информация о футболистах вводится так же, как и для приведенной задачи (сначала N, потом N строк с данными).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133"/>
          <p:cNvSpPr txBox="1"/>
          <p:nvPr>
            <p:ph type="title"/>
          </p:nvPr>
        </p:nvSpPr>
        <p:spPr>
          <a:xfrm>
            <a:off x="273050" y="254000"/>
            <a:ext cx="88709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Задания</a:t>
            </a:r>
            <a:endParaRPr/>
          </a:p>
        </p:txBody>
      </p:sp>
      <p:sp>
        <p:nvSpPr>
          <p:cNvPr id="1701" name="Google Shape;1701;p133"/>
          <p:cNvSpPr txBox="1"/>
          <p:nvPr/>
        </p:nvSpPr>
        <p:spPr>
          <a:xfrm>
            <a:off x="7010400" y="-41275"/>
            <a:ext cx="21336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2" name="Google Shape;1702;p133"/>
          <p:cNvSpPr txBox="1"/>
          <p:nvPr/>
        </p:nvSpPr>
        <p:spPr>
          <a:xfrm>
            <a:off x="6118225" y="884237"/>
            <a:ext cx="6731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133"/>
          <p:cNvSpPr txBox="1"/>
          <p:nvPr/>
        </p:nvSpPr>
        <p:spPr>
          <a:xfrm>
            <a:off x="412750" y="801687"/>
            <a:ext cx="8420100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1825" lvl="0" marL="631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«5»: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</a:t>
            </a:r>
            <a:r>
              <a:rPr b="1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алфавитном порядке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фамилии и имена всех футболистов, которые забили хотя бы один гол. В списке не более 100 футболистов.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Пример:                                    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Васильев Иван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Иванов Василий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Кутузов Михаил</a:t>
            </a:r>
            <a:endParaRPr/>
          </a:p>
          <a:p>
            <a:pPr indent="-631825" lvl="0" marL="63182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i="0" lang="en-US" sz="2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Пупкин Василий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134"/>
          <p:cNvSpPr txBox="1"/>
          <p:nvPr>
            <p:ph type="ctrTitle"/>
          </p:nvPr>
        </p:nvSpPr>
        <p:spPr>
          <a:xfrm>
            <a:off x="214312" y="1114425"/>
            <a:ext cx="8723312" cy="255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FF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Программирование 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на языке Паскаль</a:t>
            </a:r>
            <a:b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5400" u="none">
                <a:solidFill>
                  <a:srgbClr val="E6E6FF"/>
                </a:solidFill>
                <a:latin typeface="Arial"/>
                <a:ea typeface="Arial"/>
                <a:cs typeface="Arial"/>
                <a:sym typeface="Arial"/>
              </a:rPr>
              <a:t>Часть II</a:t>
            </a:r>
            <a:endParaRPr/>
          </a:p>
        </p:txBody>
      </p:sp>
      <p:sp>
        <p:nvSpPr>
          <p:cNvPr id="1709" name="Google Shape;1709;p134"/>
          <p:cNvSpPr txBox="1"/>
          <p:nvPr>
            <p:ph idx="1" type="subTitle"/>
          </p:nvPr>
        </p:nvSpPr>
        <p:spPr>
          <a:xfrm>
            <a:off x="611187" y="4300537"/>
            <a:ext cx="8086725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Тема 7. Рекурсивный перебор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1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3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4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5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3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7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7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9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4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5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2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6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0_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