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769" autoAdjust="0"/>
  </p:normalViewPr>
  <p:slideViewPr>
    <p:cSldViewPr>
      <p:cViewPr varScale="1">
        <p:scale>
          <a:sx n="99" d="100"/>
          <a:sy n="99" d="100"/>
        </p:scale>
        <p:origin x="-29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7465539-0516-4E40-B861-2357E81EE064}" type="datetimeFigureOut">
              <a:rPr lang="en-US" smtClean="0"/>
              <a:t>1/2/2018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D478D90-04AB-4F7D-B8B7-674D57BCB9FF}"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65539-0516-4E40-B861-2357E81EE064}"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78D90-04AB-4F7D-B8B7-674D57BCB9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65539-0516-4E40-B861-2357E81EE064}"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78D90-04AB-4F7D-B8B7-674D57BCB9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65539-0516-4E40-B861-2357E81EE064}"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78D90-04AB-4F7D-B8B7-674D57BCB9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465539-0516-4E40-B861-2357E81EE064}"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D478D90-04AB-4F7D-B8B7-674D57BCB9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465539-0516-4E40-B861-2357E81EE064}"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78D90-04AB-4F7D-B8B7-674D57BCB9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7465539-0516-4E40-B861-2357E81EE064}"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478D90-04AB-4F7D-B8B7-674D57BCB9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465539-0516-4E40-B861-2357E81EE064}"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478D90-04AB-4F7D-B8B7-674D57BCB9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65539-0516-4E40-B861-2357E81EE064}"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478D90-04AB-4F7D-B8B7-674D57BCB9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465539-0516-4E40-B861-2357E81EE064}"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78D90-04AB-4F7D-B8B7-674D57BCB9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465539-0516-4E40-B861-2357E81EE064}"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78D90-04AB-4F7D-B8B7-674D57BCB9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7465539-0516-4E40-B861-2357E81EE064}" type="datetimeFigureOut">
              <a:rPr lang="en-US" smtClean="0"/>
              <a:t>1/2/2018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D478D90-04AB-4F7D-B8B7-674D57BCB9F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
            <a:ext cx="8229600" cy="1828800"/>
          </a:xfrm>
        </p:spPr>
        <p:txBody>
          <a:bodyPr/>
          <a:lstStyle/>
          <a:p>
            <a:r>
              <a:rPr lang="en-US" dirty="0" smtClean="0"/>
              <a:t>Cybernetic Protectors</a:t>
            </a:r>
            <a:endParaRPr lang="en-US" dirty="0"/>
          </a:p>
        </p:txBody>
      </p:sp>
      <p:sp>
        <p:nvSpPr>
          <p:cNvPr id="3" name="Subtitle 2"/>
          <p:cNvSpPr>
            <a:spLocks noGrp="1"/>
          </p:cNvSpPr>
          <p:nvPr>
            <p:ph type="subTitle" idx="1"/>
          </p:nvPr>
        </p:nvSpPr>
        <p:spPr>
          <a:xfrm>
            <a:off x="381000" y="2286000"/>
            <a:ext cx="8229600" cy="3352800"/>
          </a:xfrm>
        </p:spPr>
        <p:txBody>
          <a:bodyPr>
            <a:normAutofit fontScale="85000" lnSpcReduction="20000"/>
          </a:bodyPr>
          <a:lstStyle/>
          <a:p>
            <a:pPr algn="just"/>
            <a:r>
              <a:rPr lang="en-IN" dirty="0" smtClean="0"/>
              <a:t>The main objective of </a:t>
            </a:r>
            <a:r>
              <a:rPr lang="en-US" b="1" dirty="0" smtClean="0"/>
              <a:t>Cybernetic Protectors </a:t>
            </a:r>
            <a:r>
              <a:rPr lang="en-US" dirty="0" smtClean="0"/>
              <a:t>is to provide a </a:t>
            </a:r>
            <a:r>
              <a:rPr lang="en-IN" dirty="0" smtClean="0"/>
              <a:t>secure way of communication and transferring   evidences in Secret Intelligence Agency of defence system which has always uses undercover agents to solve complex cases and dismantle criminal organizations. </a:t>
            </a:r>
            <a:endParaRPr lang="en-US" dirty="0" smtClean="0"/>
          </a:p>
          <a:p>
            <a:pPr algn="just"/>
            <a:r>
              <a:rPr lang="en-IN" dirty="0" smtClean="0"/>
              <a:t>                     We </a:t>
            </a:r>
            <a:r>
              <a:rPr lang="en-IN" dirty="0" smtClean="0"/>
              <a:t>are conceptualizing this software as a solution so that Secret Intelligence Agencies and their agents can communicate through this Software for the exchange of evidences in a secure way. And maintain the details of Defence Minister.</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Context Level Data Flow Diagram</a:t>
            </a:r>
            <a:br>
              <a:rPr lang="en-US" dirty="0" smtClean="0"/>
            </a:b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685800" y="1219201"/>
          <a:ext cx="7448550" cy="5029200"/>
        </p:xfrm>
        <a:graphic>
          <a:graphicData uri="http://schemas.openxmlformats.org/presentationml/2006/ole">
            <p:oleObj spid="_x0000_s24577" name="Visio" r:id="rId3" imgW="7441082" imgH="7975702" progId="Visio.Drawing.11">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smtClean="0"/>
              <a:t>Minister:</a:t>
            </a:r>
            <a:r>
              <a:rPr lang="en-US" sz="3600" dirty="0" smtClean="0"/>
              <a:t/>
            </a:r>
            <a:br>
              <a:rPr lang="en-US" sz="3600" dirty="0" smtClean="0"/>
            </a:br>
            <a:r>
              <a:rPr lang="en-US" sz="3600" dirty="0" smtClean="0"/>
              <a:t>Data Flow Diagram</a:t>
            </a:r>
            <a:r>
              <a:rPr lang="en-US" dirty="0" smtClean="0"/>
              <a:t/>
            </a:r>
            <a:br>
              <a:rPr lang="en-US" dirty="0" smtClean="0"/>
            </a:br>
            <a:endParaRPr lang="en-US"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3" name="Object 1"/>
          <p:cNvGraphicFramePr>
            <a:graphicFrameLocks noChangeAspect="1"/>
          </p:cNvGraphicFramePr>
          <p:nvPr/>
        </p:nvGraphicFramePr>
        <p:xfrm>
          <a:off x="1295400" y="1447800"/>
          <a:ext cx="5934075" cy="5095875"/>
        </p:xfrm>
        <a:graphic>
          <a:graphicData uri="http://schemas.openxmlformats.org/presentationml/2006/ole">
            <p:oleObj spid="_x0000_s3073" name="Visio" r:id="rId3" imgW="6324295" imgH="6320638" progId="Visio.Drawing.11">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304800" y="533400"/>
          <a:ext cx="8382000" cy="5791200"/>
        </p:xfrm>
        <a:graphic>
          <a:graphicData uri="http://schemas.openxmlformats.org/presentationml/2006/ole">
            <p:oleObj spid="_x0000_s25601" name="Visio" r:id="rId3" imgW="6435547" imgH="5449519" progId="Visio.Drawing.11">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 Chief </a:t>
            </a:r>
            <a:r>
              <a:rPr lang="en-US" dirty="0" smtClean="0"/>
              <a:t>Data Flow Diagram </a:t>
            </a:r>
            <a:r>
              <a:rPr lang="en-US" dirty="0" err="1" smtClean="0"/>
              <a:t>Diagram</a:t>
            </a:r>
            <a:r>
              <a:rPr lang="en-US" dirty="0" smtClean="0"/>
              <a:t/>
            </a:r>
            <a:br>
              <a:rPr lang="en-US" dirty="0" smtClean="0"/>
            </a:br>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1143000" y="1752600"/>
          <a:ext cx="5934075" cy="4867275"/>
        </p:xfrm>
        <a:graphic>
          <a:graphicData uri="http://schemas.openxmlformats.org/presentationml/2006/ole">
            <p:oleObj spid="_x0000_s2049" name="Visio" r:id="rId3" imgW="6324295" imgH="6320638" progId="Visio.Drawing.11">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5" name="Object 1"/>
          <p:cNvGraphicFramePr>
            <a:graphicFrameLocks noChangeAspect="1"/>
          </p:cNvGraphicFramePr>
          <p:nvPr/>
        </p:nvGraphicFramePr>
        <p:xfrm>
          <a:off x="304800" y="609600"/>
          <a:ext cx="8382000" cy="5486400"/>
        </p:xfrm>
        <a:graphic>
          <a:graphicData uri="http://schemas.openxmlformats.org/presentationml/2006/ole">
            <p:oleObj spid="_x0000_s26625" name="Visio" r:id="rId3" imgW="6321247" imgH="5235245" progId="Visio.Drawing.11">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dirty="0" smtClean="0">
                <a:solidFill>
                  <a:srgbClr val="FFC000"/>
                </a:solidFill>
                <a:ea typeface="宋体" pitchFamily="2" charset="-122"/>
              </a:rPr>
              <a:t>What is UML?</a:t>
            </a:r>
            <a:endParaRPr lang="en-US" dirty="0">
              <a:solidFill>
                <a:srgbClr val="FFC000"/>
              </a:solidFill>
            </a:endParaRPr>
          </a:p>
        </p:txBody>
      </p:sp>
      <p:sp>
        <p:nvSpPr>
          <p:cNvPr id="3" name="Content Placeholder 2"/>
          <p:cNvSpPr>
            <a:spLocks noGrp="1"/>
          </p:cNvSpPr>
          <p:nvPr>
            <p:ph idx="1"/>
          </p:nvPr>
        </p:nvSpPr>
        <p:spPr/>
        <p:txBody>
          <a:bodyPr/>
          <a:lstStyle/>
          <a:p>
            <a:pPr>
              <a:buFont typeface="Wingdings" pitchFamily="2" charset="2"/>
              <a:buChar char="§"/>
            </a:pPr>
            <a:r>
              <a:rPr lang="en-US" altLang="zh-CN" dirty="0" smtClean="0">
                <a:solidFill>
                  <a:srgbClr val="C00000"/>
                </a:solidFill>
                <a:latin typeface="Arial" charset="0"/>
                <a:ea typeface="宋体" pitchFamily="2" charset="-122"/>
              </a:rPr>
              <a:t>UML </a:t>
            </a:r>
            <a:r>
              <a:rPr lang="en-US" altLang="zh-CN" dirty="0" smtClean="0">
                <a:solidFill>
                  <a:srgbClr val="C00000"/>
                </a:solidFill>
                <a:latin typeface="Arial" charset="0"/>
                <a:ea typeface="宋体" pitchFamily="2" charset="-122"/>
                <a:cs typeface="Arial" charset="0"/>
              </a:rPr>
              <a:t>→</a:t>
            </a:r>
            <a:r>
              <a:rPr lang="en-US" altLang="zh-CN" dirty="0" smtClean="0">
                <a:solidFill>
                  <a:srgbClr val="C00000"/>
                </a:solidFill>
                <a:latin typeface="Arial" charset="0"/>
                <a:ea typeface="宋体" pitchFamily="2" charset="-122"/>
              </a:rPr>
              <a:t> “Unified Modeling Language</a:t>
            </a:r>
            <a:r>
              <a:rPr lang="en-US" altLang="zh-CN" dirty="0" smtClean="0">
                <a:solidFill>
                  <a:schemeClr val="accent5">
                    <a:lumMod val="20000"/>
                    <a:lumOff val="80000"/>
                  </a:schemeClr>
                </a:solidFill>
                <a:latin typeface="Arial" charset="0"/>
                <a:ea typeface="宋体" pitchFamily="2" charset="-122"/>
              </a:rPr>
              <a:t>”</a:t>
            </a:r>
          </a:p>
          <a:p>
            <a:pPr>
              <a:buFont typeface="Wingdings" pitchFamily="2" charset="2"/>
              <a:buChar char="Ø"/>
            </a:pPr>
            <a:r>
              <a:rPr lang="en-US" altLang="zh-CN" dirty="0" smtClean="0">
                <a:latin typeface="Arial" charset="0"/>
                <a:ea typeface="宋体" pitchFamily="2" charset="-122"/>
              </a:rPr>
              <a:t>Language: express idea, not a methodology</a:t>
            </a:r>
          </a:p>
          <a:p>
            <a:pPr>
              <a:buFont typeface="Wingdings" pitchFamily="2" charset="2"/>
              <a:buChar char="Ø"/>
            </a:pPr>
            <a:endParaRPr lang="en-US" altLang="zh-CN" dirty="0" smtClean="0">
              <a:latin typeface="Arial" charset="0"/>
              <a:ea typeface="宋体" pitchFamily="2" charset="-122"/>
            </a:endParaRPr>
          </a:p>
          <a:p>
            <a:pPr>
              <a:buFont typeface="Wingdings" pitchFamily="2" charset="2"/>
              <a:buChar char="Ø"/>
            </a:pPr>
            <a:r>
              <a:rPr lang="en-US" altLang="zh-CN" dirty="0" smtClean="0">
                <a:latin typeface="Arial" charset="0"/>
                <a:ea typeface="宋体" pitchFamily="2" charset="-122"/>
              </a:rPr>
              <a:t>Modeling: Describing a software system at a high level of abstraction</a:t>
            </a:r>
          </a:p>
          <a:p>
            <a:pPr>
              <a:buFont typeface="Wingdings" pitchFamily="2" charset="2"/>
              <a:buChar char="Ø"/>
            </a:pPr>
            <a:endParaRPr lang="en-US" altLang="zh-CN" dirty="0" smtClean="0">
              <a:latin typeface="Arial" charset="0"/>
              <a:ea typeface="宋体" pitchFamily="2" charset="-122"/>
            </a:endParaRPr>
          </a:p>
          <a:p>
            <a:pPr>
              <a:buFont typeface="Wingdings" pitchFamily="2" charset="2"/>
              <a:buChar char="Ø"/>
            </a:pPr>
            <a:r>
              <a:rPr lang="en-US" altLang="zh-CN" dirty="0" smtClean="0">
                <a:latin typeface="Arial" charset="0"/>
                <a:ea typeface="宋体" pitchFamily="2" charset="-122"/>
              </a:rPr>
              <a:t>Unified: UML has become a world standard</a:t>
            </a:r>
          </a:p>
          <a:p>
            <a:pPr>
              <a:buNone/>
            </a:pPr>
            <a:r>
              <a:rPr lang="en-US" altLang="zh-CN" sz="3200" dirty="0" smtClean="0">
                <a:latin typeface="Arial" charset="0"/>
                <a:ea typeface="宋体" pitchFamily="2" charset="-122"/>
              </a:rPr>
              <a:t>     Object Management Group (OMG): www.omg.org</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solidFill>
                  <a:srgbClr val="FFC000"/>
                </a:solidFill>
                <a:latin typeface="Arial" charset="0"/>
                <a:ea typeface="宋体" pitchFamily="2" charset="-122"/>
              </a:rPr>
              <a:t>Types of UML Diagrams:</a:t>
            </a:r>
            <a:br>
              <a:rPr lang="en-US" altLang="zh-CN" dirty="0" smtClean="0">
                <a:solidFill>
                  <a:srgbClr val="FFC000"/>
                </a:solidFill>
                <a:latin typeface="Arial" charset="0"/>
                <a:ea typeface="宋体" pitchFamily="2" charset="-122"/>
              </a:rPr>
            </a:br>
            <a:endParaRPr lang="en-US" dirty="0">
              <a:solidFill>
                <a:srgbClr val="FFC000"/>
              </a:solidFill>
            </a:endParaRP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altLang="zh-CN" sz="3600" dirty="0" smtClean="0">
                <a:solidFill>
                  <a:srgbClr val="FFFF00"/>
                </a:solidFill>
                <a:latin typeface="Arial" charset="0"/>
                <a:ea typeface="宋体" pitchFamily="2" charset="-122"/>
              </a:rPr>
              <a:t>Use Case Diagram</a:t>
            </a:r>
          </a:p>
          <a:p>
            <a:pPr marL="514350" indent="-514350" algn="just">
              <a:buFont typeface="+mj-lt"/>
              <a:buAutoNum type="arabicPeriod"/>
            </a:pPr>
            <a:r>
              <a:rPr lang="en-US" altLang="zh-CN" sz="3600" dirty="0" smtClean="0">
                <a:solidFill>
                  <a:srgbClr val="FFFF00"/>
                </a:solidFill>
                <a:latin typeface="Arial" charset="0"/>
                <a:ea typeface="宋体" pitchFamily="2" charset="-122"/>
              </a:rPr>
              <a:t>Class Diagram</a:t>
            </a:r>
          </a:p>
          <a:p>
            <a:pPr marL="514350" indent="-514350" algn="just">
              <a:buFont typeface="+mj-lt"/>
              <a:buAutoNum type="arabicPeriod"/>
            </a:pPr>
            <a:r>
              <a:rPr lang="en-US" altLang="zh-CN" sz="3600" dirty="0" smtClean="0">
                <a:solidFill>
                  <a:srgbClr val="FFFF00"/>
                </a:solidFill>
                <a:latin typeface="Arial" charset="0"/>
                <a:ea typeface="宋体" pitchFamily="2" charset="-122"/>
              </a:rPr>
              <a:t>Sequence Diagram</a:t>
            </a:r>
          </a:p>
          <a:p>
            <a:pPr marL="514350" indent="-514350" algn="just">
              <a:buFont typeface="+mj-lt"/>
              <a:buAutoNum type="arabicPeriod"/>
            </a:pPr>
            <a:r>
              <a:rPr lang="en-US" altLang="zh-CN" sz="3600" dirty="0" smtClean="0">
                <a:solidFill>
                  <a:srgbClr val="FFFF00"/>
                </a:solidFill>
                <a:latin typeface="Arial" charset="0"/>
                <a:ea typeface="宋体" pitchFamily="2" charset="-122"/>
              </a:rPr>
              <a:t>Activity Diagram</a:t>
            </a:r>
          </a:p>
          <a:p>
            <a:pPr marL="514350" indent="-514350" algn="just">
              <a:buFont typeface="+mj-lt"/>
              <a:buAutoNum type="arabicPeriod"/>
            </a:pPr>
            <a:r>
              <a:rPr lang="en-US" altLang="zh-CN" sz="3600" dirty="0" smtClean="0">
                <a:solidFill>
                  <a:srgbClr val="FFFF00"/>
                </a:solidFill>
                <a:latin typeface="Arial" charset="0"/>
                <a:ea typeface="宋体" pitchFamily="2" charset="-122"/>
              </a:rPr>
              <a:t>Component Diagram</a:t>
            </a:r>
            <a:endParaRPr lang="en-US" sz="3600" dirty="0">
              <a:solidFill>
                <a:srgbClr val="FF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rgbClr val="FFFF00"/>
                </a:solidFill>
                <a:ea typeface="宋体" pitchFamily="2" charset="-122"/>
              </a:rPr>
              <a:t>1. Use-Case </a:t>
            </a:r>
            <a:r>
              <a:rPr lang="en-US" altLang="zh-CN" dirty="0" smtClean="0">
                <a:solidFill>
                  <a:srgbClr val="FFFF00"/>
                </a:solidFill>
                <a:ea typeface="宋体" pitchFamily="2" charset="-122"/>
              </a:rPr>
              <a:t>Diagrams</a:t>
            </a:r>
            <a:endParaRPr lang="en-US" dirty="0">
              <a:solidFill>
                <a:srgbClr val="FFFF00"/>
              </a:solidFill>
            </a:endParaRPr>
          </a:p>
        </p:txBody>
      </p:sp>
      <p:sp>
        <p:nvSpPr>
          <p:cNvPr id="3" name="Content Placeholder 2"/>
          <p:cNvSpPr>
            <a:spLocks noGrp="1"/>
          </p:cNvSpPr>
          <p:nvPr>
            <p:ph idx="1"/>
          </p:nvPr>
        </p:nvSpPr>
        <p:spPr/>
        <p:txBody>
          <a:bodyPr>
            <a:normAutofit lnSpcReduction="10000"/>
          </a:bodyPr>
          <a:lstStyle/>
          <a:p>
            <a:r>
              <a:rPr lang="en-US" altLang="zh-CN" dirty="0" smtClean="0">
                <a:latin typeface="Arial" charset="0"/>
                <a:ea typeface="宋体" pitchFamily="2" charset="-122"/>
              </a:rPr>
              <a:t>A use-case diagram is a set of use cases</a:t>
            </a:r>
          </a:p>
          <a:p>
            <a:r>
              <a:rPr lang="en-US" altLang="zh-CN" dirty="0" smtClean="0">
                <a:latin typeface="Arial" charset="0"/>
                <a:ea typeface="宋体" pitchFamily="2" charset="-122"/>
              </a:rPr>
              <a:t>A use case is a model of the interaction between</a:t>
            </a:r>
            <a:r>
              <a:rPr lang="en-US" altLang="zh-CN" sz="3200" dirty="0" smtClean="0">
                <a:latin typeface="Arial" charset="0"/>
                <a:ea typeface="宋体" pitchFamily="2" charset="-122"/>
              </a:rPr>
              <a:t> </a:t>
            </a:r>
          </a:p>
          <a:p>
            <a:pPr>
              <a:buFont typeface="Wingdings" pitchFamily="2" charset="2"/>
              <a:buChar char="Ø"/>
            </a:pPr>
            <a:r>
              <a:rPr lang="en-US" altLang="zh-CN" dirty="0" smtClean="0">
                <a:latin typeface="Arial" charset="0"/>
                <a:ea typeface="宋体" pitchFamily="2" charset="-122"/>
              </a:rPr>
              <a:t>  </a:t>
            </a:r>
            <a:r>
              <a:rPr lang="en-US" altLang="zh-CN" dirty="0" smtClean="0">
                <a:latin typeface="Arial" charset="0"/>
                <a:ea typeface="宋体" pitchFamily="2" charset="-122"/>
              </a:rPr>
              <a:t>External users of a software product (actors) </a:t>
            </a:r>
            <a:r>
              <a:rPr lang="en-US" altLang="zh-CN" dirty="0" smtClean="0">
                <a:latin typeface="Arial" charset="0"/>
                <a:ea typeface="宋体" pitchFamily="2" charset="-122"/>
              </a:rPr>
              <a:t>  and </a:t>
            </a:r>
            <a:endParaRPr lang="en-US" altLang="zh-CN" dirty="0" smtClean="0">
              <a:latin typeface="Arial" charset="0"/>
              <a:ea typeface="宋体" pitchFamily="2" charset="-122"/>
            </a:endParaRPr>
          </a:p>
          <a:p>
            <a:pPr>
              <a:buFont typeface="Wingdings" pitchFamily="2" charset="2"/>
              <a:buChar char="Ø"/>
            </a:pPr>
            <a:r>
              <a:rPr lang="en-US" altLang="zh-CN" dirty="0" smtClean="0">
                <a:latin typeface="Arial" charset="0"/>
                <a:ea typeface="宋体" pitchFamily="2" charset="-122"/>
              </a:rPr>
              <a:t>  </a:t>
            </a:r>
            <a:r>
              <a:rPr lang="en-US" altLang="zh-CN" dirty="0" smtClean="0">
                <a:latin typeface="Arial" charset="0"/>
                <a:ea typeface="宋体" pitchFamily="2" charset="-122"/>
              </a:rPr>
              <a:t>The </a:t>
            </a:r>
            <a:r>
              <a:rPr lang="en-US" altLang="zh-CN" dirty="0" smtClean="0">
                <a:latin typeface="Arial" charset="0"/>
                <a:ea typeface="宋体" pitchFamily="2" charset="-122"/>
              </a:rPr>
              <a:t>software product itself</a:t>
            </a:r>
          </a:p>
          <a:p>
            <a:r>
              <a:rPr lang="en-US" altLang="zh-CN" dirty="0" smtClean="0">
                <a:latin typeface="Arial" charset="0"/>
                <a:ea typeface="宋体" pitchFamily="2" charset="-122"/>
              </a:rPr>
              <a:t>describing a set of user </a:t>
            </a:r>
            <a:r>
              <a:rPr lang="en-US" altLang="zh-CN" b="1" dirty="0" smtClean="0">
                <a:solidFill>
                  <a:srgbClr val="FF0000"/>
                </a:solidFill>
                <a:latin typeface="Arial" charset="0"/>
                <a:ea typeface="宋体" pitchFamily="2" charset="-122"/>
              </a:rPr>
              <a:t>scenarios</a:t>
            </a:r>
          </a:p>
          <a:p>
            <a:r>
              <a:rPr lang="en-US" altLang="zh-CN" dirty="0" smtClean="0">
                <a:latin typeface="Arial" charset="0"/>
                <a:ea typeface="宋体" pitchFamily="2" charset="-122"/>
              </a:rPr>
              <a:t>capturing user requirements</a:t>
            </a:r>
          </a:p>
          <a:p>
            <a:r>
              <a:rPr lang="en-US" altLang="zh-CN" b="1" dirty="0" smtClean="0">
                <a:solidFill>
                  <a:srgbClr val="FF0000"/>
                </a:solidFill>
                <a:latin typeface="Arial" charset="0"/>
                <a:ea typeface="宋体" pitchFamily="2" charset="-122"/>
              </a:rPr>
              <a:t>contract</a:t>
            </a:r>
            <a:r>
              <a:rPr lang="en-US" altLang="zh-CN" dirty="0" smtClean="0">
                <a:latin typeface="Arial" charset="0"/>
                <a:ea typeface="宋体" pitchFamily="2" charset="-122"/>
              </a:rPr>
              <a:t> between end user and software developers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152400" y="-152400"/>
            <a:ext cx="8534399" cy="2736850"/>
          </a:xfrm>
          <a:prstGeom prst="rect">
            <a:avLst/>
          </a:prstGeom>
          <a:noFill/>
          <a:ln w="9525">
            <a:noFill/>
            <a:miter lim="800000"/>
            <a:headEnd/>
            <a:tailEnd/>
          </a:ln>
        </p:spPr>
      </p:pic>
      <p:sp>
        <p:nvSpPr>
          <p:cNvPr id="27688" name="Rectangle 4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7651" name="Group 3"/>
          <p:cNvGrpSpPr>
            <a:grpSpLocks noChangeAspect="1"/>
          </p:cNvGrpSpPr>
          <p:nvPr/>
        </p:nvGrpSpPr>
        <p:grpSpPr bwMode="auto">
          <a:xfrm>
            <a:off x="762000" y="3048000"/>
            <a:ext cx="7800975" cy="3810000"/>
            <a:chOff x="0" y="0"/>
            <a:chExt cx="7485" cy="6675"/>
          </a:xfrm>
        </p:grpSpPr>
        <p:sp>
          <p:nvSpPr>
            <p:cNvPr id="27687" name="AutoShape 39"/>
            <p:cNvSpPr>
              <a:spLocks noChangeAspect="1" noChangeArrowheads="1" noTextEdit="1"/>
            </p:cNvSpPr>
            <p:nvPr/>
          </p:nvSpPr>
          <p:spPr bwMode="auto">
            <a:xfrm>
              <a:off x="0" y="0"/>
              <a:ext cx="7485" cy="66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86" name="Rectangle 38"/>
            <p:cNvSpPr>
              <a:spLocks noChangeArrowheads="1"/>
            </p:cNvSpPr>
            <p:nvPr/>
          </p:nvSpPr>
          <p:spPr bwMode="auto">
            <a:xfrm>
              <a:off x="3600" y="540"/>
              <a:ext cx="3570" cy="5430"/>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685" name="Rectangle 37"/>
            <p:cNvSpPr>
              <a:spLocks noChangeArrowheads="1"/>
            </p:cNvSpPr>
            <p:nvPr/>
          </p:nvSpPr>
          <p:spPr bwMode="auto">
            <a:xfrm>
              <a:off x="6585" y="600"/>
              <a:ext cx="55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84" name="Oval 36"/>
            <p:cNvSpPr>
              <a:spLocks noChangeArrowheads="1"/>
            </p:cNvSpPr>
            <p:nvPr/>
          </p:nvSpPr>
          <p:spPr bwMode="auto">
            <a:xfrm>
              <a:off x="1080" y="315"/>
              <a:ext cx="240" cy="240"/>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83" name="Line 35"/>
            <p:cNvSpPr>
              <a:spLocks noChangeShapeType="1"/>
            </p:cNvSpPr>
            <p:nvPr/>
          </p:nvSpPr>
          <p:spPr bwMode="auto">
            <a:xfrm>
              <a:off x="1200" y="570"/>
              <a:ext cx="1" cy="25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82" name="Line 34"/>
            <p:cNvSpPr>
              <a:spLocks noChangeShapeType="1"/>
            </p:cNvSpPr>
            <p:nvPr/>
          </p:nvSpPr>
          <p:spPr bwMode="auto">
            <a:xfrm>
              <a:off x="1065" y="660"/>
              <a:ext cx="285" cy="1"/>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81" name="Line 33"/>
            <p:cNvSpPr>
              <a:spLocks noChangeShapeType="1"/>
            </p:cNvSpPr>
            <p:nvPr/>
          </p:nvSpPr>
          <p:spPr bwMode="auto">
            <a:xfrm flipH="1">
              <a:off x="1020" y="825"/>
              <a:ext cx="180"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80" name="Line 32"/>
            <p:cNvSpPr>
              <a:spLocks noChangeShapeType="1"/>
            </p:cNvSpPr>
            <p:nvPr/>
          </p:nvSpPr>
          <p:spPr bwMode="auto">
            <a:xfrm>
              <a:off x="1200" y="825"/>
              <a:ext cx="195"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79" name="Rectangle 31"/>
            <p:cNvSpPr>
              <a:spLocks noChangeArrowheads="1"/>
            </p:cNvSpPr>
            <p:nvPr/>
          </p:nvSpPr>
          <p:spPr bwMode="auto">
            <a:xfrm>
              <a:off x="615" y="1170"/>
              <a:ext cx="120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Agency‘s chief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78" name="Oval 30"/>
            <p:cNvSpPr>
              <a:spLocks noChangeArrowheads="1"/>
            </p:cNvSpPr>
            <p:nvPr/>
          </p:nvSpPr>
          <p:spPr bwMode="auto">
            <a:xfrm>
              <a:off x="1005" y="1935"/>
              <a:ext cx="240" cy="240"/>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77" name="Line 29"/>
            <p:cNvSpPr>
              <a:spLocks noChangeShapeType="1"/>
            </p:cNvSpPr>
            <p:nvPr/>
          </p:nvSpPr>
          <p:spPr bwMode="auto">
            <a:xfrm>
              <a:off x="1125" y="2190"/>
              <a:ext cx="1" cy="25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76" name="Line 28"/>
            <p:cNvSpPr>
              <a:spLocks noChangeShapeType="1"/>
            </p:cNvSpPr>
            <p:nvPr/>
          </p:nvSpPr>
          <p:spPr bwMode="auto">
            <a:xfrm>
              <a:off x="990" y="2280"/>
              <a:ext cx="285" cy="1"/>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75" name="Line 27"/>
            <p:cNvSpPr>
              <a:spLocks noChangeShapeType="1"/>
            </p:cNvSpPr>
            <p:nvPr/>
          </p:nvSpPr>
          <p:spPr bwMode="auto">
            <a:xfrm flipH="1">
              <a:off x="945" y="2445"/>
              <a:ext cx="180"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74" name="Line 26"/>
            <p:cNvSpPr>
              <a:spLocks noChangeShapeType="1"/>
            </p:cNvSpPr>
            <p:nvPr/>
          </p:nvSpPr>
          <p:spPr bwMode="auto">
            <a:xfrm>
              <a:off x="1125" y="2445"/>
              <a:ext cx="195"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73" name="Rectangle 25"/>
            <p:cNvSpPr>
              <a:spLocks noChangeArrowheads="1"/>
            </p:cNvSpPr>
            <p:nvPr/>
          </p:nvSpPr>
          <p:spPr bwMode="auto">
            <a:xfrm>
              <a:off x="885" y="2790"/>
              <a:ext cx="51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Agent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72" name="Oval 24"/>
            <p:cNvSpPr>
              <a:spLocks noChangeArrowheads="1"/>
            </p:cNvSpPr>
            <p:nvPr/>
          </p:nvSpPr>
          <p:spPr bwMode="auto">
            <a:xfrm>
              <a:off x="1050" y="3615"/>
              <a:ext cx="240" cy="240"/>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71" name="Line 23"/>
            <p:cNvSpPr>
              <a:spLocks noChangeShapeType="1"/>
            </p:cNvSpPr>
            <p:nvPr/>
          </p:nvSpPr>
          <p:spPr bwMode="auto">
            <a:xfrm>
              <a:off x="1170" y="3870"/>
              <a:ext cx="1" cy="25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70" name="Line 22"/>
            <p:cNvSpPr>
              <a:spLocks noChangeShapeType="1"/>
            </p:cNvSpPr>
            <p:nvPr/>
          </p:nvSpPr>
          <p:spPr bwMode="auto">
            <a:xfrm>
              <a:off x="1035" y="3960"/>
              <a:ext cx="285" cy="1"/>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69" name="Line 21"/>
            <p:cNvSpPr>
              <a:spLocks noChangeShapeType="1"/>
            </p:cNvSpPr>
            <p:nvPr/>
          </p:nvSpPr>
          <p:spPr bwMode="auto">
            <a:xfrm flipH="1">
              <a:off x="990" y="4125"/>
              <a:ext cx="180"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68" name="Line 20"/>
            <p:cNvSpPr>
              <a:spLocks noChangeShapeType="1"/>
            </p:cNvSpPr>
            <p:nvPr/>
          </p:nvSpPr>
          <p:spPr bwMode="auto">
            <a:xfrm>
              <a:off x="1170" y="4125"/>
              <a:ext cx="195"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67" name="Rectangle 19"/>
            <p:cNvSpPr>
              <a:spLocks noChangeArrowheads="1"/>
            </p:cNvSpPr>
            <p:nvPr/>
          </p:nvSpPr>
          <p:spPr bwMode="auto">
            <a:xfrm>
              <a:off x="375" y="4470"/>
              <a:ext cx="162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Ministry of Defence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66" name="Oval 18"/>
            <p:cNvSpPr>
              <a:spLocks noChangeArrowheads="1"/>
            </p:cNvSpPr>
            <p:nvPr/>
          </p:nvSpPr>
          <p:spPr bwMode="auto">
            <a:xfrm>
              <a:off x="990" y="5235"/>
              <a:ext cx="240" cy="240"/>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65" name="Line 17"/>
            <p:cNvSpPr>
              <a:spLocks noChangeShapeType="1"/>
            </p:cNvSpPr>
            <p:nvPr/>
          </p:nvSpPr>
          <p:spPr bwMode="auto">
            <a:xfrm>
              <a:off x="1110" y="5490"/>
              <a:ext cx="1" cy="25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64" name="Line 16"/>
            <p:cNvSpPr>
              <a:spLocks noChangeShapeType="1"/>
            </p:cNvSpPr>
            <p:nvPr/>
          </p:nvSpPr>
          <p:spPr bwMode="auto">
            <a:xfrm>
              <a:off x="975" y="5580"/>
              <a:ext cx="285" cy="1"/>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63" name="Line 15"/>
            <p:cNvSpPr>
              <a:spLocks noChangeShapeType="1"/>
            </p:cNvSpPr>
            <p:nvPr/>
          </p:nvSpPr>
          <p:spPr bwMode="auto">
            <a:xfrm flipH="1">
              <a:off x="930" y="5745"/>
              <a:ext cx="180"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62" name="Line 14"/>
            <p:cNvSpPr>
              <a:spLocks noChangeShapeType="1"/>
            </p:cNvSpPr>
            <p:nvPr/>
          </p:nvSpPr>
          <p:spPr bwMode="auto">
            <a:xfrm>
              <a:off x="1110" y="5745"/>
              <a:ext cx="195"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61" name="Rectangle 13"/>
            <p:cNvSpPr>
              <a:spLocks noChangeArrowheads="1"/>
            </p:cNvSpPr>
            <p:nvPr/>
          </p:nvSpPr>
          <p:spPr bwMode="auto">
            <a:xfrm>
              <a:off x="840" y="6090"/>
              <a:ext cx="57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Citizen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60" name="Oval 12"/>
            <p:cNvSpPr>
              <a:spLocks noChangeArrowheads="1"/>
            </p:cNvSpPr>
            <p:nvPr/>
          </p:nvSpPr>
          <p:spPr bwMode="auto">
            <a:xfrm>
              <a:off x="4020" y="2340"/>
              <a:ext cx="2805" cy="1470"/>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9" name="Rectangle 11"/>
            <p:cNvSpPr>
              <a:spLocks noChangeArrowheads="1"/>
            </p:cNvSpPr>
            <p:nvPr/>
          </p:nvSpPr>
          <p:spPr bwMode="auto">
            <a:xfrm>
              <a:off x="4113" y="2880"/>
              <a:ext cx="2985" cy="21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lumMod val="85000"/>
                      <a:lumOff val="15000"/>
                    </a:schemeClr>
                  </a:solidFill>
                  <a:effectLst/>
                  <a:latin typeface="Arial" pitchFamily="34" charset="0"/>
                  <a:ea typeface="Times New Roman" pitchFamily="18" charset="0"/>
                  <a:cs typeface="Arial" pitchFamily="34" charset="0"/>
                </a:rPr>
                <a:t>Evidences Transferring in Secret Intelligence Agencies</a:t>
              </a:r>
              <a:endParaRPr kumimoji="0" lang="en-US" sz="1800" b="1" i="0" u="none" strike="noStrike" cap="none" normalizeH="0" baseline="0" dirty="0" smtClean="0">
                <a:ln>
                  <a:noFill/>
                </a:ln>
                <a:solidFill>
                  <a:schemeClr val="bg1">
                    <a:lumMod val="85000"/>
                    <a:lumOff val="15000"/>
                  </a:schemeClr>
                </a:solidFill>
                <a:effectLst/>
                <a:latin typeface="Arial" pitchFamily="34" charset="0"/>
                <a:cs typeface="Arial" pitchFamily="34" charset="0"/>
              </a:endParaRPr>
            </a:p>
          </p:txBody>
        </p:sp>
        <p:sp>
          <p:nvSpPr>
            <p:cNvPr id="27658" name="Line 10"/>
            <p:cNvSpPr>
              <a:spLocks noChangeShapeType="1"/>
            </p:cNvSpPr>
            <p:nvPr/>
          </p:nvSpPr>
          <p:spPr bwMode="auto">
            <a:xfrm>
              <a:off x="1890" y="1230"/>
              <a:ext cx="2130" cy="111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7" name="Line 9"/>
            <p:cNvSpPr>
              <a:spLocks noChangeShapeType="1"/>
            </p:cNvSpPr>
            <p:nvPr/>
          </p:nvSpPr>
          <p:spPr bwMode="auto">
            <a:xfrm>
              <a:off x="1665" y="2565"/>
              <a:ext cx="2355" cy="31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6" name="Line 8"/>
            <p:cNvSpPr>
              <a:spLocks noChangeShapeType="1"/>
            </p:cNvSpPr>
            <p:nvPr/>
          </p:nvSpPr>
          <p:spPr bwMode="auto">
            <a:xfrm flipV="1">
              <a:off x="1890" y="3615"/>
              <a:ext cx="1950" cy="51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5" name="Line 7"/>
            <p:cNvSpPr>
              <a:spLocks noChangeShapeType="1"/>
            </p:cNvSpPr>
            <p:nvPr/>
          </p:nvSpPr>
          <p:spPr bwMode="auto">
            <a:xfrm flipV="1">
              <a:off x="1755" y="3825"/>
              <a:ext cx="2475" cy="156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4" name="AutoShape 6"/>
            <p:cNvSpPr>
              <a:spLocks noChangeShapeType="1"/>
            </p:cNvSpPr>
            <p:nvPr/>
          </p:nvSpPr>
          <p:spPr bwMode="auto">
            <a:xfrm>
              <a:off x="1890" y="1230"/>
              <a:ext cx="2130" cy="111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7653" name="AutoShape 5"/>
            <p:cNvSpPr>
              <a:spLocks noChangeShapeType="1"/>
            </p:cNvSpPr>
            <p:nvPr/>
          </p:nvSpPr>
          <p:spPr bwMode="auto">
            <a:xfrm>
              <a:off x="1665" y="2565"/>
              <a:ext cx="2355" cy="3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7652" name="AutoShape 4"/>
            <p:cNvSpPr>
              <a:spLocks noChangeShapeType="1"/>
            </p:cNvSpPr>
            <p:nvPr/>
          </p:nvSpPr>
          <p:spPr bwMode="auto">
            <a:xfrm flipV="1">
              <a:off x="1755" y="3825"/>
              <a:ext cx="2475" cy="156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C000"/>
                </a:solidFill>
              </a:rPr>
              <a:t>Defiance </a:t>
            </a:r>
            <a:r>
              <a:rPr lang="en-US" dirty="0" smtClean="0">
                <a:solidFill>
                  <a:srgbClr val="FFC000"/>
                </a:solidFill>
              </a:rPr>
              <a:t>Ministry Use Case Diagram:</a:t>
            </a:r>
            <a:br>
              <a:rPr lang="en-US" dirty="0" smtClean="0">
                <a:solidFill>
                  <a:srgbClr val="FFC000"/>
                </a:solidFill>
              </a:rPr>
            </a:br>
            <a:endParaRPr lang="en-US" dirty="0">
              <a:solidFill>
                <a:srgbClr val="FFC000"/>
              </a:solidFill>
            </a:endParaRPr>
          </a:p>
        </p:txBody>
      </p:sp>
      <p:pic>
        <p:nvPicPr>
          <p:cNvPr id="31746" name="Picture 2"/>
          <p:cNvPicPr>
            <a:picLocks noChangeAspect="1" noChangeArrowheads="1"/>
          </p:cNvPicPr>
          <p:nvPr/>
        </p:nvPicPr>
        <p:blipFill>
          <a:blip r:embed="rId2"/>
          <a:srcRect/>
          <a:stretch>
            <a:fillRect/>
          </a:stretch>
        </p:blipFill>
        <p:spPr bwMode="auto">
          <a:xfrm>
            <a:off x="1143000" y="1447800"/>
            <a:ext cx="6934200" cy="50879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System:</a:t>
            </a:r>
            <a:br>
              <a:rPr lang="en-US" dirty="0" smtClean="0"/>
            </a:br>
            <a:endParaRPr lang="en-US" dirty="0"/>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pPr lvl="0"/>
            <a:r>
              <a:rPr lang="en-US" dirty="0" smtClean="0"/>
              <a:t>This existing system is not providing secure registration and profile management of all the users properly</a:t>
            </a:r>
            <a:r>
              <a:rPr lang="en-US" dirty="0" smtClean="0"/>
              <a:t>.</a:t>
            </a:r>
            <a:endParaRPr lang="en-US" dirty="0" smtClean="0"/>
          </a:p>
          <a:p>
            <a:pPr lvl="0"/>
            <a:r>
              <a:rPr lang="en-US" dirty="0" smtClean="0"/>
              <a:t>This manual system gives us very less security for saving data and some data may be lost due to mismanagement</a:t>
            </a:r>
            <a:r>
              <a:rPr lang="en-US" dirty="0" smtClean="0"/>
              <a:t>.</a:t>
            </a:r>
            <a:endParaRPr lang="en-US" dirty="0" smtClean="0"/>
          </a:p>
          <a:p>
            <a:pPr lvl="0"/>
            <a:r>
              <a:rPr lang="en-US" dirty="0" smtClean="0"/>
              <a:t>The system is giving only less memory usage for the users.</a:t>
            </a:r>
          </a:p>
          <a:p>
            <a:pPr lvl="0"/>
            <a:r>
              <a:rPr lang="en-US" dirty="0" smtClean="0"/>
              <a:t>The system doesn’t provide facility to track all the activities of Agency-Chief and under working Agents.</a:t>
            </a:r>
          </a:p>
          <a:p>
            <a:pPr lvl="0"/>
            <a:r>
              <a:rPr lang="en-US" dirty="0" smtClean="0"/>
              <a:t>The system doesn’t provide any facility to maintain any tips &amp; suggestion for Citizen.</a:t>
            </a:r>
          </a:p>
          <a:p>
            <a:pPr lvl="0"/>
            <a:r>
              <a:rPr lang="en-US" dirty="0" smtClean="0"/>
              <a:t>The system doesn’t provide any functionality to upload evidences in encrypted format.</a:t>
            </a:r>
          </a:p>
          <a:p>
            <a:pPr lvl="0"/>
            <a:r>
              <a:rPr lang="en-US" dirty="0" smtClean="0"/>
              <a:t>This system doesn’t provide recruitment of agents through online.</a:t>
            </a:r>
          </a:p>
          <a:p>
            <a:r>
              <a:rPr lang="en-US" dirty="0" smtClean="0"/>
              <a:t>The system doesn’t provide any functionality to Defense Minister/Secrete Agency-Chief/Agents for online chatting.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Agency chief Case </a:t>
            </a:r>
            <a:r>
              <a:rPr lang="en-US" dirty="0" smtClean="0"/>
              <a:t>Diagram:</a:t>
            </a:r>
            <a:endParaRPr lang="en-US" dirty="0"/>
          </a:p>
        </p:txBody>
      </p:sp>
      <p:pic>
        <p:nvPicPr>
          <p:cNvPr id="32770" name="Picture 2"/>
          <p:cNvPicPr>
            <a:picLocks noChangeAspect="1" noChangeArrowheads="1"/>
          </p:cNvPicPr>
          <p:nvPr/>
        </p:nvPicPr>
        <p:blipFill>
          <a:blip r:embed="rId2"/>
          <a:srcRect/>
          <a:stretch>
            <a:fillRect/>
          </a:stretch>
        </p:blipFill>
        <p:spPr bwMode="auto">
          <a:xfrm>
            <a:off x="914400" y="1447800"/>
            <a:ext cx="5711825" cy="51276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Agent Use Case Diagram :</a:t>
            </a:r>
            <a:br>
              <a:rPr lang="en-US" dirty="0" smtClean="0"/>
            </a:br>
            <a:endParaRPr lang="en-US" dirty="0"/>
          </a:p>
        </p:txBody>
      </p:sp>
      <p:pic>
        <p:nvPicPr>
          <p:cNvPr id="33794" name="Picture 2"/>
          <p:cNvPicPr>
            <a:picLocks noChangeAspect="1" noChangeArrowheads="1"/>
          </p:cNvPicPr>
          <p:nvPr/>
        </p:nvPicPr>
        <p:blipFill>
          <a:blip r:embed="rId2"/>
          <a:srcRect/>
          <a:stretch>
            <a:fillRect/>
          </a:stretch>
        </p:blipFill>
        <p:spPr bwMode="auto">
          <a:xfrm>
            <a:off x="1447800" y="1676400"/>
            <a:ext cx="5943600" cy="4953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Citizen  </a:t>
            </a:r>
            <a:r>
              <a:rPr lang="en-US" dirty="0" err="1" smtClean="0"/>
              <a:t>Usecase</a:t>
            </a:r>
            <a:r>
              <a:rPr lang="en-US" dirty="0" smtClean="0"/>
              <a:t> Diagram </a:t>
            </a:r>
            <a:endParaRPr lang="en-US" dirty="0"/>
          </a:p>
        </p:txBody>
      </p:sp>
      <p:grpSp>
        <p:nvGrpSpPr>
          <p:cNvPr id="4" name="Group 1"/>
          <p:cNvGrpSpPr>
            <a:grpSpLocks noChangeAspect="1"/>
          </p:cNvGrpSpPr>
          <p:nvPr/>
        </p:nvGrpSpPr>
        <p:grpSpPr bwMode="auto">
          <a:xfrm>
            <a:off x="1676400" y="1447800"/>
            <a:ext cx="4794250" cy="4800600"/>
            <a:chOff x="0" y="0"/>
            <a:chExt cx="7551" cy="5522"/>
          </a:xfrm>
        </p:grpSpPr>
        <p:sp>
          <p:nvSpPr>
            <p:cNvPr id="5" name="AutoShape 23"/>
            <p:cNvSpPr>
              <a:spLocks noChangeAspect="1" noChangeArrowheads="1" noTextEdit="1"/>
            </p:cNvSpPr>
            <p:nvPr/>
          </p:nvSpPr>
          <p:spPr bwMode="auto">
            <a:xfrm>
              <a:off x="0" y="0"/>
              <a:ext cx="7551" cy="5522"/>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Oval 22"/>
            <p:cNvSpPr>
              <a:spLocks noChangeArrowheads="1"/>
            </p:cNvSpPr>
            <p:nvPr/>
          </p:nvSpPr>
          <p:spPr bwMode="auto">
            <a:xfrm>
              <a:off x="841" y="2416"/>
              <a:ext cx="240" cy="240"/>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Line 21"/>
            <p:cNvSpPr>
              <a:spLocks noChangeShapeType="1"/>
            </p:cNvSpPr>
            <p:nvPr/>
          </p:nvSpPr>
          <p:spPr bwMode="auto">
            <a:xfrm>
              <a:off x="961" y="2671"/>
              <a:ext cx="1" cy="25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20"/>
            <p:cNvSpPr>
              <a:spLocks noChangeShapeType="1"/>
            </p:cNvSpPr>
            <p:nvPr/>
          </p:nvSpPr>
          <p:spPr bwMode="auto">
            <a:xfrm>
              <a:off x="826" y="2761"/>
              <a:ext cx="285" cy="1"/>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19"/>
            <p:cNvSpPr>
              <a:spLocks noChangeShapeType="1"/>
            </p:cNvSpPr>
            <p:nvPr/>
          </p:nvSpPr>
          <p:spPr bwMode="auto">
            <a:xfrm flipH="1">
              <a:off x="781" y="2926"/>
              <a:ext cx="180"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18"/>
            <p:cNvSpPr>
              <a:spLocks noChangeShapeType="1"/>
            </p:cNvSpPr>
            <p:nvPr/>
          </p:nvSpPr>
          <p:spPr bwMode="auto">
            <a:xfrm>
              <a:off x="961" y="2926"/>
              <a:ext cx="195" cy="27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7"/>
            <p:cNvSpPr>
              <a:spLocks noChangeArrowheads="1"/>
            </p:cNvSpPr>
            <p:nvPr/>
          </p:nvSpPr>
          <p:spPr bwMode="auto">
            <a:xfrm>
              <a:off x="691" y="3271"/>
              <a:ext cx="55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citizen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Oval 16"/>
            <p:cNvSpPr>
              <a:spLocks noChangeArrowheads="1"/>
            </p:cNvSpPr>
            <p:nvPr/>
          </p:nvSpPr>
          <p:spPr bwMode="auto">
            <a:xfrm>
              <a:off x="4201" y="540"/>
              <a:ext cx="2612" cy="645"/>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5"/>
            <p:cNvSpPr>
              <a:spLocks noChangeArrowheads="1"/>
            </p:cNvSpPr>
            <p:nvPr/>
          </p:nvSpPr>
          <p:spPr bwMode="auto">
            <a:xfrm>
              <a:off x="4507" y="793"/>
              <a:ext cx="172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success stories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Oval 14"/>
            <p:cNvSpPr>
              <a:spLocks noChangeArrowheads="1"/>
            </p:cNvSpPr>
            <p:nvPr/>
          </p:nvSpPr>
          <p:spPr bwMode="auto">
            <a:xfrm>
              <a:off x="4804" y="1621"/>
              <a:ext cx="2432" cy="645"/>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5239" y="1861"/>
              <a:ext cx="159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job resources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Oval 12"/>
            <p:cNvSpPr>
              <a:spLocks noChangeArrowheads="1"/>
            </p:cNvSpPr>
            <p:nvPr/>
          </p:nvSpPr>
          <p:spPr bwMode="auto">
            <a:xfrm>
              <a:off x="4864" y="3121"/>
              <a:ext cx="2312" cy="645"/>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5269" y="3361"/>
              <a:ext cx="151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tips &amp; suggesition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Oval 10"/>
            <p:cNvSpPr>
              <a:spLocks noChangeArrowheads="1"/>
            </p:cNvSpPr>
            <p:nvPr/>
          </p:nvSpPr>
          <p:spPr bwMode="auto">
            <a:xfrm>
              <a:off x="4143" y="4562"/>
              <a:ext cx="1892" cy="645"/>
            </a:xfrm>
            <a:prstGeom prst="ellipse">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9"/>
            <p:cNvSpPr>
              <a:spLocks noChangeArrowheads="1"/>
            </p:cNvSpPr>
            <p:nvPr/>
          </p:nvSpPr>
          <p:spPr bwMode="auto">
            <a:xfrm>
              <a:off x="4774" y="4802"/>
              <a:ext cx="114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Line 8"/>
            <p:cNvSpPr>
              <a:spLocks noChangeShapeType="1"/>
            </p:cNvSpPr>
            <p:nvPr/>
          </p:nvSpPr>
          <p:spPr bwMode="auto">
            <a:xfrm flipV="1">
              <a:off x="1636" y="2191"/>
              <a:ext cx="3168" cy="64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7"/>
            <p:cNvSpPr>
              <a:spLocks noChangeShapeType="1"/>
            </p:cNvSpPr>
            <p:nvPr/>
          </p:nvSpPr>
          <p:spPr bwMode="auto">
            <a:xfrm>
              <a:off x="1546" y="3031"/>
              <a:ext cx="3228" cy="31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6"/>
            <p:cNvSpPr>
              <a:spLocks noChangeShapeType="1"/>
            </p:cNvSpPr>
            <p:nvPr/>
          </p:nvSpPr>
          <p:spPr bwMode="auto">
            <a:xfrm>
              <a:off x="1636" y="3286"/>
              <a:ext cx="2747" cy="1276"/>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AutoShape 5"/>
            <p:cNvSpPr>
              <a:spLocks noChangeShapeType="1"/>
            </p:cNvSpPr>
            <p:nvPr/>
          </p:nvSpPr>
          <p:spPr bwMode="auto">
            <a:xfrm>
              <a:off x="1636" y="3286"/>
              <a:ext cx="2747" cy="127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 name="AutoShape 4"/>
            <p:cNvSpPr>
              <a:spLocks noChangeShapeType="1"/>
            </p:cNvSpPr>
            <p:nvPr/>
          </p:nvSpPr>
          <p:spPr bwMode="auto">
            <a:xfrm>
              <a:off x="1546" y="3031"/>
              <a:ext cx="3228" cy="3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5" name="AutoShape 3"/>
            <p:cNvSpPr>
              <a:spLocks noChangeShapeType="1"/>
            </p:cNvSpPr>
            <p:nvPr/>
          </p:nvSpPr>
          <p:spPr bwMode="auto">
            <a:xfrm flipV="1">
              <a:off x="1636" y="2192"/>
              <a:ext cx="3168" cy="64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6" name="AutoShape 2"/>
            <p:cNvSpPr>
              <a:spLocks noChangeShapeType="1"/>
            </p:cNvSpPr>
            <p:nvPr/>
          </p:nvSpPr>
          <p:spPr bwMode="auto">
            <a:xfrm flipV="1">
              <a:off x="1546" y="913"/>
              <a:ext cx="2822" cy="168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 </a:t>
            </a:r>
            <a:r>
              <a:rPr lang="en-US" dirty="0" smtClean="0">
                <a:solidFill>
                  <a:srgbClr val="FFFF00"/>
                </a:solidFill>
              </a:rPr>
              <a:t>2. Class </a:t>
            </a:r>
            <a:r>
              <a:rPr lang="en-US" dirty="0" smtClean="0">
                <a:solidFill>
                  <a:srgbClr val="FFFF00"/>
                </a:solidFill>
              </a:rPr>
              <a:t>Diagram</a:t>
            </a:r>
            <a:endParaRPr lang="en-US" dirty="0">
              <a:solidFill>
                <a:srgbClr val="FFFF00"/>
              </a:solidFill>
            </a:endParaRPr>
          </a:p>
        </p:txBody>
      </p:sp>
      <p:sp>
        <p:nvSpPr>
          <p:cNvPr id="3" name="Content Placeholder 2"/>
          <p:cNvSpPr>
            <a:spLocks noGrp="1"/>
          </p:cNvSpPr>
          <p:nvPr>
            <p:ph idx="1"/>
          </p:nvPr>
        </p:nvSpPr>
        <p:spPr/>
        <p:txBody>
          <a:bodyPr/>
          <a:lstStyle/>
          <a:p>
            <a:r>
              <a:rPr lang="en-US" sz="2000" dirty="0" smtClean="0"/>
              <a:t>Class diagrams describe the structure of the system in terms of classes and objects. The </a:t>
            </a:r>
            <a:r>
              <a:rPr lang="en-US" sz="2000" dirty="0" err="1" smtClean="0"/>
              <a:t>servlet</a:t>
            </a:r>
            <a:r>
              <a:rPr lang="en-US" sz="2000" dirty="0" smtClean="0"/>
              <a:t> </a:t>
            </a:r>
            <a:r>
              <a:rPr lang="en-US" sz="2000" dirty="0" err="1" smtClean="0"/>
              <a:t>api</a:t>
            </a:r>
            <a:r>
              <a:rPr lang="en-US" sz="2000" dirty="0" smtClean="0"/>
              <a:t> class diagram will be as follows.</a:t>
            </a:r>
          </a:p>
          <a:p>
            <a:pPr lvl="1">
              <a:lnSpc>
                <a:spcPct val="80000"/>
              </a:lnSpc>
              <a:buClr>
                <a:schemeClr val="tx1"/>
              </a:buClr>
              <a:buFont typeface="Wingdings" pitchFamily="2" charset="2"/>
              <a:buChar char="Ø"/>
            </a:pPr>
            <a:endParaRPr lang="en-US" dirty="0" smtClean="0"/>
          </a:p>
          <a:p>
            <a:endParaRPr lang="en-US" dirty="0"/>
          </a:p>
        </p:txBody>
      </p:sp>
      <p:grpSp>
        <p:nvGrpSpPr>
          <p:cNvPr id="4" name="Group 4"/>
          <p:cNvGrpSpPr>
            <a:grpSpLocks/>
          </p:cNvGrpSpPr>
          <p:nvPr/>
        </p:nvGrpSpPr>
        <p:grpSpPr bwMode="auto">
          <a:xfrm>
            <a:off x="990600" y="3200400"/>
            <a:ext cx="5613400" cy="3335338"/>
            <a:chOff x="1248" y="1418"/>
            <a:chExt cx="3645" cy="2241"/>
          </a:xfrm>
        </p:grpSpPr>
        <p:sp>
          <p:nvSpPr>
            <p:cNvPr id="5" name="Rectangle 5"/>
            <p:cNvSpPr>
              <a:spLocks noChangeArrowheads="1"/>
            </p:cNvSpPr>
            <p:nvPr/>
          </p:nvSpPr>
          <p:spPr bwMode="auto">
            <a:xfrm>
              <a:off x="1248" y="2385"/>
              <a:ext cx="1968" cy="1071"/>
            </a:xfrm>
            <a:prstGeom prst="rect">
              <a:avLst/>
            </a:prstGeom>
            <a:noFill/>
            <a:ln w="19050" algn="ctr">
              <a:solidFill>
                <a:schemeClr val="tx1"/>
              </a:solidFill>
              <a:miter lim="800000"/>
              <a:headEnd/>
              <a:tailEnd type="none" w="lg" len="lg"/>
            </a:ln>
          </p:spPr>
          <p:txBody>
            <a:bodyPr anchor="ctr">
              <a:spAutoFit/>
            </a:bodyPr>
            <a:lstStyle/>
            <a:p>
              <a:endParaRPr lang="en-US"/>
            </a:p>
          </p:txBody>
        </p:sp>
        <p:sp>
          <p:nvSpPr>
            <p:cNvPr id="6" name="Rectangle 6"/>
            <p:cNvSpPr>
              <a:spLocks noChangeArrowheads="1"/>
            </p:cNvSpPr>
            <p:nvPr/>
          </p:nvSpPr>
          <p:spPr bwMode="auto">
            <a:xfrm>
              <a:off x="1248" y="1809"/>
              <a:ext cx="1968" cy="576"/>
            </a:xfrm>
            <a:prstGeom prst="rect">
              <a:avLst/>
            </a:prstGeom>
            <a:solidFill>
              <a:srgbClr val="FF9900"/>
            </a:solidFill>
            <a:ln w="19050" algn="ctr">
              <a:solidFill>
                <a:schemeClr val="tx1"/>
              </a:solidFill>
              <a:miter lim="800000"/>
              <a:headEnd/>
              <a:tailEnd type="none" w="lg" len="lg"/>
            </a:ln>
          </p:spPr>
          <p:txBody>
            <a:bodyPr anchor="ctr">
              <a:spAutoFit/>
            </a:bodyPr>
            <a:lstStyle/>
            <a:p>
              <a:endParaRPr lang="en-US"/>
            </a:p>
          </p:txBody>
        </p:sp>
        <p:sp>
          <p:nvSpPr>
            <p:cNvPr id="7" name="Rectangle 7"/>
            <p:cNvSpPr>
              <a:spLocks noChangeArrowheads="1"/>
            </p:cNvSpPr>
            <p:nvPr/>
          </p:nvSpPr>
          <p:spPr bwMode="auto">
            <a:xfrm>
              <a:off x="1248" y="1473"/>
              <a:ext cx="1968" cy="336"/>
            </a:xfrm>
            <a:prstGeom prst="rect">
              <a:avLst/>
            </a:prstGeom>
            <a:solidFill>
              <a:srgbClr val="FF7C80"/>
            </a:solidFill>
            <a:ln w="19050" algn="ctr">
              <a:solidFill>
                <a:schemeClr val="tx1"/>
              </a:solidFill>
              <a:miter lim="800000"/>
              <a:headEnd/>
              <a:tailEnd type="none" w="lg" len="lg"/>
            </a:ln>
          </p:spPr>
          <p:txBody>
            <a:bodyPr wrap="none" anchor="ctr">
              <a:spAutoFit/>
            </a:bodyPr>
            <a:lstStyle/>
            <a:p>
              <a:endParaRPr lang="en-US"/>
            </a:p>
          </p:txBody>
        </p:sp>
        <p:sp>
          <p:nvSpPr>
            <p:cNvPr id="8" name="Text Box 8"/>
            <p:cNvSpPr txBox="1">
              <a:spLocks noChangeArrowheads="1"/>
            </p:cNvSpPr>
            <p:nvPr/>
          </p:nvSpPr>
          <p:spPr bwMode="auto">
            <a:xfrm>
              <a:off x="1344" y="1521"/>
              <a:ext cx="1765" cy="310"/>
            </a:xfrm>
            <a:prstGeom prst="rect">
              <a:avLst/>
            </a:prstGeom>
            <a:noFill/>
            <a:ln w="19050" algn="ctr">
              <a:noFill/>
              <a:miter lim="800000"/>
              <a:headEnd/>
              <a:tailEnd type="none" w="lg" len="lg"/>
            </a:ln>
          </p:spPr>
          <p:txBody>
            <a:bodyPr wrap="none">
              <a:spAutoFit/>
            </a:bodyPr>
            <a:lstStyle/>
            <a:p>
              <a:pPr marL="290513" indent="-290513">
                <a:lnSpc>
                  <a:spcPct val="90000"/>
                </a:lnSpc>
                <a:spcBef>
                  <a:spcPct val="20000"/>
                </a:spcBef>
                <a:buClr>
                  <a:srgbClr val="CC0000"/>
                </a:buClr>
              </a:pPr>
              <a:r>
                <a:rPr lang="zh-CN" altLang="en-US" sz="2800" dirty="0">
                  <a:latin typeface="Arial" charset="0"/>
                  <a:ea typeface="宋体" pitchFamily="2" charset="-122"/>
                </a:rPr>
                <a:t> </a:t>
              </a:r>
              <a:r>
                <a:rPr lang="en-US" altLang="zh-CN" sz="2800" dirty="0" err="1">
                  <a:latin typeface="Arial" charset="0"/>
                  <a:ea typeface="宋体" pitchFamily="2" charset="-122"/>
                </a:rPr>
                <a:t>Account_Name</a:t>
              </a:r>
              <a:endParaRPr lang="en-US" altLang="zh-CN" sz="2800" dirty="0">
                <a:latin typeface="Arial" charset="0"/>
                <a:ea typeface="宋体" pitchFamily="2" charset="-122"/>
              </a:endParaRPr>
            </a:p>
          </p:txBody>
        </p:sp>
        <p:sp>
          <p:nvSpPr>
            <p:cNvPr id="9" name="Text Box 9"/>
            <p:cNvSpPr txBox="1">
              <a:spLocks noChangeArrowheads="1"/>
            </p:cNvSpPr>
            <p:nvPr/>
          </p:nvSpPr>
          <p:spPr bwMode="auto">
            <a:xfrm>
              <a:off x="1378" y="1822"/>
              <a:ext cx="119" cy="309"/>
            </a:xfrm>
            <a:prstGeom prst="rect">
              <a:avLst/>
            </a:prstGeom>
            <a:noFill/>
            <a:ln w="19050" algn="ctr">
              <a:noFill/>
              <a:miter lim="800000"/>
              <a:headEnd/>
              <a:tailEnd type="none" w="lg" len="lg"/>
            </a:ln>
          </p:spPr>
          <p:txBody>
            <a:bodyPr wrap="none">
              <a:spAutoFit/>
            </a:bodyPr>
            <a:lstStyle/>
            <a:p>
              <a:pPr marL="290513" indent="-290513">
                <a:lnSpc>
                  <a:spcPct val="90000"/>
                </a:lnSpc>
                <a:spcBef>
                  <a:spcPct val="20000"/>
                </a:spcBef>
                <a:buClr>
                  <a:srgbClr val="CC0000"/>
                </a:buClr>
              </a:pPr>
              <a:endParaRPr lang="zh-CN" altLang="en-US" sz="2800">
                <a:latin typeface="Arial" charset="0"/>
                <a:ea typeface="宋体" pitchFamily="2" charset="-122"/>
              </a:endParaRPr>
            </a:p>
          </p:txBody>
        </p:sp>
        <p:sp>
          <p:nvSpPr>
            <p:cNvPr id="10" name="Text Box 10"/>
            <p:cNvSpPr txBox="1">
              <a:spLocks noChangeArrowheads="1"/>
            </p:cNvSpPr>
            <p:nvPr/>
          </p:nvSpPr>
          <p:spPr bwMode="auto">
            <a:xfrm>
              <a:off x="1296" y="1776"/>
              <a:ext cx="2011" cy="615"/>
            </a:xfrm>
            <a:prstGeom prst="rect">
              <a:avLst/>
            </a:prstGeom>
            <a:noFill/>
            <a:ln w="19050" algn="ctr">
              <a:noFill/>
              <a:miter lim="800000"/>
              <a:headEnd/>
              <a:tailEnd type="none" w="lg" len="lg"/>
            </a:ln>
          </p:spPr>
          <p:txBody>
            <a:bodyPr wrap="none">
              <a:spAutoFit/>
            </a:bodyPr>
            <a:lstStyle/>
            <a:p>
              <a:pPr marL="290513" indent="-290513">
                <a:lnSpc>
                  <a:spcPct val="90000"/>
                </a:lnSpc>
                <a:spcBef>
                  <a:spcPct val="20000"/>
                </a:spcBef>
                <a:buClr>
                  <a:srgbClr val="CC0000"/>
                </a:buClr>
              </a:pPr>
              <a:r>
                <a:rPr lang="en-US" altLang="zh-CN" sz="2800" dirty="0">
                  <a:latin typeface="Arial" charset="0"/>
                  <a:ea typeface="宋体" pitchFamily="2" charset="-122"/>
                </a:rPr>
                <a:t>- </a:t>
              </a:r>
              <a:r>
                <a:rPr lang="en-US" altLang="zh-CN" sz="2800" dirty="0" err="1">
                  <a:latin typeface="Arial" charset="0"/>
                  <a:ea typeface="宋体" pitchFamily="2" charset="-122"/>
                </a:rPr>
                <a:t>Customer_Name</a:t>
              </a:r>
              <a:endParaRPr lang="en-US" altLang="zh-CN" sz="2800" dirty="0">
                <a:latin typeface="Arial" charset="0"/>
                <a:ea typeface="宋体" pitchFamily="2" charset="-122"/>
              </a:endParaRPr>
            </a:p>
            <a:p>
              <a:pPr marL="290513" indent="-290513">
                <a:lnSpc>
                  <a:spcPct val="90000"/>
                </a:lnSpc>
                <a:spcBef>
                  <a:spcPct val="20000"/>
                </a:spcBef>
                <a:buClr>
                  <a:srgbClr val="CC0000"/>
                </a:buClr>
              </a:pPr>
              <a:r>
                <a:rPr lang="en-US" altLang="zh-CN" sz="2800" dirty="0">
                  <a:latin typeface="Arial" charset="0"/>
                  <a:ea typeface="宋体" pitchFamily="2" charset="-122"/>
                </a:rPr>
                <a:t>- Balance</a:t>
              </a:r>
            </a:p>
          </p:txBody>
        </p:sp>
        <p:sp>
          <p:nvSpPr>
            <p:cNvPr id="11" name="Text Box 11"/>
            <p:cNvSpPr txBox="1">
              <a:spLocks noChangeArrowheads="1"/>
            </p:cNvSpPr>
            <p:nvPr/>
          </p:nvSpPr>
          <p:spPr bwMode="auto">
            <a:xfrm>
              <a:off x="1296" y="2433"/>
              <a:ext cx="1532" cy="1226"/>
            </a:xfrm>
            <a:prstGeom prst="rect">
              <a:avLst/>
            </a:prstGeom>
            <a:noFill/>
            <a:ln w="19050" algn="ctr">
              <a:noFill/>
              <a:miter lim="800000"/>
              <a:headEnd/>
              <a:tailEnd type="none" w="lg" len="lg"/>
            </a:ln>
          </p:spPr>
          <p:txBody>
            <a:bodyPr>
              <a:spAutoFit/>
            </a:bodyPr>
            <a:lstStyle/>
            <a:p>
              <a:pPr marL="290513" indent="-290513">
                <a:lnSpc>
                  <a:spcPct val="90000"/>
                </a:lnSpc>
                <a:spcBef>
                  <a:spcPct val="20000"/>
                </a:spcBef>
                <a:buClr>
                  <a:srgbClr val="CC0000"/>
                </a:buClr>
              </a:pPr>
              <a:r>
                <a:rPr lang="en-US" altLang="zh-CN" sz="2800" dirty="0">
                  <a:latin typeface="Arial" charset="0"/>
                  <a:ea typeface="宋体" pitchFamily="2" charset="-122"/>
                </a:rPr>
                <a:t>+</a:t>
              </a:r>
              <a:r>
                <a:rPr lang="en-US" altLang="zh-CN" sz="2800" dirty="0" err="1">
                  <a:latin typeface="Arial" charset="0"/>
                  <a:ea typeface="宋体" pitchFamily="2" charset="-122"/>
                </a:rPr>
                <a:t>addFunds</a:t>
              </a:r>
              <a:r>
                <a:rPr lang="en-US" altLang="zh-CN" sz="2800" dirty="0">
                  <a:latin typeface="Arial" charset="0"/>
                  <a:ea typeface="宋体" pitchFamily="2" charset="-122"/>
                </a:rPr>
                <a:t>( )</a:t>
              </a:r>
            </a:p>
            <a:p>
              <a:pPr marL="290513" indent="-290513">
                <a:lnSpc>
                  <a:spcPct val="90000"/>
                </a:lnSpc>
                <a:spcBef>
                  <a:spcPct val="20000"/>
                </a:spcBef>
                <a:buClr>
                  <a:srgbClr val="CC0000"/>
                </a:buClr>
              </a:pPr>
              <a:r>
                <a:rPr lang="en-US" altLang="zh-CN" sz="2800" dirty="0">
                  <a:latin typeface="Arial" charset="0"/>
                  <a:ea typeface="宋体" pitchFamily="2" charset="-122"/>
                </a:rPr>
                <a:t>+</a:t>
              </a:r>
              <a:r>
                <a:rPr lang="en-US" altLang="zh-CN" sz="2800" dirty="0" err="1">
                  <a:latin typeface="Arial" charset="0"/>
                  <a:ea typeface="宋体" pitchFamily="2" charset="-122"/>
                </a:rPr>
                <a:t>withDraw</a:t>
              </a:r>
              <a:r>
                <a:rPr lang="en-US" altLang="zh-CN" sz="2800" dirty="0">
                  <a:latin typeface="Arial" charset="0"/>
                  <a:ea typeface="宋体" pitchFamily="2" charset="-122"/>
                </a:rPr>
                <a:t>( )</a:t>
              </a:r>
            </a:p>
            <a:p>
              <a:pPr marL="290513" indent="-290513">
                <a:lnSpc>
                  <a:spcPct val="90000"/>
                </a:lnSpc>
                <a:spcBef>
                  <a:spcPct val="20000"/>
                </a:spcBef>
                <a:buClr>
                  <a:srgbClr val="CC0000"/>
                </a:buClr>
              </a:pPr>
              <a:r>
                <a:rPr lang="en-US" altLang="zh-CN" sz="2800" dirty="0">
                  <a:latin typeface="Arial" charset="0"/>
                  <a:ea typeface="宋体" pitchFamily="2" charset="-122"/>
                </a:rPr>
                <a:t>+transfer( )</a:t>
              </a:r>
            </a:p>
            <a:p>
              <a:pPr marL="290513" indent="-290513">
                <a:lnSpc>
                  <a:spcPct val="90000"/>
                </a:lnSpc>
                <a:spcBef>
                  <a:spcPct val="20000"/>
                </a:spcBef>
                <a:buClr>
                  <a:srgbClr val="CC0000"/>
                </a:buClr>
              </a:pPr>
              <a:endParaRPr lang="zh-CN" altLang="en-US" sz="2800" dirty="0">
                <a:latin typeface="Arial" charset="0"/>
                <a:ea typeface="宋体" pitchFamily="2" charset="-122"/>
              </a:endParaRPr>
            </a:p>
          </p:txBody>
        </p:sp>
        <p:sp>
          <p:nvSpPr>
            <p:cNvPr id="12" name="Text Box 12"/>
            <p:cNvSpPr txBox="1">
              <a:spLocks noChangeArrowheads="1"/>
            </p:cNvSpPr>
            <p:nvPr/>
          </p:nvSpPr>
          <p:spPr bwMode="auto">
            <a:xfrm>
              <a:off x="3783" y="1418"/>
              <a:ext cx="661" cy="286"/>
            </a:xfrm>
            <a:prstGeom prst="rect">
              <a:avLst/>
            </a:prstGeom>
            <a:solidFill>
              <a:schemeClr val="tx1"/>
            </a:solidFill>
            <a:ln w="19050" algn="ctr">
              <a:solidFill>
                <a:schemeClr val="accent1"/>
              </a:solidFill>
              <a:miter lim="800000"/>
              <a:headEnd/>
              <a:tailEnd type="none" w="lg" len="lg"/>
            </a:ln>
          </p:spPr>
          <p:txBody>
            <a:bodyPr wrap="none">
              <a:spAutoFit/>
            </a:bodyPr>
            <a:lstStyle/>
            <a:p>
              <a:pPr marL="290513" indent="-290513">
                <a:lnSpc>
                  <a:spcPct val="90000"/>
                </a:lnSpc>
                <a:spcBef>
                  <a:spcPct val="20000"/>
                </a:spcBef>
                <a:buClr>
                  <a:srgbClr val="CC0000"/>
                </a:buClr>
              </a:pPr>
              <a:r>
                <a:rPr lang="en-US" altLang="zh-CN" sz="2400" dirty="0">
                  <a:solidFill>
                    <a:schemeClr val="accent1"/>
                  </a:solidFill>
                  <a:latin typeface="Arial" charset="0"/>
                  <a:ea typeface="宋体" pitchFamily="2" charset="-122"/>
                </a:rPr>
                <a:t>Name</a:t>
              </a:r>
            </a:p>
          </p:txBody>
        </p:sp>
        <p:sp>
          <p:nvSpPr>
            <p:cNvPr id="13" name="Text Box 13"/>
            <p:cNvSpPr txBox="1">
              <a:spLocks noChangeArrowheads="1"/>
            </p:cNvSpPr>
            <p:nvPr/>
          </p:nvSpPr>
          <p:spPr bwMode="auto">
            <a:xfrm>
              <a:off x="3792" y="1976"/>
              <a:ext cx="968" cy="286"/>
            </a:xfrm>
            <a:prstGeom prst="rect">
              <a:avLst/>
            </a:prstGeom>
            <a:solidFill>
              <a:schemeClr val="tx1"/>
            </a:solidFill>
            <a:ln w="19050" algn="ctr">
              <a:solidFill>
                <a:srgbClr val="FF9900"/>
              </a:solidFill>
              <a:miter lim="800000"/>
              <a:headEnd/>
              <a:tailEnd type="none" w="lg" len="lg"/>
            </a:ln>
          </p:spPr>
          <p:txBody>
            <a:bodyPr wrap="none">
              <a:spAutoFit/>
            </a:bodyPr>
            <a:lstStyle/>
            <a:p>
              <a:pPr marL="290513" indent="-290513">
                <a:lnSpc>
                  <a:spcPct val="90000"/>
                </a:lnSpc>
                <a:spcBef>
                  <a:spcPct val="20000"/>
                </a:spcBef>
                <a:buClr>
                  <a:srgbClr val="CC0000"/>
                </a:buClr>
              </a:pPr>
              <a:r>
                <a:rPr lang="en-US" altLang="zh-CN" sz="2400" dirty="0">
                  <a:solidFill>
                    <a:schemeClr val="folHlink"/>
                  </a:solidFill>
                  <a:latin typeface="Arial" charset="0"/>
                  <a:ea typeface="宋体" pitchFamily="2" charset="-122"/>
                </a:rPr>
                <a:t>Attributes</a:t>
              </a:r>
            </a:p>
          </p:txBody>
        </p:sp>
        <p:sp>
          <p:nvSpPr>
            <p:cNvPr id="14" name="Text Box 14"/>
            <p:cNvSpPr txBox="1">
              <a:spLocks noChangeArrowheads="1"/>
            </p:cNvSpPr>
            <p:nvPr/>
          </p:nvSpPr>
          <p:spPr bwMode="auto">
            <a:xfrm>
              <a:off x="3792" y="2504"/>
              <a:ext cx="1101" cy="286"/>
            </a:xfrm>
            <a:prstGeom prst="rect">
              <a:avLst/>
            </a:prstGeom>
            <a:noFill/>
            <a:ln w="19050" algn="ctr">
              <a:solidFill>
                <a:schemeClr val="tx1"/>
              </a:solidFill>
              <a:miter lim="800000"/>
              <a:headEnd/>
              <a:tailEnd type="none" w="lg" len="lg"/>
            </a:ln>
          </p:spPr>
          <p:txBody>
            <a:bodyPr wrap="none">
              <a:spAutoFit/>
            </a:bodyPr>
            <a:lstStyle/>
            <a:p>
              <a:pPr marL="290513" indent="-290513">
                <a:lnSpc>
                  <a:spcPct val="90000"/>
                </a:lnSpc>
                <a:spcBef>
                  <a:spcPct val="20000"/>
                </a:spcBef>
                <a:buClr>
                  <a:srgbClr val="CC0000"/>
                </a:buClr>
              </a:pPr>
              <a:r>
                <a:rPr lang="en-US" altLang="zh-CN" sz="2400" dirty="0">
                  <a:latin typeface="Arial" charset="0"/>
                  <a:ea typeface="宋体" pitchFamily="2" charset="-122"/>
                </a:rPr>
                <a:t>Operations</a:t>
              </a:r>
            </a:p>
          </p:txBody>
        </p:sp>
        <p:sp>
          <p:nvSpPr>
            <p:cNvPr id="15" name="Line 15"/>
            <p:cNvSpPr>
              <a:spLocks noChangeShapeType="1"/>
            </p:cNvSpPr>
            <p:nvPr/>
          </p:nvSpPr>
          <p:spPr bwMode="auto">
            <a:xfrm flipH="1">
              <a:off x="3216" y="1569"/>
              <a:ext cx="576" cy="96"/>
            </a:xfrm>
            <a:prstGeom prst="line">
              <a:avLst/>
            </a:prstGeom>
            <a:noFill/>
            <a:ln w="19050">
              <a:solidFill>
                <a:schemeClr val="accent1"/>
              </a:solidFill>
              <a:round/>
              <a:headEnd/>
              <a:tailEnd type="arrow" w="lg" len="lg"/>
            </a:ln>
          </p:spPr>
          <p:txBody>
            <a:bodyPr wrap="none">
              <a:spAutoFit/>
            </a:bodyPr>
            <a:lstStyle/>
            <a:p>
              <a:endParaRPr lang="en-US"/>
            </a:p>
          </p:txBody>
        </p:sp>
        <p:sp>
          <p:nvSpPr>
            <p:cNvPr id="16" name="Line 16"/>
            <p:cNvSpPr>
              <a:spLocks noChangeShapeType="1"/>
            </p:cNvSpPr>
            <p:nvPr/>
          </p:nvSpPr>
          <p:spPr bwMode="auto">
            <a:xfrm flipH="1">
              <a:off x="3216" y="2097"/>
              <a:ext cx="576" cy="96"/>
            </a:xfrm>
            <a:prstGeom prst="line">
              <a:avLst/>
            </a:prstGeom>
            <a:noFill/>
            <a:ln w="19050">
              <a:solidFill>
                <a:srgbClr val="FF9900"/>
              </a:solidFill>
              <a:round/>
              <a:headEnd/>
              <a:tailEnd type="arrow" w="lg" len="lg"/>
            </a:ln>
          </p:spPr>
          <p:txBody>
            <a:bodyPr wrap="none">
              <a:spAutoFit/>
            </a:bodyPr>
            <a:lstStyle/>
            <a:p>
              <a:endParaRPr lang="en-US"/>
            </a:p>
          </p:txBody>
        </p:sp>
        <p:sp>
          <p:nvSpPr>
            <p:cNvPr id="17" name="Line 17"/>
            <p:cNvSpPr>
              <a:spLocks noChangeShapeType="1"/>
            </p:cNvSpPr>
            <p:nvPr/>
          </p:nvSpPr>
          <p:spPr bwMode="auto">
            <a:xfrm flipH="1">
              <a:off x="3216" y="2625"/>
              <a:ext cx="576" cy="96"/>
            </a:xfrm>
            <a:prstGeom prst="line">
              <a:avLst/>
            </a:prstGeom>
            <a:noFill/>
            <a:ln w="19050">
              <a:solidFill>
                <a:schemeClr val="tx1"/>
              </a:solidFill>
              <a:round/>
              <a:headEnd/>
              <a:tailEnd type="arrow" w="lg" len="lg"/>
            </a:ln>
          </p:spPr>
          <p:txBody>
            <a:bodyPr wrap="none">
              <a:spAutoFit/>
            </a:bodyPr>
            <a:lstStyle/>
            <a:p>
              <a:endParaRPr lang="en-US"/>
            </a:p>
          </p:txBody>
        </p:sp>
        <p:sp>
          <p:nvSpPr>
            <p:cNvPr id="18" name="Rectangle 18"/>
            <p:cNvSpPr>
              <a:spLocks noChangeArrowheads="1"/>
            </p:cNvSpPr>
            <p:nvPr/>
          </p:nvSpPr>
          <p:spPr bwMode="auto">
            <a:xfrm>
              <a:off x="1248" y="1425"/>
              <a:ext cx="2160" cy="384"/>
            </a:xfrm>
            <a:prstGeom prst="rect">
              <a:avLst/>
            </a:prstGeom>
            <a:noFill/>
            <a:ln w="19050" algn="ctr">
              <a:noFill/>
              <a:miter lim="800000"/>
              <a:headEnd/>
              <a:tailEnd type="none" w="lg" len="lg"/>
            </a:ln>
          </p:spPr>
          <p:txBody>
            <a:bodyPr wrap="none" anchor="ctr">
              <a:spAutoFit/>
            </a:bodyP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 descr="cyber"/>
          <p:cNvPicPr>
            <a:picLocks noChangeAspect="1" noChangeArrowheads="1"/>
          </p:cNvPicPr>
          <p:nvPr/>
        </p:nvPicPr>
        <p:blipFill>
          <a:blip r:embed="rId2"/>
          <a:srcRect/>
          <a:stretch>
            <a:fillRect/>
          </a:stretch>
        </p:blipFill>
        <p:spPr bwMode="auto">
          <a:xfrm>
            <a:off x="304800" y="304800"/>
            <a:ext cx="8610600" cy="6248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rgbClr val="FFFF00"/>
                </a:solidFill>
                <a:latin typeface="Arial" charset="0"/>
                <a:ea typeface="宋体" pitchFamily="2" charset="-122"/>
              </a:rPr>
              <a:t>3. Sequence Diagram</a:t>
            </a:r>
            <a:endParaRPr lang="en-US" dirty="0">
              <a:solidFill>
                <a:srgbClr val="FFFF00"/>
              </a:solidFill>
            </a:endParaRPr>
          </a:p>
        </p:txBody>
      </p:sp>
      <p:sp>
        <p:nvSpPr>
          <p:cNvPr id="3" name="Content Placeholder 2"/>
          <p:cNvSpPr>
            <a:spLocks noGrp="1"/>
          </p:cNvSpPr>
          <p:nvPr>
            <p:ph idx="1"/>
          </p:nvPr>
        </p:nvSpPr>
        <p:spPr>
          <a:xfrm>
            <a:off x="457200" y="1371600"/>
            <a:ext cx="8229600" cy="4709160"/>
          </a:xfrm>
        </p:spPr>
        <p:txBody>
          <a:bodyPr>
            <a:normAutofit fontScale="85000" lnSpcReduction="20000"/>
          </a:bodyPr>
          <a:lstStyle/>
          <a:p>
            <a:pPr>
              <a:spcBef>
                <a:spcPct val="50000"/>
              </a:spcBef>
              <a:buFontTx/>
              <a:buChar char="•"/>
            </a:pPr>
            <a:r>
              <a:rPr lang="en-US" altLang="zh-CN" dirty="0" smtClean="0">
                <a:latin typeface="Arial" charset="0"/>
                <a:ea typeface="宋体" pitchFamily="2" charset="-122"/>
                <a:cs typeface="Arial" charset="0"/>
              </a:rPr>
              <a:t>Sequence diagrams demonstrate the behavior of objects in a use case by describing the objects and the messages they pass.</a:t>
            </a:r>
          </a:p>
          <a:p>
            <a:pPr>
              <a:spcBef>
                <a:spcPct val="50000"/>
              </a:spcBef>
              <a:buFontTx/>
              <a:buChar char="•"/>
            </a:pPr>
            <a:endParaRPr lang="en-US" altLang="zh-CN" dirty="0" smtClean="0">
              <a:latin typeface="Arial" charset="0"/>
              <a:ea typeface="宋体" pitchFamily="2" charset="-122"/>
              <a:cs typeface="Arial" charset="0"/>
            </a:endParaRPr>
          </a:p>
          <a:p>
            <a:pPr>
              <a:spcBef>
                <a:spcPct val="50000"/>
              </a:spcBef>
              <a:buFontTx/>
              <a:buChar char="•"/>
            </a:pPr>
            <a:r>
              <a:rPr lang="en-US" altLang="zh-CN" dirty="0" smtClean="0">
                <a:latin typeface="Arial" charset="0"/>
                <a:ea typeface="宋体" pitchFamily="2" charset="-122"/>
                <a:cs typeface="Arial" charset="0"/>
              </a:rPr>
              <a:t>The horizontal dimension shows the objects participating in the interaction.</a:t>
            </a:r>
          </a:p>
          <a:p>
            <a:pPr>
              <a:spcBef>
                <a:spcPct val="50000"/>
              </a:spcBef>
              <a:buFontTx/>
              <a:buChar char="•"/>
            </a:pPr>
            <a:endParaRPr lang="en-US" altLang="zh-CN" dirty="0" smtClean="0">
              <a:latin typeface="Arial" charset="0"/>
              <a:ea typeface="宋体" pitchFamily="2" charset="-122"/>
              <a:cs typeface="Arial" charset="0"/>
            </a:endParaRPr>
          </a:p>
          <a:p>
            <a:pPr>
              <a:spcBef>
                <a:spcPct val="50000"/>
              </a:spcBef>
              <a:buFontTx/>
              <a:buChar char="•"/>
            </a:pPr>
            <a:r>
              <a:rPr lang="en-US" altLang="zh-CN" dirty="0" smtClean="0">
                <a:latin typeface="Arial" charset="0"/>
                <a:ea typeface="宋体" pitchFamily="2" charset="-122"/>
                <a:cs typeface="Arial" charset="0"/>
              </a:rPr>
              <a:t>The vertical arrangement of messages indicates their order.</a:t>
            </a:r>
          </a:p>
          <a:p>
            <a:pPr>
              <a:spcBef>
                <a:spcPct val="50000"/>
              </a:spcBef>
              <a:buFontTx/>
              <a:buChar char="•"/>
            </a:pPr>
            <a:endParaRPr lang="en-US" altLang="zh-CN" dirty="0" smtClean="0">
              <a:latin typeface="Arial" charset="0"/>
              <a:ea typeface="宋体" pitchFamily="2" charset="-122"/>
              <a:cs typeface="Arial" charset="0"/>
            </a:endParaRPr>
          </a:p>
          <a:p>
            <a:pPr>
              <a:spcBef>
                <a:spcPct val="50000"/>
              </a:spcBef>
              <a:buFontTx/>
              <a:buChar char="•"/>
            </a:pPr>
            <a:r>
              <a:rPr lang="en-US" altLang="zh-CN" dirty="0" smtClean="0">
                <a:latin typeface="Arial" charset="0"/>
                <a:ea typeface="宋体" pitchFamily="2" charset="-122"/>
                <a:cs typeface="Arial" charset="0"/>
              </a:rPr>
              <a:t>The labels may contain the seq. #  to indicate concurrency.</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User-Level Sequence Diagrams</a:t>
            </a:r>
            <a:br>
              <a:rPr lang="en-US" sz="3600" dirty="0" smtClean="0"/>
            </a:br>
            <a:r>
              <a:rPr lang="en-US" sz="3600" dirty="0" err="1" smtClean="0"/>
              <a:t>DefenceMinistry</a:t>
            </a:r>
            <a:r>
              <a:rPr lang="en-US" sz="3600" dirty="0" smtClean="0"/>
              <a:t> sequence Diagram:</a:t>
            </a:r>
            <a:r>
              <a:rPr lang="en-US" dirty="0" smtClean="0"/>
              <a:t/>
            </a:r>
            <a:br>
              <a:rPr lang="en-US" dirty="0" smtClean="0"/>
            </a:br>
            <a:endParaRPr lang="en-US" dirty="0"/>
          </a:p>
        </p:txBody>
      </p:sp>
      <p:sp>
        <p:nvSpPr>
          <p:cNvPr id="34840"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46" name="Picture 30"/>
          <p:cNvPicPr>
            <a:picLocks noChangeAspect="1" noChangeArrowheads="1"/>
          </p:cNvPicPr>
          <p:nvPr/>
        </p:nvPicPr>
        <p:blipFill>
          <a:blip r:embed="rId2"/>
          <a:srcRect/>
          <a:stretch>
            <a:fillRect/>
          </a:stretch>
        </p:blipFill>
        <p:spPr bwMode="auto">
          <a:xfrm>
            <a:off x="304800" y="1219200"/>
            <a:ext cx="7848600" cy="5181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AgencyChief</a:t>
            </a:r>
            <a:r>
              <a:rPr lang="en-US" dirty="0" smtClean="0"/>
              <a:t> sequence Diagram:</a:t>
            </a:r>
            <a:br>
              <a:rPr lang="en-US" dirty="0" smtClean="0"/>
            </a:br>
            <a:endParaRPr lang="en-US" dirty="0"/>
          </a:p>
        </p:txBody>
      </p:sp>
      <p:pic>
        <p:nvPicPr>
          <p:cNvPr id="39938" name="Picture 2"/>
          <p:cNvPicPr>
            <a:picLocks noChangeAspect="1" noChangeArrowheads="1"/>
          </p:cNvPicPr>
          <p:nvPr/>
        </p:nvPicPr>
        <p:blipFill>
          <a:blip r:embed="rId2"/>
          <a:srcRect/>
          <a:stretch>
            <a:fillRect/>
          </a:stretch>
        </p:blipFill>
        <p:spPr bwMode="auto">
          <a:xfrm>
            <a:off x="762000" y="990600"/>
            <a:ext cx="7315200" cy="55626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solidFill>
                  <a:srgbClr val="FFFF00"/>
                </a:solidFill>
                <a:latin typeface="Arial" charset="0"/>
                <a:ea typeface="宋体" pitchFamily="2" charset="-122"/>
              </a:rPr>
              <a:t>4.Activity Diagram</a:t>
            </a:r>
            <a:br>
              <a:rPr lang="en-US" altLang="zh-CN" dirty="0" smtClean="0">
                <a:solidFill>
                  <a:srgbClr val="FFFF00"/>
                </a:solidFill>
                <a:latin typeface="Arial" charset="0"/>
                <a:ea typeface="宋体" pitchFamily="2" charset="-122"/>
              </a:rPr>
            </a:br>
            <a:endParaRPr lang="en-US" dirty="0">
              <a:solidFill>
                <a:srgbClr val="FFFF00"/>
              </a:solidFill>
            </a:endParaRPr>
          </a:p>
        </p:txBody>
      </p:sp>
      <p:sp>
        <p:nvSpPr>
          <p:cNvPr id="3" name="Content Placeholder 2"/>
          <p:cNvSpPr>
            <a:spLocks noGrp="1"/>
          </p:cNvSpPr>
          <p:nvPr>
            <p:ph idx="1"/>
          </p:nvPr>
        </p:nvSpPr>
        <p:spPr/>
        <p:txBody>
          <a:bodyPr>
            <a:normAutofit lnSpcReduction="10000"/>
          </a:bodyPr>
          <a:lstStyle/>
          <a:p>
            <a:r>
              <a:rPr lang="en-US" dirty="0" smtClean="0"/>
              <a:t>An activity diagram illustrates the dynamic nature of a system by modeling the flow of control from activity to activity. An activity represents an operation on some class in the system that results in a change in the state of the system. Typically, activity diagrams are used to model workflow or business processes and internal operation. Because an activity diagram is a special kind of state chart diagram, it uses some of the same modeling conventions</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for Secret Agency’s Chief:</a:t>
            </a:r>
            <a:br>
              <a:rPr lang="en-US" dirty="0" smtClean="0"/>
            </a:br>
            <a:endParaRPr lang="en-US" dirty="0"/>
          </a:p>
        </p:txBody>
      </p:sp>
      <p:pic>
        <p:nvPicPr>
          <p:cNvPr id="40962" name="Picture 2"/>
          <p:cNvPicPr>
            <a:picLocks noChangeAspect="1" noChangeArrowheads="1"/>
          </p:cNvPicPr>
          <p:nvPr/>
        </p:nvPicPr>
        <p:blipFill>
          <a:blip r:embed="rId2"/>
          <a:srcRect/>
          <a:stretch>
            <a:fillRect/>
          </a:stretch>
        </p:blipFill>
        <p:spPr bwMode="auto">
          <a:xfrm>
            <a:off x="1066800" y="1447800"/>
            <a:ext cx="5702300" cy="5105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166360"/>
          </a:xfrm>
        </p:spPr>
        <p:txBody>
          <a:bodyPr>
            <a:noAutofit/>
          </a:bodyPr>
          <a:lstStyle/>
          <a:p>
            <a:pPr lvl="0"/>
            <a:r>
              <a:rPr lang="en-US" sz="1800" dirty="0" smtClean="0"/>
              <a:t>This system maintains user’s personal, address, and contact details.</a:t>
            </a:r>
          </a:p>
          <a:p>
            <a:pPr lvl="0"/>
            <a:r>
              <a:rPr lang="en-US" sz="1800" dirty="0" smtClean="0"/>
              <a:t>User friendliness is provided in the application with various controls provided by system rich user interface.</a:t>
            </a:r>
          </a:p>
          <a:p>
            <a:pPr lvl="0"/>
            <a:r>
              <a:rPr lang="en-US" sz="1800" dirty="0" smtClean="0"/>
              <a:t>This system makes the overall project management much easier and flexible.</a:t>
            </a:r>
          </a:p>
          <a:p>
            <a:pPr lvl="0"/>
            <a:r>
              <a:rPr lang="en-US" sz="1800" dirty="0" smtClean="0"/>
              <a:t>Various classes have been used for maintain the details of all the users   and catalog. </a:t>
            </a:r>
          </a:p>
          <a:p>
            <a:pPr lvl="0"/>
            <a:r>
              <a:rPr lang="en-US" sz="1800" dirty="0" smtClean="0"/>
              <a:t>Authentication is provided for this application only registered users can access.</a:t>
            </a:r>
          </a:p>
          <a:p>
            <a:pPr lvl="0"/>
            <a:r>
              <a:rPr lang="en-US" sz="1800" dirty="0" smtClean="0"/>
              <a:t>Report generation features is provided using to generate different kind of reports. </a:t>
            </a:r>
          </a:p>
          <a:p>
            <a:pPr lvl="0"/>
            <a:r>
              <a:rPr lang="en-US" sz="1800" dirty="0" smtClean="0"/>
              <a:t> The system provides facilities to track the all activities of Agency-Chief and Agents.</a:t>
            </a:r>
          </a:p>
          <a:p>
            <a:pPr lvl="0"/>
            <a:r>
              <a:rPr lang="en-US" sz="1800" dirty="0" smtClean="0"/>
              <a:t>System also tracks the tips and suggestion online.</a:t>
            </a:r>
          </a:p>
          <a:p>
            <a:pPr lvl="0"/>
            <a:r>
              <a:rPr lang="en-US" sz="1800" dirty="0" smtClean="0"/>
              <a:t>System provides facility to recruit Agents in online.</a:t>
            </a:r>
          </a:p>
          <a:p>
            <a:pPr lvl="0"/>
            <a:r>
              <a:rPr lang="en-US" sz="1800" dirty="0" smtClean="0"/>
              <a:t>System also provides facility to upload evidences in encrypted format and view cases, related resources.       </a:t>
            </a:r>
          </a:p>
          <a:p>
            <a:pPr>
              <a:buNone/>
            </a:pP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for Agent:</a:t>
            </a:r>
            <a:endParaRPr lang="en-US" dirty="0"/>
          </a:p>
        </p:txBody>
      </p:sp>
      <p:pic>
        <p:nvPicPr>
          <p:cNvPr id="41986" name="Picture 2"/>
          <p:cNvPicPr>
            <a:picLocks noChangeAspect="1" noChangeArrowheads="1"/>
          </p:cNvPicPr>
          <p:nvPr/>
        </p:nvPicPr>
        <p:blipFill>
          <a:blip r:embed="rId2"/>
          <a:srcRect/>
          <a:stretch>
            <a:fillRect/>
          </a:stretch>
        </p:blipFill>
        <p:spPr bwMode="auto">
          <a:xfrm>
            <a:off x="1219200" y="1219200"/>
            <a:ext cx="5711825" cy="5334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Activity Diagram for Citizen:</a:t>
            </a:r>
            <a:br>
              <a:rPr lang="en-US" dirty="0" smtClean="0"/>
            </a:br>
            <a:endParaRPr lang="en-US" dirty="0"/>
          </a:p>
        </p:txBody>
      </p:sp>
      <p:sp>
        <p:nvSpPr>
          <p:cNvPr id="44078" name="Rectangle 4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4033" name="Group 1"/>
          <p:cNvGrpSpPr>
            <a:grpSpLocks noChangeAspect="1"/>
          </p:cNvGrpSpPr>
          <p:nvPr/>
        </p:nvGrpSpPr>
        <p:grpSpPr bwMode="auto">
          <a:xfrm>
            <a:off x="1371600" y="1219200"/>
            <a:ext cx="5419725" cy="5267325"/>
            <a:chOff x="0" y="0"/>
            <a:chExt cx="8536" cy="8294"/>
          </a:xfrm>
        </p:grpSpPr>
        <p:sp>
          <p:nvSpPr>
            <p:cNvPr id="44077" name="AutoShape 45"/>
            <p:cNvSpPr>
              <a:spLocks noChangeAspect="1" noChangeArrowheads="1" noTextEdit="1"/>
            </p:cNvSpPr>
            <p:nvPr/>
          </p:nvSpPr>
          <p:spPr bwMode="auto">
            <a:xfrm>
              <a:off x="0" y="0"/>
              <a:ext cx="8536" cy="8294"/>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76" name="AutoShape 44"/>
            <p:cNvSpPr>
              <a:spLocks noChangeArrowheads="1"/>
            </p:cNvSpPr>
            <p:nvPr/>
          </p:nvSpPr>
          <p:spPr bwMode="auto">
            <a:xfrm>
              <a:off x="3420" y="1740"/>
              <a:ext cx="1321" cy="570"/>
            </a:xfrm>
            <a:prstGeom prst="roundRect">
              <a:avLst>
                <a:gd name="adj" fmla="val 39472"/>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5" name="Rectangle 43"/>
            <p:cNvSpPr>
              <a:spLocks noChangeArrowheads="1"/>
            </p:cNvSpPr>
            <p:nvPr/>
          </p:nvSpPr>
          <p:spPr bwMode="auto">
            <a:xfrm>
              <a:off x="3780" y="1800"/>
              <a:ext cx="48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citizen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74" name="Oval 42"/>
            <p:cNvSpPr>
              <a:spLocks noChangeArrowheads="1"/>
            </p:cNvSpPr>
            <p:nvPr/>
          </p:nvSpPr>
          <p:spPr bwMode="auto">
            <a:xfrm>
              <a:off x="3901" y="300"/>
              <a:ext cx="270" cy="270"/>
            </a:xfrm>
            <a:prstGeom prst="ellipse">
              <a:avLst/>
            </a:pr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3" name="Oval 41"/>
            <p:cNvSpPr>
              <a:spLocks noChangeArrowheads="1"/>
            </p:cNvSpPr>
            <p:nvPr/>
          </p:nvSpPr>
          <p:spPr bwMode="auto">
            <a:xfrm>
              <a:off x="4081" y="7619"/>
              <a:ext cx="360" cy="360"/>
            </a:xfrm>
            <a:prstGeom prst="ellipse">
              <a:avLst/>
            </a:prstGeom>
            <a:solidFill>
              <a:srgbClr val="FFFFFF"/>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2" name="Oval 40"/>
            <p:cNvSpPr>
              <a:spLocks noChangeArrowheads="1"/>
            </p:cNvSpPr>
            <p:nvPr/>
          </p:nvSpPr>
          <p:spPr bwMode="auto">
            <a:xfrm>
              <a:off x="4156" y="7694"/>
              <a:ext cx="210" cy="210"/>
            </a:xfrm>
            <a:prstGeom prst="ellipse">
              <a:avLst/>
            </a:prstGeom>
            <a:solidFill>
              <a:srgbClr val="800000"/>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1" name="Line 39"/>
            <p:cNvSpPr>
              <a:spLocks noChangeShapeType="1"/>
            </p:cNvSpPr>
            <p:nvPr/>
          </p:nvSpPr>
          <p:spPr bwMode="auto">
            <a:xfrm>
              <a:off x="4036" y="585"/>
              <a:ext cx="30" cy="115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0" name="Freeform 38"/>
            <p:cNvSpPr>
              <a:spLocks/>
            </p:cNvSpPr>
            <p:nvPr/>
          </p:nvSpPr>
          <p:spPr bwMode="auto">
            <a:xfrm>
              <a:off x="4006" y="1590"/>
              <a:ext cx="105" cy="150"/>
            </a:xfrm>
            <a:custGeom>
              <a:avLst/>
              <a:gdLst/>
              <a:ahLst/>
              <a:cxnLst>
                <a:cxn ang="0">
                  <a:pos x="0" y="0"/>
                </a:cxn>
                <a:cxn ang="0">
                  <a:pos x="60" y="150"/>
                </a:cxn>
                <a:cxn ang="0">
                  <a:pos x="105" y="0"/>
                </a:cxn>
              </a:cxnLst>
              <a:rect l="0" t="0" r="r" b="b"/>
              <a:pathLst>
                <a:path w="105" h="150">
                  <a:moveTo>
                    <a:pt x="0" y="0"/>
                  </a:moveTo>
                  <a:lnTo>
                    <a:pt x="60" y="150"/>
                  </a:lnTo>
                  <a:lnTo>
                    <a:pt x="105"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9" name="Rectangle 37"/>
            <p:cNvSpPr>
              <a:spLocks noChangeArrowheads="1"/>
            </p:cNvSpPr>
            <p:nvPr/>
          </p:nvSpPr>
          <p:spPr bwMode="auto">
            <a:xfrm>
              <a:off x="1380" y="3240"/>
              <a:ext cx="5521" cy="75"/>
            </a:xfrm>
            <a:prstGeom prst="rect">
              <a:avLst/>
            </a:prstGeom>
            <a:solidFill>
              <a:srgbClr val="800000"/>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68" name="Line 36"/>
            <p:cNvSpPr>
              <a:spLocks noChangeShapeType="1"/>
            </p:cNvSpPr>
            <p:nvPr/>
          </p:nvSpPr>
          <p:spPr bwMode="auto">
            <a:xfrm>
              <a:off x="4096" y="2325"/>
              <a:ext cx="45" cy="91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7" name="Freeform 35"/>
            <p:cNvSpPr>
              <a:spLocks/>
            </p:cNvSpPr>
            <p:nvPr/>
          </p:nvSpPr>
          <p:spPr bwMode="auto">
            <a:xfrm>
              <a:off x="4081" y="3090"/>
              <a:ext cx="105" cy="150"/>
            </a:xfrm>
            <a:custGeom>
              <a:avLst/>
              <a:gdLst/>
              <a:ahLst/>
              <a:cxnLst>
                <a:cxn ang="0">
                  <a:pos x="0" y="15"/>
                </a:cxn>
                <a:cxn ang="0">
                  <a:pos x="60" y="150"/>
                </a:cxn>
                <a:cxn ang="0">
                  <a:pos x="105" y="0"/>
                </a:cxn>
              </a:cxnLst>
              <a:rect l="0" t="0" r="r" b="b"/>
              <a:pathLst>
                <a:path w="105" h="150">
                  <a:moveTo>
                    <a:pt x="0" y="15"/>
                  </a:moveTo>
                  <a:lnTo>
                    <a:pt x="60" y="150"/>
                  </a:lnTo>
                  <a:lnTo>
                    <a:pt x="105"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6" name="AutoShape 34"/>
            <p:cNvSpPr>
              <a:spLocks noChangeArrowheads="1"/>
            </p:cNvSpPr>
            <p:nvPr/>
          </p:nvSpPr>
          <p:spPr bwMode="auto">
            <a:xfrm>
              <a:off x="1020" y="4260"/>
              <a:ext cx="1500" cy="569"/>
            </a:xfrm>
            <a:prstGeom prst="roundRect">
              <a:avLst>
                <a:gd name="adj" fmla="val 44736"/>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5" name="Rectangle 33"/>
            <p:cNvSpPr>
              <a:spLocks noChangeArrowheads="1"/>
            </p:cNvSpPr>
            <p:nvPr/>
          </p:nvSpPr>
          <p:spPr bwMode="auto">
            <a:xfrm>
              <a:off x="1170" y="4320"/>
              <a:ext cx="133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successfulstories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64" name="AutoShape 32"/>
            <p:cNvSpPr>
              <a:spLocks noChangeArrowheads="1"/>
            </p:cNvSpPr>
            <p:nvPr/>
          </p:nvSpPr>
          <p:spPr bwMode="auto">
            <a:xfrm>
              <a:off x="3420" y="4200"/>
              <a:ext cx="1591" cy="569"/>
            </a:xfrm>
            <a:prstGeom prst="roundRect">
              <a:avLst>
                <a:gd name="adj" fmla="val 47370"/>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3" name="Rectangle 31"/>
            <p:cNvSpPr>
              <a:spLocks noChangeArrowheads="1"/>
            </p:cNvSpPr>
            <p:nvPr/>
          </p:nvSpPr>
          <p:spPr bwMode="auto">
            <a:xfrm>
              <a:off x="3570" y="4260"/>
              <a:ext cx="145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tips &amp; suggestions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62" name="AutoShape 30"/>
            <p:cNvSpPr>
              <a:spLocks noChangeArrowheads="1"/>
            </p:cNvSpPr>
            <p:nvPr/>
          </p:nvSpPr>
          <p:spPr bwMode="auto">
            <a:xfrm>
              <a:off x="6001" y="4260"/>
              <a:ext cx="1395" cy="569"/>
            </a:xfrm>
            <a:prstGeom prst="roundRect">
              <a:avLst>
                <a:gd name="adj" fmla="val 40792"/>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1" name="Rectangle 29"/>
            <p:cNvSpPr>
              <a:spLocks noChangeArrowheads="1"/>
            </p:cNvSpPr>
            <p:nvPr/>
          </p:nvSpPr>
          <p:spPr bwMode="auto">
            <a:xfrm>
              <a:off x="6151" y="4320"/>
              <a:ext cx="121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Job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60" name="Line 28"/>
            <p:cNvSpPr>
              <a:spLocks noChangeShapeType="1"/>
            </p:cNvSpPr>
            <p:nvPr/>
          </p:nvSpPr>
          <p:spPr bwMode="auto">
            <a:xfrm flipH="1">
              <a:off x="2295" y="3315"/>
              <a:ext cx="1756" cy="94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9" name="Freeform 27"/>
            <p:cNvSpPr>
              <a:spLocks/>
            </p:cNvSpPr>
            <p:nvPr/>
          </p:nvSpPr>
          <p:spPr bwMode="auto">
            <a:xfrm>
              <a:off x="2295" y="4140"/>
              <a:ext cx="150" cy="120"/>
            </a:xfrm>
            <a:custGeom>
              <a:avLst/>
              <a:gdLst/>
              <a:ahLst/>
              <a:cxnLst>
                <a:cxn ang="0">
                  <a:pos x="90" y="0"/>
                </a:cxn>
                <a:cxn ang="0">
                  <a:pos x="0" y="120"/>
                </a:cxn>
                <a:cxn ang="0">
                  <a:pos x="150" y="105"/>
                </a:cxn>
              </a:cxnLst>
              <a:rect l="0" t="0" r="r" b="b"/>
              <a:pathLst>
                <a:path w="150" h="120">
                  <a:moveTo>
                    <a:pt x="90" y="0"/>
                  </a:moveTo>
                  <a:lnTo>
                    <a:pt x="0" y="120"/>
                  </a:lnTo>
                  <a:lnTo>
                    <a:pt x="150" y="105"/>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8" name="Line 26"/>
            <p:cNvSpPr>
              <a:spLocks noChangeShapeType="1"/>
            </p:cNvSpPr>
            <p:nvPr/>
          </p:nvSpPr>
          <p:spPr bwMode="auto">
            <a:xfrm>
              <a:off x="4231" y="3315"/>
              <a:ext cx="1905" cy="94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7" name="Freeform 25"/>
            <p:cNvSpPr>
              <a:spLocks/>
            </p:cNvSpPr>
            <p:nvPr/>
          </p:nvSpPr>
          <p:spPr bwMode="auto">
            <a:xfrm>
              <a:off x="5986" y="4140"/>
              <a:ext cx="150" cy="120"/>
            </a:xfrm>
            <a:custGeom>
              <a:avLst/>
              <a:gdLst/>
              <a:ahLst/>
              <a:cxnLst>
                <a:cxn ang="0">
                  <a:pos x="0" y="120"/>
                </a:cxn>
                <a:cxn ang="0">
                  <a:pos x="150" y="120"/>
                </a:cxn>
                <a:cxn ang="0">
                  <a:pos x="45" y="0"/>
                </a:cxn>
              </a:cxnLst>
              <a:rect l="0" t="0" r="r" b="b"/>
              <a:pathLst>
                <a:path w="150" h="120">
                  <a:moveTo>
                    <a:pt x="0" y="120"/>
                  </a:moveTo>
                  <a:lnTo>
                    <a:pt x="150" y="120"/>
                  </a:lnTo>
                  <a:lnTo>
                    <a:pt x="45"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6" name="Line 24"/>
            <p:cNvSpPr>
              <a:spLocks noChangeShapeType="1"/>
            </p:cNvSpPr>
            <p:nvPr/>
          </p:nvSpPr>
          <p:spPr bwMode="auto">
            <a:xfrm>
              <a:off x="4141" y="3315"/>
              <a:ext cx="60" cy="88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5" name="Freeform 23"/>
            <p:cNvSpPr>
              <a:spLocks/>
            </p:cNvSpPr>
            <p:nvPr/>
          </p:nvSpPr>
          <p:spPr bwMode="auto">
            <a:xfrm>
              <a:off x="4141" y="4050"/>
              <a:ext cx="105" cy="150"/>
            </a:xfrm>
            <a:custGeom>
              <a:avLst/>
              <a:gdLst/>
              <a:ahLst/>
              <a:cxnLst>
                <a:cxn ang="0">
                  <a:pos x="0" y="15"/>
                </a:cxn>
                <a:cxn ang="0">
                  <a:pos x="60" y="150"/>
                </a:cxn>
                <a:cxn ang="0">
                  <a:pos x="105" y="0"/>
                </a:cxn>
              </a:cxnLst>
              <a:rect l="0" t="0" r="r" b="b"/>
              <a:pathLst>
                <a:path w="105" h="150">
                  <a:moveTo>
                    <a:pt x="0" y="15"/>
                  </a:moveTo>
                  <a:lnTo>
                    <a:pt x="60" y="150"/>
                  </a:lnTo>
                  <a:lnTo>
                    <a:pt x="105"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4" name="Rectangle 22"/>
            <p:cNvSpPr>
              <a:spLocks noChangeArrowheads="1"/>
            </p:cNvSpPr>
            <p:nvPr/>
          </p:nvSpPr>
          <p:spPr bwMode="auto">
            <a:xfrm>
              <a:off x="300" y="6599"/>
              <a:ext cx="7921" cy="75"/>
            </a:xfrm>
            <a:prstGeom prst="rect">
              <a:avLst/>
            </a:prstGeom>
            <a:solidFill>
              <a:srgbClr val="800000"/>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53" name="Line 21"/>
            <p:cNvSpPr>
              <a:spLocks noChangeShapeType="1"/>
            </p:cNvSpPr>
            <p:nvPr/>
          </p:nvSpPr>
          <p:spPr bwMode="auto">
            <a:xfrm>
              <a:off x="4216" y="5924"/>
              <a:ext cx="45" cy="67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2" name="Freeform 20"/>
            <p:cNvSpPr>
              <a:spLocks/>
            </p:cNvSpPr>
            <p:nvPr/>
          </p:nvSpPr>
          <p:spPr bwMode="auto">
            <a:xfrm>
              <a:off x="4201" y="6449"/>
              <a:ext cx="105" cy="150"/>
            </a:xfrm>
            <a:custGeom>
              <a:avLst/>
              <a:gdLst/>
              <a:ahLst/>
              <a:cxnLst>
                <a:cxn ang="0">
                  <a:pos x="0" y="15"/>
                </a:cxn>
                <a:cxn ang="0">
                  <a:pos x="60" y="150"/>
                </a:cxn>
                <a:cxn ang="0">
                  <a:pos x="105" y="0"/>
                </a:cxn>
              </a:cxnLst>
              <a:rect l="0" t="0" r="r" b="b"/>
              <a:pathLst>
                <a:path w="105" h="150">
                  <a:moveTo>
                    <a:pt x="0" y="15"/>
                  </a:moveTo>
                  <a:lnTo>
                    <a:pt x="60" y="150"/>
                  </a:lnTo>
                  <a:lnTo>
                    <a:pt x="105"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1" name="Line 19"/>
            <p:cNvSpPr>
              <a:spLocks noChangeShapeType="1"/>
            </p:cNvSpPr>
            <p:nvPr/>
          </p:nvSpPr>
          <p:spPr bwMode="auto">
            <a:xfrm>
              <a:off x="2535" y="5909"/>
              <a:ext cx="1651" cy="690"/>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0" name="Freeform 18"/>
            <p:cNvSpPr>
              <a:spLocks/>
            </p:cNvSpPr>
            <p:nvPr/>
          </p:nvSpPr>
          <p:spPr bwMode="auto">
            <a:xfrm>
              <a:off x="4036" y="6494"/>
              <a:ext cx="150" cy="105"/>
            </a:xfrm>
            <a:custGeom>
              <a:avLst/>
              <a:gdLst/>
              <a:ahLst/>
              <a:cxnLst>
                <a:cxn ang="0">
                  <a:pos x="0" y="105"/>
                </a:cxn>
                <a:cxn ang="0">
                  <a:pos x="150" y="105"/>
                </a:cxn>
                <a:cxn ang="0">
                  <a:pos x="45" y="0"/>
                </a:cxn>
              </a:cxnLst>
              <a:rect l="0" t="0" r="r" b="b"/>
              <a:pathLst>
                <a:path w="150" h="105">
                  <a:moveTo>
                    <a:pt x="0" y="105"/>
                  </a:moveTo>
                  <a:lnTo>
                    <a:pt x="150" y="105"/>
                  </a:lnTo>
                  <a:lnTo>
                    <a:pt x="45"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49" name="Line 17"/>
            <p:cNvSpPr>
              <a:spLocks noChangeShapeType="1"/>
            </p:cNvSpPr>
            <p:nvPr/>
          </p:nvSpPr>
          <p:spPr bwMode="auto">
            <a:xfrm flipH="1">
              <a:off x="4351" y="5924"/>
              <a:ext cx="1890" cy="67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48" name="Freeform 16"/>
            <p:cNvSpPr>
              <a:spLocks/>
            </p:cNvSpPr>
            <p:nvPr/>
          </p:nvSpPr>
          <p:spPr bwMode="auto">
            <a:xfrm>
              <a:off x="4351" y="6494"/>
              <a:ext cx="150" cy="105"/>
            </a:xfrm>
            <a:custGeom>
              <a:avLst/>
              <a:gdLst/>
              <a:ahLst/>
              <a:cxnLst>
                <a:cxn ang="0">
                  <a:pos x="120" y="0"/>
                </a:cxn>
                <a:cxn ang="0">
                  <a:pos x="0" y="105"/>
                </a:cxn>
                <a:cxn ang="0">
                  <a:pos x="150" y="105"/>
                </a:cxn>
              </a:cxnLst>
              <a:rect l="0" t="0" r="r" b="b"/>
              <a:pathLst>
                <a:path w="150" h="105">
                  <a:moveTo>
                    <a:pt x="120" y="0"/>
                  </a:moveTo>
                  <a:lnTo>
                    <a:pt x="0" y="105"/>
                  </a:lnTo>
                  <a:lnTo>
                    <a:pt x="150" y="105"/>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47" name="Line 15"/>
            <p:cNvSpPr>
              <a:spLocks noChangeShapeType="1"/>
            </p:cNvSpPr>
            <p:nvPr/>
          </p:nvSpPr>
          <p:spPr bwMode="auto">
            <a:xfrm>
              <a:off x="4261" y="6674"/>
              <a:ext cx="1" cy="94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46" name="Freeform 14"/>
            <p:cNvSpPr>
              <a:spLocks/>
            </p:cNvSpPr>
            <p:nvPr/>
          </p:nvSpPr>
          <p:spPr bwMode="auto">
            <a:xfrm>
              <a:off x="4201" y="7469"/>
              <a:ext cx="120" cy="150"/>
            </a:xfrm>
            <a:custGeom>
              <a:avLst/>
              <a:gdLst/>
              <a:ahLst/>
              <a:cxnLst>
                <a:cxn ang="0">
                  <a:pos x="0" y="0"/>
                </a:cxn>
                <a:cxn ang="0">
                  <a:pos x="60" y="150"/>
                </a:cxn>
                <a:cxn ang="0">
                  <a:pos x="120" y="0"/>
                </a:cxn>
              </a:cxnLst>
              <a:rect l="0" t="0" r="r" b="b"/>
              <a:pathLst>
                <a:path w="120" h="150">
                  <a:moveTo>
                    <a:pt x="0" y="0"/>
                  </a:moveTo>
                  <a:lnTo>
                    <a:pt x="60" y="150"/>
                  </a:lnTo>
                  <a:lnTo>
                    <a:pt x="120"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45" name="AutoShape 13"/>
            <p:cNvSpPr>
              <a:spLocks noChangeArrowheads="1"/>
            </p:cNvSpPr>
            <p:nvPr/>
          </p:nvSpPr>
          <p:spPr bwMode="auto">
            <a:xfrm>
              <a:off x="1200" y="5339"/>
              <a:ext cx="1320" cy="570"/>
            </a:xfrm>
            <a:prstGeom prst="roundRect">
              <a:avLst>
                <a:gd name="adj" fmla="val 39472"/>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44" name="Rectangle 12"/>
            <p:cNvSpPr>
              <a:spLocks noChangeArrowheads="1"/>
            </p:cNvSpPr>
            <p:nvPr/>
          </p:nvSpPr>
          <p:spPr bwMode="auto">
            <a:xfrm>
              <a:off x="1500" y="5399"/>
              <a:ext cx="78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viewStries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43" name="AutoShape 11"/>
            <p:cNvSpPr>
              <a:spLocks noChangeArrowheads="1"/>
            </p:cNvSpPr>
            <p:nvPr/>
          </p:nvSpPr>
          <p:spPr bwMode="auto">
            <a:xfrm>
              <a:off x="6241" y="5399"/>
              <a:ext cx="1320" cy="570"/>
            </a:xfrm>
            <a:prstGeom prst="roundRect">
              <a:avLst>
                <a:gd name="adj" fmla="val 39472"/>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42" name="Rectangle 10"/>
            <p:cNvSpPr>
              <a:spLocks noChangeArrowheads="1"/>
            </p:cNvSpPr>
            <p:nvPr/>
          </p:nvSpPr>
          <p:spPr bwMode="auto">
            <a:xfrm>
              <a:off x="6601" y="5459"/>
              <a:ext cx="66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Activity3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41" name="AutoShape 9"/>
            <p:cNvSpPr>
              <a:spLocks noChangeArrowheads="1"/>
            </p:cNvSpPr>
            <p:nvPr/>
          </p:nvSpPr>
          <p:spPr bwMode="auto">
            <a:xfrm>
              <a:off x="3360" y="5339"/>
              <a:ext cx="1681" cy="570"/>
            </a:xfrm>
            <a:prstGeom prst="roundRect">
              <a:avLst>
                <a:gd name="adj" fmla="val 50000"/>
              </a:avLst>
            </a:prstGeom>
            <a:solidFill>
              <a:srgbClr val="FFFFB9"/>
            </a:solid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40" name="Rectangle 8"/>
            <p:cNvSpPr>
              <a:spLocks noChangeArrowheads="1"/>
            </p:cNvSpPr>
            <p:nvPr/>
          </p:nvSpPr>
          <p:spPr bwMode="auto">
            <a:xfrm>
              <a:off x="3510" y="5399"/>
              <a:ext cx="154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tips &amp; suuggestions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39" name="Line 7"/>
            <p:cNvSpPr>
              <a:spLocks noChangeShapeType="1"/>
            </p:cNvSpPr>
            <p:nvPr/>
          </p:nvSpPr>
          <p:spPr bwMode="auto">
            <a:xfrm>
              <a:off x="1800" y="4844"/>
              <a:ext cx="45" cy="49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38" name="Freeform 6"/>
            <p:cNvSpPr>
              <a:spLocks/>
            </p:cNvSpPr>
            <p:nvPr/>
          </p:nvSpPr>
          <p:spPr bwMode="auto">
            <a:xfrm>
              <a:off x="1770" y="5189"/>
              <a:ext cx="120" cy="150"/>
            </a:xfrm>
            <a:custGeom>
              <a:avLst/>
              <a:gdLst/>
              <a:ahLst/>
              <a:cxnLst>
                <a:cxn ang="0">
                  <a:pos x="0" y="15"/>
                </a:cxn>
                <a:cxn ang="0">
                  <a:pos x="75" y="150"/>
                </a:cxn>
                <a:cxn ang="0">
                  <a:pos x="120" y="0"/>
                </a:cxn>
              </a:cxnLst>
              <a:rect l="0" t="0" r="r" b="b"/>
              <a:pathLst>
                <a:path w="120" h="150">
                  <a:moveTo>
                    <a:pt x="0" y="15"/>
                  </a:moveTo>
                  <a:lnTo>
                    <a:pt x="75" y="150"/>
                  </a:lnTo>
                  <a:lnTo>
                    <a:pt x="120"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37" name="Line 5"/>
            <p:cNvSpPr>
              <a:spLocks noChangeShapeType="1"/>
            </p:cNvSpPr>
            <p:nvPr/>
          </p:nvSpPr>
          <p:spPr bwMode="auto">
            <a:xfrm flipH="1">
              <a:off x="4201" y="4784"/>
              <a:ext cx="15" cy="55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36" name="Freeform 4"/>
            <p:cNvSpPr>
              <a:spLocks/>
            </p:cNvSpPr>
            <p:nvPr/>
          </p:nvSpPr>
          <p:spPr bwMode="auto">
            <a:xfrm>
              <a:off x="4156" y="5189"/>
              <a:ext cx="105" cy="150"/>
            </a:xfrm>
            <a:custGeom>
              <a:avLst/>
              <a:gdLst/>
              <a:ahLst/>
              <a:cxnLst>
                <a:cxn ang="0">
                  <a:pos x="0" y="0"/>
                </a:cxn>
                <a:cxn ang="0">
                  <a:pos x="45" y="150"/>
                </a:cxn>
                <a:cxn ang="0">
                  <a:pos x="105" y="0"/>
                </a:cxn>
              </a:cxnLst>
              <a:rect l="0" t="0" r="r" b="b"/>
              <a:pathLst>
                <a:path w="105" h="150">
                  <a:moveTo>
                    <a:pt x="0" y="0"/>
                  </a:moveTo>
                  <a:lnTo>
                    <a:pt x="45" y="150"/>
                  </a:lnTo>
                  <a:lnTo>
                    <a:pt x="105"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35" name="Line 3"/>
            <p:cNvSpPr>
              <a:spLocks noChangeShapeType="1"/>
            </p:cNvSpPr>
            <p:nvPr/>
          </p:nvSpPr>
          <p:spPr bwMode="auto">
            <a:xfrm>
              <a:off x="6751" y="4844"/>
              <a:ext cx="105" cy="555"/>
            </a:xfrm>
            <a:prstGeom prst="line">
              <a:avLst/>
            </a:pr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34" name="Freeform 2"/>
            <p:cNvSpPr>
              <a:spLocks/>
            </p:cNvSpPr>
            <p:nvPr/>
          </p:nvSpPr>
          <p:spPr bwMode="auto">
            <a:xfrm>
              <a:off x="6766" y="5249"/>
              <a:ext cx="120" cy="150"/>
            </a:xfrm>
            <a:custGeom>
              <a:avLst/>
              <a:gdLst/>
              <a:ahLst/>
              <a:cxnLst>
                <a:cxn ang="0">
                  <a:pos x="0" y="15"/>
                </a:cxn>
                <a:cxn ang="0">
                  <a:pos x="90" y="150"/>
                </a:cxn>
                <a:cxn ang="0">
                  <a:pos x="120" y="0"/>
                </a:cxn>
              </a:cxnLst>
              <a:rect l="0" t="0" r="r" b="b"/>
              <a:pathLst>
                <a:path w="120" h="150">
                  <a:moveTo>
                    <a:pt x="0" y="15"/>
                  </a:moveTo>
                  <a:lnTo>
                    <a:pt x="90" y="150"/>
                  </a:lnTo>
                  <a:lnTo>
                    <a:pt x="120"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Modules:-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1. Citizen</a:t>
            </a:r>
            <a:endParaRPr lang="en-US" dirty="0" smtClean="0"/>
          </a:p>
          <a:p>
            <a:r>
              <a:rPr lang="en-US" b="1" dirty="0" smtClean="0"/>
              <a:t>2. Under Cover Agent</a:t>
            </a:r>
            <a:endParaRPr lang="en-US" dirty="0" smtClean="0"/>
          </a:p>
          <a:p>
            <a:r>
              <a:rPr lang="en-US" b="1" dirty="0" smtClean="0"/>
              <a:t>3. Secret Intelligence Agency‘s </a:t>
            </a:r>
            <a:r>
              <a:rPr lang="en-US" b="1" dirty="0" smtClean="0"/>
              <a:t>chief</a:t>
            </a:r>
            <a:endParaRPr lang="en-US" dirty="0" smtClean="0"/>
          </a:p>
          <a:p>
            <a:r>
              <a:rPr lang="en-US" b="1" dirty="0" smtClean="0"/>
              <a:t>4</a:t>
            </a:r>
            <a:r>
              <a:rPr lang="en-US" b="1" dirty="0" smtClean="0"/>
              <a:t>. Ministry of </a:t>
            </a:r>
            <a:r>
              <a:rPr lang="en-US" b="1" dirty="0" smtClean="0"/>
              <a:t>Defense</a:t>
            </a:r>
            <a:endParaRPr lang="en-US" dirty="0" smtClean="0"/>
          </a:p>
          <a:p>
            <a:r>
              <a:rPr lang="en-US" b="1" dirty="0" smtClean="0"/>
              <a:t>5</a:t>
            </a:r>
            <a:r>
              <a:rPr lang="en-US" b="1" dirty="0" smtClean="0"/>
              <a:t>. Security And Authentication Module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Modules Description:-</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u="sng" dirty="0" smtClean="0">
                <a:solidFill>
                  <a:srgbClr val="FFFF00"/>
                </a:solidFill>
              </a:rPr>
              <a:t>1. Citizen</a:t>
            </a:r>
            <a:r>
              <a:rPr lang="en-US" b="1" dirty="0" smtClean="0">
                <a:solidFill>
                  <a:srgbClr val="FFFF00"/>
                </a:solidFill>
              </a:rPr>
              <a:t>:</a:t>
            </a:r>
            <a:endParaRPr lang="en-US" dirty="0" smtClean="0">
              <a:solidFill>
                <a:srgbClr val="FFFF00"/>
              </a:solidFill>
            </a:endParaRPr>
          </a:p>
          <a:p>
            <a:pPr lvl="0"/>
            <a:r>
              <a:rPr lang="en-US" b="1" dirty="0" smtClean="0"/>
              <a:t>Ability to see Success Stories.</a:t>
            </a:r>
          </a:p>
          <a:p>
            <a:pPr lvl="0"/>
            <a:r>
              <a:rPr lang="en-US" b="1" dirty="0" smtClean="0"/>
              <a:t>Ability to view for a job in Secret Intelligence Agency.</a:t>
            </a:r>
          </a:p>
          <a:p>
            <a:r>
              <a:rPr lang="en-US" b="1" dirty="0" smtClean="0"/>
              <a:t>iii. Ability to give tips &amp; </a:t>
            </a:r>
            <a:r>
              <a:rPr lang="en-US" b="1" dirty="0" smtClean="0"/>
              <a:t>suggestion</a:t>
            </a:r>
          </a:p>
          <a:p>
            <a:pPr>
              <a:buNone/>
            </a:pPr>
            <a:endParaRPr lang="en-US" dirty="0" smtClean="0"/>
          </a:p>
          <a:p>
            <a:pPr>
              <a:buNone/>
            </a:pPr>
            <a:r>
              <a:rPr lang="en-US" b="1" u="sng" dirty="0" smtClean="0">
                <a:solidFill>
                  <a:srgbClr val="FFFF00"/>
                </a:solidFill>
              </a:rPr>
              <a:t>2. Under </a:t>
            </a:r>
            <a:r>
              <a:rPr lang="en-US" b="1" u="sng" dirty="0" smtClean="0">
                <a:solidFill>
                  <a:srgbClr val="FFFF00"/>
                </a:solidFill>
              </a:rPr>
              <a:t>Agent</a:t>
            </a:r>
            <a:r>
              <a:rPr lang="en-US" b="1" dirty="0" smtClean="0">
                <a:solidFill>
                  <a:srgbClr val="FFFF00"/>
                </a:solidFill>
              </a:rPr>
              <a:t>: </a:t>
            </a:r>
            <a:endParaRPr lang="en-US" dirty="0" smtClean="0">
              <a:solidFill>
                <a:srgbClr val="FFFF00"/>
              </a:solidFill>
            </a:endParaRPr>
          </a:p>
          <a:p>
            <a:pPr lvl="0"/>
            <a:r>
              <a:rPr lang="en-US" b="1" dirty="0" smtClean="0"/>
              <a:t>Able to view case details.</a:t>
            </a:r>
          </a:p>
          <a:p>
            <a:pPr lvl="0"/>
            <a:r>
              <a:rPr lang="en-US" b="1" dirty="0" smtClean="0"/>
              <a:t>Should be able to encrypt &amp; upload evidence or data to Data Base.</a:t>
            </a:r>
          </a:p>
          <a:p>
            <a:pPr lvl="0"/>
            <a:r>
              <a:rPr lang="en-US" b="1" dirty="0" smtClean="0"/>
              <a:t>Able to view resources from ministry or chief.</a:t>
            </a:r>
          </a:p>
          <a:p>
            <a:pPr lvl="0"/>
            <a:r>
              <a:rPr lang="en-US" b="1" dirty="0" smtClean="0"/>
              <a:t>Generate Report.</a:t>
            </a:r>
          </a:p>
          <a:p>
            <a:pPr>
              <a:buNone/>
            </a:pPr>
            <a:r>
              <a:rPr lang="en-US" b="1" dirty="0" smtClean="0"/>
              <a:t> </a:t>
            </a:r>
            <a:endParaRPr lang="en-US" dirty="0" smtClean="0"/>
          </a:p>
          <a:p>
            <a:pPr>
              <a:buNone/>
            </a:pPr>
            <a:r>
              <a:rPr lang="en-US" b="1" u="sng" dirty="0" smtClean="0">
                <a:solidFill>
                  <a:srgbClr val="FFFF00"/>
                </a:solidFill>
              </a:rPr>
              <a:t>3. Defense </a:t>
            </a:r>
            <a:r>
              <a:rPr lang="en-US" b="1" u="sng" dirty="0" smtClean="0">
                <a:solidFill>
                  <a:srgbClr val="FFFF00"/>
                </a:solidFill>
              </a:rPr>
              <a:t>Ministry</a:t>
            </a:r>
            <a:r>
              <a:rPr lang="en-US" b="1" dirty="0" smtClean="0">
                <a:solidFill>
                  <a:srgbClr val="FFFF00"/>
                </a:solidFill>
              </a:rPr>
              <a:t>:</a:t>
            </a:r>
            <a:endParaRPr lang="en-US" dirty="0" smtClean="0">
              <a:solidFill>
                <a:srgbClr val="FFFF00"/>
              </a:solidFill>
            </a:endParaRPr>
          </a:p>
          <a:p>
            <a:pPr lvl="0"/>
            <a:r>
              <a:rPr lang="en-US" b="1" dirty="0" smtClean="0"/>
              <a:t>Should be able to send resources to Secret Agency.</a:t>
            </a:r>
          </a:p>
          <a:p>
            <a:pPr lvl="0"/>
            <a:r>
              <a:rPr lang="en-US" b="1" dirty="0" smtClean="0"/>
              <a:t>Receive reports</a:t>
            </a:r>
          </a:p>
          <a:p>
            <a:pPr lvl="0"/>
            <a:r>
              <a:rPr lang="en-US" b="1" dirty="0" smtClean="0"/>
              <a:t>Ability to assign cases to the Agency.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229600" cy="6400800"/>
          </a:xfrm>
        </p:spPr>
        <p:txBody>
          <a:bodyPr>
            <a:normAutofit fontScale="62500" lnSpcReduction="20000"/>
          </a:bodyPr>
          <a:lstStyle/>
          <a:p>
            <a:pPr>
              <a:buNone/>
            </a:pPr>
            <a:r>
              <a:rPr lang="en-US" sz="5100" b="1" dirty="0" smtClean="0">
                <a:solidFill>
                  <a:srgbClr val="FFFF00"/>
                </a:solidFill>
              </a:rPr>
              <a:t>4. Secret </a:t>
            </a:r>
            <a:r>
              <a:rPr lang="en-US" sz="5100" b="1" dirty="0" smtClean="0">
                <a:solidFill>
                  <a:srgbClr val="FFFF00"/>
                </a:solidFill>
              </a:rPr>
              <a:t>Intelligence Agency‘s chief</a:t>
            </a:r>
            <a:r>
              <a:rPr lang="en-US" sz="5100" dirty="0" smtClean="0">
                <a:solidFill>
                  <a:srgbClr val="FFFF00"/>
                </a:solidFill>
              </a:rPr>
              <a:t>:</a:t>
            </a:r>
          </a:p>
          <a:p>
            <a:pPr>
              <a:buNone/>
            </a:pPr>
            <a:r>
              <a:rPr lang="en-US" dirty="0" smtClean="0"/>
              <a:t> </a:t>
            </a:r>
          </a:p>
          <a:p>
            <a:pPr lvl="1"/>
            <a:r>
              <a:rPr lang="en-US" sz="3800" dirty="0" smtClean="0"/>
              <a:t>Chief should be able to create/edit/view Agent’s profile</a:t>
            </a:r>
          </a:p>
          <a:p>
            <a:pPr lvl="1"/>
            <a:r>
              <a:rPr lang="en-US" sz="3800" dirty="0" smtClean="0"/>
              <a:t>Appointing of Agent to a particular case.</a:t>
            </a:r>
          </a:p>
          <a:p>
            <a:pPr lvl="1"/>
            <a:r>
              <a:rPr lang="en-US" sz="3800" dirty="0" smtClean="0"/>
              <a:t>Secure retrieval of evidences received from Agent.</a:t>
            </a:r>
          </a:p>
          <a:p>
            <a:pPr lvl="1"/>
            <a:r>
              <a:rPr lang="en-US" sz="3800" dirty="0" smtClean="0"/>
              <a:t>Access to Data Base logs.</a:t>
            </a:r>
          </a:p>
          <a:p>
            <a:pPr lvl="1"/>
            <a:r>
              <a:rPr lang="en-US" sz="3800" dirty="0" smtClean="0"/>
              <a:t>Generate Reports</a:t>
            </a:r>
          </a:p>
          <a:p>
            <a:pPr lvl="1"/>
            <a:r>
              <a:rPr lang="en-US" sz="3800" dirty="0" smtClean="0"/>
              <a:t>Ability to store data with history (archive cases).</a:t>
            </a:r>
          </a:p>
          <a:p>
            <a:pPr>
              <a:buNone/>
            </a:pPr>
            <a:r>
              <a:rPr lang="en-US" b="1" dirty="0" smtClean="0"/>
              <a:t> </a:t>
            </a:r>
            <a:endParaRPr lang="en-US" sz="2400" dirty="0" smtClean="0"/>
          </a:p>
          <a:p>
            <a:pPr>
              <a:buNone/>
            </a:pPr>
            <a:r>
              <a:rPr lang="en-US" b="1" dirty="0" smtClean="0"/>
              <a:t> </a:t>
            </a:r>
            <a:endParaRPr lang="en-US" sz="2400" dirty="0" smtClean="0"/>
          </a:p>
          <a:p>
            <a:pPr>
              <a:buNone/>
            </a:pPr>
            <a:r>
              <a:rPr lang="en-US" sz="5100" b="1" dirty="0" smtClean="0"/>
              <a:t> </a:t>
            </a:r>
            <a:r>
              <a:rPr lang="en-US" sz="5100" b="1" dirty="0" smtClean="0">
                <a:solidFill>
                  <a:srgbClr val="FFFF00"/>
                </a:solidFill>
              </a:rPr>
              <a:t>5. Security </a:t>
            </a:r>
            <a:r>
              <a:rPr lang="en-US" sz="5100" b="1" dirty="0" smtClean="0">
                <a:solidFill>
                  <a:srgbClr val="FFFF00"/>
                </a:solidFill>
              </a:rPr>
              <a:t>And Authentication Module</a:t>
            </a:r>
            <a:endParaRPr lang="en-US" sz="5100" dirty="0" smtClean="0">
              <a:solidFill>
                <a:srgbClr val="FFFF00"/>
              </a:solidFill>
            </a:endParaRPr>
          </a:p>
          <a:p>
            <a:pPr>
              <a:buNone/>
            </a:pPr>
            <a:r>
              <a:rPr lang="en-US" sz="3200" dirty="0" smtClean="0"/>
              <a:t>        </a:t>
            </a:r>
            <a:r>
              <a:rPr lang="en-US" sz="3200" b="1" dirty="0" smtClean="0"/>
              <a:t>  </a:t>
            </a:r>
            <a:r>
              <a:rPr lang="en-US" sz="3200" b="1" dirty="0" smtClean="0"/>
              <a:t>  </a:t>
            </a:r>
            <a:r>
              <a:rPr lang="en-US" sz="3600" dirty="0" smtClean="0"/>
              <a:t>The </a:t>
            </a:r>
            <a:r>
              <a:rPr lang="en-US" sz="3600" dirty="0" smtClean="0"/>
              <a:t>user details should be verified against the details in the user tables and if it is valid user, they should be entered into the system. Once entered, based on the user type access to the different modules to be enabled / disabled and individual user can change their default password or old password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an ER diagram?</a:t>
            </a:r>
            <a:br>
              <a:rPr lang="en-US" dirty="0" smtClean="0"/>
            </a:br>
            <a:endParaRPr lang="en-US" dirty="0"/>
          </a:p>
        </p:txBody>
      </p:sp>
      <p:sp>
        <p:nvSpPr>
          <p:cNvPr id="3" name="Content Placeholder 2"/>
          <p:cNvSpPr>
            <a:spLocks noGrp="1"/>
          </p:cNvSpPr>
          <p:nvPr>
            <p:ph idx="1"/>
          </p:nvPr>
        </p:nvSpPr>
        <p:spPr>
          <a:xfrm>
            <a:off x="457200" y="1219200"/>
            <a:ext cx="8229600" cy="4709160"/>
          </a:xfrm>
        </p:spPr>
        <p:txBody>
          <a:bodyPr>
            <a:normAutofit fontScale="92500" lnSpcReduction="20000"/>
          </a:bodyPr>
          <a:lstStyle/>
          <a:p>
            <a:pPr>
              <a:buNone/>
            </a:pPr>
            <a:r>
              <a:rPr lang="en-US" dirty="0" smtClean="0"/>
              <a:t>    An </a:t>
            </a:r>
            <a:r>
              <a:rPr lang="en-US" dirty="0" smtClean="0"/>
              <a:t>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 They mirror grammatical structure, with entities as nouns and relationships as verbs.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aaaaaaa"/>
          <p:cNvPicPr>
            <a:picLocks noChangeAspect="1" noChangeArrowheads="1"/>
          </p:cNvPicPr>
          <p:nvPr/>
        </p:nvPicPr>
        <p:blipFill>
          <a:blip r:embed="rId2"/>
          <a:srcRect/>
          <a:stretch>
            <a:fillRect/>
          </a:stretch>
        </p:blipFill>
        <p:spPr bwMode="auto">
          <a:xfrm>
            <a:off x="533400" y="304800"/>
            <a:ext cx="7543800" cy="6248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FLOW DIAGRAM</a:t>
            </a:r>
            <a:br>
              <a:rPr lang="en-US" dirty="0" smtClean="0"/>
            </a:br>
            <a:endParaRPr lang="en-US" dirty="0"/>
          </a:p>
        </p:txBody>
      </p:sp>
      <p:sp>
        <p:nvSpPr>
          <p:cNvPr id="3" name="Content Placeholder 2"/>
          <p:cNvSpPr>
            <a:spLocks noGrp="1"/>
          </p:cNvSpPr>
          <p:nvPr>
            <p:ph idx="1"/>
          </p:nvPr>
        </p:nvSpPr>
        <p:spPr/>
        <p:txBody>
          <a:bodyPr/>
          <a:lstStyle/>
          <a:p>
            <a:r>
              <a:rPr lang="en-US" dirty="0" smtClean="0"/>
              <a:t>DFDs are the model of the proposed system. They clearly should show the requirements on which the new system should be built. Later during design activity this is taken as the basis for drawing the system’s structure charts.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125</TotalTime>
  <Words>1001</Words>
  <Application>Microsoft Office PowerPoint</Application>
  <PresentationFormat>On-screen Show (4:3)</PresentationFormat>
  <Paragraphs>134</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Apex</vt:lpstr>
      <vt:lpstr>Microsoft Visio Drawing</vt:lpstr>
      <vt:lpstr>Cybernetic Protectors</vt:lpstr>
      <vt:lpstr>Existing System: </vt:lpstr>
      <vt:lpstr>Proposed System: </vt:lpstr>
      <vt:lpstr>Modules:- </vt:lpstr>
      <vt:lpstr>Modules Description:-  </vt:lpstr>
      <vt:lpstr>Slide 6</vt:lpstr>
      <vt:lpstr>What is an ER diagram? </vt:lpstr>
      <vt:lpstr>Slide 8</vt:lpstr>
      <vt:lpstr>DATA FLOW DIAGRAM </vt:lpstr>
      <vt:lpstr>Context Level Data Flow Diagram </vt:lpstr>
      <vt:lpstr>Minister: Data Flow Diagram </vt:lpstr>
      <vt:lpstr>Slide 12</vt:lpstr>
      <vt:lpstr>Agent Chief Data Flow Diagram Diagram </vt:lpstr>
      <vt:lpstr>Slide 14</vt:lpstr>
      <vt:lpstr>What is UML?</vt:lpstr>
      <vt:lpstr>Types of UML Diagrams: </vt:lpstr>
      <vt:lpstr>1. Use-Case Diagrams</vt:lpstr>
      <vt:lpstr>Slide 18</vt:lpstr>
      <vt:lpstr>Defiance Ministry Use Case Diagram: </vt:lpstr>
      <vt:lpstr>Agency chief Case Diagram:</vt:lpstr>
      <vt:lpstr>Agent Use Case Diagram : </vt:lpstr>
      <vt:lpstr>Citizen  Usecase Diagram </vt:lpstr>
      <vt:lpstr> 2. Class Diagram</vt:lpstr>
      <vt:lpstr>Slide 24</vt:lpstr>
      <vt:lpstr>3. Sequence Diagram</vt:lpstr>
      <vt:lpstr>User-Level Sequence Diagrams DefenceMinistry sequence Diagram: </vt:lpstr>
      <vt:lpstr>AgencyChief sequence Diagram: </vt:lpstr>
      <vt:lpstr>4.Activity Diagram </vt:lpstr>
      <vt:lpstr>Activity Diagram for Secret Agency’s Chief: </vt:lpstr>
      <vt:lpstr>Activity Diagram for Agent:</vt:lpstr>
      <vt:lpstr>  Activity Diagram for Citizen: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Cybernetic Protectors</dc:title>
  <dc:creator>projects</dc:creator>
  <cp:lastModifiedBy>projects</cp:lastModifiedBy>
  <cp:revision>10</cp:revision>
  <dcterms:created xsi:type="dcterms:W3CDTF">2018-01-02T07:05:46Z</dcterms:created>
  <dcterms:modified xsi:type="dcterms:W3CDTF">2018-01-02T09:11:46Z</dcterms:modified>
</cp:coreProperties>
</file>