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67" r:id="rId14"/>
    <p:sldId id="268" r:id="rId15"/>
    <p:sldId id="275" r:id="rId16"/>
    <p:sldId id="276" r:id="rId17"/>
    <p:sldId id="277" r:id="rId18"/>
    <p:sldId id="280" r:id="rId19"/>
    <p:sldId id="281" r:id="rId20"/>
    <p:sldId id="269" r:id="rId21"/>
    <p:sldId id="270" r:id="rId22"/>
    <p:sldId id="271" r:id="rId23"/>
    <p:sldId id="282" r:id="rId24"/>
    <p:sldId id="283" r:id="rId25"/>
    <p:sldId id="284" r:id="rId26"/>
    <p:sldId id="285" r:id="rId27"/>
    <p:sldId id="286" r:id="rId28"/>
    <p:sldId id="287" r:id="rId29"/>
    <p:sldId id="272" r:id="rId30"/>
    <p:sldId id="294" r:id="rId31"/>
    <p:sldId id="295" r:id="rId32"/>
    <p:sldId id="296" r:id="rId33"/>
    <p:sldId id="288" r:id="rId34"/>
    <p:sldId id="297" r:id="rId35"/>
    <p:sldId id="289" r:id="rId36"/>
    <p:sldId id="290" r:id="rId37"/>
    <p:sldId id="298" r:id="rId38"/>
    <p:sldId id="273" r:id="rId39"/>
    <p:sldId id="291" r:id="rId40"/>
    <p:sldId id="299" r:id="rId41"/>
    <p:sldId id="292" r:id="rId42"/>
    <p:sldId id="300" r:id="rId43"/>
    <p:sldId id="303" r:id="rId44"/>
    <p:sldId id="301" r:id="rId45"/>
    <p:sldId id="302" r:id="rId46"/>
    <p:sldId id="307" r:id="rId47"/>
    <p:sldId id="293" r:id="rId48"/>
    <p:sldId id="309" r:id="rId49"/>
    <p:sldId id="308" r:id="rId50"/>
    <p:sldId id="304" r:id="rId51"/>
    <p:sldId id="310"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9" d="100"/>
          <a:sy n="99" d="100"/>
        </p:scale>
        <p:origin x="-23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1/5/2019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1/5/2019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smtClean="0"/>
              <a:t>e-banking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Autofit/>
          </a:bodyPr>
          <a:lstStyle/>
          <a:p>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b="1" u="sng" dirty="0" smtClean="0">
                <a:latin typeface="Times New Roman" pitchFamily="18" charset="0"/>
                <a:cs typeface="Times New Roman" pitchFamily="18" charset="0"/>
              </a:rPr>
              <a:t>Hardware requirements</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800" dirty="0" smtClean="0">
                <a:latin typeface="Times New Roman" pitchFamily="18" charset="0"/>
                <a:cs typeface="Times New Roman" pitchFamily="18" charset="0"/>
              </a:rPr>
              <a:t> Hardware     		:        Pentium based systems with a minimum of p4</a:t>
            </a:r>
          </a:p>
          <a:p>
            <a:pPr>
              <a:lnSpc>
                <a:spcPct val="150000"/>
              </a:lnSpc>
            </a:pPr>
            <a:r>
              <a:rPr lang="en-US" sz="1800" dirty="0" smtClean="0">
                <a:latin typeface="Times New Roman" pitchFamily="18" charset="0"/>
                <a:cs typeface="Times New Roman" pitchFamily="18" charset="0"/>
              </a:rPr>
              <a:t> RAM              		:        256MB (minimum)</a:t>
            </a:r>
          </a:p>
          <a:p>
            <a:pPr>
              <a:lnSpc>
                <a:spcPct val="150000"/>
              </a:lnSpc>
              <a:buNone/>
            </a:pPr>
            <a:endParaRPr lang="en-US" sz="1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311071" y="2819400"/>
            <a:ext cx="845192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SYSTEM REQUIREMENT SPECIFICATION</a:t>
            </a:r>
            <a:endParaRPr kumimoji="0" lang="en-US" sz="2400" b="0" i="0" u="none"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457200" y="247233"/>
            <a:ext cx="82296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tab pos="685800" algn="l"/>
              </a:tabLst>
            </a:pPr>
            <a:r>
              <a:rPr kumimoji="0" 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Modules</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6858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application consists following modules: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365760" algn="l" defTabSz="914400" rtl="0" eaLnBrk="0" fontAlgn="base" latinLnBrk="0" hangingPunct="0">
              <a:lnSpc>
                <a:spcPct val="150000"/>
              </a:lnSpc>
              <a:spcBef>
                <a:spcPct val="0"/>
              </a:spcBef>
              <a:spcAft>
                <a:spcPct val="0"/>
              </a:spcAft>
              <a:buClrTx/>
              <a:buSzTx/>
              <a:buFontTx/>
              <a:buChar char="•"/>
              <a:tabLst>
                <a:tab pos="685800" algn="l"/>
              </a:tabLst>
            </a:pPr>
            <a:r>
              <a:rPr kumimoji="0" lang="en-US" sz="1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 module </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365760" algn="l" defTabSz="914400" rtl="0" eaLnBrk="0" fontAlgn="base" latinLnBrk="0" hangingPunct="0">
              <a:lnSpc>
                <a:spcPct val="150000"/>
              </a:lnSpc>
              <a:spcBef>
                <a:spcPct val="0"/>
              </a:spcBef>
              <a:spcAft>
                <a:spcPct val="0"/>
              </a:spcAft>
              <a:buClrTx/>
              <a:buSzTx/>
              <a:buFontTx/>
              <a:buChar char="•"/>
              <a:tabLst>
                <a:tab pos="685800" algn="l"/>
              </a:tabLst>
            </a:pPr>
            <a:r>
              <a:rPr kumimoji="0" lang="en-US" sz="1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 module</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365760" algn="l" defTabSz="914400" rtl="0" eaLnBrk="0" fontAlgn="base" latinLnBrk="0" hangingPunct="0">
              <a:lnSpc>
                <a:spcPct val="150000"/>
              </a:lnSpc>
              <a:spcBef>
                <a:spcPct val="0"/>
              </a:spcBef>
              <a:spcAft>
                <a:spcPct val="0"/>
              </a:spcAft>
              <a:buClrTx/>
              <a:buSzTx/>
              <a:buFontTx/>
              <a:buChar char="•"/>
              <a:tabLst>
                <a:tab pos="685800" algn="l"/>
              </a:tabLst>
            </a:pPr>
            <a:r>
              <a:rPr kumimoji="0" lang="en-US" sz="1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Bill payment Module</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365760" algn="l" defTabSz="914400" rtl="0" eaLnBrk="0" fontAlgn="base" latinLnBrk="0" hangingPunct="0">
              <a:lnSpc>
                <a:spcPct val="150000"/>
              </a:lnSpc>
              <a:spcBef>
                <a:spcPct val="0"/>
              </a:spcBef>
              <a:spcAft>
                <a:spcPct val="0"/>
              </a:spcAft>
              <a:buClrTx/>
              <a:buSzTx/>
              <a:buFontTx/>
              <a:buChar char="•"/>
              <a:tabLst>
                <a:tab pos="685800" algn="l"/>
              </a:tabLst>
            </a:pPr>
            <a:r>
              <a:rPr kumimoji="0" lang="en-US" sz="1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Reports Module</a:t>
            </a:r>
          </a:p>
          <a:p>
            <a:pPr marL="0" marR="0" lvl="0" indent="0" algn="l" defTabSz="914400" rtl="0" eaLnBrk="0" fontAlgn="base" latinLnBrk="0" hangingPunct="0">
              <a:lnSpc>
                <a:spcPct val="150000"/>
              </a:lnSpc>
              <a:spcBef>
                <a:spcPct val="0"/>
              </a:spcBef>
              <a:spcAft>
                <a:spcPct val="0"/>
              </a:spcAft>
              <a:buClrTx/>
              <a:buSzTx/>
              <a:tabLst>
                <a:tab pos="685800" algn="l"/>
              </a:tabLst>
            </a:pPr>
            <a:r>
              <a:rPr lang="en-US" sz="1600" b="1" dirty="0" smtClean="0">
                <a:latin typeface="Times New Roman" pitchFamily="18" charset="0"/>
                <a:cs typeface="Times New Roman" pitchFamily="18" charset="0"/>
              </a:rPr>
              <a:t>Module description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685800"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a:t>
            </a:r>
            <a:r>
              <a:rPr kumimoji="0" 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 Module</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6858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module is belongs to bank staff. By using this module Administrator can add type of accounts (saving and current etc), minimum deposit amount in that particular account, interest rate and period of time.</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lvl="0">
              <a:lnSpc>
                <a:spcPct val="150000"/>
              </a:lnSpc>
            </a:pPr>
            <a:r>
              <a:rPr lang="en-US" sz="1600" b="1" dirty="0" smtClean="0">
                <a:latin typeface="Times New Roman" pitchFamily="18" charset="0"/>
                <a:cs typeface="Times New Roman" pitchFamily="18" charset="0"/>
              </a:rPr>
              <a:t>2.</a:t>
            </a:r>
            <a:r>
              <a:rPr lang="en-US" sz="1600" b="1" u="sng" dirty="0" smtClean="0">
                <a:latin typeface="Times New Roman" pitchFamily="18" charset="0"/>
                <a:cs typeface="Times New Roman" pitchFamily="18" charset="0"/>
              </a:rPr>
              <a:t>User </a:t>
            </a:r>
            <a:r>
              <a:rPr lang="en-US" sz="1600" b="1" u="sng" dirty="0" smtClean="0">
                <a:latin typeface="Times New Roman" pitchFamily="18" charset="0"/>
                <a:cs typeface="Times New Roman" pitchFamily="18" charset="0"/>
              </a:rPr>
              <a:t>Module</a:t>
            </a:r>
            <a:r>
              <a:rPr lang="en-US" sz="1600" b="1"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This module is all about customers of a bank. By using this module customers can go for different operations like they can apply for a new account in a bank, they can apply for different loans based on their requirement and also they can view their personal information, modify both personal and login information etc. Following operations can be done by any customer.</a:t>
            </a:r>
          </a:p>
          <a:p>
            <a:pPr marL="0" marR="0" lvl="0" indent="0" algn="just" defTabSz="914400" rtl="0" eaLnBrk="0" fontAlgn="base" latinLnBrk="0" hangingPunct="0">
              <a:lnSpc>
                <a:spcPct val="150000"/>
              </a:lnSpc>
              <a:spcBef>
                <a:spcPct val="0"/>
              </a:spcBef>
              <a:spcAft>
                <a:spcPct val="0"/>
              </a:spcAft>
              <a:buClrTx/>
              <a:buSzTx/>
              <a:buFontTx/>
              <a:buNone/>
              <a:tabLst>
                <a:tab pos="685800"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304800" y="304800"/>
            <a:ext cx="8382000" cy="5957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1" indent="-274320" algn="just" defTabSz="914400" rtl="0" eaLnBrk="1" fontAlgn="base" latinLnBrk="0" hangingPunct="1">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New Account: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Customer can open a new account.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1" indent="-274320" algn="just" defTabSz="914400" rtl="0" eaLnBrk="0" fontAlgn="base" latinLnBrk="0" hangingPunct="0">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Teller Services: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Customer can apply for a new debit card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1" indent="-274320" algn="just" defTabSz="914400" rtl="0" eaLnBrk="0" fontAlgn="base" latinLnBrk="0" hangingPunct="0">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Transaction Details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Customer can transfer his funds to other accounts and also they can pay tax to govt.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1" indent="-274320" algn="just" defTabSz="914400" rtl="0" eaLnBrk="0" fontAlgn="base" latinLnBrk="0" hangingPunct="0">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Requests: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By using this functionality customer can</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go for different type of transactions on drafts and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cheque</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1" indent="-274320" algn="just" defTabSz="914400" rtl="0" eaLnBrk="0" fontAlgn="base" latinLnBrk="0" hangingPunct="0">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Maintenance Services: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Either customers can close their accounts or they can modify their information.</a:t>
            </a:r>
            <a:endParaRPr lang="en-US" sz="1600" b="1" dirty="0" smtClean="0">
              <a:solidFill>
                <a:srgbClr val="000000"/>
              </a:solidFill>
              <a:latin typeface="Times New Roman" pitchFamily="18" charset="0"/>
              <a:ea typeface="Times New Roman" pitchFamily="18" charset="0"/>
              <a:cs typeface="Times New Roman" pitchFamily="18" charset="0"/>
            </a:endParaRPr>
          </a:p>
          <a:p>
            <a:pPr marL="0" marR="0" lvl="1" indent="-274320" algn="just" defTabSz="914400" rtl="0" eaLnBrk="0" fontAlgn="base" latinLnBrk="0" hangingPunct="0">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User Alerts: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Customer can pay credit card amount to that bank.</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a:p>
            <a:pPr>
              <a:lnSpc>
                <a:spcPct val="150000"/>
              </a:lnSpc>
            </a:pPr>
            <a:r>
              <a:rPr lang="en-US" sz="1600" b="1" dirty="0" smtClean="0">
                <a:latin typeface="Times New Roman" pitchFamily="18" charset="0"/>
                <a:cs typeface="Times New Roman" pitchFamily="18" charset="0"/>
              </a:rPr>
              <a:t>3. </a:t>
            </a:r>
            <a:r>
              <a:rPr lang="en-US" sz="1600" b="1" u="sng" dirty="0" smtClean="0">
                <a:latin typeface="Times New Roman" pitchFamily="18" charset="0"/>
                <a:cs typeface="Times New Roman" pitchFamily="18" charset="0"/>
              </a:rPr>
              <a:t>Bill Payment Services</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p>
          <a:p>
            <a:pPr>
              <a:lnSpc>
                <a:spcPct val="150000"/>
              </a:lnSpc>
            </a:pPr>
            <a:r>
              <a:rPr lang="en-US" sz="1600" dirty="0" smtClean="0">
                <a:latin typeface="Times New Roman" pitchFamily="18" charset="0"/>
                <a:cs typeface="Times New Roman" pitchFamily="18" charset="0"/>
              </a:rPr>
              <a:t>Customer can pay bills like electricity bill, telephone bill etc through his account.</a:t>
            </a:r>
          </a:p>
          <a:p>
            <a:pPr>
              <a:lnSpc>
                <a:spcPct val="150000"/>
              </a:lnSpc>
            </a:pPr>
            <a:r>
              <a:rPr lang="en-US" sz="1600" dirty="0" smtClean="0">
                <a:latin typeface="Times New Roman" pitchFamily="18" charset="0"/>
                <a:cs typeface="Times New Roman" pitchFamily="18" charset="0"/>
              </a:rPr>
              <a:t> </a:t>
            </a:r>
          </a:p>
          <a:p>
            <a:pPr>
              <a:lnSpc>
                <a:spcPct val="150000"/>
              </a:lnSpc>
            </a:pPr>
            <a:r>
              <a:rPr lang="en-US" sz="1600" b="1" dirty="0" smtClean="0">
                <a:latin typeface="Times New Roman" pitchFamily="18" charset="0"/>
                <a:cs typeface="Times New Roman" pitchFamily="18" charset="0"/>
              </a:rPr>
              <a:t>4. </a:t>
            </a:r>
            <a:r>
              <a:rPr lang="en-US" sz="1600" b="1" u="sng" dirty="0" smtClean="0">
                <a:latin typeface="Times New Roman" pitchFamily="18" charset="0"/>
                <a:cs typeface="Times New Roman" pitchFamily="18" charset="0"/>
              </a:rPr>
              <a:t>Reports Module</a:t>
            </a:r>
            <a:r>
              <a:rPr lang="en-US" sz="1600" b="1"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	In this module administrator will get different types of reports regarding customers like Number of customers of this portal etc. And this module is controlled by administrator only.</a:t>
            </a:r>
          </a:p>
          <a:p>
            <a:pPr marL="0" marR="0" lvl="1" indent="-274320" algn="just" defTabSz="914400" rtl="0" eaLnBrk="0" fontAlgn="base" latinLnBrk="0" hangingPunct="0">
              <a:lnSpc>
                <a:spcPct val="150000"/>
              </a:lnSpc>
              <a:spcBef>
                <a:spcPct val="0"/>
              </a:spcBef>
              <a:spcAft>
                <a:spcPct val="0"/>
              </a:spcAft>
              <a:buClrTx/>
              <a:buSzTx/>
              <a:tabLst>
                <a:tab pos="434975"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457200" y="317480"/>
            <a:ext cx="82296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74320" algn="just" defTabSz="914400" rtl="0" eaLnBrk="1" fontAlgn="base" latinLnBrk="0" hangingPunct="1">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Accounts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Card Transactions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Cheque</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reorder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Credit cards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Draft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cheque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Funds Transfer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Tax Payments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Bill Payments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035" y="2438400"/>
            <a:ext cx="4311565"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FEASIBILITY STUDY</a:t>
            </a:r>
            <a:endParaRPr lang="en-US" dirty="0">
              <a:solidFill>
                <a:schemeClr val="tx2"/>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457200" y="956608"/>
            <a:ext cx="8229600" cy="52187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TECHNICAL FEASIBILITY: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r>
              <a:rPr kumimoji="0" lang="en-US" sz="16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analysis.</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Understand the different technologies involved in the proposed system</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Find out whether the organization currently possesses the required technologies</a:t>
            </a:r>
          </a:p>
          <a:p>
            <a:pPr>
              <a:lnSpc>
                <a:spcPct val="150000"/>
              </a:lnSpc>
            </a:pPr>
            <a:r>
              <a:rPr lang="en-US" sz="1600" b="1" dirty="0" smtClean="0">
                <a:latin typeface="Times New Roman" pitchFamily="18" charset="0"/>
                <a:cs typeface="Times New Roman" pitchFamily="18" charset="0"/>
              </a:rPr>
              <a:t>Operational Feasibility: </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Proposed project is beneficial only if it can be turned into information systems that will meet the organizations operating requirements. Simply stated, this test of feasibility asks if the system will work when it is developed and installed. Are there major barriers to Implementation? Here are questions that will help test the operational feasibility of a </a:t>
            </a:r>
            <a:r>
              <a:rPr lang="en-US" sz="1600" dirty="0" err="1" smtClean="0">
                <a:latin typeface="Times New Roman" pitchFamily="18" charset="0"/>
                <a:cs typeface="Times New Roman" pitchFamily="18" charset="0"/>
              </a:rPr>
              <a:t>project:Is</a:t>
            </a:r>
            <a:r>
              <a:rPr lang="en-US" sz="1600" dirty="0" smtClean="0">
                <a:latin typeface="Times New Roman" pitchFamily="18" charset="0"/>
                <a:cs typeface="Times New Roman" pitchFamily="18" charset="0"/>
              </a:rPr>
              <a:t> there sufficient support for the project from management from users? If the current system is well liked and used to the extent that persons will not be able to see reasons for change, there may be resistance.</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457200" y="1065382"/>
            <a:ext cx="82296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Economic Feasibility:</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Economic feasibility attempts 2 weigh the costs of developing and implementing a new system, against the benefits that would accrue from having the new system in place. This feasibility study gives the top management the economic justification for the new system.</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2209800" y="2286000"/>
            <a:ext cx="4812600" cy="684742"/>
          </a:xfrm>
          <a:prstGeom prst="rect">
            <a:avLst/>
          </a:prstGeom>
          <a:noFill/>
          <a:ln w="9525">
            <a:noFill/>
            <a:miter lim="800000"/>
            <a:headEnd/>
            <a:tailEnd/>
          </a:ln>
          <a:effectLst/>
        </p:spPr>
        <p:txBody>
          <a:bodyPr vert="horz" wrap="none" lIns="0" tIns="152352" rIns="0" bIns="3808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DATA FLOW DIAGRAMS</a:t>
            </a:r>
            <a:endParaRPr kumimoji="0" lang="en-US" sz="3200" b="1" i="1"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038285"/>
            <a:ext cx="7848600" cy="4524315"/>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A graphical tool used to describe and analyze the moment of data through a system manual or automated including the process, stores of data, and delays in the system. Data Flow Diagrams are the central tool and the basis from which other components are developed.  The transformation of data from input to output, through processes, may be described logically and independently of the physical components associated with the system.  The DFD is also know as a data flow graph or a bubble chart. </a:t>
            </a:r>
          </a:p>
          <a:p>
            <a:pPr algn="just">
              <a:lnSpc>
                <a:spcPct val="150000"/>
              </a:lnSpc>
            </a:pPr>
            <a:r>
              <a:rPr lang="en-US" sz="1600" b="1" dirty="0" smtClean="0">
                <a:latin typeface="Times New Roman" pitchFamily="18" charset="0"/>
                <a:cs typeface="Times New Roman" pitchFamily="18" charset="0"/>
              </a:rPr>
              <a:t>Dataflow: </a:t>
            </a:r>
            <a:r>
              <a:rPr lang="en-US" sz="1600" dirty="0" smtClean="0">
                <a:latin typeface="Times New Roman" pitchFamily="18" charset="0"/>
                <a:cs typeface="Times New Roman" pitchFamily="18" charset="0"/>
              </a:rPr>
              <a:t>Data move in a specific direction from an origin to a    destination.</a:t>
            </a:r>
          </a:p>
          <a:p>
            <a:pPr algn="just">
              <a:lnSpc>
                <a:spcPct val="150000"/>
              </a:lnSpc>
            </a:pPr>
            <a:r>
              <a:rPr lang="en-US" sz="1600" b="1" dirty="0" smtClean="0">
                <a:latin typeface="Times New Roman" pitchFamily="18" charset="0"/>
                <a:cs typeface="Times New Roman" pitchFamily="18" charset="0"/>
              </a:rPr>
              <a:t>Process: </a:t>
            </a:r>
            <a:r>
              <a:rPr lang="en-US" sz="1600" dirty="0" smtClean="0">
                <a:latin typeface="Times New Roman" pitchFamily="18" charset="0"/>
                <a:cs typeface="Times New Roman" pitchFamily="18" charset="0"/>
              </a:rPr>
              <a:t>People, procedures, or devices that use or produce (Transform) Data.  The physical component is not identified.</a:t>
            </a:r>
          </a:p>
          <a:p>
            <a:pPr algn="just">
              <a:lnSpc>
                <a:spcPct val="150000"/>
              </a:lnSpc>
            </a:pPr>
            <a:r>
              <a:rPr lang="en-US" sz="1600" b="1" dirty="0" smtClean="0">
                <a:latin typeface="Times New Roman" pitchFamily="18" charset="0"/>
                <a:cs typeface="Times New Roman" pitchFamily="18" charset="0"/>
              </a:rPr>
              <a:t>Source:</a:t>
            </a:r>
            <a:r>
              <a:rPr lang="en-US" sz="1600" dirty="0" smtClean="0">
                <a:latin typeface="Times New Roman" pitchFamily="18" charset="0"/>
                <a:cs typeface="Times New Roman" pitchFamily="18" charset="0"/>
              </a:rPr>
              <a:t> External sources or destination of data, which may be People, programs, organizations or other entities.</a:t>
            </a:r>
          </a:p>
          <a:p>
            <a:pPr algn="just">
              <a:lnSpc>
                <a:spcPct val="150000"/>
              </a:lnSpc>
            </a:pPr>
            <a:r>
              <a:rPr lang="en-US" sz="1600" b="1" dirty="0" smtClean="0">
                <a:latin typeface="Times New Roman" pitchFamily="18" charset="0"/>
                <a:cs typeface="Times New Roman" pitchFamily="18" charset="0"/>
              </a:rPr>
              <a:t>Data Store:</a:t>
            </a:r>
            <a:r>
              <a:rPr lang="en-US" sz="1600" dirty="0" smtClean="0">
                <a:latin typeface="Times New Roman" pitchFamily="18" charset="0"/>
                <a:cs typeface="Times New Roman" pitchFamily="18" charset="0"/>
              </a:rPr>
              <a:t> Here data are stored or referenced by a process in the System.</a:t>
            </a:r>
            <a:endParaRPr lang="en-US" sz="1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u="sng" dirty="0" smtClean="0">
                <a:latin typeface="Times New Roman" pitchFamily="18" charset="0"/>
                <a:cs typeface="Times New Roman" pitchFamily="18" charset="0"/>
              </a:rPr>
              <a:t>OBJECTIVE</a:t>
            </a:r>
            <a:r>
              <a:rPr lang="en-US" b="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1800" dirty="0" smtClean="0">
                <a:latin typeface="Times New Roman" pitchFamily="18" charset="0"/>
                <a:cs typeface="Times New Roman" pitchFamily="18" charset="0"/>
              </a:rPr>
              <a:t>The main objective of the proposed solution is to be automated the various functions and activities of the bank through Internet. The solution will facilitate to the bank employees and the account holders with the different modules. This solution is very much necessary for the private sector banks and the corporate sector. The banking industry will take a new shape and explore like never before. Using the solution the bankers and account holders can generate various kinds of reports. </a:t>
            </a:r>
          </a:p>
          <a:p>
            <a:pPr algn="just">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60400" algn="l"/>
              </a:tabLst>
            </a:pPr>
            <a:r>
              <a:rPr kumimoji="0" lang="en-US" sz="1600" b="1"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CONTEXT LEVEL DIAGRAM</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604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171" name="Picture 3" descr="C:\Users\Admin\Pictures\Capture.JPG"/>
          <p:cNvPicPr>
            <a:picLocks noChangeAspect="1" noChangeArrowheads="1"/>
          </p:cNvPicPr>
          <p:nvPr/>
        </p:nvPicPr>
        <p:blipFill>
          <a:blip r:embed="rId2"/>
          <a:srcRect/>
          <a:stretch>
            <a:fillRect/>
          </a:stretch>
        </p:blipFill>
        <p:spPr bwMode="auto">
          <a:xfrm>
            <a:off x="838200" y="609600"/>
            <a:ext cx="7239000" cy="55245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09600" y="228600"/>
            <a:ext cx="2722990"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ADMINISTRATOR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AUTHENTICATION   DFD: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6145" name="Object 1"/>
          <p:cNvGraphicFramePr>
            <a:graphicFrameLocks noChangeAspect="1"/>
          </p:cNvGraphicFramePr>
          <p:nvPr/>
        </p:nvGraphicFramePr>
        <p:xfrm>
          <a:off x="1733550" y="1219200"/>
          <a:ext cx="5581650" cy="3200400"/>
        </p:xfrm>
        <a:graphic>
          <a:graphicData uri="http://schemas.openxmlformats.org/presentationml/2006/ole">
            <p:oleObj spid="_x0000_s6145" r:id="rId3" imgW="5578145" imgH="2861462" progId="Visio.Drawing.11">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914400" y="457200"/>
            <a:ext cx="123623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LEVEL-2:</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5121" name="Object 1"/>
          <p:cNvGraphicFramePr>
            <a:graphicFrameLocks noChangeAspect="1"/>
          </p:cNvGraphicFramePr>
          <p:nvPr/>
        </p:nvGraphicFramePr>
        <p:xfrm>
          <a:off x="2133600" y="1066800"/>
          <a:ext cx="4495800" cy="1524000"/>
        </p:xfrm>
        <a:graphic>
          <a:graphicData uri="http://schemas.openxmlformats.org/presentationml/2006/ole">
            <p:oleObj spid="_x0000_s5121" r:id="rId3" imgW="4492447" imgH="1520647" progId="Visio.Drawing.11">
              <p:embed/>
            </p:oleObj>
          </a:graphicData>
        </a:graphic>
      </p:graphicFrame>
      <p:sp>
        <p:nvSpPr>
          <p:cNvPr id="5123" name="Rectangle 3"/>
          <p:cNvSpPr>
            <a:spLocks noChangeArrowheads="1"/>
          </p:cNvSpPr>
          <p:nvPr/>
        </p:nvSpPr>
        <p:spPr bwMode="auto">
          <a:xfrm>
            <a:off x="0" y="1981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124" name="Object 4"/>
          <p:cNvGraphicFramePr>
            <a:graphicFrameLocks noChangeAspect="1"/>
          </p:cNvGraphicFramePr>
          <p:nvPr/>
        </p:nvGraphicFramePr>
        <p:xfrm>
          <a:off x="2133600" y="2971800"/>
          <a:ext cx="4495800" cy="1524000"/>
        </p:xfrm>
        <a:graphic>
          <a:graphicData uri="http://schemas.openxmlformats.org/presentationml/2006/ole">
            <p:oleObj spid="_x0000_s5124" r:id="rId4" imgW="4492447" imgH="1520647" progId="Visio.Drawing.11">
              <p:embed/>
            </p:oleObj>
          </a:graphicData>
        </a:graphic>
      </p:graphicFrame>
      <p:sp>
        <p:nvSpPr>
          <p:cNvPr id="5126" name="Rectangle 6"/>
          <p:cNvSpPr>
            <a:spLocks noChangeArrowheads="1"/>
          </p:cNvSpPr>
          <p:nvPr/>
        </p:nvSpPr>
        <p:spPr bwMode="auto">
          <a:xfrm>
            <a:off x="0" y="1981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127" name="Object 7"/>
          <p:cNvGraphicFramePr>
            <a:graphicFrameLocks noChangeAspect="1"/>
          </p:cNvGraphicFramePr>
          <p:nvPr/>
        </p:nvGraphicFramePr>
        <p:xfrm>
          <a:off x="2133600" y="4800600"/>
          <a:ext cx="4495800" cy="1524000"/>
        </p:xfrm>
        <a:graphic>
          <a:graphicData uri="http://schemas.openxmlformats.org/presentationml/2006/ole">
            <p:oleObj spid="_x0000_s5127" r:id="rId5" imgW="4492447" imgH="1520647" progId="Visio.Drawing.11">
              <p:embed/>
            </p:oleObj>
          </a:graphicData>
        </a:graphic>
      </p:graphicFrame>
      <p:sp>
        <p:nvSpPr>
          <p:cNvPr id="5129" name="Rectangle 9"/>
          <p:cNvSpPr>
            <a:spLocks noChangeArrowheads="1"/>
          </p:cNvSpPr>
          <p:nvPr/>
        </p:nvSpPr>
        <p:spPr bwMode="auto">
          <a:xfrm>
            <a:off x="0" y="1981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610289"/>
            <a:ext cx="5248553"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SDLC METHODOLOGIES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229600" cy="5878532"/>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	This document play a vital role in the development of life cycle (SDLC) as it describes the complete requirement of the system.  It means for use by developers and will be the basic during testing phase.  Any changes made to the requirements in the future will have to go through formal change approval process.</a:t>
            </a:r>
          </a:p>
          <a:p>
            <a:pPr algn="just">
              <a:lnSpc>
                <a:spcPct val="150000"/>
              </a:lnSpc>
            </a:pPr>
            <a:r>
              <a:rPr lang="en-US" sz="1600" dirty="0" smtClean="0">
                <a:latin typeface="Times New Roman" pitchFamily="18" charset="0"/>
                <a:cs typeface="Times New Roman" pitchFamily="18" charset="0"/>
              </a:rPr>
              <a:t>	SPIRAL MODEL was defined by Barry Boehm in his 1988 article, “A spiral Model of Software Development and Enhancement.  This model was not the first model to discuss iterative development, but it was the first model to explain why the iteration models.</a:t>
            </a:r>
          </a:p>
          <a:p>
            <a:pPr>
              <a:lnSpc>
                <a:spcPct val="150000"/>
              </a:lnSpc>
            </a:pPr>
            <a:r>
              <a:rPr lang="en-US" sz="1600" b="1" dirty="0" smtClean="0">
                <a:latin typeface="Times New Roman" pitchFamily="18" charset="0"/>
                <a:cs typeface="Times New Roman" pitchFamily="18" charset="0"/>
              </a:rPr>
              <a:t>The steps for Spiral Model can be generalized as follows:</a:t>
            </a:r>
          </a:p>
          <a:p>
            <a:pPr lvl="0">
              <a:lnSpc>
                <a:spcPct val="150000"/>
              </a:lnSpc>
            </a:pPr>
            <a:r>
              <a:rPr lang="en-US" sz="1600" dirty="0" smtClean="0">
                <a:latin typeface="Times New Roman" pitchFamily="18" charset="0"/>
                <a:cs typeface="Times New Roman" pitchFamily="18" charset="0"/>
              </a:rPr>
              <a:t>The new system requirements are defined in as much details as possible.  This usually involves interviewing a number of users representing all the external or internal users and other aspects of the existing system.</a:t>
            </a:r>
          </a:p>
          <a:p>
            <a:pPr lvl="0">
              <a:lnSpc>
                <a:spcPct val="150000"/>
              </a:lnSpc>
            </a:pPr>
            <a:r>
              <a:rPr lang="en-US" sz="1600" dirty="0" smtClean="0">
                <a:latin typeface="Times New Roman" pitchFamily="18" charset="0"/>
                <a:cs typeface="Times New Roman" pitchFamily="18" charset="0"/>
              </a:rPr>
              <a:t>A preliminary design is created for the new system.</a:t>
            </a:r>
          </a:p>
          <a:p>
            <a:pPr lvl="0">
              <a:lnSpc>
                <a:spcPct val="150000"/>
              </a:lnSpc>
            </a:pPr>
            <a:r>
              <a:rPr lang="en-US" sz="1600" dirty="0" smtClean="0">
                <a:latin typeface="Times New Roman" pitchFamily="18" charset="0"/>
                <a:cs typeface="Times New Roman" pitchFamily="18" charset="0"/>
              </a:rPr>
              <a:t>A first prototype of the new system is constructed from the preliminary design.  This is usually a scaled-down system, and represents an approximation of the characteristics of the final product.</a:t>
            </a:r>
          </a:p>
          <a:p>
            <a:pPr lvl="0"/>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00600"/>
            <a:ext cx="8229600" cy="5632311"/>
          </a:xfrm>
          <a:prstGeom prst="rect">
            <a:avLst/>
          </a:prstGeom>
        </p:spPr>
        <p:txBody>
          <a:bodyPr wrap="square">
            <a:spAutoFit/>
          </a:bodyPr>
          <a:lstStyle/>
          <a:p>
            <a:pPr lvl="0">
              <a:lnSpc>
                <a:spcPct val="150000"/>
              </a:lnSpc>
            </a:pPr>
            <a:r>
              <a:rPr lang="en-US" sz="1600" dirty="0" smtClean="0">
                <a:latin typeface="Times New Roman" pitchFamily="18" charset="0"/>
                <a:cs typeface="Times New Roman" pitchFamily="18" charset="0"/>
              </a:rPr>
              <a:t>A second prototype is evolved by a fourfold procedure: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Evaluating the first prototype in terms of its strengths, weakness, and risks.</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Defining the requirements of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Planning an designing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Constructing and testing the second prototype.</a:t>
            </a:r>
          </a:p>
          <a:p>
            <a:pPr lvl="0">
              <a:lnSpc>
                <a:spcPct val="150000"/>
              </a:lnSpc>
            </a:pPr>
            <a:r>
              <a:rPr lang="en-US" sz="1600" dirty="0" smtClean="0">
                <a:latin typeface="Times New Roman" pitchFamily="18" charset="0"/>
                <a:cs typeface="Times New Roman" pitchFamily="18" charset="0"/>
              </a:rPr>
              <a:t>Risk factors might involved development cost overruns, operating-cost miscalculation, or any other factor that could, in the customer’s judgment, result in a less-than-satisfactory final product.</a:t>
            </a:r>
          </a:p>
          <a:p>
            <a:pPr lvl="0">
              <a:lnSpc>
                <a:spcPct val="150000"/>
              </a:lnSpc>
            </a:pPr>
            <a:r>
              <a:rPr lang="en-US" sz="1600" dirty="0" smtClean="0">
                <a:latin typeface="Times New Roman" pitchFamily="18" charset="0"/>
                <a:cs typeface="Times New Roman" pitchFamily="18" charset="0"/>
              </a:rPr>
              <a:t>The existing prototype is evaluated in the same manner as was the previous prototype, and if necessary, another prototype is developed from it according to the fourfold procedure outlined above.</a:t>
            </a:r>
          </a:p>
          <a:p>
            <a:pPr lvl="0">
              <a:lnSpc>
                <a:spcPct val="150000"/>
              </a:lnSpc>
            </a:pPr>
            <a:r>
              <a:rPr lang="en-US" sz="1600" dirty="0" smtClean="0">
                <a:latin typeface="Times New Roman" pitchFamily="18" charset="0"/>
                <a:cs typeface="Times New Roman" pitchFamily="18" charset="0"/>
              </a:rPr>
              <a:t>The preceding steps are iterated until the customer is satisfied that the refined prototype represents the final product desired.</a:t>
            </a:r>
          </a:p>
          <a:p>
            <a:pPr lvl="0">
              <a:lnSpc>
                <a:spcPct val="150000"/>
              </a:lnSpc>
            </a:pPr>
            <a:r>
              <a:rPr lang="en-US" sz="1600" dirty="0" smtClean="0">
                <a:latin typeface="Times New Roman" pitchFamily="18" charset="0"/>
                <a:cs typeface="Times New Roman" pitchFamily="18" charset="0"/>
              </a:rPr>
              <a:t>The final system is constructed, based on the refined prototype.</a:t>
            </a:r>
          </a:p>
          <a:p>
            <a:pPr>
              <a:lnSpc>
                <a:spcPct val="150000"/>
              </a:lnSpc>
            </a:pPr>
            <a:r>
              <a:rPr lang="en-US" sz="1600" dirty="0" smtClean="0">
                <a:latin typeface="Times New Roman" pitchFamily="18" charset="0"/>
                <a:cs typeface="Times New Roman" pitchFamily="18" charset="0"/>
              </a:rPr>
              <a:t>The final system is thoroughly evaluated and tested.   Routine maintenance is carried on a continuing basis to prevent large scale failures and to minimize down time.</a:t>
            </a:r>
            <a:endParaRPr lang="en-US" sz="16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457200" y="914400"/>
            <a:ext cx="8153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THE FOLLOWING DIAGRAM SHOWS HOW A SPIRAL MODEL ACTS LIKE:</a:t>
            </a:r>
            <a:endParaRPr kumimoji="0" lang="en-US" sz="1600" b="0" i="0" u="none" strike="noStrike" cap="none" normalizeH="0" baseline="0" dirty="0" smtClean="0">
              <a:ln>
                <a:noFill/>
              </a:ln>
              <a:solidFill>
                <a:schemeClr val="tx2"/>
              </a:solidFill>
              <a:effectLst/>
              <a:latin typeface="Times New Roman" pitchFamily="18" charset="0"/>
              <a:cs typeface="Times New Roman" pitchFamily="18" charset="0"/>
            </a:endParaRPr>
          </a:p>
        </p:txBody>
      </p:sp>
      <p:pic>
        <p:nvPicPr>
          <p:cNvPr id="33794" name="Picture 1"/>
          <p:cNvPicPr>
            <a:picLocks noChangeAspect="1" noChangeArrowheads="1"/>
          </p:cNvPicPr>
          <p:nvPr/>
        </p:nvPicPr>
        <p:blipFill>
          <a:blip r:embed="rId2"/>
          <a:srcRect/>
          <a:stretch>
            <a:fillRect/>
          </a:stretch>
        </p:blipFill>
        <p:spPr bwMode="auto">
          <a:xfrm>
            <a:off x="2133600" y="1600200"/>
            <a:ext cx="4876800" cy="4800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880408"/>
            <a:ext cx="8229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ADVANTAGES OF SPIRAL MODEL:</a:t>
            </a:r>
            <a:endParaRPr kumimoji="0" lang="en-US" sz="1600" b="0" i="0" strike="noStrike" cap="none" normalizeH="0" baseline="0" dirty="0" smtClean="0">
              <a:ln>
                <a:noFill/>
              </a:ln>
              <a:solidFill>
                <a:schemeClr val="tx2"/>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Estimates(i.e. budget, schedule etc .) become more realistic as work progresses, because important issues discovered earlier.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is more able to cope with the changes that are software development generally entails.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engineers can get their hands in and start working on the core of a project earlier.</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0" y="2819400"/>
            <a:ext cx="3047629"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E-R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2"/>
          <a:srcRect/>
          <a:stretch>
            <a:fillRect/>
          </a:stretch>
        </p:blipFill>
        <p:spPr bwMode="auto">
          <a:xfrm>
            <a:off x="1524000" y="838200"/>
            <a:ext cx="5937250" cy="547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Modules</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None/>
            </a:pPr>
            <a:r>
              <a:rPr lang="en-US" sz="1800" dirty="0" smtClean="0">
                <a:latin typeface="Times New Roman" pitchFamily="18" charset="0"/>
                <a:cs typeface="Times New Roman" pitchFamily="18" charset="0"/>
              </a:rPr>
              <a:t>This application consists following modules:</a:t>
            </a:r>
          </a:p>
          <a:p>
            <a:pPr lvl="0"/>
            <a:r>
              <a:rPr lang="en-US" sz="1800" b="1" dirty="0" smtClean="0">
                <a:latin typeface="Times New Roman" pitchFamily="18" charset="0"/>
                <a:cs typeface="Times New Roman" pitchFamily="18" charset="0"/>
              </a:rPr>
              <a:t>Admin module </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User module</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Bill payment Module</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Reports Module</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2667000"/>
            <a:ext cx="3606885"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UML DIAGRAMS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457200" y="838200"/>
            <a:ext cx="82296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The Unified Modeling Language allows the software engineer to express an analysis model using the modeling notation that is governed by a set of syntactic semantic and pragmatic rules.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A UML system is represented using five different views that describe the system from distinctly different perspective. Each view is defined by a set of diagram, which is as follows.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User Model</a:t>
            </a:r>
            <a:r>
              <a:rPr kumimoji="0" lang="en-US" sz="1600" b="0" i="0" u="none" strike="noStrike" cap="none" normalizeH="0" dirty="0" smtClean="0">
                <a:ln>
                  <a:noFill/>
                </a:ln>
                <a:solidFill>
                  <a:schemeClr val="tx1"/>
                </a:solidFill>
                <a:effectLst/>
                <a:latin typeface="Times New Roman" pitchFamily="18" charset="0"/>
                <a:cs typeface="Times New Roman" pitchFamily="18" charset="0"/>
              </a:rPr>
              <a:t>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sz="1600" baseline="0" dirty="0" smtClean="0">
                <a:latin typeface="Times New Roman" pitchFamily="18" charset="0"/>
                <a:cs typeface="Times New Roman" pitchFamily="18" charset="0"/>
              </a:rPr>
              <a:t>Structural</a:t>
            </a:r>
            <a:r>
              <a:rPr lang="en-US" sz="1600" dirty="0" smtClean="0">
                <a:latin typeface="Times New Roman" pitchFamily="18" charset="0"/>
                <a:cs typeface="Times New Roman" pitchFamily="18" charset="0"/>
              </a:rPr>
              <a:t>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Behavioral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sz="1600" dirty="0" smtClean="0">
                <a:latin typeface="Times New Roman" pitchFamily="18" charset="0"/>
                <a:cs typeface="Times New Roman" pitchFamily="18" charset="0"/>
              </a:rPr>
              <a:t>Implement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dirty="0" smtClean="0">
                <a:ln>
                  <a:noFill/>
                </a:ln>
                <a:solidFill>
                  <a:schemeClr val="tx1"/>
                </a:solidFill>
                <a:effectLst/>
                <a:latin typeface="Times New Roman" pitchFamily="18" charset="0"/>
                <a:cs typeface="Times New Roman" pitchFamily="18" charset="0"/>
              </a:rPr>
              <a:t>Environmental Model View.</a:t>
            </a:r>
          </a:p>
          <a:p>
            <a:pPr algn="just">
              <a:lnSpc>
                <a:spcPct val="150000"/>
              </a:lnSpc>
            </a:pPr>
            <a:r>
              <a:rPr lang="en-US" sz="1600" b="1" dirty="0" smtClean="0">
                <a:latin typeface="Times New Roman" pitchFamily="18" charset="0"/>
                <a:cs typeface="Times New Roman" pitchFamily="18" charset="0"/>
              </a:rPr>
              <a:t>UML is specifically constructed through two different domains they are:</a:t>
            </a:r>
            <a:endParaRPr lang="en-US" sz="1600" dirty="0" smtClean="0">
              <a:latin typeface="Times New Roman" pitchFamily="18" charset="0"/>
              <a:cs typeface="Times New Roman" pitchFamily="18" charset="0"/>
            </a:endParaRPr>
          </a:p>
          <a:p>
            <a:pPr marL="0" lvl="1" algn="just">
              <a:lnSpc>
                <a:spcPct val="150000"/>
              </a:lnSpc>
            </a:pPr>
            <a:r>
              <a:rPr lang="en-US" sz="1600" dirty="0" smtClean="0">
                <a:latin typeface="Times New Roman" pitchFamily="18" charset="0"/>
                <a:cs typeface="Times New Roman" pitchFamily="18" charset="0"/>
              </a:rPr>
              <a:t>UML Analysis modeling, this focuses on the user model and structural model views of the system.</a:t>
            </a:r>
          </a:p>
          <a:p>
            <a:pPr marL="0" lvl="1" algn="just">
              <a:lnSpc>
                <a:spcPct val="150000"/>
              </a:lnSpc>
            </a:pPr>
            <a:r>
              <a:rPr lang="en-US" sz="1600" dirty="0" smtClean="0">
                <a:latin typeface="Times New Roman" pitchFamily="18" charset="0"/>
                <a:cs typeface="Times New Roman" pitchFamily="18" charset="0"/>
              </a:rPr>
              <a:t>UML design modeling, which focuses on the behavioral modeling, implementation modeling and environmental model views.</a:t>
            </a:r>
          </a:p>
          <a:p>
            <a:pPr marL="342900" marR="0" lvl="0" indent="-34290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dirty="0" smtClean="0">
                <a:ln>
                  <a:noFill/>
                </a:ln>
                <a:solidFill>
                  <a:schemeClr val="tx1"/>
                </a:solidFill>
                <a:effectLst/>
                <a:latin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768025"/>
            <a:ext cx="7534435"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CLASS COLLABORATION DIAGRAM</a:t>
            </a:r>
            <a:r>
              <a:rPr lang="en-US" sz="3200" dirty="0" smtClean="0">
                <a:solidFill>
                  <a:schemeClr val="tx2"/>
                </a:solidFill>
                <a:latin typeface="Times New Roman" pitchFamily="18" charset="0"/>
                <a:cs typeface="Times New Roman" pitchFamily="18" charset="0"/>
              </a:rPr>
              <a:t>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685800" y="1066800"/>
            <a:ext cx="7772400" cy="4419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743200"/>
            <a:ext cx="4564070"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USE CASE DIAGRAMS</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1447800" y="1143000"/>
            <a:ext cx="6262687" cy="4114800"/>
          </a:xfrm>
          <a:prstGeom prst="rect">
            <a:avLst/>
          </a:prstGeom>
          <a:noFill/>
          <a:ln w="9525">
            <a:noFill/>
            <a:miter lim="800000"/>
            <a:headEnd/>
            <a:tailEnd/>
          </a:ln>
          <a:effectLst/>
        </p:spPr>
      </p:pic>
      <p:sp>
        <p:nvSpPr>
          <p:cNvPr id="3" name="Rectangle 2"/>
          <p:cNvSpPr/>
          <p:nvPr/>
        </p:nvSpPr>
        <p:spPr>
          <a:xfrm>
            <a:off x="838200" y="457200"/>
            <a:ext cx="2563522" cy="338554"/>
          </a:xfrm>
          <a:prstGeom prst="rect">
            <a:avLst/>
          </a:prstGeom>
        </p:spPr>
        <p:txBody>
          <a:bodyPr wrap="none">
            <a:spAutoFit/>
          </a:bodyPr>
          <a:lstStyle/>
          <a:p>
            <a:r>
              <a:rPr lang="en-US" sz="1600" b="1" dirty="0" smtClean="0">
                <a:solidFill>
                  <a:schemeClr val="tx2"/>
                </a:solidFill>
                <a:latin typeface="Times New Roman" pitchFamily="18" charset="0"/>
                <a:cs typeface="Times New Roman" pitchFamily="18" charset="0"/>
              </a:rPr>
              <a:t>System Use Case Diagrams</a:t>
            </a:r>
            <a:endParaRPr lang="en-US" sz="1600" dirty="0">
              <a:solidFill>
                <a:schemeClr val="tx2"/>
              </a:solidFill>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09600" y="609600"/>
            <a:ext cx="195143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0177" name="Picture 1"/>
          <p:cNvPicPr>
            <a:picLocks noChangeAspect="1" noChangeArrowheads="1"/>
          </p:cNvPicPr>
          <p:nvPr/>
        </p:nvPicPr>
        <p:blipFill>
          <a:blip r:embed="rId2"/>
          <a:srcRect/>
          <a:stretch>
            <a:fillRect/>
          </a:stretch>
        </p:blipFill>
        <p:spPr bwMode="auto">
          <a:xfrm>
            <a:off x="1676400" y="1524000"/>
            <a:ext cx="5943600" cy="2619375"/>
          </a:xfrm>
          <a:prstGeom prst="rect">
            <a:avLst/>
          </a:prstGeom>
          <a:noFill/>
        </p:spPr>
      </p:pic>
      <p:sp>
        <p:nvSpPr>
          <p:cNvPr id="50179" name="Rectangle 3"/>
          <p:cNvSpPr>
            <a:spLocks noChangeArrowheads="1"/>
          </p:cNvSpPr>
          <p:nvPr/>
        </p:nvSpPr>
        <p:spPr bwMode="auto">
          <a:xfrm>
            <a:off x="0" y="30765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7238" y="2590800"/>
            <a:ext cx="4826962" cy="584775"/>
          </a:xfrm>
          <a:prstGeom prst="rect">
            <a:avLst/>
          </a:prstGeom>
        </p:spPr>
        <p:txBody>
          <a:bodyPr wrap="none">
            <a:spAutoFit/>
          </a:bodyPr>
          <a:lstStyle/>
          <a:p>
            <a:pPr algn="ctr"/>
            <a:r>
              <a:rPr lang="en-US" sz="3200" b="1" dirty="0" smtClean="0">
                <a:solidFill>
                  <a:schemeClr val="tx2"/>
                </a:solidFill>
                <a:latin typeface="Times New Roman" pitchFamily="18" charset="0"/>
                <a:cs typeface="Times New Roman" pitchFamily="18" charset="0"/>
              </a:rPr>
              <a:t>SEQUENCE DIAGRAMS</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2"/>
          <a:srcRect/>
          <a:stretch>
            <a:fillRect/>
          </a:stretch>
        </p:blipFill>
        <p:spPr bwMode="auto">
          <a:xfrm>
            <a:off x="457200" y="1447800"/>
            <a:ext cx="7848600" cy="4343400"/>
          </a:xfrm>
          <a:prstGeom prst="rect">
            <a:avLst/>
          </a:prstGeom>
          <a:noFill/>
          <a:ln w="9525">
            <a:noFill/>
            <a:miter lim="800000"/>
            <a:headEnd/>
            <a:tailEnd/>
          </a:ln>
        </p:spPr>
      </p:pic>
      <p:sp>
        <p:nvSpPr>
          <p:cNvPr id="3" name="Rectangle 2"/>
          <p:cNvSpPr>
            <a:spLocks noChangeArrowheads="1"/>
          </p:cNvSpPr>
          <p:nvPr/>
        </p:nvSpPr>
        <p:spPr bwMode="auto">
          <a:xfrm>
            <a:off x="609600" y="609600"/>
            <a:ext cx="314810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1"/>
          <p:cNvPicPr>
            <a:picLocks noChangeAspect="1" noChangeArrowheads="1"/>
          </p:cNvPicPr>
          <p:nvPr/>
        </p:nvPicPr>
        <p:blipFill>
          <a:blip r:embed="rId2"/>
          <a:srcRect/>
          <a:stretch>
            <a:fillRect/>
          </a:stretch>
        </p:blipFill>
        <p:spPr bwMode="auto">
          <a:xfrm>
            <a:off x="990600" y="1600200"/>
            <a:ext cx="7315200" cy="3505200"/>
          </a:xfrm>
          <a:prstGeom prst="rect">
            <a:avLst/>
          </a:prstGeom>
          <a:noFill/>
          <a:ln w="9525">
            <a:noFill/>
            <a:miter lim="800000"/>
            <a:headEnd/>
            <a:tailEnd/>
          </a:ln>
        </p:spPr>
      </p:pic>
      <p:sp>
        <p:nvSpPr>
          <p:cNvPr id="3" name="Rectangle 2"/>
          <p:cNvSpPr>
            <a:spLocks noChangeArrowheads="1"/>
          </p:cNvSpPr>
          <p:nvPr/>
        </p:nvSpPr>
        <p:spPr bwMode="auto">
          <a:xfrm>
            <a:off x="609600" y="609600"/>
            <a:ext cx="229049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Admin Module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800" dirty="0" smtClean="0"/>
              <a:t>This module is belongs to bank staff. By using this module Administrator can add type of accounts (saving and current etc), minimum deposit amount in that particular account, interest rate and period of time.</a:t>
            </a:r>
          </a:p>
          <a:p>
            <a:pPr>
              <a:lnSpc>
                <a:spcPct val="150000"/>
              </a:lnSpc>
            </a:pPr>
            <a:endParaRPr 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0827" y="2590800"/>
            <a:ext cx="6006773"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COLLABORATION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1"/>
          <p:cNvPicPr>
            <a:picLocks noChangeAspect="1" noChangeArrowheads="1"/>
          </p:cNvPicPr>
          <p:nvPr/>
        </p:nvPicPr>
        <p:blipFill>
          <a:blip r:embed="rId2"/>
          <a:srcRect/>
          <a:stretch>
            <a:fillRect/>
          </a:stretch>
        </p:blipFill>
        <p:spPr bwMode="auto">
          <a:xfrm>
            <a:off x="914400" y="1219200"/>
            <a:ext cx="7391400" cy="38862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914400" y="990600"/>
            <a:ext cx="7315200" cy="43434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2286000" y="2819400"/>
            <a:ext cx="460812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ACTIVITY DIAGRAMS</a:t>
            </a:r>
            <a:endParaRPr kumimoji="0" lang="en-US" sz="3200" b="0" i="0" u="none"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85800" y="762000"/>
            <a:ext cx="301332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 Activity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0417" name="Picture 1"/>
          <p:cNvPicPr>
            <a:picLocks noChangeAspect="1" noChangeArrowheads="1"/>
          </p:cNvPicPr>
          <p:nvPr/>
        </p:nvPicPr>
        <p:blipFill>
          <a:blip r:embed="rId2"/>
          <a:srcRect/>
          <a:stretch>
            <a:fillRect/>
          </a:stretch>
        </p:blipFill>
        <p:spPr bwMode="auto">
          <a:xfrm>
            <a:off x="1600200" y="990600"/>
            <a:ext cx="5943600" cy="417195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838200" y="685800"/>
            <a:ext cx="143289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9393" name="Picture 1"/>
          <p:cNvPicPr>
            <a:picLocks noChangeAspect="1" noChangeArrowheads="1"/>
          </p:cNvPicPr>
          <p:nvPr/>
        </p:nvPicPr>
        <p:blipFill>
          <a:blip r:embed="rId2"/>
          <a:srcRect/>
          <a:stretch>
            <a:fillRect/>
          </a:stretch>
        </p:blipFill>
        <p:spPr bwMode="auto">
          <a:xfrm>
            <a:off x="1600200" y="990600"/>
            <a:ext cx="5934075" cy="46101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9449" y="2743200"/>
            <a:ext cx="5047151"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COMPONENT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3"/>
          <p:cNvPicPr>
            <a:picLocks noChangeAspect="1" noChangeArrowheads="1"/>
          </p:cNvPicPr>
          <p:nvPr/>
        </p:nvPicPr>
        <p:blipFill>
          <a:blip r:embed="rId2"/>
          <a:srcRect/>
          <a:stretch>
            <a:fillRect/>
          </a:stretch>
        </p:blipFill>
        <p:spPr bwMode="auto">
          <a:xfrm>
            <a:off x="1828800" y="381000"/>
            <a:ext cx="5403850" cy="5783263"/>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noChangeArrowheads="1"/>
          </p:cNvPicPr>
          <p:nvPr/>
        </p:nvPicPr>
        <p:blipFill>
          <a:blip r:embed="rId2"/>
          <a:srcRect/>
          <a:stretch>
            <a:fillRect/>
          </a:stretch>
        </p:blipFill>
        <p:spPr bwMode="auto">
          <a:xfrm>
            <a:off x="1714500" y="304800"/>
            <a:ext cx="5676900" cy="58674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2743200"/>
            <a:ext cx="5276381"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DEPLOYMENT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latin typeface="Times New Roman" pitchFamily="18" charset="0"/>
                <a:cs typeface="Times New Roman" pitchFamily="18" charset="0"/>
              </a:rPr>
              <a:t>User Module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1800" dirty="0" smtClean="0"/>
              <a:t>This module is all about customers of a bank. By using this module customers can go for different operations like they can apply for a new account in a bank, they can apply for different loans based on their requirement and also they can view their personal information, modify both personal and login information etc. Following operations can be done by any customer.</a:t>
            </a:r>
          </a:p>
          <a:p>
            <a:pPr algn="just">
              <a:lnSpc>
                <a:spcPct val="150000"/>
              </a:lnSpc>
            </a:pPr>
            <a:endParaRPr lang="en-US"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5"/>
          <p:cNvPicPr>
            <a:picLocks noChangeAspect="1" noChangeArrowheads="1"/>
          </p:cNvPicPr>
          <p:nvPr/>
        </p:nvPicPr>
        <p:blipFill>
          <a:blip r:embed="rId2"/>
          <a:srcRect/>
          <a:stretch>
            <a:fillRect/>
          </a:stretch>
        </p:blipFill>
        <p:spPr bwMode="auto">
          <a:xfrm>
            <a:off x="1751012" y="533400"/>
            <a:ext cx="5640388" cy="586105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2895600"/>
            <a:ext cx="2597955" cy="584775"/>
          </a:xfrm>
          <a:prstGeom prst="rect">
            <a:avLst/>
          </a:prstGeom>
        </p:spPr>
        <p:txBody>
          <a:bodyPr wrap="none">
            <a:spAutoFit/>
          </a:bodyPr>
          <a:lstStyle/>
          <a:p>
            <a:r>
              <a:rPr lang="en-US" sz="3200" dirty="0" smtClean="0">
                <a:solidFill>
                  <a:schemeClr val="tx2"/>
                </a:solidFill>
                <a:latin typeface="Times New Roman" pitchFamily="18" charset="0"/>
                <a:cs typeface="Times New Roman" pitchFamily="18" charset="0"/>
              </a:rPr>
              <a:t>THANK YOU</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lvl="1" algn="just">
              <a:lnSpc>
                <a:spcPct val="150000"/>
              </a:lnSpc>
            </a:pPr>
            <a:r>
              <a:rPr lang="en-US" sz="1600" b="1" dirty="0" smtClean="0">
                <a:latin typeface="Times New Roman" pitchFamily="18" charset="0"/>
                <a:cs typeface="Times New Roman" pitchFamily="18" charset="0"/>
              </a:rPr>
              <a:t>New Account:</a:t>
            </a:r>
            <a:r>
              <a:rPr lang="en-US" sz="1600" dirty="0" smtClean="0">
                <a:latin typeface="Times New Roman" pitchFamily="18" charset="0"/>
                <a:cs typeface="Times New Roman" pitchFamily="18" charset="0"/>
              </a:rPr>
              <a:t> Customer can open a new account.</a:t>
            </a:r>
          </a:p>
          <a:p>
            <a:pPr lvl="1" algn="just">
              <a:lnSpc>
                <a:spcPct val="150000"/>
              </a:lnSpc>
            </a:pPr>
            <a:r>
              <a:rPr lang="en-US" sz="1600" b="1" dirty="0" smtClean="0">
                <a:latin typeface="Times New Roman" pitchFamily="18" charset="0"/>
                <a:cs typeface="Times New Roman" pitchFamily="18" charset="0"/>
              </a:rPr>
              <a:t>Teller Services:</a:t>
            </a:r>
            <a:r>
              <a:rPr lang="en-US" sz="1600" dirty="0" smtClean="0">
                <a:latin typeface="Times New Roman" pitchFamily="18" charset="0"/>
                <a:cs typeface="Times New Roman" pitchFamily="18" charset="0"/>
              </a:rPr>
              <a:t> Customer can apply for a new debit card </a:t>
            </a:r>
          </a:p>
          <a:p>
            <a:pPr lvl="1" algn="just">
              <a:lnSpc>
                <a:spcPct val="150000"/>
              </a:lnSpc>
            </a:pPr>
            <a:r>
              <a:rPr lang="en-US" sz="1600" b="1" dirty="0" smtClean="0">
                <a:latin typeface="Times New Roman" pitchFamily="18" charset="0"/>
                <a:cs typeface="Times New Roman" pitchFamily="18" charset="0"/>
              </a:rPr>
              <a:t>Transaction Details</a:t>
            </a:r>
            <a:r>
              <a:rPr lang="en-US" sz="1600" dirty="0" smtClean="0">
                <a:latin typeface="Times New Roman" pitchFamily="18" charset="0"/>
                <a:cs typeface="Times New Roman" pitchFamily="18" charset="0"/>
              </a:rPr>
              <a:t>: Customer can transfer his funds to other accounts and also they can pay tax to govt.</a:t>
            </a:r>
          </a:p>
          <a:p>
            <a:pPr lvl="1" algn="just">
              <a:lnSpc>
                <a:spcPct val="150000"/>
              </a:lnSpc>
            </a:pPr>
            <a:r>
              <a:rPr lang="en-US" sz="1600" b="1" dirty="0" smtClean="0">
                <a:latin typeface="Times New Roman" pitchFamily="18" charset="0"/>
                <a:cs typeface="Times New Roman" pitchFamily="18" charset="0"/>
              </a:rPr>
              <a:t>Requests: </a:t>
            </a:r>
            <a:r>
              <a:rPr lang="en-US" sz="1600" dirty="0" smtClean="0">
                <a:latin typeface="Times New Roman" pitchFamily="18" charset="0"/>
                <a:cs typeface="Times New Roman" pitchFamily="18" charset="0"/>
              </a:rPr>
              <a:t>By using this functionality customer can</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go for different type of transactions on drafts and </a:t>
            </a:r>
            <a:r>
              <a:rPr lang="en-US" sz="1600" dirty="0" err="1" smtClean="0">
                <a:latin typeface="Times New Roman" pitchFamily="18" charset="0"/>
                <a:cs typeface="Times New Roman" pitchFamily="18" charset="0"/>
              </a:rPr>
              <a:t>cheque</a:t>
            </a:r>
            <a:r>
              <a:rPr lang="en-US" sz="1600" dirty="0" smtClean="0">
                <a:latin typeface="Times New Roman" pitchFamily="18" charset="0"/>
                <a:cs typeface="Times New Roman" pitchFamily="18" charset="0"/>
              </a:rPr>
              <a:t>(s).</a:t>
            </a:r>
          </a:p>
          <a:p>
            <a:pPr lvl="1" algn="just">
              <a:lnSpc>
                <a:spcPct val="150000"/>
              </a:lnSpc>
            </a:pPr>
            <a:r>
              <a:rPr lang="en-US" sz="1600" b="1" dirty="0" smtClean="0">
                <a:latin typeface="Times New Roman" pitchFamily="18" charset="0"/>
                <a:cs typeface="Times New Roman" pitchFamily="18" charset="0"/>
              </a:rPr>
              <a:t>Maintenance Services: </a:t>
            </a:r>
            <a:r>
              <a:rPr lang="en-US" sz="1600" dirty="0" smtClean="0">
                <a:latin typeface="Times New Roman" pitchFamily="18" charset="0"/>
                <a:cs typeface="Times New Roman" pitchFamily="18" charset="0"/>
              </a:rPr>
              <a:t>Either customers can close their accounts or they can modify their information.</a:t>
            </a:r>
          </a:p>
          <a:p>
            <a:pPr lvl="1" algn="just">
              <a:lnSpc>
                <a:spcPct val="150000"/>
              </a:lnSpc>
            </a:pPr>
            <a:r>
              <a:rPr lang="en-US" sz="1600" b="1" dirty="0" smtClean="0">
                <a:latin typeface="Times New Roman" pitchFamily="18" charset="0"/>
                <a:cs typeface="Times New Roman" pitchFamily="18" charset="0"/>
              </a:rPr>
              <a:t>User Alerts: </a:t>
            </a:r>
            <a:r>
              <a:rPr lang="en-US" sz="1600" dirty="0" smtClean="0">
                <a:latin typeface="Times New Roman" pitchFamily="18" charset="0"/>
                <a:cs typeface="Times New Roman" pitchFamily="18" charset="0"/>
              </a:rPr>
              <a:t>Customer can pay credit card amount to that bank.</a:t>
            </a:r>
          </a:p>
          <a:p>
            <a:pPr>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a:bodyPr>
          <a:lstStyle/>
          <a:p>
            <a:r>
              <a:rPr lang="en-US" b="1" u="sng" dirty="0" smtClean="0">
                <a:latin typeface="Times New Roman" pitchFamily="18" charset="0"/>
                <a:cs typeface="Times New Roman" pitchFamily="18" charset="0"/>
              </a:rPr>
              <a:t>Bill Payment Services</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800" dirty="0" smtClean="0">
                <a:latin typeface="Times New Roman" pitchFamily="18" charset="0"/>
                <a:cs typeface="Times New Roman" pitchFamily="18" charset="0"/>
              </a:rPr>
              <a:t>Customer can pay bills like electricity bill, telephone bill etc through his account.</a:t>
            </a:r>
          </a:p>
          <a:p>
            <a:pPr>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r>
              <a:rPr lang="en-US" sz="3200" b="1" u="sng" dirty="0" smtClean="0">
                <a:latin typeface="Times New Roman" pitchFamily="18" charset="0"/>
                <a:cs typeface="Times New Roman" pitchFamily="18" charset="0"/>
              </a:rPr>
              <a:t>Reports Module</a:t>
            </a:r>
            <a:r>
              <a:rPr lang="en-US" sz="3200" b="1"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nSpc>
                <a:spcPct val="150000"/>
              </a:lnSpc>
              <a:buNone/>
            </a:pPr>
            <a:r>
              <a:rPr lang="en-US" sz="1300" dirty="0" smtClean="0">
                <a:latin typeface="Times New Roman" pitchFamily="18" charset="0"/>
                <a:cs typeface="Times New Roman" pitchFamily="18" charset="0"/>
              </a:rPr>
              <a:t>In this module administrator will get different types of reports regarding</a:t>
            </a:r>
          </a:p>
          <a:p>
            <a:pPr>
              <a:lnSpc>
                <a:spcPct val="150000"/>
              </a:lnSpc>
              <a:buNone/>
            </a:pPr>
            <a:r>
              <a:rPr lang="en-US" sz="1300" dirty="0" smtClean="0">
                <a:latin typeface="Times New Roman" pitchFamily="18" charset="0"/>
                <a:cs typeface="Times New Roman" pitchFamily="18" charset="0"/>
              </a:rPr>
              <a:t>customers like Number of customers of this portal etc. And this module is</a:t>
            </a:r>
          </a:p>
          <a:p>
            <a:pPr>
              <a:lnSpc>
                <a:spcPct val="150000"/>
              </a:lnSpc>
              <a:buNone/>
            </a:pPr>
            <a:r>
              <a:rPr lang="en-US" sz="1300" dirty="0" smtClean="0">
                <a:latin typeface="Times New Roman" pitchFamily="18" charset="0"/>
                <a:cs typeface="Times New Roman" pitchFamily="18" charset="0"/>
              </a:rPr>
              <a:t>controlled by administrator only. </a:t>
            </a:r>
          </a:p>
          <a:p>
            <a:pPr lvl="0">
              <a:lnSpc>
                <a:spcPct val="150000"/>
              </a:lnSpc>
            </a:pPr>
            <a:r>
              <a:rPr lang="en-US" sz="1300" dirty="0" smtClean="0">
                <a:latin typeface="Times New Roman" pitchFamily="18" charset="0"/>
                <a:cs typeface="Times New Roman" pitchFamily="18" charset="0"/>
              </a:rPr>
              <a:t>Accounts</a:t>
            </a:r>
          </a:p>
          <a:p>
            <a:pPr lvl="0">
              <a:lnSpc>
                <a:spcPct val="150000"/>
              </a:lnSpc>
            </a:pPr>
            <a:r>
              <a:rPr lang="en-US" sz="1300" dirty="0" smtClean="0">
                <a:latin typeface="Times New Roman" pitchFamily="18" charset="0"/>
                <a:cs typeface="Times New Roman" pitchFamily="18" charset="0"/>
              </a:rPr>
              <a:t>Card Transactions</a:t>
            </a:r>
          </a:p>
          <a:p>
            <a:pPr lvl="0">
              <a:lnSpc>
                <a:spcPct val="150000"/>
              </a:lnSpc>
            </a:pPr>
            <a:r>
              <a:rPr lang="en-US" sz="1300" dirty="0" err="1" smtClean="0">
                <a:latin typeface="Times New Roman" pitchFamily="18" charset="0"/>
                <a:cs typeface="Times New Roman" pitchFamily="18" charset="0"/>
              </a:rPr>
              <a:t>Cheque</a:t>
            </a:r>
            <a:r>
              <a:rPr lang="en-US" sz="1300" dirty="0" smtClean="0">
                <a:latin typeface="Times New Roman" pitchFamily="18" charset="0"/>
                <a:cs typeface="Times New Roman" pitchFamily="18" charset="0"/>
              </a:rPr>
              <a:t> reorder</a:t>
            </a:r>
          </a:p>
          <a:p>
            <a:pPr lvl="0">
              <a:lnSpc>
                <a:spcPct val="150000"/>
              </a:lnSpc>
            </a:pPr>
            <a:r>
              <a:rPr lang="en-US" sz="1300" dirty="0" smtClean="0">
                <a:latin typeface="Times New Roman" pitchFamily="18" charset="0"/>
                <a:cs typeface="Times New Roman" pitchFamily="18" charset="0"/>
              </a:rPr>
              <a:t>Credit cards</a:t>
            </a:r>
          </a:p>
          <a:p>
            <a:pPr lvl="0">
              <a:lnSpc>
                <a:spcPct val="150000"/>
              </a:lnSpc>
            </a:pPr>
            <a:r>
              <a:rPr lang="en-US" sz="1300" dirty="0" smtClean="0">
                <a:latin typeface="Times New Roman" pitchFamily="18" charset="0"/>
                <a:cs typeface="Times New Roman" pitchFamily="18" charset="0"/>
              </a:rPr>
              <a:t>Customers</a:t>
            </a:r>
          </a:p>
          <a:p>
            <a:pPr lvl="0">
              <a:lnSpc>
                <a:spcPct val="150000"/>
              </a:lnSpc>
            </a:pPr>
            <a:r>
              <a:rPr lang="en-US" sz="1300" dirty="0" smtClean="0">
                <a:latin typeface="Times New Roman" pitchFamily="18" charset="0"/>
                <a:cs typeface="Times New Roman" pitchFamily="18" charset="0"/>
              </a:rPr>
              <a:t>Draft </a:t>
            </a:r>
            <a:r>
              <a:rPr lang="en-US" sz="1300" dirty="0" err="1" smtClean="0">
                <a:latin typeface="Times New Roman" pitchFamily="18" charset="0"/>
                <a:cs typeface="Times New Roman" pitchFamily="18" charset="0"/>
              </a:rPr>
              <a:t>cheque</a:t>
            </a:r>
            <a:endParaRPr lang="en-US" sz="1300" dirty="0" smtClean="0">
              <a:latin typeface="Times New Roman" pitchFamily="18" charset="0"/>
              <a:cs typeface="Times New Roman" pitchFamily="18" charset="0"/>
            </a:endParaRPr>
          </a:p>
          <a:p>
            <a:pPr lvl="0">
              <a:lnSpc>
                <a:spcPct val="150000"/>
              </a:lnSpc>
            </a:pPr>
            <a:r>
              <a:rPr lang="en-US" sz="1300" dirty="0" smtClean="0">
                <a:latin typeface="Times New Roman" pitchFamily="18" charset="0"/>
                <a:cs typeface="Times New Roman" pitchFamily="18" charset="0"/>
              </a:rPr>
              <a:t>Funds Transfer</a:t>
            </a:r>
          </a:p>
          <a:p>
            <a:pPr lvl="0">
              <a:lnSpc>
                <a:spcPct val="150000"/>
              </a:lnSpc>
            </a:pPr>
            <a:r>
              <a:rPr lang="en-US" sz="1300" dirty="0" smtClean="0">
                <a:latin typeface="Times New Roman" pitchFamily="18" charset="0"/>
                <a:cs typeface="Times New Roman" pitchFamily="18" charset="0"/>
              </a:rPr>
              <a:t>Nominee Details</a:t>
            </a:r>
          </a:p>
          <a:p>
            <a:pPr lvl="0">
              <a:lnSpc>
                <a:spcPct val="150000"/>
              </a:lnSpc>
            </a:pPr>
            <a:r>
              <a:rPr lang="en-US" sz="1300" dirty="0" smtClean="0">
                <a:latin typeface="Times New Roman" pitchFamily="18" charset="0"/>
                <a:cs typeface="Times New Roman" pitchFamily="18" charset="0"/>
              </a:rPr>
              <a:t>Tax Payments</a:t>
            </a:r>
          </a:p>
          <a:p>
            <a:pPr lvl="0">
              <a:lnSpc>
                <a:spcPct val="150000"/>
              </a:lnSpc>
            </a:pPr>
            <a:r>
              <a:rPr lang="en-US" sz="1300" dirty="0" smtClean="0">
                <a:latin typeface="Times New Roman" pitchFamily="18" charset="0"/>
                <a:cs typeface="Times New Roman" pitchFamily="18" charset="0"/>
              </a:rPr>
              <a:t>Bill Payments</a:t>
            </a:r>
          </a:p>
          <a:p>
            <a:pPr>
              <a:lnSpc>
                <a:spcPct val="150000"/>
              </a:lnSpc>
            </a:pPr>
            <a:endParaRPr lang="en-US" sz="13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Autofit/>
          </a:bodyPr>
          <a:lstStyle/>
          <a:p>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b="1" u="sng" dirty="0" smtClean="0">
                <a:latin typeface="Times New Roman" pitchFamily="18" charset="0"/>
                <a:cs typeface="Times New Roman" pitchFamily="18" charset="0"/>
              </a:rPr>
              <a:t>Software requirements</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600" dirty="0" smtClean="0">
                <a:latin typeface="Times New Roman" pitchFamily="18" charset="0"/>
                <a:cs typeface="Times New Roman" pitchFamily="18" charset="0"/>
              </a:rPr>
              <a:t>Operating System		: 	Windows</a:t>
            </a:r>
          </a:p>
          <a:p>
            <a:pPr>
              <a:lnSpc>
                <a:spcPct val="150000"/>
              </a:lnSpc>
            </a:pPr>
            <a:r>
              <a:rPr lang="en-US" sz="1600" dirty="0" smtClean="0">
                <a:latin typeface="Times New Roman" pitchFamily="18" charset="0"/>
                <a:cs typeface="Times New Roman" pitchFamily="18" charset="0"/>
              </a:rPr>
              <a:t>Technology		: 	Java/j2ee (JDBC, </a:t>
            </a:r>
            <a:r>
              <a:rPr lang="en-US" sz="1600" dirty="0" err="1" smtClean="0">
                <a:latin typeface="Times New Roman" pitchFamily="18" charset="0"/>
                <a:cs typeface="Times New Roman" pitchFamily="18" charset="0"/>
              </a:rPr>
              <a:t>Servlets</a:t>
            </a:r>
            <a:r>
              <a:rPr lang="en-US" sz="1600" dirty="0" smtClean="0">
                <a:latin typeface="Times New Roman" pitchFamily="18" charset="0"/>
                <a:cs typeface="Times New Roman" pitchFamily="18" charset="0"/>
              </a:rPr>
              <a:t>, JSP)</a:t>
            </a:r>
          </a:p>
          <a:p>
            <a:pPr>
              <a:lnSpc>
                <a:spcPct val="150000"/>
              </a:lnSpc>
            </a:pPr>
            <a:r>
              <a:rPr lang="en-US" sz="1600" dirty="0" smtClean="0">
                <a:latin typeface="Times New Roman" pitchFamily="18" charset="0"/>
                <a:cs typeface="Times New Roman" pitchFamily="18" charset="0"/>
              </a:rPr>
              <a:t>Web Technologies		: 	Html, JavaScript, CSS</a:t>
            </a:r>
          </a:p>
          <a:p>
            <a:pPr>
              <a:lnSpc>
                <a:spcPct val="150000"/>
              </a:lnSpc>
            </a:pPr>
            <a:r>
              <a:rPr lang="en-US" sz="1600" dirty="0" smtClean="0">
                <a:latin typeface="Times New Roman" pitchFamily="18" charset="0"/>
                <a:cs typeface="Times New Roman" pitchFamily="18" charset="0"/>
              </a:rPr>
              <a:t>IDE			: 	My Eclipse</a:t>
            </a:r>
          </a:p>
          <a:p>
            <a:pPr>
              <a:lnSpc>
                <a:spcPct val="150000"/>
              </a:lnSpc>
            </a:pPr>
            <a:r>
              <a:rPr lang="en-US" sz="1600" dirty="0" smtClean="0">
                <a:latin typeface="Times New Roman" pitchFamily="18" charset="0"/>
                <a:cs typeface="Times New Roman" pitchFamily="18" charset="0"/>
              </a:rPr>
              <a:t>Web Server		: 	Tomcat</a:t>
            </a:r>
          </a:p>
          <a:p>
            <a:pPr>
              <a:lnSpc>
                <a:spcPct val="150000"/>
              </a:lnSpc>
            </a:pPr>
            <a:r>
              <a:rPr lang="en-US" sz="1600" dirty="0" smtClean="0">
                <a:latin typeface="Times New Roman" pitchFamily="18" charset="0"/>
                <a:cs typeface="Times New Roman" pitchFamily="18" charset="0"/>
              </a:rPr>
              <a:t>Database		: 	Oracle</a:t>
            </a:r>
          </a:p>
          <a:p>
            <a:pPr>
              <a:lnSpc>
                <a:spcPct val="150000"/>
              </a:lnSpc>
            </a:pPr>
            <a:r>
              <a:rPr lang="en-US" sz="1600" dirty="0" smtClean="0">
                <a:latin typeface="Times New Roman" pitchFamily="18" charset="0"/>
                <a:cs typeface="Times New Roman" pitchFamily="18" charset="0"/>
              </a:rPr>
              <a:t>Software’s		: 	J2SDK1.5, Tomcat 5.5, Oracle 9i	</a:t>
            </a:r>
            <a:endParaRPr lang="en-US" sz="16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TotalTime>
  <Words>1466</Words>
  <Application>Microsoft Office PowerPoint</Application>
  <PresentationFormat>On-screen Show (4:3)</PresentationFormat>
  <Paragraphs>148</Paragraphs>
  <Slides>51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Equity</vt:lpstr>
      <vt:lpstr>Visio.Drawing.11</vt:lpstr>
      <vt:lpstr>e-banking services</vt:lpstr>
      <vt:lpstr>OBJECTIVE:</vt:lpstr>
      <vt:lpstr>Modules: </vt:lpstr>
      <vt:lpstr>Admin Module: </vt:lpstr>
      <vt:lpstr>User Module:  </vt:lpstr>
      <vt:lpstr>Slide 6</vt:lpstr>
      <vt:lpstr>Bill Payment Services: </vt:lpstr>
      <vt:lpstr>Reports Module:</vt:lpstr>
      <vt:lpstr>    Software requirements: </vt:lpstr>
      <vt:lpstr>  Hardware requirements:</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WEB-LOCKER</dc:title>
  <dc:creator/>
  <cp:lastModifiedBy>Admin</cp:lastModifiedBy>
  <cp:revision>16</cp:revision>
  <dcterms:created xsi:type="dcterms:W3CDTF">2006-08-16T00:00:00Z</dcterms:created>
  <dcterms:modified xsi:type="dcterms:W3CDTF">2019-01-05T04:41:58Z</dcterms:modified>
</cp:coreProperties>
</file>