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5" r:id="rId14"/>
    <p:sldId id="268" r:id="rId15"/>
    <p:sldId id="269" r:id="rId16"/>
    <p:sldId id="270" r:id="rId17"/>
    <p:sldId id="286" r:id="rId18"/>
    <p:sldId id="287" r:id="rId19"/>
    <p:sldId id="288" r:id="rId20"/>
    <p:sldId id="289" r:id="rId21"/>
    <p:sldId id="290" r:id="rId22"/>
    <p:sldId id="272" r:id="rId23"/>
    <p:sldId id="273" r:id="rId24"/>
    <p:sldId id="291" r:id="rId25"/>
    <p:sldId id="292" r:id="rId26"/>
    <p:sldId id="293" r:id="rId27"/>
    <p:sldId id="294" r:id="rId28"/>
    <p:sldId id="295" r:id="rId29"/>
    <p:sldId id="296" r:id="rId30"/>
    <p:sldId id="275" r:id="rId31"/>
    <p:sldId id="297" r:id="rId32"/>
    <p:sldId id="298" r:id="rId33"/>
    <p:sldId id="299" r:id="rId34"/>
    <p:sldId id="277" r:id="rId35"/>
    <p:sldId id="300" r:id="rId36"/>
    <p:sldId id="278" r:id="rId37"/>
    <p:sldId id="279" r:id="rId38"/>
    <p:sldId id="280" r:id="rId39"/>
    <p:sldId id="281" r:id="rId40"/>
    <p:sldId id="301" r:id="rId41"/>
    <p:sldId id="282" r:id="rId42"/>
    <p:sldId id="283" r:id="rId43"/>
    <p:sldId id="284" r:id="rId44"/>
    <p:sldId id="307" r:id="rId45"/>
    <p:sldId id="302" r:id="rId46"/>
    <p:sldId id="303" r:id="rId47"/>
    <p:sldId id="304" r:id="rId48"/>
    <p:sldId id="308" r:id="rId49"/>
    <p:sldId id="305" r:id="rId50"/>
    <p:sldId id="306" r:id="rId51"/>
    <p:sldId id="309" r:id="rId52"/>
    <p:sldId id="310" r:id="rId53"/>
    <p:sldId id="314" r:id="rId54"/>
    <p:sldId id="311" r:id="rId55"/>
    <p:sldId id="315" r:id="rId56"/>
    <p:sldId id="31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482" autoAdjust="0"/>
    <p:restoredTop sz="94660"/>
  </p:normalViewPr>
  <p:slideViewPr>
    <p:cSldViewPr>
      <p:cViewPr>
        <p:scale>
          <a:sx n="100" d="100"/>
          <a:sy n="100" d="100"/>
        </p:scale>
        <p:origin x="-168" y="-6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1/10/2019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1/10/2019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81200"/>
            <a:ext cx="7851648" cy="1828800"/>
          </a:xfrm>
        </p:spPr>
        <p:txBody>
          <a:bodyPr>
            <a:normAutofit/>
          </a:bodyPr>
          <a:lstStyle/>
          <a:p>
            <a:r>
              <a:rPr lang="en-US" sz="4000" smtClean="0">
                <a:latin typeface="Times New Roman" pitchFamily="18" charset="0"/>
                <a:cs typeface="Times New Roman" pitchFamily="18" charset="0"/>
              </a:rPr>
              <a:t>E-MOVIE </a:t>
            </a:r>
            <a:r>
              <a:rPr lang="en-US" sz="4000" dirty="0" smtClean="0">
                <a:latin typeface="Times New Roman" pitchFamily="18" charset="0"/>
                <a:cs typeface="Times New Roman" pitchFamily="18" charset="0"/>
              </a:rPr>
              <a:t>TICKETS</a:t>
            </a:r>
            <a:br>
              <a:rPr lang="en-US" sz="4000" dirty="0" smtClean="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3200" b="1" dirty="0" smtClean="0">
                <a:latin typeface="Times New Roman" pitchFamily="18" charset="0"/>
                <a:cs typeface="Times New Roman" pitchFamily="18" charset="0"/>
              </a:rPr>
              <a:t>REPORTS: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itchFamily="18" charset="0"/>
                <a:cs typeface="Times New Roman" pitchFamily="18" charset="0"/>
              </a:rPr>
              <a:t>In this Module the administrator, dealer can generate different types of reports.</a:t>
            </a:r>
          </a:p>
          <a:p>
            <a:pPr>
              <a:lnSpc>
                <a:spcPct val="150000"/>
              </a:lnSpc>
              <a:buNone/>
            </a:pP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3200" b="1" dirty="0" smtClean="0">
                <a:latin typeface="Times New Roman" pitchFamily="18" charset="0"/>
                <a:cs typeface="Times New Roman" pitchFamily="18" charset="0"/>
              </a:rPr>
              <a:t>SOFTWARE REQUIREMENTS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dirty="0" smtClean="0">
                <a:latin typeface="Times New Roman" pitchFamily="18" charset="0"/>
                <a:cs typeface="Times New Roman" pitchFamily="18" charset="0"/>
              </a:rPr>
              <a:t>Operating System		:	Windows XP/2003 or Linux </a:t>
            </a:r>
          </a:p>
          <a:p>
            <a:pPr>
              <a:lnSpc>
                <a:spcPct val="150000"/>
              </a:lnSpc>
            </a:pPr>
            <a:r>
              <a:rPr lang="en-US" sz="2000" dirty="0" smtClean="0">
                <a:latin typeface="Times New Roman" pitchFamily="18" charset="0"/>
                <a:cs typeface="Times New Roman" pitchFamily="18" charset="0"/>
              </a:rPr>
              <a:t>User Interface			:	HTML, CSS</a:t>
            </a:r>
          </a:p>
          <a:p>
            <a:pPr>
              <a:lnSpc>
                <a:spcPct val="150000"/>
              </a:lnSpc>
            </a:pPr>
            <a:r>
              <a:rPr lang="en-US" sz="2000" dirty="0" smtClean="0">
                <a:latin typeface="Times New Roman" pitchFamily="18" charset="0"/>
                <a:cs typeface="Times New Roman" pitchFamily="18" charset="0"/>
              </a:rPr>
              <a:t>Client-side Scripting		:	JavaScript</a:t>
            </a:r>
          </a:p>
          <a:p>
            <a:pPr>
              <a:lnSpc>
                <a:spcPct val="150000"/>
              </a:lnSpc>
            </a:pPr>
            <a:r>
              <a:rPr lang="en-US" sz="2000" dirty="0" smtClean="0">
                <a:latin typeface="Times New Roman" pitchFamily="18" charset="0"/>
                <a:cs typeface="Times New Roman" pitchFamily="18" charset="0"/>
              </a:rPr>
              <a:t>Programming Language		:	Java </a:t>
            </a:r>
          </a:p>
          <a:p>
            <a:pPr>
              <a:lnSpc>
                <a:spcPct val="150000"/>
              </a:lnSpc>
            </a:pPr>
            <a:r>
              <a:rPr lang="en-US" sz="2000" dirty="0" smtClean="0">
                <a:latin typeface="Times New Roman" pitchFamily="18" charset="0"/>
                <a:cs typeface="Times New Roman" pitchFamily="18" charset="0"/>
              </a:rPr>
              <a:t>Web Applications		:	JDBC, </a:t>
            </a:r>
            <a:r>
              <a:rPr lang="en-US" sz="2000" dirty="0" err="1" smtClean="0">
                <a:latin typeface="Times New Roman" pitchFamily="18" charset="0"/>
                <a:cs typeface="Times New Roman" pitchFamily="18" charset="0"/>
              </a:rPr>
              <a:t>Servlets</a:t>
            </a:r>
            <a:r>
              <a:rPr lang="en-US" sz="2000" dirty="0" smtClean="0">
                <a:latin typeface="Times New Roman" pitchFamily="18" charset="0"/>
                <a:cs typeface="Times New Roman" pitchFamily="18" charset="0"/>
              </a:rPr>
              <a:t>, JSP </a:t>
            </a:r>
          </a:p>
          <a:p>
            <a:pPr>
              <a:lnSpc>
                <a:spcPct val="150000"/>
              </a:lnSpc>
            </a:pPr>
            <a:r>
              <a:rPr lang="en-US" sz="2000" dirty="0" smtClean="0">
                <a:latin typeface="Times New Roman" pitchFamily="18" charset="0"/>
                <a:cs typeface="Times New Roman" pitchFamily="18" charset="0"/>
              </a:rPr>
              <a:t>IDE/Workbench		:	My Eclipse 6.0 </a:t>
            </a:r>
          </a:p>
          <a:p>
            <a:pPr>
              <a:lnSpc>
                <a:spcPct val="150000"/>
              </a:lnSpc>
            </a:pPr>
            <a:r>
              <a:rPr lang="en-US" sz="2000" dirty="0" smtClean="0">
                <a:latin typeface="Times New Roman" pitchFamily="18" charset="0"/>
                <a:cs typeface="Times New Roman" pitchFamily="18" charset="0"/>
              </a:rPr>
              <a:t>Database			:	Oracle 10g</a:t>
            </a:r>
          </a:p>
          <a:p>
            <a:pPr>
              <a:lnSpc>
                <a:spcPct val="150000"/>
              </a:lnSpc>
            </a:pPr>
            <a:r>
              <a:rPr lang="en-US" sz="2000" dirty="0" smtClean="0">
                <a:latin typeface="Times New Roman" pitchFamily="18" charset="0"/>
                <a:cs typeface="Times New Roman" pitchFamily="18" charset="0"/>
              </a:rPr>
              <a:t>Server Deployment		:	Tomcat 5.x</a:t>
            </a:r>
          </a:p>
          <a:p>
            <a:pPr>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0288"/>
            <a:ext cx="8229600" cy="743712"/>
          </a:xfrm>
        </p:spPr>
        <p:txBody>
          <a:bodyPr>
            <a:normAutofit/>
          </a:bodyPr>
          <a:lstStyle/>
          <a:p>
            <a:r>
              <a:rPr lang="en-US" sz="3200" b="1" dirty="0" smtClean="0">
                <a:latin typeface="Times New Roman" pitchFamily="18" charset="0"/>
                <a:cs typeface="Times New Roman" pitchFamily="18" charset="0"/>
              </a:rPr>
              <a:t>HARDWARE REQUIREMENTS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dirty="0" smtClean="0">
                <a:latin typeface="Times New Roman" pitchFamily="18" charset="0"/>
                <a:cs typeface="Times New Roman" pitchFamily="18" charset="0"/>
              </a:rPr>
              <a:t>Processor			:		Core 2 Duo</a:t>
            </a:r>
          </a:p>
          <a:p>
            <a:pPr>
              <a:lnSpc>
                <a:spcPct val="150000"/>
              </a:lnSpc>
            </a:pPr>
            <a:r>
              <a:rPr lang="en-US" sz="2000" dirty="0" smtClean="0">
                <a:latin typeface="Times New Roman" pitchFamily="18" charset="0"/>
                <a:cs typeface="Times New Roman" pitchFamily="18" charset="0"/>
              </a:rPr>
              <a:t>Hard Disk			:		160GB</a:t>
            </a:r>
          </a:p>
          <a:p>
            <a:pPr>
              <a:lnSpc>
                <a:spcPct val="150000"/>
              </a:lnSpc>
            </a:pPr>
            <a:r>
              <a:rPr lang="en-US" sz="2000" dirty="0" smtClean="0">
                <a:latin typeface="Times New Roman" pitchFamily="18" charset="0"/>
                <a:cs typeface="Times New Roman" pitchFamily="18" charset="0"/>
              </a:rPr>
              <a:t>RAM		</a:t>
            </a:r>
            <a:r>
              <a:rPr lang="en-US" sz="200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1GB or more</a:t>
            </a:r>
          </a:p>
          <a:p>
            <a:pPr>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311071" y="2819400"/>
            <a:ext cx="8451929"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SYSTEM REQUIREMENT SPECIFICATION</a:t>
            </a:r>
            <a:endParaRPr kumimoji="0" lang="en-US" sz="2400" b="0" i="0" u="none" strike="noStrike" cap="none" normalizeH="0" baseline="0" dirty="0" smtClean="0">
              <a:ln>
                <a:noFill/>
              </a:ln>
              <a:solidFill>
                <a:schemeClr val="tx2"/>
              </a:solidFill>
              <a:effectLst/>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609600" y="609600"/>
            <a:ext cx="8077200" cy="6047809"/>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algn="l" defTabSz="914400" rtl="0" eaLnBrk="1" fontAlgn="base" latinLnBrk="0" hangingPunct="1">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Study of the System:</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In the flexibility of uses the interface has been developed a graphics concepts in mind, associated through a browser Interface.  The GUI’s at the top level has been categorized as follows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0" indent="457200" algn="l" defTabSz="914400" rtl="0" eaLnBrk="0" fontAlgn="base" latinLnBrk="0" hangingPunct="0">
              <a:lnSpc>
                <a:spcPct val="150000"/>
              </a:lnSpc>
              <a:spcBef>
                <a:spcPct val="0"/>
              </a:spcBef>
              <a:spcAft>
                <a:spcPct val="0"/>
              </a:spcAft>
              <a:buClrTx/>
              <a:buSzTx/>
              <a:buFontTx/>
              <a:buAutoNum type="arabicPeriod"/>
              <a:tabLst/>
            </a:pPr>
            <a:r>
              <a:rPr kumimoji="0" lang="en-US" sz="1600" b="0" i="0" u="none"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Admin</a:t>
            </a:r>
          </a:p>
          <a:p>
            <a:pPr marL="457200" marR="0" lvl="0" indent="457200" algn="l" defTabSz="914400" rtl="0" eaLnBrk="0" fontAlgn="base" latinLnBrk="0" hangingPunct="0">
              <a:lnSpc>
                <a:spcPct val="150000"/>
              </a:lnSpc>
              <a:spcBef>
                <a:spcPct val="0"/>
              </a:spcBef>
              <a:spcAft>
                <a:spcPct val="0"/>
              </a:spcAft>
              <a:buClrTx/>
              <a:buSzTx/>
              <a:buFontTx/>
              <a:buAutoNum type="arabicPeriod"/>
              <a:tabLst/>
            </a:pPr>
            <a:r>
              <a:rPr kumimoji="0" lang="en-US" sz="1600" b="0" i="0" u="none"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 Agent</a:t>
            </a:r>
          </a:p>
          <a:p>
            <a:pPr marL="457200" marR="0" lvl="0" indent="457200" algn="l" defTabSz="914400" rtl="0" eaLnBrk="0" fontAlgn="base" latinLnBrk="0" hangingPunct="0">
              <a:lnSpc>
                <a:spcPct val="150000"/>
              </a:lnSpc>
              <a:spcBef>
                <a:spcPct val="0"/>
              </a:spcBef>
              <a:spcAft>
                <a:spcPct val="0"/>
              </a:spcAft>
              <a:buClrTx/>
              <a:buSzTx/>
              <a:buFontTx/>
              <a:buAutoNum type="arabicPeriod"/>
              <a:tabLst/>
            </a:pPr>
            <a:r>
              <a:rPr kumimoji="0" lang="en-US" sz="1600" b="0" i="0" u="none"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 Customer</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Number of Modules: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system after careful analysis has been identified to be presented with the following modules: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Modules involved are..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Admin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Agent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Customer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Security and Authentication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Reports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609600" y="651946"/>
            <a:ext cx="8077200" cy="52132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 Module: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 registers agent’s info and views the agent details.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Registers the movies and view the movie details.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Register the theatres and give the details about theatre dealing movies information.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View the customer requests and give the status for allowing to the system.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Provide the status of movie ticket booking requests.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Provides the news information and also provides event details.</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t>
            </a:r>
          </a:p>
          <a:p>
            <a:pPr algn="just">
              <a:lnSpc>
                <a:spcPct val="150000"/>
              </a:lnSpc>
            </a:pPr>
            <a:r>
              <a:rPr lang="en-US" b="1" u="sng" dirty="0" smtClean="0">
                <a:latin typeface="Times New Roman" pitchFamily="18" charset="0"/>
                <a:cs typeface="Times New Roman" pitchFamily="18" charset="0"/>
              </a:rPr>
              <a:t>Agent Module:</a:t>
            </a:r>
            <a:endParaRPr lang="en-US" dirty="0" smtClean="0">
              <a:latin typeface="Times New Roman" pitchFamily="18" charset="0"/>
              <a:cs typeface="Times New Roman" pitchFamily="18" charset="0"/>
            </a:endParaRPr>
          </a:p>
          <a:p>
            <a:pPr marL="342900" indent="-342900" algn="just">
              <a:lnSpc>
                <a:spcPct val="150000"/>
              </a:lnSpc>
              <a:buFont typeface="+mj-lt"/>
              <a:buAutoNum type="arabicPeriod"/>
            </a:pPr>
            <a:r>
              <a:rPr lang="en-US" sz="1600" dirty="0" smtClean="0">
                <a:latin typeface="Times New Roman" pitchFamily="18" charset="0"/>
                <a:cs typeface="Times New Roman" pitchFamily="18" charset="0"/>
              </a:rPr>
              <a:t>View the movie details </a:t>
            </a:r>
          </a:p>
          <a:p>
            <a:pPr marL="342900" indent="-342900" algn="just">
              <a:lnSpc>
                <a:spcPct val="150000"/>
              </a:lnSpc>
              <a:buFont typeface="+mj-lt"/>
              <a:buAutoNum type="arabicPeriod"/>
            </a:pPr>
            <a:r>
              <a:rPr lang="en-US" sz="1600" dirty="0" smtClean="0">
                <a:latin typeface="Times New Roman" pitchFamily="18" charset="0"/>
                <a:cs typeface="Times New Roman" pitchFamily="18" charset="0"/>
              </a:rPr>
              <a:t>View his/her personal profile</a:t>
            </a:r>
          </a:p>
          <a:p>
            <a:pPr marL="342900" indent="-342900" algn="just">
              <a:lnSpc>
                <a:spcPct val="150000"/>
              </a:lnSpc>
              <a:buFont typeface="+mj-lt"/>
              <a:buAutoNum type="arabicPeriod"/>
            </a:pPr>
            <a:r>
              <a:rPr lang="en-US" sz="1600" dirty="0" smtClean="0">
                <a:latin typeface="Times New Roman" pitchFamily="18" charset="0"/>
                <a:cs typeface="Times New Roman" pitchFamily="18" charset="0"/>
              </a:rPr>
              <a:t>Search the movies information by theatre wise.</a:t>
            </a:r>
          </a:p>
          <a:p>
            <a:pPr marL="342900" indent="-342900" algn="just">
              <a:lnSpc>
                <a:spcPct val="150000"/>
              </a:lnSpc>
              <a:buFont typeface="+mj-lt"/>
              <a:buAutoNum type="arabicPeriod"/>
            </a:pPr>
            <a:r>
              <a:rPr lang="en-US" sz="1600" dirty="0" smtClean="0">
                <a:latin typeface="Times New Roman" pitchFamily="18" charset="0"/>
                <a:cs typeface="Times New Roman" pitchFamily="18" charset="0"/>
              </a:rPr>
              <a:t>Make the request for movie ticket booking.</a:t>
            </a:r>
          </a:p>
          <a:p>
            <a:pPr marL="342900" indent="-342900" algn="just">
              <a:lnSpc>
                <a:spcPct val="150000"/>
              </a:lnSpc>
              <a:buFont typeface="+mj-lt"/>
              <a:buAutoNum type="arabicPeriod"/>
            </a:pPr>
            <a:r>
              <a:rPr lang="en-US" sz="1600" dirty="0" smtClean="0">
                <a:latin typeface="Times New Roman" pitchFamily="18" charset="0"/>
                <a:cs typeface="Times New Roman" pitchFamily="18" charset="0"/>
              </a:rPr>
              <a:t>View the status of movie ticket bookings.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457200" y="728146"/>
            <a:ext cx="8229600" cy="52132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Customer Module: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View the movie details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View his/her personal profile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Search the movies information by theatre wise.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Make the request for movie ticket booking.</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View the status of movie ticket bookings.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Security and Authentication:</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User Registration.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Login as Agent and Administrator and Customer.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Change password</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Forgot Password</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a:p>
            <a:pPr algn="just">
              <a:lnSpc>
                <a:spcPct val="150000"/>
              </a:lnSpc>
            </a:pPr>
            <a:r>
              <a:rPr lang="en-US" b="1" u="sng" dirty="0" smtClean="0">
                <a:latin typeface="Times New Roman" pitchFamily="18" charset="0"/>
                <a:cs typeface="Times New Roman" pitchFamily="18" charset="0"/>
              </a:rPr>
              <a:t>Reports:</a:t>
            </a:r>
            <a:endParaRPr lang="en-US" dirty="0" smtClean="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In this Module the administrator, dealer can generate different types of reports.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035" y="2438400"/>
            <a:ext cx="4311565"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FEASIBILITY STUDY</a:t>
            </a:r>
            <a:endParaRPr lang="en-US" dirty="0">
              <a:solidFill>
                <a:schemeClr val="tx2"/>
              </a:solidFill>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457200" y="956608"/>
            <a:ext cx="8229600" cy="52187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TECHNICAL FEASIBILITY:</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Evaluating the technical feasibility is the trickiest part of a feasibility study. This is because, at this point in time, not too many detailed design of the system, making it difficult to access issues like performance, costs on (on account of the kind of technology to be deployed) etc. A number of issues have to be considered while doing a technical</a:t>
            </a:r>
            <a:r>
              <a:rPr kumimoji="0" lang="en-US" sz="16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analysis.</a:t>
            </a:r>
          </a:p>
          <a:p>
            <a:pPr marL="342900" lvl="0" indent="-342900" algn="just" eaLnBrk="0" fontAlgn="base" hangingPunct="0">
              <a:lnSpc>
                <a:spcPct val="150000"/>
              </a:lnSpc>
              <a:spcBef>
                <a:spcPct val="0"/>
              </a:spcBef>
              <a:spcAft>
                <a:spcPct val="0"/>
              </a:spcAft>
              <a:buFont typeface="+mj-lt"/>
              <a:buAutoNum type="arabicPeriod"/>
            </a:pPr>
            <a:r>
              <a:rPr lang="en-US" sz="1600" dirty="0" smtClean="0">
                <a:latin typeface="Times New Roman" pitchFamily="18" charset="0"/>
                <a:cs typeface="Times New Roman" pitchFamily="18" charset="0"/>
              </a:rPr>
              <a:t>Understand the different technologies involved in the proposed system</a:t>
            </a:r>
          </a:p>
          <a:p>
            <a:pPr marL="342900" lvl="0" indent="-342900" algn="just" eaLnBrk="0" fontAlgn="base" hangingPunct="0">
              <a:lnSpc>
                <a:spcPct val="150000"/>
              </a:lnSpc>
              <a:spcBef>
                <a:spcPct val="0"/>
              </a:spcBef>
              <a:spcAft>
                <a:spcPct val="0"/>
              </a:spcAft>
              <a:buFont typeface="+mj-lt"/>
              <a:buAutoNum type="arabicPeriod"/>
            </a:pPr>
            <a:r>
              <a:rPr lang="en-US" sz="1600" dirty="0" smtClean="0">
                <a:latin typeface="Times New Roman" pitchFamily="18" charset="0"/>
                <a:cs typeface="Times New Roman" pitchFamily="18" charset="0"/>
              </a:rPr>
              <a:t>Find out whether the organization currently possesses the required technologies</a:t>
            </a:r>
          </a:p>
          <a:p>
            <a:pPr>
              <a:lnSpc>
                <a:spcPct val="150000"/>
              </a:lnSpc>
            </a:pPr>
            <a:r>
              <a:rPr lang="en-US" sz="1600" b="1" dirty="0" smtClean="0">
                <a:latin typeface="Times New Roman" pitchFamily="18" charset="0"/>
                <a:cs typeface="Times New Roman" pitchFamily="18" charset="0"/>
              </a:rPr>
              <a:t>Operational Feasibility: </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Proposed project is beneficial only if it can be turned into information systems that will meet the organizations operating requirements. Simply stated, this test of feasibility asks if the system will work when it is developed and installed. Are there major barriers to Implementation? Here are questions that will help test the operational feasibility of a </a:t>
            </a:r>
            <a:r>
              <a:rPr lang="en-US" sz="1600" dirty="0" err="1" smtClean="0">
                <a:latin typeface="Times New Roman" pitchFamily="18" charset="0"/>
                <a:cs typeface="Times New Roman" pitchFamily="18" charset="0"/>
              </a:rPr>
              <a:t>project:Is</a:t>
            </a:r>
            <a:r>
              <a:rPr lang="en-US" sz="1600" dirty="0" smtClean="0">
                <a:latin typeface="Times New Roman" pitchFamily="18" charset="0"/>
                <a:cs typeface="Times New Roman" pitchFamily="18" charset="0"/>
              </a:rPr>
              <a:t> there sufficient support for the project from management from users? If the current system is well liked and used to the extent that persons will not be able to see reasons for change, there may be resistance.</a:t>
            </a:r>
            <a:endParaRPr kumimoji="0" lang="en-US" sz="160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457200" y="1065382"/>
            <a:ext cx="82296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Economic Feasibility:</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Economic feasibility attempts 2 weigh the costs of developing and implementing a new system, against the benefits that would accrue from having the new system in place. This feasibility study gives the top management the economic justification for the new system.</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3200" b="1" dirty="0" smtClean="0">
                <a:latin typeface="Times New Roman" pitchFamily="18" charset="0"/>
                <a:cs typeface="Times New Roman" pitchFamily="18" charset="0"/>
              </a:rPr>
              <a:t>OBJECTIVE: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b="1" dirty="0" smtClean="0">
                <a:latin typeface="Times New Roman" pitchFamily="18" charset="0"/>
                <a:cs typeface="Times New Roman" pitchFamily="18" charset="0"/>
              </a:rPr>
              <a:t>E-Movie Tickets provides</a:t>
            </a:r>
            <a:r>
              <a:rPr lang="en-US" sz="2000" dirty="0" smtClean="0">
                <a:latin typeface="Times New Roman" pitchFamily="18" charset="0"/>
                <a:cs typeface="Times New Roman" pitchFamily="18" charset="0"/>
              </a:rPr>
              <a:t> the solution booking tickets from their home or office and view the more details on movies.</a:t>
            </a:r>
          </a:p>
          <a:p>
            <a:pPr>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2209800" y="2286000"/>
            <a:ext cx="4812600" cy="684742"/>
          </a:xfrm>
          <a:prstGeom prst="rect">
            <a:avLst/>
          </a:prstGeom>
          <a:noFill/>
          <a:ln w="9525">
            <a:noFill/>
            <a:miter lim="800000"/>
            <a:headEnd/>
            <a:tailEnd/>
          </a:ln>
          <a:effectLst/>
        </p:spPr>
        <p:txBody>
          <a:bodyPr vert="horz" wrap="none" lIns="0" tIns="152352" rIns="0" bIns="3808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DATA FLOW DIAGRAMS</a:t>
            </a:r>
            <a:endParaRPr kumimoji="0" lang="en-US" sz="3200" b="1" i="1"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1038285"/>
            <a:ext cx="7848600" cy="4524315"/>
          </a:xfrm>
          <a:prstGeom prst="rect">
            <a:avLst/>
          </a:prstGeom>
        </p:spPr>
        <p:txBody>
          <a:bodyPr wrap="square">
            <a:spAutoFit/>
          </a:bodyPr>
          <a:lstStyle/>
          <a:p>
            <a:pPr algn="just">
              <a:lnSpc>
                <a:spcPct val="150000"/>
              </a:lnSpc>
            </a:pPr>
            <a:r>
              <a:rPr lang="en-US" sz="1600" dirty="0" smtClean="0">
                <a:latin typeface="Times New Roman" pitchFamily="18" charset="0"/>
                <a:cs typeface="Times New Roman" pitchFamily="18" charset="0"/>
              </a:rPr>
              <a:t>A graphical tool used to describe and analyze the moment of data through a system manual or automated including the process, stores of data, and delays in the system. Data Flow Diagrams are the central tool and the basis from which other components are developed.  The transformation of data from input to output, through processes, may be described logically and independently of the physical components associated with the system.  The DFD is also know as a data flow graph or a bubble chart. </a:t>
            </a:r>
          </a:p>
          <a:p>
            <a:pPr algn="just">
              <a:lnSpc>
                <a:spcPct val="150000"/>
              </a:lnSpc>
            </a:pPr>
            <a:r>
              <a:rPr lang="en-US" sz="1600" b="1" dirty="0" smtClean="0">
                <a:latin typeface="Times New Roman" pitchFamily="18" charset="0"/>
                <a:cs typeface="Times New Roman" pitchFamily="18" charset="0"/>
              </a:rPr>
              <a:t>Dataflow: </a:t>
            </a:r>
            <a:r>
              <a:rPr lang="en-US" sz="1600" dirty="0" smtClean="0">
                <a:latin typeface="Times New Roman" pitchFamily="18" charset="0"/>
                <a:cs typeface="Times New Roman" pitchFamily="18" charset="0"/>
              </a:rPr>
              <a:t>Data move in a specific direction from an origin to a    destination.</a:t>
            </a:r>
          </a:p>
          <a:p>
            <a:pPr algn="just">
              <a:lnSpc>
                <a:spcPct val="150000"/>
              </a:lnSpc>
            </a:pPr>
            <a:r>
              <a:rPr lang="en-US" sz="1600" b="1" dirty="0" smtClean="0">
                <a:latin typeface="Times New Roman" pitchFamily="18" charset="0"/>
                <a:cs typeface="Times New Roman" pitchFamily="18" charset="0"/>
              </a:rPr>
              <a:t>Process: </a:t>
            </a:r>
            <a:r>
              <a:rPr lang="en-US" sz="1600" dirty="0" smtClean="0">
                <a:latin typeface="Times New Roman" pitchFamily="18" charset="0"/>
                <a:cs typeface="Times New Roman" pitchFamily="18" charset="0"/>
              </a:rPr>
              <a:t>People, procedures, or devices that use or produce (Transform) Data.  The physical component is not identified.</a:t>
            </a:r>
          </a:p>
          <a:p>
            <a:pPr algn="just">
              <a:lnSpc>
                <a:spcPct val="150000"/>
              </a:lnSpc>
            </a:pPr>
            <a:r>
              <a:rPr lang="en-US" sz="1600" b="1" dirty="0" smtClean="0">
                <a:latin typeface="Times New Roman" pitchFamily="18" charset="0"/>
                <a:cs typeface="Times New Roman" pitchFamily="18" charset="0"/>
              </a:rPr>
              <a:t>Source:</a:t>
            </a:r>
            <a:r>
              <a:rPr lang="en-US" sz="1600" dirty="0" smtClean="0">
                <a:latin typeface="Times New Roman" pitchFamily="18" charset="0"/>
                <a:cs typeface="Times New Roman" pitchFamily="18" charset="0"/>
              </a:rPr>
              <a:t> External sources or destination of data, which may be People, programs, organizations or other entities.</a:t>
            </a:r>
          </a:p>
          <a:p>
            <a:pPr algn="just">
              <a:lnSpc>
                <a:spcPct val="150000"/>
              </a:lnSpc>
            </a:pPr>
            <a:r>
              <a:rPr lang="en-US" sz="1600" b="1" dirty="0" smtClean="0">
                <a:latin typeface="Times New Roman" pitchFamily="18" charset="0"/>
                <a:cs typeface="Times New Roman" pitchFamily="18" charset="0"/>
              </a:rPr>
              <a:t>Data Store:</a:t>
            </a:r>
            <a:r>
              <a:rPr lang="en-US" sz="1600" dirty="0" smtClean="0">
                <a:latin typeface="Times New Roman" pitchFamily="18" charset="0"/>
                <a:cs typeface="Times New Roman" pitchFamily="18" charset="0"/>
              </a:rPr>
              <a:t> Here data are stored or referenced by a process in the System.</a:t>
            </a:r>
            <a:endParaRPr lang="en-US" sz="16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337" name="Object 1"/>
          <p:cNvGraphicFramePr>
            <a:graphicFrameLocks noChangeAspect="1"/>
          </p:cNvGraphicFramePr>
          <p:nvPr/>
        </p:nvGraphicFramePr>
        <p:xfrm>
          <a:off x="1600200" y="838200"/>
          <a:ext cx="5810250" cy="5943600"/>
        </p:xfrm>
        <a:graphic>
          <a:graphicData uri="http://schemas.openxmlformats.org/presentationml/2006/ole">
            <p:oleObj spid="_x0000_s14337" r:id="rId3" imgW="5806806" imgH="8264225" progId="">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447668" y="990600"/>
            <a:ext cx="3743332"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Authentication Data Flow Diagram:</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13313" name="Object 1"/>
          <p:cNvGraphicFramePr>
            <a:graphicFrameLocks noChangeAspect="1"/>
          </p:cNvGraphicFramePr>
          <p:nvPr/>
        </p:nvGraphicFramePr>
        <p:xfrm>
          <a:off x="1219200" y="1581150"/>
          <a:ext cx="6534150" cy="3981450"/>
        </p:xfrm>
        <a:graphic>
          <a:graphicData uri="http://schemas.openxmlformats.org/presentationml/2006/ole">
            <p:oleObj spid="_x0000_s13313" r:id="rId3" imgW="5578145" imgH="2861462" progId="">
              <p:embed/>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2610289"/>
            <a:ext cx="5248553"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SDLC METHODOLOGIES </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229600" cy="5878532"/>
          </a:xfrm>
          <a:prstGeom prst="rect">
            <a:avLst/>
          </a:prstGeom>
        </p:spPr>
        <p:txBody>
          <a:bodyPr wrap="square">
            <a:spAutoFit/>
          </a:bodyPr>
          <a:lstStyle/>
          <a:p>
            <a:pPr algn="just">
              <a:lnSpc>
                <a:spcPct val="150000"/>
              </a:lnSpc>
            </a:pPr>
            <a:r>
              <a:rPr lang="en-US" sz="1600" dirty="0" smtClean="0">
                <a:latin typeface="Times New Roman" pitchFamily="18" charset="0"/>
                <a:cs typeface="Times New Roman" pitchFamily="18" charset="0"/>
              </a:rPr>
              <a:t>	This document play a vital role in the development of life cycle (SDLC) as it describes the complete requirement of the system.  It means for use by developers and will be the basic during testing phase.  Any changes made to the requirements in the future will have to go through formal change approval process.</a:t>
            </a:r>
          </a:p>
          <a:p>
            <a:pPr algn="just">
              <a:lnSpc>
                <a:spcPct val="150000"/>
              </a:lnSpc>
            </a:pPr>
            <a:r>
              <a:rPr lang="en-US" sz="1600" dirty="0" smtClean="0">
                <a:latin typeface="Times New Roman" pitchFamily="18" charset="0"/>
                <a:cs typeface="Times New Roman" pitchFamily="18" charset="0"/>
              </a:rPr>
              <a:t>	SPIRAL MODEL was defined by Barry Boehm in his 1988 article, “A spiral Model of Software Development and Enhancement.  This model was not the first model to discuss iterative development, but it was the first model to explain why the iteration models.</a:t>
            </a:r>
          </a:p>
          <a:p>
            <a:pPr>
              <a:lnSpc>
                <a:spcPct val="150000"/>
              </a:lnSpc>
            </a:pPr>
            <a:r>
              <a:rPr lang="en-US" sz="1600" b="1" dirty="0" smtClean="0">
                <a:latin typeface="Times New Roman" pitchFamily="18" charset="0"/>
                <a:cs typeface="Times New Roman" pitchFamily="18" charset="0"/>
              </a:rPr>
              <a:t>The steps for Spiral Model can be generalized as follows:</a:t>
            </a:r>
          </a:p>
          <a:p>
            <a:pPr lvl="0">
              <a:lnSpc>
                <a:spcPct val="150000"/>
              </a:lnSpc>
            </a:pPr>
            <a:r>
              <a:rPr lang="en-US" sz="1600" dirty="0" smtClean="0">
                <a:latin typeface="Times New Roman" pitchFamily="18" charset="0"/>
                <a:cs typeface="Times New Roman" pitchFamily="18" charset="0"/>
              </a:rPr>
              <a:t>The new system requirements are defined in as much details as possible.  This usually involves interviewing a number of users representing all the external or internal users and other aspects of the existing system.</a:t>
            </a:r>
          </a:p>
          <a:p>
            <a:pPr lvl="0">
              <a:lnSpc>
                <a:spcPct val="150000"/>
              </a:lnSpc>
            </a:pPr>
            <a:r>
              <a:rPr lang="en-US" sz="1600" dirty="0" smtClean="0">
                <a:latin typeface="Times New Roman" pitchFamily="18" charset="0"/>
                <a:cs typeface="Times New Roman" pitchFamily="18" charset="0"/>
              </a:rPr>
              <a:t>A preliminary design is created for the new system.</a:t>
            </a:r>
          </a:p>
          <a:p>
            <a:pPr lvl="0">
              <a:lnSpc>
                <a:spcPct val="150000"/>
              </a:lnSpc>
            </a:pPr>
            <a:r>
              <a:rPr lang="en-US" sz="1600" dirty="0" smtClean="0">
                <a:latin typeface="Times New Roman" pitchFamily="18" charset="0"/>
                <a:cs typeface="Times New Roman" pitchFamily="18" charset="0"/>
              </a:rPr>
              <a:t>A first prototype of the new system is constructed from the preliminary design.  This is usually a scaled-down system, and represents an approximation of the characteristics of the final product.</a:t>
            </a:r>
          </a:p>
          <a:p>
            <a:pPr lvl="0"/>
            <a:endParaRPr lang="en-US" sz="1600" dirty="0" smtClean="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00600"/>
            <a:ext cx="8229600" cy="5632311"/>
          </a:xfrm>
          <a:prstGeom prst="rect">
            <a:avLst/>
          </a:prstGeom>
        </p:spPr>
        <p:txBody>
          <a:bodyPr wrap="square">
            <a:spAutoFit/>
          </a:bodyPr>
          <a:lstStyle/>
          <a:p>
            <a:pPr lvl="0">
              <a:lnSpc>
                <a:spcPct val="150000"/>
              </a:lnSpc>
            </a:pPr>
            <a:r>
              <a:rPr lang="en-US" sz="1600" dirty="0" smtClean="0">
                <a:latin typeface="Times New Roman" pitchFamily="18" charset="0"/>
                <a:cs typeface="Times New Roman" pitchFamily="18" charset="0"/>
              </a:rPr>
              <a:t>A second prototype is evolved by a fourfold procedure: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Evaluating the first prototype in terms of its strengths, weakness, and risks.</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Defining the requirements of the second prototype.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Planning an designing the second prototype.</a:t>
            </a:r>
          </a:p>
          <a:p>
            <a:pPr marL="342900" lvl="0" indent="-342900">
              <a:lnSpc>
                <a:spcPct val="150000"/>
              </a:lnSpc>
              <a:buFont typeface="+mj-lt"/>
              <a:buAutoNum type="arabicPeriod"/>
            </a:pPr>
            <a:r>
              <a:rPr lang="en-US" sz="1600" dirty="0" smtClean="0">
                <a:latin typeface="Times New Roman" pitchFamily="18" charset="0"/>
                <a:cs typeface="Times New Roman" pitchFamily="18" charset="0"/>
              </a:rPr>
              <a:t>Constructing and testing the second prototype.</a:t>
            </a:r>
          </a:p>
          <a:p>
            <a:pPr lvl="0">
              <a:lnSpc>
                <a:spcPct val="150000"/>
              </a:lnSpc>
            </a:pPr>
            <a:r>
              <a:rPr lang="en-US" sz="1600" dirty="0" smtClean="0">
                <a:latin typeface="Times New Roman" pitchFamily="18" charset="0"/>
                <a:cs typeface="Times New Roman" pitchFamily="18" charset="0"/>
              </a:rPr>
              <a:t>Risk factors might involved development cost overruns, operating-cost miscalculation, or any other factor that could, in the customer’s judgment, result in a less-than-satisfactory final product.</a:t>
            </a:r>
          </a:p>
          <a:p>
            <a:pPr lvl="0">
              <a:lnSpc>
                <a:spcPct val="150000"/>
              </a:lnSpc>
            </a:pPr>
            <a:r>
              <a:rPr lang="en-US" sz="1600" dirty="0" smtClean="0">
                <a:latin typeface="Times New Roman" pitchFamily="18" charset="0"/>
                <a:cs typeface="Times New Roman" pitchFamily="18" charset="0"/>
              </a:rPr>
              <a:t>The existing prototype is evaluated in the same manner as was the previous prototype, and if necessary, another prototype is developed from it according to the fourfold procedure outlined above.</a:t>
            </a:r>
          </a:p>
          <a:p>
            <a:pPr lvl="0">
              <a:lnSpc>
                <a:spcPct val="150000"/>
              </a:lnSpc>
            </a:pPr>
            <a:r>
              <a:rPr lang="en-US" sz="1600" dirty="0" smtClean="0">
                <a:latin typeface="Times New Roman" pitchFamily="18" charset="0"/>
                <a:cs typeface="Times New Roman" pitchFamily="18" charset="0"/>
              </a:rPr>
              <a:t>The preceding steps are iterated until the customer is satisfied that the refined prototype represents the final product desired.</a:t>
            </a:r>
          </a:p>
          <a:p>
            <a:pPr lvl="0">
              <a:lnSpc>
                <a:spcPct val="150000"/>
              </a:lnSpc>
            </a:pPr>
            <a:r>
              <a:rPr lang="en-US" sz="1600" dirty="0" smtClean="0">
                <a:latin typeface="Times New Roman" pitchFamily="18" charset="0"/>
                <a:cs typeface="Times New Roman" pitchFamily="18" charset="0"/>
              </a:rPr>
              <a:t>The final system is constructed, based on the refined prototype.</a:t>
            </a:r>
          </a:p>
          <a:p>
            <a:pPr>
              <a:lnSpc>
                <a:spcPct val="150000"/>
              </a:lnSpc>
            </a:pPr>
            <a:r>
              <a:rPr lang="en-US" sz="1600" dirty="0" smtClean="0">
                <a:latin typeface="Times New Roman" pitchFamily="18" charset="0"/>
                <a:cs typeface="Times New Roman" pitchFamily="18" charset="0"/>
              </a:rPr>
              <a:t>The final system is thoroughly evaluated and tested.   Routine maintenance is carried on a continuing basis to prevent large scale failures and to minimize down time.</a:t>
            </a:r>
            <a:endParaRPr lang="en-US" sz="16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457200" y="914400"/>
            <a:ext cx="8153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THE FOLLOWING DIAGRAM SHOWS HOW A SPIRAL MODEL ACTS LIKE:</a:t>
            </a:r>
            <a:endParaRPr kumimoji="0" lang="en-US" sz="1600" b="0" i="0" u="none" strike="noStrike" cap="none" normalizeH="0" baseline="0" dirty="0" smtClean="0">
              <a:ln>
                <a:noFill/>
              </a:ln>
              <a:solidFill>
                <a:schemeClr val="tx2"/>
              </a:solidFill>
              <a:effectLst/>
              <a:latin typeface="Times New Roman" pitchFamily="18" charset="0"/>
              <a:cs typeface="Times New Roman" pitchFamily="18" charset="0"/>
            </a:endParaRPr>
          </a:p>
        </p:txBody>
      </p:sp>
      <p:pic>
        <p:nvPicPr>
          <p:cNvPr id="33794" name="Picture 1"/>
          <p:cNvPicPr>
            <a:picLocks noChangeAspect="1" noChangeArrowheads="1"/>
          </p:cNvPicPr>
          <p:nvPr/>
        </p:nvPicPr>
        <p:blipFill>
          <a:blip r:embed="rId2"/>
          <a:srcRect/>
          <a:stretch>
            <a:fillRect/>
          </a:stretch>
        </p:blipFill>
        <p:spPr bwMode="auto">
          <a:xfrm>
            <a:off x="2133600" y="1600200"/>
            <a:ext cx="4876800" cy="48006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457200" y="880408"/>
            <a:ext cx="82296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1" i="0"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ADVANTAGES OF SPIRAL MODEL:</a:t>
            </a:r>
            <a:endParaRPr kumimoji="0" lang="en-US" sz="1600" b="0" i="0" strike="noStrike" cap="none" normalizeH="0" baseline="0" dirty="0" smtClean="0">
              <a:ln>
                <a:noFill/>
              </a:ln>
              <a:solidFill>
                <a:schemeClr val="tx2"/>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Estimates(i.e. budget, schedule etc .) become more realistic as work progresses, because important issues discovered earlier.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is more able to cope with the changes that are software development generally entails.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 engineers can get their hands in and start working on the core of a project earlier.</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1800" y="2819400"/>
            <a:ext cx="3047629"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E-R DIAGRAM</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3200" b="1" dirty="0" smtClean="0">
                <a:latin typeface="Times New Roman" pitchFamily="18" charset="0"/>
                <a:cs typeface="Times New Roman" pitchFamily="18" charset="0"/>
              </a:rPr>
              <a:t>EXISTING SYSTEM: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US" sz="2000" dirty="0" smtClean="0">
                <a:latin typeface="Times New Roman" pitchFamily="18" charset="0"/>
                <a:cs typeface="Times New Roman" pitchFamily="18" charset="0"/>
              </a:rPr>
              <a:t>Existing system  has no facility to booking the tickets from their home or office.</a:t>
            </a:r>
          </a:p>
          <a:p>
            <a:pPr lvl="0" algn="just">
              <a:lnSpc>
                <a:spcPct val="150000"/>
              </a:lnSpc>
            </a:pPr>
            <a:r>
              <a:rPr lang="en-US" sz="2000" dirty="0" smtClean="0">
                <a:latin typeface="Times New Roman" pitchFamily="18" charset="0"/>
                <a:cs typeface="Times New Roman" pitchFamily="18" charset="0"/>
              </a:rPr>
              <a:t>Existing system does not provide the easy retrieval of movies information.</a:t>
            </a:r>
          </a:p>
          <a:p>
            <a:pPr>
              <a:lnSpc>
                <a:spcPct val="150000"/>
              </a:lnSpc>
              <a:buNone/>
            </a:pPr>
            <a:endParaRPr lang="en-US" sz="20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2"/>
          <a:srcRect/>
          <a:stretch>
            <a:fillRect/>
          </a:stretch>
        </p:blipFill>
        <p:spPr bwMode="auto">
          <a:xfrm>
            <a:off x="1606550" y="685800"/>
            <a:ext cx="5937250" cy="6094413"/>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2667000"/>
            <a:ext cx="3606885"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UML DIAGRAMS </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457200" y="838200"/>
            <a:ext cx="82296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The Unified Modeling Language allows the software engineer to express an analysis model using the modeling notation that is governed by a set of syntactic semantic and pragmatic rules.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0C2636"/>
                </a:solidFill>
                <a:effectLst/>
                <a:latin typeface="Times New Roman" pitchFamily="18" charset="0"/>
                <a:ea typeface="Times New Roman" pitchFamily="18" charset="0"/>
                <a:cs typeface="Times New Roman" pitchFamily="18" charset="0"/>
              </a:rPr>
              <a:t>A UML system is represented using five different views that describe the system from distinctly different perspective. Each view is defined by a set of diagram, which is as follows.</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User Model</a:t>
            </a:r>
            <a:r>
              <a:rPr kumimoji="0" lang="en-US" sz="1600" b="0" i="0" u="none" strike="noStrike" cap="none" normalizeH="0" dirty="0" smtClean="0">
                <a:ln>
                  <a:noFill/>
                </a:ln>
                <a:solidFill>
                  <a:schemeClr val="tx1"/>
                </a:solidFill>
                <a:effectLst/>
                <a:latin typeface="Times New Roman" pitchFamily="18" charset="0"/>
                <a:cs typeface="Times New Roman" pitchFamily="18" charset="0"/>
              </a:rPr>
              <a:t>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lang="en-US" sz="1600" baseline="0" dirty="0" smtClean="0">
                <a:latin typeface="Times New Roman" pitchFamily="18" charset="0"/>
                <a:cs typeface="Times New Roman" pitchFamily="18" charset="0"/>
              </a:rPr>
              <a:t>Structural</a:t>
            </a:r>
            <a:r>
              <a:rPr lang="en-US" sz="1600" dirty="0" smtClean="0">
                <a:latin typeface="Times New Roman" pitchFamily="18" charset="0"/>
                <a:cs typeface="Times New Roman" pitchFamily="18" charset="0"/>
              </a:rPr>
              <a:t> Model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Behavioral Model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lang="en-US" sz="1600" dirty="0" smtClean="0">
                <a:latin typeface="Times New Roman" pitchFamily="18" charset="0"/>
                <a:cs typeface="Times New Roman" pitchFamily="18" charset="0"/>
              </a:rPr>
              <a:t>Implement Model View.</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sz="1600" b="0" i="0" u="none" strike="noStrike" cap="none" normalizeH="0" dirty="0" smtClean="0">
                <a:ln>
                  <a:noFill/>
                </a:ln>
                <a:solidFill>
                  <a:schemeClr val="tx1"/>
                </a:solidFill>
                <a:effectLst/>
                <a:latin typeface="Times New Roman" pitchFamily="18" charset="0"/>
                <a:cs typeface="Times New Roman" pitchFamily="18" charset="0"/>
              </a:rPr>
              <a:t>Environmental Model View.</a:t>
            </a:r>
          </a:p>
          <a:p>
            <a:pPr algn="just">
              <a:lnSpc>
                <a:spcPct val="150000"/>
              </a:lnSpc>
            </a:pPr>
            <a:r>
              <a:rPr lang="en-US" sz="1600" b="1" dirty="0" smtClean="0">
                <a:latin typeface="Times New Roman" pitchFamily="18" charset="0"/>
                <a:cs typeface="Times New Roman" pitchFamily="18" charset="0"/>
              </a:rPr>
              <a:t>UML is specifically constructed through two different domains they are:</a:t>
            </a:r>
            <a:endParaRPr lang="en-US" sz="1600" dirty="0" smtClean="0">
              <a:latin typeface="Times New Roman" pitchFamily="18" charset="0"/>
              <a:cs typeface="Times New Roman" pitchFamily="18" charset="0"/>
            </a:endParaRPr>
          </a:p>
          <a:p>
            <a:pPr marL="0" lvl="1" algn="just">
              <a:lnSpc>
                <a:spcPct val="150000"/>
              </a:lnSpc>
            </a:pPr>
            <a:r>
              <a:rPr lang="en-US" sz="1600" dirty="0" smtClean="0">
                <a:latin typeface="Times New Roman" pitchFamily="18" charset="0"/>
                <a:cs typeface="Times New Roman" pitchFamily="18" charset="0"/>
              </a:rPr>
              <a:t>UML Analysis modeling, this focuses on the user model and structural model views of the system.</a:t>
            </a:r>
          </a:p>
          <a:p>
            <a:pPr marL="0" lvl="1" algn="just">
              <a:lnSpc>
                <a:spcPct val="150000"/>
              </a:lnSpc>
            </a:pPr>
            <a:r>
              <a:rPr lang="en-US" sz="1600" dirty="0" smtClean="0">
                <a:latin typeface="Times New Roman" pitchFamily="18" charset="0"/>
                <a:cs typeface="Times New Roman" pitchFamily="18" charset="0"/>
              </a:rPr>
              <a:t>UML design modeling, which focuses on the behavioral modeling, implementation modeling and environmental model views.</a:t>
            </a:r>
          </a:p>
          <a:p>
            <a:pPr marL="342900" marR="0" lvl="0" indent="-34290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dirty="0" smtClean="0">
                <a:ln>
                  <a:noFill/>
                </a:ln>
                <a:solidFill>
                  <a:schemeClr val="tx1"/>
                </a:solidFill>
                <a:effectLst/>
                <a:latin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2768025"/>
            <a:ext cx="7534435"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CLASS COLLABORATION DIAGRAM</a:t>
            </a:r>
            <a:r>
              <a:rPr lang="en-US" sz="3200" dirty="0" smtClean="0">
                <a:solidFill>
                  <a:schemeClr val="tx2"/>
                </a:solidFill>
                <a:latin typeface="Times New Roman" pitchFamily="18" charset="0"/>
                <a:cs typeface="Times New Roman" pitchFamily="18" charset="0"/>
              </a:rPr>
              <a:t> </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p:cNvPicPr>
            <a:picLocks noChangeAspect="1" noChangeArrowheads="1"/>
          </p:cNvPicPr>
          <p:nvPr/>
        </p:nvPicPr>
        <p:blipFill>
          <a:blip r:embed="rId2"/>
          <a:srcRect/>
          <a:stretch>
            <a:fillRect/>
          </a:stretch>
        </p:blipFill>
        <p:spPr bwMode="auto">
          <a:xfrm>
            <a:off x="1371600" y="228600"/>
            <a:ext cx="6294438" cy="6742113"/>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2743200"/>
            <a:ext cx="4564070"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USE CASE DIAGRAMS</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0" name="Rectangle 28"/>
          <p:cNvSpPr>
            <a:spLocks noChangeArrowheads="1"/>
          </p:cNvSpPr>
          <p:nvPr/>
        </p:nvSpPr>
        <p:spPr bwMode="auto">
          <a:xfrm>
            <a:off x="533400" y="1066800"/>
            <a:ext cx="284565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System Use Case Diagram:</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grpSp>
        <p:nvGrpSpPr>
          <p:cNvPr id="8193" name="Group 1"/>
          <p:cNvGrpSpPr>
            <a:grpSpLocks noChangeAspect="1"/>
          </p:cNvGrpSpPr>
          <p:nvPr/>
        </p:nvGrpSpPr>
        <p:grpSpPr bwMode="auto">
          <a:xfrm>
            <a:off x="1600200" y="1828800"/>
            <a:ext cx="5940425" cy="4048125"/>
            <a:chOff x="0" y="0"/>
            <a:chExt cx="9356" cy="6376"/>
          </a:xfrm>
        </p:grpSpPr>
        <p:sp>
          <p:nvSpPr>
            <p:cNvPr id="8219" name="AutoShape 27"/>
            <p:cNvSpPr>
              <a:spLocks noChangeAspect="1" noChangeArrowheads="1" noTextEdit="1"/>
            </p:cNvSpPr>
            <p:nvPr/>
          </p:nvSpPr>
          <p:spPr bwMode="auto">
            <a:xfrm>
              <a:off x="0" y="0"/>
              <a:ext cx="9356" cy="63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18" name="Rectangle 26"/>
            <p:cNvSpPr>
              <a:spLocks noChangeArrowheads="1"/>
            </p:cNvSpPr>
            <p:nvPr/>
          </p:nvSpPr>
          <p:spPr bwMode="auto">
            <a:xfrm>
              <a:off x="2552" y="266"/>
              <a:ext cx="6525" cy="5831"/>
            </a:xfrm>
            <a:prstGeom prst="rect">
              <a:avLst/>
            </a:prstGeom>
            <a:solidFill>
              <a:srgbClr val="80FFFF"/>
            </a:solidFill>
            <a:ln w="8255">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17" name="Rectangle 25"/>
            <p:cNvSpPr>
              <a:spLocks noChangeArrowheads="1"/>
            </p:cNvSpPr>
            <p:nvPr/>
          </p:nvSpPr>
          <p:spPr bwMode="auto">
            <a:xfrm>
              <a:off x="8559" y="319"/>
              <a:ext cx="449"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System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16" name="Oval 24"/>
            <p:cNvSpPr>
              <a:spLocks noChangeArrowheads="1"/>
            </p:cNvSpPr>
            <p:nvPr/>
          </p:nvSpPr>
          <p:spPr bwMode="auto">
            <a:xfrm>
              <a:off x="678" y="651"/>
              <a:ext cx="212" cy="212"/>
            </a:xfrm>
            <a:prstGeom prst="ellipse">
              <a:avLst/>
            </a:prstGeom>
            <a:solidFill>
              <a:srgbClr val="80FFFF"/>
            </a:solidFill>
            <a:ln w="825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5" name="Line 23"/>
            <p:cNvSpPr>
              <a:spLocks noChangeShapeType="1"/>
            </p:cNvSpPr>
            <p:nvPr/>
          </p:nvSpPr>
          <p:spPr bwMode="auto">
            <a:xfrm>
              <a:off x="784" y="877"/>
              <a:ext cx="1" cy="226"/>
            </a:xfrm>
            <a:prstGeom prst="line">
              <a:avLst/>
            </a:prstGeom>
            <a:noFill/>
            <a:ln w="825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4" name="Line 22"/>
            <p:cNvSpPr>
              <a:spLocks noChangeShapeType="1"/>
            </p:cNvSpPr>
            <p:nvPr/>
          </p:nvSpPr>
          <p:spPr bwMode="auto">
            <a:xfrm>
              <a:off x="664" y="956"/>
              <a:ext cx="253" cy="1"/>
            </a:xfrm>
            <a:prstGeom prst="line">
              <a:avLst/>
            </a:prstGeom>
            <a:noFill/>
            <a:ln w="825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3" name="Line 21"/>
            <p:cNvSpPr>
              <a:spLocks noChangeShapeType="1"/>
            </p:cNvSpPr>
            <p:nvPr/>
          </p:nvSpPr>
          <p:spPr bwMode="auto">
            <a:xfrm flipH="1">
              <a:off x="625" y="1103"/>
              <a:ext cx="159" cy="239"/>
            </a:xfrm>
            <a:prstGeom prst="line">
              <a:avLst/>
            </a:prstGeom>
            <a:noFill/>
            <a:ln w="825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2" name="Line 20"/>
            <p:cNvSpPr>
              <a:spLocks noChangeShapeType="1"/>
            </p:cNvSpPr>
            <p:nvPr/>
          </p:nvSpPr>
          <p:spPr bwMode="auto">
            <a:xfrm>
              <a:off x="784" y="1103"/>
              <a:ext cx="173" cy="239"/>
            </a:xfrm>
            <a:prstGeom prst="line">
              <a:avLst/>
            </a:prstGeom>
            <a:noFill/>
            <a:ln w="825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11" name="Rectangle 19"/>
            <p:cNvSpPr>
              <a:spLocks noChangeArrowheads="1"/>
            </p:cNvSpPr>
            <p:nvPr/>
          </p:nvSpPr>
          <p:spPr bwMode="auto">
            <a:xfrm>
              <a:off x="558" y="1408"/>
              <a:ext cx="450"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Admin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10" name="Oval 18"/>
            <p:cNvSpPr>
              <a:spLocks noChangeArrowheads="1"/>
            </p:cNvSpPr>
            <p:nvPr/>
          </p:nvSpPr>
          <p:spPr bwMode="auto">
            <a:xfrm>
              <a:off x="811" y="2617"/>
              <a:ext cx="212" cy="212"/>
            </a:xfrm>
            <a:prstGeom prst="ellipse">
              <a:avLst/>
            </a:prstGeom>
            <a:solidFill>
              <a:srgbClr val="80FFFF"/>
            </a:solidFill>
            <a:ln w="825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09" name="Line 17"/>
            <p:cNvSpPr>
              <a:spLocks noChangeShapeType="1"/>
            </p:cNvSpPr>
            <p:nvPr/>
          </p:nvSpPr>
          <p:spPr bwMode="auto">
            <a:xfrm>
              <a:off x="917" y="2843"/>
              <a:ext cx="1" cy="225"/>
            </a:xfrm>
            <a:prstGeom prst="line">
              <a:avLst/>
            </a:prstGeom>
            <a:noFill/>
            <a:ln w="825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08" name="Line 16"/>
            <p:cNvSpPr>
              <a:spLocks noChangeShapeType="1"/>
            </p:cNvSpPr>
            <p:nvPr/>
          </p:nvSpPr>
          <p:spPr bwMode="auto">
            <a:xfrm>
              <a:off x="797" y="2922"/>
              <a:ext cx="253" cy="1"/>
            </a:xfrm>
            <a:prstGeom prst="line">
              <a:avLst/>
            </a:prstGeom>
            <a:noFill/>
            <a:ln w="825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07" name="Line 15"/>
            <p:cNvSpPr>
              <a:spLocks noChangeShapeType="1"/>
            </p:cNvSpPr>
            <p:nvPr/>
          </p:nvSpPr>
          <p:spPr bwMode="auto">
            <a:xfrm flipH="1">
              <a:off x="758" y="3068"/>
              <a:ext cx="159" cy="240"/>
            </a:xfrm>
            <a:prstGeom prst="line">
              <a:avLst/>
            </a:prstGeom>
            <a:noFill/>
            <a:ln w="825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06" name="Line 14"/>
            <p:cNvSpPr>
              <a:spLocks noChangeShapeType="1"/>
            </p:cNvSpPr>
            <p:nvPr/>
          </p:nvSpPr>
          <p:spPr bwMode="auto">
            <a:xfrm>
              <a:off x="917" y="3068"/>
              <a:ext cx="173" cy="240"/>
            </a:xfrm>
            <a:prstGeom prst="line">
              <a:avLst/>
            </a:prstGeom>
            <a:noFill/>
            <a:ln w="825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05" name="Rectangle 13"/>
            <p:cNvSpPr>
              <a:spLocks noChangeArrowheads="1"/>
            </p:cNvSpPr>
            <p:nvPr/>
          </p:nvSpPr>
          <p:spPr bwMode="auto">
            <a:xfrm>
              <a:off x="704" y="3374"/>
              <a:ext cx="405"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Agent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04" name="Oval 12"/>
            <p:cNvSpPr>
              <a:spLocks noChangeArrowheads="1"/>
            </p:cNvSpPr>
            <p:nvPr/>
          </p:nvSpPr>
          <p:spPr bwMode="auto">
            <a:xfrm>
              <a:off x="744" y="4530"/>
              <a:ext cx="213" cy="212"/>
            </a:xfrm>
            <a:prstGeom prst="ellipse">
              <a:avLst/>
            </a:prstGeom>
            <a:solidFill>
              <a:srgbClr val="80FFFF"/>
            </a:solidFill>
            <a:ln w="825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03" name="Line 11"/>
            <p:cNvSpPr>
              <a:spLocks noChangeShapeType="1"/>
            </p:cNvSpPr>
            <p:nvPr/>
          </p:nvSpPr>
          <p:spPr bwMode="auto">
            <a:xfrm>
              <a:off x="851" y="4755"/>
              <a:ext cx="1" cy="226"/>
            </a:xfrm>
            <a:prstGeom prst="line">
              <a:avLst/>
            </a:prstGeom>
            <a:noFill/>
            <a:ln w="825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02" name="Line 10"/>
            <p:cNvSpPr>
              <a:spLocks noChangeShapeType="1"/>
            </p:cNvSpPr>
            <p:nvPr/>
          </p:nvSpPr>
          <p:spPr bwMode="auto">
            <a:xfrm>
              <a:off x="731" y="4835"/>
              <a:ext cx="252" cy="1"/>
            </a:xfrm>
            <a:prstGeom prst="line">
              <a:avLst/>
            </a:prstGeom>
            <a:noFill/>
            <a:ln w="825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01" name="Line 9"/>
            <p:cNvSpPr>
              <a:spLocks noChangeShapeType="1"/>
            </p:cNvSpPr>
            <p:nvPr/>
          </p:nvSpPr>
          <p:spPr bwMode="auto">
            <a:xfrm flipH="1">
              <a:off x="691" y="4981"/>
              <a:ext cx="160" cy="239"/>
            </a:xfrm>
            <a:prstGeom prst="line">
              <a:avLst/>
            </a:prstGeom>
            <a:noFill/>
            <a:ln w="825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00" name="Line 8"/>
            <p:cNvSpPr>
              <a:spLocks noChangeShapeType="1"/>
            </p:cNvSpPr>
            <p:nvPr/>
          </p:nvSpPr>
          <p:spPr bwMode="auto">
            <a:xfrm>
              <a:off x="851" y="4981"/>
              <a:ext cx="172" cy="239"/>
            </a:xfrm>
            <a:prstGeom prst="line">
              <a:avLst/>
            </a:prstGeom>
            <a:noFill/>
            <a:ln w="825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99" name="Rectangle 7"/>
            <p:cNvSpPr>
              <a:spLocks noChangeArrowheads="1"/>
            </p:cNvSpPr>
            <p:nvPr/>
          </p:nvSpPr>
          <p:spPr bwMode="auto">
            <a:xfrm>
              <a:off x="492" y="5287"/>
              <a:ext cx="678"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smtClean="0">
                  <a:ln>
                    <a:noFill/>
                  </a:ln>
                  <a:solidFill>
                    <a:srgbClr val="000000"/>
                  </a:solidFill>
                  <a:effectLst/>
                  <a:latin typeface="Tahoma" pitchFamily="34" charset="0"/>
                  <a:ea typeface="Times New Roman" pitchFamily="18" charset="0"/>
                  <a:cs typeface="Tahoma" pitchFamily="34" charset="0"/>
                </a:rPr>
                <a:t>Customer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198" name="Oval 6"/>
            <p:cNvSpPr>
              <a:spLocks noChangeArrowheads="1"/>
            </p:cNvSpPr>
            <p:nvPr/>
          </p:nvSpPr>
          <p:spPr bwMode="auto">
            <a:xfrm>
              <a:off x="3562" y="1860"/>
              <a:ext cx="4917" cy="2524"/>
            </a:xfrm>
            <a:prstGeom prst="ellipse">
              <a:avLst/>
            </a:prstGeom>
            <a:solidFill>
              <a:srgbClr val="80FFFF"/>
            </a:solidFill>
            <a:ln w="825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97" name="Rectangle 5"/>
            <p:cNvSpPr>
              <a:spLocks noChangeArrowheads="1"/>
            </p:cNvSpPr>
            <p:nvPr/>
          </p:nvSpPr>
          <p:spPr bwMode="auto">
            <a:xfrm>
              <a:off x="5424" y="2923"/>
              <a:ext cx="1440" cy="5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E-Movie Tickets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196" name="Line 4"/>
            <p:cNvSpPr>
              <a:spLocks noChangeShapeType="1"/>
            </p:cNvSpPr>
            <p:nvPr/>
          </p:nvSpPr>
          <p:spPr bwMode="auto">
            <a:xfrm>
              <a:off x="1263" y="1328"/>
              <a:ext cx="2299" cy="864"/>
            </a:xfrm>
            <a:prstGeom prst="line">
              <a:avLst/>
            </a:prstGeom>
            <a:noFill/>
            <a:ln w="825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95" name="Line 3"/>
            <p:cNvSpPr>
              <a:spLocks noChangeShapeType="1"/>
            </p:cNvSpPr>
            <p:nvPr/>
          </p:nvSpPr>
          <p:spPr bwMode="auto">
            <a:xfrm>
              <a:off x="1595" y="3108"/>
              <a:ext cx="1967" cy="1"/>
            </a:xfrm>
            <a:prstGeom prst="line">
              <a:avLst/>
            </a:prstGeom>
            <a:noFill/>
            <a:ln w="825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94" name="Line 2"/>
            <p:cNvSpPr>
              <a:spLocks noChangeShapeType="1"/>
            </p:cNvSpPr>
            <p:nvPr/>
          </p:nvSpPr>
          <p:spPr bwMode="auto">
            <a:xfrm flipV="1">
              <a:off x="1449" y="4025"/>
              <a:ext cx="2113" cy="770"/>
            </a:xfrm>
            <a:prstGeom prst="line">
              <a:avLst/>
            </a:prstGeom>
            <a:noFill/>
            <a:ln w="8255">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04800" y="381000"/>
            <a:ext cx="2820003"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 Use</a:t>
            </a:r>
            <a:r>
              <a:rPr kumimoji="0" lang="en-US" b="1" i="0"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Case Diagram</a:t>
            </a:r>
            <a:r>
              <a:rPr kumimoji="0" lang="en-US" b="1"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b="0" i="0"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7169" name="Picture 1"/>
          <p:cNvPicPr>
            <a:picLocks noChangeAspect="1" noChangeArrowheads="1"/>
          </p:cNvPicPr>
          <p:nvPr/>
        </p:nvPicPr>
        <p:blipFill>
          <a:blip r:embed="rId2"/>
          <a:srcRect/>
          <a:stretch>
            <a:fillRect/>
          </a:stretch>
        </p:blipFill>
        <p:spPr bwMode="auto">
          <a:xfrm>
            <a:off x="1219200" y="742950"/>
            <a:ext cx="6715125" cy="603885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57200" y="609600"/>
            <a:ext cx="273023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Agent Use Case Diagram:</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145" name="Picture 1"/>
          <p:cNvPicPr>
            <a:picLocks noChangeAspect="1" noChangeArrowheads="1"/>
          </p:cNvPicPr>
          <p:nvPr/>
        </p:nvPicPr>
        <p:blipFill>
          <a:blip r:embed="rId2"/>
          <a:srcRect/>
          <a:stretch>
            <a:fillRect/>
          </a:stretch>
        </p:blipFill>
        <p:spPr bwMode="auto">
          <a:xfrm>
            <a:off x="1371600" y="990600"/>
            <a:ext cx="6438900" cy="58293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57200" y="762000"/>
            <a:ext cx="3110788"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Customer Use Case</a:t>
            </a:r>
            <a:r>
              <a:rPr kumimoji="0" lang="en-US"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Diagram</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121" name="Picture 1"/>
          <p:cNvPicPr>
            <a:picLocks noChangeAspect="1" noChangeArrowheads="1"/>
          </p:cNvPicPr>
          <p:nvPr/>
        </p:nvPicPr>
        <p:blipFill>
          <a:blip r:embed="rId2"/>
          <a:srcRect/>
          <a:stretch>
            <a:fillRect/>
          </a:stretch>
        </p:blipFill>
        <p:spPr bwMode="auto">
          <a:xfrm>
            <a:off x="1524000" y="1247775"/>
            <a:ext cx="5934075" cy="530542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96112"/>
          </a:xfrm>
        </p:spPr>
        <p:txBody>
          <a:bodyPr>
            <a:normAutofit/>
          </a:bodyPr>
          <a:lstStyle/>
          <a:p>
            <a:r>
              <a:rPr lang="en-US" sz="3200" b="1" dirty="0" smtClean="0">
                <a:latin typeface="Times New Roman" pitchFamily="18" charset="0"/>
                <a:cs typeface="Times New Roman" pitchFamily="18" charset="0"/>
              </a:rPr>
              <a:t>PROPOSED SYSTEM: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29600" cy="4389120"/>
          </a:xfrm>
        </p:spPr>
        <p:txBody>
          <a:bodyPr>
            <a:noAutofit/>
          </a:bodyPr>
          <a:lstStyle/>
          <a:p>
            <a:pPr algn="just">
              <a:lnSpc>
                <a:spcPct val="150000"/>
              </a:lnSpc>
              <a:buNone/>
            </a:pPr>
            <a:r>
              <a:rPr lang="en-US" sz="2000" dirty="0" smtClean="0">
                <a:latin typeface="Times New Roman" pitchFamily="18" charset="0"/>
                <a:cs typeface="Times New Roman" pitchFamily="18" charset="0"/>
              </a:rPr>
              <a:t>The development of this new system contains the following</a:t>
            </a:r>
          </a:p>
          <a:p>
            <a:pPr algn="just">
              <a:lnSpc>
                <a:spcPct val="150000"/>
              </a:lnSpc>
              <a:buNone/>
            </a:pPr>
            <a:r>
              <a:rPr lang="en-US" sz="2000" dirty="0" smtClean="0">
                <a:latin typeface="Times New Roman" pitchFamily="18" charset="0"/>
                <a:cs typeface="Times New Roman" pitchFamily="18" charset="0"/>
              </a:rPr>
              <a:t>activities, which try to recover the problems from the previous</a:t>
            </a:r>
          </a:p>
          <a:p>
            <a:pPr algn="just">
              <a:lnSpc>
                <a:spcPct val="150000"/>
              </a:lnSpc>
              <a:buNone/>
            </a:pPr>
            <a:r>
              <a:rPr lang="en-US" sz="2000" dirty="0" smtClean="0">
                <a:latin typeface="Times New Roman" pitchFamily="18" charset="0"/>
                <a:cs typeface="Times New Roman" pitchFamily="18" charset="0"/>
              </a:rPr>
              <a:t>system:</a:t>
            </a:r>
          </a:p>
          <a:p>
            <a:pPr lvl="0" algn="just">
              <a:lnSpc>
                <a:spcPct val="150000"/>
              </a:lnSpc>
            </a:pPr>
            <a:r>
              <a:rPr lang="en-US" sz="2000" dirty="0" smtClean="0">
                <a:latin typeface="Times New Roman" pitchFamily="18" charset="0"/>
                <a:cs typeface="Times New Roman" pitchFamily="18" charset="0"/>
              </a:rPr>
              <a:t>Secure registration and profile management facilities for system users</a:t>
            </a:r>
          </a:p>
          <a:p>
            <a:pPr lvl="0" algn="just">
              <a:lnSpc>
                <a:spcPct val="150000"/>
              </a:lnSpc>
            </a:pPr>
            <a:r>
              <a:rPr lang="en-US" sz="2000" dirty="0" smtClean="0">
                <a:latin typeface="Times New Roman" pitchFamily="18" charset="0"/>
                <a:cs typeface="Times New Roman" pitchFamily="18" charset="0"/>
              </a:rPr>
              <a:t>Tracking member’s activities and progress. </a:t>
            </a:r>
          </a:p>
          <a:p>
            <a:pPr lvl="0" algn="just">
              <a:lnSpc>
                <a:spcPct val="150000"/>
              </a:lnSpc>
            </a:pPr>
            <a:r>
              <a:rPr lang="en-US" sz="2000" dirty="0" smtClean="0">
                <a:latin typeface="Times New Roman" pitchFamily="18" charset="0"/>
                <a:cs typeface="Times New Roman" pitchFamily="18" charset="0"/>
              </a:rPr>
              <a:t> Facilitating communication – Through Emails among System users. </a:t>
            </a:r>
          </a:p>
          <a:p>
            <a:pPr lvl="0" algn="just">
              <a:lnSpc>
                <a:spcPct val="150000"/>
              </a:lnSpc>
            </a:pPr>
            <a:r>
              <a:rPr lang="en-US" sz="2000" dirty="0" smtClean="0">
                <a:latin typeface="Times New Roman" pitchFamily="18" charset="0"/>
                <a:cs typeface="Times New Roman" pitchFamily="18" charset="0"/>
              </a:rPr>
              <a:t>Basic and advance admin facilities like add/update members, backup/recovery of data, generating various reports etc.</a:t>
            </a:r>
          </a:p>
          <a:p>
            <a:pPr lvl="0" algn="just">
              <a:lnSpc>
                <a:spcPct val="150000"/>
              </a:lnSpc>
            </a:pPr>
            <a:r>
              <a:rPr lang="en-US" sz="2000" dirty="0" smtClean="0">
                <a:latin typeface="Times New Roman" pitchFamily="18" charset="0"/>
                <a:cs typeface="Times New Roman" pitchFamily="18" charset="0"/>
              </a:rPr>
              <a:t>Provide the solution for booking requests.</a:t>
            </a:r>
          </a:p>
          <a:p>
            <a:pPr>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7238" y="2590800"/>
            <a:ext cx="4826962" cy="584775"/>
          </a:xfrm>
          <a:prstGeom prst="rect">
            <a:avLst/>
          </a:prstGeom>
        </p:spPr>
        <p:txBody>
          <a:bodyPr wrap="none">
            <a:spAutoFit/>
          </a:bodyPr>
          <a:lstStyle/>
          <a:p>
            <a:pPr algn="ctr"/>
            <a:r>
              <a:rPr lang="en-US" sz="3200" b="1" dirty="0" smtClean="0">
                <a:solidFill>
                  <a:schemeClr val="tx2"/>
                </a:solidFill>
                <a:latin typeface="Times New Roman" pitchFamily="18" charset="0"/>
                <a:cs typeface="Times New Roman" pitchFamily="18" charset="0"/>
              </a:rPr>
              <a:t>SEQUENCE DIAGRAMS</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533400" y="609600"/>
            <a:ext cx="941283"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097" name="Picture 1"/>
          <p:cNvPicPr>
            <a:picLocks noChangeAspect="1" noChangeArrowheads="1"/>
          </p:cNvPicPr>
          <p:nvPr/>
        </p:nvPicPr>
        <p:blipFill>
          <a:blip r:embed="rId2"/>
          <a:srcRect/>
          <a:stretch>
            <a:fillRect/>
          </a:stretch>
        </p:blipFill>
        <p:spPr bwMode="auto">
          <a:xfrm>
            <a:off x="762000" y="971550"/>
            <a:ext cx="7772400" cy="542925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838200" y="533400"/>
            <a:ext cx="85151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Agent:</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3073" name="Picture 1"/>
          <p:cNvPicPr>
            <a:picLocks noChangeAspect="1" noChangeArrowheads="1"/>
          </p:cNvPicPr>
          <p:nvPr/>
        </p:nvPicPr>
        <p:blipFill>
          <a:blip r:embed="rId2"/>
          <a:srcRect/>
          <a:stretch>
            <a:fillRect/>
          </a:stretch>
        </p:blipFill>
        <p:spPr bwMode="auto">
          <a:xfrm>
            <a:off x="914400" y="990600"/>
            <a:ext cx="7315200" cy="51054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533400" y="762000"/>
            <a:ext cx="123623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Customer:</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2049" name="Picture 1"/>
          <p:cNvPicPr>
            <a:picLocks noChangeAspect="1" noChangeArrowheads="1"/>
          </p:cNvPicPr>
          <p:nvPr/>
        </p:nvPicPr>
        <p:blipFill>
          <a:blip r:embed="rId2"/>
          <a:srcRect/>
          <a:stretch>
            <a:fillRect/>
          </a:stretch>
        </p:blipFill>
        <p:spPr bwMode="auto">
          <a:xfrm>
            <a:off x="990600" y="1304925"/>
            <a:ext cx="6924675" cy="4943475"/>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0827" y="2590800"/>
            <a:ext cx="6006773" cy="742511"/>
          </a:xfrm>
          <a:prstGeom prst="rect">
            <a:avLst/>
          </a:prstGeom>
        </p:spPr>
        <p:txBody>
          <a:bodyPr wrap="none">
            <a:spAutoFit/>
          </a:bodyPr>
          <a:lstStyle/>
          <a:p>
            <a:pPr>
              <a:lnSpc>
                <a:spcPct val="150000"/>
              </a:lnSpc>
            </a:pPr>
            <a:r>
              <a:rPr lang="en-US" sz="3200" b="1" dirty="0" smtClean="0">
                <a:solidFill>
                  <a:schemeClr val="tx2"/>
                </a:solidFill>
                <a:latin typeface="Times New Roman" pitchFamily="18" charset="0"/>
                <a:cs typeface="Times New Roman" pitchFamily="18" charset="0"/>
              </a:rPr>
              <a:t>COLLABORATION DIAGRAM</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887517" y="914400"/>
            <a:ext cx="941283"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4513" name="Picture 1"/>
          <p:cNvPicPr>
            <a:picLocks noChangeAspect="1" noChangeArrowheads="1"/>
          </p:cNvPicPr>
          <p:nvPr/>
        </p:nvPicPr>
        <p:blipFill>
          <a:blip r:embed="rId2"/>
          <a:srcRect/>
          <a:stretch>
            <a:fillRect/>
          </a:stretch>
        </p:blipFill>
        <p:spPr bwMode="auto">
          <a:xfrm>
            <a:off x="1600200" y="1828800"/>
            <a:ext cx="5943600" cy="3190875"/>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685800" y="1143000"/>
            <a:ext cx="85151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Agent:</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3489" name="Picture 1"/>
          <p:cNvPicPr>
            <a:picLocks noChangeAspect="1" noChangeArrowheads="1"/>
          </p:cNvPicPr>
          <p:nvPr/>
        </p:nvPicPr>
        <p:blipFill>
          <a:blip r:embed="rId2"/>
          <a:srcRect/>
          <a:stretch>
            <a:fillRect/>
          </a:stretch>
        </p:blipFill>
        <p:spPr bwMode="auto">
          <a:xfrm>
            <a:off x="1447800" y="2209800"/>
            <a:ext cx="5943600" cy="2571750"/>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762000" y="1066800"/>
            <a:ext cx="123623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Customer:</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2465" name="Picture 1"/>
          <p:cNvPicPr>
            <a:picLocks noChangeAspect="1" noChangeArrowheads="1"/>
          </p:cNvPicPr>
          <p:nvPr/>
        </p:nvPicPr>
        <p:blipFill>
          <a:blip r:embed="rId2"/>
          <a:srcRect/>
          <a:stretch>
            <a:fillRect/>
          </a:stretch>
        </p:blipFill>
        <p:spPr bwMode="auto">
          <a:xfrm>
            <a:off x="1600200" y="1752600"/>
            <a:ext cx="5943600" cy="2943225"/>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2286000" y="2819400"/>
            <a:ext cx="460812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2"/>
                </a:solidFill>
                <a:effectLst/>
                <a:latin typeface="Times New Roman" pitchFamily="18" charset="0"/>
                <a:ea typeface="Times New Roman" pitchFamily="18" charset="0"/>
                <a:cs typeface="Times New Roman" pitchFamily="18" charset="0"/>
              </a:rPr>
              <a:t>ACTIVITY DIAGRAMS</a:t>
            </a:r>
            <a:endParaRPr kumimoji="0" lang="en-US" sz="3200" b="0" i="0" u="none" strike="noStrike" cap="none" normalizeH="0" baseline="0" dirty="0" smtClean="0">
              <a:ln>
                <a:noFill/>
              </a:ln>
              <a:solidFill>
                <a:schemeClr val="tx2"/>
              </a:solidFill>
              <a:effectLst/>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1" name="Picture 1"/>
          <p:cNvPicPr>
            <a:picLocks noChangeAspect="1" noChangeArrowheads="1"/>
          </p:cNvPicPr>
          <p:nvPr/>
        </p:nvPicPr>
        <p:blipFill>
          <a:blip r:embed="rId2"/>
          <a:srcRect/>
          <a:stretch>
            <a:fillRect/>
          </a:stretch>
        </p:blipFill>
        <p:spPr bwMode="auto">
          <a:xfrm>
            <a:off x="1628775" y="800100"/>
            <a:ext cx="5915025" cy="59817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3200" b="1" dirty="0" smtClean="0">
                <a:latin typeface="Times New Roman" pitchFamily="18" charset="0"/>
                <a:cs typeface="Times New Roman" pitchFamily="18" charset="0"/>
              </a:rPr>
              <a:t>NUMBER OF MODULES: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a:lnSpc>
                <a:spcPct val="150000"/>
              </a:lnSpc>
              <a:buNone/>
            </a:pPr>
            <a:r>
              <a:rPr lang="en-US" sz="2000" dirty="0" smtClean="0">
                <a:latin typeface="Times New Roman" pitchFamily="18" charset="0"/>
                <a:cs typeface="Times New Roman" pitchFamily="18" charset="0"/>
              </a:rPr>
              <a:t>The system after careful analysis has been identified to be presented with the following modules:</a:t>
            </a:r>
          </a:p>
          <a:p>
            <a:pPr>
              <a:lnSpc>
                <a:spcPct val="150000"/>
              </a:lnSpc>
              <a:buNone/>
            </a:pPr>
            <a:r>
              <a:rPr lang="en-US" sz="2000" dirty="0" smtClean="0">
                <a:latin typeface="Times New Roman" pitchFamily="18" charset="0"/>
                <a:cs typeface="Times New Roman" pitchFamily="18" charset="0"/>
              </a:rPr>
              <a:t>The Modules involved are</a:t>
            </a:r>
          </a:p>
          <a:p>
            <a:pPr>
              <a:lnSpc>
                <a:spcPct val="150000"/>
              </a:lnSpc>
            </a:pPr>
            <a:r>
              <a:rPr lang="en-US" sz="2000" dirty="0" smtClean="0">
                <a:latin typeface="Times New Roman" pitchFamily="18" charset="0"/>
                <a:cs typeface="Times New Roman" pitchFamily="18" charset="0"/>
              </a:rPr>
              <a:t>Admin</a:t>
            </a:r>
          </a:p>
          <a:p>
            <a:pPr>
              <a:lnSpc>
                <a:spcPct val="150000"/>
              </a:lnSpc>
            </a:pPr>
            <a:r>
              <a:rPr lang="en-US" sz="2000" dirty="0" smtClean="0">
                <a:latin typeface="Times New Roman" pitchFamily="18" charset="0"/>
                <a:cs typeface="Times New Roman" pitchFamily="18" charset="0"/>
              </a:rPr>
              <a:t>Agent</a:t>
            </a:r>
          </a:p>
          <a:p>
            <a:pPr>
              <a:lnSpc>
                <a:spcPct val="150000"/>
              </a:lnSpc>
            </a:pPr>
            <a:r>
              <a:rPr lang="en-US" sz="2000" dirty="0" smtClean="0">
                <a:latin typeface="Times New Roman" pitchFamily="18" charset="0"/>
                <a:cs typeface="Times New Roman" pitchFamily="18" charset="0"/>
              </a:rPr>
              <a:t>Customer</a:t>
            </a:r>
          </a:p>
          <a:p>
            <a:pPr>
              <a:lnSpc>
                <a:spcPct val="150000"/>
              </a:lnSpc>
            </a:pPr>
            <a:r>
              <a:rPr lang="en-US" sz="2000" dirty="0" smtClean="0">
                <a:latin typeface="Times New Roman" pitchFamily="18" charset="0"/>
                <a:cs typeface="Times New Roman" pitchFamily="18" charset="0"/>
              </a:rPr>
              <a:t>Security and Authentication</a:t>
            </a:r>
          </a:p>
          <a:p>
            <a:pPr>
              <a:lnSpc>
                <a:spcPct val="150000"/>
              </a:lnSpc>
            </a:pPr>
            <a:r>
              <a:rPr lang="en-US" sz="2000" dirty="0" smtClean="0">
                <a:latin typeface="Times New Roman" pitchFamily="18" charset="0"/>
                <a:cs typeface="Times New Roman" pitchFamily="18" charset="0"/>
              </a:rPr>
              <a:t>Reports</a:t>
            </a:r>
          </a:p>
          <a:p>
            <a:pPr>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7" name="Picture 4"/>
          <p:cNvPicPr>
            <a:picLocks noChangeAspect="1" noChangeArrowheads="1"/>
          </p:cNvPicPr>
          <p:nvPr/>
        </p:nvPicPr>
        <p:blipFill>
          <a:blip r:embed="rId2"/>
          <a:srcRect/>
          <a:stretch>
            <a:fillRect/>
          </a:stretch>
        </p:blipFill>
        <p:spPr bwMode="auto">
          <a:xfrm>
            <a:off x="1638300" y="838200"/>
            <a:ext cx="5905500" cy="59436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502161" y="914400"/>
            <a:ext cx="2698239"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Admin Activity Diagram:</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70657" name="Picture 1"/>
          <p:cNvPicPr>
            <a:picLocks noChangeAspect="1" noChangeArrowheads="1"/>
          </p:cNvPicPr>
          <p:nvPr/>
        </p:nvPicPr>
        <p:blipFill>
          <a:blip r:embed="rId2"/>
          <a:srcRect/>
          <a:stretch>
            <a:fillRect/>
          </a:stretch>
        </p:blipFill>
        <p:spPr bwMode="auto">
          <a:xfrm>
            <a:off x="1524000" y="1457325"/>
            <a:ext cx="5934075" cy="5095875"/>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381000" y="561201"/>
            <a:ext cx="3643049"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Agent/Customer Activity Diagram:</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9633" name="Picture 1"/>
          <p:cNvPicPr>
            <a:picLocks noChangeAspect="1" noChangeArrowheads="1"/>
          </p:cNvPicPr>
          <p:nvPr/>
        </p:nvPicPr>
        <p:blipFill>
          <a:blip r:embed="rId2"/>
          <a:srcRect/>
          <a:stretch>
            <a:fillRect/>
          </a:stretch>
        </p:blipFill>
        <p:spPr bwMode="auto">
          <a:xfrm>
            <a:off x="1600200" y="914400"/>
            <a:ext cx="5943600" cy="57150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9449" y="2743200"/>
            <a:ext cx="5047151"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COMPONENT DIAGRAM</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3"/>
          <p:cNvPicPr>
            <a:picLocks noChangeAspect="1" noChangeArrowheads="1"/>
          </p:cNvPicPr>
          <p:nvPr/>
        </p:nvPicPr>
        <p:blipFill>
          <a:blip r:embed="rId2"/>
          <a:srcRect/>
          <a:stretch>
            <a:fillRect/>
          </a:stretch>
        </p:blipFill>
        <p:spPr bwMode="auto">
          <a:xfrm>
            <a:off x="1838325" y="762000"/>
            <a:ext cx="5400675" cy="59436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2743200"/>
            <a:ext cx="5276381" cy="584775"/>
          </a:xfrm>
          <a:prstGeom prst="rect">
            <a:avLst/>
          </a:prstGeom>
        </p:spPr>
        <p:txBody>
          <a:bodyPr wrap="none">
            <a:spAutoFit/>
          </a:bodyPr>
          <a:lstStyle/>
          <a:p>
            <a:r>
              <a:rPr lang="en-US" sz="3200" b="1" dirty="0" smtClean="0">
                <a:solidFill>
                  <a:schemeClr val="tx2"/>
                </a:solidFill>
                <a:latin typeface="Times New Roman" pitchFamily="18" charset="0"/>
                <a:cs typeface="Times New Roman" pitchFamily="18" charset="0"/>
              </a:rPr>
              <a:t>DEPLOYMENT DIAGRAM</a:t>
            </a:r>
            <a:endParaRPr lang="en-US" sz="3200" dirty="0">
              <a:solidFill>
                <a:schemeClr val="tx2"/>
              </a:solidFill>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Picture 5"/>
          <p:cNvPicPr>
            <a:picLocks noChangeAspect="1" noChangeArrowheads="1"/>
          </p:cNvPicPr>
          <p:nvPr/>
        </p:nvPicPr>
        <p:blipFill>
          <a:blip r:embed="rId2"/>
          <a:srcRect/>
          <a:stretch>
            <a:fillRect/>
          </a:stretch>
        </p:blipFill>
        <p:spPr bwMode="auto">
          <a:xfrm>
            <a:off x="1724025" y="838200"/>
            <a:ext cx="5667375" cy="57912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19912"/>
          </a:xfrm>
        </p:spPr>
        <p:txBody>
          <a:bodyPr>
            <a:normAutofit/>
          </a:bodyPr>
          <a:lstStyle/>
          <a:p>
            <a:r>
              <a:rPr lang="en-US" sz="3200" b="1" dirty="0" smtClean="0">
                <a:latin typeface="Times New Roman" pitchFamily="18" charset="0"/>
                <a:cs typeface="Times New Roman" pitchFamily="18" charset="0"/>
              </a:rPr>
              <a:t>ADMIN MODULE: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800600"/>
          </a:xfrm>
        </p:spPr>
        <p:txBody>
          <a:bodyPr>
            <a:normAutofit/>
          </a:bodyPr>
          <a:lstStyle/>
          <a:p>
            <a:pPr algn="just">
              <a:lnSpc>
                <a:spcPct val="150000"/>
              </a:lnSpc>
            </a:pPr>
            <a:r>
              <a:rPr lang="en-US" sz="2000" dirty="0" smtClean="0">
                <a:latin typeface="Times New Roman" pitchFamily="18" charset="0"/>
                <a:cs typeface="Times New Roman" pitchFamily="18" charset="0"/>
              </a:rPr>
              <a:t>Admin registers agents’ info and views the agent details.</a:t>
            </a:r>
          </a:p>
          <a:p>
            <a:pPr algn="just">
              <a:lnSpc>
                <a:spcPct val="150000"/>
              </a:lnSpc>
            </a:pPr>
            <a:r>
              <a:rPr lang="en-US" sz="2000" dirty="0" smtClean="0">
                <a:latin typeface="Times New Roman" pitchFamily="18" charset="0"/>
                <a:cs typeface="Times New Roman" pitchFamily="18" charset="0"/>
              </a:rPr>
              <a:t>Registers the movies and view the movie details.</a:t>
            </a:r>
          </a:p>
          <a:p>
            <a:pPr algn="just">
              <a:lnSpc>
                <a:spcPct val="150000"/>
              </a:lnSpc>
            </a:pPr>
            <a:r>
              <a:rPr lang="en-US" sz="2000" dirty="0" smtClean="0">
                <a:latin typeface="Times New Roman" pitchFamily="18" charset="0"/>
                <a:cs typeface="Times New Roman" pitchFamily="18" charset="0"/>
              </a:rPr>
              <a:t>Register the theatres and give the details about theatre dealing movies information.</a:t>
            </a:r>
          </a:p>
          <a:p>
            <a:pPr algn="just">
              <a:lnSpc>
                <a:spcPct val="150000"/>
              </a:lnSpc>
            </a:pPr>
            <a:r>
              <a:rPr lang="en-US" sz="2000" dirty="0" smtClean="0">
                <a:latin typeface="Times New Roman" pitchFamily="18" charset="0"/>
                <a:cs typeface="Times New Roman" pitchFamily="18" charset="0"/>
              </a:rPr>
              <a:t>View the customer requests and give the status for allowing to the system.</a:t>
            </a:r>
          </a:p>
          <a:p>
            <a:pPr algn="just">
              <a:lnSpc>
                <a:spcPct val="150000"/>
              </a:lnSpc>
            </a:pPr>
            <a:r>
              <a:rPr lang="en-US" sz="2000" dirty="0" smtClean="0">
                <a:latin typeface="Times New Roman" pitchFamily="18" charset="0"/>
                <a:cs typeface="Times New Roman" pitchFamily="18" charset="0"/>
              </a:rPr>
              <a:t>Provide the status of movie ticket booking requests.</a:t>
            </a:r>
          </a:p>
          <a:p>
            <a:pPr algn="just">
              <a:lnSpc>
                <a:spcPct val="150000"/>
              </a:lnSpc>
            </a:pPr>
            <a:r>
              <a:rPr lang="en-US" sz="2000" dirty="0" smtClean="0">
                <a:latin typeface="Times New Roman" pitchFamily="18" charset="0"/>
                <a:cs typeface="Times New Roman" pitchFamily="18" charset="0"/>
              </a:rPr>
              <a:t>Provides the news information and also provides event details.</a:t>
            </a:r>
          </a:p>
          <a:p>
            <a:pPr>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200" b="1" dirty="0" smtClean="0">
                <a:latin typeface="Times New Roman" pitchFamily="18" charset="0"/>
                <a:cs typeface="Times New Roman" pitchFamily="18" charset="0"/>
              </a:rPr>
              <a:t>AGENT MODULE: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dirty="0" smtClean="0">
                <a:latin typeface="Times New Roman" pitchFamily="18" charset="0"/>
                <a:cs typeface="Times New Roman" pitchFamily="18" charset="0"/>
              </a:rPr>
              <a:t>View the movie details </a:t>
            </a:r>
          </a:p>
          <a:p>
            <a:pPr>
              <a:lnSpc>
                <a:spcPct val="150000"/>
              </a:lnSpc>
            </a:pPr>
            <a:r>
              <a:rPr lang="en-US" sz="2000" dirty="0" smtClean="0">
                <a:latin typeface="Times New Roman" pitchFamily="18" charset="0"/>
                <a:cs typeface="Times New Roman" pitchFamily="18" charset="0"/>
              </a:rPr>
              <a:t>View his/her personal profile</a:t>
            </a:r>
          </a:p>
          <a:p>
            <a:pPr>
              <a:lnSpc>
                <a:spcPct val="150000"/>
              </a:lnSpc>
            </a:pPr>
            <a:r>
              <a:rPr lang="en-US" sz="2000" dirty="0" smtClean="0">
                <a:latin typeface="Times New Roman" pitchFamily="18" charset="0"/>
                <a:cs typeface="Times New Roman" pitchFamily="18" charset="0"/>
              </a:rPr>
              <a:t>Search the movies information by theatre wise.</a:t>
            </a:r>
          </a:p>
          <a:p>
            <a:pPr>
              <a:lnSpc>
                <a:spcPct val="150000"/>
              </a:lnSpc>
            </a:pPr>
            <a:r>
              <a:rPr lang="en-US" sz="2000" dirty="0" smtClean="0">
                <a:latin typeface="Times New Roman" pitchFamily="18" charset="0"/>
                <a:cs typeface="Times New Roman" pitchFamily="18" charset="0"/>
              </a:rPr>
              <a:t>Make the request for movie ticket booking.</a:t>
            </a:r>
          </a:p>
          <a:p>
            <a:pPr>
              <a:lnSpc>
                <a:spcPct val="150000"/>
              </a:lnSpc>
            </a:pPr>
            <a:r>
              <a:rPr lang="en-US" sz="2000" dirty="0" smtClean="0">
                <a:latin typeface="Times New Roman" pitchFamily="18" charset="0"/>
                <a:cs typeface="Times New Roman" pitchFamily="18" charset="0"/>
              </a:rPr>
              <a:t>View the status of movie ticket bookings.</a:t>
            </a:r>
          </a:p>
          <a:p>
            <a:pPr>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2688"/>
            <a:ext cx="8229600" cy="515112"/>
          </a:xfrm>
        </p:spPr>
        <p:txBody>
          <a:bodyPr>
            <a:noAutofit/>
          </a:bodyPr>
          <a:lstStyle/>
          <a:p>
            <a:r>
              <a:rPr lang="en-US" sz="3200" b="1" dirty="0" smtClean="0">
                <a:latin typeface="Times New Roman" pitchFamily="18" charset="0"/>
                <a:cs typeface="Times New Roman" pitchFamily="18" charset="0"/>
              </a:rPr>
              <a:t>CUSTOMER MODULE: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dirty="0" smtClean="0">
                <a:latin typeface="Times New Roman" pitchFamily="18" charset="0"/>
                <a:cs typeface="Times New Roman" pitchFamily="18" charset="0"/>
              </a:rPr>
              <a:t>View the movie details </a:t>
            </a:r>
          </a:p>
          <a:p>
            <a:pPr>
              <a:lnSpc>
                <a:spcPct val="150000"/>
              </a:lnSpc>
            </a:pPr>
            <a:r>
              <a:rPr lang="en-US" sz="2000" dirty="0" smtClean="0">
                <a:latin typeface="Times New Roman" pitchFamily="18" charset="0"/>
                <a:cs typeface="Times New Roman" pitchFamily="18" charset="0"/>
              </a:rPr>
              <a:t>View his/her personal profile</a:t>
            </a:r>
          </a:p>
          <a:p>
            <a:pPr>
              <a:lnSpc>
                <a:spcPct val="150000"/>
              </a:lnSpc>
            </a:pPr>
            <a:r>
              <a:rPr lang="en-US" sz="2000" dirty="0" smtClean="0">
                <a:latin typeface="Times New Roman" pitchFamily="18" charset="0"/>
                <a:cs typeface="Times New Roman" pitchFamily="18" charset="0"/>
              </a:rPr>
              <a:t>Search the movies information by theatre wise.</a:t>
            </a:r>
          </a:p>
          <a:p>
            <a:pPr>
              <a:lnSpc>
                <a:spcPct val="150000"/>
              </a:lnSpc>
            </a:pPr>
            <a:r>
              <a:rPr lang="en-US" sz="2000" dirty="0" smtClean="0">
                <a:latin typeface="Times New Roman" pitchFamily="18" charset="0"/>
                <a:cs typeface="Times New Roman" pitchFamily="18" charset="0"/>
              </a:rPr>
              <a:t>Make the request for movie ticket booking.</a:t>
            </a:r>
          </a:p>
          <a:p>
            <a:pPr>
              <a:lnSpc>
                <a:spcPct val="150000"/>
              </a:lnSpc>
            </a:pPr>
            <a:r>
              <a:rPr lang="en-US" sz="2000" dirty="0" smtClean="0">
                <a:latin typeface="Times New Roman" pitchFamily="18" charset="0"/>
                <a:cs typeface="Times New Roman" pitchFamily="18" charset="0"/>
              </a:rPr>
              <a:t>View the status of movie ticket bookings.</a:t>
            </a:r>
          </a:p>
          <a:p>
            <a:pPr>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3200" b="1" dirty="0" smtClean="0">
                <a:latin typeface="Times New Roman" pitchFamily="18" charset="0"/>
                <a:cs typeface="Times New Roman" pitchFamily="18" charset="0"/>
              </a:rPr>
              <a:t>SECURITY AND AUTHENTICATION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dirty="0" smtClean="0">
                <a:latin typeface="Times New Roman" pitchFamily="18" charset="0"/>
                <a:cs typeface="Times New Roman" pitchFamily="18" charset="0"/>
              </a:rPr>
              <a:t>User Registration.</a:t>
            </a:r>
          </a:p>
          <a:p>
            <a:pPr>
              <a:lnSpc>
                <a:spcPct val="150000"/>
              </a:lnSpc>
            </a:pPr>
            <a:r>
              <a:rPr lang="en-US" sz="2000" dirty="0" smtClean="0">
                <a:latin typeface="Times New Roman" pitchFamily="18" charset="0"/>
                <a:cs typeface="Times New Roman" pitchFamily="18" charset="0"/>
              </a:rPr>
              <a:t>Login as Agent and Administrator and Customer.</a:t>
            </a:r>
          </a:p>
          <a:p>
            <a:pPr>
              <a:lnSpc>
                <a:spcPct val="150000"/>
              </a:lnSpc>
            </a:pPr>
            <a:r>
              <a:rPr lang="en-US" sz="2000" dirty="0" smtClean="0">
                <a:latin typeface="Times New Roman" pitchFamily="18" charset="0"/>
                <a:cs typeface="Times New Roman" pitchFamily="18" charset="0"/>
              </a:rPr>
              <a:t>Change password</a:t>
            </a:r>
          </a:p>
          <a:p>
            <a:pPr>
              <a:lnSpc>
                <a:spcPct val="150000"/>
              </a:lnSpc>
            </a:pPr>
            <a:r>
              <a:rPr lang="en-US" sz="2000" dirty="0" smtClean="0">
                <a:latin typeface="Times New Roman" pitchFamily="18" charset="0"/>
                <a:cs typeface="Times New Roman" pitchFamily="18" charset="0"/>
              </a:rPr>
              <a:t> Forgot Password</a:t>
            </a:r>
          </a:p>
          <a:p>
            <a:pPr>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TotalTime>
  <Words>1366</Words>
  <Application>Microsoft Office PowerPoint</Application>
  <PresentationFormat>On-screen Show (4:3)</PresentationFormat>
  <Paragraphs>177</Paragraphs>
  <Slides>56</Slides>
  <Notes>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56</vt:i4>
      </vt:variant>
    </vt:vector>
  </HeadingPairs>
  <TitlesOfParts>
    <vt:vector size="57" baseType="lpstr">
      <vt:lpstr>Flow</vt:lpstr>
      <vt:lpstr>E-MOVIE TICKETS </vt:lpstr>
      <vt:lpstr>OBJECTIVE:</vt:lpstr>
      <vt:lpstr>EXISTING SYSTEM:</vt:lpstr>
      <vt:lpstr>PROPOSED SYSTEM:</vt:lpstr>
      <vt:lpstr>NUMBER OF MODULES:</vt:lpstr>
      <vt:lpstr>ADMIN MODULE:</vt:lpstr>
      <vt:lpstr>AGENT MODULE:</vt:lpstr>
      <vt:lpstr>CUSTOMER MODULE:</vt:lpstr>
      <vt:lpstr>SECURITY AND AUTHENTICATION :</vt:lpstr>
      <vt:lpstr>REPORTS:</vt:lpstr>
      <vt:lpstr>SOFTWARE REQUIREMENTS :</vt:lpstr>
      <vt:lpstr>HARDWARE REQUIREMENTS</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Tickets </dc:title>
  <dc:creator/>
  <cp:lastModifiedBy>Admin</cp:lastModifiedBy>
  <cp:revision>40</cp:revision>
  <dcterms:created xsi:type="dcterms:W3CDTF">2006-08-16T00:00:00Z</dcterms:created>
  <dcterms:modified xsi:type="dcterms:W3CDTF">2019-01-10T05:50:16Z</dcterms:modified>
</cp:coreProperties>
</file>