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2" r:id="rId7"/>
    <p:sldId id="263" r:id="rId8"/>
    <p:sldId id="264" r:id="rId9"/>
    <p:sldId id="265" r:id="rId10"/>
    <p:sldId id="266" r:id="rId11"/>
    <p:sldId id="267" r:id="rId12"/>
    <p:sldId id="268" r:id="rId13"/>
    <p:sldId id="269" r:id="rId14"/>
    <p:sldId id="270"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BC9"/>
    <a:srgbClr val="FF8001"/>
    <a:srgbClr val="FF9900"/>
    <a:srgbClr val="5EEC3C"/>
    <a:srgbClr val="FFDC47"/>
    <a:srgbClr val="FFFF21"/>
    <a:srgbClr val="9900CC"/>
    <a:srgbClr val="D99B01"/>
    <a:srgbClr val="FF66CC"/>
    <a:srgbClr val="FF67A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4" d="100"/>
          <a:sy n="104" d="100"/>
        </p:scale>
        <p:origin x="-84" y="-540"/>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6260" y="3182570"/>
            <a:ext cx="8398775" cy="763524"/>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96260" y="3946094"/>
            <a:ext cx="8398775" cy="763526"/>
          </a:xfrm>
          <a:noFill/>
        </p:spPr>
        <p:txBody>
          <a:bodyPr>
            <a:normAutofit/>
          </a:bodyPr>
          <a:lstStyle>
            <a:lvl1pPr marL="0" indent="0" algn="r">
              <a:buNone/>
              <a:defRPr sz="2800" b="0" i="0">
                <a:solidFill>
                  <a:srgbClr val="FFABC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1/3/2019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89199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6" y="1350110"/>
            <a:ext cx="8246070" cy="3359506"/>
          </a:xfrm>
        </p:spPr>
        <p:txBody>
          <a:bodyPr/>
          <a:lstStyle>
            <a:lvl1pPr algn="l">
              <a:defRPr sz="2800">
                <a:solidFill>
                  <a:srgbClr val="FFABC9"/>
                </a:solidFill>
              </a:defRPr>
            </a:lvl1pPr>
            <a:lvl2pPr algn="l">
              <a:defRPr>
                <a:solidFill>
                  <a:srgbClr val="FFABC9"/>
                </a:solidFill>
              </a:defRPr>
            </a:lvl2pPr>
            <a:lvl3pPr algn="l">
              <a:defRPr>
                <a:solidFill>
                  <a:srgbClr val="FFABC9"/>
                </a:solidFill>
              </a:defRPr>
            </a:lvl3pPr>
            <a:lvl4pPr algn="l">
              <a:defRPr>
                <a:solidFill>
                  <a:srgbClr val="FFABC9"/>
                </a:solidFill>
              </a:defRPr>
            </a:lvl4pPr>
            <a:lvl5pPr algn="l">
              <a:defRPr>
                <a:solidFill>
                  <a:srgbClr val="FFABC9"/>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433880"/>
            <a:ext cx="5955495" cy="572644"/>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1425" y="1198559"/>
            <a:ext cx="5955495" cy="3511061"/>
          </a:xfrm>
        </p:spPr>
        <p:txBody>
          <a:bodyPr/>
          <a:lstStyle>
            <a:lvl1pPr>
              <a:defRPr sz="2800">
                <a:solidFill>
                  <a:srgbClr val="FFABC9"/>
                </a:solidFill>
              </a:defRPr>
            </a:lvl1pPr>
            <a:lvl2pPr>
              <a:defRPr>
                <a:solidFill>
                  <a:srgbClr val="FFABC9"/>
                </a:solidFill>
              </a:defRPr>
            </a:lvl2pPr>
            <a:lvl3pPr>
              <a:defRPr>
                <a:solidFill>
                  <a:srgbClr val="FFABC9"/>
                </a:solidFill>
              </a:defRPr>
            </a:lvl3pPr>
            <a:lvl4pPr>
              <a:defRPr>
                <a:solidFill>
                  <a:srgbClr val="FFABC9"/>
                </a:solidFill>
              </a:defRPr>
            </a:lvl4pPr>
            <a:lvl5pPr>
              <a:defRPr>
                <a:solidFill>
                  <a:srgbClr val="FFABC9"/>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1/3/2019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6879" y="1682115"/>
            <a:ext cx="4040188" cy="479822"/>
          </a:xfrm>
        </p:spPr>
        <p:txBody>
          <a:bodyPr anchor="b"/>
          <a:lstStyle>
            <a:lvl1pPr marL="0" indent="0" algn="ctr">
              <a:buNone/>
              <a:defRPr sz="2400" b="1">
                <a:solidFill>
                  <a:srgbClr val="FFABC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36879" y="2113635"/>
            <a:ext cx="4040188" cy="2137871"/>
          </a:xfrm>
        </p:spPr>
        <p:txBody>
          <a:bodyPr/>
          <a:lstStyle>
            <a:lvl1pPr algn="ctr">
              <a:defRPr sz="2400">
                <a:solidFill>
                  <a:srgbClr val="FFABC9"/>
                </a:solidFill>
              </a:defRPr>
            </a:lvl1pPr>
            <a:lvl2pPr algn="ctr">
              <a:defRPr sz="2000">
                <a:solidFill>
                  <a:srgbClr val="FFABC9"/>
                </a:solidFill>
              </a:defRPr>
            </a:lvl2pPr>
            <a:lvl3pPr algn="ctr">
              <a:defRPr sz="1800">
                <a:solidFill>
                  <a:srgbClr val="FFABC9"/>
                </a:solidFill>
              </a:defRPr>
            </a:lvl3pPr>
            <a:lvl4pPr algn="ctr">
              <a:defRPr sz="1600">
                <a:solidFill>
                  <a:srgbClr val="FFABC9"/>
                </a:solidFill>
              </a:defRPr>
            </a:lvl4pPr>
            <a:lvl5pPr algn="ctr">
              <a:defRPr sz="1600">
                <a:solidFill>
                  <a:srgbClr val="FFABC9"/>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0" y="1682115"/>
            <a:ext cx="4041775" cy="479822"/>
          </a:xfrm>
        </p:spPr>
        <p:txBody>
          <a:bodyPr anchor="b"/>
          <a:lstStyle>
            <a:lvl1pPr marL="0" indent="0" algn="ctr">
              <a:buNone/>
              <a:defRPr sz="2400" b="1">
                <a:solidFill>
                  <a:srgbClr val="FFABC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113635"/>
            <a:ext cx="4041775" cy="2137871"/>
          </a:xfrm>
        </p:spPr>
        <p:txBody>
          <a:bodyPr/>
          <a:lstStyle>
            <a:lvl1pPr algn="ctr">
              <a:defRPr sz="2400">
                <a:solidFill>
                  <a:srgbClr val="FFABC9"/>
                </a:solidFill>
              </a:defRPr>
            </a:lvl1pPr>
            <a:lvl2pPr algn="ctr">
              <a:defRPr sz="2000">
                <a:solidFill>
                  <a:srgbClr val="FFABC9"/>
                </a:solidFill>
              </a:defRPr>
            </a:lvl2pPr>
            <a:lvl3pPr algn="ctr">
              <a:defRPr sz="1800">
                <a:solidFill>
                  <a:srgbClr val="FFABC9"/>
                </a:solidFill>
              </a:defRPr>
            </a:lvl3pPr>
            <a:lvl4pPr algn="ctr">
              <a:defRPr sz="1600">
                <a:solidFill>
                  <a:srgbClr val="FFABC9"/>
                </a:solidFill>
              </a:defRPr>
            </a:lvl4pPr>
            <a:lvl5pPr algn="ctr">
              <a:defRPr sz="1600">
                <a:solidFill>
                  <a:srgbClr val="FFABC9"/>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1/3/2019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331920"/>
            <a:ext cx="7482545" cy="916230"/>
          </a:xfrm>
        </p:spPr>
        <p:txBody>
          <a:bodyPr>
            <a:noAutofit/>
          </a:bodyPr>
          <a:lstStyle/>
          <a:p>
            <a:pPr algn="ctr">
              <a:lnSpc>
                <a:spcPct val="150000"/>
              </a:lnSpc>
            </a:pPr>
            <a:r>
              <a:rPr lang="en-US" sz="2800" dirty="0" smtClean="0">
                <a:latin typeface="Times New Roman" pitchFamily="18" charset="0"/>
                <a:cs typeface="Times New Roman" pitchFamily="18" charset="0"/>
              </a:rPr>
              <a:t>INDIA'S </a:t>
            </a:r>
            <a:r>
              <a:rPr lang="en-US" sz="2800" dirty="0" smtClean="0">
                <a:latin typeface="Times New Roman" pitchFamily="18" charset="0"/>
                <a:cs typeface="Times New Roman" pitchFamily="18" charset="0"/>
              </a:rPr>
              <a:t>ONLINE VEGETABLE </a:t>
            </a:r>
            <a:r>
              <a:rPr lang="en-US" sz="2800" dirty="0" smtClean="0">
                <a:latin typeface="Times New Roman" pitchFamily="18" charset="0"/>
                <a:cs typeface="Times New Roman" pitchFamily="18" charset="0"/>
              </a:rPr>
              <a:t>MARKET</a:t>
            </a:r>
            <a:endParaRPr lang="en-US"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112305" y="2266950"/>
            <a:ext cx="5269695" cy="1143000"/>
          </a:xfrm>
        </p:spPr>
        <p:txBody>
          <a:bodyPr/>
          <a:lstStyle/>
          <a:p>
            <a:pPr>
              <a:buNone/>
            </a:pPr>
            <a:r>
              <a:rPr lang="en-US" dirty="0" smtClean="0">
                <a:solidFill>
                  <a:schemeClr val="bg1"/>
                </a:solidFill>
                <a:latin typeface="Times New Roman" pitchFamily="18" charset="0"/>
                <a:cs typeface="Times New Roman" pitchFamily="18" charset="0"/>
              </a:rPr>
              <a:t>SYSTEM REQUIREMENTS</a:t>
            </a:r>
            <a:endParaRPr lang="en-US"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147075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sz="2000" dirty="0" smtClean="0">
                <a:latin typeface="Times New Roman" pitchFamily="18" charset="0"/>
                <a:cs typeface="Times New Roman" pitchFamily="18" charset="0"/>
              </a:rPr>
              <a:t>SOFTWAE REQUIREMENTS</a:t>
            </a:r>
            <a:endParaRPr lang="en-US" dirty="0"/>
          </a:p>
        </p:txBody>
      </p:sp>
      <p:sp>
        <p:nvSpPr>
          <p:cNvPr id="6" name="Content Placeholder 5"/>
          <p:cNvSpPr>
            <a:spLocks noGrp="1"/>
          </p:cNvSpPr>
          <p:nvPr>
            <p:ph idx="1"/>
          </p:nvPr>
        </p:nvSpPr>
        <p:spPr/>
        <p:txBody>
          <a:bodyPr>
            <a:normAutofit/>
          </a:bodyPr>
          <a:lstStyle/>
          <a:p>
            <a:pPr>
              <a:lnSpc>
                <a:spcPct val="150000"/>
              </a:lnSpc>
              <a:buFont typeface="Wingdings" pitchFamily="2" charset="2"/>
              <a:buChar char="ü"/>
            </a:pPr>
            <a:r>
              <a:rPr lang="en-US" sz="1400" dirty="0" smtClean="0">
                <a:solidFill>
                  <a:schemeClr val="bg1"/>
                </a:solidFill>
                <a:latin typeface="Times New Roman" pitchFamily="18" charset="0"/>
                <a:cs typeface="Times New Roman" pitchFamily="18" charset="0"/>
              </a:rPr>
              <a:t>Operating System		:	Windows/2003/ or Linux/Solaris (Any)</a:t>
            </a:r>
          </a:p>
          <a:p>
            <a:pPr>
              <a:lnSpc>
                <a:spcPct val="150000"/>
              </a:lnSpc>
              <a:buFont typeface="Wingdings" pitchFamily="2" charset="2"/>
              <a:buChar char="ü"/>
            </a:pPr>
            <a:r>
              <a:rPr lang="en-US" sz="1400" dirty="0" smtClean="0">
                <a:solidFill>
                  <a:schemeClr val="bg1"/>
                </a:solidFill>
                <a:latin typeface="Times New Roman" pitchFamily="18" charset="0"/>
                <a:cs typeface="Times New Roman" pitchFamily="18" charset="0"/>
              </a:rPr>
              <a:t>User Interface		:	HTML, CSS</a:t>
            </a:r>
          </a:p>
          <a:p>
            <a:pPr>
              <a:lnSpc>
                <a:spcPct val="150000"/>
              </a:lnSpc>
              <a:buFont typeface="Wingdings" pitchFamily="2" charset="2"/>
              <a:buChar char="ü"/>
            </a:pPr>
            <a:r>
              <a:rPr lang="en-US" sz="1400" dirty="0" smtClean="0">
                <a:solidFill>
                  <a:schemeClr val="bg1"/>
                </a:solidFill>
                <a:latin typeface="Times New Roman" pitchFamily="18" charset="0"/>
                <a:cs typeface="Times New Roman" pitchFamily="18" charset="0"/>
              </a:rPr>
              <a:t>Client-side Scripting		:	JavaScript</a:t>
            </a:r>
          </a:p>
          <a:p>
            <a:pPr>
              <a:lnSpc>
                <a:spcPct val="150000"/>
              </a:lnSpc>
              <a:buFont typeface="Wingdings" pitchFamily="2" charset="2"/>
              <a:buChar char="ü"/>
            </a:pPr>
            <a:r>
              <a:rPr lang="en-US" sz="1400" dirty="0" smtClean="0">
                <a:solidFill>
                  <a:schemeClr val="bg1"/>
                </a:solidFill>
                <a:latin typeface="Times New Roman" pitchFamily="18" charset="0"/>
                <a:cs typeface="Times New Roman" pitchFamily="18" charset="0"/>
              </a:rPr>
              <a:t>Programming Language	</a:t>
            </a:r>
            <a:r>
              <a:rPr lang="en-US" sz="1400" dirty="0" smtClean="0">
                <a:solidFill>
                  <a:schemeClr val="bg1"/>
                </a:solidFill>
                <a:latin typeface="Times New Roman" pitchFamily="18" charset="0"/>
                <a:cs typeface="Times New Roman" pitchFamily="18" charset="0"/>
              </a:rPr>
              <a:t>:</a:t>
            </a:r>
            <a:r>
              <a:rPr lang="en-US" sz="1400" dirty="0" smtClean="0">
                <a:solidFill>
                  <a:schemeClr val="bg1"/>
                </a:solidFill>
                <a:latin typeface="Times New Roman" pitchFamily="18" charset="0"/>
                <a:cs typeface="Times New Roman" pitchFamily="18" charset="0"/>
              </a:rPr>
              <a:t>	Java</a:t>
            </a:r>
          </a:p>
          <a:p>
            <a:pPr>
              <a:lnSpc>
                <a:spcPct val="150000"/>
              </a:lnSpc>
              <a:buFont typeface="Wingdings" pitchFamily="2" charset="2"/>
              <a:buChar char="ü"/>
            </a:pPr>
            <a:r>
              <a:rPr lang="en-US" sz="1400" dirty="0" smtClean="0">
                <a:solidFill>
                  <a:schemeClr val="bg1"/>
                </a:solidFill>
                <a:latin typeface="Times New Roman" pitchFamily="18" charset="0"/>
                <a:cs typeface="Times New Roman" pitchFamily="18" charset="0"/>
              </a:rPr>
              <a:t>Web Applications	                   	:	JDBC, Servlets, JSP</a:t>
            </a:r>
          </a:p>
          <a:p>
            <a:pPr>
              <a:lnSpc>
                <a:spcPct val="150000"/>
              </a:lnSpc>
              <a:buFont typeface="Wingdings" pitchFamily="2" charset="2"/>
              <a:buChar char="ü"/>
            </a:pPr>
            <a:r>
              <a:rPr lang="en-US" sz="1400" dirty="0" smtClean="0">
                <a:solidFill>
                  <a:schemeClr val="bg1"/>
                </a:solidFill>
                <a:latin typeface="Times New Roman" pitchFamily="18" charset="0"/>
                <a:cs typeface="Times New Roman" pitchFamily="18" charset="0"/>
              </a:rPr>
              <a:t>IDE/Workbench		:	My Eclipse 8.6 </a:t>
            </a:r>
          </a:p>
          <a:p>
            <a:pPr>
              <a:lnSpc>
                <a:spcPct val="150000"/>
              </a:lnSpc>
              <a:buFont typeface="Wingdings" pitchFamily="2" charset="2"/>
              <a:buChar char="ü"/>
            </a:pPr>
            <a:r>
              <a:rPr lang="en-US" sz="1400" dirty="0" smtClean="0">
                <a:solidFill>
                  <a:schemeClr val="bg1"/>
                </a:solidFill>
                <a:latin typeface="Times New Roman" pitchFamily="18" charset="0"/>
                <a:cs typeface="Times New Roman" pitchFamily="18" charset="0"/>
              </a:rPr>
              <a:t>Database		</a:t>
            </a:r>
            <a:r>
              <a:rPr lang="en-US" sz="1400" dirty="0" smtClean="0">
                <a:solidFill>
                  <a:schemeClr val="bg1"/>
                </a:solidFill>
                <a:latin typeface="Times New Roman" pitchFamily="18" charset="0"/>
                <a:cs typeface="Times New Roman" pitchFamily="18" charset="0"/>
              </a:rPr>
              <a:t>:</a:t>
            </a:r>
            <a:r>
              <a:rPr lang="en-US" sz="1400" dirty="0" smtClean="0">
                <a:solidFill>
                  <a:schemeClr val="bg1"/>
                </a:solidFill>
                <a:latin typeface="Times New Roman" pitchFamily="18" charset="0"/>
                <a:cs typeface="Times New Roman" pitchFamily="18" charset="0"/>
              </a:rPr>
              <a:t>	Oracle10g XE</a:t>
            </a:r>
          </a:p>
          <a:p>
            <a:pPr>
              <a:lnSpc>
                <a:spcPct val="150000"/>
              </a:lnSpc>
              <a:buFont typeface="Wingdings" pitchFamily="2" charset="2"/>
              <a:buChar char="ü"/>
            </a:pPr>
            <a:r>
              <a:rPr lang="en-US" sz="1400" dirty="0" smtClean="0">
                <a:solidFill>
                  <a:schemeClr val="bg1"/>
                </a:solidFill>
                <a:latin typeface="Times New Roman" pitchFamily="18" charset="0"/>
                <a:cs typeface="Times New Roman" pitchFamily="18" charset="0"/>
              </a:rPr>
              <a:t>Server Deployment		:	Tomcat</a:t>
            </a:r>
            <a:endParaRPr lang="en-US" sz="1400"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14707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sz="2000" dirty="0" smtClean="0">
                <a:latin typeface="Times New Roman" pitchFamily="18" charset="0"/>
                <a:cs typeface="Times New Roman" pitchFamily="18" charset="0"/>
              </a:rPr>
              <a:t>HARDWARE REQUIREMENTS</a:t>
            </a:r>
            <a:endParaRPr lang="en-US" dirty="0"/>
          </a:p>
        </p:txBody>
      </p:sp>
      <p:sp>
        <p:nvSpPr>
          <p:cNvPr id="6" name="Content Placeholder 5"/>
          <p:cNvSpPr>
            <a:spLocks noGrp="1"/>
          </p:cNvSpPr>
          <p:nvPr>
            <p:ph idx="1"/>
          </p:nvPr>
        </p:nvSpPr>
        <p:spPr/>
        <p:txBody>
          <a:bodyPr>
            <a:normAutofit/>
          </a:bodyPr>
          <a:lstStyle/>
          <a:p>
            <a:pPr algn="just">
              <a:lnSpc>
                <a:spcPct val="150000"/>
              </a:lnSpc>
              <a:buFont typeface="Wingdings" pitchFamily="2" charset="2"/>
              <a:buChar char="ü"/>
            </a:pPr>
            <a:r>
              <a:rPr lang="en-US" sz="1400" dirty="0" smtClean="0">
                <a:solidFill>
                  <a:schemeClr val="bg1"/>
                </a:solidFill>
                <a:latin typeface="Times New Roman" pitchFamily="18" charset="0"/>
                <a:cs typeface="Times New Roman" pitchFamily="18" charset="0"/>
              </a:rPr>
              <a:t>Processor		:		Core 2 Duo</a:t>
            </a:r>
          </a:p>
          <a:p>
            <a:pPr algn="just">
              <a:lnSpc>
                <a:spcPct val="150000"/>
              </a:lnSpc>
              <a:buFont typeface="Wingdings" pitchFamily="2" charset="2"/>
              <a:buChar char="ü"/>
            </a:pPr>
            <a:r>
              <a:rPr lang="en-US" sz="1400" dirty="0" smtClean="0">
                <a:solidFill>
                  <a:schemeClr val="bg1"/>
                </a:solidFill>
                <a:latin typeface="Times New Roman" pitchFamily="18" charset="0"/>
                <a:cs typeface="Times New Roman" pitchFamily="18" charset="0"/>
              </a:rPr>
              <a:t>Hard Disk		:		160GB</a:t>
            </a:r>
          </a:p>
          <a:p>
            <a:pPr algn="just">
              <a:lnSpc>
                <a:spcPct val="150000"/>
              </a:lnSpc>
              <a:buFont typeface="Wingdings" pitchFamily="2" charset="2"/>
              <a:buChar char="ü"/>
            </a:pPr>
            <a:r>
              <a:rPr lang="en-US" sz="1400" dirty="0" smtClean="0">
                <a:solidFill>
                  <a:schemeClr val="bg1"/>
                </a:solidFill>
                <a:latin typeface="Times New Roman" pitchFamily="18" charset="0"/>
                <a:cs typeface="Times New Roman" pitchFamily="18" charset="0"/>
              </a:rPr>
              <a:t>RAM			:		1 GB</a:t>
            </a:r>
          </a:p>
        </p:txBody>
      </p:sp>
    </p:spTree>
    <p:extLst>
      <p:ext uri="{BB962C8B-B14F-4D97-AF65-F5344CB8AC3E}">
        <p14:creationId xmlns="" xmlns:p14="http://schemas.microsoft.com/office/powerpoint/2010/main" val="314707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sz="2000" dirty="0" smtClean="0">
                <a:latin typeface="Times New Roman" pitchFamily="18" charset="0"/>
                <a:cs typeface="Times New Roman" pitchFamily="18" charset="0"/>
              </a:rPr>
              <a:t>CONCLUSION</a:t>
            </a:r>
            <a:endParaRPr lang="en-US" dirty="0"/>
          </a:p>
        </p:txBody>
      </p:sp>
      <p:sp>
        <p:nvSpPr>
          <p:cNvPr id="6" name="Content Placeholder 5"/>
          <p:cNvSpPr>
            <a:spLocks noGrp="1"/>
          </p:cNvSpPr>
          <p:nvPr>
            <p:ph idx="1"/>
          </p:nvPr>
        </p:nvSpPr>
        <p:spPr/>
        <p:txBody>
          <a:bodyPr>
            <a:noAutofit/>
          </a:bodyPr>
          <a:lstStyle/>
          <a:p>
            <a:pPr marL="0" algn="just">
              <a:lnSpc>
                <a:spcPct val="150000"/>
              </a:lnSpc>
              <a:buNone/>
            </a:pPr>
            <a:r>
              <a:rPr lang="en-US" sz="1400" dirty="0" smtClean="0">
                <a:solidFill>
                  <a:schemeClr val="bg1"/>
                </a:solidFill>
                <a:latin typeface="Times New Roman" pitchFamily="18" charset="0"/>
                <a:cs typeface="Times New Roman" pitchFamily="18" charset="0"/>
              </a:rPr>
              <a:t>This application software has been computed successfully and was also tested successfully by taking “test cases”. It is user friendly, and has required options, which can be utilized by the user to perform the desired operations. </a:t>
            </a:r>
          </a:p>
          <a:p>
            <a:pPr marL="0" algn="just">
              <a:lnSpc>
                <a:spcPct val="150000"/>
              </a:lnSpc>
              <a:buNone/>
            </a:pPr>
            <a:r>
              <a:rPr lang="en-US" sz="1400" dirty="0" smtClean="0">
                <a:solidFill>
                  <a:schemeClr val="bg1"/>
                </a:solidFill>
                <a:latin typeface="Times New Roman" pitchFamily="18" charset="0"/>
                <a:cs typeface="Times New Roman" pitchFamily="18" charset="0"/>
              </a:rPr>
              <a:t>The software is developed using Java as front end and Oracle as back end in Windows environment. The goals that are achieved by the software are:</a:t>
            </a:r>
          </a:p>
          <a:p>
            <a:pPr lvl="0" algn="just">
              <a:lnSpc>
                <a:spcPct val="150000"/>
              </a:lnSpc>
              <a:buFont typeface="Wingdings" pitchFamily="2" charset="2"/>
              <a:buChar char="ü"/>
            </a:pPr>
            <a:r>
              <a:rPr lang="en-US" sz="1400" dirty="0" smtClean="0">
                <a:solidFill>
                  <a:schemeClr val="bg1"/>
                </a:solidFill>
                <a:latin typeface="Times New Roman" pitchFamily="18" charset="0"/>
                <a:cs typeface="Times New Roman" pitchFamily="18" charset="0"/>
              </a:rPr>
              <a:t>Optimum utilization of resources.</a:t>
            </a:r>
          </a:p>
          <a:p>
            <a:pPr lvl="0" algn="just">
              <a:lnSpc>
                <a:spcPct val="150000"/>
              </a:lnSpc>
              <a:buFont typeface="Wingdings" pitchFamily="2" charset="2"/>
              <a:buChar char="ü"/>
            </a:pPr>
            <a:r>
              <a:rPr lang="en-US" sz="1400" dirty="0" smtClean="0">
                <a:solidFill>
                  <a:schemeClr val="bg1"/>
                </a:solidFill>
                <a:latin typeface="Times New Roman" pitchFamily="18" charset="0"/>
                <a:cs typeface="Times New Roman" pitchFamily="18" charset="0"/>
              </a:rPr>
              <a:t>Efficient management of records.</a:t>
            </a:r>
          </a:p>
          <a:p>
            <a:pPr lvl="0" algn="just">
              <a:lnSpc>
                <a:spcPct val="150000"/>
              </a:lnSpc>
              <a:buFont typeface="Wingdings" pitchFamily="2" charset="2"/>
              <a:buChar char="ü"/>
            </a:pPr>
            <a:r>
              <a:rPr lang="en-US" sz="1400" dirty="0" smtClean="0">
                <a:solidFill>
                  <a:schemeClr val="bg1"/>
                </a:solidFill>
                <a:latin typeface="Times New Roman" pitchFamily="18" charset="0"/>
                <a:cs typeface="Times New Roman" pitchFamily="18" charset="0"/>
              </a:rPr>
              <a:t>Simplification of the operations.</a:t>
            </a:r>
          </a:p>
          <a:p>
            <a:pPr lvl="0" algn="just">
              <a:lnSpc>
                <a:spcPct val="150000"/>
              </a:lnSpc>
              <a:buFont typeface="Wingdings" pitchFamily="2" charset="2"/>
              <a:buChar char="ü"/>
            </a:pPr>
            <a:r>
              <a:rPr lang="en-US" sz="1400" dirty="0" smtClean="0">
                <a:solidFill>
                  <a:schemeClr val="bg1"/>
                </a:solidFill>
                <a:latin typeface="Times New Roman" pitchFamily="18" charset="0"/>
                <a:cs typeface="Times New Roman" pitchFamily="18" charset="0"/>
              </a:rPr>
              <a:t>Less processing time and getting required information.</a:t>
            </a:r>
          </a:p>
          <a:p>
            <a:pPr algn="just">
              <a:lnSpc>
                <a:spcPct val="150000"/>
              </a:lnSpc>
              <a:buFont typeface="Wingdings" pitchFamily="2" charset="2"/>
              <a:buChar char="ü"/>
            </a:pPr>
            <a:r>
              <a:rPr lang="en-US" sz="1400" dirty="0" smtClean="0">
                <a:solidFill>
                  <a:schemeClr val="bg1"/>
                </a:solidFill>
                <a:latin typeface="Times New Roman" pitchFamily="18" charset="0"/>
                <a:cs typeface="Times New Roman" pitchFamily="18" charset="0"/>
              </a:rPr>
              <a:t>User friendly.</a:t>
            </a:r>
          </a:p>
        </p:txBody>
      </p:sp>
    </p:spTree>
    <p:extLst>
      <p:ext uri="{BB962C8B-B14F-4D97-AF65-F5344CB8AC3E}">
        <p14:creationId xmlns="" xmlns:p14="http://schemas.microsoft.com/office/powerpoint/2010/main" val="314707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48966" y="2495550"/>
            <a:ext cx="8246070" cy="914400"/>
          </a:xfrm>
        </p:spPr>
        <p:txBody>
          <a:bodyPr>
            <a:normAutofit/>
          </a:bodyPr>
          <a:lstStyle/>
          <a:p>
            <a:pPr marL="0" algn="ctr">
              <a:lnSpc>
                <a:spcPct val="150000"/>
              </a:lnSpc>
              <a:buNone/>
            </a:pPr>
            <a:r>
              <a:rPr lang="en-US" dirty="0" smtClean="0">
                <a:solidFill>
                  <a:schemeClr val="bg1"/>
                </a:solidFill>
                <a:latin typeface="Times New Roman" pitchFamily="18" charset="0"/>
                <a:cs typeface="Times New Roman" pitchFamily="18" charset="0"/>
              </a:rPr>
              <a:t>THANK YOU</a:t>
            </a:r>
            <a:endParaRPr lang="en-US" sz="1200" dirty="0" smtClean="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147075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317" y="128470"/>
            <a:ext cx="8093366" cy="916230"/>
          </a:xfrm>
        </p:spPr>
        <p:txBody>
          <a:bodyPr>
            <a:normAutofit/>
          </a:bodyPr>
          <a:lstStyle/>
          <a:p>
            <a:pPr algn="l"/>
            <a:r>
              <a:rPr lang="en-US" sz="2000" u="sng" dirty="0" smtClean="0">
                <a:effectLst/>
                <a:latin typeface="Times New Roman" pitchFamily="18" charset="0"/>
                <a:cs typeface="Times New Roman" pitchFamily="18" charset="0"/>
              </a:rPr>
              <a:t>ABSTRACT:</a:t>
            </a:r>
            <a:endParaRPr lang="en-US" sz="2000"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448965" y="1502815"/>
            <a:ext cx="8246071" cy="3359509"/>
          </a:xfrm>
        </p:spPr>
        <p:txBody>
          <a:bodyPr>
            <a:normAutofit/>
          </a:bodyPr>
          <a:lstStyle/>
          <a:p>
            <a:pPr marL="0" algn="just">
              <a:lnSpc>
                <a:spcPct val="150000"/>
              </a:lnSpc>
              <a:buNone/>
            </a:pPr>
            <a:r>
              <a:rPr lang="en-US" sz="1400" dirty="0" smtClean="0">
                <a:solidFill>
                  <a:schemeClr val="bg1"/>
                </a:solidFill>
                <a:latin typeface="Times New Roman" pitchFamily="18" charset="0"/>
                <a:cs typeface="Times New Roman" pitchFamily="18" charset="0"/>
              </a:rPr>
              <a:t>India's online vegetable </a:t>
            </a:r>
            <a:r>
              <a:rPr lang="en-US" sz="1400" dirty="0" smtClean="0">
                <a:solidFill>
                  <a:schemeClr val="bg1"/>
                </a:solidFill>
                <a:latin typeface="Times New Roman" pitchFamily="18" charset="0"/>
                <a:cs typeface="Times New Roman" pitchFamily="18" charset="0"/>
              </a:rPr>
              <a:t>market is </a:t>
            </a:r>
            <a:r>
              <a:rPr lang="en-US" sz="1400" dirty="0" smtClean="0">
                <a:solidFill>
                  <a:schemeClr val="bg1"/>
                </a:solidFill>
                <a:latin typeface="Times New Roman" pitchFamily="18" charset="0"/>
                <a:cs typeface="Times New Roman" pitchFamily="18" charset="0"/>
              </a:rPr>
              <a:t>an application developed in java technology for maintaining centralized repository of all the information related to vegetables and Markets. This application provides information about different </a:t>
            </a:r>
            <a:r>
              <a:rPr lang="en-US" sz="1400" dirty="0" smtClean="0">
                <a:solidFill>
                  <a:schemeClr val="bg1"/>
                </a:solidFill>
                <a:latin typeface="Times New Roman" pitchFamily="18" charset="0"/>
                <a:cs typeface="Times New Roman" pitchFamily="18" charset="0"/>
              </a:rPr>
              <a:t>vegetables</a:t>
            </a:r>
            <a:r>
              <a:rPr lang="en-US" sz="1400" dirty="0" smtClean="0">
                <a:solidFill>
                  <a:schemeClr val="bg1"/>
                </a:solidFill>
                <a:latin typeface="Times New Roman" pitchFamily="18" charset="0"/>
                <a:cs typeface="Times New Roman" pitchFamily="18" charset="0"/>
              </a:rPr>
              <a:t>. This application makes the information about vegetables easy and which markets available in the specific vegetables. Getting the information about Markets and vegetables.</a:t>
            </a:r>
          </a:p>
          <a:p>
            <a:endParaRPr lang="en-US" sz="1400" dirty="0"/>
          </a:p>
        </p:txBody>
      </p:sp>
    </p:spTree>
    <p:extLst>
      <p:ext uri="{BB962C8B-B14F-4D97-AF65-F5344CB8AC3E}">
        <p14:creationId xmlns=""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281175"/>
            <a:ext cx="6260907" cy="763525"/>
          </a:xfrm>
        </p:spPr>
        <p:txBody>
          <a:bodyPr>
            <a:normAutofit/>
          </a:bodyPr>
          <a:lstStyle/>
          <a:p>
            <a:pPr>
              <a:lnSpc>
                <a:spcPct val="150000"/>
              </a:lnSpc>
            </a:pPr>
            <a:r>
              <a:rPr lang="en-US" sz="2000" u="sng" dirty="0" smtClean="0">
                <a:latin typeface="Times New Roman" pitchFamily="18" charset="0"/>
                <a:cs typeface="Times New Roman" pitchFamily="18" charset="0"/>
              </a:rPr>
              <a:t>INTRODUCTION:</a:t>
            </a:r>
            <a:endParaRPr lang="en-US" sz="2000" dirty="0">
              <a:latin typeface="Times New Roman" pitchFamily="18" charset="0"/>
              <a:cs typeface="Times New Roman" pitchFamily="18" charset="0"/>
            </a:endParaRPr>
          </a:p>
        </p:txBody>
      </p:sp>
      <p:sp>
        <p:nvSpPr>
          <p:cNvPr id="5" name="Content Placeholder 4"/>
          <p:cNvSpPr>
            <a:spLocks noGrp="1"/>
          </p:cNvSpPr>
          <p:nvPr>
            <p:ph idx="1"/>
          </p:nvPr>
        </p:nvSpPr>
        <p:spPr>
          <a:xfrm>
            <a:off x="2434131" y="1197405"/>
            <a:ext cx="6260906" cy="3512215"/>
          </a:xfrm>
        </p:spPr>
        <p:txBody>
          <a:bodyPr>
            <a:normAutofit/>
          </a:bodyPr>
          <a:lstStyle/>
          <a:p>
            <a:pPr marL="0" algn="just">
              <a:lnSpc>
                <a:spcPct val="150000"/>
              </a:lnSpc>
              <a:buNone/>
            </a:pPr>
            <a:r>
              <a:rPr lang="en-US" sz="1400" dirty="0" smtClean="0">
                <a:solidFill>
                  <a:schemeClr val="bg1"/>
                </a:solidFill>
                <a:latin typeface="Times New Roman" pitchFamily="18" charset="0"/>
                <a:cs typeface="Times New Roman" pitchFamily="18" charset="0"/>
              </a:rPr>
              <a:t>The project</a:t>
            </a:r>
            <a:r>
              <a:rPr lang="en-US" sz="1400" b="1" dirty="0" smtClean="0">
                <a:solidFill>
                  <a:schemeClr val="bg1"/>
                </a:solidFill>
                <a:latin typeface="Times New Roman" pitchFamily="18" charset="0"/>
                <a:cs typeface="Times New Roman" pitchFamily="18" charset="0"/>
              </a:rPr>
              <a:t> </a:t>
            </a:r>
            <a:r>
              <a:rPr lang="en-US" sz="1400" dirty="0" smtClean="0">
                <a:solidFill>
                  <a:schemeClr val="bg1"/>
                </a:solidFill>
                <a:latin typeface="Times New Roman" pitchFamily="18" charset="0"/>
                <a:cs typeface="Times New Roman" pitchFamily="18" charset="0"/>
              </a:rPr>
              <a:t>Centralized Online Vegetable Portal is a web application which maintains information about vegetables. This application also makes vegetables wise in different markets. With the help of this application user can be able to know the best value for his vegetable fooled by the marketers. This application makes the users requirement become easy .By using this application users can get the complete information about eradicating black marketing and inflation.  It helps in proper maintenance of data and information. One can easily browse through the various details using the well defined interfaces provided by the system.</a:t>
            </a:r>
          </a:p>
        </p:txBody>
      </p:sp>
    </p:spTree>
    <p:extLst>
      <p:ext uri="{BB962C8B-B14F-4D97-AF65-F5344CB8AC3E}">
        <p14:creationId xmlns=""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128470"/>
            <a:ext cx="8093365" cy="916230"/>
          </a:xfrm>
        </p:spPr>
        <p:txBody>
          <a:bodyPr>
            <a:normAutofit/>
          </a:bodyPr>
          <a:lstStyle/>
          <a:p>
            <a:pPr algn="l">
              <a:lnSpc>
                <a:spcPct val="150000"/>
              </a:lnSpc>
            </a:pPr>
            <a:r>
              <a:rPr lang="en-US" sz="2000" u="sng" dirty="0" smtClean="0">
                <a:latin typeface="Times New Roman" pitchFamily="18" charset="0"/>
                <a:cs typeface="Times New Roman" pitchFamily="18" charset="0"/>
              </a:rPr>
              <a:t>OBJECTIVE:</a:t>
            </a:r>
            <a:endParaRPr lang="en-US" dirty="0">
              <a:latin typeface="Times New Roman" pitchFamily="18" charset="0"/>
              <a:cs typeface="Times New Roman" pitchFamily="18" charset="0"/>
            </a:endParaRPr>
          </a:p>
        </p:txBody>
      </p:sp>
      <p:sp>
        <p:nvSpPr>
          <p:cNvPr id="8" name="Content Placeholder 7"/>
          <p:cNvSpPr>
            <a:spLocks noGrp="1"/>
          </p:cNvSpPr>
          <p:nvPr>
            <p:ph sz="quarter" idx="4"/>
          </p:nvPr>
        </p:nvSpPr>
        <p:spPr>
          <a:xfrm>
            <a:off x="533400" y="1286056"/>
            <a:ext cx="7927977" cy="2276294"/>
          </a:xfrm>
        </p:spPr>
        <p:txBody>
          <a:bodyPr>
            <a:normAutofit/>
          </a:bodyPr>
          <a:lstStyle/>
          <a:p>
            <a:pPr marL="0" algn="just">
              <a:lnSpc>
                <a:spcPct val="150000"/>
              </a:lnSpc>
              <a:buNone/>
            </a:pPr>
            <a:r>
              <a:rPr lang="en-US" sz="1400" dirty="0" smtClean="0">
                <a:solidFill>
                  <a:schemeClr val="bg1"/>
                </a:solidFill>
                <a:latin typeface="Times New Roman" pitchFamily="18" charset="0"/>
                <a:cs typeface="Times New Roman" pitchFamily="18" charset="0"/>
              </a:rPr>
              <a:t>The main objective of</a:t>
            </a:r>
            <a:r>
              <a:rPr lang="en-US" sz="1400" b="1" dirty="0" smtClean="0">
                <a:solidFill>
                  <a:schemeClr val="bg1"/>
                </a:solidFill>
                <a:latin typeface="Times New Roman" pitchFamily="18" charset="0"/>
                <a:cs typeface="Times New Roman" pitchFamily="18" charset="0"/>
              </a:rPr>
              <a:t> </a:t>
            </a:r>
            <a:r>
              <a:rPr lang="en-US" sz="1400" dirty="0" smtClean="0">
                <a:solidFill>
                  <a:schemeClr val="bg1"/>
                </a:solidFill>
                <a:latin typeface="Times New Roman" pitchFamily="18" charset="0"/>
                <a:cs typeface="Times New Roman" pitchFamily="18" charset="0"/>
              </a:rPr>
              <a:t>Centralized Online Vegetable Portal is to develop a website which will help users even though the admin will get best from his input.</a:t>
            </a:r>
            <a:endParaRPr lang="en-US" sz="1400"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idx="1"/>
          </p:nvPr>
        </p:nvSpPr>
        <p:spPr>
          <a:xfrm>
            <a:off x="2281425" y="2266950"/>
            <a:ext cx="5955495" cy="2442670"/>
          </a:xfrm>
        </p:spPr>
        <p:txBody>
          <a:bodyPr/>
          <a:lstStyle/>
          <a:p>
            <a:pPr algn="ctr">
              <a:buNone/>
            </a:pPr>
            <a:r>
              <a:rPr lang="en-US" b="1" dirty="0" smtClean="0">
                <a:solidFill>
                  <a:schemeClr val="bg1"/>
                </a:solidFill>
                <a:latin typeface="Times New Roman" pitchFamily="18" charset="0"/>
                <a:cs typeface="Times New Roman" pitchFamily="18" charset="0"/>
              </a:rPr>
              <a:t>SYSTEM ANALYSIS</a:t>
            </a:r>
            <a:endParaRPr lang="en-US"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147075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lnSpc>
                <a:spcPct val="150000"/>
              </a:lnSpc>
            </a:pPr>
            <a:r>
              <a:rPr lang="en-US" sz="2000" u="sng" dirty="0" smtClean="0">
                <a:latin typeface="Times New Roman" pitchFamily="18" charset="0"/>
                <a:cs typeface="Times New Roman" pitchFamily="18" charset="0"/>
              </a:rPr>
              <a:t>EXISTING SYSTEM:</a:t>
            </a:r>
            <a:endParaRPr lang="en-US" sz="2000" dirty="0">
              <a:latin typeface="Times New Roman" pitchFamily="18" charset="0"/>
              <a:cs typeface="Times New Roman" pitchFamily="18" charset="0"/>
            </a:endParaRPr>
          </a:p>
        </p:txBody>
      </p:sp>
      <p:sp>
        <p:nvSpPr>
          <p:cNvPr id="5" name="Title 2"/>
          <p:cNvSpPr>
            <a:spLocks noGrp="1"/>
          </p:cNvSpPr>
          <p:nvPr>
            <p:ph idx="1"/>
          </p:nvPr>
        </p:nvSpPr>
        <p:spPr/>
        <p:txBody>
          <a:bodyPr>
            <a:normAutofit/>
          </a:bodyPr>
          <a:lstStyle/>
          <a:p>
            <a:pPr lvl="0" algn="just">
              <a:lnSpc>
                <a:spcPct val="150000"/>
              </a:lnSpc>
              <a:buFont typeface="Wingdings" pitchFamily="2" charset="2"/>
              <a:buChar char="ü"/>
            </a:pPr>
            <a:r>
              <a:rPr lang="en-US" sz="1400" dirty="0" smtClean="0">
                <a:solidFill>
                  <a:schemeClr val="bg1"/>
                </a:solidFill>
                <a:latin typeface="Times New Roman" pitchFamily="18" charset="0"/>
                <a:cs typeface="Times New Roman" pitchFamily="18" charset="0"/>
              </a:rPr>
              <a:t>In olden days we experienced this type of situation like we are go to the market you doesn’t satisfied with vegetables prices, and don’t know the vegetable prices.</a:t>
            </a:r>
            <a:endParaRPr lang="en-US" sz="1400" b="1" dirty="0" smtClean="0">
              <a:solidFill>
                <a:schemeClr val="bg1"/>
              </a:solidFill>
              <a:latin typeface="Times New Roman" pitchFamily="18" charset="0"/>
              <a:cs typeface="Times New Roman" pitchFamily="18" charset="0"/>
            </a:endParaRPr>
          </a:p>
          <a:p>
            <a:pPr lvl="0" algn="just">
              <a:lnSpc>
                <a:spcPct val="150000"/>
              </a:lnSpc>
              <a:buFont typeface="Wingdings" pitchFamily="2" charset="2"/>
              <a:buChar char="ü"/>
            </a:pPr>
            <a:r>
              <a:rPr lang="en-US" sz="1400" dirty="0" smtClean="0">
                <a:solidFill>
                  <a:schemeClr val="bg1"/>
                </a:solidFill>
                <a:latin typeface="Times New Roman" pitchFamily="18" charset="0"/>
                <a:cs typeface="Times New Roman" pitchFamily="18" charset="0"/>
              </a:rPr>
              <a:t>You shouldn’t remember the previous price about vegetables.</a:t>
            </a:r>
            <a:endParaRPr lang="en-US" sz="1400" b="1" dirty="0" smtClean="0">
              <a:solidFill>
                <a:schemeClr val="bg1"/>
              </a:solidFill>
              <a:latin typeface="Times New Roman" pitchFamily="18" charset="0"/>
              <a:cs typeface="Times New Roman" pitchFamily="18" charset="0"/>
            </a:endParaRPr>
          </a:p>
          <a:p>
            <a:pPr lvl="0" algn="just">
              <a:lnSpc>
                <a:spcPct val="150000"/>
              </a:lnSpc>
              <a:buFont typeface="Wingdings" pitchFamily="2" charset="2"/>
              <a:buChar char="ü"/>
            </a:pPr>
            <a:r>
              <a:rPr lang="en-US" sz="1400" dirty="0" smtClean="0">
                <a:solidFill>
                  <a:schemeClr val="bg1"/>
                </a:solidFill>
                <a:latin typeface="Times New Roman" pitchFamily="18" charset="0"/>
                <a:cs typeface="Times New Roman" pitchFamily="18" charset="0"/>
              </a:rPr>
              <a:t>Users can’t get the complete information about eradicating black marketing and inflation. </a:t>
            </a:r>
            <a:endParaRPr lang="en-US" sz="1400" b="1" dirty="0" smtClean="0">
              <a:solidFill>
                <a:schemeClr val="bg1"/>
              </a:solidFill>
              <a:latin typeface="Times New Roman" pitchFamily="18" charset="0"/>
              <a:cs typeface="Times New Roman" pitchFamily="18" charset="0"/>
            </a:endParaRPr>
          </a:p>
          <a:p>
            <a:pPr lvl="0" algn="just">
              <a:lnSpc>
                <a:spcPct val="150000"/>
              </a:lnSpc>
              <a:buFont typeface="Wingdings" pitchFamily="2" charset="2"/>
              <a:buChar char="ü"/>
            </a:pPr>
            <a:r>
              <a:rPr lang="en-US" sz="1400" dirty="0" smtClean="0">
                <a:solidFill>
                  <a:schemeClr val="bg1"/>
                </a:solidFill>
                <a:latin typeface="Times New Roman" pitchFamily="18" charset="0"/>
                <a:cs typeface="Times New Roman" pitchFamily="18" charset="0"/>
              </a:rPr>
              <a:t>Users can’t get the information about which vegetables are available or not, and if it is not there we are go to another market.</a:t>
            </a:r>
            <a:endParaRPr lang="en-US" sz="1400" b="1" dirty="0" smtClean="0">
              <a:solidFill>
                <a:schemeClr val="bg1"/>
              </a:solidFill>
              <a:latin typeface="Times New Roman" pitchFamily="18" charset="0"/>
              <a:cs typeface="Times New Roman" pitchFamily="18" charset="0"/>
            </a:endParaRPr>
          </a:p>
          <a:p>
            <a:pPr algn="just">
              <a:lnSpc>
                <a:spcPct val="150000"/>
              </a:lnSpc>
              <a:buFont typeface="Wingdings" pitchFamily="2" charset="2"/>
              <a:buChar char="ü"/>
            </a:pPr>
            <a:r>
              <a:rPr lang="en-US" sz="1400" dirty="0" smtClean="0">
                <a:solidFill>
                  <a:schemeClr val="bg1"/>
                </a:solidFill>
                <a:latin typeface="Times New Roman" pitchFamily="18" charset="0"/>
                <a:cs typeface="Times New Roman" pitchFamily="18" charset="0"/>
              </a:rPr>
              <a:t>In case there also not providing those vegetables, users’ time wasted. </a:t>
            </a:r>
            <a:endParaRPr lang="en-US" sz="1400"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147075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lnSpc>
                <a:spcPct val="150000"/>
              </a:lnSpc>
            </a:pPr>
            <a:r>
              <a:rPr lang="en-US" sz="2000" u="sng" dirty="0" smtClean="0">
                <a:effectLst/>
                <a:latin typeface="Times New Roman" pitchFamily="18" charset="0"/>
                <a:cs typeface="Times New Roman" pitchFamily="18" charset="0"/>
              </a:rPr>
              <a:t>PROPOSED SYSTEM:</a:t>
            </a:r>
            <a:endParaRPr lang="en-US" sz="2000" dirty="0">
              <a:effectLst/>
              <a:latin typeface="Times New Roman" pitchFamily="18" charset="0"/>
              <a:cs typeface="Times New Roman" pitchFamily="18" charset="0"/>
            </a:endParaRPr>
          </a:p>
        </p:txBody>
      </p:sp>
      <p:sp>
        <p:nvSpPr>
          <p:cNvPr id="5" name="Title 2"/>
          <p:cNvSpPr>
            <a:spLocks noGrp="1"/>
          </p:cNvSpPr>
          <p:nvPr>
            <p:ph idx="1"/>
          </p:nvPr>
        </p:nvSpPr>
        <p:spPr/>
        <p:txBody>
          <a:bodyPr>
            <a:normAutofit/>
          </a:bodyPr>
          <a:lstStyle/>
          <a:p>
            <a:pPr>
              <a:lnSpc>
                <a:spcPct val="150000"/>
              </a:lnSpc>
              <a:buFont typeface="Wingdings" pitchFamily="2" charset="2"/>
              <a:buChar char="ü"/>
            </a:pPr>
            <a:r>
              <a:rPr lang="en-US" sz="1400" dirty="0" smtClean="0">
                <a:solidFill>
                  <a:schemeClr val="bg1"/>
                </a:solidFill>
                <a:latin typeface="Times New Roman" pitchFamily="18" charset="0"/>
                <a:cs typeface="Times New Roman" pitchFamily="18" charset="0"/>
              </a:rPr>
              <a:t>The development of this new system contains the following activities, which try to automate the entire process keeping in the view of database integration approach.</a:t>
            </a:r>
          </a:p>
          <a:p>
            <a:pPr lvl="0">
              <a:lnSpc>
                <a:spcPct val="150000"/>
              </a:lnSpc>
              <a:buFont typeface="Wingdings" pitchFamily="2" charset="2"/>
              <a:buChar char="ü"/>
            </a:pPr>
            <a:r>
              <a:rPr lang="en-US" sz="1400" dirty="0" smtClean="0">
                <a:solidFill>
                  <a:schemeClr val="bg1"/>
                </a:solidFill>
                <a:latin typeface="Times New Roman" pitchFamily="18" charset="0"/>
                <a:cs typeface="Times New Roman" pitchFamily="18" charset="0"/>
              </a:rPr>
              <a:t>The</a:t>
            </a:r>
            <a:r>
              <a:rPr lang="en-US" sz="1400" b="1" dirty="0" smtClean="0">
                <a:solidFill>
                  <a:schemeClr val="bg1"/>
                </a:solidFill>
                <a:latin typeface="Times New Roman" pitchFamily="18" charset="0"/>
                <a:cs typeface="Times New Roman" pitchFamily="18" charset="0"/>
              </a:rPr>
              <a:t>  </a:t>
            </a:r>
            <a:r>
              <a:rPr lang="en-US" sz="1400" dirty="0" smtClean="0">
                <a:solidFill>
                  <a:schemeClr val="bg1"/>
                </a:solidFill>
                <a:latin typeface="Times New Roman" pitchFamily="18" charset="0"/>
                <a:cs typeface="Times New Roman" pitchFamily="18" charset="0"/>
              </a:rPr>
              <a:t>Centralized Online Vegetable Portal having the full information about vegetables and markets.</a:t>
            </a:r>
          </a:p>
          <a:p>
            <a:pPr lvl="0">
              <a:lnSpc>
                <a:spcPct val="150000"/>
              </a:lnSpc>
              <a:buFont typeface="Wingdings" pitchFamily="2" charset="2"/>
              <a:buChar char="ü"/>
            </a:pPr>
            <a:r>
              <a:rPr lang="en-US" sz="1400" dirty="0" smtClean="0">
                <a:solidFill>
                  <a:schemeClr val="bg1"/>
                </a:solidFill>
                <a:latin typeface="Times New Roman" pitchFamily="18" charset="0"/>
                <a:cs typeface="Times New Roman" pitchFamily="18" charset="0"/>
              </a:rPr>
              <a:t>Users get the full information about vegetables and those vegetables are available or not in specific markets and how much price in the different markets.</a:t>
            </a:r>
          </a:p>
          <a:p>
            <a:pPr lvl="0">
              <a:lnSpc>
                <a:spcPct val="150000"/>
              </a:lnSpc>
              <a:buFont typeface="Wingdings" pitchFamily="2" charset="2"/>
              <a:buChar char="ü"/>
            </a:pPr>
            <a:r>
              <a:rPr lang="en-US" sz="1400" dirty="0" smtClean="0">
                <a:solidFill>
                  <a:schemeClr val="bg1"/>
                </a:solidFill>
                <a:latin typeface="Times New Roman" pitchFamily="18" charset="0"/>
                <a:cs typeface="Times New Roman" pitchFamily="18" charset="0"/>
              </a:rPr>
              <a:t>Vegetables prices increasing or decreasing that information also available in this vegetable portal.</a:t>
            </a:r>
          </a:p>
          <a:p>
            <a:pPr>
              <a:lnSpc>
                <a:spcPct val="150000"/>
              </a:lnSpc>
              <a:buFont typeface="Wingdings" pitchFamily="2" charset="2"/>
              <a:buChar char="ü"/>
            </a:pPr>
            <a:r>
              <a:rPr lang="en-US" sz="1400" dirty="0" smtClean="0">
                <a:solidFill>
                  <a:schemeClr val="bg1"/>
                </a:solidFill>
                <a:latin typeface="Times New Roman" pitchFamily="18" charset="0"/>
                <a:cs typeface="Times New Roman" pitchFamily="18" charset="0"/>
              </a:rPr>
              <a:t>Users can search on different markets in different vegetables available or not and how much price of vegetables in different markets.</a:t>
            </a:r>
            <a:endParaRPr lang="en-US" sz="1400"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147075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lnSpc>
                <a:spcPct val="150000"/>
              </a:lnSpc>
            </a:pPr>
            <a:r>
              <a:rPr lang="en-US" sz="2000" u="sng" dirty="0" smtClean="0">
                <a:latin typeface="Times New Roman" pitchFamily="18" charset="0"/>
                <a:cs typeface="Times New Roman" pitchFamily="18" charset="0"/>
              </a:rPr>
              <a:t>MODULES:</a:t>
            </a:r>
            <a:endParaRPr lang="en-US" sz="2000" dirty="0">
              <a:effectLst/>
              <a:latin typeface="Times New Roman" pitchFamily="18" charset="0"/>
              <a:cs typeface="Times New Roman" pitchFamily="18" charset="0"/>
            </a:endParaRPr>
          </a:p>
        </p:txBody>
      </p:sp>
      <p:sp>
        <p:nvSpPr>
          <p:cNvPr id="5" name="Title 2"/>
          <p:cNvSpPr>
            <a:spLocks noGrp="1"/>
          </p:cNvSpPr>
          <p:nvPr>
            <p:ph idx="1"/>
          </p:nvPr>
        </p:nvSpPr>
        <p:spPr>
          <a:xfrm>
            <a:off x="448966" y="1123950"/>
            <a:ext cx="8246070" cy="4019550"/>
          </a:xfrm>
        </p:spPr>
        <p:txBody>
          <a:bodyPr>
            <a:noAutofit/>
          </a:bodyPr>
          <a:lstStyle/>
          <a:p>
            <a:pPr>
              <a:lnSpc>
                <a:spcPct val="150000"/>
              </a:lnSpc>
              <a:buNone/>
            </a:pPr>
            <a:r>
              <a:rPr lang="en-US" sz="1200" u="sng" dirty="0" smtClean="0">
                <a:solidFill>
                  <a:schemeClr val="bg1"/>
                </a:solidFill>
                <a:latin typeface="Times New Roman" pitchFamily="18" charset="0"/>
                <a:cs typeface="Times New Roman" pitchFamily="18" charset="0"/>
              </a:rPr>
              <a:t>Admin:</a:t>
            </a:r>
          </a:p>
          <a:p>
            <a:pPr>
              <a:lnSpc>
                <a:spcPct val="150000"/>
              </a:lnSpc>
              <a:buNone/>
            </a:pPr>
            <a:r>
              <a:rPr lang="en-US" sz="1200" dirty="0" smtClean="0">
                <a:solidFill>
                  <a:schemeClr val="bg1"/>
                </a:solidFill>
                <a:latin typeface="Times New Roman" pitchFamily="18" charset="0"/>
                <a:cs typeface="Times New Roman" pitchFamily="18" charset="0"/>
              </a:rPr>
              <a:t>     	</a:t>
            </a:r>
            <a:r>
              <a:rPr lang="en-US" sz="1200" u="sng" dirty="0" smtClean="0">
                <a:solidFill>
                  <a:schemeClr val="bg1"/>
                </a:solidFill>
                <a:latin typeface="Times New Roman" pitchFamily="18" charset="0"/>
                <a:cs typeface="Times New Roman" pitchFamily="18" charset="0"/>
              </a:rPr>
              <a:t>Market: </a:t>
            </a:r>
          </a:p>
          <a:p>
            <a:pPr lvl="1">
              <a:lnSpc>
                <a:spcPct val="150000"/>
              </a:lnSpc>
              <a:buFont typeface="Wingdings" pitchFamily="2" charset="2"/>
              <a:buChar char="ü"/>
            </a:pPr>
            <a:r>
              <a:rPr lang="en-US" sz="1200" dirty="0" smtClean="0">
                <a:solidFill>
                  <a:schemeClr val="bg1"/>
                </a:solidFill>
                <a:latin typeface="Times New Roman" pitchFamily="18" charset="0"/>
                <a:cs typeface="Times New Roman" pitchFamily="18" charset="0"/>
              </a:rPr>
              <a:t>Adding the market information.</a:t>
            </a:r>
          </a:p>
          <a:p>
            <a:pPr lvl="1">
              <a:lnSpc>
                <a:spcPct val="150000"/>
              </a:lnSpc>
              <a:buFont typeface="Wingdings" pitchFamily="2" charset="2"/>
              <a:buChar char="ü"/>
            </a:pPr>
            <a:r>
              <a:rPr lang="en-US" sz="1200" dirty="0" smtClean="0">
                <a:solidFill>
                  <a:schemeClr val="bg1"/>
                </a:solidFill>
                <a:latin typeface="Times New Roman" pitchFamily="18" charset="0"/>
                <a:cs typeface="Times New Roman" pitchFamily="18" charset="0"/>
              </a:rPr>
              <a:t>View the market information.</a:t>
            </a:r>
          </a:p>
          <a:p>
            <a:pPr>
              <a:lnSpc>
                <a:spcPct val="150000"/>
              </a:lnSpc>
              <a:buNone/>
            </a:pPr>
            <a:r>
              <a:rPr lang="en-US" sz="1200" dirty="0" smtClean="0">
                <a:solidFill>
                  <a:schemeClr val="bg1"/>
                </a:solidFill>
                <a:latin typeface="Times New Roman" pitchFamily="18" charset="0"/>
                <a:cs typeface="Times New Roman" pitchFamily="18" charset="0"/>
              </a:rPr>
              <a:t>	</a:t>
            </a:r>
            <a:r>
              <a:rPr lang="en-US" sz="1200" u="sng" dirty="0" smtClean="0">
                <a:solidFill>
                  <a:schemeClr val="bg1"/>
                </a:solidFill>
                <a:latin typeface="Times New Roman" pitchFamily="18" charset="0"/>
                <a:cs typeface="Times New Roman" pitchFamily="18" charset="0"/>
              </a:rPr>
              <a:t>Vegetables:</a:t>
            </a:r>
          </a:p>
          <a:p>
            <a:pPr lvl="1">
              <a:lnSpc>
                <a:spcPct val="150000"/>
              </a:lnSpc>
              <a:buFont typeface="Wingdings" pitchFamily="2" charset="2"/>
              <a:buChar char="ü"/>
            </a:pPr>
            <a:r>
              <a:rPr lang="en-US" sz="1200" dirty="0" smtClean="0">
                <a:solidFill>
                  <a:schemeClr val="bg1"/>
                </a:solidFill>
                <a:latin typeface="Times New Roman" pitchFamily="18" charset="0"/>
                <a:cs typeface="Times New Roman" pitchFamily="18" charset="0"/>
              </a:rPr>
              <a:t>Adding the vegetables information.</a:t>
            </a:r>
          </a:p>
          <a:p>
            <a:pPr lvl="1">
              <a:lnSpc>
                <a:spcPct val="150000"/>
              </a:lnSpc>
              <a:buFont typeface="Wingdings" pitchFamily="2" charset="2"/>
              <a:buChar char="ü"/>
            </a:pPr>
            <a:r>
              <a:rPr lang="en-US" sz="1200" dirty="0" smtClean="0">
                <a:solidFill>
                  <a:schemeClr val="bg1"/>
                </a:solidFill>
                <a:latin typeface="Times New Roman" pitchFamily="18" charset="0"/>
                <a:cs typeface="Times New Roman" pitchFamily="18" charset="0"/>
              </a:rPr>
              <a:t>View the vegetables information.</a:t>
            </a:r>
          </a:p>
          <a:p>
            <a:pPr>
              <a:lnSpc>
                <a:spcPct val="150000"/>
              </a:lnSpc>
              <a:buNone/>
            </a:pPr>
            <a:r>
              <a:rPr lang="en-US" sz="1200" dirty="0" smtClean="0">
                <a:solidFill>
                  <a:schemeClr val="bg1"/>
                </a:solidFill>
                <a:latin typeface="Times New Roman" pitchFamily="18" charset="0"/>
                <a:cs typeface="Times New Roman" pitchFamily="18" charset="0"/>
              </a:rPr>
              <a:t>	</a:t>
            </a:r>
            <a:r>
              <a:rPr lang="en-US" sz="1200" u="sng" dirty="0" smtClean="0">
                <a:solidFill>
                  <a:schemeClr val="bg1"/>
                </a:solidFill>
                <a:latin typeface="Times New Roman" pitchFamily="18" charset="0"/>
                <a:cs typeface="Times New Roman" pitchFamily="18" charset="0"/>
              </a:rPr>
              <a:t>Vegetables Price: </a:t>
            </a:r>
            <a:endParaRPr lang="en-US" sz="1200" dirty="0" smtClean="0">
              <a:solidFill>
                <a:schemeClr val="bg1"/>
              </a:solidFill>
              <a:latin typeface="Times New Roman" pitchFamily="18" charset="0"/>
              <a:cs typeface="Times New Roman" pitchFamily="18" charset="0"/>
            </a:endParaRPr>
          </a:p>
          <a:p>
            <a:pPr lvl="1">
              <a:lnSpc>
                <a:spcPct val="150000"/>
              </a:lnSpc>
              <a:buFont typeface="Wingdings" pitchFamily="2" charset="2"/>
              <a:buChar char="ü"/>
            </a:pPr>
            <a:r>
              <a:rPr lang="en-US" sz="1200" dirty="0" smtClean="0">
                <a:solidFill>
                  <a:schemeClr val="bg1"/>
                </a:solidFill>
                <a:latin typeface="Times New Roman" pitchFamily="18" charset="0"/>
                <a:cs typeface="Times New Roman" pitchFamily="18" charset="0"/>
              </a:rPr>
              <a:t>Adding market wise vegetables and cost.</a:t>
            </a:r>
          </a:p>
          <a:p>
            <a:pPr lvl="1">
              <a:lnSpc>
                <a:spcPct val="150000"/>
              </a:lnSpc>
              <a:buFont typeface="Wingdings" pitchFamily="2" charset="2"/>
              <a:buChar char="ü"/>
            </a:pPr>
            <a:r>
              <a:rPr lang="en-US" sz="1200" dirty="0" smtClean="0">
                <a:solidFill>
                  <a:schemeClr val="bg1"/>
                </a:solidFill>
                <a:latin typeface="Times New Roman" pitchFamily="18" charset="0"/>
                <a:cs typeface="Times New Roman" pitchFamily="18" charset="0"/>
              </a:rPr>
              <a:t>Adding the cost of the vegetables and check the information about vegetables like a cost.</a:t>
            </a:r>
          </a:p>
          <a:p>
            <a:pPr lvl="1">
              <a:lnSpc>
                <a:spcPct val="150000"/>
              </a:lnSpc>
              <a:buFont typeface="Wingdings" pitchFamily="2" charset="2"/>
              <a:buChar char="ü"/>
            </a:pPr>
            <a:r>
              <a:rPr lang="en-US" sz="1200" dirty="0" smtClean="0">
                <a:solidFill>
                  <a:schemeClr val="bg1"/>
                </a:solidFill>
                <a:latin typeface="Times New Roman" pitchFamily="18" charset="0"/>
                <a:cs typeface="Times New Roman" pitchFamily="18" charset="0"/>
              </a:rPr>
              <a:t>Search on market wise price on specific vegetable.</a:t>
            </a:r>
          </a:p>
          <a:p>
            <a:pPr lvl="1">
              <a:lnSpc>
                <a:spcPct val="150000"/>
              </a:lnSpc>
              <a:buFont typeface="Wingdings" pitchFamily="2" charset="2"/>
              <a:buChar char="ü"/>
            </a:pPr>
            <a:r>
              <a:rPr lang="en-US" sz="1200" dirty="0" smtClean="0">
                <a:solidFill>
                  <a:schemeClr val="bg1"/>
                </a:solidFill>
                <a:latin typeface="Times New Roman" pitchFamily="18" charset="0"/>
                <a:cs typeface="Times New Roman" pitchFamily="18" charset="0"/>
              </a:rPr>
              <a:t>Admin can search on vegetable wise prices in different markets i.e. compare with vegetable in different markets.</a:t>
            </a:r>
          </a:p>
          <a:p>
            <a:pPr lvl="1">
              <a:lnSpc>
                <a:spcPct val="150000"/>
              </a:lnSpc>
              <a:buFont typeface="Wingdings" pitchFamily="2" charset="2"/>
              <a:buChar char="ü"/>
            </a:pPr>
            <a:r>
              <a:rPr lang="en-US" sz="1200" dirty="0" smtClean="0">
                <a:solidFill>
                  <a:schemeClr val="bg1"/>
                </a:solidFill>
                <a:latin typeface="Times New Roman" pitchFamily="18" charset="0"/>
                <a:cs typeface="Times New Roman" pitchFamily="18" charset="0"/>
              </a:rPr>
              <a:t>Admin can update the vegetables prices in different markets.</a:t>
            </a:r>
          </a:p>
        </p:txBody>
      </p:sp>
    </p:spTree>
    <p:extLst>
      <p:ext uri="{BB962C8B-B14F-4D97-AF65-F5344CB8AC3E}">
        <p14:creationId xmlns="" xmlns:p14="http://schemas.microsoft.com/office/powerpoint/2010/main" val="3147075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lnSpc>
                <a:spcPct val="150000"/>
              </a:lnSpc>
            </a:pPr>
            <a:r>
              <a:rPr lang="en-US" sz="2000" u="sng" dirty="0" smtClean="0">
                <a:latin typeface="Times New Roman" pitchFamily="18" charset="0"/>
                <a:cs typeface="Times New Roman" pitchFamily="18" charset="0"/>
              </a:rPr>
              <a:t>MODULES:</a:t>
            </a:r>
            <a:endParaRPr lang="en-US" sz="2000" dirty="0">
              <a:effectLst/>
              <a:latin typeface="Times New Roman" pitchFamily="18" charset="0"/>
              <a:cs typeface="Times New Roman" pitchFamily="18" charset="0"/>
            </a:endParaRPr>
          </a:p>
        </p:txBody>
      </p:sp>
      <p:sp>
        <p:nvSpPr>
          <p:cNvPr id="5" name="Title 2"/>
          <p:cNvSpPr>
            <a:spLocks noGrp="1"/>
          </p:cNvSpPr>
          <p:nvPr>
            <p:ph idx="1"/>
          </p:nvPr>
        </p:nvSpPr>
        <p:spPr>
          <a:xfrm>
            <a:off x="448966" y="1123950"/>
            <a:ext cx="8246070" cy="3585666"/>
          </a:xfrm>
        </p:spPr>
        <p:txBody>
          <a:bodyPr>
            <a:noAutofit/>
          </a:bodyPr>
          <a:lstStyle/>
          <a:p>
            <a:pPr>
              <a:lnSpc>
                <a:spcPct val="150000"/>
              </a:lnSpc>
              <a:buNone/>
            </a:pPr>
            <a:r>
              <a:rPr lang="en-US" sz="1200" u="sng" dirty="0" smtClean="0">
                <a:solidFill>
                  <a:schemeClr val="bg1"/>
                </a:solidFill>
                <a:latin typeface="Times New Roman" pitchFamily="18" charset="0"/>
                <a:cs typeface="Times New Roman" pitchFamily="18" charset="0"/>
              </a:rPr>
              <a:t>USER:</a:t>
            </a:r>
            <a:endParaRPr lang="en-US" sz="1200" dirty="0" smtClean="0">
              <a:solidFill>
                <a:schemeClr val="bg1"/>
              </a:solidFill>
              <a:latin typeface="Times New Roman" pitchFamily="18" charset="0"/>
              <a:cs typeface="Times New Roman" pitchFamily="18" charset="0"/>
            </a:endParaRPr>
          </a:p>
          <a:p>
            <a:pPr lvl="1">
              <a:lnSpc>
                <a:spcPct val="150000"/>
              </a:lnSpc>
              <a:buFont typeface="Wingdings" pitchFamily="2" charset="2"/>
              <a:buChar char="ü"/>
            </a:pPr>
            <a:r>
              <a:rPr lang="en-US" sz="1200" dirty="0" smtClean="0">
                <a:solidFill>
                  <a:schemeClr val="bg1"/>
                </a:solidFill>
                <a:latin typeface="Times New Roman" pitchFamily="18" charset="0"/>
                <a:cs typeface="Times New Roman" pitchFamily="18" charset="0"/>
              </a:rPr>
              <a:t>View vegetable prices in different vegetables.</a:t>
            </a:r>
          </a:p>
          <a:p>
            <a:pPr lvl="1">
              <a:lnSpc>
                <a:spcPct val="150000"/>
              </a:lnSpc>
              <a:buFont typeface="Wingdings" pitchFamily="2" charset="2"/>
              <a:buChar char="ü"/>
            </a:pPr>
            <a:r>
              <a:rPr lang="en-US" sz="1200" dirty="0" smtClean="0">
                <a:solidFill>
                  <a:schemeClr val="bg1"/>
                </a:solidFill>
                <a:latin typeface="Times New Roman" pitchFamily="18" charset="0"/>
                <a:cs typeface="Times New Roman" pitchFamily="18" charset="0"/>
              </a:rPr>
              <a:t>View vegetables prices in different markets.</a:t>
            </a:r>
          </a:p>
          <a:p>
            <a:pPr lvl="1">
              <a:lnSpc>
                <a:spcPct val="150000"/>
              </a:lnSpc>
              <a:buFont typeface="Wingdings" pitchFamily="2" charset="2"/>
              <a:buChar char="ü"/>
            </a:pPr>
            <a:r>
              <a:rPr lang="en-US" sz="1200" dirty="0" smtClean="0">
                <a:solidFill>
                  <a:schemeClr val="bg1"/>
                </a:solidFill>
                <a:latin typeface="Times New Roman" pitchFamily="18" charset="0"/>
                <a:cs typeface="Times New Roman" pitchFamily="18" charset="0"/>
              </a:rPr>
              <a:t>User can know the information vegetables prices can be increasing or decreasing.</a:t>
            </a:r>
          </a:p>
          <a:p>
            <a:pPr lvl="1">
              <a:lnSpc>
                <a:spcPct val="150000"/>
              </a:lnSpc>
              <a:buFont typeface="Wingdings" pitchFamily="2" charset="2"/>
              <a:buChar char="ü"/>
            </a:pPr>
            <a:r>
              <a:rPr lang="en-US" sz="1200" dirty="0" smtClean="0">
                <a:solidFill>
                  <a:schemeClr val="bg1"/>
                </a:solidFill>
                <a:latin typeface="Times New Roman" pitchFamily="18" charset="0"/>
                <a:cs typeface="Times New Roman" pitchFamily="18" charset="0"/>
              </a:rPr>
              <a:t>That information can update only administrator.</a:t>
            </a:r>
          </a:p>
          <a:p>
            <a:pPr>
              <a:lnSpc>
                <a:spcPct val="150000"/>
              </a:lnSpc>
              <a:buNone/>
            </a:pPr>
            <a:r>
              <a:rPr lang="en-US" sz="1200" u="sng" dirty="0" smtClean="0">
                <a:solidFill>
                  <a:schemeClr val="bg1"/>
                </a:solidFill>
                <a:latin typeface="Times New Roman" pitchFamily="18" charset="0"/>
                <a:cs typeface="Times New Roman" pitchFamily="18" charset="0"/>
              </a:rPr>
              <a:t>SECURITY AND AUTHENCATION:</a:t>
            </a:r>
            <a:endParaRPr lang="en-US" sz="1200" dirty="0" smtClean="0">
              <a:solidFill>
                <a:schemeClr val="bg1"/>
              </a:solidFill>
              <a:latin typeface="Times New Roman" pitchFamily="18" charset="0"/>
              <a:cs typeface="Times New Roman" pitchFamily="18" charset="0"/>
            </a:endParaRPr>
          </a:p>
          <a:p>
            <a:pPr lvl="1">
              <a:lnSpc>
                <a:spcPct val="150000"/>
              </a:lnSpc>
              <a:buFont typeface="Wingdings" pitchFamily="2" charset="2"/>
              <a:buChar char="ü"/>
            </a:pPr>
            <a:r>
              <a:rPr lang="en-US" sz="1200" dirty="0" smtClean="0">
                <a:solidFill>
                  <a:schemeClr val="bg1"/>
                </a:solidFill>
                <a:latin typeface="Times New Roman" pitchFamily="18" charset="0"/>
                <a:cs typeface="Times New Roman" pitchFamily="18" charset="0"/>
              </a:rPr>
              <a:t>The user details should be verified against the details in the user tables and if it is valid user, they should be entered into the system. </a:t>
            </a:r>
          </a:p>
          <a:p>
            <a:pPr lvl="1">
              <a:lnSpc>
                <a:spcPct val="150000"/>
              </a:lnSpc>
              <a:buFont typeface="Wingdings" pitchFamily="2" charset="2"/>
              <a:buChar char="ü"/>
            </a:pPr>
            <a:r>
              <a:rPr lang="en-US" sz="1200" dirty="0" smtClean="0">
                <a:solidFill>
                  <a:schemeClr val="bg1"/>
                </a:solidFill>
                <a:latin typeface="Times New Roman" pitchFamily="18" charset="0"/>
                <a:cs typeface="Times New Roman" pitchFamily="18" charset="0"/>
              </a:rPr>
              <a:t>Once entered, based on the user type access to the different modules to be enabled / disabled and individual user can change their default password or old password. </a:t>
            </a:r>
            <a:endParaRPr lang="en-US" sz="1200"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147075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1086</TotalTime>
  <Words>555</Words>
  <Application>Microsoft Office PowerPoint</Application>
  <PresentationFormat>On-screen Show (16:9)</PresentationFormat>
  <Paragraphs>66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INDIA'S ONLINE VEGETABLE MARKET</vt:lpstr>
      <vt:lpstr>ABSTRACT:</vt:lpstr>
      <vt:lpstr>INTRODUCTION:</vt:lpstr>
      <vt:lpstr>OBJECTIVE:</vt:lpstr>
      <vt:lpstr>Slide 5</vt:lpstr>
      <vt:lpstr>EXISTING SYSTEM:</vt:lpstr>
      <vt:lpstr>PROPOSED SYSTEM:</vt:lpstr>
      <vt:lpstr>MODULES:</vt:lpstr>
      <vt:lpstr>MODULES:</vt:lpstr>
      <vt:lpstr>Slide 10</vt:lpstr>
      <vt:lpstr>SOFTWAE REQUIREMENTS</vt:lpstr>
      <vt:lpstr>HARDWARE REQUIREMENTS</vt:lpstr>
      <vt:lpstr>CONCLUSION</vt:lpstr>
      <vt:lpstr>Slide 14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Admin</cp:lastModifiedBy>
  <cp:revision>202</cp:revision>
  <dcterms:created xsi:type="dcterms:W3CDTF">2013-08-21T19:17:07Z</dcterms:created>
  <dcterms:modified xsi:type="dcterms:W3CDTF">2019-01-03T14:03:02Z</dcterms:modified>
</cp:coreProperties>
</file>