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56"/>
  </p:notesMasterIdLst>
  <p:sldIdLst>
    <p:sldId id="256" r:id="rId2"/>
    <p:sldId id="257" r:id="rId3"/>
    <p:sldId id="259" r:id="rId4"/>
    <p:sldId id="258" r:id="rId5"/>
    <p:sldId id="260" r:id="rId6"/>
    <p:sldId id="262" r:id="rId7"/>
    <p:sldId id="263" r:id="rId8"/>
    <p:sldId id="264" r:id="rId9"/>
    <p:sldId id="271" r:id="rId10"/>
    <p:sldId id="265" r:id="rId11"/>
    <p:sldId id="266" r:id="rId12"/>
    <p:sldId id="267" r:id="rId13"/>
    <p:sldId id="268" r:id="rId14"/>
    <p:sldId id="273" r:id="rId15"/>
    <p:sldId id="270" r:id="rId16"/>
    <p:sldId id="274" r:id="rId17"/>
    <p:sldId id="275" r:id="rId18"/>
    <p:sldId id="285" r:id="rId19"/>
    <p:sldId id="286" r:id="rId20"/>
    <p:sldId id="287" r:id="rId21"/>
    <p:sldId id="288" r:id="rId22"/>
    <p:sldId id="289" r:id="rId23"/>
    <p:sldId id="277" r:id="rId24"/>
    <p:sldId id="278" r:id="rId25"/>
    <p:sldId id="279" r:id="rId26"/>
    <p:sldId id="280" r:id="rId27"/>
    <p:sldId id="290" r:id="rId28"/>
    <p:sldId id="291" r:id="rId29"/>
    <p:sldId id="292" r:id="rId30"/>
    <p:sldId id="293" r:id="rId31"/>
    <p:sldId id="294" r:id="rId32"/>
    <p:sldId id="295" r:id="rId33"/>
    <p:sldId id="282" r:id="rId34"/>
    <p:sldId id="301" r:id="rId35"/>
    <p:sldId id="302" r:id="rId36"/>
    <p:sldId id="303" r:id="rId37"/>
    <p:sldId id="297" r:id="rId38"/>
    <p:sldId id="298" r:id="rId39"/>
    <p:sldId id="299" r:id="rId40"/>
    <p:sldId id="304" r:id="rId41"/>
    <p:sldId id="284" r:id="rId42"/>
    <p:sldId id="305" r:id="rId43"/>
    <p:sldId id="314" r:id="rId44"/>
    <p:sldId id="307" r:id="rId45"/>
    <p:sldId id="308" r:id="rId46"/>
    <p:sldId id="315" r:id="rId47"/>
    <p:sldId id="310" r:id="rId48"/>
    <p:sldId id="311" r:id="rId49"/>
    <p:sldId id="312" r:id="rId50"/>
    <p:sldId id="313" r:id="rId51"/>
    <p:sldId id="319" r:id="rId52"/>
    <p:sldId id="317" r:id="rId53"/>
    <p:sldId id="318" r:id="rId54"/>
    <p:sldId id="320"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C9"/>
    <a:srgbClr val="FF8001"/>
    <a:srgbClr val="FF9900"/>
    <a:srgbClr val="5EEC3C"/>
    <a:srgbClr val="FFDC47"/>
    <a:srgbClr val="FFFF21"/>
    <a:srgbClr val="9900CC"/>
    <a:srgbClr val="D99B01"/>
    <a:srgbClr val="FF66CC"/>
    <a:srgbClr val="FF67A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78" autoAdjust="0"/>
    <p:restoredTop sz="94660"/>
  </p:normalViewPr>
  <p:slideViewPr>
    <p:cSldViewPr>
      <p:cViewPr varScale="1">
        <p:scale>
          <a:sx n="103" d="100"/>
          <a:sy n="103" d="100"/>
        </p:scale>
        <p:origin x="-84" y="-55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756EF3-6C96-4B85-B34A-3F864C4F909F}" type="datetimeFigureOut">
              <a:rPr lang="en-US" smtClean="0"/>
              <a:pPr/>
              <a:t>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83E518-4C07-4D85-A40B-AB7E3A95DD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3E518-4C07-4D85-A40B-AB7E3A95DD8B}"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3074F12-AA26-4AC8-9962-C36BB8F32554}" type="datetimeFigureOut">
              <a:rPr lang="en-US" smtClean="0"/>
              <a:pPr/>
              <a:t>1/3/2019</a:t>
            </a:fld>
            <a:endParaRPr lang="en-US"/>
          </a:p>
        </p:txBody>
      </p:sp>
      <p:sp>
        <p:nvSpPr>
          <p:cNvPr id="16" name="Slide Number Placeholder 15"/>
          <p:cNvSpPr>
            <a:spLocks noGrp="1"/>
          </p:cNvSpPr>
          <p:nvPr>
            <p:ph type="sldNum" sz="quarter" idx="11"/>
          </p:nvPr>
        </p:nvSpPr>
        <p:spPr/>
        <p:txBody>
          <a:bodyPr/>
          <a:lstStyle/>
          <a:p>
            <a:fld id="{B82CCC60-E8CD-4174-8B1A-7DF615B22EEF}" type="slidenum">
              <a:rPr lang="en-US" smtClean="0"/>
              <a:pPr/>
              <a:t>‹#›</a:t>
            </a:fld>
            <a:endParaRPr lang="en-US"/>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3074F12-AA26-4AC8-9962-C36BB8F32554}" type="datetimeFigureOut">
              <a:rPr lang="en-US" smtClean="0"/>
              <a:pPr/>
              <a:t>1/3/2019</a:t>
            </a:fld>
            <a:endParaRPr lang="en-US"/>
          </a:p>
        </p:txBody>
      </p:sp>
      <p:sp>
        <p:nvSpPr>
          <p:cNvPr id="15" name="Slide Number Placeholder 14"/>
          <p:cNvSpPr>
            <a:spLocks noGrp="1"/>
          </p:cNvSpPr>
          <p:nvPr>
            <p:ph type="sldNum" sz="quarter" idx="15"/>
          </p:nvPr>
        </p:nvSpPr>
        <p:spPr/>
        <p:txBody>
          <a:bodyPr/>
          <a:lstStyle>
            <a:lvl1pPr algn="ctr">
              <a:defRPr/>
            </a:lvl1pPr>
          </a:lstStyle>
          <a:p>
            <a:fld id="{B82CCC60-E8CD-4174-8B1A-7DF615B22EEF}"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74F12-AA26-4AC8-9962-C36BB8F32554}"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74F12-AA26-4AC8-9962-C36BB8F32554}"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3074F12-AA26-4AC8-9962-C36BB8F32554}" type="datetimeFigureOut">
              <a:rPr lang="en-US" smtClean="0"/>
              <a:pPr/>
              <a:t>1/3/2019</a:t>
            </a:fld>
            <a:endParaRPr lang="en-US"/>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74F12-AA26-4AC8-9962-C36BB8F32554}" type="datetimeFigureOut">
              <a:rPr lang="en-US" smtClean="0"/>
              <a:pPr/>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3074F12-AA26-4AC8-9962-C36BB8F32554}" type="datetimeFigureOut">
              <a:rPr lang="en-US" smtClean="0"/>
              <a:pPr/>
              <a:t>1/3/2019</a:t>
            </a:fld>
            <a:endParaRPr lang="en-US"/>
          </a:p>
        </p:txBody>
      </p:sp>
      <p:sp>
        <p:nvSpPr>
          <p:cNvPr id="9" name="Slide Number Placeholder 8"/>
          <p:cNvSpPr>
            <a:spLocks noGrp="1"/>
          </p:cNvSpPr>
          <p:nvPr>
            <p:ph type="sldNum" sz="quarter" idx="15"/>
          </p:nvPr>
        </p:nvSpPr>
        <p:spPr/>
        <p:txBody>
          <a:bodyPr/>
          <a:lstStyle/>
          <a:p>
            <a:fld id="{B82CCC60-E8CD-4174-8B1A-7DF615B22EEF}"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3074F12-AA26-4AC8-9962-C36BB8F32554}" type="datetimeFigureOut">
              <a:rPr lang="en-US" smtClean="0"/>
              <a:pPr/>
              <a:t>1/3/2019</a:t>
            </a:fld>
            <a:endParaRPr lang="en-US"/>
          </a:p>
        </p:txBody>
      </p:sp>
      <p:sp>
        <p:nvSpPr>
          <p:cNvPr id="9" name="Slide Number Placeholder 8"/>
          <p:cNvSpPr>
            <a:spLocks noGrp="1"/>
          </p:cNvSpPr>
          <p:nvPr>
            <p:ph type="sldNum" sz="quarter" idx="11"/>
          </p:nvPr>
        </p:nvSpPr>
        <p:spPr/>
        <p:txBody>
          <a:bodyPr/>
          <a:lstStyle/>
          <a:p>
            <a:fld id="{B82CCC60-E8CD-4174-8B1A-7DF615B22EE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fld id="{53074F12-AA26-4AC8-9962-C36BB8F32554}" type="datetimeFigureOut">
              <a:rPr lang="en-US" smtClean="0"/>
              <a:pPr/>
              <a:t>1/3/2019</a:t>
            </a:fld>
            <a:endParaRPr lang="en-US"/>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82CCC60-E8CD-4174-8B1A-7DF615B22EEF}" type="slidenum">
              <a:rPr lang="en-US" smtClean="0"/>
              <a:pPr/>
              <a:t>‹#›</a:t>
            </a:fld>
            <a:endParaRPr lang="en-US"/>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81150"/>
            <a:ext cx="7482545" cy="916230"/>
          </a:xfrm>
        </p:spPr>
        <p:txBody>
          <a:bodyPr>
            <a:noAutofit/>
          </a:bodyPr>
          <a:lstStyle/>
          <a:p>
            <a:pPr>
              <a:lnSpc>
                <a:spcPct val="150000"/>
              </a:lnSpc>
            </a:pPr>
            <a:r>
              <a:rPr lang="en-US" sz="3200" dirty="0" smtClean="0">
                <a:solidFill>
                  <a:schemeClr val="tx1"/>
                </a:solidFill>
                <a:effectLst/>
                <a:latin typeface="Times New Roman" pitchFamily="18" charset="0"/>
                <a:cs typeface="Times New Roman" pitchFamily="18" charset="0"/>
              </a:rPr>
              <a:t>INDIA'S ONLINE VEGETABLE MARKET</a:t>
            </a:r>
            <a:endParaRPr lang="en-US" sz="32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48966" y="814884"/>
            <a:ext cx="8246070" cy="3585666"/>
          </a:xfrm>
        </p:spPr>
        <p:txBody>
          <a:bodyPr>
            <a:noAutofit/>
          </a:bodyPr>
          <a:lstStyle/>
          <a:p>
            <a:pPr>
              <a:lnSpc>
                <a:spcPct val="150000"/>
              </a:lnSpc>
              <a:buNone/>
            </a:pPr>
            <a:r>
              <a:rPr lang="en-US" sz="1600" u="sng" dirty="0" smtClean="0">
                <a:latin typeface="Times New Roman" pitchFamily="18" charset="0"/>
                <a:cs typeface="Times New Roman" pitchFamily="18" charset="0"/>
              </a:rPr>
              <a:t>USER:</a:t>
            </a:r>
            <a:endParaRPr lang="en-US" sz="1600" dirty="0" smtClean="0">
              <a:latin typeface="Times New Roman" pitchFamily="18" charset="0"/>
              <a:cs typeface="Times New Roman" pitchFamily="18" charset="0"/>
            </a:endParaRPr>
          </a:p>
          <a:p>
            <a:pPr lvl="1">
              <a:lnSpc>
                <a:spcPct val="150000"/>
              </a:lnSpc>
              <a:buFont typeface="Wingdings" pitchFamily="2" charset="2"/>
              <a:buChar char="ü"/>
            </a:pPr>
            <a:r>
              <a:rPr lang="en-US" sz="1600" dirty="0" smtClean="0">
                <a:latin typeface="Times New Roman" pitchFamily="18" charset="0"/>
                <a:cs typeface="Times New Roman" pitchFamily="18" charset="0"/>
              </a:rPr>
              <a:t>View vegetable prices in different vegetables.</a:t>
            </a:r>
          </a:p>
          <a:p>
            <a:pPr lvl="1">
              <a:lnSpc>
                <a:spcPct val="150000"/>
              </a:lnSpc>
              <a:buFont typeface="Wingdings" pitchFamily="2" charset="2"/>
              <a:buChar char="ü"/>
            </a:pPr>
            <a:r>
              <a:rPr lang="en-US" sz="1600" dirty="0" smtClean="0">
                <a:latin typeface="Times New Roman" pitchFamily="18" charset="0"/>
                <a:cs typeface="Times New Roman" pitchFamily="18" charset="0"/>
              </a:rPr>
              <a:t>View vegetables prices in different markets.</a:t>
            </a:r>
          </a:p>
          <a:p>
            <a:pPr lvl="1">
              <a:lnSpc>
                <a:spcPct val="150000"/>
              </a:lnSpc>
              <a:buFont typeface="Wingdings" pitchFamily="2" charset="2"/>
              <a:buChar char="ü"/>
            </a:pPr>
            <a:r>
              <a:rPr lang="en-US" sz="1600" dirty="0" smtClean="0">
                <a:latin typeface="Times New Roman" pitchFamily="18" charset="0"/>
                <a:cs typeface="Times New Roman" pitchFamily="18" charset="0"/>
              </a:rPr>
              <a:t>User can know the information vegetables prices can be increasing or decreasing.</a:t>
            </a:r>
          </a:p>
          <a:p>
            <a:pPr lvl="1">
              <a:lnSpc>
                <a:spcPct val="150000"/>
              </a:lnSpc>
              <a:buFont typeface="Wingdings" pitchFamily="2" charset="2"/>
              <a:buChar char="ü"/>
            </a:pPr>
            <a:r>
              <a:rPr lang="en-US" sz="1600" dirty="0" smtClean="0">
                <a:latin typeface="Times New Roman" pitchFamily="18" charset="0"/>
                <a:cs typeface="Times New Roman" pitchFamily="18" charset="0"/>
              </a:rPr>
              <a:t>That information can update only administrator.</a:t>
            </a:r>
          </a:p>
          <a:p>
            <a:pPr>
              <a:lnSpc>
                <a:spcPct val="150000"/>
              </a:lnSpc>
              <a:buNone/>
            </a:pPr>
            <a:r>
              <a:rPr lang="en-US" sz="1600" u="sng" dirty="0" smtClean="0">
                <a:latin typeface="Times New Roman" pitchFamily="18" charset="0"/>
                <a:cs typeface="Times New Roman" pitchFamily="18" charset="0"/>
              </a:rPr>
              <a:t>SECURITY AND AUTHENCATION:</a:t>
            </a:r>
            <a:endParaRPr lang="en-US" sz="1600" dirty="0" smtClean="0">
              <a:latin typeface="Times New Roman" pitchFamily="18" charset="0"/>
              <a:cs typeface="Times New Roman" pitchFamily="18" charset="0"/>
            </a:endParaRPr>
          </a:p>
          <a:p>
            <a:pPr lvl="1">
              <a:lnSpc>
                <a:spcPct val="150000"/>
              </a:lnSpc>
              <a:buFont typeface="Wingdings" pitchFamily="2" charset="2"/>
              <a:buChar char="ü"/>
            </a:pPr>
            <a:r>
              <a:rPr lang="en-US" sz="1600" dirty="0" smtClean="0">
                <a:latin typeface="Times New Roman" pitchFamily="18" charset="0"/>
                <a:cs typeface="Times New Roman" pitchFamily="18" charset="0"/>
              </a:rPr>
              <a:t>The user details should be verified against the details in the user tables and if it is valid user, they should be entered into the system. </a:t>
            </a:r>
          </a:p>
          <a:p>
            <a:pPr lvl="1">
              <a:lnSpc>
                <a:spcPct val="150000"/>
              </a:lnSpc>
              <a:buFont typeface="Wingdings" pitchFamily="2" charset="2"/>
              <a:buChar char="ü"/>
            </a:pPr>
            <a:r>
              <a:rPr lang="en-US" sz="1600" dirty="0" smtClean="0">
                <a:latin typeface="Times New Roman" pitchFamily="18" charset="0"/>
                <a:cs typeface="Times New Roman" pitchFamily="18" charset="0"/>
              </a:rPr>
              <a:t>Once entered, based on the user type access to the different modules to be enabled / disabled and individual user can change their default password or old password.</a:t>
            </a:r>
          </a:p>
        </p:txBody>
      </p:sp>
      <p:sp>
        <p:nvSpPr>
          <p:cNvPr id="3" name="Title 2"/>
          <p:cNvSpPr>
            <a:spLocks noGrp="1"/>
          </p:cNvSpPr>
          <p:nvPr>
            <p:ph type="title"/>
          </p:nvPr>
        </p:nvSpPr>
        <p:spPr>
          <a:xfrm>
            <a:off x="457200" y="299466"/>
            <a:ext cx="8229600" cy="595884"/>
          </a:xfrm>
        </p:spPr>
        <p:txBody>
          <a:bodyPr>
            <a:normAutofit/>
          </a:bodyPr>
          <a:lstStyle/>
          <a:p>
            <a:pPr algn="l">
              <a:lnSpc>
                <a:spcPct val="150000"/>
              </a:lnSpc>
            </a:pPr>
            <a:r>
              <a:rPr lang="en-US" sz="2000" u="sng" dirty="0" smtClean="0">
                <a:latin typeface="Times New Roman" pitchFamily="18" charset="0"/>
                <a:cs typeface="Times New Roman" pitchFamily="18" charset="0"/>
              </a:rPr>
              <a:t>MODULES:</a:t>
            </a:r>
            <a:endParaRPr lang="en-US"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4600" y="1962150"/>
            <a:ext cx="4507695" cy="609600"/>
          </a:xfrm>
        </p:spPr>
        <p:txBody>
          <a:bodyPr>
            <a:normAutofit/>
          </a:bodyPr>
          <a:lstStyle/>
          <a:p>
            <a:pPr>
              <a:buNone/>
            </a:pPr>
            <a:r>
              <a:rPr lang="en-US" b="1" dirty="0" smtClean="0">
                <a:solidFill>
                  <a:schemeClr val="tx2"/>
                </a:solidFill>
                <a:latin typeface="Times New Roman" pitchFamily="18" charset="0"/>
                <a:cs typeface="Times New Roman" pitchFamily="18" charset="0"/>
              </a:rPr>
              <a:t>SYSTEM REQUIREMENTS</a:t>
            </a:r>
            <a:endParaRPr lang="en-US"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a:lnSpc>
                <a:spcPct val="150000"/>
              </a:lnSpc>
              <a:buFont typeface="Wingdings" pitchFamily="2" charset="2"/>
              <a:buChar char="ü"/>
            </a:pPr>
            <a:r>
              <a:rPr lang="en-US" sz="1600" dirty="0" smtClean="0">
                <a:latin typeface="Times New Roman" pitchFamily="18" charset="0"/>
                <a:cs typeface="Times New Roman" pitchFamily="18" charset="0"/>
              </a:rPr>
              <a:t>Operating System			:	Windows/2003/ or Linux/Solaris (Any)</a:t>
            </a:r>
          </a:p>
          <a:p>
            <a:pPr>
              <a:lnSpc>
                <a:spcPct val="150000"/>
              </a:lnSpc>
              <a:buFont typeface="Wingdings" pitchFamily="2" charset="2"/>
              <a:buChar char="ü"/>
            </a:pPr>
            <a:r>
              <a:rPr lang="en-US" sz="1600" dirty="0" smtClean="0">
                <a:latin typeface="Times New Roman" pitchFamily="18" charset="0"/>
                <a:cs typeface="Times New Roman" pitchFamily="18" charset="0"/>
              </a:rPr>
              <a:t>User Interface			:	HTML, CSS</a:t>
            </a:r>
          </a:p>
          <a:p>
            <a:pPr>
              <a:lnSpc>
                <a:spcPct val="150000"/>
              </a:lnSpc>
              <a:buFont typeface="Wingdings" pitchFamily="2" charset="2"/>
              <a:buChar char="ü"/>
            </a:pPr>
            <a:r>
              <a:rPr lang="en-US" sz="1600" dirty="0" smtClean="0">
                <a:latin typeface="Times New Roman" pitchFamily="18" charset="0"/>
                <a:cs typeface="Times New Roman" pitchFamily="18" charset="0"/>
              </a:rPr>
              <a:t>Client-side Scripting		:	JavaScript</a:t>
            </a:r>
          </a:p>
          <a:p>
            <a:pPr>
              <a:lnSpc>
                <a:spcPct val="150000"/>
              </a:lnSpc>
              <a:buFont typeface="Wingdings" pitchFamily="2" charset="2"/>
              <a:buChar char="ü"/>
            </a:pPr>
            <a:r>
              <a:rPr lang="en-US" sz="1600" dirty="0" smtClean="0">
                <a:latin typeface="Times New Roman" pitchFamily="18" charset="0"/>
                <a:cs typeface="Times New Roman" pitchFamily="18" charset="0"/>
              </a:rPr>
              <a:t>Programming Language		:	Java</a:t>
            </a:r>
          </a:p>
          <a:p>
            <a:pPr>
              <a:lnSpc>
                <a:spcPct val="150000"/>
              </a:lnSpc>
              <a:buFont typeface="Wingdings" pitchFamily="2" charset="2"/>
              <a:buChar char="ü"/>
            </a:pPr>
            <a:r>
              <a:rPr lang="en-US" sz="1600" dirty="0" smtClean="0">
                <a:latin typeface="Times New Roman" pitchFamily="18" charset="0"/>
                <a:cs typeface="Times New Roman" pitchFamily="18" charset="0"/>
              </a:rPr>
              <a:t>Web Applications	                   	:	JDBC, Servlets, JSP</a:t>
            </a:r>
          </a:p>
          <a:p>
            <a:pPr>
              <a:lnSpc>
                <a:spcPct val="150000"/>
              </a:lnSpc>
              <a:buFont typeface="Wingdings" pitchFamily="2" charset="2"/>
              <a:buChar char="ü"/>
            </a:pPr>
            <a:r>
              <a:rPr lang="en-US" sz="1600" dirty="0" smtClean="0">
                <a:latin typeface="Times New Roman" pitchFamily="18" charset="0"/>
                <a:cs typeface="Times New Roman" pitchFamily="18" charset="0"/>
              </a:rPr>
              <a:t>IDE/Workbench			:	My Eclipse 8.6 </a:t>
            </a:r>
          </a:p>
          <a:p>
            <a:pPr>
              <a:lnSpc>
                <a:spcPct val="150000"/>
              </a:lnSpc>
              <a:buFont typeface="Wingdings" pitchFamily="2" charset="2"/>
              <a:buChar char="ü"/>
            </a:pPr>
            <a:r>
              <a:rPr lang="en-US" sz="1600" dirty="0" smtClean="0">
                <a:latin typeface="Times New Roman" pitchFamily="18" charset="0"/>
                <a:cs typeface="Times New Roman" pitchFamily="18" charset="0"/>
              </a:rPr>
              <a:t>Database			:	Oracle10g XE</a:t>
            </a:r>
          </a:p>
          <a:p>
            <a:pPr>
              <a:lnSpc>
                <a:spcPct val="150000"/>
              </a:lnSpc>
              <a:buFont typeface="Wingdings" pitchFamily="2" charset="2"/>
              <a:buChar char="ü"/>
            </a:pPr>
            <a:r>
              <a:rPr lang="en-US" sz="1600" dirty="0" smtClean="0">
                <a:latin typeface="Times New Roman" pitchFamily="18" charset="0"/>
                <a:cs typeface="Times New Roman" pitchFamily="18" charset="0"/>
              </a:rPr>
              <a:t>Server Deployment		:	Tomcat</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a:xfrm>
            <a:off x="457200" y="528066"/>
            <a:ext cx="8229600" cy="672084"/>
          </a:xfrm>
        </p:spPr>
        <p:txBody>
          <a:bodyPr/>
          <a:lstStyle/>
          <a:p>
            <a:pPr algn="l"/>
            <a:r>
              <a:rPr lang="en-US" sz="2000" dirty="0" smtClean="0">
                <a:latin typeface="Times New Roman" pitchFamily="18" charset="0"/>
                <a:cs typeface="Times New Roman" pitchFamily="18" charset="0"/>
              </a:rPr>
              <a:t>SOFTWAE REQUIREMENTS</a:t>
            </a:r>
            <a:endParaRPr lang="en-US" dirty="0"/>
          </a:p>
        </p:txBody>
      </p:sp>
    </p:spTree>
    <p:extLst>
      <p:ext uri="{BB962C8B-B14F-4D97-AF65-F5344CB8AC3E}">
        <p14:creationId xmlns:p14="http://schemas.microsoft.com/office/powerpoint/2010/main" xmlns="" val="314707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lnSpc>
                <a:spcPct val="150000"/>
              </a:lnSpc>
              <a:buFont typeface="Wingdings" pitchFamily="2" charset="2"/>
              <a:buChar char="ü"/>
            </a:pPr>
            <a:r>
              <a:rPr lang="en-US" sz="1600" dirty="0" smtClean="0">
                <a:latin typeface="Times New Roman" pitchFamily="18" charset="0"/>
                <a:cs typeface="Times New Roman" pitchFamily="18" charset="0"/>
              </a:rPr>
              <a:t>Processor		:		Core 2 Duo</a:t>
            </a:r>
          </a:p>
          <a:p>
            <a:pPr algn="just">
              <a:lnSpc>
                <a:spcPct val="150000"/>
              </a:lnSpc>
              <a:buFont typeface="Wingdings" pitchFamily="2" charset="2"/>
              <a:buChar char="ü"/>
            </a:pPr>
            <a:r>
              <a:rPr lang="en-US" sz="1600" dirty="0" smtClean="0">
                <a:latin typeface="Times New Roman" pitchFamily="18" charset="0"/>
                <a:cs typeface="Times New Roman" pitchFamily="18" charset="0"/>
              </a:rPr>
              <a:t>Hard Disk		:		160GB</a:t>
            </a:r>
          </a:p>
          <a:p>
            <a:pPr algn="just">
              <a:lnSpc>
                <a:spcPct val="150000"/>
              </a:lnSpc>
              <a:buFont typeface="Wingdings" pitchFamily="2" charset="2"/>
              <a:buChar char="ü"/>
            </a:pPr>
            <a:r>
              <a:rPr lang="en-US" sz="1600" dirty="0" smtClean="0">
                <a:latin typeface="Times New Roman" pitchFamily="18" charset="0"/>
                <a:cs typeface="Times New Roman" pitchFamily="18" charset="0"/>
              </a:rPr>
              <a:t>RAM			:		1 GB</a:t>
            </a:r>
          </a:p>
        </p:txBody>
      </p:sp>
      <p:sp>
        <p:nvSpPr>
          <p:cNvPr id="3" name="Title 2"/>
          <p:cNvSpPr>
            <a:spLocks noGrp="1"/>
          </p:cNvSpPr>
          <p:nvPr>
            <p:ph type="title"/>
          </p:nvPr>
        </p:nvSpPr>
        <p:spPr/>
        <p:txBody>
          <a:bodyPr/>
          <a:lstStyle/>
          <a:p>
            <a:pPr algn="l"/>
            <a:r>
              <a:rPr lang="en-US" sz="2000" dirty="0" smtClean="0">
                <a:latin typeface="Times New Roman" pitchFamily="18" charset="0"/>
                <a:cs typeface="Times New Roman" pitchFamily="18" charset="0"/>
              </a:rPr>
              <a:t>HARDWARE REQUIREMENTS</a:t>
            </a:r>
            <a:endParaRPr lang="en-US" dirty="0"/>
          </a:p>
        </p:txBody>
      </p:sp>
    </p:spTree>
    <p:extLst>
      <p:ext uri="{BB962C8B-B14F-4D97-AF65-F5344CB8AC3E}">
        <p14:creationId xmlns:p14="http://schemas.microsoft.com/office/powerpoint/2010/main" xmlns="" val="314707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2" y="2114551"/>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66750"/>
            <a:ext cx="8153400" cy="3416320"/>
          </a:xfrm>
          <a:prstGeom prst="rect">
            <a:avLst/>
          </a:prstGeom>
        </p:spPr>
        <p:txBody>
          <a:bodyPr wrap="square">
            <a:spAutoFit/>
          </a:bodyPr>
          <a:lstStyle/>
          <a:p>
            <a:pPr algn="just">
              <a:lnSpc>
                <a:spcPct val="150000"/>
              </a:lnSpc>
            </a:pPr>
            <a:r>
              <a:rPr lang="en-US" sz="1600" b="1" dirty="0" smtClean="0">
                <a:latin typeface="Times New Roman" pitchFamily="18" charset="0"/>
                <a:cs typeface="Times New Roman" pitchFamily="18" charset="0"/>
              </a:rPr>
              <a:t>System requirements specification:</a:t>
            </a:r>
            <a:r>
              <a:rPr lang="en-US" sz="1600" dirty="0" smtClean="0">
                <a:latin typeface="Times New Roman" pitchFamily="18" charset="0"/>
                <a:cs typeface="Times New Roman" pitchFamily="18" charset="0"/>
              </a:rPr>
              <a:t> A structured collection of information that embodies the requirements of a system. A business analyst, sometimes titled system analyst, is responsible for analyzing the business needs of their clients and stakeholders to help identify business problems and propose solutions. Within the systems development life cycle domain, typically performs a liaison function between the business side of an enterprise and the information technology department or external service providers. Projects are subject to three sorts of requirements: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Business requirements </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Product requirements 	</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Process requirements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457200" y="133350"/>
            <a:ext cx="8153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sng" strike="noStrike" cap="none" normalizeH="0" baseline="0" dirty="0" smtClean="0">
                <a:ln>
                  <a:noFill/>
                </a:ln>
                <a:effectLst/>
                <a:latin typeface="Times New Roman" pitchFamily="18" charset="0"/>
                <a:ea typeface="Times New Roman" pitchFamily="18" charset="0"/>
                <a:cs typeface="Times New Roman" pitchFamily="18" charset="0"/>
              </a:rPr>
              <a:t>Modules:</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sng" strike="noStrike" cap="none" normalizeH="0" baseline="0" dirty="0" smtClean="0">
                <a:ln>
                  <a:noFill/>
                </a:ln>
                <a:effectLst/>
                <a:latin typeface="Times New Roman" pitchFamily="18" charset="0"/>
                <a:ea typeface="Times New Roman" pitchFamily="18" charset="0"/>
                <a:cs typeface="Times New Roman" pitchFamily="18" charset="0"/>
              </a:rPr>
              <a:t>Admin:</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1600" b="0" i="0" u="sng" strike="noStrike" cap="none" normalizeH="0" baseline="0" dirty="0" smtClean="0">
                <a:ln>
                  <a:noFill/>
                </a:ln>
                <a:effectLst/>
                <a:latin typeface="Times New Roman" pitchFamily="18" charset="0"/>
                <a:ea typeface="Times New Roman" pitchFamily="18" charset="0"/>
                <a:cs typeface="Times New Roman" pitchFamily="18" charset="0"/>
              </a:rPr>
              <a:t>Market: </a:t>
            </a:r>
            <a:endParaRPr kumimoji="0" lang="en-US" sz="1600" b="0" i="0" u="none" strike="noStrike" cap="none" normalizeH="0" baseline="0" dirty="0" smtClean="0">
              <a:ln>
                <a:noFill/>
              </a:ln>
              <a:effectLst/>
              <a:latin typeface="Times New Roman" pitchFamily="18" charset="0"/>
              <a:cs typeface="Times New Roman" pitchFamily="18" charset="0"/>
            </a:endParaRPr>
          </a:p>
          <a:p>
            <a:pPr lvl="2" algn="just" eaLnBrk="0" fontAlgn="base" hangingPunct="0">
              <a:lnSpc>
                <a:spcPct val="150000"/>
              </a:lnSpc>
              <a:spcBef>
                <a:spcPct val="0"/>
              </a:spcBef>
              <a:spcAft>
                <a:spcPct val="0"/>
              </a:spcAf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Adding the market information.</a:t>
            </a:r>
            <a:endParaRPr kumimoji="0" lang="en-US" sz="1600" b="0" i="0" u="none" strike="noStrike" cap="none" normalizeH="0" baseline="0" dirty="0" smtClean="0">
              <a:ln>
                <a:noFill/>
              </a:ln>
              <a:effectLst/>
              <a:latin typeface="Times New Roman" pitchFamily="18" charset="0"/>
              <a:cs typeface="Times New Roman" pitchFamily="18" charset="0"/>
            </a:endParaRPr>
          </a:p>
          <a:p>
            <a:pPr lvl="2" algn="just" eaLnBrk="0" fontAlgn="base" hangingPunct="0">
              <a:lnSpc>
                <a:spcPct val="150000"/>
              </a:lnSpc>
              <a:spcBef>
                <a:spcPct val="0"/>
              </a:spcBef>
              <a:spcAft>
                <a:spcPct val="0"/>
              </a:spcAf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View the market information.</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1600" b="0" i="0" u="sng" strike="noStrike" cap="none" normalizeH="0" baseline="0" dirty="0" smtClean="0">
                <a:ln>
                  <a:noFill/>
                </a:ln>
                <a:effectLst/>
                <a:latin typeface="Times New Roman" pitchFamily="18" charset="0"/>
                <a:ea typeface="Times New Roman" pitchFamily="18" charset="0"/>
                <a:cs typeface="Times New Roman" pitchFamily="18" charset="0"/>
              </a:rPr>
              <a:t>Vegetables:</a:t>
            </a:r>
            <a:endParaRPr kumimoji="0" lang="en-US" sz="1600" b="0" i="0" u="none" strike="noStrike" cap="none" normalizeH="0" baseline="0" dirty="0" smtClean="0">
              <a:ln>
                <a:noFill/>
              </a:ln>
              <a:effectLst/>
              <a:latin typeface="Times New Roman" pitchFamily="18" charset="0"/>
              <a:cs typeface="Times New Roman" pitchFamily="18" charset="0"/>
            </a:endParaRPr>
          </a:p>
          <a:p>
            <a:pPr lvl="2" algn="just" eaLnBrk="0" fontAlgn="base" hangingPunct="0">
              <a:lnSpc>
                <a:spcPct val="150000"/>
              </a:lnSpc>
              <a:spcBef>
                <a:spcPct val="0"/>
              </a:spcBef>
              <a:spcAft>
                <a:spcPct val="0"/>
              </a:spcAf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Adding the vegetables information.</a:t>
            </a:r>
            <a:endParaRPr kumimoji="0" lang="en-US" sz="1600" b="0" i="0" u="none" strike="noStrike" cap="none" normalizeH="0" baseline="0" dirty="0" smtClean="0">
              <a:ln>
                <a:noFill/>
              </a:ln>
              <a:effectLst/>
              <a:latin typeface="Times New Roman" pitchFamily="18" charset="0"/>
              <a:cs typeface="Times New Roman" pitchFamily="18" charset="0"/>
            </a:endParaRPr>
          </a:p>
          <a:p>
            <a:pPr lvl="2" algn="just" eaLnBrk="0" fontAlgn="base" hangingPunct="0">
              <a:lnSpc>
                <a:spcPct val="150000"/>
              </a:lnSpc>
              <a:spcBef>
                <a:spcPct val="0"/>
              </a:spcBef>
              <a:spcAft>
                <a:spcPct val="0"/>
              </a:spcAf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View the vegetables information.</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1600" b="0" i="0" u="sng" strike="noStrike" cap="none" normalizeH="0" baseline="0" dirty="0" smtClean="0">
                <a:ln>
                  <a:noFill/>
                </a:ln>
                <a:effectLst/>
                <a:latin typeface="Times New Roman" pitchFamily="18" charset="0"/>
                <a:ea typeface="Times New Roman" pitchFamily="18" charset="0"/>
                <a:cs typeface="Times New Roman" pitchFamily="18" charset="0"/>
              </a:rPr>
              <a:t>Vegetables Price: </a:t>
            </a:r>
            <a:endParaRPr lang="en-US" sz="1600" dirty="0" smtClean="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Adding market wise vegetables and cost.</a:t>
            </a:r>
            <a:endParaRPr kumimoji="0" lang="en-US" sz="1600" b="0" i="0" u="none" strike="noStrike" cap="none" normalizeH="0" baseline="0" dirty="0" smtClean="0">
              <a:ln>
                <a:noFill/>
              </a:ln>
              <a:effectLst/>
              <a:latin typeface="Times New Roman" pitchFamily="18" charset="0"/>
              <a:cs typeface="Times New Roman" pitchFamily="18" charset="0"/>
            </a:endParaRPr>
          </a:p>
          <a:p>
            <a:pPr lvl="2" algn="just" eaLnBrk="0" fontAlgn="base" hangingPunct="0">
              <a:lnSpc>
                <a:spcPct val="150000"/>
              </a:lnSpc>
              <a:spcBef>
                <a:spcPct val="0"/>
              </a:spcBef>
              <a:spcAft>
                <a:spcPct val="0"/>
              </a:spcAf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Adding the cost of the vegetables and check the information about vegetables like a cost.</a:t>
            </a:r>
            <a:endParaRPr kumimoji="0" lang="en-US" sz="1600" b="0" i="0" u="none" strike="noStrike" cap="none" normalizeH="0" baseline="0" dirty="0" smtClean="0">
              <a:ln>
                <a:noFill/>
              </a:ln>
              <a:effectLst/>
              <a:latin typeface="Times New Roman" pitchFamily="18" charset="0"/>
              <a:cs typeface="Times New Roman" pitchFamily="18" charset="0"/>
            </a:endParaRPr>
          </a:p>
          <a:p>
            <a:pPr lvl="2" algn="just" eaLnBrk="0" fontAlgn="base" hangingPunct="0">
              <a:lnSpc>
                <a:spcPct val="150000"/>
              </a:lnSpc>
              <a:spcBef>
                <a:spcPct val="0"/>
              </a:spcBef>
              <a:spcAft>
                <a:spcPct val="0"/>
              </a:spcAft>
            </a:pPr>
            <a:r>
              <a:rPr kumimoji="0" lang="en-US" sz="1600" b="0" i="0" u="none" strike="noStrike" cap="none" normalizeH="0" baseline="0" dirty="0" smtClean="0">
                <a:ln>
                  <a:noFill/>
                </a:ln>
                <a:effectLst/>
                <a:latin typeface="Times New Roman" pitchFamily="18" charset="0"/>
                <a:cs typeface="Times New Roman" pitchFamily="18" charset="0"/>
              </a:rPr>
              <a:t> </a:t>
            </a:r>
          </a:p>
        </p:txBody>
      </p:sp>
    </p:spTree>
    <p:extLst>
      <p:ext uri="{BB962C8B-B14F-4D97-AF65-F5344CB8AC3E}">
        <p14:creationId xmlns:p14="http://schemas.microsoft.com/office/powerpoint/2010/main" xmlns="" val="31470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9525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2" algn="just" eaLnBrk="0" fontAlgn="base" hangingPunct="0">
              <a:lnSpc>
                <a:spcPct val="150000"/>
              </a:lnSpc>
              <a:spcBef>
                <a:spcPct val="0"/>
              </a:spcBef>
              <a:spcAft>
                <a:spcPct val="0"/>
              </a:spcAft>
            </a:pPr>
            <a:r>
              <a:rPr lang="en-US" sz="1600" dirty="0" smtClean="0">
                <a:latin typeface="Times New Roman" pitchFamily="18" charset="0"/>
                <a:ea typeface="Times New Roman" pitchFamily="18" charset="0"/>
                <a:cs typeface="Times New Roman" pitchFamily="18" charset="0"/>
              </a:rPr>
              <a:t>Search on market wise price on specific vegetable.</a:t>
            </a:r>
            <a:endParaRPr lang="en-US" sz="1600" dirty="0" smtClean="0">
              <a:latin typeface="Times New Roman" pitchFamily="18" charset="0"/>
              <a:cs typeface="Times New Roman" pitchFamily="18" charset="0"/>
            </a:endParaRPr>
          </a:p>
          <a:p>
            <a:pPr marL="0" lvl="2" algn="just" eaLnBrk="0" fontAlgn="base" hangingPunct="0">
              <a:lnSpc>
                <a:spcPct val="150000"/>
              </a:lnSpc>
              <a:spcBef>
                <a:spcPct val="0"/>
              </a:spcBef>
              <a:spcAft>
                <a:spcPct val="0"/>
              </a:spcAft>
            </a:pPr>
            <a:r>
              <a:rPr lang="en-US" sz="1600" dirty="0" smtClean="0">
                <a:latin typeface="Times New Roman" pitchFamily="18" charset="0"/>
                <a:ea typeface="Times New Roman" pitchFamily="18" charset="0"/>
                <a:cs typeface="Times New Roman" pitchFamily="18" charset="0"/>
              </a:rPr>
              <a:t>Admin can search on vegetable wise prices in different markets i.e. compare with vegetable in different markets.</a:t>
            </a:r>
          </a:p>
          <a:p>
            <a:pPr lvl="0" algn="just" eaLnBrk="0" fontAlgn="base" hangingPunct="0">
              <a:lnSpc>
                <a:spcPct val="150000"/>
              </a:lnSpc>
              <a:spcBef>
                <a:spcPct val="0"/>
              </a:spcBef>
              <a:spcAft>
                <a:spcPct val="0"/>
              </a:spcAft>
            </a:pPr>
            <a:r>
              <a:rPr lang="en-US" sz="1600" dirty="0" smtClean="0">
                <a:latin typeface="Times New Roman" pitchFamily="18" charset="0"/>
                <a:ea typeface="Times New Roman" pitchFamily="18" charset="0"/>
                <a:cs typeface="Times New Roman" pitchFamily="18" charset="0"/>
              </a:rPr>
              <a:t>Admin can update the vegetables prices in different markets.</a:t>
            </a:r>
            <a:endParaRPr kumimoji="0" lang="en-US" sz="1600" b="1" i="0" u="sng"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sng" strike="noStrike" cap="none" normalizeH="0" baseline="0" dirty="0" smtClean="0">
                <a:ln>
                  <a:noFill/>
                </a:ln>
                <a:effectLst/>
                <a:latin typeface="Times New Roman" pitchFamily="18" charset="0"/>
                <a:ea typeface="Times New Roman" pitchFamily="18" charset="0"/>
                <a:cs typeface="Times New Roman" pitchFamily="18" charset="0"/>
              </a:rPr>
              <a:t>USER:</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View vegetable prices in different vegetables.</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View vegetables prices in different markets.</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User can know the information vegetables prices can be increasing or decreasing.</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That information can update only administrator.</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sng" strike="noStrike" cap="none" normalizeH="0" baseline="0" dirty="0" smtClean="0">
                <a:ln>
                  <a:noFill/>
                </a:ln>
                <a:effectLst/>
                <a:latin typeface="Times New Roman" pitchFamily="18" charset="0"/>
                <a:ea typeface="Times New Roman" pitchFamily="18" charset="0"/>
                <a:cs typeface="Times New Roman" pitchFamily="18" charset="0"/>
              </a:rPr>
              <a:t>SECURITY AND AUTHENCATION:</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The user details should be verified against the details in the user tables and if it is valid user, they should be entered into the system.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Once entered, based on the user type access to the different modules to be enabled / disabled and individual user can change their default password or old password. </a:t>
            </a:r>
            <a:endParaRPr kumimoji="0" lang="en-US" sz="1600" b="0" i="0" u="none" strike="noStrike" cap="none" normalizeH="0" baseline="0" dirty="0" smtClean="0">
              <a:ln>
                <a:noFill/>
              </a:ln>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6" y="1828801"/>
            <a:ext cx="4311565" cy="742511"/>
          </a:xfrm>
          <a:prstGeom prst="rect">
            <a:avLst/>
          </a:prstGeom>
        </p:spPr>
        <p:txBody>
          <a:bodyPr wrap="none">
            <a:spAutoFit/>
          </a:bodyPr>
          <a:lstStyle/>
          <a:p>
            <a:pPr>
              <a:lnSpc>
                <a:spcPct val="150000"/>
              </a:lnSpc>
            </a:pPr>
            <a:r>
              <a:rPr lang="en-US" sz="3200" b="1" dirty="0" smtClean="0">
                <a:latin typeface="Times New Roman" pitchFamily="18" charset="0"/>
                <a:cs typeface="Times New Roman" pitchFamily="18" charset="0"/>
              </a:rPr>
              <a:t>FEASIBILITY STUDY</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95250"/>
            <a:ext cx="8229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project : Is there sufficient support for the project from management from users? If the current system is well liked and used to the extent that persons will not be able to see reasons for change, there may be resistance.</a:t>
            </a:r>
          </a:p>
          <a:p>
            <a:pPr>
              <a:lnSpc>
                <a:spcPct val="150000"/>
              </a:lnSpc>
            </a:pPr>
            <a:endParaRPr kumimoji="0" lang="en-US" sz="160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117241"/>
            <a:ext cx="8246071" cy="3359509"/>
          </a:xfrm>
        </p:spPr>
        <p:txBody>
          <a:bodyPr>
            <a:normAutofit/>
          </a:bodyPr>
          <a:lstStyle/>
          <a:p>
            <a:pPr marL="0" algn="just">
              <a:lnSpc>
                <a:spcPct val="150000"/>
              </a:lnSpc>
              <a:buNone/>
            </a:pPr>
            <a:r>
              <a:rPr lang="en-US" sz="1600" dirty="0" smtClean="0">
                <a:latin typeface="Times New Roman" pitchFamily="18" charset="0"/>
                <a:cs typeface="Times New Roman" pitchFamily="18" charset="0"/>
              </a:rPr>
              <a:t>India's online vegetable market </a:t>
            </a:r>
            <a:r>
              <a:rPr lang="en-US" sz="1600" dirty="0" smtClean="0">
                <a:latin typeface="Times New Roman" pitchFamily="18" charset="0"/>
                <a:cs typeface="Times New Roman" pitchFamily="18" charset="0"/>
              </a:rPr>
              <a:t>is an application developed in java technology for maintaining centralized repository of all the information related to vegetables and Markets. This application provides information about different vegetables. This application makes the information about vegetables easy and which markets available in the specific vegetables. Getting the information about Markets and vegetables.</a:t>
            </a:r>
          </a:p>
          <a:p>
            <a:endParaRPr lang="en-US" sz="1600" dirty="0"/>
          </a:p>
        </p:txBody>
      </p:sp>
      <p:sp>
        <p:nvSpPr>
          <p:cNvPr id="2" name="Title 1"/>
          <p:cNvSpPr>
            <a:spLocks noGrp="1"/>
          </p:cNvSpPr>
          <p:nvPr>
            <p:ph type="title"/>
          </p:nvPr>
        </p:nvSpPr>
        <p:spPr>
          <a:xfrm>
            <a:off x="525317" y="128470"/>
            <a:ext cx="8093366" cy="916230"/>
          </a:xfrm>
        </p:spPr>
        <p:txBody>
          <a:bodyPr>
            <a:normAutofit/>
          </a:bodyPr>
          <a:lstStyle/>
          <a:p>
            <a:pPr algn="l"/>
            <a:r>
              <a:rPr lang="en-US" sz="2000" u="sng" dirty="0" smtClean="0">
                <a:solidFill>
                  <a:schemeClr val="tx1"/>
                </a:solidFill>
                <a:effectLst/>
                <a:latin typeface="Times New Roman" pitchFamily="18" charset="0"/>
                <a:cs typeface="Times New Roman" pitchFamily="18" charset="0"/>
              </a:rPr>
              <a:t>ABSTRACT:</a:t>
            </a:r>
            <a:endParaRPr lang="en-US" sz="20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381000" y="514350"/>
            <a:ext cx="8229600" cy="15254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effectLst/>
                <a:latin typeface="Times New Roman" pitchFamily="18" charset="0"/>
                <a:cs typeface="Times New Roman"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09800" y="1714500"/>
            <a:ext cx="4812600" cy="684742"/>
          </a:xfrm>
          <a:prstGeom prst="rect">
            <a:avLst/>
          </a:prstGeom>
          <a:noFill/>
          <a:ln w="9525">
            <a:noFill/>
            <a:miter lim="800000"/>
            <a:headEnd/>
            <a:tailEnd/>
          </a:ln>
          <a:effectLst/>
        </p:spPr>
        <p:txBody>
          <a:bodyPr vert="horz" wrap="none" lIns="0"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effectLst/>
                <a:latin typeface="Times New Roman" pitchFamily="18" charset="0"/>
                <a:ea typeface="Times New Roman" pitchFamily="18" charset="0"/>
                <a:cs typeface="Times New Roman" pitchFamily="18" charset="0"/>
              </a:rPr>
              <a:t>DATA FLOW DIAGRAMS</a:t>
            </a:r>
            <a:endParaRPr kumimoji="0" lang="en-US" sz="3200" b="1" i="1" u="none" strike="noStrike" cap="none" normalizeH="0" baseline="0" dirty="0" smtClean="0">
              <a:ln>
                <a:noFill/>
              </a:ln>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09550"/>
            <a:ext cx="8763000" cy="4154984"/>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gn="just">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gn="just">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gn="just">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p>
          <a:p>
            <a:pPr algn="just">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endParaRPr lang="en-US" sz="1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57200" y="514350"/>
            <a:ext cx="3657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CONTEXT LEVEL 0 DIAGRAM:</a:t>
            </a:r>
            <a:endParaRPr kumimoji="0" lang="en-US" sz="1600" b="0" i="0" u="none" strike="noStrike" cap="none" normalizeH="0" baseline="0" dirty="0" smtClean="0">
              <a:ln>
                <a:noFill/>
              </a:ln>
              <a:effectLst/>
              <a:latin typeface="Times New Roman" pitchFamily="18" charset="0"/>
              <a:cs typeface="Times New Roman" pitchFamily="18" charset="0"/>
            </a:endParaRPr>
          </a:p>
        </p:txBody>
      </p:sp>
      <p:pic>
        <p:nvPicPr>
          <p:cNvPr id="8193" name="Picture 5"/>
          <p:cNvPicPr>
            <a:picLocks noChangeAspect="1" noChangeArrowheads="1"/>
          </p:cNvPicPr>
          <p:nvPr/>
        </p:nvPicPr>
        <p:blipFill>
          <a:blip r:embed="rId2"/>
          <a:srcRect/>
          <a:stretch>
            <a:fillRect/>
          </a:stretch>
        </p:blipFill>
        <p:spPr bwMode="auto">
          <a:xfrm>
            <a:off x="1981200" y="1428750"/>
            <a:ext cx="5943600" cy="3190875"/>
          </a:xfrm>
          <a:prstGeom prst="rect">
            <a:avLst/>
          </a:prstGeom>
          <a:noFill/>
        </p:spPr>
      </p:pic>
    </p:spTree>
    <p:extLst>
      <p:ext uri="{BB962C8B-B14F-4D97-AF65-F5344CB8AC3E}">
        <p14:creationId xmlns:p14="http://schemas.microsoft.com/office/powerpoint/2010/main" xmlns="" val="314707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352425"/>
            <a:ext cx="36576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CONTEXT LEVEL1 DIAGRAM:</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LOGIN DFD</a:t>
            </a:r>
            <a:endParaRPr kumimoji="0" lang="en-US" sz="1600" b="0" i="0" u="none" strike="noStrike" cap="none" normalizeH="0" baseline="0" dirty="0" smtClean="0">
              <a:ln>
                <a:noFill/>
              </a:ln>
              <a:effectLst/>
              <a:latin typeface="Times New Roman" pitchFamily="18" charset="0"/>
              <a:cs typeface="Times New Roman" pitchFamily="18" charset="0"/>
            </a:endParaRPr>
          </a:p>
        </p:txBody>
      </p:sp>
      <p:graphicFrame>
        <p:nvGraphicFramePr>
          <p:cNvPr id="7169" name="Object 1"/>
          <p:cNvGraphicFramePr>
            <a:graphicFrameLocks noChangeAspect="1"/>
          </p:cNvGraphicFramePr>
          <p:nvPr/>
        </p:nvGraphicFramePr>
        <p:xfrm>
          <a:off x="1600200" y="1733550"/>
          <a:ext cx="5943600" cy="2667000"/>
        </p:xfrm>
        <a:graphic>
          <a:graphicData uri="http://schemas.openxmlformats.org/presentationml/2006/ole">
            <p:oleObj spid="_x0000_s7169" r:id="rId3" imgW="5902757" imgH="3274771" progId="">
              <p:embed/>
            </p:oleObj>
          </a:graphicData>
        </a:graphic>
      </p:graphicFrame>
      <p:sp>
        <p:nvSpPr>
          <p:cNvPr id="7171" name="Rectangle 3"/>
          <p:cNvSpPr>
            <a:spLocks noChangeArrowheads="1"/>
          </p:cNvSpPr>
          <p:nvPr/>
        </p:nvSpPr>
        <p:spPr bwMode="auto">
          <a:xfrm>
            <a:off x="0" y="2724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9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147075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590550"/>
            <a:ext cx="318337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CONTEXT LEVEL2 DIAGRAM:</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effectLst/>
              <a:latin typeface="Times New Roman" pitchFamily="18" charset="0"/>
              <a:cs typeface="Times New Roman" pitchFamily="18" charset="0"/>
            </a:endParaRPr>
          </a:p>
        </p:txBody>
      </p:sp>
      <p:pic>
        <p:nvPicPr>
          <p:cNvPr id="6145" name="Picture 1" descr="1.2"/>
          <p:cNvPicPr>
            <a:picLocks noChangeAspect="1" noChangeArrowheads="1"/>
          </p:cNvPicPr>
          <p:nvPr/>
        </p:nvPicPr>
        <p:blipFill>
          <a:blip r:embed="rId2"/>
          <a:srcRect/>
          <a:stretch>
            <a:fillRect/>
          </a:stretch>
        </p:blipFill>
        <p:spPr bwMode="auto">
          <a:xfrm>
            <a:off x="1714500" y="1800225"/>
            <a:ext cx="5676900" cy="1838325"/>
          </a:xfrm>
          <a:prstGeom prst="rect">
            <a:avLst/>
          </a:prstGeom>
          <a:noFill/>
        </p:spPr>
      </p:pic>
    </p:spTree>
    <p:extLst>
      <p:ext uri="{BB962C8B-B14F-4D97-AF65-F5344CB8AC3E}">
        <p14:creationId xmlns:p14="http://schemas.microsoft.com/office/powerpoint/2010/main" xmlns="" val="3147075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57200" y="539175"/>
            <a:ext cx="318337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CONTEXT LEVEL3 DIAGRAM:</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effectLst/>
              <a:latin typeface="Times New Roman" pitchFamily="18" charset="0"/>
              <a:cs typeface="Times New Roman" pitchFamily="18" charset="0"/>
            </a:endParaRPr>
          </a:p>
        </p:txBody>
      </p:sp>
      <p:pic>
        <p:nvPicPr>
          <p:cNvPr id="5121" name="Picture 3" descr="1.0"/>
          <p:cNvPicPr>
            <a:picLocks noChangeAspect="1" noChangeArrowheads="1"/>
          </p:cNvPicPr>
          <p:nvPr/>
        </p:nvPicPr>
        <p:blipFill>
          <a:blip r:embed="rId2"/>
          <a:srcRect/>
          <a:stretch>
            <a:fillRect/>
          </a:stretch>
        </p:blipFill>
        <p:spPr bwMode="auto">
          <a:xfrm>
            <a:off x="1504950" y="2038350"/>
            <a:ext cx="5886450" cy="1695450"/>
          </a:xfrm>
          <a:prstGeom prst="rect">
            <a:avLst/>
          </a:prstGeom>
          <a:noFill/>
        </p:spPr>
      </p:pic>
    </p:spTree>
    <p:extLst>
      <p:ext uri="{BB962C8B-B14F-4D97-AF65-F5344CB8AC3E}">
        <p14:creationId xmlns:p14="http://schemas.microsoft.com/office/powerpoint/2010/main" xmlns="" val="3147075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1" y="1957717"/>
            <a:ext cx="5248553" cy="742511"/>
          </a:xfrm>
          <a:prstGeom prst="rect">
            <a:avLst/>
          </a:prstGeom>
        </p:spPr>
        <p:txBody>
          <a:bodyPr wrap="none">
            <a:spAutoFit/>
          </a:bodyPr>
          <a:lstStyle/>
          <a:p>
            <a:pPr>
              <a:lnSpc>
                <a:spcPct val="150000"/>
              </a:lnSpc>
            </a:pPr>
            <a:r>
              <a:rPr lang="en-US" sz="3200" b="1" dirty="0" smtClean="0">
                <a:latin typeface="Times New Roman" pitchFamily="18" charset="0"/>
                <a:cs typeface="Times New Roman" pitchFamily="18" charset="0"/>
              </a:rPr>
              <a:t>SDLC METHODOLOGIES </a:t>
            </a:r>
            <a:endParaRPr lang="en-US" sz="32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05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85750"/>
            <a:ext cx="8229600" cy="4577985"/>
          </a:xfrm>
          <a:prstGeom prst="rect">
            <a:avLst/>
          </a:prstGeom>
        </p:spPr>
        <p:txBody>
          <a:bodyPr wrap="square">
            <a:spAutoFit/>
          </a:bodyPr>
          <a:lstStyle/>
          <a:p>
            <a:pPr lvl="0">
              <a:lnSpc>
                <a:spcPct val="150000"/>
              </a:lnSpc>
            </a:pPr>
            <a:r>
              <a:rPr lang="en-US" sz="14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4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4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4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400" dirty="0" smtClean="0">
                <a:latin typeface="Times New Roman" pitchFamily="18" charset="0"/>
                <a:cs typeface="Times New Roman" pitchFamily="18" charset="0"/>
              </a:rPr>
              <a:t>Constructing and testing the second prototype.</a:t>
            </a:r>
          </a:p>
          <a:p>
            <a:pPr lvl="0">
              <a:lnSpc>
                <a:spcPct val="150000"/>
              </a:lnSpc>
            </a:pPr>
            <a:r>
              <a:rPr lang="en-US" sz="14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4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4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400" dirty="0" smtClean="0">
                <a:latin typeface="Times New Roman" pitchFamily="18" charset="0"/>
                <a:cs typeface="Times New Roman" pitchFamily="18" charset="0"/>
              </a:rPr>
              <a:t>The final system is constructed, based on the refined prototype.</a:t>
            </a:r>
          </a:p>
          <a:p>
            <a:pPr>
              <a:lnSpc>
                <a:spcPct val="150000"/>
              </a:lnSpc>
            </a:pPr>
            <a:r>
              <a:rPr lang="en-US" sz="14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97405"/>
            <a:ext cx="8314037" cy="3512215"/>
          </a:xfrm>
        </p:spPr>
        <p:txBody>
          <a:bodyPr>
            <a:noAutofit/>
          </a:bodyPr>
          <a:lstStyle/>
          <a:p>
            <a:pPr marL="0" algn="just">
              <a:lnSpc>
                <a:spcPct val="150000"/>
              </a:lnSpc>
              <a:buNone/>
            </a:pPr>
            <a:r>
              <a:rPr lang="en-US" sz="1600" dirty="0" smtClean="0">
                <a:latin typeface="Times New Roman" pitchFamily="18" charset="0"/>
                <a:cs typeface="Times New Roman" pitchFamily="18" charset="0"/>
              </a:rPr>
              <a:t>The project</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Centralized Online Vegetable Portal is a web application which maintains information about vegetables. This application also makes vegetables wise in different markets. With the help of this application user can be able to know the best value for his vegetable fooled by the marketers. This application makes the users requirement become easy .By using this application users can get the complete information about eradicating black marketing and inflation.  It helps in proper maintenance of data and information. One can easily browse through the various details using the well defined interfaces provided by the system.</a:t>
            </a:r>
          </a:p>
        </p:txBody>
      </p:sp>
      <p:sp>
        <p:nvSpPr>
          <p:cNvPr id="4" name="Title 3"/>
          <p:cNvSpPr>
            <a:spLocks noGrp="1"/>
          </p:cNvSpPr>
          <p:nvPr>
            <p:ph type="title"/>
          </p:nvPr>
        </p:nvSpPr>
        <p:spPr>
          <a:xfrm>
            <a:off x="457201" y="281175"/>
            <a:ext cx="8237836" cy="763525"/>
          </a:xfrm>
        </p:spPr>
        <p:txBody>
          <a:bodyPr>
            <a:normAutofit/>
          </a:bodyPr>
          <a:lstStyle/>
          <a:p>
            <a:pPr>
              <a:lnSpc>
                <a:spcPct val="150000"/>
              </a:lnSpc>
            </a:pPr>
            <a:r>
              <a:rPr lang="en-US" sz="2000" u="sng" dirty="0" smtClean="0">
                <a:latin typeface="Times New Roman" pitchFamily="18" charset="0"/>
                <a:cs typeface="Times New Roman" pitchFamily="18" charset="0"/>
              </a:rPr>
              <a:t>INTRODUCTION: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381000" y="285750"/>
            <a:ext cx="8153400" cy="417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1981200" y="895350"/>
            <a:ext cx="4876800" cy="36004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14350"/>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effectLst/>
                <a:latin typeface="Times New Roman" pitchFamily="18" charset="0"/>
                <a:cs typeface="Times New Roman"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1" y="2114551"/>
            <a:ext cx="3047629" cy="584775"/>
          </a:xfrm>
          <a:prstGeom prst="rect">
            <a:avLst/>
          </a:prstGeom>
        </p:spPr>
        <p:txBody>
          <a:bodyPr wrap="none">
            <a:spAutoFit/>
          </a:bodyPr>
          <a:lstStyle/>
          <a:p>
            <a:r>
              <a:rPr lang="en-US" sz="3200" b="1" dirty="0" smtClean="0">
                <a:latin typeface="Times New Roman" pitchFamily="18" charset="0"/>
                <a:cs typeface="Times New Roman" pitchFamily="18" charset="0"/>
              </a:rPr>
              <a:t>E-R DIAGRAM</a:t>
            </a:r>
            <a:endParaRPr lang="en-US" sz="32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G:\Y V R Naidu\webbased projects\1.New document\APPLICATION FOR CENTRALIZED ONLINE VEGETABLE PORTAL\DOCUMENT\ER DIAGRAM VEG.jp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extLst>
      <p:ext uri="{BB962C8B-B14F-4D97-AF65-F5344CB8AC3E}">
        <p14:creationId xmlns:p14="http://schemas.microsoft.com/office/powerpoint/2010/main" xmlns="" val="3147075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1" y="2000251"/>
            <a:ext cx="3606885" cy="742511"/>
          </a:xfrm>
          <a:prstGeom prst="rect">
            <a:avLst/>
          </a:prstGeom>
        </p:spPr>
        <p:txBody>
          <a:bodyPr wrap="none">
            <a:spAutoFit/>
          </a:bodyPr>
          <a:lstStyle/>
          <a:p>
            <a:pPr>
              <a:lnSpc>
                <a:spcPct val="150000"/>
              </a:lnSpc>
            </a:pPr>
            <a:r>
              <a:rPr lang="en-US" sz="3200" b="1" dirty="0" smtClean="0">
                <a:latin typeface="Times New Roman" pitchFamily="18" charset="0"/>
                <a:cs typeface="Times New Roman" pitchFamily="18" charset="0"/>
              </a:rPr>
              <a:t>UML DIAGRAMS </a:t>
            </a:r>
            <a:endParaRPr lang="en-US" sz="32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57200" y="13335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The Unified Modeling Language allows the software engineer to express an analysis model using the modeling notation that is governed by a set of syntactic semantic and pragmatic rules.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 UML system is represented using five different views that describe the system from distinctly different perspective. Each view is defined by a set of diagram, which is as follows.</a:t>
            </a:r>
            <a:r>
              <a:rPr kumimoji="0" lang="en-US" sz="1600" b="0" i="0" u="none" strike="noStrike" cap="none" normalizeH="0" baseline="0" dirty="0" smtClean="0">
                <a:ln>
                  <a:noFill/>
                </a:ln>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cs typeface="Times New Roman" pitchFamily="18" charset="0"/>
              </a:rPr>
              <a:t>User Model</a:t>
            </a:r>
            <a:r>
              <a:rPr kumimoji="0" lang="en-US" sz="1600" b="0" i="0" u="none" strike="noStrike" cap="none" normalizeH="0" dirty="0" smtClean="0">
                <a:ln>
                  <a:noFill/>
                </a:ln>
                <a:effectLst/>
                <a:latin typeface="Times New Roman" pitchFamily="18" charset="0"/>
                <a:cs typeface="Times New Roman" pitchFamily="18" charset="0"/>
              </a:rPr>
              <a:t>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baseline="0" dirty="0" smtClean="0">
                <a:latin typeface="Times New Roman" pitchFamily="18" charset="0"/>
                <a:cs typeface="Times New Roman" pitchFamily="18" charset="0"/>
              </a:rPr>
              <a:t>Structural</a:t>
            </a:r>
            <a:r>
              <a:rPr lang="en-US" sz="1600" dirty="0" smtClean="0">
                <a:latin typeface="Times New Roman" pitchFamily="18" charset="0"/>
                <a:cs typeface="Times New Roman" pitchFamily="18" charset="0"/>
              </a:rPr>
              <a: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cs typeface="Times New Roman" pitchFamily="18" charset="0"/>
              </a:rPr>
              <a:t>Behavioral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dirty="0" smtClean="0">
                <a:latin typeface="Times New Roman" pitchFamily="18" charset="0"/>
                <a:cs typeface="Times New Roman" pitchFamily="18" charset="0"/>
              </a:rPr>
              <a:t>Implement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dirty="0" smtClean="0">
                <a:ln>
                  <a:noFill/>
                </a:ln>
                <a:effectLst/>
                <a:latin typeface="Times New Roman" pitchFamily="18" charset="0"/>
                <a:cs typeface="Times New Roman" pitchFamily="18" charset="0"/>
              </a:rPr>
              <a:t>Environmental Model View.</a:t>
            </a:r>
          </a:p>
          <a:p>
            <a:pPr algn="just">
              <a:lnSpc>
                <a:spcPct val="150000"/>
              </a:lnSpc>
            </a:pPr>
            <a:r>
              <a:rPr lang="en-US" sz="1600" b="1" dirty="0" smtClean="0">
                <a:latin typeface="Times New Roman" pitchFamily="18" charset="0"/>
                <a:cs typeface="Times New Roman" pitchFamily="18" charset="0"/>
              </a:rPr>
              <a:t>UML is specifically constructed through two different domains they are:</a:t>
            </a:r>
            <a:endParaRPr lang="en-US" sz="1600" dirty="0" smtClean="0">
              <a:latin typeface="Times New Roman" pitchFamily="18" charset="0"/>
              <a:cs typeface="Times New Roman" pitchFamily="18" charset="0"/>
            </a:endParaRPr>
          </a:p>
          <a:p>
            <a:pPr marL="0" lvl="1" algn="just">
              <a:lnSpc>
                <a:spcPct val="150000"/>
              </a:lnSpc>
            </a:pPr>
            <a:r>
              <a:rPr lang="en-US" sz="1600" dirty="0" smtClean="0">
                <a:latin typeface="Times New Roman" pitchFamily="18" charset="0"/>
                <a:cs typeface="Times New Roman" pitchFamily="18" charset="0"/>
              </a:rPr>
              <a:t>UML Analysis modeling, this focuses on the user model and structural model views of the system.</a:t>
            </a:r>
          </a:p>
          <a:p>
            <a:pPr marL="0" lvl="1" algn="just">
              <a:lnSpc>
                <a:spcPct val="150000"/>
              </a:lnSpc>
            </a:pPr>
            <a:r>
              <a:rPr lang="en-US" sz="1600" dirty="0" smtClean="0">
                <a:latin typeface="Times New Roman" pitchFamily="18" charset="0"/>
                <a:cs typeface="Times New Roman" pitchFamily="18" charset="0"/>
              </a:rPr>
              <a:t>UML design modeling, which focuses on the behavioral modeling, implementation modeling and environmental model views.</a:t>
            </a:r>
          </a:p>
          <a:p>
            <a:pPr marL="342900" marR="0" lvl="0" indent="-34290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dirty="0" smtClean="0">
                <a:ln>
                  <a:noFill/>
                </a:ln>
                <a:effectLst/>
                <a:latin typeface="Times New Roman" pitchFamily="18" charset="0"/>
                <a:cs typeface="Times New Roman" pitchFamily="18" charset="0"/>
              </a:rPr>
              <a:t> </a:t>
            </a:r>
            <a:endParaRPr kumimoji="0" lang="en-US" sz="16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057401"/>
            <a:ext cx="4564070" cy="584775"/>
          </a:xfrm>
          <a:prstGeom prst="rect">
            <a:avLst/>
          </a:prstGeom>
        </p:spPr>
        <p:txBody>
          <a:bodyPr wrap="none">
            <a:spAutoFit/>
          </a:bodyPr>
          <a:lstStyle/>
          <a:p>
            <a:r>
              <a:rPr lang="en-US" sz="3200" b="1" dirty="0" smtClean="0">
                <a:latin typeface="Times New Roman" pitchFamily="18" charset="0"/>
                <a:cs typeface="Times New Roman" pitchFamily="18" charset="0"/>
              </a:rPr>
              <a:t>USE CASE DIAGRAMS</a:t>
            </a:r>
            <a:endParaRPr lang="en-US" sz="32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1776413" y="742951"/>
            <a:ext cx="5591175" cy="3886200"/>
          </a:xfrm>
          <a:prstGeom prst="rect">
            <a:avLst/>
          </a:prstGeom>
          <a:noFill/>
          <a:ln w="9525">
            <a:noFill/>
            <a:miter lim="800000"/>
            <a:headEnd/>
            <a:tailEnd/>
          </a:ln>
          <a:effectLst/>
        </p:spPr>
      </p:pic>
    </p:spTree>
    <p:extLst>
      <p:ext uri="{BB962C8B-B14F-4D97-AF65-F5344CB8AC3E}">
        <p14:creationId xmlns:p14="http://schemas.microsoft.com/office/powerpoint/2010/main" xmlns="" val="3147075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1000" y="328196"/>
            <a:ext cx="309091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ADMIN USE CASE DIAGRAM:</a:t>
            </a:r>
            <a:endParaRPr kumimoji="0" lang="en-US" sz="1600" b="0" i="0" strike="noStrike" cap="none" normalizeH="0" baseline="0" dirty="0" smtClean="0">
              <a:ln>
                <a:noFill/>
              </a:ln>
              <a:effectLst/>
              <a:latin typeface="Times New Roman" pitchFamily="18" charset="0"/>
              <a:cs typeface="Times New Roman" pitchFamily="18" charset="0"/>
            </a:endParaRPr>
          </a:p>
        </p:txBody>
      </p:sp>
      <p:pic>
        <p:nvPicPr>
          <p:cNvPr id="54273" name="Picture 2"/>
          <p:cNvPicPr>
            <a:picLocks noChangeAspect="1" noChangeArrowheads="1"/>
          </p:cNvPicPr>
          <p:nvPr/>
        </p:nvPicPr>
        <p:blipFill>
          <a:blip r:embed="rId2"/>
          <a:srcRect/>
          <a:stretch>
            <a:fillRect/>
          </a:stretch>
        </p:blipFill>
        <p:spPr bwMode="auto">
          <a:xfrm>
            <a:off x="1724025" y="819150"/>
            <a:ext cx="5438775" cy="4095750"/>
          </a:xfrm>
          <a:prstGeom prst="rect">
            <a:avLst/>
          </a:prstGeom>
          <a:noFill/>
        </p:spPr>
      </p:pic>
      <p:sp>
        <p:nvSpPr>
          <p:cNvPr id="54275" name="Rectangle 3"/>
          <p:cNvSpPr>
            <a:spLocks noChangeArrowheads="1"/>
          </p:cNvSpPr>
          <p:nvPr/>
        </p:nvSpPr>
        <p:spPr bwMode="auto">
          <a:xfrm>
            <a:off x="0" y="5143500"/>
            <a:ext cx="18473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1000" y="514350"/>
            <a:ext cx="291938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USE CASE DIAGRAM:</a:t>
            </a:r>
            <a:endParaRPr kumimoji="0" lang="en-US" sz="1600" b="0" i="0" strike="noStrike" cap="none" normalizeH="0" baseline="0" dirty="0" smtClean="0">
              <a:ln>
                <a:noFill/>
              </a:ln>
              <a:solidFill>
                <a:schemeClr val="tx1"/>
              </a:solidFill>
              <a:effectLst/>
              <a:latin typeface="Arial" pitchFamily="34" charset="0"/>
              <a:cs typeface="Arial" pitchFamily="34" charset="0"/>
            </a:endParaRPr>
          </a:p>
        </p:txBody>
      </p:sp>
      <p:pic>
        <p:nvPicPr>
          <p:cNvPr id="53249" name="Picture 3"/>
          <p:cNvPicPr>
            <a:picLocks noChangeAspect="1" noChangeArrowheads="1"/>
          </p:cNvPicPr>
          <p:nvPr/>
        </p:nvPicPr>
        <p:blipFill>
          <a:blip r:embed="rId2"/>
          <a:srcRect/>
          <a:stretch>
            <a:fillRect/>
          </a:stretch>
        </p:blipFill>
        <p:spPr bwMode="auto">
          <a:xfrm>
            <a:off x="2133600" y="742950"/>
            <a:ext cx="4810125" cy="4000500"/>
          </a:xfrm>
          <a:prstGeom prst="rect">
            <a:avLst/>
          </a:prstGeom>
          <a:noFill/>
        </p:spPr>
      </p:pic>
      <p:sp>
        <p:nvSpPr>
          <p:cNvPr id="53251" name="Rectangle 3"/>
          <p:cNvSpPr>
            <a:spLocks noChangeArrowheads="1"/>
          </p:cNvSpPr>
          <p:nvPr/>
        </p:nvSpPr>
        <p:spPr bwMode="auto">
          <a:xfrm>
            <a:off x="0" y="445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14707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533400" y="1200150"/>
            <a:ext cx="7927977" cy="2276294"/>
          </a:xfrm>
        </p:spPr>
        <p:txBody>
          <a:bodyPr>
            <a:normAutofit/>
          </a:bodyPr>
          <a:lstStyle/>
          <a:p>
            <a:pPr marL="0" algn="just">
              <a:lnSpc>
                <a:spcPct val="150000"/>
              </a:lnSpc>
              <a:buNone/>
            </a:pPr>
            <a:r>
              <a:rPr lang="en-US" sz="1600" dirty="0" smtClean="0">
                <a:latin typeface="Times New Roman" pitchFamily="18" charset="0"/>
                <a:cs typeface="Times New Roman" pitchFamily="18" charset="0"/>
              </a:rPr>
              <a:t>The main objective of</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Centralized Online Vegetable Portal is to develop a website which will help users even though the admin will get best from his input.</a:t>
            </a:r>
            <a:endParaRPr lang="en-US" sz="1600" dirty="0">
              <a:latin typeface="Times New Roman" pitchFamily="18" charset="0"/>
              <a:cs typeface="Times New Roman" pitchFamily="18" charset="0"/>
            </a:endParaRPr>
          </a:p>
        </p:txBody>
      </p:sp>
      <p:sp>
        <p:nvSpPr>
          <p:cNvPr id="4" name="Title 3"/>
          <p:cNvSpPr>
            <a:spLocks noGrp="1"/>
          </p:cNvSpPr>
          <p:nvPr>
            <p:ph type="title"/>
          </p:nvPr>
        </p:nvSpPr>
        <p:spPr>
          <a:xfrm>
            <a:off x="525317" y="128470"/>
            <a:ext cx="8093365" cy="916230"/>
          </a:xfrm>
        </p:spPr>
        <p:txBody>
          <a:bodyPr>
            <a:normAutofit/>
          </a:bodyPr>
          <a:lstStyle/>
          <a:p>
            <a:pPr algn="l">
              <a:lnSpc>
                <a:spcPct val="150000"/>
              </a:lnSpc>
            </a:pPr>
            <a:r>
              <a:rPr lang="en-US" sz="2000" u="sng"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170783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238" y="1943101"/>
            <a:ext cx="4826962"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SEQUENCE DIAGRAMS</a:t>
            </a:r>
            <a:endParaRPr lang="en-US" sz="32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81000" y="285750"/>
            <a:ext cx="322235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ADMIN SEQUENCE DIAGRAM:</a:t>
            </a:r>
            <a:endParaRPr kumimoji="0" lang="en-US" sz="1600" b="0" i="0" strike="noStrike" cap="none" normalizeH="0" baseline="0" dirty="0" smtClean="0">
              <a:ln>
                <a:noFill/>
              </a:ln>
              <a:effectLst/>
              <a:latin typeface="Arial" pitchFamily="34" charset="0"/>
              <a:cs typeface="Arial" pitchFamily="34" charset="0"/>
            </a:endParaRPr>
          </a:p>
        </p:txBody>
      </p:sp>
      <p:pic>
        <p:nvPicPr>
          <p:cNvPr id="1025" name="Picture 4"/>
          <p:cNvPicPr>
            <a:picLocks noChangeAspect="1" noChangeArrowheads="1"/>
          </p:cNvPicPr>
          <p:nvPr/>
        </p:nvPicPr>
        <p:blipFill>
          <a:blip r:embed="rId2"/>
          <a:srcRect/>
          <a:stretch>
            <a:fillRect/>
          </a:stretch>
        </p:blipFill>
        <p:spPr bwMode="auto">
          <a:xfrm>
            <a:off x="1371600" y="666750"/>
            <a:ext cx="5943600" cy="4191000"/>
          </a:xfrm>
          <a:prstGeom prst="rect">
            <a:avLst/>
          </a:prstGeom>
          <a:noFill/>
        </p:spPr>
      </p:pic>
      <p:sp>
        <p:nvSpPr>
          <p:cNvPr id="1027" name="Rectangle 3"/>
          <p:cNvSpPr>
            <a:spLocks noChangeArrowheads="1"/>
          </p:cNvSpPr>
          <p:nvPr/>
        </p:nvSpPr>
        <p:spPr bwMode="auto">
          <a:xfrm>
            <a:off x="0" y="464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147075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57200" y="209550"/>
            <a:ext cx="305083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USER SEQUENCE DIAGRAM:</a:t>
            </a:r>
            <a:endParaRPr kumimoji="0" lang="en-US" sz="1600" b="0" i="0" strike="noStrike" cap="none" normalizeH="0" baseline="0" dirty="0" smtClean="0">
              <a:ln>
                <a:noFill/>
              </a:ln>
              <a:effectLst/>
              <a:latin typeface="Arial" pitchFamily="34" charset="0"/>
              <a:cs typeface="Arial" pitchFamily="34" charset="0"/>
            </a:endParaRPr>
          </a:p>
        </p:txBody>
      </p:sp>
      <p:pic>
        <p:nvPicPr>
          <p:cNvPr id="83969" name="Picture 7"/>
          <p:cNvPicPr>
            <a:picLocks noChangeAspect="1" noChangeArrowheads="1"/>
          </p:cNvPicPr>
          <p:nvPr/>
        </p:nvPicPr>
        <p:blipFill>
          <a:blip r:embed="rId2"/>
          <a:srcRect/>
          <a:stretch>
            <a:fillRect/>
          </a:stretch>
        </p:blipFill>
        <p:spPr bwMode="auto">
          <a:xfrm>
            <a:off x="1524000" y="819150"/>
            <a:ext cx="5943600" cy="3676650"/>
          </a:xfrm>
          <a:prstGeom prst="rect">
            <a:avLst/>
          </a:prstGeom>
          <a:noFill/>
        </p:spPr>
      </p:pic>
      <p:sp>
        <p:nvSpPr>
          <p:cNvPr id="83971" name="Rectangle 3"/>
          <p:cNvSpPr>
            <a:spLocks noChangeArrowheads="1"/>
          </p:cNvSpPr>
          <p:nvPr/>
        </p:nvSpPr>
        <p:spPr bwMode="auto">
          <a:xfrm>
            <a:off x="0" y="4133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147075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828" y="1943101"/>
            <a:ext cx="6006773" cy="742511"/>
          </a:xfrm>
          <a:prstGeom prst="rect">
            <a:avLst/>
          </a:prstGeom>
        </p:spPr>
        <p:txBody>
          <a:bodyPr wrap="none">
            <a:spAutoFit/>
          </a:bodyPr>
          <a:lstStyle/>
          <a:p>
            <a:pPr>
              <a:lnSpc>
                <a:spcPct val="150000"/>
              </a:lnSpc>
            </a:pPr>
            <a:r>
              <a:rPr lang="en-US" sz="3200" b="1" dirty="0" smtClean="0">
                <a:latin typeface="Times New Roman" pitchFamily="18" charset="0"/>
                <a:cs typeface="Times New Roman" pitchFamily="18" charset="0"/>
              </a:rPr>
              <a:t>COLLABORATION DIAGRAM</a:t>
            </a:r>
            <a:endParaRPr lang="en-US" sz="32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65758" y="251996"/>
            <a:ext cx="392524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ADMIN COLLABORATION DIAGRAM:</a:t>
            </a:r>
            <a:endParaRPr kumimoji="0" lang="en-US" sz="1600" b="0" i="0" strike="noStrike" cap="none" normalizeH="0" baseline="0" dirty="0" smtClean="0">
              <a:ln>
                <a:noFill/>
              </a:ln>
              <a:effectLst/>
              <a:latin typeface="Times New Roman" pitchFamily="18" charset="0"/>
              <a:cs typeface="Times New Roman" pitchFamily="18" charset="0"/>
            </a:endParaRPr>
          </a:p>
        </p:txBody>
      </p:sp>
      <p:pic>
        <p:nvPicPr>
          <p:cNvPr id="81921" name="Picture 6"/>
          <p:cNvPicPr>
            <a:picLocks noChangeAspect="1" noChangeArrowheads="1"/>
          </p:cNvPicPr>
          <p:nvPr/>
        </p:nvPicPr>
        <p:blipFill>
          <a:blip r:embed="rId2"/>
          <a:srcRect/>
          <a:stretch>
            <a:fillRect/>
          </a:stretch>
        </p:blipFill>
        <p:spPr bwMode="auto">
          <a:xfrm>
            <a:off x="1828800" y="514351"/>
            <a:ext cx="5553075" cy="4648199"/>
          </a:xfrm>
          <a:prstGeom prst="rect">
            <a:avLst/>
          </a:prstGeom>
          <a:noFill/>
        </p:spPr>
      </p:pic>
      <p:sp>
        <p:nvSpPr>
          <p:cNvPr id="81923" name="Rectangle 3"/>
          <p:cNvSpPr>
            <a:spLocks noChangeArrowheads="1"/>
          </p:cNvSpPr>
          <p:nvPr/>
        </p:nvSpPr>
        <p:spPr bwMode="auto">
          <a:xfrm>
            <a:off x="0" y="5514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147075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57200" y="285750"/>
            <a:ext cx="375372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USER COLLABORATION DIAGRAM:</a:t>
            </a:r>
            <a:endParaRPr kumimoji="0" lang="en-US" sz="1600" b="0" i="0" strike="noStrike" cap="none" normalizeH="0" baseline="0" dirty="0" smtClean="0">
              <a:ln>
                <a:noFill/>
              </a:ln>
              <a:effectLst/>
              <a:latin typeface="Arial" pitchFamily="34" charset="0"/>
              <a:cs typeface="Arial" pitchFamily="34" charset="0"/>
            </a:endParaRPr>
          </a:p>
        </p:txBody>
      </p:sp>
      <p:pic>
        <p:nvPicPr>
          <p:cNvPr id="80897" name="Picture 10"/>
          <p:cNvPicPr>
            <a:picLocks noChangeAspect="1" noChangeArrowheads="1"/>
          </p:cNvPicPr>
          <p:nvPr/>
        </p:nvPicPr>
        <p:blipFill>
          <a:blip r:embed="rId2"/>
          <a:srcRect/>
          <a:stretch>
            <a:fillRect/>
          </a:stretch>
        </p:blipFill>
        <p:spPr bwMode="auto">
          <a:xfrm>
            <a:off x="1981200" y="1200150"/>
            <a:ext cx="5267325" cy="3181350"/>
          </a:xfrm>
          <a:prstGeom prst="rect">
            <a:avLst/>
          </a:prstGeom>
          <a:noFill/>
        </p:spPr>
      </p:pic>
      <p:sp>
        <p:nvSpPr>
          <p:cNvPr id="80899" name="Rectangle 3"/>
          <p:cNvSpPr>
            <a:spLocks noChangeArrowheads="1"/>
          </p:cNvSpPr>
          <p:nvPr/>
        </p:nvSpPr>
        <p:spPr bwMode="auto">
          <a:xfrm>
            <a:off x="0" y="3638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147075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286001" y="2114551"/>
            <a:ext cx="460812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effectLst/>
                <a:latin typeface="Times New Roman" pitchFamily="18" charset="0"/>
                <a:ea typeface="Times New Roman" pitchFamily="18" charset="0"/>
                <a:cs typeface="Times New Roman" pitchFamily="18" charset="0"/>
              </a:rPr>
              <a:t>ACTIVITY DIAGRAMS</a:t>
            </a:r>
            <a:endParaRPr kumimoji="0" lang="en-US" sz="32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686175" y="438150"/>
            <a:ext cx="1771650" cy="4577398"/>
          </a:xfrm>
          <a:prstGeom prst="rect">
            <a:avLst/>
          </a:prstGeom>
          <a:noFill/>
          <a:ln w="9525">
            <a:noFill/>
            <a:miter lim="800000"/>
            <a:headEnd/>
            <a:tailEnd/>
          </a:ln>
        </p:spPr>
      </p:pic>
      <p:sp>
        <p:nvSpPr>
          <p:cNvPr id="3" name="Rectangle 2"/>
          <p:cNvSpPr/>
          <p:nvPr/>
        </p:nvSpPr>
        <p:spPr>
          <a:xfrm>
            <a:off x="457200" y="361950"/>
            <a:ext cx="3515899" cy="338554"/>
          </a:xfrm>
          <a:prstGeom prst="rect">
            <a:avLst/>
          </a:prstGeom>
        </p:spPr>
        <p:txBody>
          <a:bodyPr wrap="none">
            <a:spAutoFit/>
          </a:bodyPr>
          <a:lstStyle/>
          <a:p>
            <a:r>
              <a:rPr lang="en-US" sz="1600" b="1" dirty="0" smtClean="0">
                <a:latin typeface="Times New Roman" pitchFamily="18" charset="0"/>
                <a:cs typeface="Times New Roman" pitchFamily="18" charset="0"/>
              </a:rPr>
              <a:t>ADMIN STATE CHART DIAGRAM:</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38150"/>
            <a:ext cx="3275448" cy="338554"/>
          </a:xfrm>
          <a:prstGeom prst="rect">
            <a:avLst/>
          </a:prstGeom>
        </p:spPr>
        <p:txBody>
          <a:bodyPr wrap="none">
            <a:spAutoFit/>
          </a:bodyPr>
          <a:lstStyle/>
          <a:p>
            <a:r>
              <a:rPr lang="en-US" sz="1600" b="1" dirty="0" smtClean="0">
                <a:latin typeface="Times New Roman" pitchFamily="18" charset="0"/>
                <a:cs typeface="Times New Roman" pitchFamily="18" charset="0"/>
              </a:rPr>
              <a:t>USER STATE CHART DIAGRAM</a:t>
            </a:r>
            <a:endParaRPr lang="en-US" sz="1600" dirty="0">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3562350" y="742949"/>
            <a:ext cx="2019300" cy="4267201"/>
          </a:xfrm>
          <a:prstGeom prst="rect">
            <a:avLst/>
          </a:prstGeom>
          <a:noFill/>
          <a:ln w="9525">
            <a:noFill/>
            <a:miter lim="800000"/>
            <a:headEnd/>
            <a:tailEnd/>
          </a:ln>
        </p:spPr>
      </p:pic>
    </p:spTree>
    <p:extLst>
      <p:ext uri="{BB962C8B-B14F-4D97-AF65-F5344CB8AC3E}">
        <p14:creationId xmlns:p14="http://schemas.microsoft.com/office/powerpoint/2010/main" xmlns="" val="3147075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4800" y="438150"/>
            <a:ext cx="375814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ACTIVITY DIAGRAM</a:t>
            </a:r>
            <a:endParaRPr kumimoji="0" lang="en-US" sz="900" b="0" i="0" strike="noStrike" cap="none" normalizeH="0" baseline="0" dirty="0" smtClean="0">
              <a:ln>
                <a:noFill/>
              </a:ln>
              <a:solidFill>
                <a:schemeClr val="tx1"/>
              </a:solidFill>
              <a:effectLst/>
              <a:latin typeface="Arial" pitchFamily="34" charset="0"/>
              <a:cs typeface="Arial" pitchFamily="34" charset="0"/>
            </a:endParaRPr>
          </a:p>
        </p:txBody>
      </p:sp>
      <p:pic>
        <p:nvPicPr>
          <p:cNvPr id="76801" name="Picture 13"/>
          <p:cNvPicPr>
            <a:picLocks noChangeAspect="1" noChangeArrowheads="1"/>
          </p:cNvPicPr>
          <p:nvPr/>
        </p:nvPicPr>
        <p:blipFill>
          <a:blip r:embed="rId2"/>
          <a:srcRect/>
          <a:stretch>
            <a:fillRect/>
          </a:stretch>
        </p:blipFill>
        <p:spPr bwMode="auto">
          <a:xfrm>
            <a:off x="1371600" y="742950"/>
            <a:ext cx="5934075" cy="4114800"/>
          </a:xfrm>
          <a:prstGeom prst="rect">
            <a:avLst/>
          </a:prstGeom>
          <a:noFill/>
        </p:spPr>
      </p:pic>
    </p:spTree>
    <p:extLst>
      <p:ext uri="{BB962C8B-B14F-4D97-AF65-F5344CB8AC3E}">
        <p14:creationId xmlns:p14="http://schemas.microsoft.com/office/powerpoint/2010/main" xmlns="" val="314707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1676400" y="1809750"/>
            <a:ext cx="5955495" cy="609600"/>
          </a:xfrm>
        </p:spPr>
        <p:txBody>
          <a:bodyPr>
            <a:normAutofit/>
          </a:bodyPr>
          <a:lstStyle/>
          <a:p>
            <a:pPr algn="ctr">
              <a:buNone/>
            </a:pPr>
            <a:r>
              <a:rPr lang="en-US" sz="3200" b="1" dirty="0" smtClean="0">
                <a:latin typeface="Times New Roman" pitchFamily="18" charset="0"/>
                <a:cs typeface="Times New Roman" pitchFamily="18" charset="0"/>
              </a:rPr>
              <a:t>SYSTEM ANALYSIS</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04800" y="438150"/>
            <a:ext cx="327955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ACTIVITY DIAGRAM:</a:t>
            </a:r>
            <a:endParaRPr kumimoji="0" lang="en-US" sz="1800" b="0" i="0" strike="noStrike" cap="none" normalizeH="0" baseline="0" dirty="0" smtClean="0">
              <a:ln>
                <a:noFill/>
              </a:ln>
              <a:solidFill>
                <a:schemeClr val="tx1"/>
              </a:solidFill>
              <a:effectLst/>
              <a:latin typeface="Arial" pitchFamily="34" charset="0"/>
              <a:cs typeface="Arial" pitchFamily="34" charset="0"/>
            </a:endParaRPr>
          </a:p>
        </p:txBody>
      </p:sp>
      <p:pic>
        <p:nvPicPr>
          <p:cNvPr id="75777" name="Picture 14"/>
          <p:cNvPicPr>
            <a:picLocks noChangeAspect="1" noChangeArrowheads="1"/>
          </p:cNvPicPr>
          <p:nvPr/>
        </p:nvPicPr>
        <p:blipFill>
          <a:blip r:embed="rId2"/>
          <a:srcRect/>
          <a:stretch>
            <a:fillRect/>
          </a:stretch>
        </p:blipFill>
        <p:spPr bwMode="auto">
          <a:xfrm>
            <a:off x="1371600" y="800100"/>
            <a:ext cx="5943600" cy="3905250"/>
          </a:xfrm>
          <a:prstGeom prst="rect">
            <a:avLst/>
          </a:prstGeom>
          <a:noFill/>
        </p:spPr>
      </p:pic>
    </p:spTree>
    <p:extLst>
      <p:ext uri="{BB962C8B-B14F-4D97-AF65-F5344CB8AC3E}">
        <p14:creationId xmlns:p14="http://schemas.microsoft.com/office/powerpoint/2010/main" xmlns="" val="3147075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450" y="2057401"/>
            <a:ext cx="5047151" cy="584775"/>
          </a:xfrm>
          <a:prstGeom prst="rect">
            <a:avLst/>
          </a:prstGeom>
        </p:spPr>
        <p:txBody>
          <a:bodyPr wrap="none">
            <a:spAutoFit/>
          </a:bodyPr>
          <a:lstStyle/>
          <a:p>
            <a:r>
              <a:rPr lang="en-US" sz="3200" b="1" dirty="0" smtClean="0">
                <a:latin typeface="Times New Roman" pitchFamily="18" charset="0"/>
                <a:cs typeface="Times New Roman" pitchFamily="18" charset="0"/>
              </a:rPr>
              <a:t>COMPONENT DIAGRAM</a:t>
            </a:r>
            <a:endParaRPr lang="en-US" sz="32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905000" y="742950"/>
            <a:ext cx="5562600" cy="3429000"/>
          </a:xfrm>
          <a:prstGeom prst="rect">
            <a:avLst/>
          </a:prstGeom>
          <a:noFill/>
          <a:ln w="9525">
            <a:noFill/>
            <a:miter lim="800000"/>
            <a:headEnd/>
            <a:tailEnd/>
          </a:ln>
        </p:spPr>
      </p:pic>
    </p:spTree>
    <p:extLst>
      <p:ext uri="{BB962C8B-B14F-4D97-AF65-F5344CB8AC3E}">
        <p14:creationId xmlns:p14="http://schemas.microsoft.com/office/powerpoint/2010/main" xmlns="" val="3147075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063175"/>
            <a:ext cx="5378973" cy="584775"/>
          </a:xfrm>
          <a:prstGeom prst="rect">
            <a:avLst/>
          </a:prstGeom>
        </p:spPr>
        <p:txBody>
          <a:bodyPr wrap="none">
            <a:spAutoFit/>
          </a:bodyPr>
          <a:lstStyle/>
          <a:p>
            <a:r>
              <a:rPr lang="en-US" sz="3200" b="1" dirty="0" smtClean="0">
                <a:latin typeface="Times New Roman" pitchFamily="18" charset="0"/>
                <a:cs typeface="Times New Roman" pitchFamily="18" charset="0"/>
              </a:rPr>
              <a:t> DEPLOYMENT DIAGRAM</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0-09-4a OO - UML Structure Diagrams 6.gif"/>
          <p:cNvPicPr/>
          <p:nvPr/>
        </p:nvPicPr>
        <p:blipFill>
          <a:blip r:embed="rId2"/>
          <a:stretch>
            <a:fillRect/>
          </a:stretch>
        </p:blipFill>
        <p:spPr>
          <a:xfrm>
            <a:off x="1981200" y="788670"/>
            <a:ext cx="5333999" cy="3840480"/>
          </a:xfrm>
          <a:prstGeom prst="rect">
            <a:avLst/>
          </a:prstGeom>
        </p:spPr>
      </p:pic>
    </p:spTree>
    <p:extLst>
      <p:ext uri="{BB962C8B-B14F-4D97-AF65-F5344CB8AC3E}">
        <p14:creationId xmlns:p14="http://schemas.microsoft.com/office/powerpoint/2010/main" xmlns="" val="31470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p:txBody>
          <a:bodyPr>
            <a:normAutofit/>
          </a:bodyPr>
          <a:lstStyle/>
          <a:p>
            <a:pPr lvl="0" algn="just">
              <a:lnSpc>
                <a:spcPct val="150000"/>
              </a:lnSpc>
              <a:buFont typeface="Wingdings" pitchFamily="2" charset="2"/>
              <a:buChar char="ü"/>
            </a:pPr>
            <a:r>
              <a:rPr lang="en-US" sz="1600" dirty="0" smtClean="0">
                <a:latin typeface="Times New Roman" pitchFamily="18" charset="0"/>
                <a:cs typeface="Times New Roman" pitchFamily="18" charset="0"/>
              </a:rPr>
              <a:t>In olden days we experienced this type of situation like we are go to the market you doesn’t satisfied with vegetables prices, and don’t know the vegetable prices.</a:t>
            </a:r>
            <a:endParaRPr lang="en-US" sz="1600" b="1" dirty="0" smtClean="0">
              <a:latin typeface="Times New Roman" pitchFamily="18" charset="0"/>
              <a:cs typeface="Times New Roman" pitchFamily="18" charset="0"/>
            </a:endParaRPr>
          </a:p>
          <a:p>
            <a:pPr lvl="0" algn="just">
              <a:lnSpc>
                <a:spcPct val="150000"/>
              </a:lnSpc>
              <a:buFont typeface="Wingdings" pitchFamily="2" charset="2"/>
              <a:buChar char="ü"/>
            </a:pPr>
            <a:r>
              <a:rPr lang="en-US" sz="1600" dirty="0" smtClean="0">
                <a:latin typeface="Times New Roman" pitchFamily="18" charset="0"/>
                <a:cs typeface="Times New Roman" pitchFamily="18" charset="0"/>
              </a:rPr>
              <a:t>You shouldn’t remember the previous price about vegetables.</a:t>
            </a:r>
            <a:endParaRPr lang="en-US" sz="1600" b="1" dirty="0" smtClean="0">
              <a:latin typeface="Times New Roman" pitchFamily="18" charset="0"/>
              <a:cs typeface="Times New Roman" pitchFamily="18" charset="0"/>
            </a:endParaRPr>
          </a:p>
          <a:p>
            <a:pPr lvl="0" algn="just">
              <a:lnSpc>
                <a:spcPct val="150000"/>
              </a:lnSpc>
              <a:buFont typeface="Wingdings" pitchFamily="2" charset="2"/>
              <a:buChar char="ü"/>
            </a:pPr>
            <a:r>
              <a:rPr lang="en-US" sz="1600" dirty="0" smtClean="0">
                <a:latin typeface="Times New Roman" pitchFamily="18" charset="0"/>
                <a:cs typeface="Times New Roman" pitchFamily="18" charset="0"/>
              </a:rPr>
              <a:t>Users can’t get the complete information about eradicating black marketing and inflation. </a:t>
            </a:r>
            <a:endParaRPr lang="en-US" sz="1600" b="1" dirty="0" smtClean="0">
              <a:latin typeface="Times New Roman" pitchFamily="18" charset="0"/>
              <a:cs typeface="Times New Roman" pitchFamily="18" charset="0"/>
            </a:endParaRPr>
          </a:p>
          <a:p>
            <a:pPr lvl="0" algn="just">
              <a:lnSpc>
                <a:spcPct val="150000"/>
              </a:lnSpc>
              <a:buFont typeface="Wingdings" pitchFamily="2" charset="2"/>
              <a:buChar char="ü"/>
            </a:pPr>
            <a:r>
              <a:rPr lang="en-US" sz="1600" dirty="0" smtClean="0">
                <a:latin typeface="Times New Roman" pitchFamily="18" charset="0"/>
                <a:cs typeface="Times New Roman" pitchFamily="18" charset="0"/>
              </a:rPr>
              <a:t>Users can’t get the information about which vegetables are available or not, and if it is not there we are go to another market.</a:t>
            </a:r>
            <a:endParaRPr lang="en-US" sz="1600" b="1" dirty="0" smtClean="0">
              <a:latin typeface="Times New Roman" pitchFamily="18" charset="0"/>
              <a:cs typeface="Times New Roman" pitchFamily="18" charset="0"/>
            </a:endParaRPr>
          </a:p>
          <a:p>
            <a:pPr algn="just">
              <a:lnSpc>
                <a:spcPct val="150000"/>
              </a:lnSpc>
              <a:buFont typeface="Wingdings" pitchFamily="2" charset="2"/>
              <a:buChar char="ü"/>
            </a:pPr>
            <a:r>
              <a:rPr lang="en-US" sz="1600" dirty="0" smtClean="0">
                <a:latin typeface="Times New Roman" pitchFamily="18" charset="0"/>
                <a:cs typeface="Times New Roman" pitchFamily="18" charset="0"/>
              </a:rPr>
              <a:t>In case there also not providing those vegetables, users’ time wasted. </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l">
              <a:lnSpc>
                <a:spcPct val="150000"/>
              </a:lnSpc>
            </a:pPr>
            <a:r>
              <a:rPr lang="en-US" sz="2000" u="sng" dirty="0" smtClean="0">
                <a:latin typeface="Times New Roman" pitchFamily="18" charset="0"/>
                <a:cs typeface="Times New Roman" pitchFamily="18" charset="0"/>
              </a:rPr>
              <a:t>EXISTING SYSTEM: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p:txBody>
          <a:bodyPr>
            <a:normAutofit/>
          </a:bodyPr>
          <a:lstStyle/>
          <a:p>
            <a:pPr>
              <a:lnSpc>
                <a:spcPct val="150000"/>
              </a:lnSpc>
              <a:buFont typeface="Wingdings" pitchFamily="2" charset="2"/>
              <a:buChar char="ü"/>
            </a:pPr>
            <a:r>
              <a:rPr lang="en-US" sz="1400" dirty="0" smtClean="0">
                <a:latin typeface="Times New Roman" pitchFamily="18" charset="0"/>
                <a:cs typeface="Times New Roman" pitchFamily="18" charset="0"/>
              </a:rPr>
              <a:t>The development of this new system contains the following activities, which try to automate the entire process keeping in the view of database integration approach.</a:t>
            </a:r>
          </a:p>
          <a:p>
            <a:pPr lvl="0">
              <a:lnSpc>
                <a:spcPct val="150000"/>
              </a:lnSpc>
              <a:buFont typeface="Wingdings" pitchFamily="2" charset="2"/>
              <a:buChar char="ü"/>
            </a:pPr>
            <a:r>
              <a:rPr lang="en-US" sz="1400" dirty="0" smtClean="0">
                <a:latin typeface="Times New Roman" pitchFamily="18" charset="0"/>
                <a:cs typeface="Times New Roman" pitchFamily="18" charset="0"/>
              </a:rPr>
              <a:t>The</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Centralized Online Vegetable Portal having the full information about vegetables and markets.</a:t>
            </a:r>
          </a:p>
          <a:p>
            <a:pPr lvl="0">
              <a:lnSpc>
                <a:spcPct val="150000"/>
              </a:lnSpc>
              <a:buFont typeface="Wingdings" pitchFamily="2" charset="2"/>
              <a:buChar char="ü"/>
            </a:pPr>
            <a:r>
              <a:rPr lang="en-US" sz="1400" dirty="0" smtClean="0">
                <a:latin typeface="Times New Roman" pitchFamily="18" charset="0"/>
                <a:cs typeface="Times New Roman" pitchFamily="18" charset="0"/>
              </a:rPr>
              <a:t>Users get the full information about vegetables and those vegetables are available or not in specific markets and how much price in the different markets.</a:t>
            </a:r>
          </a:p>
          <a:p>
            <a:pPr lvl="0">
              <a:lnSpc>
                <a:spcPct val="150000"/>
              </a:lnSpc>
              <a:buFont typeface="Wingdings" pitchFamily="2" charset="2"/>
              <a:buChar char="ü"/>
            </a:pPr>
            <a:r>
              <a:rPr lang="en-US" sz="1400" dirty="0" smtClean="0">
                <a:latin typeface="Times New Roman" pitchFamily="18" charset="0"/>
                <a:cs typeface="Times New Roman" pitchFamily="18" charset="0"/>
              </a:rPr>
              <a:t>Vegetables prices increasing or decreasing that information also available in this vegetable portal.</a:t>
            </a:r>
          </a:p>
          <a:p>
            <a:pPr>
              <a:lnSpc>
                <a:spcPct val="150000"/>
              </a:lnSpc>
              <a:buFont typeface="Wingdings" pitchFamily="2" charset="2"/>
              <a:buChar char="ü"/>
            </a:pPr>
            <a:r>
              <a:rPr lang="en-US" sz="1400" dirty="0" smtClean="0">
                <a:latin typeface="Times New Roman" pitchFamily="18" charset="0"/>
                <a:cs typeface="Times New Roman" pitchFamily="18" charset="0"/>
              </a:rPr>
              <a:t>Users can search on different markets in different vegetables available or not and how much price of vegetables in different markets.</a:t>
            </a:r>
            <a:endParaRPr lang="en-US" sz="1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l">
              <a:lnSpc>
                <a:spcPct val="150000"/>
              </a:lnSpc>
            </a:pPr>
            <a:r>
              <a:rPr lang="en-US" sz="2000" u="sng" dirty="0" smtClean="0">
                <a:effectLst/>
                <a:latin typeface="Times New Roman" pitchFamily="18" charset="0"/>
                <a:cs typeface="Times New Roman" pitchFamily="18" charset="0"/>
              </a:rPr>
              <a:t>PROPOSED SYSTEM:</a:t>
            </a:r>
            <a:endParaRPr lang="en-US"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48966" y="1123950"/>
            <a:ext cx="8246070" cy="4019550"/>
          </a:xfrm>
        </p:spPr>
        <p:txBody>
          <a:bodyPr>
            <a:noAutofit/>
          </a:bodyPr>
          <a:lstStyle/>
          <a:p>
            <a:pPr>
              <a:lnSpc>
                <a:spcPct val="150000"/>
              </a:lnSpc>
              <a:buNone/>
            </a:pPr>
            <a:r>
              <a:rPr lang="en-US" sz="1600" u="sng" dirty="0" smtClean="0">
                <a:latin typeface="Times New Roman" pitchFamily="18" charset="0"/>
                <a:cs typeface="Times New Roman" pitchFamily="18" charset="0"/>
              </a:rPr>
              <a:t>Admin:</a:t>
            </a:r>
          </a:p>
          <a:p>
            <a:pPr>
              <a:lnSpc>
                <a:spcPct val="150000"/>
              </a:lnSpc>
              <a:buNone/>
            </a:pPr>
            <a:r>
              <a:rPr lang="en-US"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Market: </a:t>
            </a:r>
          </a:p>
          <a:p>
            <a:pPr lvl="1">
              <a:lnSpc>
                <a:spcPct val="150000"/>
              </a:lnSpc>
              <a:buFont typeface="Wingdings" pitchFamily="2" charset="2"/>
              <a:buChar char="ü"/>
            </a:pPr>
            <a:r>
              <a:rPr lang="en-US" sz="1600" dirty="0" smtClean="0">
                <a:latin typeface="Times New Roman" pitchFamily="18" charset="0"/>
                <a:cs typeface="Times New Roman" pitchFamily="18" charset="0"/>
              </a:rPr>
              <a:t>Adding the market information.</a:t>
            </a:r>
          </a:p>
          <a:p>
            <a:pPr lvl="1">
              <a:lnSpc>
                <a:spcPct val="150000"/>
              </a:lnSpc>
              <a:buFont typeface="Wingdings" pitchFamily="2" charset="2"/>
              <a:buChar char="ü"/>
            </a:pPr>
            <a:r>
              <a:rPr lang="en-US" sz="1600" dirty="0" smtClean="0">
                <a:latin typeface="Times New Roman" pitchFamily="18" charset="0"/>
                <a:cs typeface="Times New Roman" pitchFamily="18" charset="0"/>
              </a:rPr>
              <a:t>View the market information.</a:t>
            </a:r>
          </a:p>
          <a:p>
            <a:pPr>
              <a:lnSpc>
                <a:spcPct val="150000"/>
              </a:lnSpc>
              <a:buNone/>
            </a:pPr>
            <a:r>
              <a:rPr lang="en-US"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Vegetables:</a:t>
            </a:r>
          </a:p>
          <a:p>
            <a:pPr lvl="1">
              <a:lnSpc>
                <a:spcPct val="150000"/>
              </a:lnSpc>
              <a:buFont typeface="Wingdings" pitchFamily="2" charset="2"/>
              <a:buChar char="ü"/>
            </a:pPr>
            <a:r>
              <a:rPr lang="en-US" sz="1600" dirty="0" smtClean="0">
                <a:latin typeface="Times New Roman" pitchFamily="18" charset="0"/>
                <a:cs typeface="Times New Roman" pitchFamily="18" charset="0"/>
              </a:rPr>
              <a:t>Adding the vegetables information.</a:t>
            </a:r>
          </a:p>
          <a:p>
            <a:pPr lvl="1">
              <a:lnSpc>
                <a:spcPct val="150000"/>
              </a:lnSpc>
              <a:buFont typeface="Wingdings" pitchFamily="2" charset="2"/>
              <a:buChar char="ü"/>
            </a:pPr>
            <a:r>
              <a:rPr lang="en-US" sz="1600" dirty="0" smtClean="0">
                <a:latin typeface="Times New Roman" pitchFamily="18" charset="0"/>
                <a:cs typeface="Times New Roman" pitchFamily="18" charset="0"/>
              </a:rPr>
              <a:t>View the vegetables information.</a:t>
            </a:r>
          </a:p>
        </p:txBody>
      </p:sp>
      <p:sp>
        <p:nvSpPr>
          <p:cNvPr id="3" name="Title 2"/>
          <p:cNvSpPr>
            <a:spLocks noGrp="1"/>
          </p:cNvSpPr>
          <p:nvPr>
            <p:ph type="title"/>
          </p:nvPr>
        </p:nvSpPr>
        <p:spPr>
          <a:xfrm>
            <a:off x="457200" y="528066"/>
            <a:ext cx="8229600" cy="595884"/>
          </a:xfrm>
        </p:spPr>
        <p:txBody>
          <a:bodyPr>
            <a:normAutofit/>
          </a:bodyPr>
          <a:lstStyle/>
          <a:p>
            <a:pPr algn="l">
              <a:lnSpc>
                <a:spcPct val="150000"/>
              </a:lnSpc>
            </a:pPr>
            <a:r>
              <a:rPr lang="en-US" sz="2000" u="sng" dirty="0" smtClean="0">
                <a:latin typeface="Times New Roman" pitchFamily="18" charset="0"/>
                <a:cs typeface="Times New Roman" pitchFamily="18" charset="0"/>
              </a:rPr>
              <a:t>MODULES:</a:t>
            </a:r>
            <a:endParaRPr lang="en-US"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48966" y="1123950"/>
            <a:ext cx="8246070" cy="4019550"/>
          </a:xfrm>
        </p:spPr>
        <p:txBody>
          <a:bodyPr>
            <a:noAutofit/>
          </a:bodyPr>
          <a:lstStyle/>
          <a:p>
            <a:pPr>
              <a:lnSpc>
                <a:spcPct val="150000"/>
              </a:lnSpc>
              <a:buNone/>
            </a:pPr>
            <a:r>
              <a:rPr lang="en-US" sz="1600" u="sng" dirty="0" smtClean="0">
                <a:latin typeface="Times New Roman" pitchFamily="18" charset="0"/>
                <a:cs typeface="Times New Roman" pitchFamily="18" charset="0"/>
              </a:rPr>
              <a:t>Vegetables Price: </a:t>
            </a:r>
            <a:endParaRPr lang="en-US" sz="1600" dirty="0" smtClean="0">
              <a:latin typeface="Times New Roman" pitchFamily="18" charset="0"/>
              <a:cs typeface="Times New Roman" pitchFamily="18" charset="0"/>
            </a:endParaRPr>
          </a:p>
          <a:p>
            <a:pPr lvl="1">
              <a:lnSpc>
                <a:spcPct val="150000"/>
              </a:lnSpc>
              <a:buFont typeface="Wingdings" pitchFamily="2" charset="2"/>
              <a:buChar char="ü"/>
            </a:pPr>
            <a:r>
              <a:rPr lang="en-US" sz="1600" dirty="0" smtClean="0">
                <a:latin typeface="Times New Roman" pitchFamily="18" charset="0"/>
                <a:cs typeface="Times New Roman" pitchFamily="18" charset="0"/>
              </a:rPr>
              <a:t>Adding market wise vegetables and cost.</a:t>
            </a:r>
          </a:p>
          <a:p>
            <a:pPr lvl="1">
              <a:lnSpc>
                <a:spcPct val="150000"/>
              </a:lnSpc>
              <a:buFont typeface="Wingdings" pitchFamily="2" charset="2"/>
              <a:buChar char="ü"/>
            </a:pPr>
            <a:r>
              <a:rPr lang="en-US" sz="1600" dirty="0" smtClean="0">
                <a:latin typeface="Times New Roman" pitchFamily="18" charset="0"/>
                <a:cs typeface="Times New Roman" pitchFamily="18" charset="0"/>
              </a:rPr>
              <a:t>Adding the cost of the vegetables and check the information about vegetables like a cost.</a:t>
            </a:r>
          </a:p>
          <a:p>
            <a:pPr lvl="1">
              <a:lnSpc>
                <a:spcPct val="150000"/>
              </a:lnSpc>
              <a:buFont typeface="Wingdings" pitchFamily="2" charset="2"/>
              <a:buChar char="ü"/>
            </a:pPr>
            <a:r>
              <a:rPr lang="en-US" sz="1600" dirty="0" smtClean="0">
                <a:latin typeface="Times New Roman" pitchFamily="18" charset="0"/>
                <a:cs typeface="Times New Roman" pitchFamily="18" charset="0"/>
              </a:rPr>
              <a:t>Search on market wise price on specific vegetable.</a:t>
            </a:r>
          </a:p>
          <a:p>
            <a:pPr lvl="1">
              <a:lnSpc>
                <a:spcPct val="150000"/>
              </a:lnSpc>
              <a:buFont typeface="Wingdings" pitchFamily="2" charset="2"/>
              <a:buChar char="ü"/>
            </a:pPr>
            <a:r>
              <a:rPr lang="en-US" sz="1600" dirty="0" smtClean="0">
                <a:latin typeface="Times New Roman" pitchFamily="18" charset="0"/>
                <a:cs typeface="Times New Roman" pitchFamily="18" charset="0"/>
              </a:rPr>
              <a:t>Admin can search on vegetable wise prices in different markets i.e. compare with vegetable in different markets.</a:t>
            </a:r>
          </a:p>
          <a:p>
            <a:pPr lvl="1">
              <a:lnSpc>
                <a:spcPct val="150000"/>
              </a:lnSpc>
              <a:buFont typeface="Wingdings" pitchFamily="2" charset="2"/>
              <a:buChar char="ü"/>
            </a:pPr>
            <a:r>
              <a:rPr lang="en-US" sz="1600" dirty="0" smtClean="0">
                <a:latin typeface="Times New Roman" pitchFamily="18" charset="0"/>
                <a:cs typeface="Times New Roman" pitchFamily="18" charset="0"/>
              </a:rPr>
              <a:t>Admin can update the vegetables prices in different markets.</a:t>
            </a:r>
          </a:p>
        </p:txBody>
      </p:sp>
      <p:sp>
        <p:nvSpPr>
          <p:cNvPr id="3" name="Title 2"/>
          <p:cNvSpPr>
            <a:spLocks noGrp="1"/>
          </p:cNvSpPr>
          <p:nvPr>
            <p:ph type="title"/>
          </p:nvPr>
        </p:nvSpPr>
        <p:spPr>
          <a:xfrm>
            <a:off x="457200" y="528066"/>
            <a:ext cx="8229600" cy="595884"/>
          </a:xfrm>
        </p:spPr>
        <p:txBody>
          <a:bodyPr>
            <a:normAutofit/>
          </a:bodyPr>
          <a:lstStyle/>
          <a:p>
            <a:pPr algn="l">
              <a:lnSpc>
                <a:spcPct val="150000"/>
              </a:lnSpc>
            </a:pPr>
            <a:r>
              <a:rPr lang="en-US" sz="2000" u="sng" dirty="0" smtClean="0">
                <a:latin typeface="Times New Roman" pitchFamily="18" charset="0"/>
                <a:cs typeface="Times New Roman" pitchFamily="18" charset="0"/>
              </a:rPr>
              <a:t>MODULES:</a:t>
            </a:r>
            <a:endParaRPr lang="en-US"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1470750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1204</TotalTime>
  <Words>1659</Words>
  <Application>Microsoft Office PowerPoint</Application>
  <PresentationFormat>On-screen Show (16:9)</PresentationFormat>
  <Paragraphs>161</Paragraphs>
  <Slides>54</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54</vt:i4>
      </vt:variant>
    </vt:vector>
  </HeadingPairs>
  <TitlesOfParts>
    <vt:vector size="55" baseType="lpstr">
      <vt:lpstr>Paper</vt:lpstr>
      <vt:lpstr>INDIA'S ONLINE VEGETABLE MARKET</vt:lpstr>
      <vt:lpstr>ABSTRACT:</vt:lpstr>
      <vt:lpstr>INTRODUCTION:</vt:lpstr>
      <vt:lpstr>OBJECTIVE:</vt:lpstr>
      <vt:lpstr>Slide 5</vt:lpstr>
      <vt:lpstr>EXISTING SYSTEM:</vt:lpstr>
      <vt:lpstr>PROPOSED SYSTEM:</vt:lpstr>
      <vt:lpstr>MODULES:</vt:lpstr>
      <vt:lpstr>MODULES:</vt:lpstr>
      <vt:lpstr>MODULES:</vt:lpstr>
      <vt:lpstr>Slide 11</vt:lpstr>
      <vt:lpstr>SOFTWAE REQUIREMENTS</vt:lpstr>
      <vt:lpstr>HARDWARE REQUIREMENTS</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Admin</cp:lastModifiedBy>
  <cp:revision>245</cp:revision>
  <dcterms:created xsi:type="dcterms:W3CDTF">2013-08-21T19:17:07Z</dcterms:created>
  <dcterms:modified xsi:type="dcterms:W3CDTF">2019-01-03T14:11:25Z</dcterms:modified>
</cp:coreProperties>
</file>