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78" r:id="rId6"/>
    <p:sldId id="261" r:id="rId7"/>
    <p:sldId id="262" r:id="rId8"/>
    <p:sldId id="263" r:id="rId9"/>
    <p:sldId id="268" r:id="rId10"/>
    <p:sldId id="270" r:id="rId11"/>
  </p:sldIdLst>
  <p:sldSz cx="12192000" cy="6858000"/>
  <p:notesSz cx="6858000" cy="9144000"/>
  <p:defaultTextStyle>
    <a:defPPr lvl="0">
      <a:defRPr lang="en-TZ"/>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14"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84016-4F9D-4A8C-862E-5C4053650885}" type="datetimeFigureOut">
              <a:rPr lang="en-US" smtClean="0"/>
              <a:t>7/29/2022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24696-8083-4730-9F40-42B423BB958F}" type="slidenum">
              <a:rPr lang="en-US" smtClean="0"/>
              <a:t>‹#›</a:t>
            </a:fld>
            <a:endParaRPr lang="en-US"/>
          </a:p>
        </p:txBody>
      </p:sp>
    </p:spTree>
    <p:extLst>
      <p:ext uri="{BB962C8B-B14F-4D97-AF65-F5344CB8AC3E}">
        <p14:creationId xmlns:p14="http://schemas.microsoft.com/office/powerpoint/2010/main" val="1170157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5719"/>
            <a:ext cx="9144000" cy="210424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ADE604-6095-4678-BC07-E2D82692C32E}" type="datetimeFigureOut">
              <a:rPr lang="en-US" smtClean="0"/>
              <a:pPr/>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346079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pPr/>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91473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pPr/>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214440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pPr/>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213341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ADE604-6095-4678-BC07-E2D82692C32E}" type="datetimeFigureOut">
              <a:rPr lang="en-US" smtClean="0"/>
              <a:pPr/>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350333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ADE604-6095-4678-BC07-E2D82692C32E}" type="datetimeFigureOut">
              <a:rPr lang="en-US" smtClean="0"/>
              <a:pPr/>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9213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DE604-6095-4678-BC07-E2D82692C32E}" type="datetimeFigureOut">
              <a:rPr lang="en-US" smtClean="0"/>
              <a:pPr/>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204220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ADE604-6095-4678-BC07-E2D82692C32E}" type="datetimeFigureOut">
              <a:rPr lang="en-US" smtClean="0"/>
              <a:pPr/>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294746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DE604-6095-4678-BC07-E2D82692C32E}" type="datetimeFigureOut">
              <a:rPr lang="en-US" smtClean="0"/>
              <a:pPr/>
              <a:t>7/29/2022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89572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pPr/>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9818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pPr/>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22954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alphaModFix amt="50000"/>
            <a:lum/>
          </a:blip>
          <a:srcRect/>
          <a:tile tx="0" ty="0" sx="50000" sy="5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0164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3043451"/>
            <a:ext cx="10515600" cy="31335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E604-6095-4678-BC07-E2D82692C32E}" type="datetimeFigureOut">
              <a:rPr lang="en-US" smtClean="0"/>
              <a:pPr/>
              <a:t>7/29/2022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BFE9-4B9A-47F6-B191-1DB0FEFC8304}" type="slidenum">
              <a:rPr lang="en-US" smtClean="0"/>
              <a:pPr/>
              <a:t>‹#›</a:t>
            </a:fld>
            <a:endParaRPr lang="en-US"/>
          </a:p>
        </p:txBody>
      </p:sp>
      <p:sp>
        <p:nvSpPr>
          <p:cNvPr id="7" name="Rectangle 6"/>
          <p:cNvSpPr>
            <a:spLocks noGrp="1" noSelect="1" noRot="1" noMove="1" noResize="1" noEditPoints="1" noAdjustHandles="1" noChangeArrowheads="1" noChangeShapeType="1" noTextEdit="1"/>
          </p:cNvSpPr>
          <p:nvPr userDrawn="1">
            <p:custDataLst>
              <p:tags r:id="rId13"/>
            </p:custDataLst>
          </p:nvPr>
        </p:nvSpPr>
        <p:spPr>
          <a:xfrm>
            <a:off x="0" y="-6522"/>
            <a:ext cx="12192000" cy="13444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a:spLocks noGrp="1" noSelect="1" noRot="1" noMove="1" noResize="1" noEditPoints="1" noAdjustHandles="1" noChangeArrowheads="1" noChangeShapeType="1" noTextEdit="1"/>
          </p:cNvSpPr>
          <p:nvPr userDrawn="1">
            <p:custDataLst>
              <p:tags r:id="rId14"/>
            </p:custDataLst>
          </p:nvPr>
        </p:nvSpPr>
        <p:spPr>
          <a:xfrm>
            <a:off x="2196509" y="204056"/>
            <a:ext cx="8377165" cy="923330"/>
          </a:xfrm>
          <a:prstGeom prst="rect">
            <a:avLst/>
          </a:prstGeom>
          <a:noFill/>
        </p:spPr>
        <p:txBody>
          <a:bodyPr wrap="square" rtlCol="0">
            <a:spAutoFit/>
          </a:bodyPr>
          <a:lstStyle/>
          <a:p>
            <a:r>
              <a:rPr lang="en-US" sz="5400" dirty="0">
                <a:solidFill>
                  <a:schemeClr val="bg1"/>
                </a:solidFill>
                <a:latin typeface="Bodoni MT" panose="02070603080606020203" pitchFamily="18" charset="0"/>
              </a:rPr>
              <a:t>University of Dar es Salaam</a:t>
            </a:r>
          </a:p>
        </p:txBody>
      </p:sp>
      <p:pic>
        <p:nvPicPr>
          <p:cNvPr id="11" name="Picture 10"/>
          <p:cNvPicPr>
            <a:picLocks noGrp="1" noSelect="1" noRot="1" noMove="1" noResize="1" noEditPoints="1" noAdjustHandles="1" noChangeArrowheads="1" noChangeShapeType="1"/>
          </p:cNvPicPr>
          <p:nvPr userDrawn="1">
            <p:custDataLst>
              <p:tags r:id="rId15"/>
            </p:custDataLst>
          </p:nvPr>
        </p:nvPicPr>
        <p:blipFill rotWithShape="1">
          <a:blip r:embed="rId17" cstate="print">
            <a:extLst>
              <a:ext uri="{BEBA8EAE-BF5A-486C-A8C5-ECC9F3942E4B}">
                <a14:imgProps xmlns:a14="http://schemas.microsoft.com/office/drawing/2010/main">
                  <a14:imgLayer r:embed="rId18">
                    <a14:imgEffect>
                      <a14:backgroundRemoval t="5418" b="89955" l="3837" r="85214">
                        <a14:foregroundMark x1="8126" y1="74041" x2="48081" y2="88713"/>
                        <a14:foregroundMark x1="14673" y1="73025" x2="8691" y2="78104"/>
                        <a14:foregroundMark x1="76298" y1="74944" x2="81941" y2="78781"/>
                      </a14:backgroundRemoval>
                    </a14:imgEffect>
                  </a14:imgLayer>
                </a14:imgProps>
              </a:ext>
              <a:ext uri="{28A0092B-C50C-407E-A947-70E740481C1C}">
                <a14:useLocalDpi xmlns:a14="http://schemas.microsoft.com/office/drawing/2010/main" val="0"/>
              </a:ext>
            </a:extLst>
          </a:blip>
          <a:srcRect l="4286" t="5714" r="15078" b="10053"/>
          <a:stretch/>
        </p:blipFill>
        <p:spPr>
          <a:xfrm>
            <a:off x="838200" y="19640"/>
            <a:ext cx="1236969" cy="1292162"/>
          </a:xfrm>
          <a:prstGeom prst="rect">
            <a:avLst/>
          </a:prstGeom>
        </p:spPr>
      </p:pic>
    </p:spTree>
    <p:extLst>
      <p:ext uri="{BB962C8B-B14F-4D97-AF65-F5344CB8AC3E}">
        <p14:creationId xmlns:p14="http://schemas.microsoft.com/office/powerpoint/2010/main" val="3905861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259F-1EAB-40BE-962A-337EA75D5D39}"/>
              </a:ext>
            </a:extLst>
          </p:cNvPr>
          <p:cNvSpPr>
            <a:spLocks noGrp="1"/>
          </p:cNvSpPr>
          <p:nvPr>
            <p:ph type="title"/>
          </p:nvPr>
        </p:nvSpPr>
        <p:spPr>
          <a:xfrm>
            <a:off x="853005" y="1620547"/>
            <a:ext cx="10515600" cy="1469951"/>
          </a:xfrm>
        </p:spPr>
        <p:txBody>
          <a:bodyPr>
            <a:normAutofit/>
          </a:bodyPr>
          <a:lstStyle/>
          <a:p>
            <a:pPr algn="ctr"/>
            <a:r>
              <a:rPr lang="en-US" sz="3600" dirty="0">
                <a:latin typeface="Times New Roman" panose="02020603050405020304" pitchFamily="18" charset="0"/>
                <a:cs typeface="Times New Roman" panose="02020603050405020304" pitchFamily="18" charset="0"/>
              </a:rPr>
              <a:t>SMART IRRIGATION SYSTEM</a:t>
            </a:r>
          </a:p>
        </p:txBody>
      </p:sp>
      <p:sp>
        <p:nvSpPr>
          <p:cNvPr id="8" name="Freeform 916">
            <a:extLst>
              <a:ext uri="{FF2B5EF4-FFF2-40B4-BE49-F238E27FC236}">
                <a16:creationId xmlns:a16="http://schemas.microsoft.com/office/drawing/2014/main" id="{69F76B88-8CA4-4667-9D73-BB8AD2DB0CFE}"/>
              </a:ext>
            </a:extLst>
          </p:cNvPr>
          <p:cNvSpPr/>
          <p:nvPr/>
        </p:nvSpPr>
        <p:spPr bwMode="auto">
          <a:xfrm>
            <a:off x="11166199" y="1021262"/>
            <a:ext cx="188912" cy="195263"/>
          </a:xfrm>
          <a:custGeom>
            <a:avLst/>
            <a:gdLst>
              <a:gd name="T0" fmla="*/ 9 w 26"/>
              <a:gd name="T1" fmla="*/ 9 h 27"/>
              <a:gd name="T2" fmla="*/ 11 w 26"/>
              <a:gd name="T3" fmla="*/ 2 h 27"/>
              <a:gd name="T4" fmla="*/ 15 w 26"/>
              <a:gd name="T5" fmla="*/ 2 h 27"/>
              <a:gd name="T6" fmla="*/ 17 w 26"/>
              <a:gd name="T7" fmla="*/ 9 h 27"/>
              <a:gd name="T8" fmla="*/ 18 w 26"/>
              <a:gd name="T9" fmla="*/ 10 h 27"/>
              <a:gd name="T10" fmla="*/ 24 w 26"/>
              <a:gd name="T11" fmla="*/ 12 h 27"/>
              <a:gd name="T12" fmla="*/ 24 w 26"/>
              <a:gd name="T13" fmla="*/ 15 h 27"/>
              <a:gd name="T14" fmla="*/ 18 w 26"/>
              <a:gd name="T15" fmla="*/ 17 h 27"/>
              <a:gd name="T16" fmla="*/ 17 w 26"/>
              <a:gd name="T17" fmla="*/ 18 h 27"/>
              <a:gd name="T18" fmla="*/ 15 w 26"/>
              <a:gd name="T19" fmla="*/ 25 h 27"/>
              <a:gd name="T20" fmla="*/ 11 w 26"/>
              <a:gd name="T21" fmla="*/ 25 h 27"/>
              <a:gd name="T22" fmla="*/ 9 w 26"/>
              <a:gd name="T23" fmla="*/ 18 h 27"/>
              <a:gd name="T24" fmla="*/ 8 w 26"/>
              <a:gd name="T25" fmla="*/ 17 h 27"/>
              <a:gd name="T26" fmla="*/ 2 w 26"/>
              <a:gd name="T27" fmla="*/ 15 h 27"/>
              <a:gd name="T28" fmla="*/ 2 w 26"/>
              <a:gd name="T29" fmla="*/ 12 h 27"/>
              <a:gd name="T30" fmla="*/ 8 w 26"/>
              <a:gd name="T31" fmla="*/ 10 h 27"/>
              <a:gd name="T32" fmla="*/ 9 w 26"/>
              <a:gd name="T3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le 9">
            <a:extLst>
              <a:ext uri="{FF2B5EF4-FFF2-40B4-BE49-F238E27FC236}">
                <a16:creationId xmlns:a16="http://schemas.microsoft.com/office/drawing/2014/main" id="{CE7AF9A8-BA65-4CF1-A21D-710262EA3E94}"/>
              </a:ext>
            </a:extLst>
          </p:cNvPr>
          <p:cNvGraphicFramePr>
            <a:graphicFrameLocks noGrp="1"/>
          </p:cNvGraphicFramePr>
          <p:nvPr>
            <p:extLst>
              <p:ext uri="{D42A27DB-BD31-4B8C-83A1-F6EECF244321}">
                <p14:modId xmlns:p14="http://schemas.microsoft.com/office/powerpoint/2010/main" val="1351079327"/>
              </p:ext>
            </p:extLst>
          </p:nvPr>
        </p:nvGraphicFramePr>
        <p:xfrm>
          <a:off x="1351170" y="3090498"/>
          <a:ext cx="9793598" cy="2831999"/>
        </p:xfrm>
        <a:graphic>
          <a:graphicData uri="http://schemas.openxmlformats.org/drawingml/2006/table">
            <a:tbl>
              <a:tblPr firstRow="1" bandRow="1">
                <a:tableStyleId>{5C22544A-7EE6-4342-B048-85BDC9FD1C3A}</a:tableStyleId>
              </a:tblPr>
              <a:tblGrid>
                <a:gridCol w="4896799">
                  <a:extLst>
                    <a:ext uri="{9D8B030D-6E8A-4147-A177-3AD203B41FA5}">
                      <a16:colId xmlns:a16="http://schemas.microsoft.com/office/drawing/2014/main" val="753291913"/>
                    </a:ext>
                  </a:extLst>
                </a:gridCol>
                <a:gridCol w="4896799">
                  <a:extLst>
                    <a:ext uri="{9D8B030D-6E8A-4147-A177-3AD203B41FA5}">
                      <a16:colId xmlns:a16="http://schemas.microsoft.com/office/drawing/2014/main" val="653742701"/>
                    </a:ext>
                  </a:extLst>
                </a:gridCol>
              </a:tblGrid>
              <a:tr h="58766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NAME</a:t>
                      </a:r>
                      <a:endParaRPr lang="en-GB"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REG. NUMBER</a:t>
                      </a:r>
                      <a:endParaRPr lang="en-GB"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2011207"/>
                  </a:ext>
                </a:extLst>
              </a:tr>
              <a:tr h="748113">
                <a:tc>
                  <a:txBody>
                    <a:bodyPr/>
                    <a:lstStyle/>
                    <a:p>
                      <a:r>
                        <a:rPr lang="en-US" sz="2000" dirty="0">
                          <a:latin typeface="Times New Roman" panose="02020603050405020304" pitchFamily="18" charset="0"/>
                          <a:cs typeface="Times New Roman" panose="02020603050405020304" pitchFamily="18" charset="0"/>
                        </a:rPr>
                        <a:t>LESKANGA, DORCAS </a:t>
                      </a:r>
                      <a:endParaRPr lang="en-GB"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2018-04-02456</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0351874"/>
                  </a:ext>
                </a:extLst>
              </a:tr>
              <a:tr h="748113">
                <a:tc>
                  <a:txBody>
                    <a:bodyPr/>
                    <a:lstStyle/>
                    <a:p>
                      <a:r>
                        <a:rPr lang="en-US" sz="2000" dirty="0">
                          <a:latin typeface="Times New Roman" panose="02020603050405020304" pitchFamily="18" charset="0"/>
                          <a:cs typeface="Times New Roman" panose="02020603050405020304" pitchFamily="18" charset="0"/>
                        </a:rPr>
                        <a:t>MTURI, GABRIEL B.</a:t>
                      </a:r>
                      <a:endParaRPr lang="en-GB"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2018-04-01677</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1580573"/>
                  </a:ext>
                </a:extLst>
              </a:tr>
              <a:tr h="748113">
                <a:tc gridSpan="2">
                  <a:txBody>
                    <a:bodyPr/>
                    <a:lstStyle/>
                    <a:p>
                      <a:pPr algn="ctr"/>
                      <a:r>
                        <a:rPr lang="en-US" sz="2000" b="1" dirty="0">
                          <a:latin typeface="Times New Roman" panose="02020603050405020304" pitchFamily="18" charset="0"/>
                          <a:cs typeface="Times New Roman" panose="02020603050405020304" pitchFamily="18" charset="0"/>
                        </a:rPr>
                        <a:t>SUPERVISOR</a:t>
                      </a:r>
                      <a:r>
                        <a:rPr lang="en-US" sz="2000" dirty="0">
                          <a:latin typeface="Times New Roman" panose="02020603050405020304" pitchFamily="18" charset="0"/>
                          <a:cs typeface="Times New Roman" panose="02020603050405020304" pitchFamily="18" charset="0"/>
                        </a:rPr>
                        <a:t>: DR. WILFRED SENYONI</a:t>
                      </a:r>
                      <a:endParaRPr lang="en-GB" sz="2000" dirty="0">
                        <a:latin typeface="Times New Roman" panose="02020603050405020304" pitchFamily="18" charset="0"/>
                        <a:cs typeface="Times New Roman" panose="02020603050405020304" pitchFamily="18" charset="0"/>
                      </a:endParaRPr>
                    </a:p>
                  </a:txBody>
                  <a:tcPr/>
                </a:tc>
                <a:tc hMerge="1">
                  <a:txBody>
                    <a:bodyPr/>
                    <a:lstStyle/>
                    <a:p>
                      <a:endParaRPr lang="en-GB" dirty="0"/>
                    </a:p>
                  </a:txBody>
                  <a:tcPr/>
                </a:tc>
                <a:extLst>
                  <a:ext uri="{0D108BD9-81ED-4DB2-BD59-A6C34878D82A}">
                    <a16:rowId xmlns:a16="http://schemas.microsoft.com/office/drawing/2014/main" val="3984708751"/>
                  </a:ext>
                </a:extLst>
              </a:tr>
            </a:tbl>
          </a:graphicData>
        </a:graphic>
      </p:graphicFrame>
    </p:spTree>
    <p:extLst>
      <p:ext uri="{BB962C8B-B14F-4D97-AF65-F5344CB8AC3E}">
        <p14:creationId xmlns:p14="http://schemas.microsoft.com/office/powerpoint/2010/main" val="163991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893">
            <a:extLst>
              <a:ext uri="{FF2B5EF4-FFF2-40B4-BE49-F238E27FC236}">
                <a16:creationId xmlns:a16="http://schemas.microsoft.com/office/drawing/2014/main" id="{8790653A-F047-4BFD-A8B2-AA0B0D94F4A2}"/>
              </a:ext>
            </a:extLst>
          </p:cNvPr>
          <p:cNvSpPr>
            <a:spLocks noChangeArrowheads="1"/>
          </p:cNvSpPr>
          <p:nvPr/>
        </p:nvSpPr>
        <p:spPr bwMode="auto">
          <a:xfrm>
            <a:off x="4055162" y="1867703"/>
            <a:ext cx="382587" cy="384175"/>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Oval 894">
            <a:extLst>
              <a:ext uri="{FF2B5EF4-FFF2-40B4-BE49-F238E27FC236}">
                <a16:creationId xmlns:a16="http://schemas.microsoft.com/office/drawing/2014/main" id="{D5D51013-5CFD-4F3F-9FF0-16779019F48F}"/>
              </a:ext>
            </a:extLst>
          </p:cNvPr>
          <p:cNvSpPr>
            <a:spLocks noChangeArrowheads="1"/>
          </p:cNvSpPr>
          <p:nvPr/>
        </p:nvSpPr>
        <p:spPr bwMode="auto">
          <a:xfrm>
            <a:off x="7720722" y="4521314"/>
            <a:ext cx="468312" cy="469900"/>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9" name="Oval 895">
            <a:extLst>
              <a:ext uri="{FF2B5EF4-FFF2-40B4-BE49-F238E27FC236}">
                <a16:creationId xmlns:a16="http://schemas.microsoft.com/office/drawing/2014/main" id="{C3D18C12-CFCC-4B86-A779-68D2C07C0428}"/>
              </a:ext>
            </a:extLst>
          </p:cNvPr>
          <p:cNvSpPr>
            <a:spLocks noChangeArrowheads="1"/>
          </p:cNvSpPr>
          <p:nvPr/>
        </p:nvSpPr>
        <p:spPr bwMode="auto">
          <a:xfrm>
            <a:off x="8427160" y="4226039"/>
            <a:ext cx="557212" cy="555625"/>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0" name="Oval 896">
            <a:extLst>
              <a:ext uri="{FF2B5EF4-FFF2-40B4-BE49-F238E27FC236}">
                <a16:creationId xmlns:a16="http://schemas.microsoft.com/office/drawing/2014/main" id="{1B03924C-E0F2-4DA6-ADCD-A371D4C4C958}"/>
              </a:ext>
            </a:extLst>
          </p:cNvPr>
          <p:cNvSpPr>
            <a:spLocks noChangeArrowheads="1"/>
          </p:cNvSpPr>
          <p:nvPr/>
        </p:nvSpPr>
        <p:spPr bwMode="auto">
          <a:xfrm>
            <a:off x="8074735" y="4399077"/>
            <a:ext cx="555625" cy="555625"/>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1" name="Oval 897">
            <a:extLst>
              <a:ext uri="{FF2B5EF4-FFF2-40B4-BE49-F238E27FC236}">
                <a16:creationId xmlns:a16="http://schemas.microsoft.com/office/drawing/2014/main" id="{D3930387-C76C-4DD4-B1C4-38298A761A02}"/>
              </a:ext>
            </a:extLst>
          </p:cNvPr>
          <p:cNvSpPr>
            <a:spLocks noChangeArrowheads="1"/>
          </p:cNvSpPr>
          <p:nvPr/>
        </p:nvSpPr>
        <p:spPr bwMode="auto">
          <a:xfrm>
            <a:off x="3669891" y="2115259"/>
            <a:ext cx="785812" cy="787400"/>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2" name="Oval 898">
            <a:extLst>
              <a:ext uri="{FF2B5EF4-FFF2-40B4-BE49-F238E27FC236}">
                <a16:creationId xmlns:a16="http://schemas.microsoft.com/office/drawing/2014/main" id="{373CAA96-2D6B-4606-AF51-71B0F561462B}"/>
              </a:ext>
            </a:extLst>
          </p:cNvPr>
          <p:cNvSpPr>
            <a:spLocks noChangeArrowheads="1"/>
          </p:cNvSpPr>
          <p:nvPr/>
        </p:nvSpPr>
        <p:spPr bwMode="auto">
          <a:xfrm>
            <a:off x="8117597" y="5019789"/>
            <a:ext cx="150812" cy="152400"/>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3" name="Oval 899">
            <a:extLst>
              <a:ext uri="{FF2B5EF4-FFF2-40B4-BE49-F238E27FC236}">
                <a16:creationId xmlns:a16="http://schemas.microsoft.com/office/drawing/2014/main" id="{268C7875-C464-40F3-A382-D781279C83CC}"/>
              </a:ext>
            </a:extLst>
          </p:cNvPr>
          <p:cNvSpPr>
            <a:spLocks noChangeArrowheads="1"/>
          </p:cNvSpPr>
          <p:nvPr/>
        </p:nvSpPr>
        <p:spPr bwMode="auto">
          <a:xfrm>
            <a:off x="3289930" y="2018708"/>
            <a:ext cx="187325" cy="195263"/>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4" name="Oval 900">
            <a:extLst>
              <a:ext uri="{FF2B5EF4-FFF2-40B4-BE49-F238E27FC236}">
                <a16:creationId xmlns:a16="http://schemas.microsoft.com/office/drawing/2014/main" id="{7AEF6A50-635B-4982-B2A7-E2F0212FD80B}"/>
              </a:ext>
            </a:extLst>
          </p:cNvPr>
          <p:cNvSpPr>
            <a:spLocks noChangeArrowheads="1"/>
          </p:cNvSpPr>
          <p:nvPr/>
        </p:nvSpPr>
        <p:spPr bwMode="auto">
          <a:xfrm>
            <a:off x="7474660" y="5019789"/>
            <a:ext cx="231775" cy="231775"/>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5" name="Oval 901">
            <a:extLst>
              <a:ext uri="{FF2B5EF4-FFF2-40B4-BE49-F238E27FC236}">
                <a16:creationId xmlns:a16="http://schemas.microsoft.com/office/drawing/2014/main" id="{21633275-068B-487F-A367-D904A5B271A2}"/>
              </a:ext>
            </a:extLst>
          </p:cNvPr>
          <p:cNvSpPr>
            <a:spLocks noChangeArrowheads="1"/>
          </p:cNvSpPr>
          <p:nvPr/>
        </p:nvSpPr>
        <p:spPr bwMode="auto">
          <a:xfrm>
            <a:off x="4242487" y="1493053"/>
            <a:ext cx="115887" cy="107950"/>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6" name="Oval 902">
            <a:extLst>
              <a:ext uri="{FF2B5EF4-FFF2-40B4-BE49-F238E27FC236}">
                <a16:creationId xmlns:a16="http://schemas.microsoft.com/office/drawing/2014/main" id="{CE2EA03B-99D4-4C83-9117-F6AAEEC16577}"/>
              </a:ext>
            </a:extLst>
          </p:cNvPr>
          <p:cNvSpPr>
            <a:spLocks noChangeArrowheads="1"/>
          </p:cNvSpPr>
          <p:nvPr/>
        </p:nvSpPr>
        <p:spPr bwMode="auto">
          <a:xfrm>
            <a:off x="8673222" y="4903902"/>
            <a:ext cx="57150" cy="58738"/>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7" name="Oval 903">
            <a:extLst>
              <a:ext uri="{FF2B5EF4-FFF2-40B4-BE49-F238E27FC236}">
                <a16:creationId xmlns:a16="http://schemas.microsoft.com/office/drawing/2014/main" id="{095FF563-065E-4B42-9869-FCDD207AADBB}"/>
              </a:ext>
            </a:extLst>
          </p:cNvPr>
          <p:cNvSpPr>
            <a:spLocks noChangeArrowheads="1"/>
          </p:cNvSpPr>
          <p:nvPr/>
        </p:nvSpPr>
        <p:spPr bwMode="auto">
          <a:xfrm>
            <a:off x="3108076" y="1674209"/>
            <a:ext cx="85725" cy="93663"/>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8" name="Freeform 913">
            <a:extLst>
              <a:ext uri="{FF2B5EF4-FFF2-40B4-BE49-F238E27FC236}">
                <a16:creationId xmlns:a16="http://schemas.microsoft.com/office/drawing/2014/main" id="{1FE0D19D-6641-405A-A5C3-6EF4824EB8E7}"/>
              </a:ext>
            </a:extLst>
          </p:cNvPr>
          <p:cNvSpPr/>
          <p:nvPr/>
        </p:nvSpPr>
        <p:spPr bwMode="auto">
          <a:xfrm>
            <a:off x="10472738" y="2093862"/>
            <a:ext cx="223837" cy="231775"/>
          </a:xfrm>
          <a:custGeom>
            <a:avLst/>
            <a:gdLst>
              <a:gd name="T0" fmla="*/ 12 w 31"/>
              <a:gd name="T1" fmla="*/ 10 h 32"/>
              <a:gd name="T2" fmla="*/ 14 w 31"/>
              <a:gd name="T3" fmla="*/ 3 h 32"/>
              <a:gd name="T4" fmla="*/ 18 w 31"/>
              <a:gd name="T5" fmla="*/ 3 h 32"/>
              <a:gd name="T6" fmla="*/ 20 w 31"/>
              <a:gd name="T7" fmla="*/ 10 h 32"/>
              <a:gd name="T8" fmla="*/ 22 w 31"/>
              <a:gd name="T9" fmla="*/ 12 h 32"/>
              <a:gd name="T10" fmla="*/ 29 w 31"/>
              <a:gd name="T11" fmla="*/ 14 h 32"/>
              <a:gd name="T12" fmla="*/ 29 w 31"/>
              <a:gd name="T13" fmla="*/ 18 h 32"/>
              <a:gd name="T14" fmla="*/ 22 w 31"/>
              <a:gd name="T15" fmla="*/ 20 h 32"/>
              <a:gd name="T16" fmla="*/ 20 w 31"/>
              <a:gd name="T17" fmla="*/ 22 h 32"/>
              <a:gd name="T18" fmla="*/ 18 w 31"/>
              <a:gd name="T19" fmla="*/ 29 h 32"/>
              <a:gd name="T20" fmla="*/ 14 w 31"/>
              <a:gd name="T21" fmla="*/ 29 h 32"/>
              <a:gd name="T22" fmla="*/ 12 w 31"/>
              <a:gd name="T23" fmla="*/ 22 h 32"/>
              <a:gd name="T24" fmla="*/ 10 w 31"/>
              <a:gd name="T25" fmla="*/ 20 h 32"/>
              <a:gd name="T26" fmla="*/ 2 w 31"/>
              <a:gd name="T27" fmla="*/ 18 h 32"/>
              <a:gd name="T28" fmla="*/ 2 w 31"/>
              <a:gd name="T29" fmla="*/ 14 h 32"/>
              <a:gd name="T30" fmla="*/ 10 w 31"/>
              <a:gd name="T31" fmla="*/ 12 h 32"/>
              <a:gd name="T32" fmla="*/ 12 w 31"/>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2">
                <a:moveTo>
                  <a:pt x="12" y="10"/>
                </a:moveTo>
                <a:cubicBezTo>
                  <a:pt x="14" y="3"/>
                  <a:pt x="14" y="3"/>
                  <a:pt x="14" y="3"/>
                </a:cubicBezTo>
                <a:cubicBezTo>
                  <a:pt x="14" y="0"/>
                  <a:pt x="17" y="0"/>
                  <a:pt x="18" y="3"/>
                </a:cubicBezTo>
                <a:cubicBezTo>
                  <a:pt x="20" y="10"/>
                  <a:pt x="20" y="10"/>
                  <a:pt x="20" y="10"/>
                </a:cubicBezTo>
                <a:cubicBezTo>
                  <a:pt x="20" y="11"/>
                  <a:pt x="21" y="12"/>
                  <a:pt x="22" y="12"/>
                </a:cubicBezTo>
                <a:cubicBezTo>
                  <a:pt x="29" y="14"/>
                  <a:pt x="29" y="14"/>
                  <a:pt x="29" y="14"/>
                </a:cubicBezTo>
                <a:cubicBezTo>
                  <a:pt x="31" y="14"/>
                  <a:pt x="31" y="18"/>
                  <a:pt x="29" y="18"/>
                </a:cubicBezTo>
                <a:cubicBezTo>
                  <a:pt x="22" y="20"/>
                  <a:pt x="22" y="20"/>
                  <a:pt x="22" y="20"/>
                </a:cubicBezTo>
                <a:cubicBezTo>
                  <a:pt x="21" y="20"/>
                  <a:pt x="20" y="21"/>
                  <a:pt x="20" y="22"/>
                </a:cubicBezTo>
                <a:cubicBezTo>
                  <a:pt x="18" y="29"/>
                  <a:pt x="18" y="29"/>
                  <a:pt x="18" y="29"/>
                </a:cubicBezTo>
                <a:cubicBezTo>
                  <a:pt x="17" y="32"/>
                  <a:pt x="14" y="32"/>
                  <a:pt x="14" y="29"/>
                </a:cubicBezTo>
                <a:cubicBezTo>
                  <a:pt x="12" y="22"/>
                  <a:pt x="12" y="22"/>
                  <a:pt x="12" y="22"/>
                </a:cubicBezTo>
                <a:cubicBezTo>
                  <a:pt x="11" y="21"/>
                  <a:pt x="11" y="20"/>
                  <a:pt x="10" y="20"/>
                </a:cubicBezTo>
                <a:cubicBezTo>
                  <a:pt x="2" y="18"/>
                  <a:pt x="2" y="18"/>
                  <a:pt x="2" y="18"/>
                </a:cubicBezTo>
                <a:cubicBezTo>
                  <a:pt x="0" y="18"/>
                  <a:pt x="0" y="14"/>
                  <a:pt x="2" y="14"/>
                </a:cubicBezTo>
                <a:cubicBezTo>
                  <a:pt x="10" y="12"/>
                  <a:pt x="10" y="12"/>
                  <a:pt x="10" y="12"/>
                </a:cubicBezTo>
                <a:cubicBezTo>
                  <a:pt x="11" y="12"/>
                  <a:pt x="11" y="11"/>
                  <a:pt x="12" y="10"/>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4" name="Freeform 1082">
            <a:extLst>
              <a:ext uri="{FF2B5EF4-FFF2-40B4-BE49-F238E27FC236}">
                <a16:creationId xmlns:a16="http://schemas.microsoft.com/office/drawing/2014/main" id="{169A0C8B-437C-4F7B-8A3C-8276FD1A1628}"/>
              </a:ext>
            </a:extLst>
          </p:cNvPr>
          <p:cNvSpPr/>
          <p:nvPr/>
        </p:nvSpPr>
        <p:spPr bwMode="auto">
          <a:xfrm>
            <a:off x="5625618" y="5985436"/>
            <a:ext cx="209550" cy="215900"/>
          </a:xfrm>
          <a:custGeom>
            <a:avLst/>
            <a:gdLst>
              <a:gd name="T0" fmla="*/ 20 w 29"/>
              <a:gd name="T1" fmla="*/ 2 h 30"/>
              <a:gd name="T2" fmla="*/ 21 w 29"/>
              <a:gd name="T3" fmla="*/ 9 h 30"/>
              <a:gd name="T4" fmla="*/ 22 w 29"/>
              <a:gd name="T5" fmla="*/ 11 h 30"/>
              <a:gd name="T6" fmla="*/ 28 w 29"/>
              <a:gd name="T7" fmla="*/ 14 h 30"/>
              <a:gd name="T8" fmla="*/ 27 w 29"/>
              <a:gd name="T9" fmla="*/ 17 h 30"/>
              <a:gd name="T10" fmla="*/ 21 w 29"/>
              <a:gd name="T11" fmla="*/ 20 h 30"/>
              <a:gd name="T12" fmla="*/ 20 w 29"/>
              <a:gd name="T13" fmla="*/ 21 h 30"/>
              <a:gd name="T14" fmla="*/ 19 w 29"/>
              <a:gd name="T15" fmla="*/ 28 h 30"/>
              <a:gd name="T16" fmla="*/ 16 w 29"/>
              <a:gd name="T17" fmla="*/ 28 h 30"/>
              <a:gd name="T18" fmla="*/ 11 w 29"/>
              <a:gd name="T19" fmla="*/ 23 h 30"/>
              <a:gd name="T20" fmla="*/ 10 w 29"/>
              <a:gd name="T21" fmla="*/ 23 h 30"/>
              <a:gd name="T22" fmla="*/ 3 w 29"/>
              <a:gd name="T23" fmla="*/ 23 h 30"/>
              <a:gd name="T24" fmla="*/ 1 w 29"/>
              <a:gd name="T25" fmla="*/ 21 h 30"/>
              <a:gd name="T26" fmla="*/ 5 w 29"/>
              <a:gd name="T27" fmla="*/ 15 h 30"/>
              <a:gd name="T28" fmla="*/ 5 w 29"/>
              <a:gd name="T29" fmla="*/ 13 h 30"/>
              <a:gd name="T30" fmla="*/ 2 w 29"/>
              <a:gd name="T31" fmla="*/ 7 h 30"/>
              <a:gd name="T32" fmla="*/ 4 w 29"/>
              <a:gd name="T33" fmla="*/ 5 h 30"/>
              <a:gd name="T34" fmla="*/ 11 w 29"/>
              <a:gd name="T35" fmla="*/ 6 h 30"/>
              <a:gd name="T36" fmla="*/ 12 w 29"/>
              <a:gd name="T37" fmla="*/ 6 h 30"/>
              <a:gd name="T38" fmla="*/ 17 w 29"/>
              <a:gd name="T39" fmla="*/ 1 h 30"/>
              <a:gd name="T40" fmla="*/ 20 w 29"/>
              <a:gd name="T4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0">
                <a:moveTo>
                  <a:pt x="20" y="2"/>
                </a:moveTo>
                <a:cubicBezTo>
                  <a:pt x="21" y="9"/>
                  <a:pt x="21" y="9"/>
                  <a:pt x="21" y="9"/>
                </a:cubicBezTo>
                <a:cubicBezTo>
                  <a:pt x="21" y="10"/>
                  <a:pt x="21" y="10"/>
                  <a:pt x="22" y="11"/>
                </a:cubicBezTo>
                <a:cubicBezTo>
                  <a:pt x="28" y="14"/>
                  <a:pt x="28" y="14"/>
                  <a:pt x="28" y="14"/>
                </a:cubicBezTo>
                <a:cubicBezTo>
                  <a:pt x="29" y="15"/>
                  <a:pt x="29" y="17"/>
                  <a:pt x="27" y="17"/>
                </a:cubicBezTo>
                <a:cubicBezTo>
                  <a:pt x="21" y="20"/>
                  <a:pt x="21" y="20"/>
                  <a:pt x="21" y="20"/>
                </a:cubicBezTo>
                <a:cubicBezTo>
                  <a:pt x="21" y="20"/>
                  <a:pt x="20" y="20"/>
                  <a:pt x="20" y="21"/>
                </a:cubicBezTo>
                <a:cubicBezTo>
                  <a:pt x="19" y="28"/>
                  <a:pt x="19" y="28"/>
                  <a:pt x="19" y="28"/>
                </a:cubicBezTo>
                <a:cubicBezTo>
                  <a:pt x="18" y="29"/>
                  <a:pt x="17" y="30"/>
                  <a:pt x="16" y="28"/>
                </a:cubicBezTo>
                <a:cubicBezTo>
                  <a:pt x="11" y="23"/>
                  <a:pt x="11" y="23"/>
                  <a:pt x="11" y="23"/>
                </a:cubicBezTo>
                <a:cubicBezTo>
                  <a:pt x="11" y="23"/>
                  <a:pt x="10" y="23"/>
                  <a:pt x="10" y="23"/>
                </a:cubicBezTo>
                <a:cubicBezTo>
                  <a:pt x="3" y="23"/>
                  <a:pt x="3" y="23"/>
                  <a:pt x="3" y="23"/>
                </a:cubicBezTo>
                <a:cubicBezTo>
                  <a:pt x="1" y="24"/>
                  <a:pt x="0" y="22"/>
                  <a:pt x="1" y="21"/>
                </a:cubicBezTo>
                <a:cubicBezTo>
                  <a:pt x="5" y="15"/>
                  <a:pt x="5" y="15"/>
                  <a:pt x="5" y="15"/>
                </a:cubicBezTo>
                <a:cubicBezTo>
                  <a:pt x="5" y="14"/>
                  <a:pt x="5" y="14"/>
                  <a:pt x="5" y="13"/>
                </a:cubicBezTo>
                <a:cubicBezTo>
                  <a:pt x="2" y="7"/>
                  <a:pt x="2" y="7"/>
                  <a:pt x="2" y="7"/>
                </a:cubicBezTo>
                <a:cubicBezTo>
                  <a:pt x="1" y="6"/>
                  <a:pt x="3" y="4"/>
                  <a:pt x="4" y="5"/>
                </a:cubicBezTo>
                <a:cubicBezTo>
                  <a:pt x="11" y="6"/>
                  <a:pt x="11" y="6"/>
                  <a:pt x="11" y="6"/>
                </a:cubicBezTo>
                <a:cubicBezTo>
                  <a:pt x="11" y="6"/>
                  <a:pt x="12" y="6"/>
                  <a:pt x="12" y="6"/>
                </a:cubicBezTo>
                <a:cubicBezTo>
                  <a:pt x="17" y="1"/>
                  <a:pt x="17" y="1"/>
                  <a:pt x="17" y="1"/>
                </a:cubicBezTo>
                <a:cubicBezTo>
                  <a:pt x="18" y="0"/>
                  <a:pt x="20" y="1"/>
                  <a:pt x="20" y="2"/>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6" name="Freeform 1087">
            <a:extLst>
              <a:ext uri="{FF2B5EF4-FFF2-40B4-BE49-F238E27FC236}">
                <a16:creationId xmlns:a16="http://schemas.microsoft.com/office/drawing/2014/main" id="{2FF05029-62DC-4851-ABD1-44F3F55165CA}"/>
              </a:ext>
            </a:extLst>
          </p:cNvPr>
          <p:cNvSpPr/>
          <p:nvPr/>
        </p:nvSpPr>
        <p:spPr bwMode="auto">
          <a:xfrm>
            <a:off x="2205989" y="4962640"/>
            <a:ext cx="201612" cy="217488"/>
          </a:xfrm>
          <a:custGeom>
            <a:avLst/>
            <a:gdLst>
              <a:gd name="T0" fmla="*/ 20 w 28"/>
              <a:gd name="T1" fmla="*/ 2 h 30"/>
              <a:gd name="T2" fmla="*/ 20 w 28"/>
              <a:gd name="T3" fmla="*/ 9 h 30"/>
              <a:gd name="T4" fmla="*/ 21 w 28"/>
              <a:gd name="T5" fmla="*/ 11 h 30"/>
              <a:gd name="T6" fmla="*/ 27 w 28"/>
              <a:gd name="T7" fmla="*/ 14 h 30"/>
              <a:gd name="T8" fmla="*/ 27 w 28"/>
              <a:gd name="T9" fmla="*/ 17 h 30"/>
              <a:gd name="T10" fmla="*/ 20 w 28"/>
              <a:gd name="T11" fmla="*/ 20 h 30"/>
              <a:gd name="T12" fmla="*/ 19 w 28"/>
              <a:gd name="T13" fmla="*/ 21 h 30"/>
              <a:gd name="T14" fmla="*/ 18 w 28"/>
              <a:gd name="T15" fmla="*/ 28 h 30"/>
              <a:gd name="T16" fmla="*/ 15 w 28"/>
              <a:gd name="T17" fmla="*/ 28 h 30"/>
              <a:gd name="T18" fmla="*/ 10 w 28"/>
              <a:gd name="T19" fmla="*/ 23 h 30"/>
              <a:gd name="T20" fmla="*/ 9 w 28"/>
              <a:gd name="T21" fmla="*/ 23 h 30"/>
              <a:gd name="T22" fmla="*/ 2 w 28"/>
              <a:gd name="T23" fmla="*/ 23 h 30"/>
              <a:gd name="T24" fmla="*/ 0 w 28"/>
              <a:gd name="T25" fmla="*/ 21 h 30"/>
              <a:gd name="T26" fmla="*/ 4 w 28"/>
              <a:gd name="T27" fmla="*/ 15 h 30"/>
              <a:gd name="T28" fmla="*/ 4 w 28"/>
              <a:gd name="T29" fmla="*/ 13 h 30"/>
              <a:gd name="T30" fmla="*/ 1 w 28"/>
              <a:gd name="T31" fmla="*/ 7 h 30"/>
              <a:gd name="T32" fmla="*/ 3 w 28"/>
              <a:gd name="T33" fmla="*/ 5 h 30"/>
              <a:gd name="T34" fmla="*/ 10 w 28"/>
              <a:gd name="T35" fmla="*/ 6 h 30"/>
              <a:gd name="T36" fmla="*/ 12 w 28"/>
              <a:gd name="T37" fmla="*/ 6 h 30"/>
              <a:gd name="T38" fmla="*/ 16 w 28"/>
              <a:gd name="T39" fmla="*/ 1 h 30"/>
              <a:gd name="T40" fmla="*/ 20 w 28"/>
              <a:gd name="T4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0">
                <a:moveTo>
                  <a:pt x="20" y="2"/>
                </a:moveTo>
                <a:cubicBezTo>
                  <a:pt x="20" y="9"/>
                  <a:pt x="20" y="9"/>
                  <a:pt x="20" y="9"/>
                </a:cubicBezTo>
                <a:cubicBezTo>
                  <a:pt x="20" y="10"/>
                  <a:pt x="20" y="10"/>
                  <a:pt x="21" y="11"/>
                </a:cubicBezTo>
                <a:cubicBezTo>
                  <a:pt x="27" y="14"/>
                  <a:pt x="27" y="14"/>
                  <a:pt x="27" y="14"/>
                </a:cubicBezTo>
                <a:cubicBezTo>
                  <a:pt x="28" y="15"/>
                  <a:pt x="28" y="17"/>
                  <a:pt x="27" y="17"/>
                </a:cubicBezTo>
                <a:cubicBezTo>
                  <a:pt x="20" y="20"/>
                  <a:pt x="20" y="20"/>
                  <a:pt x="20" y="20"/>
                </a:cubicBezTo>
                <a:cubicBezTo>
                  <a:pt x="20" y="20"/>
                  <a:pt x="19" y="20"/>
                  <a:pt x="19" y="21"/>
                </a:cubicBezTo>
                <a:cubicBezTo>
                  <a:pt x="18" y="28"/>
                  <a:pt x="18" y="28"/>
                  <a:pt x="18" y="28"/>
                </a:cubicBezTo>
                <a:cubicBezTo>
                  <a:pt x="18" y="29"/>
                  <a:pt x="16" y="30"/>
                  <a:pt x="15" y="28"/>
                </a:cubicBezTo>
                <a:cubicBezTo>
                  <a:pt x="10" y="23"/>
                  <a:pt x="10" y="23"/>
                  <a:pt x="10" y="23"/>
                </a:cubicBezTo>
                <a:cubicBezTo>
                  <a:pt x="10" y="23"/>
                  <a:pt x="9" y="23"/>
                  <a:pt x="9" y="23"/>
                </a:cubicBezTo>
                <a:cubicBezTo>
                  <a:pt x="2" y="23"/>
                  <a:pt x="2" y="23"/>
                  <a:pt x="2" y="23"/>
                </a:cubicBezTo>
                <a:cubicBezTo>
                  <a:pt x="1" y="24"/>
                  <a:pt x="0" y="22"/>
                  <a:pt x="0" y="21"/>
                </a:cubicBezTo>
                <a:cubicBezTo>
                  <a:pt x="4" y="15"/>
                  <a:pt x="4" y="15"/>
                  <a:pt x="4" y="15"/>
                </a:cubicBezTo>
                <a:cubicBezTo>
                  <a:pt x="4" y="14"/>
                  <a:pt x="4" y="14"/>
                  <a:pt x="4" y="13"/>
                </a:cubicBezTo>
                <a:cubicBezTo>
                  <a:pt x="1" y="7"/>
                  <a:pt x="1" y="7"/>
                  <a:pt x="1" y="7"/>
                </a:cubicBezTo>
                <a:cubicBezTo>
                  <a:pt x="1" y="6"/>
                  <a:pt x="2" y="4"/>
                  <a:pt x="3" y="5"/>
                </a:cubicBezTo>
                <a:cubicBezTo>
                  <a:pt x="10" y="6"/>
                  <a:pt x="10" y="6"/>
                  <a:pt x="10" y="6"/>
                </a:cubicBezTo>
                <a:cubicBezTo>
                  <a:pt x="10" y="6"/>
                  <a:pt x="11" y="6"/>
                  <a:pt x="12" y="6"/>
                </a:cubicBezTo>
                <a:cubicBezTo>
                  <a:pt x="16" y="1"/>
                  <a:pt x="16" y="1"/>
                  <a:pt x="16" y="1"/>
                </a:cubicBezTo>
                <a:cubicBezTo>
                  <a:pt x="18" y="0"/>
                  <a:pt x="19" y="1"/>
                  <a:pt x="20" y="2"/>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03" name="文本框 1111">
            <a:extLst>
              <a:ext uri="{FF2B5EF4-FFF2-40B4-BE49-F238E27FC236}">
                <a16:creationId xmlns:a16="http://schemas.microsoft.com/office/drawing/2014/main" id="{A204776E-8E43-4755-A6E7-5B9625BBA3EC}"/>
              </a:ext>
            </a:extLst>
          </p:cNvPr>
          <p:cNvSpPr txBox="1"/>
          <p:nvPr/>
        </p:nvSpPr>
        <p:spPr>
          <a:xfrm>
            <a:off x="3743444" y="3244144"/>
            <a:ext cx="4183447" cy="830997"/>
          </a:xfrm>
          <a:prstGeom prst="rect">
            <a:avLst/>
          </a:prstGeom>
          <a:noFill/>
        </p:spPr>
        <p:txBody>
          <a:bodyPr wrap="square" rtlCol="0">
            <a:spAutoFit/>
          </a:bodyPr>
          <a:lstStyle>
            <a:defPPr>
              <a:defRPr lang="zh-CN"/>
            </a:defPPr>
            <a:lvl1pPr>
              <a:defRPr sz="5400">
                <a:ln w="76200">
                  <a:noFill/>
                </a:ln>
                <a:solidFill>
                  <a:schemeClr val="tx1">
                    <a:lumMod val="75000"/>
                    <a:lumOff val="25000"/>
                  </a:schemeClr>
                </a:solidFill>
                <a:latin typeface="微软雅黑" panose="020B0503020204020204" charset="-122"/>
                <a:ea typeface="微软雅黑" panose="020B0503020204020204" charset="-122"/>
              </a:defRPr>
            </a:lvl1pPr>
          </a:lstStyle>
          <a:p>
            <a:pPr algn="l"/>
            <a:r>
              <a:rPr lang="zh-CN" altLang="en-US" sz="4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THANK YOU</a:t>
            </a:r>
            <a:r>
              <a:rPr lang="en-US" altLang="zh-CN" sz="4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zh-CN" altLang="en-US" sz="4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89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500"/>
                                  </p:stCondLst>
                                  <p:childTnLst>
                                    <p:set>
                                      <p:cBhvr>
                                        <p:cTn id="6" dur="1" fill="hold">
                                          <p:stCondLst>
                                            <p:cond delay="0"/>
                                          </p:stCondLst>
                                        </p:cTn>
                                        <p:tgtEl>
                                          <p:spTgt spid="703"/>
                                        </p:tgtEl>
                                        <p:attrNameLst>
                                          <p:attrName>style.visibility</p:attrName>
                                        </p:attrNameLst>
                                      </p:cBhvr>
                                      <p:to>
                                        <p:strVal val="visible"/>
                                      </p:to>
                                    </p:set>
                                    <p:anim calcmode="lin" valueType="num">
                                      <p:cBhvr>
                                        <p:cTn id="7" dur="1000" fill="hold"/>
                                        <p:tgtEl>
                                          <p:spTgt spid="703"/>
                                        </p:tgtEl>
                                        <p:attrNameLst>
                                          <p:attrName>ppt_w</p:attrName>
                                        </p:attrNameLst>
                                      </p:cBhvr>
                                      <p:tavLst>
                                        <p:tav tm="0">
                                          <p:val>
                                            <p:fltVal val="0"/>
                                          </p:val>
                                        </p:tav>
                                        <p:tav tm="100000">
                                          <p:val>
                                            <p:strVal val="#ppt_w"/>
                                          </p:val>
                                        </p:tav>
                                      </p:tavLst>
                                    </p:anim>
                                    <p:anim calcmode="lin" valueType="num">
                                      <p:cBhvr>
                                        <p:cTn id="8" dur="1000" fill="hold"/>
                                        <p:tgtEl>
                                          <p:spTgt spid="703"/>
                                        </p:tgtEl>
                                        <p:attrNameLst>
                                          <p:attrName>ppt_h</p:attrName>
                                        </p:attrNameLst>
                                      </p:cBhvr>
                                      <p:tavLst>
                                        <p:tav tm="0">
                                          <p:val>
                                            <p:fltVal val="0"/>
                                          </p:val>
                                        </p:tav>
                                        <p:tav tm="100000">
                                          <p:val>
                                            <p:strVal val="#ppt_h"/>
                                          </p:val>
                                        </p:tav>
                                      </p:tavLst>
                                    </p:anim>
                                    <p:anim calcmode="lin" valueType="num">
                                      <p:cBhvr>
                                        <p:cTn id="9" dur="1000" fill="hold"/>
                                        <p:tgtEl>
                                          <p:spTgt spid="703"/>
                                        </p:tgtEl>
                                        <p:attrNameLst>
                                          <p:attrName>style.rotation</p:attrName>
                                        </p:attrNameLst>
                                      </p:cBhvr>
                                      <p:tavLst>
                                        <p:tav tm="0">
                                          <p:val>
                                            <p:fltVal val="90"/>
                                          </p:val>
                                        </p:tav>
                                        <p:tav tm="100000">
                                          <p:val>
                                            <p:fltVal val="0"/>
                                          </p:val>
                                        </p:tav>
                                      </p:tavLst>
                                    </p:anim>
                                    <p:animEffect transition="in" filter="fade">
                                      <p:cBhvr>
                                        <p:cTn id="10" dur="1000"/>
                                        <p:tgtEl>
                                          <p:spTgt spid="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259F-1EAB-40BE-962A-337EA75D5D39}"/>
              </a:ext>
            </a:extLst>
          </p:cNvPr>
          <p:cNvSpPr>
            <a:spLocks noGrp="1"/>
          </p:cNvSpPr>
          <p:nvPr>
            <p:ph type="title"/>
          </p:nvPr>
        </p:nvSpPr>
        <p:spPr>
          <a:xfrm>
            <a:off x="838200" y="1401763"/>
            <a:ext cx="10515600" cy="1060084"/>
          </a:xfrm>
        </p:spPr>
        <p:txBody>
          <a:bodyPr>
            <a:normAutofit/>
          </a:bodyPr>
          <a:lstStyle/>
          <a:p>
            <a:pPr algn="ctr"/>
            <a:r>
              <a:rPr lang="en-US" sz="3600" dirty="0">
                <a:latin typeface="Times New Roman" panose="02020603050405020304" pitchFamily="18" charset="0"/>
                <a:cs typeface="Times New Roman" panose="02020603050405020304" pitchFamily="18" charset="0"/>
              </a:rPr>
              <a:t>INTRODUCTION</a:t>
            </a:r>
            <a:endParaRPr lang="en-US" sz="4800" dirty="0">
              <a:latin typeface="Sitka Banner" panose="02000505000000020004" pitchFamily="2"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0BE07BD-3001-4B85-848F-566A372ED473}"/>
              </a:ext>
            </a:extLst>
          </p:cNvPr>
          <p:cNvSpPr>
            <a:spLocks noGrp="1"/>
          </p:cNvSpPr>
          <p:nvPr>
            <p:ph idx="1"/>
          </p:nvPr>
        </p:nvSpPr>
        <p:spPr>
          <a:xfrm>
            <a:off x="838200" y="2461847"/>
            <a:ext cx="10515600" cy="3189653"/>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Smart Irrigation System is an microcontroller based system that capture status of the farm by using sensors and control status of the farm by using text message with aid of GSM technology. Text message is the most used way of communication which is also reliable and cheap, this project will be accomplished by the use of GSM technology which is the heart of all cellular networks used by mobile devices.</a:t>
            </a:r>
          </a:p>
        </p:txBody>
      </p:sp>
      <p:sp>
        <p:nvSpPr>
          <p:cNvPr id="11" name="Freeform 916">
            <a:extLst>
              <a:ext uri="{FF2B5EF4-FFF2-40B4-BE49-F238E27FC236}">
                <a16:creationId xmlns:a16="http://schemas.microsoft.com/office/drawing/2014/main" id="{48669C03-CF30-4CE0-A8BD-0AF5D71314D4}"/>
              </a:ext>
            </a:extLst>
          </p:cNvPr>
          <p:cNvSpPr/>
          <p:nvPr/>
        </p:nvSpPr>
        <p:spPr bwMode="auto">
          <a:xfrm>
            <a:off x="11166199" y="1021262"/>
            <a:ext cx="188912" cy="195263"/>
          </a:xfrm>
          <a:custGeom>
            <a:avLst/>
            <a:gdLst>
              <a:gd name="T0" fmla="*/ 9 w 26"/>
              <a:gd name="T1" fmla="*/ 9 h 27"/>
              <a:gd name="T2" fmla="*/ 11 w 26"/>
              <a:gd name="T3" fmla="*/ 2 h 27"/>
              <a:gd name="T4" fmla="*/ 15 w 26"/>
              <a:gd name="T5" fmla="*/ 2 h 27"/>
              <a:gd name="T6" fmla="*/ 17 w 26"/>
              <a:gd name="T7" fmla="*/ 9 h 27"/>
              <a:gd name="T8" fmla="*/ 18 w 26"/>
              <a:gd name="T9" fmla="*/ 10 h 27"/>
              <a:gd name="T10" fmla="*/ 24 w 26"/>
              <a:gd name="T11" fmla="*/ 12 h 27"/>
              <a:gd name="T12" fmla="*/ 24 w 26"/>
              <a:gd name="T13" fmla="*/ 15 h 27"/>
              <a:gd name="T14" fmla="*/ 18 w 26"/>
              <a:gd name="T15" fmla="*/ 17 h 27"/>
              <a:gd name="T16" fmla="*/ 17 w 26"/>
              <a:gd name="T17" fmla="*/ 18 h 27"/>
              <a:gd name="T18" fmla="*/ 15 w 26"/>
              <a:gd name="T19" fmla="*/ 25 h 27"/>
              <a:gd name="T20" fmla="*/ 11 w 26"/>
              <a:gd name="T21" fmla="*/ 25 h 27"/>
              <a:gd name="T22" fmla="*/ 9 w 26"/>
              <a:gd name="T23" fmla="*/ 18 h 27"/>
              <a:gd name="T24" fmla="*/ 8 w 26"/>
              <a:gd name="T25" fmla="*/ 17 h 27"/>
              <a:gd name="T26" fmla="*/ 2 w 26"/>
              <a:gd name="T27" fmla="*/ 15 h 27"/>
              <a:gd name="T28" fmla="*/ 2 w 26"/>
              <a:gd name="T29" fmla="*/ 12 h 27"/>
              <a:gd name="T30" fmla="*/ 8 w 26"/>
              <a:gd name="T31" fmla="*/ 10 h 27"/>
              <a:gd name="T32" fmla="*/ 9 w 26"/>
              <a:gd name="T3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3" name="Freeform 1081">
            <a:extLst>
              <a:ext uri="{FF2B5EF4-FFF2-40B4-BE49-F238E27FC236}">
                <a16:creationId xmlns:a16="http://schemas.microsoft.com/office/drawing/2014/main" id="{8B10E56F-856D-496C-AB1B-DFAF2D4688A8}"/>
              </a:ext>
            </a:extLst>
          </p:cNvPr>
          <p:cNvSpPr/>
          <p:nvPr/>
        </p:nvSpPr>
        <p:spPr bwMode="auto">
          <a:xfrm>
            <a:off x="12898503" y="5083144"/>
            <a:ext cx="433387" cy="447675"/>
          </a:xfrm>
          <a:custGeom>
            <a:avLst/>
            <a:gdLst>
              <a:gd name="T0" fmla="*/ 42 w 60"/>
              <a:gd name="T1" fmla="*/ 5 h 62"/>
              <a:gd name="T2" fmla="*/ 43 w 60"/>
              <a:gd name="T3" fmla="*/ 19 h 62"/>
              <a:gd name="T4" fmla="*/ 45 w 60"/>
              <a:gd name="T5" fmla="*/ 22 h 62"/>
              <a:gd name="T6" fmla="*/ 57 w 60"/>
              <a:gd name="T7" fmla="*/ 29 h 62"/>
              <a:gd name="T8" fmla="*/ 56 w 60"/>
              <a:gd name="T9" fmla="*/ 36 h 62"/>
              <a:gd name="T10" fmla="*/ 44 w 60"/>
              <a:gd name="T11" fmla="*/ 41 h 62"/>
              <a:gd name="T12" fmla="*/ 41 w 60"/>
              <a:gd name="T13" fmla="*/ 44 h 62"/>
              <a:gd name="T14" fmla="*/ 38 w 60"/>
              <a:gd name="T15" fmla="*/ 57 h 62"/>
              <a:gd name="T16" fmla="*/ 32 w 60"/>
              <a:gd name="T17" fmla="*/ 59 h 62"/>
              <a:gd name="T18" fmla="*/ 23 w 60"/>
              <a:gd name="T19" fmla="*/ 49 h 62"/>
              <a:gd name="T20" fmla="*/ 19 w 60"/>
              <a:gd name="T21" fmla="*/ 47 h 62"/>
              <a:gd name="T22" fmla="*/ 5 w 60"/>
              <a:gd name="T23" fmla="*/ 49 h 62"/>
              <a:gd name="T24" fmla="*/ 2 w 60"/>
              <a:gd name="T25" fmla="*/ 43 h 62"/>
              <a:gd name="T26" fmla="*/ 9 w 60"/>
              <a:gd name="T27" fmla="*/ 31 h 62"/>
              <a:gd name="T28" fmla="*/ 9 w 60"/>
              <a:gd name="T29" fmla="*/ 27 h 62"/>
              <a:gd name="T30" fmla="*/ 3 w 60"/>
              <a:gd name="T31" fmla="*/ 14 h 62"/>
              <a:gd name="T32" fmla="*/ 8 w 60"/>
              <a:gd name="T33" fmla="*/ 9 h 62"/>
              <a:gd name="T34" fmla="*/ 21 w 60"/>
              <a:gd name="T35" fmla="*/ 12 h 62"/>
              <a:gd name="T36" fmla="*/ 25 w 60"/>
              <a:gd name="T37" fmla="*/ 11 h 62"/>
              <a:gd name="T38" fmla="*/ 35 w 60"/>
              <a:gd name="T39" fmla="*/ 2 h 62"/>
              <a:gd name="T40" fmla="*/ 42 w 60"/>
              <a:gd name="T41" fmla="*/ 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2">
                <a:moveTo>
                  <a:pt x="42" y="5"/>
                </a:moveTo>
                <a:cubicBezTo>
                  <a:pt x="43" y="19"/>
                  <a:pt x="43" y="19"/>
                  <a:pt x="43" y="19"/>
                </a:cubicBezTo>
                <a:cubicBezTo>
                  <a:pt x="43" y="20"/>
                  <a:pt x="44" y="21"/>
                  <a:pt x="45" y="22"/>
                </a:cubicBezTo>
                <a:cubicBezTo>
                  <a:pt x="57" y="29"/>
                  <a:pt x="57" y="29"/>
                  <a:pt x="57" y="29"/>
                </a:cubicBezTo>
                <a:cubicBezTo>
                  <a:pt x="60" y="30"/>
                  <a:pt x="59" y="34"/>
                  <a:pt x="56" y="36"/>
                </a:cubicBezTo>
                <a:cubicBezTo>
                  <a:pt x="44" y="41"/>
                  <a:pt x="44" y="41"/>
                  <a:pt x="44" y="41"/>
                </a:cubicBezTo>
                <a:cubicBezTo>
                  <a:pt x="42" y="42"/>
                  <a:pt x="42" y="43"/>
                  <a:pt x="41" y="44"/>
                </a:cubicBezTo>
                <a:cubicBezTo>
                  <a:pt x="38" y="57"/>
                  <a:pt x="38" y="57"/>
                  <a:pt x="38" y="57"/>
                </a:cubicBezTo>
                <a:cubicBezTo>
                  <a:pt x="38" y="61"/>
                  <a:pt x="34" y="62"/>
                  <a:pt x="32" y="59"/>
                </a:cubicBezTo>
                <a:cubicBezTo>
                  <a:pt x="23" y="49"/>
                  <a:pt x="23" y="49"/>
                  <a:pt x="23" y="49"/>
                </a:cubicBezTo>
                <a:cubicBezTo>
                  <a:pt x="22" y="48"/>
                  <a:pt x="20" y="47"/>
                  <a:pt x="19" y="47"/>
                </a:cubicBezTo>
                <a:cubicBezTo>
                  <a:pt x="5" y="49"/>
                  <a:pt x="5" y="49"/>
                  <a:pt x="5" y="49"/>
                </a:cubicBezTo>
                <a:cubicBezTo>
                  <a:pt x="2" y="49"/>
                  <a:pt x="0" y="46"/>
                  <a:pt x="2" y="43"/>
                </a:cubicBezTo>
                <a:cubicBezTo>
                  <a:pt x="9" y="31"/>
                  <a:pt x="9" y="31"/>
                  <a:pt x="9" y="31"/>
                </a:cubicBezTo>
                <a:cubicBezTo>
                  <a:pt x="9" y="30"/>
                  <a:pt x="10" y="28"/>
                  <a:pt x="9" y="27"/>
                </a:cubicBezTo>
                <a:cubicBezTo>
                  <a:pt x="3" y="14"/>
                  <a:pt x="3" y="14"/>
                  <a:pt x="3" y="14"/>
                </a:cubicBezTo>
                <a:cubicBezTo>
                  <a:pt x="2" y="12"/>
                  <a:pt x="5" y="8"/>
                  <a:pt x="8" y="9"/>
                </a:cubicBezTo>
                <a:cubicBezTo>
                  <a:pt x="21" y="12"/>
                  <a:pt x="21" y="12"/>
                  <a:pt x="21" y="12"/>
                </a:cubicBezTo>
                <a:cubicBezTo>
                  <a:pt x="23" y="13"/>
                  <a:pt x="24" y="12"/>
                  <a:pt x="25" y="11"/>
                </a:cubicBezTo>
                <a:cubicBezTo>
                  <a:pt x="35" y="2"/>
                  <a:pt x="35" y="2"/>
                  <a:pt x="35" y="2"/>
                </a:cubicBezTo>
                <a:cubicBezTo>
                  <a:pt x="38" y="0"/>
                  <a:pt x="42" y="2"/>
                  <a:pt x="42" y="5"/>
                </a:cubicBezTo>
                <a:close/>
              </a:path>
            </a:pathLst>
          </a:custGeom>
          <a:solidFill>
            <a:srgbClr val="F2C87E"/>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654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259F-1EAB-40BE-962A-337EA75D5D39}"/>
              </a:ext>
            </a:extLst>
          </p:cNvPr>
          <p:cNvSpPr>
            <a:spLocks noGrp="1"/>
          </p:cNvSpPr>
          <p:nvPr>
            <p:ph type="title"/>
          </p:nvPr>
        </p:nvSpPr>
        <p:spPr>
          <a:xfrm>
            <a:off x="838200" y="1401763"/>
            <a:ext cx="10515600" cy="1165203"/>
          </a:xfrm>
        </p:spPr>
        <p:txBody>
          <a:bodyPr>
            <a:normAutofit/>
          </a:bodyPr>
          <a:lstStyle/>
          <a:p>
            <a:pPr algn="ctr"/>
            <a:r>
              <a:rPr lang="en-US" sz="3600" dirty="0">
                <a:latin typeface="Times New Roman" panose="02020603050405020304" pitchFamily="18" charset="0"/>
                <a:cs typeface="Times New Roman" panose="02020603050405020304" pitchFamily="18" charset="0"/>
              </a:rPr>
              <a:t>PROBLEM STATEMENT</a:t>
            </a:r>
            <a:endParaRPr lang="en-US" sz="3600" dirty="0">
              <a:latin typeface="Sitka Banner" panose="02000505000000020004" pitchFamily="2"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0BE07BD-3001-4B85-848F-566A372ED473}"/>
              </a:ext>
            </a:extLst>
          </p:cNvPr>
          <p:cNvSpPr>
            <a:spLocks noGrp="1"/>
          </p:cNvSpPr>
          <p:nvPr>
            <p:ph idx="1"/>
          </p:nvPr>
        </p:nvSpPr>
        <p:spPr>
          <a:xfrm>
            <a:off x="838200" y="2351314"/>
            <a:ext cx="10515600" cy="4267200"/>
          </a:xfrm>
        </p:spPr>
        <p:txBody>
          <a:bodyPr>
            <a:normAutofit/>
          </a:bodyPr>
          <a:lstStyle/>
          <a:p>
            <a:pPr algn="just">
              <a:buFont typeface="Wingdings" panose="05000000000000000000" pitchFamily="2" charset="2"/>
              <a:buChar char="q"/>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There has been a rapid growth of technology and smart systems  all over the world, one of the developed smart systems is the smart irrigation system where by people controls their system automatically with a use of internet. </a:t>
            </a:r>
          </a:p>
          <a:p>
            <a:pPr algn="just">
              <a:buFont typeface="Wingdings" panose="05000000000000000000" pitchFamily="2" charset="2"/>
              <a:buChar char="q"/>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There is unavailability of reliable internet services in developing countries such as Tanzania especially in rural area where the most agricultural activities take place. </a:t>
            </a:r>
          </a:p>
          <a:p>
            <a:pPr algn="just">
              <a:buFont typeface="Wingdings" panose="05000000000000000000" pitchFamily="2" charset="2"/>
              <a:buChar char="q"/>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This makes it impossible to access the smart systems for those who lives in these areas. The rural area people cannot benefit from these smart systems due to this problem.</a:t>
            </a:r>
            <a:endParaRPr lang="en-US"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buNone/>
            </a:pPr>
            <a:endParaRPr lang="en-US" sz="2400" dirty="0"/>
          </a:p>
        </p:txBody>
      </p:sp>
      <p:sp>
        <p:nvSpPr>
          <p:cNvPr id="7" name="Freeform 916">
            <a:extLst>
              <a:ext uri="{FF2B5EF4-FFF2-40B4-BE49-F238E27FC236}">
                <a16:creationId xmlns:a16="http://schemas.microsoft.com/office/drawing/2014/main" id="{F7C1F586-5B19-48A8-989C-9E5B623C995A}"/>
              </a:ext>
            </a:extLst>
          </p:cNvPr>
          <p:cNvSpPr/>
          <p:nvPr/>
        </p:nvSpPr>
        <p:spPr bwMode="auto">
          <a:xfrm>
            <a:off x="11166199" y="1021262"/>
            <a:ext cx="188912" cy="195263"/>
          </a:xfrm>
          <a:custGeom>
            <a:avLst/>
            <a:gdLst>
              <a:gd name="T0" fmla="*/ 9 w 26"/>
              <a:gd name="T1" fmla="*/ 9 h 27"/>
              <a:gd name="T2" fmla="*/ 11 w 26"/>
              <a:gd name="T3" fmla="*/ 2 h 27"/>
              <a:gd name="T4" fmla="*/ 15 w 26"/>
              <a:gd name="T5" fmla="*/ 2 h 27"/>
              <a:gd name="T6" fmla="*/ 17 w 26"/>
              <a:gd name="T7" fmla="*/ 9 h 27"/>
              <a:gd name="T8" fmla="*/ 18 w 26"/>
              <a:gd name="T9" fmla="*/ 10 h 27"/>
              <a:gd name="T10" fmla="*/ 24 w 26"/>
              <a:gd name="T11" fmla="*/ 12 h 27"/>
              <a:gd name="T12" fmla="*/ 24 w 26"/>
              <a:gd name="T13" fmla="*/ 15 h 27"/>
              <a:gd name="T14" fmla="*/ 18 w 26"/>
              <a:gd name="T15" fmla="*/ 17 h 27"/>
              <a:gd name="T16" fmla="*/ 17 w 26"/>
              <a:gd name="T17" fmla="*/ 18 h 27"/>
              <a:gd name="T18" fmla="*/ 15 w 26"/>
              <a:gd name="T19" fmla="*/ 25 h 27"/>
              <a:gd name="T20" fmla="*/ 11 w 26"/>
              <a:gd name="T21" fmla="*/ 25 h 27"/>
              <a:gd name="T22" fmla="*/ 9 w 26"/>
              <a:gd name="T23" fmla="*/ 18 h 27"/>
              <a:gd name="T24" fmla="*/ 8 w 26"/>
              <a:gd name="T25" fmla="*/ 17 h 27"/>
              <a:gd name="T26" fmla="*/ 2 w 26"/>
              <a:gd name="T27" fmla="*/ 15 h 27"/>
              <a:gd name="T28" fmla="*/ 2 w 26"/>
              <a:gd name="T29" fmla="*/ 12 h 27"/>
              <a:gd name="T30" fmla="*/ 8 w 26"/>
              <a:gd name="T31" fmla="*/ 10 h 27"/>
              <a:gd name="T32" fmla="*/ 9 w 26"/>
              <a:gd name="T3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857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259F-1EAB-40BE-962A-337EA75D5D39}"/>
              </a:ext>
            </a:extLst>
          </p:cNvPr>
          <p:cNvSpPr>
            <a:spLocks noGrp="1"/>
          </p:cNvSpPr>
          <p:nvPr>
            <p:ph type="title"/>
          </p:nvPr>
        </p:nvSpPr>
        <p:spPr>
          <a:xfrm>
            <a:off x="353003" y="1214733"/>
            <a:ext cx="11002108" cy="1069648"/>
          </a:xfrm>
        </p:spPr>
        <p:txBody>
          <a:bodyPr>
            <a:normAutofit/>
          </a:bodyPr>
          <a:lstStyle/>
          <a:p>
            <a:pPr algn="ctr"/>
            <a:r>
              <a:rPr lang="en-US" sz="3600" dirty="0">
                <a:latin typeface="Times New Roman" panose="02020603050405020304" pitchFamily="18" charset="0"/>
                <a:cs typeface="Times New Roman" panose="02020603050405020304" pitchFamily="18" charset="0"/>
              </a:rPr>
              <a:t>OBJECTIVES</a:t>
            </a:r>
            <a:endParaRPr lang="en-US" sz="5400" dirty="0">
              <a:latin typeface="Sitka Banner" panose="02000505000000020004" pitchFamily="2"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0BE07BD-3001-4B85-848F-566A372ED473}"/>
              </a:ext>
            </a:extLst>
          </p:cNvPr>
          <p:cNvSpPr>
            <a:spLocks noGrp="1"/>
          </p:cNvSpPr>
          <p:nvPr>
            <p:ph idx="1"/>
          </p:nvPr>
        </p:nvSpPr>
        <p:spPr>
          <a:xfrm>
            <a:off x="741085" y="2002971"/>
            <a:ext cx="10902157" cy="4679183"/>
          </a:xfrm>
        </p:spPr>
        <p:txBody>
          <a:bodyPr>
            <a:normAutofit fontScale="25000" lnSpcReduction="20000"/>
          </a:bodyPr>
          <a:lstStyle/>
          <a:p>
            <a:pPr algn="just">
              <a:buFont typeface="Wingdings" panose="05000000000000000000" pitchFamily="2" charset="2"/>
              <a:buChar char="q"/>
            </a:pPr>
            <a:r>
              <a:rPr lang="en-US" sz="10400" dirty="0">
                <a:latin typeface="Times New Roman" panose="02020603050405020304" pitchFamily="18" charset="0"/>
                <a:cs typeface="Times New Roman" panose="02020603050405020304" pitchFamily="18" charset="0"/>
              </a:rPr>
              <a:t> </a:t>
            </a:r>
            <a:r>
              <a:rPr lang="en-US" sz="10400" b="1" dirty="0">
                <a:latin typeface="Times New Roman" panose="02020603050405020304" pitchFamily="18" charset="0"/>
                <a:cs typeface="Times New Roman" panose="02020603050405020304" pitchFamily="18" charset="0"/>
              </a:rPr>
              <a:t>Main objective:</a:t>
            </a:r>
          </a:p>
          <a:p>
            <a:pPr marL="0" indent="0" algn="just">
              <a:buNone/>
            </a:pPr>
            <a:r>
              <a:rPr lang="en-US" sz="104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The main objective of this project is to use the normal text messages to control the smart irrigation system. Normal text messages are the most accessible and reliable way of communication used in developing countries especially in rural areas. With the help of GSM anyone with any type of a phone will be able to control the smart farm system.</a:t>
            </a:r>
          </a:p>
          <a:p>
            <a:pPr algn="just">
              <a:buFont typeface="Wingdings" panose="05000000000000000000" pitchFamily="2" charset="2"/>
              <a:buChar char="q"/>
            </a:pPr>
            <a:r>
              <a:rPr lang="en-US" sz="10400" dirty="0">
                <a:latin typeface="Times New Roman" panose="02020603050405020304" pitchFamily="18" charset="0"/>
                <a:cs typeface="Times New Roman" panose="02020603050405020304" pitchFamily="18" charset="0"/>
              </a:rPr>
              <a:t> </a:t>
            </a:r>
            <a:r>
              <a:rPr lang="en-US" sz="10400" b="1" dirty="0">
                <a:latin typeface="Times New Roman" panose="02020603050405020304" pitchFamily="18" charset="0"/>
                <a:cs typeface="Times New Roman" panose="02020603050405020304" pitchFamily="18" charset="0"/>
              </a:rPr>
              <a:t>Specific objectives</a:t>
            </a:r>
          </a:p>
          <a:p>
            <a:pPr marL="571500" lvl="0" indent="-571500" algn="just">
              <a:buFont typeface="+mj-lt"/>
              <a:buAutoNum type="romanLcPeriod"/>
            </a:pPr>
            <a:r>
              <a:rPr lang="en-US" sz="10400" dirty="0">
                <a:latin typeface="Times New Roman" panose="02020603050405020304" pitchFamily="18" charset="0"/>
                <a:cs typeface="Times New Roman" panose="02020603050405020304" pitchFamily="18" charset="0"/>
              </a:rPr>
              <a:t>Capturing, gathering and analyzing data from the farm. </a:t>
            </a:r>
          </a:p>
          <a:p>
            <a:pPr marL="571500" indent="-571500" algn="just">
              <a:buFont typeface="+mj-lt"/>
              <a:buAutoNum type="romanLcPeriod"/>
            </a:pPr>
            <a:r>
              <a:rPr lang="en-US" sz="104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B</a:t>
            </a:r>
            <a:r>
              <a:rPr lang="en-US" sz="104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uilding a centralized microcontroller which is programed to receive input signals from sensors and generate output.</a:t>
            </a:r>
          </a:p>
          <a:p>
            <a:pPr marL="571500" indent="-571500" algn="just">
              <a:buFont typeface="+mj-lt"/>
              <a:buAutoNum type="romanLcPeriod"/>
            </a:pPr>
            <a:r>
              <a:rPr lang="en-US" sz="10400" dirty="0">
                <a:latin typeface="Times New Roman" panose="02020603050405020304" pitchFamily="18" charset="0"/>
                <a:cs typeface="Times New Roman" panose="02020603050405020304" pitchFamily="18" charset="0"/>
              </a:rPr>
              <a:t>Designing the hardware and software part of the system </a:t>
            </a:r>
          </a:p>
          <a:p>
            <a:pPr marL="571500" indent="-571500" algn="just">
              <a:buFont typeface="+mj-lt"/>
              <a:buAutoNum type="romanLcPeriod"/>
            </a:pPr>
            <a:r>
              <a:rPr lang="en-US" sz="104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Integrating</a:t>
            </a:r>
            <a:r>
              <a:rPr lang="en-US" sz="104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the Global System for Message communication (GSM) in order to manage the normal text messages. </a:t>
            </a:r>
            <a:endParaRPr lang="en-US" sz="10400" dirty="0">
              <a:latin typeface="Times New Roman" panose="02020603050405020304" pitchFamily="18" charset="0"/>
              <a:cs typeface="Times New Roman" panose="02020603050405020304" pitchFamily="18" charset="0"/>
            </a:endParaRPr>
          </a:p>
          <a:p>
            <a:pPr marL="0" indent="0" algn="just">
              <a:buNone/>
            </a:pPr>
            <a:endParaRPr lang="en-US" sz="120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5" name="Freeform 913">
            <a:extLst>
              <a:ext uri="{FF2B5EF4-FFF2-40B4-BE49-F238E27FC236}">
                <a16:creationId xmlns:a16="http://schemas.microsoft.com/office/drawing/2014/main" id="{00C16D7C-49C0-46B7-9DCF-8033A85573C6}"/>
              </a:ext>
            </a:extLst>
          </p:cNvPr>
          <p:cNvSpPr/>
          <p:nvPr/>
        </p:nvSpPr>
        <p:spPr bwMode="auto">
          <a:xfrm>
            <a:off x="11144768" y="2239636"/>
            <a:ext cx="223837" cy="231775"/>
          </a:xfrm>
          <a:custGeom>
            <a:avLst/>
            <a:gdLst>
              <a:gd name="T0" fmla="*/ 12 w 31"/>
              <a:gd name="T1" fmla="*/ 10 h 32"/>
              <a:gd name="T2" fmla="*/ 14 w 31"/>
              <a:gd name="T3" fmla="*/ 3 h 32"/>
              <a:gd name="T4" fmla="*/ 18 w 31"/>
              <a:gd name="T5" fmla="*/ 3 h 32"/>
              <a:gd name="T6" fmla="*/ 20 w 31"/>
              <a:gd name="T7" fmla="*/ 10 h 32"/>
              <a:gd name="T8" fmla="*/ 22 w 31"/>
              <a:gd name="T9" fmla="*/ 12 h 32"/>
              <a:gd name="T10" fmla="*/ 29 w 31"/>
              <a:gd name="T11" fmla="*/ 14 h 32"/>
              <a:gd name="T12" fmla="*/ 29 w 31"/>
              <a:gd name="T13" fmla="*/ 18 h 32"/>
              <a:gd name="T14" fmla="*/ 22 w 31"/>
              <a:gd name="T15" fmla="*/ 20 h 32"/>
              <a:gd name="T16" fmla="*/ 20 w 31"/>
              <a:gd name="T17" fmla="*/ 22 h 32"/>
              <a:gd name="T18" fmla="*/ 18 w 31"/>
              <a:gd name="T19" fmla="*/ 29 h 32"/>
              <a:gd name="T20" fmla="*/ 14 w 31"/>
              <a:gd name="T21" fmla="*/ 29 h 32"/>
              <a:gd name="T22" fmla="*/ 12 w 31"/>
              <a:gd name="T23" fmla="*/ 22 h 32"/>
              <a:gd name="T24" fmla="*/ 10 w 31"/>
              <a:gd name="T25" fmla="*/ 20 h 32"/>
              <a:gd name="T26" fmla="*/ 2 w 31"/>
              <a:gd name="T27" fmla="*/ 18 h 32"/>
              <a:gd name="T28" fmla="*/ 2 w 31"/>
              <a:gd name="T29" fmla="*/ 14 h 32"/>
              <a:gd name="T30" fmla="*/ 10 w 31"/>
              <a:gd name="T31" fmla="*/ 12 h 32"/>
              <a:gd name="T32" fmla="*/ 12 w 31"/>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2">
                <a:moveTo>
                  <a:pt x="12" y="10"/>
                </a:moveTo>
                <a:cubicBezTo>
                  <a:pt x="14" y="3"/>
                  <a:pt x="14" y="3"/>
                  <a:pt x="14" y="3"/>
                </a:cubicBezTo>
                <a:cubicBezTo>
                  <a:pt x="14" y="0"/>
                  <a:pt x="17" y="0"/>
                  <a:pt x="18" y="3"/>
                </a:cubicBezTo>
                <a:cubicBezTo>
                  <a:pt x="20" y="10"/>
                  <a:pt x="20" y="10"/>
                  <a:pt x="20" y="10"/>
                </a:cubicBezTo>
                <a:cubicBezTo>
                  <a:pt x="20" y="11"/>
                  <a:pt x="21" y="12"/>
                  <a:pt x="22" y="12"/>
                </a:cubicBezTo>
                <a:cubicBezTo>
                  <a:pt x="29" y="14"/>
                  <a:pt x="29" y="14"/>
                  <a:pt x="29" y="14"/>
                </a:cubicBezTo>
                <a:cubicBezTo>
                  <a:pt x="31" y="14"/>
                  <a:pt x="31" y="18"/>
                  <a:pt x="29" y="18"/>
                </a:cubicBezTo>
                <a:cubicBezTo>
                  <a:pt x="22" y="20"/>
                  <a:pt x="22" y="20"/>
                  <a:pt x="22" y="20"/>
                </a:cubicBezTo>
                <a:cubicBezTo>
                  <a:pt x="21" y="20"/>
                  <a:pt x="20" y="21"/>
                  <a:pt x="20" y="22"/>
                </a:cubicBezTo>
                <a:cubicBezTo>
                  <a:pt x="18" y="29"/>
                  <a:pt x="18" y="29"/>
                  <a:pt x="18" y="29"/>
                </a:cubicBezTo>
                <a:cubicBezTo>
                  <a:pt x="17" y="32"/>
                  <a:pt x="14" y="32"/>
                  <a:pt x="14" y="29"/>
                </a:cubicBezTo>
                <a:cubicBezTo>
                  <a:pt x="12" y="22"/>
                  <a:pt x="12" y="22"/>
                  <a:pt x="12" y="22"/>
                </a:cubicBezTo>
                <a:cubicBezTo>
                  <a:pt x="11" y="21"/>
                  <a:pt x="11" y="20"/>
                  <a:pt x="10" y="20"/>
                </a:cubicBezTo>
                <a:cubicBezTo>
                  <a:pt x="2" y="18"/>
                  <a:pt x="2" y="18"/>
                  <a:pt x="2" y="18"/>
                </a:cubicBezTo>
                <a:cubicBezTo>
                  <a:pt x="0" y="18"/>
                  <a:pt x="0" y="14"/>
                  <a:pt x="2" y="14"/>
                </a:cubicBezTo>
                <a:cubicBezTo>
                  <a:pt x="10" y="12"/>
                  <a:pt x="10" y="12"/>
                  <a:pt x="10" y="12"/>
                </a:cubicBezTo>
                <a:cubicBezTo>
                  <a:pt x="11" y="12"/>
                  <a:pt x="11" y="11"/>
                  <a:pt x="12" y="10"/>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Freeform 916">
            <a:extLst>
              <a:ext uri="{FF2B5EF4-FFF2-40B4-BE49-F238E27FC236}">
                <a16:creationId xmlns:a16="http://schemas.microsoft.com/office/drawing/2014/main" id="{C2BF62B4-F21A-4E9F-92BA-AE3268881C6A}"/>
              </a:ext>
            </a:extLst>
          </p:cNvPr>
          <p:cNvSpPr/>
          <p:nvPr/>
        </p:nvSpPr>
        <p:spPr bwMode="auto">
          <a:xfrm>
            <a:off x="11166199" y="1021262"/>
            <a:ext cx="188912" cy="195263"/>
          </a:xfrm>
          <a:custGeom>
            <a:avLst/>
            <a:gdLst>
              <a:gd name="T0" fmla="*/ 9 w 26"/>
              <a:gd name="T1" fmla="*/ 9 h 27"/>
              <a:gd name="T2" fmla="*/ 11 w 26"/>
              <a:gd name="T3" fmla="*/ 2 h 27"/>
              <a:gd name="T4" fmla="*/ 15 w 26"/>
              <a:gd name="T5" fmla="*/ 2 h 27"/>
              <a:gd name="T6" fmla="*/ 17 w 26"/>
              <a:gd name="T7" fmla="*/ 9 h 27"/>
              <a:gd name="T8" fmla="*/ 18 w 26"/>
              <a:gd name="T9" fmla="*/ 10 h 27"/>
              <a:gd name="T10" fmla="*/ 24 w 26"/>
              <a:gd name="T11" fmla="*/ 12 h 27"/>
              <a:gd name="T12" fmla="*/ 24 w 26"/>
              <a:gd name="T13" fmla="*/ 15 h 27"/>
              <a:gd name="T14" fmla="*/ 18 w 26"/>
              <a:gd name="T15" fmla="*/ 17 h 27"/>
              <a:gd name="T16" fmla="*/ 17 w 26"/>
              <a:gd name="T17" fmla="*/ 18 h 27"/>
              <a:gd name="T18" fmla="*/ 15 w 26"/>
              <a:gd name="T19" fmla="*/ 25 h 27"/>
              <a:gd name="T20" fmla="*/ 11 w 26"/>
              <a:gd name="T21" fmla="*/ 25 h 27"/>
              <a:gd name="T22" fmla="*/ 9 w 26"/>
              <a:gd name="T23" fmla="*/ 18 h 27"/>
              <a:gd name="T24" fmla="*/ 8 w 26"/>
              <a:gd name="T25" fmla="*/ 17 h 27"/>
              <a:gd name="T26" fmla="*/ 2 w 26"/>
              <a:gd name="T27" fmla="*/ 15 h 27"/>
              <a:gd name="T28" fmla="*/ 2 w 26"/>
              <a:gd name="T29" fmla="*/ 12 h 27"/>
              <a:gd name="T30" fmla="*/ 8 w 26"/>
              <a:gd name="T31" fmla="*/ 10 h 27"/>
              <a:gd name="T32" fmla="*/ 9 w 26"/>
              <a:gd name="T3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795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487F-9EA6-4F1E-8E77-C952501A671B}"/>
              </a:ext>
            </a:extLst>
          </p:cNvPr>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26B13944-E8AB-443D-9CF7-C4AF621D0DD0}"/>
              </a:ext>
            </a:extLst>
          </p:cNvPr>
          <p:cNvSpPr>
            <a:spLocks noGrp="1"/>
          </p:cNvSpPr>
          <p:nvPr>
            <p:ph idx="1"/>
          </p:nvPr>
        </p:nvSpPr>
        <p:spPr>
          <a:xfrm>
            <a:off x="838200" y="2448365"/>
            <a:ext cx="10515600" cy="3133511"/>
          </a:xfrm>
        </p:spPr>
        <p:txBody>
          <a:bodyPr>
            <a:normAutofit/>
          </a:bodyPr>
          <a:lstStyle/>
          <a:p>
            <a:pPr marL="0" lvl="0" indent="0" algn="just">
              <a:buNone/>
            </a:pPr>
            <a:r>
              <a:rPr lang="en-US" dirty="0">
                <a:latin typeface="Times New Roman" panose="02020603050405020304" pitchFamily="18" charset="0"/>
                <a:cs typeface="Times New Roman" panose="02020603050405020304" pitchFamily="18" charset="0"/>
              </a:rPr>
              <a:t>v. Implement the design</a:t>
            </a:r>
          </a:p>
          <a:p>
            <a:pPr marL="0" lvl="0" indent="0" algn="just">
              <a:buNone/>
            </a:pPr>
            <a:r>
              <a:rPr lang="en-US" dirty="0">
                <a:latin typeface="Times New Roman" panose="02020603050405020304" pitchFamily="18" charset="0"/>
                <a:cs typeface="Times New Roman" panose="02020603050405020304" pitchFamily="18" charset="0"/>
              </a:rPr>
              <a:t>vi. Testing the system using different test cases</a:t>
            </a:r>
          </a:p>
          <a:p>
            <a:pPr algn="just"/>
            <a:endParaRPr lang="en-US" sz="2400" dirty="0"/>
          </a:p>
        </p:txBody>
      </p:sp>
    </p:spTree>
    <p:extLst>
      <p:ext uri="{BB962C8B-B14F-4D97-AF65-F5344CB8AC3E}">
        <p14:creationId xmlns:p14="http://schemas.microsoft.com/office/powerpoint/2010/main" val="51906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259F-1EAB-40BE-962A-337EA75D5D39}"/>
              </a:ext>
            </a:extLst>
          </p:cNvPr>
          <p:cNvSpPr>
            <a:spLocks noGrp="1"/>
          </p:cNvSpPr>
          <p:nvPr>
            <p:ph type="title"/>
          </p:nvPr>
        </p:nvSpPr>
        <p:spPr>
          <a:xfrm>
            <a:off x="594946" y="1472439"/>
            <a:ext cx="11002108" cy="836640"/>
          </a:xfrm>
        </p:spPr>
        <p:txBody>
          <a:bodyPr>
            <a:noAutofit/>
          </a:bodyPr>
          <a:lstStyle/>
          <a:p>
            <a:pPr algn="ctr"/>
            <a:r>
              <a:rPr lang="en-US" sz="3600" dirty="0">
                <a:latin typeface="Times New Roman" panose="02020603050405020304" pitchFamily="18" charset="0"/>
                <a:cs typeface="Times New Roman" panose="02020603050405020304" pitchFamily="18" charset="0"/>
              </a:rPr>
              <a:t>SIGNIFICANCE OF THE PROJECT</a:t>
            </a:r>
            <a:endParaRPr lang="en-US" sz="3600" dirty="0">
              <a:latin typeface="Sitka Banner" panose="02000505000000020004" pitchFamily="2"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0BE07BD-3001-4B85-848F-566A372ED473}"/>
              </a:ext>
            </a:extLst>
          </p:cNvPr>
          <p:cNvSpPr>
            <a:spLocks noGrp="1"/>
          </p:cNvSpPr>
          <p:nvPr>
            <p:ph idx="1"/>
          </p:nvPr>
        </p:nvSpPr>
        <p:spPr>
          <a:xfrm>
            <a:off x="838200" y="2309079"/>
            <a:ext cx="10515600" cy="3867883"/>
          </a:xfrm>
        </p:spPr>
        <p:txBody>
          <a:bodyPr>
            <a:normAutofit/>
          </a:bodyPr>
          <a:lstStyle/>
          <a:p>
            <a:pPr lvl="0"/>
            <a:r>
              <a:rPr lang="en-US" dirty="0">
                <a:latin typeface="Times New Roman" panose="02020603050405020304" pitchFamily="18" charset="0"/>
                <a:cs typeface="Times New Roman" panose="02020603050405020304" pitchFamily="18" charset="0"/>
              </a:rPr>
              <a:t>Save cost</a:t>
            </a:r>
          </a:p>
          <a:p>
            <a:pPr lvl="0"/>
            <a:r>
              <a:rPr lang="en-US" dirty="0">
                <a:latin typeface="Times New Roman" panose="02020603050405020304" pitchFamily="18" charset="0"/>
                <a:cs typeface="Times New Roman" panose="02020603050405020304" pitchFamily="18" charset="0"/>
              </a:rPr>
              <a:t>Save time</a:t>
            </a:r>
          </a:p>
          <a:p>
            <a:pPr lvl="0"/>
            <a:r>
              <a:rPr lang="en-US" dirty="0">
                <a:latin typeface="Times New Roman" panose="02020603050405020304" pitchFamily="18" charset="0"/>
                <a:cs typeface="Times New Roman" panose="02020603050405020304" pitchFamily="18" charset="0"/>
              </a:rPr>
              <a:t>Yielding better crops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7" name="Freeform 916">
            <a:extLst>
              <a:ext uri="{FF2B5EF4-FFF2-40B4-BE49-F238E27FC236}">
                <a16:creationId xmlns:a16="http://schemas.microsoft.com/office/drawing/2014/main" id="{F8CFFDBD-4D92-4873-A13D-48E45BE421A4}"/>
              </a:ext>
            </a:extLst>
          </p:cNvPr>
          <p:cNvSpPr/>
          <p:nvPr/>
        </p:nvSpPr>
        <p:spPr bwMode="auto">
          <a:xfrm>
            <a:off x="11166199" y="1021262"/>
            <a:ext cx="188912" cy="195263"/>
          </a:xfrm>
          <a:custGeom>
            <a:avLst/>
            <a:gdLst>
              <a:gd name="T0" fmla="*/ 9 w 26"/>
              <a:gd name="T1" fmla="*/ 9 h 27"/>
              <a:gd name="T2" fmla="*/ 11 w 26"/>
              <a:gd name="T3" fmla="*/ 2 h 27"/>
              <a:gd name="T4" fmla="*/ 15 w 26"/>
              <a:gd name="T5" fmla="*/ 2 h 27"/>
              <a:gd name="T6" fmla="*/ 17 w 26"/>
              <a:gd name="T7" fmla="*/ 9 h 27"/>
              <a:gd name="T8" fmla="*/ 18 w 26"/>
              <a:gd name="T9" fmla="*/ 10 h 27"/>
              <a:gd name="T10" fmla="*/ 24 w 26"/>
              <a:gd name="T11" fmla="*/ 12 h 27"/>
              <a:gd name="T12" fmla="*/ 24 w 26"/>
              <a:gd name="T13" fmla="*/ 15 h 27"/>
              <a:gd name="T14" fmla="*/ 18 w 26"/>
              <a:gd name="T15" fmla="*/ 17 h 27"/>
              <a:gd name="T16" fmla="*/ 17 w 26"/>
              <a:gd name="T17" fmla="*/ 18 h 27"/>
              <a:gd name="T18" fmla="*/ 15 w 26"/>
              <a:gd name="T19" fmla="*/ 25 h 27"/>
              <a:gd name="T20" fmla="*/ 11 w 26"/>
              <a:gd name="T21" fmla="*/ 25 h 27"/>
              <a:gd name="T22" fmla="*/ 9 w 26"/>
              <a:gd name="T23" fmla="*/ 18 h 27"/>
              <a:gd name="T24" fmla="*/ 8 w 26"/>
              <a:gd name="T25" fmla="*/ 17 h 27"/>
              <a:gd name="T26" fmla="*/ 2 w 26"/>
              <a:gd name="T27" fmla="*/ 15 h 27"/>
              <a:gd name="T28" fmla="*/ 2 w 26"/>
              <a:gd name="T29" fmla="*/ 12 h 27"/>
              <a:gd name="T30" fmla="*/ 8 w 26"/>
              <a:gd name="T31" fmla="*/ 10 h 27"/>
              <a:gd name="T32" fmla="*/ 9 w 26"/>
              <a:gd name="T3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640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259F-1EAB-40BE-962A-337EA75D5D39}"/>
              </a:ext>
            </a:extLst>
          </p:cNvPr>
          <p:cNvSpPr>
            <a:spLocks noGrp="1"/>
          </p:cNvSpPr>
          <p:nvPr>
            <p:ph type="title"/>
          </p:nvPr>
        </p:nvSpPr>
        <p:spPr>
          <a:xfrm>
            <a:off x="492369" y="1216525"/>
            <a:ext cx="11002108" cy="1069648"/>
          </a:xfrm>
        </p:spPr>
        <p:txBody>
          <a:bodyPr>
            <a:normAutofit/>
          </a:bodyPr>
          <a:lstStyle/>
          <a:p>
            <a:pPr algn="ctr"/>
            <a:r>
              <a:rPr lang="en-US" sz="3600" dirty="0">
                <a:latin typeface="Times New Roman" panose="02020603050405020304" pitchFamily="18" charset="0"/>
                <a:cs typeface="Times New Roman" panose="02020603050405020304" pitchFamily="18" charset="0"/>
              </a:rPr>
              <a:t>SCOPE AND LIMITATION</a:t>
            </a:r>
            <a:endParaRPr lang="en-US" sz="3600" dirty="0">
              <a:latin typeface="Sitka Banner" panose="02000505000000020004" pitchFamily="2"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0BE07BD-3001-4B85-848F-566A372ED473}"/>
              </a:ext>
            </a:extLst>
          </p:cNvPr>
          <p:cNvSpPr>
            <a:spLocks noGrp="1"/>
          </p:cNvSpPr>
          <p:nvPr>
            <p:ph idx="1"/>
          </p:nvPr>
        </p:nvSpPr>
        <p:spPr>
          <a:xfrm>
            <a:off x="838200" y="2239637"/>
            <a:ext cx="10515600" cy="393732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Scope:</a:t>
            </a:r>
          </a:p>
          <a:p>
            <a:r>
              <a:rPr lang="en-US" dirty="0">
                <a:latin typeface="Times New Roman" panose="02020603050405020304" pitchFamily="18" charset="0"/>
                <a:cs typeface="Times New Roman" panose="02020603050405020304" pitchFamily="18" charset="0"/>
              </a:rPr>
              <a:t>Can be used in rural areas</a:t>
            </a:r>
          </a:p>
          <a:p>
            <a:r>
              <a:rPr lang="en-US" dirty="0">
                <a:latin typeface="Times New Roman" panose="02020603050405020304" pitchFamily="18" charset="0"/>
                <a:cs typeface="Times New Roman" panose="02020603050405020304" pitchFamily="18" charset="0"/>
              </a:rPr>
              <a:t>Main mode of control  is done by mobile phone(feature phone)</a:t>
            </a:r>
          </a:p>
          <a:p>
            <a:pPr marL="0" indent="0">
              <a:buNone/>
            </a:pPr>
            <a:r>
              <a:rPr lang="en-US" b="1" dirty="0">
                <a:latin typeface="Times New Roman" panose="02020603050405020304" pitchFamily="18" charset="0"/>
                <a:cs typeface="Times New Roman" panose="02020603050405020304" pitchFamily="18" charset="0"/>
              </a:rPr>
              <a:t>Limitation:</a:t>
            </a:r>
          </a:p>
          <a:p>
            <a:r>
              <a:rPr lang="en-US" dirty="0">
                <a:latin typeface="Times New Roman" panose="02020603050405020304" pitchFamily="18" charset="0"/>
                <a:cs typeface="Times New Roman" panose="02020603050405020304" pitchFamily="18" charset="0"/>
              </a:rPr>
              <a:t>It can not be used in areas experiencing low network signal</a:t>
            </a:r>
          </a:p>
          <a:p>
            <a:r>
              <a:rPr lang="en-US" dirty="0">
                <a:latin typeface="Times New Roman" panose="02020603050405020304" pitchFamily="18" charset="0"/>
                <a:cs typeface="Times New Roman" panose="02020603050405020304" pitchFamily="18" charset="0"/>
              </a:rPr>
              <a:t>It will be used in areas which experience low amount of rainfall</a:t>
            </a:r>
          </a:p>
        </p:txBody>
      </p:sp>
      <p:sp>
        <p:nvSpPr>
          <p:cNvPr id="7" name="Freeform 916">
            <a:extLst>
              <a:ext uri="{FF2B5EF4-FFF2-40B4-BE49-F238E27FC236}">
                <a16:creationId xmlns:a16="http://schemas.microsoft.com/office/drawing/2014/main" id="{4A987008-1C6A-4F52-83B8-969ECD05AF7E}"/>
              </a:ext>
            </a:extLst>
          </p:cNvPr>
          <p:cNvSpPr/>
          <p:nvPr/>
        </p:nvSpPr>
        <p:spPr bwMode="auto">
          <a:xfrm>
            <a:off x="11166199" y="1021262"/>
            <a:ext cx="188912" cy="195263"/>
          </a:xfrm>
          <a:custGeom>
            <a:avLst/>
            <a:gdLst>
              <a:gd name="T0" fmla="*/ 9 w 26"/>
              <a:gd name="T1" fmla="*/ 9 h 27"/>
              <a:gd name="T2" fmla="*/ 11 w 26"/>
              <a:gd name="T3" fmla="*/ 2 h 27"/>
              <a:gd name="T4" fmla="*/ 15 w 26"/>
              <a:gd name="T5" fmla="*/ 2 h 27"/>
              <a:gd name="T6" fmla="*/ 17 w 26"/>
              <a:gd name="T7" fmla="*/ 9 h 27"/>
              <a:gd name="T8" fmla="*/ 18 w 26"/>
              <a:gd name="T9" fmla="*/ 10 h 27"/>
              <a:gd name="T10" fmla="*/ 24 w 26"/>
              <a:gd name="T11" fmla="*/ 12 h 27"/>
              <a:gd name="T12" fmla="*/ 24 w 26"/>
              <a:gd name="T13" fmla="*/ 15 h 27"/>
              <a:gd name="T14" fmla="*/ 18 w 26"/>
              <a:gd name="T15" fmla="*/ 17 h 27"/>
              <a:gd name="T16" fmla="*/ 17 w 26"/>
              <a:gd name="T17" fmla="*/ 18 h 27"/>
              <a:gd name="T18" fmla="*/ 15 w 26"/>
              <a:gd name="T19" fmla="*/ 25 h 27"/>
              <a:gd name="T20" fmla="*/ 11 w 26"/>
              <a:gd name="T21" fmla="*/ 25 h 27"/>
              <a:gd name="T22" fmla="*/ 9 w 26"/>
              <a:gd name="T23" fmla="*/ 18 h 27"/>
              <a:gd name="T24" fmla="*/ 8 w 26"/>
              <a:gd name="T25" fmla="*/ 17 h 27"/>
              <a:gd name="T26" fmla="*/ 2 w 26"/>
              <a:gd name="T27" fmla="*/ 15 h 27"/>
              <a:gd name="T28" fmla="*/ 2 w 26"/>
              <a:gd name="T29" fmla="*/ 12 h 27"/>
              <a:gd name="T30" fmla="*/ 8 w 26"/>
              <a:gd name="T31" fmla="*/ 10 h 27"/>
              <a:gd name="T32" fmla="*/ 9 w 26"/>
              <a:gd name="T3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309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259F-1EAB-40BE-962A-337EA75D5D39}"/>
              </a:ext>
            </a:extLst>
          </p:cNvPr>
          <p:cNvSpPr>
            <a:spLocks noGrp="1"/>
          </p:cNvSpPr>
          <p:nvPr>
            <p:ph type="title"/>
          </p:nvPr>
        </p:nvSpPr>
        <p:spPr>
          <a:xfrm>
            <a:off x="351692" y="1401763"/>
            <a:ext cx="11002108" cy="1069648"/>
          </a:xfrm>
        </p:spPr>
        <p:txBody>
          <a:bodyPr>
            <a:normAutofit/>
          </a:bodyPr>
          <a:lstStyle/>
          <a:p>
            <a:pPr algn="ctr"/>
            <a:r>
              <a:rPr lang="en-US" sz="3600" dirty="0">
                <a:latin typeface="Times New Roman" panose="02020603050405020304" pitchFamily="18" charset="0"/>
                <a:cs typeface="Times New Roman" panose="02020603050405020304" pitchFamily="18" charset="0"/>
              </a:rPr>
              <a:t>LITERATURE REVIEW</a:t>
            </a:r>
            <a:endParaRPr lang="en-US" sz="3600" dirty="0">
              <a:latin typeface="Sitka Banner" panose="02000505000000020004" pitchFamily="2"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0BE07BD-3001-4B85-848F-566A372ED473}"/>
              </a:ext>
            </a:extLst>
          </p:cNvPr>
          <p:cNvSpPr>
            <a:spLocks noGrp="1"/>
          </p:cNvSpPr>
          <p:nvPr>
            <p:ph idx="1"/>
          </p:nvPr>
        </p:nvSpPr>
        <p:spPr>
          <a:xfrm>
            <a:off x="838199" y="2239636"/>
            <a:ext cx="11002108" cy="3986993"/>
          </a:xfrm>
        </p:spPr>
        <p:txBody>
          <a:bodyPr>
            <a:normAutofit/>
          </a:bodyPr>
          <a:lstStyle/>
          <a:p>
            <a:pPr marL="457200" indent="-457200">
              <a:buFont typeface="+mj-lt"/>
              <a:buAutoNum type="arabicPeriod"/>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Automated Irrigation system using solar power in Bangladesh </a:t>
            </a:r>
          </a:p>
          <a:p>
            <a:pPr marL="457200" indent="-457200">
              <a:buFont typeface="+mj-lt"/>
              <a:buAutoNum type="arabicPeriod"/>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Design and implementation of an Automatic irrigation system in Nigeria </a:t>
            </a:r>
            <a:endParaRPr lang="en-US" dirty="0">
              <a:effectLst/>
              <a:latin typeface="Times New Roman" panose="02020603050405020304" pitchFamily="18" charset="0"/>
              <a:ea typeface="DengXian" panose="02010600030101010101" pitchFamily="2" charset="-122"/>
              <a:cs typeface="Times New Roman" panose="02020603050405020304" pitchFamily="18" charset="0"/>
            </a:endParaRPr>
          </a:p>
          <a:p>
            <a:pPr marL="457200" indent="-457200">
              <a:buFont typeface="+mj-lt"/>
              <a:buAutoNum type="arabicPeriod"/>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Sensor-based Automatic Irrigation System </a:t>
            </a:r>
            <a:endPar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endParaRPr>
          </a:p>
          <a:p>
            <a:pPr marL="457200" indent="-457200">
              <a:buFont typeface="+mj-lt"/>
              <a:buAutoNum type="arabicPeriod"/>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Sensor Based Automatic Irrigation Management System </a:t>
            </a:r>
          </a:p>
          <a:p>
            <a:pPr marL="457200" indent="-457200">
              <a:buFont typeface="+mj-lt"/>
              <a:buAutoNum type="arabicPeriod"/>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Smart agriculture to measure </a:t>
            </a:r>
            <a:r>
              <a:rPr lang="en-US" sz="32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humidity</a:t>
            </a: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temperature, moisture, Ph. And nutrients values of soil using IoT </a:t>
            </a:r>
          </a:p>
          <a:p>
            <a:pPr marL="457200" indent="-457200">
              <a:buFont typeface="+mj-lt"/>
              <a:buAutoNum type="arabicPeriod"/>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Plant moisture and Ph. </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sensing</a:t>
            </a: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alarm using 8051 </a:t>
            </a:r>
          </a:p>
          <a:p>
            <a:pPr marL="457200" indent="-457200">
              <a:buFont typeface="+mj-lt"/>
              <a:buAutoNum type="arabicPeriod"/>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Automatic plant watering system</a:t>
            </a:r>
            <a:endParaRPr lang="en-US" sz="4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3200" dirty="0">
              <a:latin typeface="Times New Roman" panose="02020603050405020304" pitchFamily="18" charset="0"/>
              <a:cs typeface="Times New Roman" panose="02020603050405020304" pitchFamily="18" charset="0"/>
            </a:endParaRPr>
          </a:p>
        </p:txBody>
      </p:sp>
      <p:sp>
        <p:nvSpPr>
          <p:cNvPr id="5" name="Freeform 913">
            <a:extLst>
              <a:ext uri="{FF2B5EF4-FFF2-40B4-BE49-F238E27FC236}">
                <a16:creationId xmlns:a16="http://schemas.microsoft.com/office/drawing/2014/main" id="{27A33462-26E9-44B8-8824-E32078146175}"/>
              </a:ext>
            </a:extLst>
          </p:cNvPr>
          <p:cNvSpPr/>
          <p:nvPr/>
        </p:nvSpPr>
        <p:spPr bwMode="auto">
          <a:xfrm>
            <a:off x="11144768" y="2239636"/>
            <a:ext cx="223837" cy="231775"/>
          </a:xfrm>
          <a:custGeom>
            <a:avLst/>
            <a:gdLst>
              <a:gd name="T0" fmla="*/ 12 w 31"/>
              <a:gd name="T1" fmla="*/ 10 h 32"/>
              <a:gd name="T2" fmla="*/ 14 w 31"/>
              <a:gd name="T3" fmla="*/ 3 h 32"/>
              <a:gd name="T4" fmla="*/ 18 w 31"/>
              <a:gd name="T5" fmla="*/ 3 h 32"/>
              <a:gd name="T6" fmla="*/ 20 w 31"/>
              <a:gd name="T7" fmla="*/ 10 h 32"/>
              <a:gd name="T8" fmla="*/ 22 w 31"/>
              <a:gd name="T9" fmla="*/ 12 h 32"/>
              <a:gd name="T10" fmla="*/ 29 w 31"/>
              <a:gd name="T11" fmla="*/ 14 h 32"/>
              <a:gd name="T12" fmla="*/ 29 w 31"/>
              <a:gd name="T13" fmla="*/ 18 h 32"/>
              <a:gd name="T14" fmla="*/ 22 w 31"/>
              <a:gd name="T15" fmla="*/ 20 h 32"/>
              <a:gd name="T16" fmla="*/ 20 w 31"/>
              <a:gd name="T17" fmla="*/ 22 h 32"/>
              <a:gd name="T18" fmla="*/ 18 w 31"/>
              <a:gd name="T19" fmla="*/ 29 h 32"/>
              <a:gd name="T20" fmla="*/ 14 w 31"/>
              <a:gd name="T21" fmla="*/ 29 h 32"/>
              <a:gd name="T22" fmla="*/ 12 w 31"/>
              <a:gd name="T23" fmla="*/ 22 h 32"/>
              <a:gd name="T24" fmla="*/ 10 w 31"/>
              <a:gd name="T25" fmla="*/ 20 h 32"/>
              <a:gd name="T26" fmla="*/ 2 w 31"/>
              <a:gd name="T27" fmla="*/ 18 h 32"/>
              <a:gd name="T28" fmla="*/ 2 w 31"/>
              <a:gd name="T29" fmla="*/ 14 h 32"/>
              <a:gd name="T30" fmla="*/ 10 w 31"/>
              <a:gd name="T31" fmla="*/ 12 h 32"/>
              <a:gd name="T32" fmla="*/ 12 w 31"/>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2">
                <a:moveTo>
                  <a:pt x="12" y="10"/>
                </a:moveTo>
                <a:cubicBezTo>
                  <a:pt x="14" y="3"/>
                  <a:pt x="14" y="3"/>
                  <a:pt x="14" y="3"/>
                </a:cubicBezTo>
                <a:cubicBezTo>
                  <a:pt x="14" y="0"/>
                  <a:pt x="17" y="0"/>
                  <a:pt x="18" y="3"/>
                </a:cubicBezTo>
                <a:cubicBezTo>
                  <a:pt x="20" y="10"/>
                  <a:pt x="20" y="10"/>
                  <a:pt x="20" y="10"/>
                </a:cubicBezTo>
                <a:cubicBezTo>
                  <a:pt x="20" y="11"/>
                  <a:pt x="21" y="12"/>
                  <a:pt x="22" y="12"/>
                </a:cubicBezTo>
                <a:cubicBezTo>
                  <a:pt x="29" y="14"/>
                  <a:pt x="29" y="14"/>
                  <a:pt x="29" y="14"/>
                </a:cubicBezTo>
                <a:cubicBezTo>
                  <a:pt x="31" y="14"/>
                  <a:pt x="31" y="18"/>
                  <a:pt x="29" y="18"/>
                </a:cubicBezTo>
                <a:cubicBezTo>
                  <a:pt x="22" y="20"/>
                  <a:pt x="22" y="20"/>
                  <a:pt x="22" y="20"/>
                </a:cubicBezTo>
                <a:cubicBezTo>
                  <a:pt x="21" y="20"/>
                  <a:pt x="20" y="21"/>
                  <a:pt x="20" y="22"/>
                </a:cubicBezTo>
                <a:cubicBezTo>
                  <a:pt x="18" y="29"/>
                  <a:pt x="18" y="29"/>
                  <a:pt x="18" y="29"/>
                </a:cubicBezTo>
                <a:cubicBezTo>
                  <a:pt x="17" y="32"/>
                  <a:pt x="14" y="32"/>
                  <a:pt x="14" y="29"/>
                </a:cubicBezTo>
                <a:cubicBezTo>
                  <a:pt x="12" y="22"/>
                  <a:pt x="12" y="22"/>
                  <a:pt x="12" y="22"/>
                </a:cubicBezTo>
                <a:cubicBezTo>
                  <a:pt x="11" y="21"/>
                  <a:pt x="11" y="20"/>
                  <a:pt x="10" y="20"/>
                </a:cubicBezTo>
                <a:cubicBezTo>
                  <a:pt x="2" y="18"/>
                  <a:pt x="2" y="18"/>
                  <a:pt x="2" y="18"/>
                </a:cubicBezTo>
                <a:cubicBezTo>
                  <a:pt x="0" y="18"/>
                  <a:pt x="0" y="14"/>
                  <a:pt x="2" y="14"/>
                </a:cubicBezTo>
                <a:cubicBezTo>
                  <a:pt x="10" y="12"/>
                  <a:pt x="10" y="12"/>
                  <a:pt x="10" y="12"/>
                </a:cubicBezTo>
                <a:cubicBezTo>
                  <a:pt x="11" y="12"/>
                  <a:pt x="11" y="11"/>
                  <a:pt x="12" y="10"/>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Freeform 916">
            <a:extLst>
              <a:ext uri="{FF2B5EF4-FFF2-40B4-BE49-F238E27FC236}">
                <a16:creationId xmlns:a16="http://schemas.microsoft.com/office/drawing/2014/main" id="{1522074B-8FC2-4088-8009-21ECAD06BA10}"/>
              </a:ext>
            </a:extLst>
          </p:cNvPr>
          <p:cNvSpPr/>
          <p:nvPr/>
        </p:nvSpPr>
        <p:spPr bwMode="auto">
          <a:xfrm>
            <a:off x="11166199" y="1021262"/>
            <a:ext cx="188912" cy="195263"/>
          </a:xfrm>
          <a:custGeom>
            <a:avLst/>
            <a:gdLst>
              <a:gd name="T0" fmla="*/ 9 w 26"/>
              <a:gd name="T1" fmla="*/ 9 h 27"/>
              <a:gd name="T2" fmla="*/ 11 w 26"/>
              <a:gd name="T3" fmla="*/ 2 h 27"/>
              <a:gd name="T4" fmla="*/ 15 w 26"/>
              <a:gd name="T5" fmla="*/ 2 h 27"/>
              <a:gd name="T6" fmla="*/ 17 w 26"/>
              <a:gd name="T7" fmla="*/ 9 h 27"/>
              <a:gd name="T8" fmla="*/ 18 w 26"/>
              <a:gd name="T9" fmla="*/ 10 h 27"/>
              <a:gd name="T10" fmla="*/ 24 w 26"/>
              <a:gd name="T11" fmla="*/ 12 h 27"/>
              <a:gd name="T12" fmla="*/ 24 w 26"/>
              <a:gd name="T13" fmla="*/ 15 h 27"/>
              <a:gd name="T14" fmla="*/ 18 w 26"/>
              <a:gd name="T15" fmla="*/ 17 h 27"/>
              <a:gd name="T16" fmla="*/ 17 w 26"/>
              <a:gd name="T17" fmla="*/ 18 h 27"/>
              <a:gd name="T18" fmla="*/ 15 w 26"/>
              <a:gd name="T19" fmla="*/ 25 h 27"/>
              <a:gd name="T20" fmla="*/ 11 w 26"/>
              <a:gd name="T21" fmla="*/ 25 h 27"/>
              <a:gd name="T22" fmla="*/ 9 w 26"/>
              <a:gd name="T23" fmla="*/ 18 h 27"/>
              <a:gd name="T24" fmla="*/ 8 w 26"/>
              <a:gd name="T25" fmla="*/ 17 h 27"/>
              <a:gd name="T26" fmla="*/ 2 w 26"/>
              <a:gd name="T27" fmla="*/ 15 h 27"/>
              <a:gd name="T28" fmla="*/ 2 w 26"/>
              <a:gd name="T29" fmla="*/ 12 h 27"/>
              <a:gd name="T30" fmla="*/ 8 w 26"/>
              <a:gd name="T31" fmla="*/ 10 h 27"/>
              <a:gd name="T32" fmla="*/ 9 w 26"/>
              <a:gd name="T3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80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259F-1EAB-40BE-962A-337EA75D5D39}"/>
              </a:ext>
            </a:extLst>
          </p:cNvPr>
          <p:cNvSpPr>
            <a:spLocks noGrp="1"/>
          </p:cNvSpPr>
          <p:nvPr>
            <p:ph type="title"/>
          </p:nvPr>
        </p:nvSpPr>
        <p:spPr>
          <a:xfrm>
            <a:off x="351692" y="1401763"/>
            <a:ext cx="11002108" cy="1131186"/>
          </a:xfrm>
        </p:spPr>
        <p:txBody>
          <a:bodyPr>
            <a:normAutofit/>
          </a:bodyPr>
          <a:lstStyle/>
          <a:p>
            <a:pPr algn="ctr"/>
            <a:r>
              <a:rPr lang="en-US" sz="3600" dirty="0">
                <a:latin typeface="Times New Roman" panose="02020603050405020304" pitchFamily="18" charset="0"/>
                <a:cs typeface="Times New Roman" panose="02020603050405020304" pitchFamily="18" charset="0"/>
              </a:rPr>
              <a:t>METHODOLOGY</a:t>
            </a:r>
            <a:endParaRPr lang="en-US" sz="3600" dirty="0">
              <a:latin typeface="Sitka Banner" panose="02000505000000020004" pitchFamily="2"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0BE07BD-3001-4B85-848F-566A372ED473}"/>
              </a:ext>
            </a:extLst>
          </p:cNvPr>
          <p:cNvSpPr>
            <a:spLocks noGrp="1"/>
          </p:cNvSpPr>
          <p:nvPr>
            <p:ph idx="1"/>
          </p:nvPr>
        </p:nvSpPr>
        <p:spPr>
          <a:xfrm>
            <a:off x="838200" y="2301174"/>
            <a:ext cx="10515600" cy="4440937"/>
          </a:xfrm>
        </p:spPr>
        <p:txBody>
          <a:bodyPr>
            <a:normAutofit/>
          </a:bodyPr>
          <a:lstStyle/>
          <a:p>
            <a:pPr>
              <a:buFont typeface="Wingdings" panose="05000000000000000000" pitchFamily="2" charset="2"/>
              <a:buChar char="q"/>
            </a:pPr>
            <a:r>
              <a:rPr lang="en-US" sz="2000" dirty="0">
                <a:solidFill>
                  <a:srgbClr val="000000"/>
                </a:solidFill>
                <a:effectLst/>
                <a:latin typeface="Times New Roman" panose="02020603050405020304" pitchFamily="18" charset="0"/>
                <a:ea typeface="DengXian" panose="02010600030101010101" pitchFamily="2" charset="-122"/>
              </a:rPr>
              <a:t> </a:t>
            </a:r>
            <a:r>
              <a:rPr lang="en-US" dirty="0">
                <a:solidFill>
                  <a:srgbClr val="000000"/>
                </a:solidFill>
                <a:effectLst/>
                <a:latin typeface="Times New Roman" panose="02020603050405020304" pitchFamily="18" charset="0"/>
                <a:ea typeface="DengXian" panose="02010600030101010101" pitchFamily="2" charset="-122"/>
              </a:rPr>
              <a:t>This system is developed using a waterfall model where by one step will be accomplished afte</a:t>
            </a:r>
            <a:r>
              <a:rPr lang="en-US" dirty="0">
                <a:solidFill>
                  <a:srgbClr val="000000"/>
                </a:solidFill>
                <a:latin typeface="Times New Roman" panose="02020603050405020304" pitchFamily="18" charset="0"/>
                <a:ea typeface="DengXian" panose="02010600030101010101" pitchFamily="2" charset="-122"/>
              </a:rPr>
              <a:t>r</a:t>
            </a:r>
            <a:r>
              <a:rPr lang="en-US" dirty="0">
                <a:solidFill>
                  <a:srgbClr val="000000"/>
                </a:solidFill>
                <a:effectLst/>
                <a:latin typeface="Times New Roman" panose="02020603050405020304" pitchFamily="18" charset="0"/>
                <a:ea typeface="DengXian" panose="02010600030101010101" pitchFamily="2" charset="-122"/>
              </a:rPr>
              <a:t> another, next process will start after the previous one has been completed. It is summarized as shown below:</a:t>
            </a:r>
          </a:p>
          <a:p>
            <a:pPr marL="0" indent="0">
              <a:buNone/>
            </a:pPr>
            <a:r>
              <a:rPr lang="en-US" dirty="0">
                <a:solidFill>
                  <a:srgbClr val="000000"/>
                </a:solidFill>
                <a:latin typeface="Times New Roman" panose="02020603050405020304" pitchFamily="18" charset="0"/>
                <a:ea typeface="DengXian" panose="02010600030101010101" pitchFamily="2" charset="-122"/>
              </a:rPr>
              <a:t>	- Requirement gathering and analysis</a:t>
            </a:r>
          </a:p>
          <a:p>
            <a:pPr marL="0" indent="0">
              <a:buNone/>
            </a:pPr>
            <a:r>
              <a:rPr lang="en-US" dirty="0">
                <a:solidFill>
                  <a:srgbClr val="000000"/>
                </a:solidFill>
                <a:latin typeface="Times New Roman" panose="02020603050405020304" pitchFamily="18" charset="0"/>
                <a:ea typeface="DengXian" panose="02010600030101010101" pitchFamily="2" charset="-122"/>
              </a:rPr>
              <a:t>	- Design and Simulation</a:t>
            </a:r>
          </a:p>
          <a:p>
            <a:pPr marL="0" indent="0">
              <a:buNone/>
            </a:pPr>
            <a:r>
              <a:rPr lang="en-US" dirty="0">
                <a:solidFill>
                  <a:srgbClr val="000000"/>
                </a:solidFill>
                <a:latin typeface="Times New Roman" panose="02020603050405020304" pitchFamily="18" charset="0"/>
                <a:ea typeface="DengXian" panose="02010600030101010101" pitchFamily="2" charset="-122"/>
              </a:rPr>
              <a:t>	- Circuit implementation and testing</a:t>
            </a:r>
          </a:p>
          <a:p>
            <a:pPr marL="0" indent="0">
              <a:buNone/>
            </a:pPr>
            <a:r>
              <a:rPr lang="en-US" dirty="0">
                <a:solidFill>
                  <a:srgbClr val="000000"/>
                </a:solidFill>
                <a:latin typeface="Times New Roman" panose="02020603050405020304" pitchFamily="18" charset="0"/>
                <a:ea typeface="DengXian" panose="02010600030101010101" pitchFamily="2" charset="-122"/>
              </a:rPr>
              <a:t>	- Integration and testing</a:t>
            </a:r>
          </a:p>
          <a:p>
            <a:pPr marL="0" indent="0">
              <a:buNone/>
            </a:pPr>
            <a:r>
              <a:rPr lang="en-US" dirty="0">
                <a:solidFill>
                  <a:srgbClr val="000000"/>
                </a:solidFill>
                <a:latin typeface="Times New Roman" panose="02020603050405020304" pitchFamily="18" charset="0"/>
                <a:ea typeface="DengXian" panose="02010600030101010101" pitchFamily="2" charset="-122"/>
              </a:rPr>
              <a:t>	- Deployment</a:t>
            </a:r>
          </a:p>
          <a:p>
            <a:pPr marL="0" indent="0">
              <a:buNone/>
            </a:pPr>
            <a:r>
              <a:rPr lang="en-US" dirty="0">
                <a:solidFill>
                  <a:srgbClr val="000000"/>
                </a:solidFill>
                <a:latin typeface="Times New Roman" panose="02020603050405020304" pitchFamily="18" charset="0"/>
                <a:ea typeface="DengXian" panose="02010600030101010101" pitchFamily="2" charset="-122"/>
              </a:rPr>
              <a:t>	- Maintenance	</a:t>
            </a:r>
            <a:endParaRPr lang="en-US" sz="3200" dirty="0"/>
          </a:p>
        </p:txBody>
      </p:sp>
      <p:sp>
        <p:nvSpPr>
          <p:cNvPr id="5" name="Freeform 913">
            <a:extLst>
              <a:ext uri="{FF2B5EF4-FFF2-40B4-BE49-F238E27FC236}">
                <a16:creationId xmlns:a16="http://schemas.microsoft.com/office/drawing/2014/main" id="{D91BC1B9-C445-4152-98B9-8A78BBDFA9B6}"/>
              </a:ext>
            </a:extLst>
          </p:cNvPr>
          <p:cNvSpPr/>
          <p:nvPr/>
        </p:nvSpPr>
        <p:spPr bwMode="auto">
          <a:xfrm>
            <a:off x="11549063" y="2301174"/>
            <a:ext cx="223837" cy="231775"/>
          </a:xfrm>
          <a:custGeom>
            <a:avLst/>
            <a:gdLst>
              <a:gd name="T0" fmla="*/ 12 w 31"/>
              <a:gd name="T1" fmla="*/ 10 h 32"/>
              <a:gd name="T2" fmla="*/ 14 w 31"/>
              <a:gd name="T3" fmla="*/ 3 h 32"/>
              <a:gd name="T4" fmla="*/ 18 w 31"/>
              <a:gd name="T5" fmla="*/ 3 h 32"/>
              <a:gd name="T6" fmla="*/ 20 w 31"/>
              <a:gd name="T7" fmla="*/ 10 h 32"/>
              <a:gd name="T8" fmla="*/ 22 w 31"/>
              <a:gd name="T9" fmla="*/ 12 h 32"/>
              <a:gd name="T10" fmla="*/ 29 w 31"/>
              <a:gd name="T11" fmla="*/ 14 h 32"/>
              <a:gd name="T12" fmla="*/ 29 w 31"/>
              <a:gd name="T13" fmla="*/ 18 h 32"/>
              <a:gd name="T14" fmla="*/ 22 w 31"/>
              <a:gd name="T15" fmla="*/ 20 h 32"/>
              <a:gd name="T16" fmla="*/ 20 w 31"/>
              <a:gd name="T17" fmla="*/ 22 h 32"/>
              <a:gd name="T18" fmla="*/ 18 w 31"/>
              <a:gd name="T19" fmla="*/ 29 h 32"/>
              <a:gd name="T20" fmla="*/ 14 w 31"/>
              <a:gd name="T21" fmla="*/ 29 h 32"/>
              <a:gd name="T22" fmla="*/ 12 w 31"/>
              <a:gd name="T23" fmla="*/ 22 h 32"/>
              <a:gd name="T24" fmla="*/ 10 w 31"/>
              <a:gd name="T25" fmla="*/ 20 h 32"/>
              <a:gd name="T26" fmla="*/ 2 w 31"/>
              <a:gd name="T27" fmla="*/ 18 h 32"/>
              <a:gd name="T28" fmla="*/ 2 w 31"/>
              <a:gd name="T29" fmla="*/ 14 h 32"/>
              <a:gd name="T30" fmla="*/ 10 w 31"/>
              <a:gd name="T31" fmla="*/ 12 h 32"/>
              <a:gd name="T32" fmla="*/ 12 w 31"/>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2">
                <a:moveTo>
                  <a:pt x="12" y="10"/>
                </a:moveTo>
                <a:cubicBezTo>
                  <a:pt x="14" y="3"/>
                  <a:pt x="14" y="3"/>
                  <a:pt x="14" y="3"/>
                </a:cubicBezTo>
                <a:cubicBezTo>
                  <a:pt x="14" y="0"/>
                  <a:pt x="17" y="0"/>
                  <a:pt x="18" y="3"/>
                </a:cubicBezTo>
                <a:cubicBezTo>
                  <a:pt x="20" y="10"/>
                  <a:pt x="20" y="10"/>
                  <a:pt x="20" y="10"/>
                </a:cubicBezTo>
                <a:cubicBezTo>
                  <a:pt x="20" y="11"/>
                  <a:pt x="21" y="12"/>
                  <a:pt x="22" y="12"/>
                </a:cubicBezTo>
                <a:cubicBezTo>
                  <a:pt x="29" y="14"/>
                  <a:pt x="29" y="14"/>
                  <a:pt x="29" y="14"/>
                </a:cubicBezTo>
                <a:cubicBezTo>
                  <a:pt x="31" y="14"/>
                  <a:pt x="31" y="18"/>
                  <a:pt x="29" y="18"/>
                </a:cubicBezTo>
                <a:cubicBezTo>
                  <a:pt x="22" y="20"/>
                  <a:pt x="22" y="20"/>
                  <a:pt x="22" y="20"/>
                </a:cubicBezTo>
                <a:cubicBezTo>
                  <a:pt x="21" y="20"/>
                  <a:pt x="20" y="21"/>
                  <a:pt x="20" y="22"/>
                </a:cubicBezTo>
                <a:cubicBezTo>
                  <a:pt x="18" y="29"/>
                  <a:pt x="18" y="29"/>
                  <a:pt x="18" y="29"/>
                </a:cubicBezTo>
                <a:cubicBezTo>
                  <a:pt x="17" y="32"/>
                  <a:pt x="14" y="32"/>
                  <a:pt x="14" y="29"/>
                </a:cubicBezTo>
                <a:cubicBezTo>
                  <a:pt x="12" y="22"/>
                  <a:pt x="12" y="22"/>
                  <a:pt x="12" y="22"/>
                </a:cubicBezTo>
                <a:cubicBezTo>
                  <a:pt x="11" y="21"/>
                  <a:pt x="11" y="20"/>
                  <a:pt x="10" y="20"/>
                </a:cubicBezTo>
                <a:cubicBezTo>
                  <a:pt x="2" y="18"/>
                  <a:pt x="2" y="18"/>
                  <a:pt x="2" y="18"/>
                </a:cubicBezTo>
                <a:cubicBezTo>
                  <a:pt x="0" y="18"/>
                  <a:pt x="0" y="14"/>
                  <a:pt x="2" y="14"/>
                </a:cubicBezTo>
                <a:cubicBezTo>
                  <a:pt x="10" y="12"/>
                  <a:pt x="10" y="12"/>
                  <a:pt x="10" y="12"/>
                </a:cubicBezTo>
                <a:cubicBezTo>
                  <a:pt x="11" y="12"/>
                  <a:pt x="11" y="11"/>
                  <a:pt x="12" y="10"/>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Freeform 916">
            <a:extLst>
              <a:ext uri="{FF2B5EF4-FFF2-40B4-BE49-F238E27FC236}">
                <a16:creationId xmlns:a16="http://schemas.microsoft.com/office/drawing/2014/main" id="{F93CA4BC-D0FB-45E9-A145-700A5B956363}"/>
              </a:ext>
            </a:extLst>
          </p:cNvPr>
          <p:cNvSpPr/>
          <p:nvPr/>
        </p:nvSpPr>
        <p:spPr bwMode="auto">
          <a:xfrm>
            <a:off x="11570494" y="1082800"/>
            <a:ext cx="188912" cy="195263"/>
          </a:xfrm>
          <a:custGeom>
            <a:avLst/>
            <a:gdLst>
              <a:gd name="T0" fmla="*/ 9 w 26"/>
              <a:gd name="T1" fmla="*/ 9 h 27"/>
              <a:gd name="T2" fmla="*/ 11 w 26"/>
              <a:gd name="T3" fmla="*/ 2 h 27"/>
              <a:gd name="T4" fmla="*/ 15 w 26"/>
              <a:gd name="T5" fmla="*/ 2 h 27"/>
              <a:gd name="T6" fmla="*/ 17 w 26"/>
              <a:gd name="T7" fmla="*/ 9 h 27"/>
              <a:gd name="T8" fmla="*/ 18 w 26"/>
              <a:gd name="T9" fmla="*/ 10 h 27"/>
              <a:gd name="T10" fmla="*/ 24 w 26"/>
              <a:gd name="T11" fmla="*/ 12 h 27"/>
              <a:gd name="T12" fmla="*/ 24 w 26"/>
              <a:gd name="T13" fmla="*/ 15 h 27"/>
              <a:gd name="T14" fmla="*/ 18 w 26"/>
              <a:gd name="T15" fmla="*/ 17 h 27"/>
              <a:gd name="T16" fmla="*/ 17 w 26"/>
              <a:gd name="T17" fmla="*/ 18 h 27"/>
              <a:gd name="T18" fmla="*/ 15 w 26"/>
              <a:gd name="T19" fmla="*/ 25 h 27"/>
              <a:gd name="T20" fmla="*/ 11 w 26"/>
              <a:gd name="T21" fmla="*/ 25 h 27"/>
              <a:gd name="T22" fmla="*/ 9 w 26"/>
              <a:gd name="T23" fmla="*/ 18 h 27"/>
              <a:gd name="T24" fmla="*/ 8 w 26"/>
              <a:gd name="T25" fmla="*/ 17 h 27"/>
              <a:gd name="T26" fmla="*/ 2 w 26"/>
              <a:gd name="T27" fmla="*/ 15 h 27"/>
              <a:gd name="T28" fmla="*/ 2 w 26"/>
              <a:gd name="T29" fmla="*/ 12 h 27"/>
              <a:gd name="T30" fmla="*/ 8 w 26"/>
              <a:gd name="T31" fmla="*/ 10 h 27"/>
              <a:gd name="T32" fmla="*/ 9 w 26"/>
              <a:gd name="T3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95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539</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Bodoni MT</vt:lpstr>
      <vt:lpstr>Calibri</vt:lpstr>
      <vt:lpstr>Calibri Light</vt:lpstr>
      <vt:lpstr>Sitka Banner</vt:lpstr>
      <vt:lpstr>Times New Roman</vt:lpstr>
      <vt:lpstr>Wingdings</vt:lpstr>
      <vt:lpstr>1_Office Theme</vt:lpstr>
      <vt:lpstr>SMART IRRIGATION SYSTEM</vt:lpstr>
      <vt:lpstr>INTRODUCTION</vt:lpstr>
      <vt:lpstr>PROBLEM STATEMENT</vt:lpstr>
      <vt:lpstr>OBJECTIVES</vt:lpstr>
      <vt:lpstr>OBJECTIVES</vt:lpstr>
      <vt:lpstr>SIGNIFICANCE OF THE PROJECT</vt:lpstr>
      <vt:lpstr>SCOPE AND LIMITATION</vt:lpstr>
      <vt:lpstr>LITERATURE REVIEW</vt:lpstr>
      <vt:lpstr>METHODOLOGY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SECURITY</dc:title>
  <dc:creator>Gabby Mturi;Gabby ßenson</dc:creator>
  <cp:keywords>CS 498</cp:keywords>
  <cp:lastModifiedBy>Gabby Benson</cp:lastModifiedBy>
  <cp:revision>101</cp:revision>
  <dcterms:modified xsi:type="dcterms:W3CDTF">2022-07-29T19:53:31Z</dcterms:modified>
</cp:coreProperties>
</file>