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78" r:id="rId6"/>
    <p:sldId id="261" r:id="rId7"/>
    <p:sldId id="262" r:id="rId8"/>
    <p:sldId id="263" r:id="rId9"/>
    <p:sldId id="268" r:id="rId10"/>
    <p:sldId id="279" r:id="rId11"/>
    <p:sldId id="280" r:id="rId12"/>
    <p:sldId id="281" r:id="rId13"/>
    <p:sldId id="283" r:id="rId14"/>
    <p:sldId id="282" r:id="rId15"/>
    <p:sldId id="284" r:id="rId16"/>
    <p:sldId id="285" r:id="rId17"/>
    <p:sldId id="286" r:id="rId18"/>
    <p:sldId id="287" r:id="rId19"/>
    <p:sldId id="288" r:id="rId20"/>
    <p:sldId id="270" r:id="rId21"/>
  </p:sldIdLst>
  <p:sldSz cx="12192000" cy="6858000"/>
  <p:notesSz cx="6858000" cy="9144000"/>
  <p:defaultTextStyle>
    <a:defPPr lvl="0">
      <a:defRPr lang="en-TZ"/>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92" y="-14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84016-4F9D-4A8C-862E-5C4053650885}"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24696-8083-4730-9F40-42B423BB958F}" type="slidenum">
              <a:rPr lang="en-US" smtClean="0"/>
              <a:t>‹#›</a:t>
            </a:fld>
            <a:endParaRPr lang="en-US"/>
          </a:p>
        </p:txBody>
      </p:sp>
    </p:spTree>
    <p:extLst>
      <p:ext uri="{BB962C8B-B14F-4D97-AF65-F5344CB8AC3E}">
        <p14:creationId xmlns:p14="http://schemas.microsoft.com/office/powerpoint/2010/main" val="117015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346079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1473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14440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1334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35033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213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04220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9474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89572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9818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pPr/>
              <a:t>‹#›</a:t>
            </a:fld>
            <a:endParaRPr lang="en-US"/>
          </a:p>
        </p:txBody>
      </p:sp>
    </p:spTree>
    <p:extLst>
      <p:ext uri="{BB962C8B-B14F-4D97-AF65-F5344CB8AC3E}">
        <p14:creationId xmlns:p14="http://schemas.microsoft.com/office/powerpoint/2010/main" val="22954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50000"/>
            <a:lum/>
          </a:blip>
          <a:srcRect/>
          <a:tile tx="0" ty="0" sx="50000" sy="5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pPr/>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pPr/>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7" cstate="print">
            <a:extLst>
              <a:ext uri="{BEBA8EAE-BF5A-486C-A8C5-ECC9F3942E4B}">
                <a14:imgProps xmlns:a14="http://schemas.microsoft.com/office/drawing/2010/main">
                  <a14:imgLayer r:embed="rId18">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3905861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53005" y="1620547"/>
            <a:ext cx="10515600" cy="1469951"/>
          </a:xfrm>
        </p:spPr>
        <p:txBody>
          <a:bodyPr>
            <a:normAutofit/>
          </a:bodyPr>
          <a:lstStyle/>
          <a:p>
            <a:pPr algn="ctr"/>
            <a:r>
              <a:rPr lang="en-US" sz="3600" dirty="0">
                <a:latin typeface="Times New Roman" panose="02020603050405020304" pitchFamily="18" charset="0"/>
                <a:cs typeface="Times New Roman" panose="02020603050405020304" pitchFamily="18" charset="0"/>
              </a:rPr>
              <a:t>SMART IRRIGATION SYSTEM</a:t>
            </a:r>
          </a:p>
        </p:txBody>
      </p:sp>
      <p:sp>
        <p:nvSpPr>
          <p:cNvPr id="8" name="Freeform 916">
            <a:extLst>
              <a:ext uri="{FF2B5EF4-FFF2-40B4-BE49-F238E27FC236}">
                <a16:creationId xmlns:a16="http://schemas.microsoft.com/office/drawing/2014/main" id="{69F76B88-8CA4-4667-9D73-BB8AD2DB0CFE}"/>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9">
            <a:extLst>
              <a:ext uri="{FF2B5EF4-FFF2-40B4-BE49-F238E27FC236}">
                <a16:creationId xmlns:a16="http://schemas.microsoft.com/office/drawing/2014/main" id="{CE7AF9A8-BA65-4CF1-A21D-710262EA3E94}"/>
              </a:ext>
            </a:extLst>
          </p:cNvPr>
          <p:cNvGraphicFramePr>
            <a:graphicFrameLocks noGrp="1"/>
          </p:cNvGraphicFramePr>
          <p:nvPr>
            <p:extLst>
              <p:ext uri="{D42A27DB-BD31-4B8C-83A1-F6EECF244321}">
                <p14:modId xmlns:p14="http://schemas.microsoft.com/office/powerpoint/2010/main" val="1351079327"/>
              </p:ext>
            </p:extLst>
          </p:nvPr>
        </p:nvGraphicFramePr>
        <p:xfrm>
          <a:off x="1351170" y="3090498"/>
          <a:ext cx="9793598" cy="2831999"/>
        </p:xfrm>
        <a:graphic>
          <a:graphicData uri="http://schemas.openxmlformats.org/drawingml/2006/table">
            <a:tbl>
              <a:tblPr firstRow="1" bandRow="1">
                <a:tableStyleId>{5C22544A-7EE6-4342-B048-85BDC9FD1C3A}</a:tableStyleId>
              </a:tblPr>
              <a:tblGrid>
                <a:gridCol w="4896799">
                  <a:extLst>
                    <a:ext uri="{9D8B030D-6E8A-4147-A177-3AD203B41FA5}">
                      <a16:colId xmlns:a16="http://schemas.microsoft.com/office/drawing/2014/main" val="753291913"/>
                    </a:ext>
                  </a:extLst>
                </a:gridCol>
                <a:gridCol w="4896799">
                  <a:extLst>
                    <a:ext uri="{9D8B030D-6E8A-4147-A177-3AD203B41FA5}">
                      <a16:colId xmlns:a16="http://schemas.microsoft.com/office/drawing/2014/main" val="653742701"/>
                    </a:ext>
                  </a:extLst>
                </a:gridCol>
              </a:tblGrid>
              <a:tr h="58766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NAME</a:t>
                      </a:r>
                      <a:endParaRPr lang="en-GB"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REG. NUMBER</a:t>
                      </a:r>
                      <a:endParaRPr lang="en-GB"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2011207"/>
                  </a:ext>
                </a:extLst>
              </a:tr>
              <a:tr h="748113">
                <a:tc>
                  <a:txBody>
                    <a:bodyPr/>
                    <a:lstStyle/>
                    <a:p>
                      <a:r>
                        <a:rPr lang="en-US" sz="2000" dirty="0">
                          <a:latin typeface="Times New Roman" panose="02020603050405020304" pitchFamily="18" charset="0"/>
                          <a:cs typeface="Times New Roman" panose="02020603050405020304" pitchFamily="18" charset="0"/>
                        </a:rPr>
                        <a:t>LESKANGA, DORCAS </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2018-04-02456</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351874"/>
                  </a:ext>
                </a:extLst>
              </a:tr>
              <a:tr h="748113">
                <a:tc>
                  <a:txBody>
                    <a:bodyPr/>
                    <a:lstStyle/>
                    <a:p>
                      <a:r>
                        <a:rPr lang="en-US" sz="2000" dirty="0">
                          <a:latin typeface="Times New Roman" panose="02020603050405020304" pitchFamily="18" charset="0"/>
                          <a:cs typeface="Times New Roman" panose="02020603050405020304" pitchFamily="18" charset="0"/>
                        </a:rPr>
                        <a:t>MTURI, GABRIEL B.</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2018-04-01677</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1580573"/>
                  </a:ext>
                </a:extLst>
              </a:tr>
              <a:tr h="748113">
                <a:tc gridSpan="2">
                  <a:txBody>
                    <a:bodyPr/>
                    <a:lstStyle/>
                    <a:p>
                      <a:pPr algn="ctr"/>
                      <a:r>
                        <a:rPr lang="en-US" sz="2000" b="1" dirty="0">
                          <a:latin typeface="Times New Roman" panose="02020603050405020304" pitchFamily="18" charset="0"/>
                          <a:cs typeface="Times New Roman" panose="02020603050405020304" pitchFamily="18" charset="0"/>
                        </a:rPr>
                        <a:t>SUPERVISOR</a:t>
                      </a:r>
                      <a:r>
                        <a:rPr lang="en-US" sz="2000" dirty="0">
                          <a:latin typeface="Times New Roman" panose="02020603050405020304" pitchFamily="18" charset="0"/>
                          <a:cs typeface="Times New Roman" panose="02020603050405020304" pitchFamily="18" charset="0"/>
                        </a:rPr>
                        <a:t>: DR. WILFRED SENYONI</a:t>
                      </a:r>
                      <a:endParaRPr lang="en-GB" sz="2000" dirty="0">
                        <a:latin typeface="Times New Roman" panose="02020603050405020304" pitchFamily="18" charset="0"/>
                        <a:cs typeface="Times New Roman" panose="02020603050405020304" pitchFamily="18" charset="0"/>
                      </a:endParaRPr>
                    </a:p>
                  </a:txBody>
                  <a:tcPr/>
                </a:tc>
                <a:tc hMerge="1">
                  <a:txBody>
                    <a:bodyPr/>
                    <a:lstStyle/>
                    <a:p>
                      <a:endParaRPr lang="en-GB" dirty="0"/>
                    </a:p>
                  </a:txBody>
                  <a:tcPr/>
                </a:tc>
                <a:extLst>
                  <a:ext uri="{0D108BD9-81ED-4DB2-BD59-A6C34878D82A}">
                    <a16:rowId xmlns:a16="http://schemas.microsoft.com/office/drawing/2014/main" val="3984708751"/>
                  </a:ext>
                </a:extLst>
              </a:tr>
            </a:tbl>
          </a:graphicData>
        </a:graphic>
      </p:graphicFrame>
    </p:spTree>
    <p:extLst>
      <p:ext uri="{BB962C8B-B14F-4D97-AF65-F5344CB8AC3E}">
        <p14:creationId xmlns:p14="http://schemas.microsoft.com/office/powerpoint/2010/main" val="1639915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16B1-42FD-4AFF-B821-6A12688E876E}"/>
              </a:ext>
            </a:extLst>
          </p:cNvPr>
          <p:cNvSpPr>
            <a:spLocks noGrp="1"/>
          </p:cNvSpPr>
          <p:nvPr>
            <p:ph type="title"/>
          </p:nvPr>
        </p:nvSpPr>
        <p:spPr>
          <a:xfrm>
            <a:off x="838200" y="1349829"/>
            <a:ext cx="10515600" cy="696686"/>
          </a:xfrm>
        </p:spPr>
        <p:txBody>
          <a:bodyPr>
            <a:normAutofit/>
          </a:bodyPr>
          <a:lstStyle/>
          <a:p>
            <a:pPr algn="ctr"/>
            <a:r>
              <a:rPr lang="en-US" sz="3600" dirty="0">
                <a:latin typeface="Times New Roman" panose="02020603050405020304" pitchFamily="18" charset="0"/>
                <a:cs typeface="Times New Roman" panose="02020603050405020304" pitchFamily="18" charset="0"/>
              </a:rPr>
              <a:t>REQUIREMENT ANALYSIS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BFA0D-EC99-47BF-BAF4-B78A39329C07}"/>
              </a:ext>
            </a:extLst>
          </p:cNvPr>
          <p:cNvSpPr>
            <a:spLocks noGrp="1"/>
          </p:cNvSpPr>
          <p:nvPr>
            <p:ph idx="1"/>
          </p:nvPr>
        </p:nvSpPr>
        <p:spPr>
          <a:xfrm>
            <a:off x="838200" y="2046515"/>
            <a:ext cx="10515600" cy="4811485"/>
          </a:xfrm>
        </p:spPr>
        <p:txBody>
          <a:bodyPr>
            <a:normAutofit/>
          </a:bodyPr>
          <a:lstStyle/>
          <a:p>
            <a:r>
              <a:rPr lang="en-US" dirty="0">
                <a:latin typeface="Times New Roman" panose="02020603050405020304" pitchFamily="18" charset="0"/>
                <a:cs typeface="Times New Roman" panose="02020603050405020304" pitchFamily="18" charset="0"/>
              </a:rPr>
              <a:t>System requirements divided into three categories as follows,</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Monitoring Unit:</a:t>
            </a:r>
            <a:r>
              <a:rPr lang="en-US" sz="2800" dirty="0">
                <a:latin typeface="Times New Roman" panose="02020603050405020304" pitchFamily="18" charset="0"/>
                <a:cs typeface="Times New Roman" panose="02020603050405020304" pitchFamily="18" charset="0"/>
              </a:rPr>
              <a:t> Involves all components used to monitor status of the farm and they include,</a:t>
            </a:r>
          </a:p>
          <a:p>
            <a:pPr lvl="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Moisture Sensor </a:t>
            </a:r>
          </a:p>
          <a:p>
            <a:pPr lvl="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Temperature and Humidity Sensor</a:t>
            </a: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Control Unit : </a:t>
            </a:r>
            <a:r>
              <a:rPr lang="en-US" sz="2800" dirty="0">
                <a:latin typeface="Times New Roman" panose="02020603050405020304" pitchFamily="18" charset="0"/>
                <a:cs typeface="Times New Roman" panose="02020603050405020304" pitchFamily="18" charset="0"/>
              </a:rPr>
              <a:t>Involves devices used for controlling purpose</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Arduino MEGA</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GSM module</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Relay</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Notification Unit:  </a:t>
            </a:r>
            <a:r>
              <a:rPr lang="en-US" sz="2800" dirty="0">
                <a:latin typeface="Times New Roman" panose="02020603050405020304" pitchFamily="18" charset="0"/>
                <a:cs typeface="Times New Roman" panose="02020603050405020304" pitchFamily="18" charset="0"/>
              </a:rPr>
              <a:t>For providing notification to the user</a:t>
            </a:r>
          </a:p>
          <a:p>
            <a:pPr lvl="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Buzzer</a:t>
            </a:r>
          </a:p>
          <a:p>
            <a:pPr lvl="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Lcd display</a:t>
            </a:r>
          </a:p>
          <a:p>
            <a:pPr lvl="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GSM module</a:t>
            </a:r>
          </a:p>
          <a:p>
            <a:pPr marL="457200" lvl="1"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789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D379-6D42-45E3-9D20-D05D548EE160}"/>
              </a:ext>
            </a:extLst>
          </p:cNvPr>
          <p:cNvSpPr>
            <a:spLocks noGrp="1"/>
          </p:cNvSpPr>
          <p:nvPr>
            <p:ph type="title"/>
          </p:nvPr>
        </p:nvSpPr>
        <p:spPr>
          <a:xfrm>
            <a:off x="736600" y="1407885"/>
            <a:ext cx="10515600" cy="1011451"/>
          </a:xfrm>
        </p:spPr>
        <p:txBody>
          <a:bodyPr>
            <a:noAutofit/>
          </a:bodyPr>
          <a:lstStyle/>
          <a:p>
            <a:r>
              <a:rPr lang="en-US" sz="3600" dirty="0">
                <a:latin typeface="Times New Roman" panose="02020603050405020304" pitchFamily="18" charset="0"/>
                <a:cs typeface="Times New Roman" panose="02020603050405020304" pitchFamily="18" charset="0"/>
              </a:rPr>
              <a:t>System Design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High-level overview</a:t>
            </a:r>
            <a:endParaRPr lang="en-GB" sz="3600" dirty="0"/>
          </a:p>
        </p:txBody>
      </p:sp>
      <p:pic>
        <p:nvPicPr>
          <p:cNvPr id="4" name="Content Placeholder 3">
            <a:extLst>
              <a:ext uri="{FF2B5EF4-FFF2-40B4-BE49-F238E27FC236}">
                <a16:creationId xmlns:a16="http://schemas.microsoft.com/office/drawing/2014/main" id="{1C49DA37-9C91-4B0E-BB70-A03E01E1B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114" y="2419336"/>
            <a:ext cx="8708571" cy="4242721"/>
          </a:xfrm>
          <a:prstGeom prst="round2DiagRect">
            <a:avLst>
              <a:gd name="adj1" fmla="val 16667"/>
              <a:gd name="adj2" fmla="val 0"/>
            </a:avLst>
          </a:prstGeom>
          <a:blipFill>
            <a:blip r:embed="rId3">
              <a:alphaModFix amt="50000"/>
            </a:blip>
            <a:tile tx="0" ty="0" sx="100000" sy="100000" flip="none" algn="tl"/>
          </a:blipFill>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97667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C3F2-FBF3-4653-ABAA-6A81C413EC99}"/>
              </a:ext>
            </a:extLst>
          </p:cNvPr>
          <p:cNvSpPr>
            <a:spLocks noGrp="1"/>
          </p:cNvSpPr>
          <p:nvPr>
            <p:ph type="title"/>
          </p:nvPr>
        </p:nvSpPr>
        <p:spPr>
          <a:xfrm>
            <a:off x="838200" y="1401648"/>
            <a:ext cx="10515600" cy="601324"/>
          </a:xfrm>
        </p:spPr>
        <p:txBody>
          <a:bodyPr>
            <a:normAutofit/>
          </a:bodyPr>
          <a:lstStyle/>
          <a:p>
            <a:r>
              <a:rPr lang="en-US" sz="3600" dirty="0">
                <a:latin typeface="Times New Roman" panose="02020603050405020304" pitchFamily="18" charset="0"/>
                <a:cs typeface="Times New Roman" panose="02020603050405020304" pitchFamily="18" charset="0"/>
              </a:rPr>
              <a:t>Components Interconnection_1</a:t>
            </a:r>
            <a:endParaRPr lang="en-GB"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80B541C-AEA0-4214-A795-8D6F4ACA3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630" y="2002972"/>
            <a:ext cx="10348684" cy="47021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95979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C3F2-FBF3-4653-ABAA-6A81C413EC99}"/>
              </a:ext>
            </a:extLst>
          </p:cNvPr>
          <p:cNvSpPr>
            <a:spLocks noGrp="1"/>
          </p:cNvSpPr>
          <p:nvPr>
            <p:ph type="title"/>
          </p:nvPr>
        </p:nvSpPr>
        <p:spPr>
          <a:xfrm>
            <a:off x="838200" y="1401648"/>
            <a:ext cx="10515600" cy="601324"/>
          </a:xfrm>
        </p:spPr>
        <p:txBody>
          <a:bodyPr>
            <a:normAutofit/>
          </a:bodyPr>
          <a:lstStyle/>
          <a:p>
            <a:r>
              <a:rPr lang="en-US" sz="3600" dirty="0">
                <a:latin typeface="Times New Roman" panose="02020603050405020304" pitchFamily="18" charset="0"/>
                <a:cs typeface="Times New Roman" panose="02020603050405020304" pitchFamily="18" charset="0"/>
              </a:rPr>
              <a:t>Components Interconnection_2</a:t>
            </a:r>
            <a:endParaRPr lang="en-GB"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5AD1585-6559-4718-BBEF-50698E443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857" y="2003424"/>
            <a:ext cx="9974943" cy="4854575"/>
          </a:xfrm>
          <a:prstGeom prst="rect">
            <a:avLst/>
          </a:prstGeom>
        </p:spPr>
      </p:pic>
    </p:spTree>
    <p:extLst>
      <p:ext uri="{BB962C8B-B14F-4D97-AF65-F5344CB8AC3E}">
        <p14:creationId xmlns:p14="http://schemas.microsoft.com/office/powerpoint/2010/main" val="290829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A722-A0FE-4D50-BF50-F7D308936EA2}"/>
              </a:ext>
            </a:extLst>
          </p:cNvPr>
          <p:cNvSpPr>
            <a:spLocks noGrp="1"/>
          </p:cNvSpPr>
          <p:nvPr>
            <p:ph type="title"/>
          </p:nvPr>
        </p:nvSpPr>
        <p:spPr>
          <a:xfrm>
            <a:off x="838200" y="1401648"/>
            <a:ext cx="10515600" cy="572296"/>
          </a:xfrm>
        </p:spPr>
        <p:txBody>
          <a:bodyPr>
            <a:normAutofit fontScale="90000"/>
          </a:bodyPr>
          <a:lstStyle/>
          <a:p>
            <a:r>
              <a:rPr lang="en-US" sz="3600" dirty="0">
                <a:latin typeface="Times New Roman" panose="02020603050405020304" pitchFamily="18" charset="0"/>
                <a:cs typeface="Times New Roman" panose="02020603050405020304" pitchFamily="18" charset="0"/>
              </a:rPr>
              <a:t>System Flowchart</a:t>
            </a:r>
            <a:endParaRPr lang="en-GB"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9EC1E79-671E-4466-A57F-88ED41441D6B}"/>
              </a:ext>
            </a:extLst>
          </p:cNvPr>
          <p:cNvPicPr>
            <a:picLocks noGrp="1" noChangeAspect="1"/>
          </p:cNvPicPr>
          <p:nvPr>
            <p:ph idx="1"/>
          </p:nvPr>
        </p:nvPicPr>
        <p:blipFill>
          <a:blip r:embed="rId2"/>
          <a:stretch>
            <a:fillRect/>
          </a:stretch>
        </p:blipFill>
        <p:spPr>
          <a:xfrm>
            <a:off x="1553029" y="1973263"/>
            <a:ext cx="9652000" cy="4884737"/>
          </a:xfrm>
          <a:prstGeom prst="rect">
            <a:avLst/>
          </a:prstGeom>
        </p:spPr>
      </p:pic>
    </p:spTree>
    <p:extLst>
      <p:ext uri="{BB962C8B-B14F-4D97-AF65-F5344CB8AC3E}">
        <p14:creationId xmlns:p14="http://schemas.microsoft.com/office/powerpoint/2010/main" val="4123720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5A6E-2053-4B94-9171-C42DFC4426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9BB37-D670-429B-B197-8D2B60A126AC}"/>
              </a:ext>
            </a:extLst>
          </p:cNvPr>
          <p:cNvSpPr>
            <a:spLocks noGrp="1"/>
          </p:cNvSpPr>
          <p:nvPr>
            <p:ph idx="1"/>
          </p:nvPr>
        </p:nvSpPr>
        <p:spPr>
          <a:xfrm>
            <a:off x="838200" y="2533339"/>
            <a:ext cx="10515600" cy="3643624"/>
          </a:xfrm>
        </p:spPr>
        <p:txBody>
          <a:bodyPr>
            <a:normAutofit/>
          </a:bodyPr>
          <a:lstStyle/>
          <a:p>
            <a:pPr marL="0" marR="74295" indent="0" algn="just" eaLnBrk="0" hangingPunct="0">
              <a:lnSpc>
                <a:spcPct val="150000"/>
              </a:lnSpc>
              <a:spcBef>
                <a:spcPts val="5"/>
              </a:spcBef>
              <a:spcAft>
                <a:spcPts val="0"/>
              </a:spcAft>
              <a:buNone/>
            </a:pPr>
            <a:r>
              <a:rPr lang="en-GB" sz="2800" dirty="0">
                <a:effectLst/>
                <a:latin typeface="Times New Roman" panose="02020603050405020304" pitchFamily="18" charset="0"/>
                <a:ea typeface="DengXian" panose="02010600030101010101"/>
              </a:rPr>
              <a:t>To</a:t>
            </a:r>
            <a:r>
              <a:rPr lang="en-GB" sz="2800" spc="-20" dirty="0">
                <a:effectLst/>
                <a:latin typeface="Times New Roman" panose="02020603050405020304" pitchFamily="18" charset="0"/>
                <a:ea typeface="DengXian" panose="02010600030101010101"/>
              </a:rPr>
              <a:t> </a:t>
            </a:r>
            <a:r>
              <a:rPr lang="en-GB" sz="2800" dirty="0">
                <a:effectLst/>
                <a:latin typeface="Times New Roman" panose="02020603050405020304" pitchFamily="18" charset="0"/>
                <a:ea typeface="DengXian" panose="02010600030101010101"/>
              </a:rPr>
              <a:t>achieve effective monitoring and control of farm parameters especially for the farmer who lives far away from his/her far, farmer should use this system for getting notification of what happened in the farm and control some parameters when soil moisture is decreased beyond certain level.</a:t>
            </a:r>
            <a:endParaRPr lang="en-US" sz="2800" dirty="0">
              <a:effectLst/>
              <a:latin typeface="Times New Roman" panose="02020603050405020304" pitchFamily="18" charset="0"/>
              <a:ea typeface="DengXian" panose="02010600030101010101"/>
            </a:endParaRPr>
          </a:p>
          <a:p>
            <a:endParaRPr lang="en-US" dirty="0"/>
          </a:p>
        </p:txBody>
      </p:sp>
    </p:spTree>
    <p:extLst>
      <p:ext uri="{BB962C8B-B14F-4D97-AF65-F5344CB8AC3E}">
        <p14:creationId xmlns:p14="http://schemas.microsoft.com/office/powerpoint/2010/main" val="4103208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D5F2-9554-4C24-B065-07C18570C560}"/>
              </a:ext>
            </a:extLst>
          </p:cNvPr>
          <p:cNvSpPr>
            <a:spLocks noGrp="1"/>
          </p:cNvSpPr>
          <p:nvPr>
            <p:ph type="title"/>
          </p:nvPr>
        </p:nvSpPr>
        <p:spPr>
          <a:xfrm>
            <a:off x="838200" y="929932"/>
            <a:ext cx="10515600" cy="1325563"/>
          </a:xfrm>
        </p:spPr>
        <p:txBody>
          <a:bodyPr/>
          <a:lstStyle/>
          <a:p>
            <a:r>
              <a:rPr lang="en-US" sz="3600" dirty="0">
                <a:latin typeface="Times New Roman" panose="02020603050405020304" pitchFamily="18" charset="0"/>
                <a:cs typeface="Times New Roman" panose="02020603050405020304" pitchFamily="18" charset="0"/>
              </a:rPr>
              <a:t>Recommendation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8708BA-8CBF-4786-A7E1-3D38F0F857A9}"/>
              </a:ext>
            </a:extLst>
          </p:cNvPr>
          <p:cNvSpPr>
            <a:spLocks noGrp="1"/>
          </p:cNvSpPr>
          <p:nvPr>
            <p:ph idx="1"/>
          </p:nvPr>
        </p:nvSpPr>
        <p:spPr>
          <a:xfrm>
            <a:off x="838200" y="1930400"/>
            <a:ext cx="10515600" cy="4927599"/>
          </a:xfrm>
        </p:spPr>
        <p:txBody>
          <a:bodyPr>
            <a:normAutofit lnSpcReduction="10000"/>
          </a:bodyPr>
          <a:lstStyle/>
          <a:p>
            <a:pPr marL="0" marR="67945" indent="0" algn="just" eaLnBrk="0" hangingPunct="0">
              <a:lnSpc>
                <a:spcPct val="150000"/>
              </a:lnSpc>
              <a:spcBef>
                <a:spcPts val="45"/>
              </a:spcBef>
              <a:spcAft>
                <a:spcPts val="0"/>
              </a:spcAft>
              <a:buNone/>
            </a:pPr>
            <a:r>
              <a:rPr lang="en-GB" dirty="0">
                <a:effectLst/>
                <a:latin typeface="Times New Roman" panose="02020603050405020304" pitchFamily="18" charset="0"/>
                <a:ea typeface="DengXian" panose="02010600030101010101"/>
              </a:rPr>
              <a:t>The</a:t>
            </a:r>
            <a:r>
              <a:rPr lang="en-GB" spc="-20"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project has</a:t>
            </a:r>
            <a:r>
              <a:rPr lang="en-GB" spc="-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been</a:t>
            </a:r>
            <a:r>
              <a:rPr lang="en-GB" spc="-40" dirty="0">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developed and </a:t>
            </a:r>
            <a:r>
              <a:rPr lang="en-US" dirty="0">
                <a:effectLst/>
                <a:latin typeface="Times New Roman" panose="02020603050405020304" pitchFamily="18" charset="0"/>
                <a:ea typeface="DengXian" panose="02010600030101010101"/>
              </a:rPr>
              <a:t>some modules are functioning properly</a:t>
            </a:r>
            <a:r>
              <a:rPr lang="en-GB" dirty="0">
                <a:effectLst/>
                <a:latin typeface="Times New Roman" panose="02020603050405020304" pitchFamily="18" charset="0"/>
                <a:ea typeface="DengXian" panose="02010600030101010101"/>
              </a:rPr>
              <a:t>. However, it can</a:t>
            </a:r>
            <a:r>
              <a:rPr lang="en-GB" spc="-40"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be improved</a:t>
            </a:r>
            <a:r>
              <a:rPr lang="en-GB" spc="-1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and modified so that it can be employed in more advanced and better application but </a:t>
            </a:r>
            <a:r>
              <a:rPr lang="en-US" dirty="0">
                <a:effectLst/>
                <a:latin typeface="Times New Roman" panose="02020603050405020304" pitchFamily="18" charset="0"/>
                <a:ea typeface="DengXian" panose="02010600030101010101"/>
              </a:rPr>
              <a:t>also</a:t>
            </a:r>
            <a:r>
              <a:rPr lang="en-GB" dirty="0">
                <a:effectLst/>
                <a:latin typeface="Times New Roman" panose="02020603050405020304" pitchFamily="18" charset="0"/>
                <a:ea typeface="DengXian" panose="02010600030101010101"/>
              </a:rPr>
              <a:t> </a:t>
            </a:r>
            <a:r>
              <a:rPr lang="en-US" dirty="0">
                <a:effectLst/>
                <a:latin typeface="Times New Roman" panose="02020603050405020304" pitchFamily="18" charset="0"/>
                <a:ea typeface="DengXian" panose="02010600030101010101"/>
              </a:rPr>
              <a:t>store data</a:t>
            </a:r>
            <a:r>
              <a:rPr lang="en-GB" dirty="0">
                <a:effectLst/>
                <a:latin typeface="Times New Roman" panose="02020603050405020304" pitchFamily="18" charset="0"/>
                <a:ea typeface="DengXian" panose="02010600030101010101"/>
              </a:rPr>
              <a:t>. For future improvement, the program and input circuit can be modified so that it can control many other features</a:t>
            </a:r>
            <a:r>
              <a:rPr lang="en-GB" spc="-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as</a:t>
            </a:r>
            <a:r>
              <a:rPr lang="en-GB" spc="-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possible. Therefore, We</a:t>
            </a:r>
            <a:r>
              <a:rPr lang="en-GB" spc="-10"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encourage</a:t>
            </a:r>
            <a:r>
              <a:rPr lang="en-GB" spc="-20"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the government and private sectors</a:t>
            </a:r>
            <a:r>
              <a:rPr lang="en-GB" spc="-2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to use</a:t>
            </a:r>
            <a:r>
              <a:rPr lang="en-GB" spc="-20"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this</a:t>
            </a:r>
            <a:r>
              <a:rPr lang="en-GB" spc="-5" dirty="0">
                <a:effectLst/>
                <a:latin typeface="Times New Roman" panose="02020603050405020304" pitchFamily="18" charset="0"/>
                <a:ea typeface="DengXian" panose="02010600030101010101"/>
              </a:rPr>
              <a:t> </a:t>
            </a:r>
            <a:r>
              <a:rPr lang="en-GB" dirty="0">
                <a:effectLst/>
                <a:latin typeface="Times New Roman" panose="02020603050405020304" pitchFamily="18" charset="0"/>
                <a:ea typeface="DengXian" panose="02010600030101010101"/>
              </a:rPr>
              <a:t>system in agriculture both for small scale and large scale specifically Irrigation type agriculture and those sited in rural areas.</a:t>
            </a:r>
            <a:endParaRPr lang="en-US" dirty="0">
              <a:effectLst/>
              <a:latin typeface="Times New Roman" panose="02020603050405020304" pitchFamily="18" charset="0"/>
              <a:ea typeface="DengXian" panose="02010600030101010101"/>
            </a:endParaRPr>
          </a:p>
        </p:txBody>
      </p:sp>
    </p:spTree>
    <p:extLst>
      <p:ext uri="{BB962C8B-B14F-4D97-AF65-F5344CB8AC3E}">
        <p14:creationId xmlns:p14="http://schemas.microsoft.com/office/powerpoint/2010/main" val="3939950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6699-A56D-4ADE-9129-3E5A97C755E3}"/>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Timeline</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FE1D0FE-4DE8-421B-8EB4-BA031353A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23" y="2458388"/>
            <a:ext cx="10328223" cy="4227226"/>
          </a:xfrm>
          <a:prstGeom prst="rect">
            <a:avLst/>
          </a:prstGeom>
        </p:spPr>
      </p:pic>
    </p:spTree>
    <p:extLst>
      <p:ext uri="{BB962C8B-B14F-4D97-AF65-F5344CB8AC3E}">
        <p14:creationId xmlns:p14="http://schemas.microsoft.com/office/powerpoint/2010/main" val="2517319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2316-2136-4AA7-9C2F-31E67F56FF0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Timeline</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B879DF2-A0E8-43E5-8F5A-C973DC650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657" y="2398359"/>
            <a:ext cx="10004685" cy="4459574"/>
          </a:xfrm>
          <a:prstGeom prst="rect">
            <a:avLst/>
          </a:prstGeom>
        </p:spPr>
      </p:pic>
    </p:spTree>
    <p:extLst>
      <p:ext uri="{BB962C8B-B14F-4D97-AF65-F5344CB8AC3E}">
        <p14:creationId xmlns:p14="http://schemas.microsoft.com/office/powerpoint/2010/main" val="2834736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ACC-80A0-4D90-B5D2-23829DC1A36C}"/>
              </a:ext>
            </a:extLst>
          </p:cNvPr>
          <p:cNvSpPr>
            <a:spLocks noGrp="1"/>
          </p:cNvSpPr>
          <p:nvPr>
            <p:ph type="title"/>
          </p:nvPr>
        </p:nvSpPr>
        <p:spPr>
          <a:xfrm>
            <a:off x="518885" y="1264877"/>
            <a:ext cx="10515600" cy="563923"/>
          </a:xfrm>
        </p:spPr>
        <p:txBody>
          <a:bodyPr>
            <a:normAutofit fontScale="90000"/>
          </a:bodyPr>
          <a:lstStyle/>
          <a:p>
            <a:r>
              <a:rPr lang="en-US" sz="3600" dirty="0">
                <a:latin typeface="Times New Roman" panose="02020603050405020304" pitchFamily="18" charset="0"/>
                <a:cs typeface="Times New Roman" panose="02020603050405020304" pitchFamily="18" charset="0"/>
              </a:rPr>
              <a:t>Budget</a:t>
            </a:r>
            <a:endParaRPr lang="en-US" sz="4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CD55B7A-F7C6-4D8C-96C9-4ECF6B93DA93}"/>
              </a:ext>
            </a:extLst>
          </p:cNvPr>
          <p:cNvGraphicFramePr>
            <a:graphicFrameLocks noGrp="1"/>
          </p:cNvGraphicFramePr>
          <p:nvPr>
            <p:ph idx="1"/>
            <p:extLst>
              <p:ext uri="{D42A27DB-BD31-4B8C-83A1-F6EECF244321}">
                <p14:modId xmlns:p14="http://schemas.microsoft.com/office/powerpoint/2010/main" val="2381288988"/>
              </p:ext>
            </p:extLst>
          </p:nvPr>
        </p:nvGraphicFramePr>
        <p:xfrm>
          <a:off x="905328" y="1698172"/>
          <a:ext cx="9742714" cy="4911916"/>
        </p:xfrm>
        <a:graphic>
          <a:graphicData uri="http://schemas.openxmlformats.org/drawingml/2006/table">
            <a:tbl>
              <a:tblPr firstRow="1" firstCol="1" bandRow="1">
                <a:tableStyleId>{5C22544A-7EE6-4342-B048-85BDC9FD1C3A}</a:tableStyleId>
              </a:tblPr>
              <a:tblGrid>
                <a:gridCol w="4460139">
                  <a:extLst>
                    <a:ext uri="{9D8B030D-6E8A-4147-A177-3AD203B41FA5}">
                      <a16:colId xmlns:a16="http://schemas.microsoft.com/office/drawing/2014/main" val="3273597316"/>
                    </a:ext>
                  </a:extLst>
                </a:gridCol>
                <a:gridCol w="5282575">
                  <a:extLst>
                    <a:ext uri="{9D8B030D-6E8A-4147-A177-3AD203B41FA5}">
                      <a16:colId xmlns:a16="http://schemas.microsoft.com/office/drawing/2014/main" val="3417978714"/>
                    </a:ext>
                  </a:extLst>
                </a:gridCol>
              </a:tblGrid>
              <a:tr h="394910">
                <a:tc>
                  <a:txBody>
                    <a:bodyPr/>
                    <a:lstStyle/>
                    <a:p>
                      <a:pPr marL="0" marR="0" algn="just">
                        <a:lnSpc>
                          <a:spcPct val="150000"/>
                        </a:lnSpc>
                        <a:spcBef>
                          <a:spcPts val="0"/>
                        </a:spcBef>
                        <a:spcAft>
                          <a:spcPts val="800"/>
                        </a:spcAft>
                      </a:pPr>
                      <a:r>
                        <a:rPr lang="en-US" sz="2000" b="1" dirty="0">
                          <a:solidFill>
                            <a:schemeClr val="tx1"/>
                          </a:solidFill>
                          <a:effectLst/>
                          <a:latin typeface="Times New Roman" panose="02020603050405020304" pitchFamily="18" charset="0"/>
                          <a:cs typeface="Times New Roman" panose="02020603050405020304" pitchFamily="18" charset="0"/>
                        </a:rPr>
                        <a:t>ITEM</a:t>
                      </a:r>
                      <a:endParaRPr lang="en-US" sz="1800" b="1" dirty="0">
                        <a:solidFill>
                          <a:schemeClr val="tx1"/>
                        </a:solidFill>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b="1" dirty="0">
                          <a:solidFill>
                            <a:schemeClr val="tx1"/>
                          </a:solidFill>
                          <a:effectLst/>
                          <a:latin typeface="Times New Roman" panose="02020603050405020304" pitchFamily="18" charset="0"/>
                          <a:cs typeface="Times New Roman" panose="02020603050405020304" pitchFamily="18" charset="0"/>
                        </a:rPr>
                        <a:t>COST</a:t>
                      </a:r>
                      <a:endParaRPr lang="en-US" sz="1800" b="1" dirty="0">
                        <a:solidFill>
                          <a:schemeClr val="tx1"/>
                        </a:solidFill>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extLst>
                  <a:ext uri="{0D108BD9-81ED-4DB2-BD59-A6C34878D82A}">
                    <a16:rowId xmlns:a16="http://schemas.microsoft.com/office/drawing/2014/main" val="1696553322"/>
                  </a:ext>
                </a:extLst>
              </a:tr>
              <a:tr h="394910">
                <a:tc>
                  <a:txBody>
                    <a:bodyPr/>
                    <a:lstStyle/>
                    <a:p>
                      <a:pPr marL="0" marR="0" algn="just">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Microcontroller (Arduino)</a:t>
                      </a:r>
                      <a:endParaRPr lang="en-US" sz="1800" dirty="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35,000/=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1686605406"/>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Moisture Sensor </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13,500/=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3168014731"/>
                  </a:ext>
                </a:extLst>
              </a:tr>
              <a:tr h="394910">
                <a:tc>
                  <a:txBody>
                    <a:bodyPr/>
                    <a:lstStyle/>
                    <a:p>
                      <a:pPr marL="0" marR="0" algn="just">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Relay</a:t>
                      </a:r>
                      <a:endParaRPr lang="en-US" sz="1800" dirty="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15,000/=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3012241869"/>
                  </a:ext>
                </a:extLst>
              </a:tr>
              <a:tr h="394910">
                <a:tc>
                  <a:txBody>
                    <a:bodyPr/>
                    <a:lstStyle/>
                    <a:p>
                      <a:pPr marL="0" marR="0" algn="just">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Buzzer</a:t>
                      </a:r>
                      <a:endParaRPr lang="en-US" sz="1800" dirty="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1500/=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1867273738"/>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GSM</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a:effectLst/>
                        </a:rPr>
                        <a:t>40,000/=</a:t>
                      </a:r>
                      <a:endParaRPr lang="en-US" sz="180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3882164523"/>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Water Pump</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20,000/=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1826020130"/>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LCD Display</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30,000/=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768359614"/>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Other Components</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52,800/=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3914039677"/>
                  </a:ext>
                </a:extLst>
              </a:tr>
              <a:tr h="394910">
                <a:tc>
                  <a:txBody>
                    <a:bodyPr/>
                    <a:lstStyle/>
                    <a:p>
                      <a:pPr marL="0" marR="0" algn="just">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Voucher</a:t>
                      </a:r>
                      <a:endParaRPr lang="en-US" sz="1800" dirty="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45,000/=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39415425"/>
                  </a:ext>
                </a:extLst>
              </a:tr>
              <a:tr h="394910">
                <a:tc>
                  <a:txBody>
                    <a:bodyPr/>
                    <a:lstStyle/>
                    <a:p>
                      <a:pPr marL="0" marR="0" algn="just">
                        <a:lnSpc>
                          <a:spcPct val="150000"/>
                        </a:lnSpc>
                        <a:spcBef>
                          <a:spcPts val="0"/>
                        </a:spcBef>
                        <a:spcAft>
                          <a:spcPts val="800"/>
                        </a:spcAft>
                      </a:pPr>
                      <a:r>
                        <a:rPr lang="en-US" sz="2000">
                          <a:effectLst/>
                          <a:latin typeface="Times New Roman" panose="02020603050405020304" pitchFamily="18" charset="0"/>
                          <a:cs typeface="Times New Roman" panose="02020603050405020304" pitchFamily="18" charset="0"/>
                        </a:rPr>
                        <a:t>Transportation</a:t>
                      </a:r>
                      <a:endParaRPr lang="en-US" sz="180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a:effectLst/>
                        </a:rPr>
                        <a:t>32,000/=</a:t>
                      </a:r>
                      <a:endParaRPr lang="en-US" sz="1800"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1065798963"/>
                  </a:ext>
                </a:extLst>
              </a:tr>
              <a:tr h="394910">
                <a:tc>
                  <a:txBody>
                    <a:bodyPr/>
                    <a:lstStyle/>
                    <a:p>
                      <a:pPr marL="0" marR="0" algn="just">
                        <a:lnSpc>
                          <a:spcPct val="150000"/>
                        </a:lnSpc>
                        <a:spcBef>
                          <a:spcPts val="0"/>
                        </a:spcBef>
                        <a:spcAft>
                          <a:spcPts val="800"/>
                        </a:spcAft>
                      </a:pPr>
                      <a:r>
                        <a:rPr lang="en-US" sz="2000" b="1" dirty="0">
                          <a:effectLst/>
                          <a:latin typeface="Times New Roman" panose="02020603050405020304" pitchFamily="18" charset="0"/>
                          <a:cs typeface="Times New Roman" panose="02020603050405020304" pitchFamily="18" charset="0"/>
                        </a:rPr>
                        <a:t>TOTAL</a:t>
                      </a:r>
                      <a:endParaRPr lang="en-US" sz="1800" b="1" dirty="0">
                        <a:effectLst/>
                        <a:latin typeface="Times New Roman" panose="02020603050405020304" pitchFamily="18" charset="0"/>
                        <a:ea typeface="DengXian" panose="02010600030101010101"/>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b="1" dirty="0">
                          <a:effectLst/>
                        </a:rPr>
                        <a:t>284,800/=</a:t>
                      </a:r>
                      <a:endParaRPr lang="en-US" sz="1800" b="1" dirty="0">
                        <a:effectLst/>
                        <a:latin typeface="Calibri" panose="020F0502020204030204" pitchFamily="34" charset="0"/>
                        <a:ea typeface="DengXian" panose="02010600030101010101"/>
                        <a:cs typeface="Arial" panose="020B0604020202020204" pitchFamily="34" charset="0"/>
                      </a:endParaRPr>
                    </a:p>
                  </a:txBody>
                  <a:tcPr marL="68580" marR="68580" marT="0" marB="0"/>
                </a:tc>
                <a:extLst>
                  <a:ext uri="{0D108BD9-81ED-4DB2-BD59-A6C34878D82A}">
                    <a16:rowId xmlns:a16="http://schemas.microsoft.com/office/drawing/2014/main" val="656001169"/>
                  </a:ext>
                </a:extLst>
              </a:tr>
            </a:tbl>
          </a:graphicData>
        </a:graphic>
      </p:graphicFrame>
    </p:spTree>
    <p:extLst>
      <p:ext uri="{BB962C8B-B14F-4D97-AF65-F5344CB8AC3E}">
        <p14:creationId xmlns:p14="http://schemas.microsoft.com/office/powerpoint/2010/main" val="2630802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38200" y="1401763"/>
            <a:ext cx="10515600" cy="1060084"/>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endParaRPr lang="en-US" sz="48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461847"/>
            <a:ext cx="10515600" cy="3189653"/>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Smart Irrigation System is an microcontroller based system that capture status of the farm by using sensors and control status of the farm by using text message with aid of GSM technology. Text message is the most used way of communication which is also reliable and cheap, this project will be accomplished by the use of GSM technology which is the heart of all cellular networks used by mobile devices.</a:t>
            </a:r>
          </a:p>
        </p:txBody>
      </p:sp>
      <p:sp>
        <p:nvSpPr>
          <p:cNvPr id="11" name="Freeform 916">
            <a:extLst>
              <a:ext uri="{FF2B5EF4-FFF2-40B4-BE49-F238E27FC236}">
                <a16:creationId xmlns:a16="http://schemas.microsoft.com/office/drawing/2014/main" id="{48669C03-CF30-4CE0-A8BD-0AF5D71314D4}"/>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6549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893">
            <a:extLst>
              <a:ext uri="{FF2B5EF4-FFF2-40B4-BE49-F238E27FC236}">
                <a16:creationId xmlns:a16="http://schemas.microsoft.com/office/drawing/2014/main" id="{8790653A-F047-4BFD-A8B2-AA0B0D94F4A2}"/>
              </a:ext>
            </a:extLst>
          </p:cNvPr>
          <p:cNvSpPr>
            <a:spLocks noChangeArrowheads="1"/>
          </p:cNvSpPr>
          <p:nvPr/>
        </p:nvSpPr>
        <p:spPr bwMode="auto">
          <a:xfrm>
            <a:off x="4055162" y="1867703"/>
            <a:ext cx="382587" cy="38417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Oval 894">
            <a:extLst>
              <a:ext uri="{FF2B5EF4-FFF2-40B4-BE49-F238E27FC236}">
                <a16:creationId xmlns:a16="http://schemas.microsoft.com/office/drawing/2014/main" id="{D5D51013-5CFD-4F3F-9FF0-16779019F48F}"/>
              </a:ext>
            </a:extLst>
          </p:cNvPr>
          <p:cNvSpPr>
            <a:spLocks noChangeArrowheads="1"/>
          </p:cNvSpPr>
          <p:nvPr/>
        </p:nvSpPr>
        <p:spPr bwMode="auto">
          <a:xfrm>
            <a:off x="7720722" y="4521314"/>
            <a:ext cx="468312" cy="4699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9" name="Oval 895">
            <a:extLst>
              <a:ext uri="{FF2B5EF4-FFF2-40B4-BE49-F238E27FC236}">
                <a16:creationId xmlns:a16="http://schemas.microsoft.com/office/drawing/2014/main" id="{C3D18C12-CFCC-4B86-A779-68D2C07C0428}"/>
              </a:ext>
            </a:extLst>
          </p:cNvPr>
          <p:cNvSpPr>
            <a:spLocks noChangeArrowheads="1"/>
          </p:cNvSpPr>
          <p:nvPr/>
        </p:nvSpPr>
        <p:spPr bwMode="auto">
          <a:xfrm>
            <a:off x="8427160" y="4226039"/>
            <a:ext cx="557212" cy="55562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0" name="Oval 896">
            <a:extLst>
              <a:ext uri="{FF2B5EF4-FFF2-40B4-BE49-F238E27FC236}">
                <a16:creationId xmlns:a16="http://schemas.microsoft.com/office/drawing/2014/main" id="{1B03924C-E0F2-4DA6-ADCD-A371D4C4C958}"/>
              </a:ext>
            </a:extLst>
          </p:cNvPr>
          <p:cNvSpPr>
            <a:spLocks noChangeArrowheads="1"/>
          </p:cNvSpPr>
          <p:nvPr/>
        </p:nvSpPr>
        <p:spPr bwMode="auto">
          <a:xfrm>
            <a:off x="8074735" y="4399077"/>
            <a:ext cx="555625" cy="55562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1" name="Oval 897">
            <a:extLst>
              <a:ext uri="{FF2B5EF4-FFF2-40B4-BE49-F238E27FC236}">
                <a16:creationId xmlns:a16="http://schemas.microsoft.com/office/drawing/2014/main" id="{D3930387-C76C-4DD4-B1C4-38298A761A02}"/>
              </a:ext>
            </a:extLst>
          </p:cNvPr>
          <p:cNvSpPr>
            <a:spLocks noChangeArrowheads="1"/>
          </p:cNvSpPr>
          <p:nvPr/>
        </p:nvSpPr>
        <p:spPr bwMode="auto">
          <a:xfrm>
            <a:off x="3669891" y="2115259"/>
            <a:ext cx="785812" cy="7874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Oval 898">
            <a:extLst>
              <a:ext uri="{FF2B5EF4-FFF2-40B4-BE49-F238E27FC236}">
                <a16:creationId xmlns:a16="http://schemas.microsoft.com/office/drawing/2014/main" id="{373CAA96-2D6B-4606-AF51-71B0F561462B}"/>
              </a:ext>
            </a:extLst>
          </p:cNvPr>
          <p:cNvSpPr>
            <a:spLocks noChangeArrowheads="1"/>
          </p:cNvSpPr>
          <p:nvPr/>
        </p:nvSpPr>
        <p:spPr bwMode="auto">
          <a:xfrm>
            <a:off x="8117597" y="5019789"/>
            <a:ext cx="150812" cy="15240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3" name="Oval 899">
            <a:extLst>
              <a:ext uri="{FF2B5EF4-FFF2-40B4-BE49-F238E27FC236}">
                <a16:creationId xmlns:a16="http://schemas.microsoft.com/office/drawing/2014/main" id="{268C7875-C464-40F3-A382-D781279C83CC}"/>
              </a:ext>
            </a:extLst>
          </p:cNvPr>
          <p:cNvSpPr>
            <a:spLocks noChangeArrowheads="1"/>
          </p:cNvSpPr>
          <p:nvPr/>
        </p:nvSpPr>
        <p:spPr bwMode="auto">
          <a:xfrm>
            <a:off x="3289930" y="2018708"/>
            <a:ext cx="187325" cy="195263"/>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4" name="Oval 900">
            <a:extLst>
              <a:ext uri="{FF2B5EF4-FFF2-40B4-BE49-F238E27FC236}">
                <a16:creationId xmlns:a16="http://schemas.microsoft.com/office/drawing/2014/main" id="{7AEF6A50-635B-4982-B2A7-E2F0212FD80B}"/>
              </a:ext>
            </a:extLst>
          </p:cNvPr>
          <p:cNvSpPr>
            <a:spLocks noChangeArrowheads="1"/>
          </p:cNvSpPr>
          <p:nvPr/>
        </p:nvSpPr>
        <p:spPr bwMode="auto">
          <a:xfrm>
            <a:off x="7474660" y="5019789"/>
            <a:ext cx="231775" cy="231775"/>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5" name="Oval 901">
            <a:extLst>
              <a:ext uri="{FF2B5EF4-FFF2-40B4-BE49-F238E27FC236}">
                <a16:creationId xmlns:a16="http://schemas.microsoft.com/office/drawing/2014/main" id="{21633275-068B-487F-A367-D904A5B271A2}"/>
              </a:ext>
            </a:extLst>
          </p:cNvPr>
          <p:cNvSpPr>
            <a:spLocks noChangeArrowheads="1"/>
          </p:cNvSpPr>
          <p:nvPr/>
        </p:nvSpPr>
        <p:spPr bwMode="auto">
          <a:xfrm>
            <a:off x="4242487" y="1493053"/>
            <a:ext cx="115887" cy="107950"/>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6" name="Oval 902">
            <a:extLst>
              <a:ext uri="{FF2B5EF4-FFF2-40B4-BE49-F238E27FC236}">
                <a16:creationId xmlns:a16="http://schemas.microsoft.com/office/drawing/2014/main" id="{CE2EA03B-99D4-4C83-9117-F6AAEEC16577}"/>
              </a:ext>
            </a:extLst>
          </p:cNvPr>
          <p:cNvSpPr>
            <a:spLocks noChangeArrowheads="1"/>
          </p:cNvSpPr>
          <p:nvPr/>
        </p:nvSpPr>
        <p:spPr bwMode="auto">
          <a:xfrm>
            <a:off x="8673222" y="4903902"/>
            <a:ext cx="57150" cy="58738"/>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7" name="Oval 903">
            <a:extLst>
              <a:ext uri="{FF2B5EF4-FFF2-40B4-BE49-F238E27FC236}">
                <a16:creationId xmlns:a16="http://schemas.microsoft.com/office/drawing/2014/main" id="{095FF563-065E-4B42-9869-FCDD207AADBB}"/>
              </a:ext>
            </a:extLst>
          </p:cNvPr>
          <p:cNvSpPr>
            <a:spLocks noChangeArrowheads="1"/>
          </p:cNvSpPr>
          <p:nvPr/>
        </p:nvSpPr>
        <p:spPr bwMode="auto">
          <a:xfrm>
            <a:off x="3108076" y="1674209"/>
            <a:ext cx="85725" cy="93663"/>
          </a:xfrm>
          <a:prstGeom prst="ellipse">
            <a:avLst/>
          </a:prstGeom>
          <a:solidFill>
            <a:srgbClr val="F3F3F5"/>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8" name="Freeform 913">
            <a:extLst>
              <a:ext uri="{FF2B5EF4-FFF2-40B4-BE49-F238E27FC236}">
                <a16:creationId xmlns:a16="http://schemas.microsoft.com/office/drawing/2014/main" id="{1FE0D19D-6641-405A-A5C3-6EF4824EB8E7}"/>
              </a:ext>
            </a:extLst>
          </p:cNvPr>
          <p:cNvSpPr/>
          <p:nvPr/>
        </p:nvSpPr>
        <p:spPr bwMode="auto">
          <a:xfrm>
            <a:off x="10472738" y="2093862"/>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Freeform 1082">
            <a:extLst>
              <a:ext uri="{FF2B5EF4-FFF2-40B4-BE49-F238E27FC236}">
                <a16:creationId xmlns:a16="http://schemas.microsoft.com/office/drawing/2014/main" id="{169A0C8B-437C-4F7B-8A3C-8276FD1A1628}"/>
              </a:ext>
            </a:extLst>
          </p:cNvPr>
          <p:cNvSpPr/>
          <p:nvPr/>
        </p:nvSpPr>
        <p:spPr bwMode="auto">
          <a:xfrm>
            <a:off x="5625618" y="5985436"/>
            <a:ext cx="209550" cy="215900"/>
          </a:xfrm>
          <a:custGeom>
            <a:avLst/>
            <a:gdLst>
              <a:gd name="T0" fmla="*/ 20 w 29"/>
              <a:gd name="T1" fmla="*/ 2 h 30"/>
              <a:gd name="T2" fmla="*/ 21 w 29"/>
              <a:gd name="T3" fmla="*/ 9 h 30"/>
              <a:gd name="T4" fmla="*/ 22 w 29"/>
              <a:gd name="T5" fmla="*/ 11 h 30"/>
              <a:gd name="T6" fmla="*/ 28 w 29"/>
              <a:gd name="T7" fmla="*/ 14 h 30"/>
              <a:gd name="T8" fmla="*/ 27 w 29"/>
              <a:gd name="T9" fmla="*/ 17 h 30"/>
              <a:gd name="T10" fmla="*/ 21 w 29"/>
              <a:gd name="T11" fmla="*/ 20 h 30"/>
              <a:gd name="T12" fmla="*/ 20 w 29"/>
              <a:gd name="T13" fmla="*/ 21 h 30"/>
              <a:gd name="T14" fmla="*/ 19 w 29"/>
              <a:gd name="T15" fmla="*/ 28 h 30"/>
              <a:gd name="T16" fmla="*/ 16 w 29"/>
              <a:gd name="T17" fmla="*/ 28 h 30"/>
              <a:gd name="T18" fmla="*/ 11 w 29"/>
              <a:gd name="T19" fmla="*/ 23 h 30"/>
              <a:gd name="T20" fmla="*/ 10 w 29"/>
              <a:gd name="T21" fmla="*/ 23 h 30"/>
              <a:gd name="T22" fmla="*/ 3 w 29"/>
              <a:gd name="T23" fmla="*/ 23 h 30"/>
              <a:gd name="T24" fmla="*/ 1 w 29"/>
              <a:gd name="T25" fmla="*/ 21 h 30"/>
              <a:gd name="T26" fmla="*/ 5 w 29"/>
              <a:gd name="T27" fmla="*/ 15 h 30"/>
              <a:gd name="T28" fmla="*/ 5 w 29"/>
              <a:gd name="T29" fmla="*/ 13 h 30"/>
              <a:gd name="T30" fmla="*/ 2 w 29"/>
              <a:gd name="T31" fmla="*/ 7 h 30"/>
              <a:gd name="T32" fmla="*/ 4 w 29"/>
              <a:gd name="T33" fmla="*/ 5 h 30"/>
              <a:gd name="T34" fmla="*/ 11 w 29"/>
              <a:gd name="T35" fmla="*/ 6 h 30"/>
              <a:gd name="T36" fmla="*/ 12 w 29"/>
              <a:gd name="T37" fmla="*/ 6 h 30"/>
              <a:gd name="T38" fmla="*/ 17 w 29"/>
              <a:gd name="T39" fmla="*/ 1 h 30"/>
              <a:gd name="T40" fmla="*/ 20 w 29"/>
              <a:gd name="T4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0">
                <a:moveTo>
                  <a:pt x="20" y="2"/>
                </a:moveTo>
                <a:cubicBezTo>
                  <a:pt x="21" y="9"/>
                  <a:pt x="21" y="9"/>
                  <a:pt x="21" y="9"/>
                </a:cubicBezTo>
                <a:cubicBezTo>
                  <a:pt x="21" y="10"/>
                  <a:pt x="21" y="10"/>
                  <a:pt x="22" y="11"/>
                </a:cubicBezTo>
                <a:cubicBezTo>
                  <a:pt x="28" y="14"/>
                  <a:pt x="28" y="14"/>
                  <a:pt x="28" y="14"/>
                </a:cubicBezTo>
                <a:cubicBezTo>
                  <a:pt x="29" y="15"/>
                  <a:pt x="29" y="17"/>
                  <a:pt x="27" y="17"/>
                </a:cubicBezTo>
                <a:cubicBezTo>
                  <a:pt x="21" y="20"/>
                  <a:pt x="21" y="20"/>
                  <a:pt x="21" y="20"/>
                </a:cubicBezTo>
                <a:cubicBezTo>
                  <a:pt x="21" y="20"/>
                  <a:pt x="20" y="20"/>
                  <a:pt x="20" y="21"/>
                </a:cubicBezTo>
                <a:cubicBezTo>
                  <a:pt x="19" y="28"/>
                  <a:pt x="19" y="28"/>
                  <a:pt x="19" y="28"/>
                </a:cubicBezTo>
                <a:cubicBezTo>
                  <a:pt x="18" y="29"/>
                  <a:pt x="17" y="30"/>
                  <a:pt x="16" y="28"/>
                </a:cubicBezTo>
                <a:cubicBezTo>
                  <a:pt x="11" y="23"/>
                  <a:pt x="11" y="23"/>
                  <a:pt x="11" y="23"/>
                </a:cubicBezTo>
                <a:cubicBezTo>
                  <a:pt x="11" y="23"/>
                  <a:pt x="10" y="23"/>
                  <a:pt x="10" y="23"/>
                </a:cubicBezTo>
                <a:cubicBezTo>
                  <a:pt x="3" y="23"/>
                  <a:pt x="3" y="23"/>
                  <a:pt x="3" y="23"/>
                </a:cubicBezTo>
                <a:cubicBezTo>
                  <a:pt x="1" y="24"/>
                  <a:pt x="0" y="22"/>
                  <a:pt x="1" y="21"/>
                </a:cubicBezTo>
                <a:cubicBezTo>
                  <a:pt x="5" y="15"/>
                  <a:pt x="5" y="15"/>
                  <a:pt x="5" y="15"/>
                </a:cubicBezTo>
                <a:cubicBezTo>
                  <a:pt x="5" y="14"/>
                  <a:pt x="5" y="14"/>
                  <a:pt x="5" y="13"/>
                </a:cubicBezTo>
                <a:cubicBezTo>
                  <a:pt x="2" y="7"/>
                  <a:pt x="2" y="7"/>
                  <a:pt x="2" y="7"/>
                </a:cubicBezTo>
                <a:cubicBezTo>
                  <a:pt x="1" y="6"/>
                  <a:pt x="3" y="4"/>
                  <a:pt x="4" y="5"/>
                </a:cubicBezTo>
                <a:cubicBezTo>
                  <a:pt x="11" y="6"/>
                  <a:pt x="11" y="6"/>
                  <a:pt x="11" y="6"/>
                </a:cubicBezTo>
                <a:cubicBezTo>
                  <a:pt x="11" y="6"/>
                  <a:pt x="12" y="6"/>
                  <a:pt x="12" y="6"/>
                </a:cubicBezTo>
                <a:cubicBezTo>
                  <a:pt x="17" y="1"/>
                  <a:pt x="17" y="1"/>
                  <a:pt x="17" y="1"/>
                </a:cubicBezTo>
                <a:cubicBezTo>
                  <a:pt x="18" y="0"/>
                  <a:pt x="20" y="1"/>
                  <a:pt x="20" y="2"/>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6" name="Freeform 1087">
            <a:extLst>
              <a:ext uri="{FF2B5EF4-FFF2-40B4-BE49-F238E27FC236}">
                <a16:creationId xmlns:a16="http://schemas.microsoft.com/office/drawing/2014/main" id="{2FF05029-62DC-4851-ABD1-44F3F55165CA}"/>
              </a:ext>
            </a:extLst>
          </p:cNvPr>
          <p:cNvSpPr/>
          <p:nvPr/>
        </p:nvSpPr>
        <p:spPr bwMode="auto">
          <a:xfrm>
            <a:off x="2205989" y="4962640"/>
            <a:ext cx="201612" cy="217488"/>
          </a:xfrm>
          <a:custGeom>
            <a:avLst/>
            <a:gdLst>
              <a:gd name="T0" fmla="*/ 20 w 28"/>
              <a:gd name="T1" fmla="*/ 2 h 30"/>
              <a:gd name="T2" fmla="*/ 20 w 28"/>
              <a:gd name="T3" fmla="*/ 9 h 30"/>
              <a:gd name="T4" fmla="*/ 21 w 28"/>
              <a:gd name="T5" fmla="*/ 11 h 30"/>
              <a:gd name="T6" fmla="*/ 27 w 28"/>
              <a:gd name="T7" fmla="*/ 14 h 30"/>
              <a:gd name="T8" fmla="*/ 27 w 28"/>
              <a:gd name="T9" fmla="*/ 17 h 30"/>
              <a:gd name="T10" fmla="*/ 20 w 28"/>
              <a:gd name="T11" fmla="*/ 20 h 30"/>
              <a:gd name="T12" fmla="*/ 19 w 28"/>
              <a:gd name="T13" fmla="*/ 21 h 30"/>
              <a:gd name="T14" fmla="*/ 18 w 28"/>
              <a:gd name="T15" fmla="*/ 28 h 30"/>
              <a:gd name="T16" fmla="*/ 15 w 28"/>
              <a:gd name="T17" fmla="*/ 28 h 30"/>
              <a:gd name="T18" fmla="*/ 10 w 28"/>
              <a:gd name="T19" fmla="*/ 23 h 30"/>
              <a:gd name="T20" fmla="*/ 9 w 28"/>
              <a:gd name="T21" fmla="*/ 23 h 30"/>
              <a:gd name="T22" fmla="*/ 2 w 28"/>
              <a:gd name="T23" fmla="*/ 23 h 30"/>
              <a:gd name="T24" fmla="*/ 0 w 28"/>
              <a:gd name="T25" fmla="*/ 21 h 30"/>
              <a:gd name="T26" fmla="*/ 4 w 28"/>
              <a:gd name="T27" fmla="*/ 15 h 30"/>
              <a:gd name="T28" fmla="*/ 4 w 28"/>
              <a:gd name="T29" fmla="*/ 13 h 30"/>
              <a:gd name="T30" fmla="*/ 1 w 28"/>
              <a:gd name="T31" fmla="*/ 7 h 30"/>
              <a:gd name="T32" fmla="*/ 3 w 28"/>
              <a:gd name="T33" fmla="*/ 5 h 30"/>
              <a:gd name="T34" fmla="*/ 10 w 28"/>
              <a:gd name="T35" fmla="*/ 6 h 30"/>
              <a:gd name="T36" fmla="*/ 12 w 28"/>
              <a:gd name="T37" fmla="*/ 6 h 30"/>
              <a:gd name="T38" fmla="*/ 16 w 28"/>
              <a:gd name="T39" fmla="*/ 1 h 30"/>
              <a:gd name="T40" fmla="*/ 20 w 28"/>
              <a:gd name="T4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0">
                <a:moveTo>
                  <a:pt x="20" y="2"/>
                </a:moveTo>
                <a:cubicBezTo>
                  <a:pt x="20" y="9"/>
                  <a:pt x="20" y="9"/>
                  <a:pt x="20" y="9"/>
                </a:cubicBezTo>
                <a:cubicBezTo>
                  <a:pt x="20" y="10"/>
                  <a:pt x="20" y="10"/>
                  <a:pt x="21" y="11"/>
                </a:cubicBezTo>
                <a:cubicBezTo>
                  <a:pt x="27" y="14"/>
                  <a:pt x="27" y="14"/>
                  <a:pt x="27" y="14"/>
                </a:cubicBezTo>
                <a:cubicBezTo>
                  <a:pt x="28" y="15"/>
                  <a:pt x="28" y="17"/>
                  <a:pt x="27" y="17"/>
                </a:cubicBezTo>
                <a:cubicBezTo>
                  <a:pt x="20" y="20"/>
                  <a:pt x="20" y="20"/>
                  <a:pt x="20" y="20"/>
                </a:cubicBezTo>
                <a:cubicBezTo>
                  <a:pt x="20" y="20"/>
                  <a:pt x="19" y="20"/>
                  <a:pt x="19" y="21"/>
                </a:cubicBezTo>
                <a:cubicBezTo>
                  <a:pt x="18" y="28"/>
                  <a:pt x="18" y="28"/>
                  <a:pt x="18" y="28"/>
                </a:cubicBezTo>
                <a:cubicBezTo>
                  <a:pt x="18" y="29"/>
                  <a:pt x="16" y="30"/>
                  <a:pt x="15" y="28"/>
                </a:cubicBezTo>
                <a:cubicBezTo>
                  <a:pt x="10" y="23"/>
                  <a:pt x="10" y="23"/>
                  <a:pt x="10" y="23"/>
                </a:cubicBezTo>
                <a:cubicBezTo>
                  <a:pt x="10" y="23"/>
                  <a:pt x="9" y="23"/>
                  <a:pt x="9" y="23"/>
                </a:cubicBezTo>
                <a:cubicBezTo>
                  <a:pt x="2" y="23"/>
                  <a:pt x="2" y="23"/>
                  <a:pt x="2" y="23"/>
                </a:cubicBezTo>
                <a:cubicBezTo>
                  <a:pt x="1" y="24"/>
                  <a:pt x="0" y="22"/>
                  <a:pt x="0" y="21"/>
                </a:cubicBezTo>
                <a:cubicBezTo>
                  <a:pt x="4" y="15"/>
                  <a:pt x="4" y="15"/>
                  <a:pt x="4" y="15"/>
                </a:cubicBezTo>
                <a:cubicBezTo>
                  <a:pt x="4" y="14"/>
                  <a:pt x="4" y="14"/>
                  <a:pt x="4" y="13"/>
                </a:cubicBezTo>
                <a:cubicBezTo>
                  <a:pt x="1" y="7"/>
                  <a:pt x="1" y="7"/>
                  <a:pt x="1" y="7"/>
                </a:cubicBezTo>
                <a:cubicBezTo>
                  <a:pt x="1" y="6"/>
                  <a:pt x="2" y="4"/>
                  <a:pt x="3" y="5"/>
                </a:cubicBezTo>
                <a:cubicBezTo>
                  <a:pt x="10" y="6"/>
                  <a:pt x="10" y="6"/>
                  <a:pt x="10" y="6"/>
                </a:cubicBezTo>
                <a:cubicBezTo>
                  <a:pt x="10" y="6"/>
                  <a:pt x="11" y="6"/>
                  <a:pt x="12" y="6"/>
                </a:cubicBezTo>
                <a:cubicBezTo>
                  <a:pt x="16" y="1"/>
                  <a:pt x="16" y="1"/>
                  <a:pt x="16" y="1"/>
                </a:cubicBezTo>
                <a:cubicBezTo>
                  <a:pt x="18" y="0"/>
                  <a:pt x="19" y="1"/>
                  <a:pt x="20" y="2"/>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03" name="文本框 1111">
            <a:extLst>
              <a:ext uri="{FF2B5EF4-FFF2-40B4-BE49-F238E27FC236}">
                <a16:creationId xmlns:a16="http://schemas.microsoft.com/office/drawing/2014/main" id="{A204776E-8E43-4755-A6E7-5B9625BBA3EC}"/>
              </a:ext>
            </a:extLst>
          </p:cNvPr>
          <p:cNvSpPr txBox="1"/>
          <p:nvPr/>
        </p:nvSpPr>
        <p:spPr>
          <a:xfrm>
            <a:off x="3743444" y="3244144"/>
            <a:ext cx="4183447" cy="830997"/>
          </a:xfrm>
          <a:prstGeom prst="rect">
            <a:avLst/>
          </a:prstGeom>
          <a:noFill/>
        </p:spPr>
        <p:txBody>
          <a:bodyPr wrap="square" rtlCol="0">
            <a:spAutoFit/>
          </a:bodyPr>
          <a:lstStyle>
            <a:defPPr>
              <a:defRPr lang="zh-CN"/>
            </a:defPPr>
            <a:lvl1pPr>
              <a:defRPr sz="5400">
                <a:ln w="76200">
                  <a:noFill/>
                </a:ln>
                <a:solidFill>
                  <a:schemeClr val="tx1">
                    <a:lumMod val="75000"/>
                    <a:lumOff val="25000"/>
                  </a:schemeClr>
                </a:solidFill>
                <a:latin typeface="微软雅黑" panose="020B0503020204020204" charset="-122"/>
                <a:ea typeface="微软雅黑" panose="020B0503020204020204" charset="-122"/>
              </a:defRPr>
            </a:lvl1pPr>
          </a:lstStyle>
          <a:p>
            <a:pPr algn="l"/>
            <a:r>
              <a:rPr lang="zh-CN" altLang="en-US"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THANK YOU</a:t>
            </a:r>
            <a:r>
              <a:rPr lang="en-US" altLang="zh-CN"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zh-CN" altLang="en-US"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93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703"/>
                                        </p:tgtEl>
                                        <p:attrNameLst>
                                          <p:attrName>style.visibility</p:attrName>
                                        </p:attrNameLst>
                                      </p:cBhvr>
                                      <p:to>
                                        <p:strVal val="visible"/>
                                      </p:to>
                                    </p:set>
                                    <p:anim calcmode="lin" valueType="num">
                                      <p:cBhvr>
                                        <p:cTn id="7" dur="1000" fill="hold"/>
                                        <p:tgtEl>
                                          <p:spTgt spid="703"/>
                                        </p:tgtEl>
                                        <p:attrNameLst>
                                          <p:attrName>ppt_w</p:attrName>
                                        </p:attrNameLst>
                                      </p:cBhvr>
                                      <p:tavLst>
                                        <p:tav tm="0">
                                          <p:val>
                                            <p:fltVal val="0"/>
                                          </p:val>
                                        </p:tav>
                                        <p:tav tm="100000">
                                          <p:val>
                                            <p:strVal val="#ppt_w"/>
                                          </p:val>
                                        </p:tav>
                                      </p:tavLst>
                                    </p:anim>
                                    <p:anim calcmode="lin" valueType="num">
                                      <p:cBhvr>
                                        <p:cTn id="8" dur="1000" fill="hold"/>
                                        <p:tgtEl>
                                          <p:spTgt spid="703"/>
                                        </p:tgtEl>
                                        <p:attrNameLst>
                                          <p:attrName>ppt_h</p:attrName>
                                        </p:attrNameLst>
                                      </p:cBhvr>
                                      <p:tavLst>
                                        <p:tav tm="0">
                                          <p:val>
                                            <p:fltVal val="0"/>
                                          </p:val>
                                        </p:tav>
                                        <p:tav tm="100000">
                                          <p:val>
                                            <p:strVal val="#ppt_h"/>
                                          </p:val>
                                        </p:tav>
                                      </p:tavLst>
                                    </p:anim>
                                    <p:anim calcmode="lin" valueType="num">
                                      <p:cBhvr>
                                        <p:cTn id="9" dur="1000" fill="hold"/>
                                        <p:tgtEl>
                                          <p:spTgt spid="703"/>
                                        </p:tgtEl>
                                        <p:attrNameLst>
                                          <p:attrName>style.rotation</p:attrName>
                                        </p:attrNameLst>
                                      </p:cBhvr>
                                      <p:tavLst>
                                        <p:tav tm="0">
                                          <p:val>
                                            <p:fltVal val="90"/>
                                          </p:val>
                                        </p:tav>
                                        <p:tav tm="100000">
                                          <p:val>
                                            <p:fltVal val="0"/>
                                          </p:val>
                                        </p:tav>
                                      </p:tavLst>
                                    </p:anim>
                                    <p:animEffect transition="in" filter="fade">
                                      <p:cBhvr>
                                        <p:cTn id="10" dur="10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838200" y="1401763"/>
            <a:ext cx="10515600" cy="1165203"/>
          </a:xfrm>
        </p:spPr>
        <p:txBody>
          <a:bodyPr>
            <a:normAutofit/>
          </a:bodyPr>
          <a:lstStyle/>
          <a:p>
            <a:pPr algn="ctr"/>
            <a:r>
              <a:rPr lang="en-US" sz="3600" dirty="0">
                <a:latin typeface="Times New Roman" panose="02020603050405020304" pitchFamily="18" charset="0"/>
                <a:cs typeface="Times New Roman" panose="02020603050405020304" pitchFamily="18" charset="0"/>
              </a:rPr>
              <a:t>PROBLEM STATEMENT</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51314"/>
            <a:ext cx="10515600" cy="4267200"/>
          </a:xfrm>
        </p:spPr>
        <p:txBody>
          <a:bodyPr>
            <a:normAutofit/>
          </a:bodyPr>
          <a:lstStyle/>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There has been a rapid growth of technology and smart systems  all over the world, one of the developed smart systems is the smart irrigation system where by people controls their system automatically with a use of internet. </a:t>
            </a:r>
          </a:p>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There is unavailability of reliable internet services in developing countries such as Tanzania especially in rural area where the most agricultural activities take place. </a:t>
            </a:r>
          </a:p>
          <a:p>
            <a:pPr algn="just">
              <a:buFont typeface="Wingdings" panose="05000000000000000000" pitchFamily="2" charset="2"/>
              <a:buChar char="q"/>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This makes it impossible to access the smart systems for those who lives in these areas. The rural area people cannot benefit from these smart systems due to this problem.</a:t>
            </a:r>
            <a:endParaRPr lang="en-US"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buNone/>
            </a:pPr>
            <a:endParaRPr lang="en-US" sz="2400" dirty="0"/>
          </a:p>
        </p:txBody>
      </p:sp>
      <p:sp>
        <p:nvSpPr>
          <p:cNvPr id="7" name="Freeform 916">
            <a:extLst>
              <a:ext uri="{FF2B5EF4-FFF2-40B4-BE49-F238E27FC236}">
                <a16:creationId xmlns:a16="http://schemas.microsoft.com/office/drawing/2014/main" id="{F7C1F586-5B19-48A8-989C-9E5B623C995A}"/>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5755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254578" y="1358704"/>
            <a:ext cx="11002108" cy="644267"/>
          </a:xfrm>
        </p:spPr>
        <p:txBody>
          <a:bodyPr>
            <a:normAutofit/>
          </a:bodyPr>
          <a:lstStyle/>
          <a:p>
            <a:pPr algn="ctr"/>
            <a:r>
              <a:rPr lang="en-US" sz="3600" dirty="0">
                <a:latin typeface="Times New Roman" panose="02020603050405020304" pitchFamily="18" charset="0"/>
                <a:cs typeface="Times New Roman" panose="02020603050405020304" pitchFamily="18" charset="0"/>
              </a:rPr>
              <a:t>OBJECTIVES</a:t>
            </a:r>
            <a:endParaRPr lang="en-US" sz="54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741085" y="1886857"/>
            <a:ext cx="10902157" cy="4971143"/>
          </a:xfrm>
        </p:spPr>
        <p:txBody>
          <a:bodyPr>
            <a:normAutofit fontScale="25000" lnSpcReduction="20000"/>
          </a:bodyPr>
          <a:lstStyle/>
          <a:p>
            <a:pPr algn="just">
              <a:buFont typeface="Wingdings" panose="05000000000000000000" pitchFamily="2" charset="2"/>
              <a:buChar char="q"/>
            </a:pPr>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Main objective:</a:t>
            </a:r>
          </a:p>
          <a:p>
            <a:pPr marL="0" indent="0" algn="just">
              <a:buNone/>
            </a:pPr>
            <a:r>
              <a:rPr lang="en-US" sz="112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The main objective of this project is to use the normal text messages to notify and control the smart irrigation system. Normal text messages are the most accessible and reliable way of communication used in developing countries especially in rural areas. With the help of GSM anyone with any type of a phone will be able to control the smart farm system.</a:t>
            </a:r>
          </a:p>
          <a:p>
            <a:pPr algn="just">
              <a:buFont typeface="Wingdings" panose="05000000000000000000" pitchFamily="2" charset="2"/>
              <a:buChar char="q"/>
            </a:pPr>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Specific objectives</a:t>
            </a:r>
          </a:p>
          <a:p>
            <a:pPr lvl="0" algn="just">
              <a:buClr>
                <a:srgbClr val="FF0000"/>
              </a:buClr>
              <a:buFont typeface="Times New Roman" panose="02020603050405020304" pitchFamily="18" charset="0"/>
              <a:buChar char="ꭘ"/>
            </a:pPr>
            <a:r>
              <a:rPr lang="en-US" sz="11200" dirty="0">
                <a:latin typeface="Times New Roman" panose="02020603050405020304" pitchFamily="18" charset="0"/>
                <a:cs typeface="Times New Roman" panose="02020603050405020304" pitchFamily="18" charset="0"/>
              </a:rPr>
              <a:t> Capturing, gathering and analyzing data from the farm. </a:t>
            </a:r>
          </a:p>
          <a:p>
            <a:pPr algn="just">
              <a:buClr>
                <a:srgbClr val="FF0000"/>
              </a:buClr>
              <a:buFont typeface="Times New Roman" panose="02020603050405020304" pitchFamily="18" charset="0"/>
              <a:buChar char="ꭘ"/>
            </a:pPr>
            <a:r>
              <a:rPr lang="en-US" sz="11200" dirty="0">
                <a:latin typeface="Times New Roman" panose="02020603050405020304" pitchFamily="18" charset="0"/>
                <a:cs typeface="Times New Roman" panose="02020603050405020304" pitchFamily="18" charset="0"/>
              </a:rPr>
              <a:t> To integrate a temperature and humidity sensor, soil moisture and PH sensors that will be able to sense the temperature, humidity, moisture and PH of the soil respectively then sends notifications to the microcontroller</a:t>
            </a:r>
            <a:endParaRPr lang="en-US" sz="12800" dirty="0">
              <a:latin typeface="Times New Roman" panose="02020603050405020304" pitchFamily="18" charset="0"/>
              <a:cs typeface="Times New Roman" panose="02020603050405020304" pitchFamily="18" charset="0"/>
            </a:endParaRPr>
          </a:p>
          <a:p>
            <a:pPr algn="just">
              <a:buClr>
                <a:srgbClr val="FF0000"/>
              </a:buClr>
              <a:buFont typeface="Times New Roman" panose="02020603050405020304" pitchFamily="18" charset="0"/>
              <a:buChar char="ꭘ"/>
            </a:pPr>
            <a:r>
              <a:rPr lang="en-US" sz="11200" dirty="0">
                <a:latin typeface="Times New Roman" panose="02020603050405020304" pitchFamily="18" charset="0"/>
                <a:cs typeface="Times New Roman" panose="02020603050405020304" pitchFamily="18" charset="0"/>
              </a:rPr>
              <a:t>To build a centralized microcontroller which is programed to receive input signals of multiple sensors of the field and generate an output that drives the relays of the circuitries. </a:t>
            </a:r>
          </a:p>
          <a:p>
            <a:pPr lvl="0" algn="just">
              <a:buClr>
                <a:srgbClr val="FF0000"/>
              </a:buClr>
              <a:buFont typeface="Times New Roman" panose="02020603050405020304" pitchFamily="18" charset="0"/>
              <a:buChar char="ꭘ"/>
            </a:pPr>
            <a:endParaRPr lang="en-US" sz="10400" dirty="0">
              <a:latin typeface="Times New Roman" panose="02020603050405020304" pitchFamily="18" charset="0"/>
              <a:cs typeface="Times New Roman" panose="02020603050405020304" pitchFamily="18" charset="0"/>
            </a:endParaRPr>
          </a:p>
          <a:p>
            <a:pPr marL="0" indent="0" algn="just">
              <a:buNone/>
            </a:pPr>
            <a:endParaRPr lang="en-US" sz="1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reeform 913">
            <a:extLst>
              <a:ext uri="{FF2B5EF4-FFF2-40B4-BE49-F238E27FC236}">
                <a16:creationId xmlns:a16="http://schemas.microsoft.com/office/drawing/2014/main" id="{00C16D7C-49C0-46B7-9DCF-8033A85573C6}"/>
              </a:ext>
            </a:extLst>
          </p:cNvPr>
          <p:cNvSpPr/>
          <p:nvPr/>
        </p:nvSpPr>
        <p:spPr bwMode="auto">
          <a:xfrm>
            <a:off x="11144768" y="2239636"/>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C2BF62B4-F21A-4E9F-92BA-AE3268881C6A}"/>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7954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487F-9EA6-4F1E-8E77-C952501A671B}"/>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6B13944-E8AB-443D-9CF7-C4AF621D0DD0}"/>
              </a:ext>
            </a:extLst>
          </p:cNvPr>
          <p:cNvSpPr>
            <a:spLocks noGrp="1"/>
          </p:cNvSpPr>
          <p:nvPr>
            <p:ph idx="1"/>
          </p:nvPr>
        </p:nvSpPr>
        <p:spPr>
          <a:xfrm>
            <a:off x="838200" y="2448365"/>
            <a:ext cx="10515600" cy="4213692"/>
          </a:xfrm>
        </p:spPr>
        <p:txBody>
          <a:bodyPr>
            <a:normAutofit/>
          </a:bodyPr>
          <a:lstStyle/>
          <a:p>
            <a:pPr algn="just">
              <a:buClr>
                <a:srgbClr val="FF0000"/>
              </a:buClr>
              <a:buFont typeface="Times New Roman" panose="02020603050405020304" pitchFamily="18" charset="0"/>
              <a:buChar char="ꭘ"/>
            </a:pPr>
            <a:r>
              <a:rPr lang="en-US" dirty="0">
                <a:latin typeface="Times New Roman" panose="02020603050405020304" pitchFamily="18" charset="0"/>
                <a:cs typeface="Times New Roman" panose="02020603050405020304" pitchFamily="18" charset="0"/>
              </a:rPr>
              <a:t> Designing the hardware and software part of the system </a:t>
            </a:r>
          </a:p>
          <a:p>
            <a:pPr algn="just">
              <a:buClr>
                <a:srgbClr val="FF0000"/>
              </a:buClr>
              <a:buFont typeface="Times New Roman" panose="02020603050405020304" pitchFamily="18" charset="0"/>
              <a:buChar char="ꭘ"/>
            </a:pPr>
            <a:r>
              <a:rPr lang="en-US" dirty="0">
                <a:latin typeface="Times New Roman" panose="02020603050405020304" pitchFamily="18" charset="0"/>
                <a:cs typeface="Times New Roman" panose="02020603050405020304" pitchFamily="18" charset="0"/>
              </a:rPr>
              <a:t> To create a web based application that will store the records about the farm progress</a:t>
            </a:r>
          </a:p>
          <a:p>
            <a:pPr algn="just">
              <a:buClr>
                <a:srgbClr val="FF0000"/>
              </a:buClr>
              <a:buFont typeface="Times New Roman" panose="02020603050405020304" pitchFamily="18" charset="0"/>
              <a:buChar char="ꭘ"/>
            </a:pP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Integrating</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the Global System for Message communication (GSM) in order to manage the normal text messages. </a:t>
            </a:r>
            <a:endParaRPr lang="en-US" dirty="0">
              <a:latin typeface="Times New Roman" panose="02020603050405020304" pitchFamily="18" charset="0"/>
              <a:cs typeface="Times New Roman" panose="02020603050405020304" pitchFamily="18" charset="0"/>
            </a:endParaRPr>
          </a:p>
          <a:p>
            <a:pPr algn="just">
              <a:buClr>
                <a:srgbClr val="FF0000"/>
              </a:buClr>
              <a:buFont typeface="Times New Roman" panose="02020603050405020304" pitchFamily="18" charset="0"/>
              <a:buChar char="ꭘ"/>
            </a:pPr>
            <a:r>
              <a:rPr lang="en-US" dirty="0">
                <a:latin typeface="Times New Roman" panose="02020603050405020304" pitchFamily="18" charset="0"/>
                <a:cs typeface="Times New Roman" panose="02020603050405020304" pitchFamily="18" charset="0"/>
              </a:rPr>
              <a:t>Testing the system using different test cases</a:t>
            </a:r>
          </a:p>
          <a:p>
            <a:pPr algn="just">
              <a:buClr>
                <a:srgbClr val="FF0000"/>
              </a:buClr>
              <a:buFont typeface="Times New Roman" panose="02020603050405020304" pitchFamily="18" charset="0"/>
              <a:buChar char="ꭘ"/>
            </a:pPr>
            <a:r>
              <a:rPr lang="en-US" sz="2400" dirty="0">
                <a:latin typeface="Times New Roman" panose="02020603050405020304" pitchFamily="18" charset="0"/>
                <a:cs typeface="Times New Roman" panose="02020603050405020304" pitchFamily="18" charset="0"/>
              </a:rPr>
              <a:t>To make a system that is understandable and easy to be used by farmers.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064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594946" y="1472439"/>
            <a:ext cx="11002108" cy="836640"/>
          </a:xfrm>
        </p:spPr>
        <p:txBody>
          <a:bodyPr>
            <a:noAutofit/>
          </a:bodyPr>
          <a:lstStyle/>
          <a:p>
            <a:pPr algn="ctr"/>
            <a:r>
              <a:rPr lang="en-US" sz="3600" dirty="0">
                <a:latin typeface="Times New Roman" panose="02020603050405020304" pitchFamily="18" charset="0"/>
                <a:cs typeface="Times New Roman" panose="02020603050405020304" pitchFamily="18" charset="0"/>
              </a:rPr>
              <a:t>SIGNIFICANCE OF THE PROJECT</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09079"/>
            <a:ext cx="10515600" cy="3867883"/>
          </a:xfrm>
        </p:spPr>
        <p:txBody>
          <a:bodyPr>
            <a:normAutofit/>
          </a:bodyPr>
          <a:lstStyle/>
          <a:p>
            <a:pPr lvl="0"/>
            <a:r>
              <a:rPr lang="en-US" dirty="0">
                <a:latin typeface="Times New Roman" panose="02020603050405020304" pitchFamily="18" charset="0"/>
                <a:cs typeface="Times New Roman" panose="02020603050405020304" pitchFamily="18" charset="0"/>
              </a:rPr>
              <a:t>Save cost</a:t>
            </a:r>
          </a:p>
          <a:p>
            <a:pPr lvl="0"/>
            <a:r>
              <a:rPr lang="en-US" dirty="0">
                <a:latin typeface="Times New Roman" panose="02020603050405020304" pitchFamily="18" charset="0"/>
                <a:cs typeface="Times New Roman" panose="02020603050405020304" pitchFamily="18" charset="0"/>
              </a:rPr>
              <a:t>Save time</a:t>
            </a:r>
          </a:p>
          <a:p>
            <a:pPr lvl="0"/>
            <a:r>
              <a:rPr lang="en-US" dirty="0">
                <a:latin typeface="Times New Roman" panose="02020603050405020304" pitchFamily="18" charset="0"/>
                <a:cs typeface="Times New Roman" panose="02020603050405020304" pitchFamily="18" charset="0"/>
              </a:rPr>
              <a:t>Yielding better crops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7" name="Freeform 916">
            <a:extLst>
              <a:ext uri="{FF2B5EF4-FFF2-40B4-BE49-F238E27FC236}">
                <a16:creationId xmlns:a16="http://schemas.microsoft.com/office/drawing/2014/main" id="{F8CFFDBD-4D92-4873-A13D-48E45BE421A4}"/>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400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492369" y="1216525"/>
            <a:ext cx="11002108" cy="1069648"/>
          </a:xfrm>
        </p:spPr>
        <p:txBody>
          <a:bodyPr>
            <a:normAutofit/>
          </a:bodyPr>
          <a:lstStyle/>
          <a:p>
            <a:pPr algn="ctr"/>
            <a:r>
              <a:rPr lang="en-US" sz="3600" dirty="0">
                <a:latin typeface="Times New Roman" panose="02020603050405020304" pitchFamily="18" charset="0"/>
                <a:cs typeface="Times New Roman" panose="02020603050405020304" pitchFamily="18" charset="0"/>
              </a:rPr>
              <a:t>SCOPE AND LIMITATION</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239637"/>
            <a:ext cx="10515600" cy="39373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Can be used in rural areas</a:t>
            </a:r>
          </a:p>
          <a:p>
            <a:r>
              <a:rPr lang="en-US" dirty="0">
                <a:latin typeface="Times New Roman" panose="02020603050405020304" pitchFamily="18" charset="0"/>
                <a:cs typeface="Times New Roman" panose="02020603050405020304" pitchFamily="18" charset="0"/>
              </a:rPr>
              <a:t>Main mode of control  is done by mobile phone(feature phone)</a:t>
            </a:r>
          </a:p>
          <a:p>
            <a:pPr marL="0" indent="0">
              <a:buNone/>
            </a:pPr>
            <a:r>
              <a:rPr lang="en-US" b="1" dirty="0">
                <a:latin typeface="Times New Roman" panose="02020603050405020304" pitchFamily="18" charset="0"/>
                <a:cs typeface="Times New Roman" panose="02020603050405020304" pitchFamily="18" charset="0"/>
              </a:rPr>
              <a:t>Limitation:</a:t>
            </a:r>
          </a:p>
          <a:p>
            <a:r>
              <a:rPr lang="en-US" dirty="0">
                <a:latin typeface="Times New Roman" panose="02020603050405020304" pitchFamily="18" charset="0"/>
                <a:cs typeface="Times New Roman" panose="02020603050405020304" pitchFamily="18" charset="0"/>
              </a:rPr>
              <a:t>It can not be used in areas experiencing low network signal</a:t>
            </a:r>
          </a:p>
          <a:p>
            <a:r>
              <a:rPr lang="en-US" dirty="0">
                <a:latin typeface="Times New Roman" panose="02020603050405020304" pitchFamily="18" charset="0"/>
                <a:cs typeface="Times New Roman" panose="02020603050405020304" pitchFamily="18" charset="0"/>
              </a:rPr>
              <a:t>It will be used in areas which experience low amount of rainfall</a:t>
            </a:r>
          </a:p>
        </p:txBody>
      </p:sp>
      <p:sp>
        <p:nvSpPr>
          <p:cNvPr id="7" name="Freeform 916">
            <a:extLst>
              <a:ext uri="{FF2B5EF4-FFF2-40B4-BE49-F238E27FC236}">
                <a16:creationId xmlns:a16="http://schemas.microsoft.com/office/drawing/2014/main" id="{4A987008-1C6A-4F52-83B8-969ECD05AF7E}"/>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30978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351692" y="1401763"/>
            <a:ext cx="11002108" cy="1069648"/>
          </a:xfrm>
        </p:spPr>
        <p:txBody>
          <a:bodyPr>
            <a:normAutofit/>
          </a:bodyPr>
          <a:lstStyle/>
          <a:p>
            <a:pPr algn="ctr"/>
            <a:r>
              <a:rPr lang="en-US" sz="3600" dirty="0">
                <a:latin typeface="Times New Roman" panose="02020603050405020304" pitchFamily="18" charset="0"/>
                <a:cs typeface="Times New Roman" panose="02020603050405020304" pitchFamily="18" charset="0"/>
              </a:rPr>
              <a:t>LITERATURE REVIEW</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199" y="2239636"/>
            <a:ext cx="11002108" cy="3986993"/>
          </a:xfrm>
        </p:spPr>
        <p:txBody>
          <a:bodyPr>
            <a:normAutofit/>
          </a:bodyPr>
          <a:lstStyle/>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Automated Irrigation system using solar power in Bangladesh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Design and implementation of an Automatic irrigation system in Nigeria </a:t>
            </a:r>
            <a:endParaRPr lang="en-US"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Sensor-based Automatic Irrigation System </a:t>
            </a:r>
            <a:endPar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Sensor Based Automatic Irrigation Management System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Smart agriculture to measure </a:t>
            </a:r>
            <a:r>
              <a:rPr lang="en-US" sz="32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humidity</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temperature, moisture, Ph. And nutrients values of soil using IoT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Plant moisture and Ph.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sensing</a:t>
            </a: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alarm using 8051 </a:t>
            </a:r>
          </a:p>
          <a:p>
            <a:pPr marL="457200" indent="-457200">
              <a:buFont typeface="+mj-lt"/>
              <a:buAutoNum type="arabicPeriod"/>
            </a:pPr>
            <a:r>
              <a:rPr lang="en-US"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Automatic plant watering system</a:t>
            </a:r>
            <a:endParaRPr lang="en-US" sz="4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5" name="Freeform 913">
            <a:extLst>
              <a:ext uri="{FF2B5EF4-FFF2-40B4-BE49-F238E27FC236}">
                <a16:creationId xmlns:a16="http://schemas.microsoft.com/office/drawing/2014/main" id="{27A33462-26E9-44B8-8824-E32078146175}"/>
              </a:ext>
            </a:extLst>
          </p:cNvPr>
          <p:cNvSpPr/>
          <p:nvPr/>
        </p:nvSpPr>
        <p:spPr bwMode="auto">
          <a:xfrm>
            <a:off x="11144768" y="2239636"/>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1522074B-8FC2-4088-8009-21ECAD06BA10}"/>
              </a:ext>
            </a:extLst>
          </p:cNvPr>
          <p:cNvSpPr/>
          <p:nvPr/>
        </p:nvSpPr>
        <p:spPr bwMode="auto">
          <a:xfrm>
            <a:off x="11166199" y="1021262"/>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8059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259F-1EAB-40BE-962A-337EA75D5D39}"/>
              </a:ext>
            </a:extLst>
          </p:cNvPr>
          <p:cNvSpPr>
            <a:spLocks noGrp="1"/>
          </p:cNvSpPr>
          <p:nvPr>
            <p:ph type="title"/>
          </p:nvPr>
        </p:nvSpPr>
        <p:spPr>
          <a:xfrm>
            <a:off x="351692" y="1401763"/>
            <a:ext cx="11002108" cy="1131186"/>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latin typeface="Sitka Banner" panose="02000505000000020004" pitchFamily="2"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0BE07BD-3001-4B85-848F-566A372ED473}"/>
              </a:ext>
            </a:extLst>
          </p:cNvPr>
          <p:cNvSpPr>
            <a:spLocks noGrp="1"/>
          </p:cNvSpPr>
          <p:nvPr>
            <p:ph idx="1"/>
          </p:nvPr>
        </p:nvSpPr>
        <p:spPr>
          <a:xfrm>
            <a:off x="838200" y="2301174"/>
            <a:ext cx="10515600" cy="4440937"/>
          </a:xfrm>
        </p:spPr>
        <p:txBody>
          <a:bodyPr>
            <a:normAutofit/>
          </a:bodyPr>
          <a:lstStyle/>
          <a:p>
            <a:pPr>
              <a:buFont typeface="Wingdings" panose="05000000000000000000" pitchFamily="2" charset="2"/>
              <a:buChar char="q"/>
            </a:pPr>
            <a:r>
              <a:rPr lang="en-US" sz="2000" dirty="0">
                <a:solidFill>
                  <a:srgbClr val="000000"/>
                </a:solidFill>
                <a:effectLst/>
                <a:latin typeface="Times New Roman" panose="02020603050405020304" pitchFamily="18" charset="0"/>
                <a:ea typeface="DengXian" panose="02010600030101010101" pitchFamily="2" charset="-122"/>
              </a:rPr>
              <a:t> </a:t>
            </a:r>
            <a:r>
              <a:rPr lang="en-US" dirty="0">
                <a:solidFill>
                  <a:srgbClr val="000000"/>
                </a:solidFill>
                <a:effectLst/>
                <a:latin typeface="Times New Roman" panose="02020603050405020304" pitchFamily="18" charset="0"/>
                <a:ea typeface="DengXian" panose="02010600030101010101" pitchFamily="2" charset="-122"/>
              </a:rPr>
              <a:t>This system is developed using a waterfall model where by one step will be accomplished afte</a:t>
            </a:r>
            <a:r>
              <a:rPr lang="en-US" dirty="0">
                <a:solidFill>
                  <a:srgbClr val="000000"/>
                </a:solidFill>
                <a:latin typeface="Times New Roman" panose="02020603050405020304" pitchFamily="18" charset="0"/>
                <a:ea typeface="DengXian" panose="02010600030101010101" pitchFamily="2" charset="-122"/>
              </a:rPr>
              <a:t>r</a:t>
            </a:r>
            <a:r>
              <a:rPr lang="en-US" dirty="0">
                <a:solidFill>
                  <a:srgbClr val="000000"/>
                </a:solidFill>
                <a:effectLst/>
                <a:latin typeface="Times New Roman" panose="02020603050405020304" pitchFamily="18" charset="0"/>
                <a:ea typeface="DengXian" panose="02010600030101010101" pitchFamily="2" charset="-122"/>
              </a:rPr>
              <a:t> another, next process will start after the previous one has been completed. It is summarized as shown below:</a:t>
            </a:r>
          </a:p>
          <a:p>
            <a:pPr marL="0" indent="0">
              <a:buNone/>
            </a:pPr>
            <a:r>
              <a:rPr lang="en-US" dirty="0">
                <a:solidFill>
                  <a:srgbClr val="000000"/>
                </a:solidFill>
                <a:latin typeface="Times New Roman" panose="02020603050405020304" pitchFamily="18" charset="0"/>
                <a:ea typeface="DengXian" panose="02010600030101010101" pitchFamily="2" charset="-122"/>
              </a:rPr>
              <a:t>	- Requirement gathering and analysis</a:t>
            </a:r>
          </a:p>
          <a:p>
            <a:pPr marL="0" indent="0">
              <a:buNone/>
            </a:pPr>
            <a:r>
              <a:rPr lang="en-US" dirty="0">
                <a:solidFill>
                  <a:srgbClr val="000000"/>
                </a:solidFill>
                <a:latin typeface="Times New Roman" panose="02020603050405020304" pitchFamily="18" charset="0"/>
                <a:ea typeface="DengXian" panose="02010600030101010101" pitchFamily="2" charset="-122"/>
              </a:rPr>
              <a:t>	- Design and Simulation</a:t>
            </a:r>
          </a:p>
          <a:p>
            <a:pPr marL="0" indent="0">
              <a:buNone/>
            </a:pPr>
            <a:r>
              <a:rPr lang="en-US" dirty="0">
                <a:solidFill>
                  <a:srgbClr val="000000"/>
                </a:solidFill>
                <a:latin typeface="Times New Roman" panose="02020603050405020304" pitchFamily="18" charset="0"/>
                <a:ea typeface="DengXian" panose="02010600030101010101" pitchFamily="2" charset="-122"/>
              </a:rPr>
              <a:t>	- Circuit implementation and testing</a:t>
            </a:r>
          </a:p>
          <a:p>
            <a:pPr marL="0" indent="0">
              <a:buNone/>
            </a:pPr>
            <a:r>
              <a:rPr lang="en-US" dirty="0">
                <a:solidFill>
                  <a:srgbClr val="000000"/>
                </a:solidFill>
                <a:latin typeface="Times New Roman" panose="02020603050405020304" pitchFamily="18" charset="0"/>
                <a:ea typeface="DengXian" panose="02010600030101010101" pitchFamily="2" charset="-122"/>
              </a:rPr>
              <a:t>	- Integration and testing</a:t>
            </a:r>
          </a:p>
          <a:p>
            <a:pPr marL="0" indent="0">
              <a:buNone/>
            </a:pPr>
            <a:r>
              <a:rPr lang="en-US" dirty="0">
                <a:solidFill>
                  <a:srgbClr val="000000"/>
                </a:solidFill>
                <a:latin typeface="Times New Roman" panose="02020603050405020304" pitchFamily="18" charset="0"/>
                <a:ea typeface="DengXian" panose="02010600030101010101" pitchFamily="2" charset="-122"/>
              </a:rPr>
              <a:t>	- Deployment</a:t>
            </a:r>
          </a:p>
          <a:p>
            <a:pPr marL="0" indent="0">
              <a:buNone/>
            </a:pPr>
            <a:r>
              <a:rPr lang="en-US" dirty="0">
                <a:solidFill>
                  <a:srgbClr val="000000"/>
                </a:solidFill>
                <a:latin typeface="Times New Roman" panose="02020603050405020304" pitchFamily="18" charset="0"/>
                <a:ea typeface="DengXian" panose="02010600030101010101" pitchFamily="2" charset="-122"/>
              </a:rPr>
              <a:t>	- Maintenance	</a:t>
            </a:r>
            <a:endParaRPr lang="en-US" sz="3200" dirty="0"/>
          </a:p>
        </p:txBody>
      </p:sp>
      <p:sp>
        <p:nvSpPr>
          <p:cNvPr id="5" name="Freeform 913">
            <a:extLst>
              <a:ext uri="{FF2B5EF4-FFF2-40B4-BE49-F238E27FC236}">
                <a16:creationId xmlns:a16="http://schemas.microsoft.com/office/drawing/2014/main" id="{D91BC1B9-C445-4152-98B9-8A78BBDFA9B6}"/>
              </a:ext>
            </a:extLst>
          </p:cNvPr>
          <p:cNvSpPr/>
          <p:nvPr/>
        </p:nvSpPr>
        <p:spPr bwMode="auto">
          <a:xfrm>
            <a:off x="11549063" y="2301174"/>
            <a:ext cx="223837" cy="231775"/>
          </a:xfrm>
          <a:custGeom>
            <a:avLst/>
            <a:gdLst>
              <a:gd name="T0" fmla="*/ 12 w 31"/>
              <a:gd name="T1" fmla="*/ 10 h 32"/>
              <a:gd name="T2" fmla="*/ 14 w 31"/>
              <a:gd name="T3" fmla="*/ 3 h 32"/>
              <a:gd name="T4" fmla="*/ 18 w 31"/>
              <a:gd name="T5" fmla="*/ 3 h 32"/>
              <a:gd name="T6" fmla="*/ 20 w 31"/>
              <a:gd name="T7" fmla="*/ 10 h 32"/>
              <a:gd name="T8" fmla="*/ 22 w 31"/>
              <a:gd name="T9" fmla="*/ 12 h 32"/>
              <a:gd name="T10" fmla="*/ 29 w 31"/>
              <a:gd name="T11" fmla="*/ 14 h 32"/>
              <a:gd name="T12" fmla="*/ 29 w 31"/>
              <a:gd name="T13" fmla="*/ 18 h 32"/>
              <a:gd name="T14" fmla="*/ 22 w 31"/>
              <a:gd name="T15" fmla="*/ 20 h 32"/>
              <a:gd name="T16" fmla="*/ 20 w 31"/>
              <a:gd name="T17" fmla="*/ 22 h 32"/>
              <a:gd name="T18" fmla="*/ 18 w 31"/>
              <a:gd name="T19" fmla="*/ 29 h 32"/>
              <a:gd name="T20" fmla="*/ 14 w 31"/>
              <a:gd name="T21" fmla="*/ 29 h 32"/>
              <a:gd name="T22" fmla="*/ 12 w 31"/>
              <a:gd name="T23" fmla="*/ 22 h 32"/>
              <a:gd name="T24" fmla="*/ 10 w 31"/>
              <a:gd name="T25" fmla="*/ 20 h 32"/>
              <a:gd name="T26" fmla="*/ 2 w 31"/>
              <a:gd name="T27" fmla="*/ 18 h 32"/>
              <a:gd name="T28" fmla="*/ 2 w 31"/>
              <a:gd name="T29" fmla="*/ 14 h 32"/>
              <a:gd name="T30" fmla="*/ 10 w 31"/>
              <a:gd name="T31" fmla="*/ 12 h 32"/>
              <a:gd name="T32" fmla="*/ 12 w 31"/>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2" y="10"/>
                </a:moveTo>
                <a:cubicBezTo>
                  <a:pt x="14" y="3"/>
                  <a:pt x="14" y="3"/>
                  <a:pt x="14" y="3"/>
                </a:cubicBezTo>
                <a:cubicBezTo>
                  <a:pt x="14" y="0"/>
                  <a:pt x="17" y="0"/>
                  <a:pt x="18" y="3"/>
                </a:cubicBezTo>
                <a:cubicBezTo>
                  <a:pt x="20" y="10"/>
                  <a:pt x="20" y="10"/>
                  <a:pt x="20" y="10"/>
                </a:cubicBezTo>
                <a:cubicBezTo>
                  <a:pt x="20" y="11"/>
                  <a:pt x="21" y="12"/>
                  <a:pt x="22" y="12"/>
                </a:cubicBezTo>
                <a:cubicBezTo>
                  <a:pt x="29" y="14"/>
                  <a:pt x="29" y="14"/>
                  <a:pt x="29" y="14"/>
                </a:cubicBezTo>
                <a:cubicBezTo>
                  <a:pt x="31" y="14"/>
                  <a:pt x="31" y="18"/>
                  <a:pt x="29" y="18"/>
                </a:cubicBezTo>
                <a:cubicBezTo>
                  <a:pt x="22" y="20"/>
                  <a:pt x="22" y="20"/>
                  <a:pt x="22" y="20"/>
                </a:cubicBezTo>
                <a:cubicBezTo>
                  <a:pt x="21" y="20"/>
                  <a:pt x="20" y="21"/>
                  <a:pt x="20" y="22"/>
                </a:cubicBezTo>
                <a:cubicBezTo>
                  <a:pt x="18" y="29"/>
                  <a:pt x="18" y="29"/>
                  <a:pt x="18" y="29"/>
                </a:cubicBezTo>
                <a:cubicBezTo>
                  <a:pt x="17" y="32"/>
                  <a:pt x="14" y="32"/>
                  <a:pt x="14" y="29"/>
                </a:cubicBezTo>
                <a:cubicBezTo>
                  <a:pt x="12" y="22"/>
                  <a:pt x="12" y="22"/>
                  <a:pt x="12" y="22"/>
                </a:cubicBezTo>
                <a:cubicBezTo>
                  <a:pt x="11" y="21"/>
                  <a:pt x="11" y="20"/>
                  <a:pt x="10" y="20"/>
                </a:cubicBezTo>
                <a:cubicBezTo>
                  <a:pt x="2" y="18"/>
                  <a:pt x="2" y="18"/>
                  <a:pt x="2" y="18"/>
                </a:cubicBezTo>
                <a:cubicBezTo>
                  <a:pt x="0" y="18"/>
                  <a:pt x="0" y="14"/>
                  <a:pt x="2" y="14"/>
                </a:cubicBezTo>
                <a:cubicBezTo>
                  <a:pt x="10" y="12"/>
                  <a:pt x="10" y="12"/>
                  <a:pt x="10" y="12"/>
                </a:cubicBezTo>
                <a:cubicBezTo>
                  <a:pt x="11" y="12"/>
                  <a:pt x="11" y="11"/>
                  <a:pt x="12" y="10"/>
                </a:cubicBezTo>
                <a:close/>
              </a:path>
            </a:pathLst>
          </a:custGeom>
          <a:solidFill>
            <a:srgbClr val="FFFFF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Freeform 916">
            <a:extLst>
              <a:ext uri="{FF2B5EF4-FFF2-40B4-BE49-F238E27FC236}">
                <a16:creationId xmlns:a16="http://schemas.microsoft.com/office/drawing/2014/main" id="{F93CA4BC-D0FB-45E9-A145-700A5B956363}"/>
              </a:ext>
            </a:extLst>
          </p:cNvPr>
          <p:cNvSpPr/>
          <p:nvPr/>
        </p:nvSpPr>
        <p:spPr bwMode="auto">
          <a:xfrm>
            <a:off x="11570494" y="1082800"/>
            <a:ext cx="188912" cy="195263"/>
          </a:xfrm>
          <a:custGeom>
            <a:avLst/>
            <a:gdLst>
              <a:gd name="T0" fmla="*/ 9 w 26"/>
              <a:gd name="T1" fmla="*/ 9 h 27"/>
              <a:gd name="T2" fmla="*/ 11 w 26"/>
              <a:gd name="T3" fmla="*/ 2 h 27"/>
              <a:gd name="T4" fmla="*/ 15 w 26"/>
              <a:gd name="T5" fmla="*/ 2 h 27"/>
              <a:gd name="T6" fmla="*/ 17 w 26"/>
              <a:gd name="T7" fmla="*/ 9 h 27"/>
              <a:gd name="T8" fmla="*/ 18 w 26"/>
              <a:gd name="T9" fmla="*/ 10 h 27"/>
              <a:gd name="T10" fmla="*/ 24 w 26"/>
              <a:gd name="T11" fmla="*/ 12 h 27"/>
              <a:gd name="T12" fmla="*/ 24 w 26"/>
              <a:gd name="T13" fmla="*/ 15 h 27"/>
              <a:gd name="T14" fmla="*/ 18 w 26"/>
              <a:gd name="T15" fmla="*/ 17 h 27"/>
              <a:gd name="T16" fmla="*/ 17 w 26"/>
              <a:gd name="T17" fmla="*/ 18 h 27"/>
              <a:gd name="T18" fmla="*/ 15 w 26"/>
              <a:gd name="T19" fmla="*/ 25 h 27"/>
              <a:gd name="T20" fmla="*/ 11 w 26"/>
              <a:gd name="T21" fmla="*/ 25 h 27"/>
              <a:gd name="T22" fmla="*/ 9 w 26"/>
              <a:gd name="T23" fmla="*/ 18 h 27"/>
              <a:gd name="T24" fmla="*/ 8 w 26"/>
              <a:gd name="T25" fmla="*/ 17 h 27"/>
              <a:gd name="T26" fmla="*/ 2 w 26"/>
              <a:gd name="T27" fmla="*/ 15 h 27"/>
              <a:gd name="T28" fmla="*/ 2 w 26"/>
              <a:gd name="T29" fmla="*/ 12 h 27"/>
              <a:gd name="T30" fmla="*/ 8 w 26"/>
              <a:gd name="T31" fmla="*/ 10 h 27"/>
              <a:gd name="T32" fmla="*/ 9 w 26"/>
              <a:gd name="T3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9" y="9"/>
                </a:moveTo>
                <a:cubicBezTo>
                  <a:pt x="11" y="2"/>
                  <a:pt x="11" y="2"/>
                  <a:pt x="11" y="2"/>
                </a:cubicBezTo>
                <a:cubicBezTo>
                  <a:pt x="12" y="0"/>
                  <a:pt x="14" y="0"/>
                  <a:pt x="15" y="2"/>
                </a:cubicBezTo>
                <a:cubicBezTo>
                  <a:pt x="17" y="9"/>
                  <a:pt x="17" y="9"/>
                  <a:pt x="17" y="9"/>
                </a:cubicBezTo>
                <a:cubicBezTo>
                  <a:pt x="17" y="9"/>
                  <a:pt x="17" y="10"/>
                  <a:pt x="18" y="10"/>
                </a:cubicBezTo>
                <a:cubicBezTo>
                  <a:pt x="24" y="12"/>
                  <a:pt x="24" y="12"/>
                  <a:pt x="24" y="12"/>
                </a:cubicBezTo>
                <a:cubicBezTo>
                  <a:pt x="26" y="12"/>
                  <a:pt x="26" y="15"/>
                  <a:pt x="24" y="15"/>
                </a:cubicBezTo>
                <a:cubicBezTo>
                  <a:pt x="18" y="17"/>
                  <a:pt x="18" y="17"/>
                  <a:pt x="18" y="17"/>
                </a:cubicBezTo>
                <a:cubicBezTo>
                  <a:pt x="17" y="17"/>
                  <a:pt x="17" y="18"/>
                  <a:pt x="17" y="18"/>
                </a:cubicBezTo>
                <a:cubicBezTo>
                  <a:pt x="15" y="25"/>
                  <a:pt x="15" y="25"/>
                  <a:pt x="15" y="25"/>
                </a:cubicBezTo>
                <a:cubicBezTo>
                  <a:pt x="14" y="27"/>
                  <a:pt x="12" y="27"/>
                  <a:pt x="11" y="25"/>
                </a:cubicBezTo>
                <a:cubicBezTo>
                  <a:pt x="9" y="18"/>
                  <a:pt x="9" y="18"/>
                  <a:pt x="9" y="18"/>
                </a:cubicBezTo>
                <a:cubicBezTo>
                  <a:pt x="9" y="18"/>
                  <a:pt x="9" y="17"/>
                  <a:pt x="8" y="17"/>
                </a:cubicBezTo>
                <a:cubicBezTo>
                  <a:pt x="2" y="15"/>
                  <a:pt x="2" y="15"/>
                  <a:pt x="2" y="15"/>
                </a:cubicBezTo>
                <a:cubicBezTo>
                  <a:pt x="0" y="15"/>
                  <a:pt x="0" y="12"/>
                  <a:pt x="2" y="12"/>
                </a:cubicBezTo>
                <a:cubicBezTo>
                  <a:pt x="8" y="10"/>
                  <a:pt x="8" y="10"/>
                  <a:pt x="8" y="10"/>
                </a:cubicBezTo>
                <a:cubicBezTo>
                  <a:pt x="9" y="10"/>
                  <a:pt x="9" y="9"/>
                  <a:pt x="9" y="9"/>
                </a:cubicBezTo>
                <a:close/>
              </a:path>
            </a:pathLst>
          </a:custGeom>
          <a:solidFill>
            <a:srgbClr val="4B72BF"/>
          </a:solidFill>
          <a:ln>
            <a:noFill/>
          </a:ln>
        </p:spPr>
        <p:txBody>
          <a:bodyPr vert="horz" wrap="square" lIns="91440" tIns="45720" rIns="91440" bIns="45720" numCol="1" anchor="t" anchorCtr="0" compatLnSpc="1"/>
          <a:lstStyle/>
          <a:p>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955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894</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Bodoni MT</vt:lpstr>
      <vt:lpstr>Calibri</vt:lpstr>
      <vt:lpstr>Calibri Light</vt:lpstr>
      <vt:lpstr>Sitka Banner</vt:lpstr>
      <vt:lpstr>Times New Roman</vt:lpstr>
      <vt:lpstr>Wingdings</vt:lpstr>
      <vt:lpstr>1_Office Theme</vt:lpstr>
      <vt:lpstr>SMART IRRIGATION SYSTEM</vt:lpstr>
      <vt:lpstr>INTRODUCTION</vt:lpstr>
      <vt:lpstr>PROBLEM STATEMENT</vt:lpstr>
      <vt:lpstr>OBJECTIVES</vt:lpstr>
      <vt:lpstr>OBJECTIVES</vt:lpstr>
      <vt:lpstr>SIGNIFICANCE OF THE PROJECT</vt:lpstr>
      <vt:lpstr>SCOPE AND LIMITATION</vt:lpstr>
      <vt:lpstr>LITERATURE REVIEW</vt:lpstr>
      <vt:lpstr>METHODOLOGY</vt:lpstr>
      <vt:lpstr>REQUIREMENT ANALYSIS</vt:lpstr>
      <vt:lpstr>System Design High-level overview</vt:lpstr>
      <vt:lpstr>Components Interconnection_1</vt:lpstr>
      <vt:lpstr>Components Interconnection_2</vt:lpstr>
      <vt:lpstr>System Flowchart</vt:lpstr>
      <vt:lpstr>Conclusion</vt:lpstr>
      <vt:lpstr>Recommendation</vt:lpstr>
      <vt:lpstr>Timeline</vt:lpstr>
      <vt:lpstr>Timeline</vt:lpstr>
      <vt:lpstr>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dc:title>
  <dc:creator>Gabby Mturi;Gabby ßenson</dc:creator>
  <cp:keywords>CS 499</cp:keywords>
  <cp:lastModifiedBy>Gabby Benson</cp:lastModifiedBy>
  <cp:revision>105</cp:revision>
  <dcterms:modified xsi:type="dcterms:W3CDTF">2022-09-14T11:28:21Z</dcterms:modified>
</cp:coreProperties>
</file>