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146" autoAdjust="0"/>
  </p:normalViewPr>
  <p:slideViewPr>
    <p:cSldViewPr>
      <p:cViewPr varScale="1">
        <p:scale>
          <a:sx n="35" d="100"/>
          <a:sy n="35" d="100"/>
        </p:scale>
        <p:origin x="144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harma" userId="f8d8c8e9bef95ff5" providerId="LiveId" clId="{B72AB770-5CD0-4FE2-B5C6-C7095BA16127}"/>
    <pc:docChg chg="custSel modSld">
      <pc:chgData name="Rahul Sharma" userId="f8d8c8e9bef95ff5" providerId="LiveId" clId="{B72AB770-5CD0-4FE2-B5C6-C7095BA16127}" dt="2024-06-02T12:20:59.790" v="754" actId="2711"/>
      <pc:docMkLst>
        <pc:docMk/>
      </pc:docMkLst>
      <pc:sldChg chg="modSp mod">
        <pc:chgData name="Rahul Sharma" userId="f8d8c8e9bef95ff5" providerId="LiveId" clId="{B72AB770-5CD0-4FE2-B5C6-C7095BA16127}" dt="2024-06-02T12:20:59.790" v="754" actId="2711"/>
        <pc:sldMkLst>
          <pc:docMk/>
          <pc:sldMk cId="0" sldId="265"/>
        </pc:sldMkLst>
        <pc:spChg chg="mod">
          <ac:chgData name="Rahul Sharma" userId="f8d8c8e9bef95ff5" providerId="LiveId" clId="{B72AB770-5CD0-4FE2-B5C6-C7095BA16127}" dt="2024-06-02T12:20:59.790" v="754" actId="2711"/>
          <ac:spMkLst>
            <pc:docMk/>
            <pc:sldMk cId="0" sldId="265"/>
            <ac:spMk id="22" creationId="{3DAE5247-0244-4123-A713-8D8809E80C70}"/>
          </ac:spMkLst>
        </pc:spChg>
        <pc:grpChg chg="mod">
          <ac:chgData name="Rahul Sharma" userId="f8d8c8e9bef95ff5" providerId="LiveId" clId="{B72AB770-5CD0-4FE2-B5C6-C7095BA16127}" dt="2024-06-02T12:20:28.503" v="753" actId="14100"/>
          <ac:grpSpMkLst>
            <pc:docMk/>
            <pc:sldMk cId="0" sldId="265"/>
            <ac:grpSpMk id="20" creationId="{C00ABEC5-EF3F-4E3E-827E-EB1F2EF17C0D}"/>
          </ac:grpSpMkLst>
        </pc:grpChg>
      </pc:sldChg>
      <pc:sldChg chg="addSp modSp mod">
        <pc:chgData name="Rahul Sharma" userId="f8d8c8e9bef95ff5" providerId="LiveId" clId="{B72AB770-5CD0-4FE2-B5C6-C7095BA16127}" dt="2024-06-02T12:07:45.129" v="5" actId="14100"/>
        <pc:sldMkLst>
          <pc:docMk/>
          <pc:sldMk cId="2453851658" sldId="267"/>
        </pc:sldMkLst>
        <pc:graphicFrameChg chg="add mod">
          <ac:chgData name="Rahul Sharma" userId="f8d8c8e9bef95ff5" providerId="LiveId" clId="{B72AB770-5CD0-4FE2-B5C6-C7095BA16127}" dt="2024-06-02T12:07:45.129" v="5" actId="14100"/>
          <ac:graphicFrameMkLst>
            <pc:docMk/>
            <pc:sldMk cId="2453851658" sldId="267"/>
            <ac:graphicFrameMk id="27" creationId="{5E442D89-A1ED-37FC-E4EB-35D8E7C23D7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d8c8e9bef95ff5/Documents/Combined%5e120dataset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d8c8e9bef95ff5/Documents/Combined%5e120dataset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13648293963254"/>
          <c:y val="0.19486111111111112"/>
          <c:w val="0.86486351706036746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5'!$G$5:$G$9</c:f>
              <c:strCache>
                <c:ptCount val="5"/>
                <c:pt idx="0">
                  <c:v>Animals</c:v>
                </c:pt>
                <c:pt idx="1">
                  <c:v>food</c:v>
                </c:pt>
                <c:pt idx="2">
                  <c:v>healthy eating</c:v>
                </c:pt>
                <c:pt idx="3">
                  <c:v>science</c:v>
                </c:pt>
                <c:pt idx="4">
                  <c:v>technology</c:v>
                </c:pt>
              </c:strCache>
            </c:strRef>
          </c:cat>
          <c:val>
            <c:numRef>
              <c:f>'TOP 5'!$H$5:$H$9</c:f>
              <c:numCache>
                <c:formatCode>General</c:formatCode>
                <c:ptCount val="5"/>
                <c:pt idx="0">
                  <c:v>74965</c:v>
                </c:pt>
                <c:pt idx="1">
                  <c:v>66676</c:v>
                </c:pt>
                <c:pt idx="2">
                  <c:v>69339</c:v>
                </c:pt>
                <c:pt idx="3">
                  <c:v>71168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1-48C4-84CA-88B8352574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77700640"/>
        <c:axId val="677692480"/>
      </c:barChart>
      <c:catAx>
        <c:axId val="67770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692480"/>
        <c:crosses val="autoZero"/>
        <c:auto val="1"/>
        <c:lblAlgn val="ctr"/>
        <c:lblOffset val="100"/>
        <c:noMultiLvlLbl val="0"/>
      </c:catAx>
      <c:valAx>
        <c:axId val="67769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700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Post in a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'[Combined^120dataset(AutoRecovered).xlsx]Sheet2'!$E$1</c:f>
              <c:strCache>
                <c:ptCount val="1"/>
                <c:pt idx="0">
                  <c:v>Count Post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'[Combined^120dataset(AutoRecovered).xlsx]Sheet2'!$D$2:$D$13</c:f>
              <c:numCache>
                <c:formatCode>General</c:formatCod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'[Combined^120dataset(AutoRecovered).xlsx]Sheet2'!$E$2:$E$13</c:f>
              <c:numCache>
                <c:formatCode>General</c:formatCode>
                <c:ptCount val="12"/>
                <c:pt idx="0">
                  <c:v>2092</c:v>
                </c:pt>
                <c:pt idx="1">
                  <c:v>2034</c:v>
                </c:pt>
                <c:pt idx="2">
                  <c:v>2056</c:v>
                </c:pt>
                <c:pt idx="3">
                  <c:v>2022</c:v>
                </c:pt>
                <c:pt idx="4">
                  <c:v>2114</c:v>
                </c:pt>
                <c:pt idx="5">
                  <c:v>2070</c:v>
                </c:pt>
                <c:pt idx="6">
                  <c:v>2021</c:v>
                </c:pt>
                <c:pt idx="7">
                  <c:v>2138</c:v>
                </c:pt>
                <c:pt idx="8">
                  <c:v>1974</c:v>
                </c:pt>
                <c:pt idx="9">
                  <c:v>2012</c:v>
                </c:pt>
                <c:pt idx="10">
                  <c:v>1914</c:v>
                </c:pt>
                <c:pt idx="11">
                  <c:v>2126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52-4A1A-893F-118FB9E3F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6080303"/>
        <c:axId val="1926075983"/>
      </c:scatterChart>
      <c:valAx>
        <c:axId val="1926080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075983"/>
        <c:crosses val="autoZero"/>
        <c:crossBetween val="midCat"/>
      </c:valAx>
      <c:valAx>
        <c:axId val="192607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080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6300379"/>
            <a:chOff x="0" y="-47625"/>
            <a:chExt cx="7569956" cy="6646212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6646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There’re total 16 distinct content categories. Out of which Animal &amp; Science categories are the most important one 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4 types of content- Photo, Video, GIF, &amp; Audio, out of which people prefer photo &amp; video the most.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May month has the highest number of posts &amp; stands at 2138 posts, while February month has the lowest number of posts (1914)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endParaRPr lang="en-US" sz="2100" spc="-21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Conclusion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Social buzz should focus more on top 5 categories that’s Animal, Technology, Science, Healthy eating &amp; Food &amp; can create campaign to specifically target those audience.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Social Buzz can need to maximize in the month of  </a:t>
              </a:r>
              <a:r>
                <a:rPr lang="en-US" sz="2100" spc="-21" dirty="0" err="1">
                  <a:solidFill>
                    <a:srgbClr val="000000"/>
                  </a:solidFill>
                  <a:latin typeface="+mj-lt"/>
                </a:rPr>
                <a:t>January,May</a:t>
              </a:r>
              <a:r>
                <a:rPr lang="en-US" sz="2100" spc="-21" dirty="0">
                  <a:solidFill>
                    <a:srgbClr val="000000"/>
                  </a:solidFill>
                  <a:latin typeface="+mj-lt"/>
                </a:rPr>
                <a:t> &amp; August as they number of posts in these months are the highest.</a:t>
              </a:r>
              <a:endParaRPr lang="en-US" sz="2100" spc="-21" dirty="0">
                <a:solidFill>
                  <a:srgbClr val="7030A0"/>
                </a:solidFill>
                <a:latin typeface="+mj-lt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55D20F-7820-1277-B73D-9866170094EC}"/>
              </a:ext>
            </a:extLst>
          </p:cNvPr>
          <p:cNvSpPr txBox="1"/>
          <p:nvPr/>
        </p:nvSpPr>
        <p:spPr>
          <a:xfrm>
            <a:off x="8331764" y="2855591"/>
            <a:ext cx="76164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raphik Regular" panose="020B0503030202060203"/>
              </a:rPr>
              <a:t>Social buzz is a fast-growing technology </a:t>
            </a:r>
          </a:p>
          <a:p>
            <a:r>
              <a:rPr lang="en-US" sz="3200" dirty="0">
                <a:latin typeface="Graphik Regular" panose="020B0503030202060203"/>
              </a:rPr>
              <a:t>Unicorn that needs to adapt quickly to its </a:t>
            </a:r>
          </a:p>
          <a:p>
            <a:r>
              <a:rPr lang="en-US" sz="3200" dirty="0">
                <a:latin typeface="Graphik Regular" panose="020B0503030202060203"/>
              </a:rPr>
              <a:t>Global scale.</a:t>
            </a:r>
          </a:p>
          <a:p>
            <a:r>
              <a:rPr lang="en-US" sz="3200" dirty="0">
                <a:latin typeface="Graphik Regular" panose="020B0503030202060203"/>
              </a:rPr>
              <a:t>Accenture has begun a 3 month POC</a:t>
            </a:r>
          </a:p>
          <a:p>
            <a:r>
              <a:rPr lang="en-US" sz="3200" dirty="0">
                <a:latin typeface="Graphik Regular" panose="020B0503030202060203"/>
              </a:rPr>
              <a:t>Focusing on these tasks: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An audit of Social Buzz’s big data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Recommendation of successful IPO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raphik Regular" panose="020B0503030202060203"/>
              </a:rPr>
              <a:t>Analysis to find Social Buzz’s top 5 most</a:t>
            </a:r>
          </a:p>
          <a:p>
            <a:r>
              <a:rPr lang="en-US" sz="3200" dirty="0">
                <a:latin typeface="Graphik Regular" panose="020B0503030202060203"/>
              </a:rPr>
              <a:t>       popular categories of content.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IN" sz="36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 err="1"/>
              <a:t>vmhn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B6C88-3D25-F4B6-B326-BA6AEC6C194D}"/>
              </a:ext>
            </a:extLst>
          </p:cNvPr>
          <p:cNvSpPr txBox="1"/>
          <p:nvPr/>
        </p:nvSpPr>
        <p:spPr>
          <a:xfrm>
            <a:off x="2403162" y="5231908"/>
            <a:ext cx="4899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raphik Regular" panose="020B0503030202060203"/>
              </a:rPr>
              <a:t>Over </a:t>
            </a:r>
            <a:r>
              <a:rPr lang="en-US" sz="3200" u="sng" dirty="0">
                <a:solidFill>
                  <a:schemeClr val="bg1"/>
                </a:solidFill>
                <a:latin typeface="Graphik Regular" panose="020B0503030202060203"/>
              </a:rPr>
              <a:t>100000</a:t>
            </a:r>
            <a:r>
              <a:rPr lang="en-US" sz="3200" dirty="0">
                <a:solidFill>
                  <a:schemeClr val="bg1"/>
                </a:solidFill>
                <a:latin typeface="Graphik Regular" panose="020B0503030202060203"/>
              </a:rPr>
              <a:t> posts per day </a:t>
            </a:r>
          </a:p>
          <a:p>
            <a:r>
              <a:rPr lang="en-US" sz="3200" u="sng" dirty="0">
                <a:solidFill>
                  <a:schemeClr val="bg1"/>
                </a:solidFill>
                <a:latin typeface="Graphik Regular" panose="020B0503030202060203"/>
              </a:rPr>
              <a:t>36,500,00</a:t>
            </a:r>
            <a:r>
              <a:rPr lang="en-US" sz="3200" dirty="0">
                <a:solidFill>
                  <a:schemeClr val="bg1"/>
                </a:solidFill>
                <a:latin typeface="Graphik Regular" panose="020B0503030202060203"/>
              </a:rPr>
              <a:t> pieces of content </a:t>
            </a:r>
          </a:p>
          <a:p>
            <a:r>
              <a:rPr lang="en-US" sz="3200" dirty="0">
                <a:solidFill>
                  <a:schemeClr val="bg1"/>
                </a:solidFill>
                <a:latin typeface="Graphik Regular" panose="020B0503030202060203"/>
              </a:rPr>
              <a:t>Per year </a:t>
            </a:r>
            <a:endParaRPr lang="en-IN" sz="32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62513BA-8646-F01F-CDBC-8BAFD0AA85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13" y="993151"/>
            <a:ext cx="2085137" cy="2085137"/>
          </a:xfrm>
          <a:prstGeom prst="ellipse">
            <a:avLst/>
          </a:prstGeom>
          <a:ln w="38100" cap="rnd">
            <a:solidFill>
              <a:schemeClr val="tx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1580-CD30-55FD-EB22-A2512D60E5AA}"/>
              </a:ext>
            </a:extLst>
          </p:cNvPr>
          <p:cNvSpPr txBox="1"/>
          <p:nvPr/>
        </p:nvSpPr>
        <p:spPr>
          <a:xfrm>
            <a:off x="14097000" y="1435554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raphik Regular" panose="020B0503030202060203"/>
              </a:rPr>
              <a:t>Rahul Sharma</a:t>
            </a:r>
          </a:p>
          <a:p>
            <a:pPr algn="ctr"/>
            <a:r>
              <a:rPr lang="en-US" sz="3600" dirty="0">
                <a:latin typeface="Graphik Regular" panose="020B0503030202060203"/>
              </a:rPr>
              <a:t>Data Analyst</a:t>
            </a:r>
            <a:endParaRPr lang="en-IN" sz="4000" dirty="0">
              <a:latin typeface="Graphik Regular" panose="020B0503030202060203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6E8C9F-D536-D43A-FBF5-011673D86AC0}"/>
              </a:ext>
            </a:extLst>
          </p:cNvPr>
          <p:cNvSpPr txBox="1"/>
          <p:nvPr/>
        </p:nvSpPr>
        <p:spPr>
          <a:xfrm>
            <a:off x="14302568" y="4578293"/>
            <a:ext cx="3478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raphik Regular" panose="020B0503030202060203"/>
              </a:rPr>
              <a:t>Marcus </a:t>
            </a:r>
            <a:r>
              <a:rPr lang="en-US" sz="3600" b="1" dirty="0" err="1">
                <a:latin typeface="Graphik Regular" panose="020B0503030202060203"/>
              </a:rPr>
              <a:t>Rompton</a:t>
            </a:r>
            <a:endParaRPr lang="en-US" sz="3600" b="1" dirty="0">
              <a:latin typeface="Graphik Regular" panose="020B0503030202060203"/>
            </a:endParaRPr>
          </a:p>
          <a:p>
            <a:pPr algn="ctr"/>
            <a:r>
              <a:rPr lang="en-IN" sz="3600" dirty="0">
                <a:latin typeface="Graphik Regular" panose="020B0503030202060203"/>
              </a:rPr>
              <a:t>Senior Principle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4A3CD-71B7-691D-B9EF-0108D7DDE395}"/>
              </a:ext>
            </a:extLst>
          </p:cNvPr>
          <p:cNvSpPr txBox="1"/>
          <p:nvPr/>
        </p:nvSpPr>
        <p:spPr>
          <a:xfrm>
            <a:off x="14107059" y="7583582"/>
            <a:ext cx="42616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Graphik Regular" panose="020B0503030202060203"/>
              </a:rPr>
              <a:t>Andrew Fleming</a:t>
            </a:r>
          </a:p>
          <a:p>
            <a:r>
              <a:rPr lang="en-US" sz="3200" dirty="0">
                <a:latin typeface="Graphik Regular" panose="020B0503030202060203"/>
              </a:rPr>
              <a:t>Chief Technical Architect</a:t>
            </a:r>
            <a:endParaRPr lang="en-IN" sz="36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5D612-2EFF-579E-A463-01AAE28498E5}"/>
              </a:ext>
            </a:extLst>
          </p:cNvPr>
          <p:cNvSpPr txBox="1"/>
          <p:nvPr/>
        </p:nvSpPr>
        <p:spPr>
          <a:xfrm>
            <a:off x="4069613" y="1477730"/>
            <a:ext cx="3916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raphik Regular" panose="020B0503030202060203"/>
              </a:rPr>
              <a:t>Data Understanding</a:t>
            </a:r>
            <a:endParaRPr lang="en-IN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2FFAC2-B13A-D3D5-DF21-A866DAA7660D}"/>
              </a:ext>
            </a:extLst>
          </p:cNvPr>
          <p:cNvSpPr txBox="1"/>
          <p:nvPr/>
        </p:nvSpPr>
        <p:spPr>
          <a:xfrm>
            <a:off x="6276989" y="3074291"/>
            <a:ext cx="276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raphik Regular" panose="020B0503030202060203"/>
              </a:rPr>
              <a:t>Data Cleaning</a:t>
            </a:r>
            <a:endParaRPr lang="en-IN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22431C-B18F-FC8C-4032-FD807EDA2B67}"/>
              </a:ext>
            </a:extLst>
          </p:cNvPr>
          <p:cNvSpPr txBox="1"/>
          <p:nvPr/>
        </p:nvSpPr>
        <p:spPr>
          <a:xfrm>
            <a:off x="8186346" y="4820900"/>
            <a:ext cx="293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raphik Regular" panose="020B0503030202060203"/>
              </a:rPr>
              <a:t>Data Modeling</a:t>
            </a:r>
            <a:endParaRPr lang="en-IN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7270B-1E84-B9D3-2506-E06E15068647}"/>
              </a:ext>
            </a:extLst>
          </p:cNvPr>
          <p:cNvSpPr txBox="1"/>
          <p:nvPr/>
        </p:nvSpPr>
        <p:spPr>
          <a:xfrm>
            <a:off x="10355621" y="6350634"/>
            <a:ext cx="266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raphik Regular" panose="020B0503030202060203"/>
              </a:rPr>
              <a:t>Data Analysis</a:t>
            </a:r>
            <a:endParaRPr lang="en-IN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810D64-3C1D-2ED0-BC2D-7D7A2A15C2C3}"/>
              </a:ext>
            </a:extLst>
          </p:cNvPr>
          <p:cNvSpPr txBox="1"/>
          <p:nvPr/>
        </p:nvSpPr>
        <p:spPr>
          <a:xfrm>
            <a:off x="11740884" y="8298943"/>
            <a:ext cx="339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raphik Regular" panose="020B0503030202060203"/>
              </a:rPr>
              <a:t>Uncover Insights </a:t>
            </a:r>
            <a:endParaRPr lang="en-IN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B55A6B-E207-DCB0-8D47-5A0C30ECD79A}"/>
              </a:ext>
            </a:extLst>
          </p:cNvPr>
          <p:cNvSpPr txBox="1"/>
          <p:nvPr/>
        </p:nvSpPr>
        <p:spPr>
          <a:xfrm>
            <a:off x="1801490" y="4639401"/>
            <a:ext cx="3623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raphik Regular" panose="020B0503030202060203"/>
              </a:rPr>
              <a:t>16</a:t>
            </a:r>
          </a:p>
          <a:p>
            <a:r>
              <a:rPr lang="en-US" sz="3600" dirty="0">
                <a:latin typeface="Graphik Regular" panose="020B0503030202060203"/>
              </a:rPr>
              <a:t>Unique Categories</a:t>
            </a:r>
            <a:endParaRPr lang="en-IN" sz="3600" dirty="0">
              <a:latin typeface="Graphik Regular" panose="020B050303020206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5B184-FF8C-5058-C5D6-E01EF2ECA5E9}"/>
              </a:ext>
            </a:extLst>
          </p:cNvPr>
          <p:cNvSpPr txBox="1"/>
          <p:nvPr/>
        </p:nvSpPr>
        <p:spPr>
          <a:xfrm>
            <a:off x="6629854" y="4639401"/>
            <a:ext cx="4537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raphik Regular" panose="020B0503030202060203"/>
              </a:rPr>
              <a:t>Animal</a:t>
            </a:r>
          </a:p>
          <a:p>
            <a:r>
              <a:rPr lang="en-US" sz="3600" dirty="0">
                <a:latin typeface="Graphik Regular" panose="020B0503030202060203"/>
              </a:rPr>
              <a:t>Most Favorite Category</a:t>
            </a:r>
            <a:endParaRPr lang="en-IN" sz="3600" dirty="0">
              <a:latin typeface="Graphik Regular" panose="020B050303020206020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9C162-4E7C-111F-4E03-82DB55BD5FEC}"/>
              </a:ext>
            </a:extLst>
          </p:cNvPr>
          <p:cNvSpPr txBox="1"/>
          <p:nvPr/>
        </p:nvSpPr>
        <p:spPr>
          <a:xfrm>
            <a:off x="11573053" y="4639401"/>
            <a:ext cx="5198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raphik Regular" panose="020B0503030202060203"/>
              </a:rPr>
              <a:t>May</a:t>
            </a:r>
          </a:p>
          <a:p>
            <a:r>
              <a:rPr lang="en-US" sz="3600" dirty="0">
                <a:latin typeface="Graphik Regular" panose="020B0503030202060203"/>
              </a:rPr>
              <a:t>With the Most Number Of </a:t>
            </a:r>
          </a:p>
          <a:p>
            <a:pPr algn="ctr"/>
            <a:r>
              <a:rPr lang="en-US" sz="3600" dirty="0">
                <a:latin typeface="Graphik Regular" panose="020B0503030202060203"/>
              </a:rPr>
              <a:t>Posts</a:t>
            </a:r>
            <a:endParaRPr lang="en-IN" sz="36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4D34683-719E-A2D8-8603-5DDC2F361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727088"/>
              </p:ext>
            </p:extLst>
          </p:nvPr>
        </p:nvGraphicFramePr>
        <p:xfrm>
          <a:off x="2953637" y="1490012"/>
          <a:ext cx="14711744" cy="6834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E442D89-A1ED-37FC-E4EB-35D8E7C23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846478"/>
              </p:ext>
            </p:extLst>
          </p:nvPr>
        </p:nvGraphicFramePr>
        <p:xfrm>
          <a:off x="2453888" y="923619"/>
          <a:ext cx="15355100" cy="740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294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Calibri</vt:lpstr>
      <vt:lpstr>Arial</vt:lpstr>
      <vt:lpstr>Wingdings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rahul-2021@outlook.com</cp:lastModifiedBy>
  <cp:revision>9</cp:revision>
  <dcterms:created xsi:type="dcterms:W3CDTF">2006-08-16T00:00:00Z</dcterms:created>
  <dcterms:modified xsi:type="dcterms:W3CDTF">2024-06-02T12:21:34Z</dcterms:modified>
  <dc:identifier>DAEhDyfaYKE</dc:identifier>
</cp:coreProperties>
</file>